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5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3553FCE-59D8-4D43-8311-75AE683AE8F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FCE-59D8-4D43-8311-75AE683AE8F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FCE-59D8-4D43-8311-75AE683AE8F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FCE-59D8-4D43-8311-75AE683AE8F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FCE-59D8-4D43-8311-75AE683AE8F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FCE-59D8-4D43-8311-75AE683AE8F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FCE-59D8-4D43-8311-75AE683AE8F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FCE-59D8-4D43-8311-75AE683AE8F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FCE-59D8-4D43-8311-75AE683AE8F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FCE-59D8-4D43-8311-75AE683AE8F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FCE-59D8-4D43-8311-75AE683AE8F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3553FCE-59D8-4D43-8311-75AE683AE8F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trek.com/Help/Glossary.aspx?Target=Ev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4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mutually exclusive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918647"/>
            <a:ext cx="6777037" cy="231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05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Conditional </a:t>
            </a:r>
            <a:r>
              <a:rPr lang="en-US" b="1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Problem: A math teacher gave her class two tests. 25% of the class passed both tests and 42% of the class passed the first test. What percent of those who passed the first test also passed the second test?</a:t>
            </a:r>
          </a:p>
          <a:p>
            <a:r>
              <a:rPr lang="en-US" dirty="0"/>
              <a:t>Analysis: This problem describes a </a:t>
            </a:r>
            <a:r>
              <a:rPr lang="en-US" u="sng" dirty="0"/>
              <a:t>conditional probability</a:t>
            </a:r>
            <a:r>
              <a:rPr lang="en-US" dirty="0"/>
              <a:t> since it asks us to find the probability that </a:t>
            </a:r>
            <a:r>
              <a:rPr lang="en-US" b="1" dirty="0">
                <a:solidFill>
                  <a:srgbClr val="FF0000"/>
                </a:solidFill>
              </a:rPr>
              <a:t>the second test was passed given that the first test was passed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07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 Probability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Multiplication Rule 2: </a:t>
            </a:r>
            <a:r>
              <a:rPr lang="en-US" dirty="0"/>
              <a:t>When two events, A and B, are dependent, the probability of both occurring is: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100388"/>
            <a:ext cx="18288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91000"/>
            <a:ext cx="6381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Purple ?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903601"/>
            <a:ext cx="6777037" cy="234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949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3345045"/>
            <a:ext cx="6777037" cy="14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93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3071" y="2324100"/>
            <a:ext cx="675687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29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3655494"/>
            <a:ext cx="6777037" cy="84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378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859664"/>
            <a:ext cx="6777037" cy="243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32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theorem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29168"/>
            <a:ext cx="6777037" cy="229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207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084" y="2324100"/>
            <a:ext cx="4522844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23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Rules </a:t>
            </a:r>
          </a:p>
          <a:p>
            <a:r>
              <a:rPr lang="en-US" dirty="0"/>
              <a:t>Rule of </a:t>
            </a:r>
            <a:r>
              <a:rPr lang="en-US" dirty="0" smtClean="0"/>
              <a:t>Subtraction </a:t>
            </a:r>
          </a:p>
          <a:p>
            <a:r>
              <a:rPr lang="en-US" dirty="0"/>
              <a:t>Rule of </a:t>
            </a:r>
            <a:r>
              <a:rPr lang="en-US" dirty="0" smtClean="0"/>
              <a:t>Multiplication</a:t>
            </a:r>
          </a:p>
          <a:p>
            <a:r>
              <a:rPr lang="en-US" dirty="0"/>
              <a:t>Rule of Addition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76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68" y="2324100"/>
            <a:ext cx="4324276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875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probability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66" y="2324100"/>
            <a:ext cx="6167281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272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70" y="2324100"/>
            <a:ext cx="671167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142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96" y="2324100"/>
            <a:ext cx="669482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478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319" y="2911475"/>
            <a:ext cx="45243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30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31" y="2573337"/>
            <a:ext cx="56197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479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19" y="3273425"/>
            <a:ext cx="62769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320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Two </a:t>
            </a:r>
            <a:r>
              <a:rPr lang="en-US" dirty="0">
                <a:hlinkClick r:id="rId2"/>
              </a:rPr>
              <a:t>events</a:t>
            </a:r>
            <a:r>
              <a:rPr lang="en-US" dirty="0"/>
              <a:t> are </a:t>
            </a:r>
            <a:r>
              <a:rPr lang="en-US" b="1" dirty="0"/>
              <a:t>mutually exclusive</a:t>
            </a:r>
            <a:r>
              <a:rPr lang="en-US" dirty="0"/>
              <a:t> or </a:t>
            </a:r>
            <a:r>
              <a:rPr lang="en-US" b="1" dirty="0"/>
              <a:t>disjoint</a:t>
            </a:r>
            <a:r>
              <a:rPr lang="en-US" dirty="0"/>
              <a:t> if they cannot occur at the same time.</a:t>
            </a:r>
          </a:p>
          <a:p>
            <a:r>
              <a:rPr lang="en-US" dirty="0"/>
              <a:t>The probability that Event A occurs, given that Event B has occurred, is called a </a:t>
            </a:r>
            <a:r>
              <a:rPr lang="en-US" b="1" dirty="0"/>
              <a:t>conditional probability</a:t>
            </a:r>
            <a:r>
              <a:rPr lang="en-US" dirty="0"/>
              <a:t>. The conditional probability of Event A, given Event B, is denoted by the symbol P(A|B).</a:t>
            </a:r>
          </a:p>
          <a:p>
            <a:r>
              <a:rPr lang="en-US" dirty="0"/>
              <a:t>The </a:t>
            </a:r>
            <a:r>
              <a:rPr lang="en-US" b="1" dirty="0"/>
              <a:t>complement</a:t>
            </a:r>
            <a:r>
              <a:rPr lang="en-US" dirty="0"/>
              <a:t> of an event is the event not occurring. The probability that Event A will </a:t>
            </a:r>
            <a:r>
              <a:rPr lang="en-US" u="sng" dirty="0"/>
              <a:t>not</a:t>
            </a:r>
            <a:r>
              <a:rPr lang="en-US" dirty="0"/>
              <a:t> occur is denoted by P(A').</a:t>
            </a:r>
          </a:p>
          <a:p>
            <a:r>
              <a:rPr lang="en-US" dirty="0"/>
              <a:t>The probability that Events A and B </a:t>
            </a:r>
            <a:r>
              <a:rPr lang="en-US" i="1" dirty="0"/>
              <a:t>both</a:t>
            </a:r>
            <a:r>
              <a:rPr lang="en-US" dirty="0"/>
              <a:t> occur is the probability of the </a:t>
            </a:r>
            <a:r>
              <a:rPr lang="en-US" b="1" dirty="0"/>
              <a:t>intersection</a:t>
            </a:r>
            <a:r>
              <a:rPr lang="en-US" dirty="0"/>
              <a:t> of A and B. The probability of the intersection of Events A and B is denoted by P(A ∩ B). If Events A and B are mutually exclusive, P(A ∩ B) = 0.</a:t>
            </a:r>
          </a:p>
          <a:p>
            <a:r>
              <a:rPr lang="en-US" dirty="0"/>
              <a:t>The probability that Events A or B occur is the probability of the </a:t>
            </a:r>
            <a:r>
              <a:rPr lang="en-US" b="1" dirty="0"/>
              <a:t>union</a:t>
            </a:r>
            <a:r>
              <a:rPr lang="en-US" dirty="0"/>
              <a:t> of A and B. The probability of the union of Events A and B is denoted by P(A ∪ B) .</a:t>
            </a:r>
          </a:p>
          <a:p>
            <a:r>
              <a:rPr lang="en-US" dirty="0"/>
              <a:t>If the occurrence of Event A changes the probability of Event B, then Events A and B are </a:t>
            </a:r>
            <a:r>
              <a:rPr lang="en-US" b="1" dirty="0"/>
              <a:t>dependent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other hand, if the occurrence of Event A does not change the probability of Event B, then Events A and B </a:t>
            </a:r>
            <a:r>
              <a:rPr lang="en-US" dirty="0" smtClean="0"/>
              <a:t>are </a:t>
            </a:r>
            <a:r>
              <a:rPr lang="en-US" b="1" dirty="0" smtClean="0"/>
              <a:t>independent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8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Rule of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 The probability that event A will occur is equal to 1 minus the probability that event A will </a:t>
            </a:r>
            <a:r>
              <a:rPr lang="en-US" u="sng" dirty="0" smtClean="0"/>
              <a:t>not</a:t>
            </a:r>
            <a:r>
              <a:rPr lang="en-US" dirty="0" smtClean="0"/>
              <a:t> occur.</a:t>
            </a:r>
          </a:p>
          <a:p>
            <a:r>
              <a:rPr lang="en-US" dirty="0" smtClean="0"/>
              <a:t>P(A) = 1 - P(A')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Occur | Not occur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7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 of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smtClean="0"/>
              <a:t>Rule of Multiplication </a:t>
            </a:r>
            <a:r>
              <a:rPr lang="en-US" dirty="0"/>
              <a:t> The probability that Events </a:t>
            </a:r>
            <a:r>
              <a:rPr lang="en-US" dirty="0">
                <a:solidFill>
                  <a:srgbClr val="FF0000"/>
                </a:solidFill>
              </a:rPr>
              <a:t>A and B both occur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equal to the probability that Event A </a:t>
            </a:r>
            <a:r>
              <a:rPr lang="en-US" dirty="0" smtClean="0">
                <a:solidFill>
                  <a:srgbClr val="FF0000"/>
                </a:solidFill>
              </a:rPr>
              <a:t>occurs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times 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/>
              <a:t>the </a:t>
            </a:r>
            <a:r>
              <a:rPr lang="en-US" b="1" dirty="0"/>
              <a:t>probability that Event B occurs, given that A has occurred.</a:t>
            </a:r>
          </a:p>
          <a:p>
            <a:r>
              <a:rPr lang="en-US" dirty="0"/>
              <a:t>P(A ∩ B) = </a:t>
            </a:r>
            <a:r>
              <a:rPr lang="en-US" b="1" dirty="0"/>
              <a:t>P(A)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P(B|A) </a:t>
            </a:r>
          </a:p>
          <a:p>
            <a:r>
              <a:rPr lang="en-US" dirty="0"/>
              <a:t>The rule of multiplication applies to the situation when we want to know the probability of the </a:t>
            </a:r>
            <a:r>
              <a:rPr lang="en-US" b="1" dirty="0"/>
              <a:t>intersection of two events</a:t>
            </a:r>
            <a:r>
              <a:rPr lang="en-US" dirty="0"/>
              <a:t>; that is, we want to know the probability that two events </a:t>
            </a:r>
            <a:r>
              <a:rPr lang="en-US" b="1" dirty="0">
                <a:solidFill>
                  <a:srgbClr val="00B050"/>
                </a:solidFill>
              </a:rPr>
              <a:t>(Event A and Event B) both occur</a:t>
            </a:r>
            <a:r>
              <a:rPr lang="en-US" dirty="0"/>
              <a:t>.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4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 of Addition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rule of addition applies to the following situation. We have two events, and we want to know the probability that </a:t>
            </a:r>
            <a:r>
              <a:rPr lang="en-US" b="1" dirty="0">
                <a:solidFill>
                  <a:srgbClr val="00B050"/>
                </a:solidFill>
              </a:rPr>
              <a:t>either event occurs</a:t>
            </a:r>
            <a:r>
              <a:rPr lang="en-US" b="1" dirty="0" smtClean="0">
                <a:solidFill>
                  <a:srgbClr val="00B050"/>
                </a:solidFill>
              </a:rPr>
              <a:t>. </a:t>
            </a:r>
          </a:p>
          <a:p>
            <a:r>
              <a:rPr lang="en-US" b="1" dirty="0"/>
              <a:t>Rule of Addition</a:t>
            </a:r>
            <a:r>
              <a:rPr lang="en-US" dirty="0"/>
              <a:t> The probability that Event A or Event B occurs </a:t>
            </a:r>
            <a:r>
              <a:rPr lang="en-US" b="1" dirty="0"/>
              <a:t>is equal </a:t>
            </a:r>
            <a:r>
              <a:rPr lang="en-US" dirty="0"/>
              <a:t>to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probability that Event A </a:t>
            </a:r>
            <a:r>
              <a:rPr lang="en-US" dirty="0"/>
              <a:t>occurs </a:t>
            </a:r>
            <a:r>
              <a:rPr lang="en-US" dirty="0">
                <a:solidFill>
                  <a:srgbClr val="00B050"/>
                </a:solidFill>
              </a:rPr>
              <a:t>plus</a:t>
            </a:r>
            <a:r>
              <a:rPr lang="en-US" dirty="0"/>
              <a:t> the </a:t>
            </a:r>
            <a:r>
              <a:rPr lang="en-US" dirty="0">
                <a:solidFill>
                  <a:srgbClr val="00B050"/>
                </a:solidFill>
              </a:rPr>
              <a:t>probability that Event B </a:t>
            </a:r>
            <a:r>
              <a:rPr lang="en-US" dirty="0"/>
              <a:t>occurs </a:t>
            </a:r>
            <a:r>
              <a:rPr lang="en-US" dirty="0">
                <a:solidFill>
                  <a:srgbClr val="FF0000"/>
                </a:solidFill>
              </a:rPr>
              <a:t>minus</a:t>
            </a:r>
            <a:r>
              <a:rPr lang="en-US" dirty="0"/>
              <a:t> the </a:t>
            </a:r>
            <a:r>
              <a:rPr lang="en-US" b="1" dirty="0">
                <a:solidFill>
                  <a:srgbClr val="FF0000"/>
                </a:solidFill>
              </a:rPr>
              <a:t>probability that both Events A and B occur.</a:t>
            </a:r>
          </a:p>
          <a:p>
            <a:r>
              <a:rPr lang="en-US" dirty="0"/>
              <a:t>P(A ∪ B) = P(A) + P(B) - P(A ∩ B)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4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Addition, Mutually exclusive</a:t>
            </a:r>
            <a:endParaRPr 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647229"/>
            <a:ext cx="6777037" cy="286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2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3116190"/>
            <a:ext cx="6777037" cy="192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52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995584"/>
            <a:ext cx="6777037" cy="216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56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Mutually Exclusive Events</a:t>
            </a:r>
            <a:br>
              <a:rPr lang="en-US" b="1" dirty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3424254"/>
            <a:ext cx="6777037" cy="130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28800" y="1752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 Experiment 1, the card chosen can be a five or a king, </a:t>
            </a:r>
            <a:r>
              <a:rPr lang="en-US" i="1" dirty="0"/>
              <a:t>but not both at the same time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852783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37</TotalTime>
  <Words>119</Words>
  <Application>Microsoft Office PowerPoint</Application>
  <PresentationFormat>On-screen Show (4:3)</PresentationFormat>
  <Paragraphs>44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Austin</vt:lpstr>
      <vt:lpstr>probability</vt:lpstr>
      <vt:lpstr>PowerPoint Presentation</vt:lpstr>
      <vt:lpstr>Rule of Subtraction</vt:lpstr>
      <vt:lpstr>Rule of Multiplication</vt:lpstr>
      <vt:lpstr>Rule of Addition  </vt:lpstr>
      <vt:lpstr>Addition, Mutually exclusive</vt:lpstr>
      <vt:lpstr>PowerPoint Presentation</vt:lpstr>
      <vt:lpstr>PowerPoint Presentation</vt:lpstr>
      <vt:lpstr>Mutually Exclusive Events </vt:lpstr>
      <vt:lpstr>not mutually exclusive</vt:lpstr>
      <vt:lpstr>Conditional Probability</vt:lpstr>
      <vt:lpstr>Conditional Probability ..</vt:lpstr>
      <vt:lpstr>Purple ?</vt:lpstr>
      <vt:lpstr>PowerPoint Presentation</vt:lpstr>
      <vt:lpstr>PowerPoint Presentation</vt:lpstr>
      <vt:lpstr>PowerPoint Presentation</vt:lpstr>
      <vt:lpstr>PowerPoint Presentation</vt:lpstr>
      <vt:lpstr>Bayes’ theorem</vt:lpstr>
      <vt:lpstr>PowerPoint Presentation</vt:lpstr>
      <vt:lpstr>PowerPoint Presentation</vt:lpstr>
      <vt:lpstr>Compound probability</vt:lpstr>
      <vt:lpstr>PowerPoint Presentation</vt:lpstr>
      <vt:lpstr>PowerPoint Presentation</vt:lpstr>
      <vt:lpstr>PowerPoint Presentation</vt:lpstr>
      <vt:lpstr>PowerPoint Presentation</vt:lpstr>
      <vt:lpstr>Conditional 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radha</dc:creator>
  <cp:lastModifiedBy>radha</cp:lastModifiedBy>
  <cp:revision>36</cp:revision>
  <dcterms:created xsi:type="dcterms:W3CDTF">2018-08-04T18:31:03Z</dcterms:created>
  <dcterms:modified xsi:type="dcterms:W3CDTF">2018-08-04T19:08:09Z</dcterms:modified>
</cp:coreProperties>
</file>