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69" r:id="rId2"/>
    <p:sldId id="278" r:id="rId3"/>
    <p:sldId id="280" r:id="rId4"/>
    <p:sldId id="263" r:id="rId5"/>
    <p:sldId id="273" r:id="rId6"/>
    <p:sldId id="285" r:id="rId7"/>
    <p:sldId id="274" r:id="rId8"/>
    <p:sldId id="275" r:id="rId9"/>
    <p:sldId id="276" r:id="rId10"/>
    <p:sldId id="279" r:id="rId11"/>
    <p:sldId id="282" r:id="rId12"/>
    <p:sldId id="283" r:id="rId13"/>
    <p:sldId id="284" r:id="rId14"/>
    <p:sldId id="281"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91" autoAdjust="0"/>
  </p:normalViewPr>
  <p:slideViewPr>
    <p:cSldViewPr>
      <p:cViewPr varScale="1">
        <p:scale>
          <a:sx n="63" d="100"/>
          <a:sy n="63" d="100"/>
        </p:scale>
        <p:origin x="804" y="5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4A278-3BD4-4536-95BD-A5DCC95679AE}" type="doc">
      <dgm:prSet loTypeId="urn:microsoft.com/office/officeart/2011/layout/RadialPictureList" loCatId="picture" qsTypeId="urn:microsoft.com/office/officeart/2005/8/quickstyle/simple5" qsCatId="simple" csTypeId="urn:microsoft.com/office/officeart/2005/8/colors/colorful1" csCatId="colorful" phldr="1"/>
      <dgm:spPr/>
      <dgm:t>
        <a:bodyPr/>
        <a:lstStyle/>
        <a:p>
          <a:endParaRPr lang="en-IN"/>
        </a:p>
      </dgm:t>
    </dgm:pt>
    <dgm:pt modelId="{D341D9DD-56B2-4E00-AEA6-48A0F755A116}">
      <dgm:prSet phldrT="[Text]"/>
      <dgm:spPr>
        <a:solidFill>
          <a:schemeClr val="accent1">
            <a:lumMod val="75000"/>
          </a:schemeClr>
        </a:solidFill>
      </dgm:spPr>
      <dgm:t>
        <a:bodyPr/>
        <a:lstStyle/>
        <a:p>
          <a:endParaRPr lang="en-IN" dirty="0"/>
        </a:p>
      </dgm:t>
    </dgm:pt>
    <dgm:pt modelId="{6867C718-53C8-4910-AED3-224CC833CF3B}" type="parTrans" cxnId="{0FFDA6D9-95C3-49CD-9512-535B4B9C1B2A}">
      <dgm:prSet/>
      <dgm:spPr/>
      <dgm:t>
        <a:bodyPr/>
        <a:lstStyle/>
        <a:p>
          <a:endParaRPr lang="en-IN"/>
        </a:p>
      </dgm:t>
    </dgm:pt>
    <dgm:pt modelId="{AB4CD273-8430-4B83-B042-739122D6BD65}" type="sibTrans" cxnId="{0FFDA6D9-95C3-49CD-9512-535B4B9C1B2A}">
      <dgm:prSet/>
      <dgm:spPr/>
      <dgm:t>
        <a:bodyPr/>
        <a:lstStyle/>
        <a:p>
          <a:endParaRPr lang="en-IN"/>
        </a:p>
      </dgm:t>
    </dgm:pt>
    <dgm:pt modelId="{65557235-9E00-4074-9B29-7E3A801D41A5}">
      <dgm:prSet phldrT="[Text]" custT="1"/>
      <dgm:spPr/>
      <dgm:t>
        <a:bodyPr/>
        <a:lstStyle/>
        <a:p>
          <a:r>
            <a:rPr lang="en-IN" sz="2400" b="1" dirty="0"/>
            <a:t>Geographic</a:t>
          </a:r>
        </a:p>
      </dgm:t>
    </dgm:pt>
    <dgm:pt modelId="{3B4E1BDD-1532-4272-A935-7F05C80ED7A3}" type="parTrans" cxnId="{E96DDF54-F5EC-4B8A-8055-4039B30F8A70}">
      <dgm:prSet/>
      <dgm:spPr/>
      <dgm:t>
        <a:bodyPr/>
        <a:lstStyle/>
        <a:p>
          <a:endParaRPr lang="en-IN"/>
        </a:p>
      </dgm:t>
    </dgm:pt>
    <dgm:pt modelId="{550A78B5-847D-466A-AB0E-668C78FF9F93}" type="sibTrans" cxnId="{E96DDF54-F5EC-4B8A-8055-4039B30F8A70}">
      <dgm:prSet/>
      <dgm:spPr/>
      <dgm:t>
        <a:bodyPr/>
        <a:lstStyle/>
        <a:p>
          <a:endParaRPr lang="en-IN"/>
        </a:p>
      </dgm:t>
    </dgm:pt>
    <dgm:pt modelId="{E5FEB505-1D40-48C2-A5DA-76B7CC24C7F9}">
      <dgm:prSet phldrT="[Text]" custT="1"/>
      <dgm:spPr/>
      <dgm:t>
        <a:bodyPr/>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Behavioural</a:t>
          </a:r>
        </a:p>
      </dgm:t>
    </dgm:pt>
    <dgm:pt modelId="{E1FCC13F-E9C0-474F-A22E-12819DC7CAC3}" type="parTrans" cxnId="{A15CCCC4-6262-46E8-A8BC-818BB30DB292}">
      <dgm:prSet/>
      <dgm:spPr/>
      <dgm:t>
        <a:bodyPr/>
        <a:lstStyle/>
        <a:p>
          <a:endParaRPr lang="en-IN"/>
        </a:p>
      </dgm:t>
    </dgm:pt>
    <dgm:pt modelId="{AC72EDFF-92F0-41CF-A800-3C66C1DE2592}" type="sibTrans" cxnId="{A15CCCC4-6262-46E8-A8BC-818BB30DB292}">
      <dgm:prSet/>
      <dgm:spPr/>
      <dgm:t>
        <a:bodyPr/>
        <a:lstStyle/>
        <a:p>
          <a:endParaRPr lang="en-IN"/>
        </a:p>
      </dgm:t>
    </dgm:pt>
    <dgm:pt modelId="{6141F376-6045-4397-982E-226C548F335B}">
      <dgm:prSet phldrT="[Text]" phldr="1" custScaleX="93044" custScaleY="35488" custLinFactNeighborX="34163" custLinFactNeighborY="-5462"/>
      <dgm:spPr/>
      <dgm:t>
        <a:bodyPr/>
        <a:lstStyle/>
        <a:p>
          <a:endParaRPr lang="en-IN" dirty="0"/>
        </a:p>
      </dgm:t>
    </dgm:pt>
    <dgm:pt modelId="{3E18B730-AD79-47DB-8FB2-BF482FEBDA41}" type="parTrans" cxnId="{12C3BD91-551C-4204-9C3D-B25FCD2BB57D}">
      <dgm:prSet/>
      <dgm:spPr/>
      <dgm:t>
        <a:bodyPr/>
        <a:lstStyle/>
        <a:p>
          <a:endParaRPr lang="en-IN"/>
        </a:p>
      </dgm:t>
    </dgm:pt>
    <dgm:pt modelId="{BD2E346C-A725-432D-9D73-37581E882B84}" type="sibTrans" cxnId="{12C3BD91-551C-4204-9C3D-B25FCD2BB57D}">
      <dgm:prSet/>
      <dgm:spPr/>
      <dgm:t>
        <a:bodyPr/>
        <a:lstStyle/>
        <a:p>
          <a:endParaRPr lang="en-IN"/>
        </a:p>
      </dgm:t>
    </dgm:pt>
    <dgm:pt modelId="{15E85933-6BA8-40DC-B8BE-E8426EBBE9FA}">
      <dgm:prSet phldrT="[Text]" custScaleX="93044" custScaleY="35488" custLinFactNeighborX="34163" custLinFactNeighborY="-5462"/>
      <dgm:spPr/>
      <dgm:t>
        <a:bodyPr/>
        <a:lstStyle/>
        <a:p>
          <a:endParaRPr lang="en-IN" dirty="0"/>
        </a:p>
      </dgm:t>
    </dgm:pt>
    <dgm:pt modelId="{A2F0591B-1ECC-4410-8E31-BB5927D780BF}" type="parTrans" cxnId="{E5B4ECC0-951E-4E70-B5CE-1A3A312468E7}">
      <dgm:prSet/>
      <dgm:spPr/>
      <dgm:t>
        <a:bodyPr/>
        <a:lstStyle/>
        <a:p>
          <a:endParaRPr lang="en-IN"/>
        </a:p>
      </dgm:t>
    </dgm:pt>
    <dgm:pt modelId="{4BB8D317-F2E4-4B9A-BA1E-E05AB321475E}" type="sibTrans" cxnId="{E5B4ECC0-951E-4E70-B5CE-1A3A312468E7}">
      <dgm:prSet/>
      <dgm:spPr/>
      <dgm:t>
        <a:bodyPr/>
        <a:lstStyle/>
        <a:p>
          <a:endParaRPr lang="en-IN"/>
        </a:p>
      </dgm:t>
    </dgm:pt>
    <dgm:pt modelId="{E13E125E-E280-428B-B5EA-A8038410F82F}">
      <dgm:prSet phldrT="[Text]" phldr="1" custScaleX="93044" custScaleY="35488" custLinFactNeighborX="52056" custLinFactNeighborY="-73919"/>
      <dgm:spPr/>
      <dgm:t>
        <a:bodyPr/>
        <a:lstStyle/>
        <a:p>
          <a:endParaRPr lang="en-IN" dirty="0"/>
        </a:p>
      </dgm:t>
    </dgm:pt>
    <dgm:pt modelId="{D7760782-77AA-46E4-B416-B0285549E8A6}" type="parTrans" cxnId="{29E80493-F116-47B6-ACD3-5891E50ADEC6}">
      <dgm:prSet/>
      <dgm:spPr/>
      <dgm:t>
        <a:bodyPr/>
        <a:lstStyle/>
        <a:p>
          <a:endParaRPr lang="en-IN"/>
        </a:p>
      </dgm:t>
    </dgm:pt>
    <dgm:pt modelId="{3BF5F289-8565-4DCF-8580-7F868C2F66D4}" type="sibTrans" cxnId="{29E80493-F116-47B6-ACD3-5891E50ADEC6}">
      <dgm:prSet/>
      <dgm:spPr/>
      <dgm:t>
        <a:bodyPr/>
        <a:lstStyle/>
        <a:p>
          <a:endParaRPr lang="en-IN"/>
        </a:p>
      </dgm:t>
    </dgm:pt>
    <dgm:pt modelId="{4B10C332-1322-462E-A016-972FB519B8FA}">
      <dgm:prSet phldrT="[Text]" custT="1"/>
      <dgm:spPr>
        <a:noFill/>
        <a:ln>
          <a:noFill/>
        </a:ln>
        <a:effectLst/>
      </dgm:spPr>
      <dgm:t>
        <a:bodyPr spcFirstLastPara="0" vert="horz" wrap="square" lIns="30480" tIns="30480" rIns="30480" bIns="30480" numCol="1" spcCol="1270" anchor="ctr" anchorCtr="0"/>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psychographic</a:t>
          </a:r>
        </a:p>
      </dgm:t>
    </dgm:pt>
    <dgm:pt modelId="{05C6F821-1342-4E7A-969A-1C4666F5C4BD}" type="sibTrans" cxnId="{169224DC-1EB2-4E9E-BF3E-EEDF9D57BFA6}">
      <dgm:prSet/>
      <dgm:spPr/>
      <dgm:t>
        <a:bodyPr/>
        <a:lstStyle/>
        <a:p>
          <a:endParaRPr lang="en-IN"/>
        </a:p>
      </dgm:t>
    </dgm:pt>
    <dgm:pt modelId="{4D76F1CD-C4A3-40A0-9CD3-FA34D17667FE}" type="parTrans" cxnId="{169224DC-1EB2-4E9E-BF3E-EEDF9D57BFA6}">
      <dgm:prSet/>
      <dgm:spPr/>
      <dgm:t>
        <a:bodyPr/>
        <a:lstStyle/>
        <a:p>
          <a:endParaRPr lang="en-IN"/>
        </a:p>
      </dgm:t>
    </dgm:pt>
    <dgm:pt modelId="{034A1E28-7926-4C0F-B84B-190F926E8E61}">
      <dgm:prSet phldrT="[Text]" custT="1"/>
      <dgm:spPr/>
      <dgm:t>
        <a:bodyPr/>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Demographic</a:t>
          </a:r>
        </a:p>
      </dgm:t>
    </dgm:pt>
    <dgm:pt modelId="{24023443-D51D-4692-8213-BE473D4A6B15}" type="sibTrans" cxnId="{53BD8C25-4F07-4F40-B295-7191E74E95B2}">
      <dgm:prSet/>
      <dgm:spPr/>
      <dgm:t>
        <a:bodyPr/>
        <a:lstStyle/>
        <a:p>
          <a:endParaRPr lang="en-IN"/>
        </a:p>
      </dgm:t>
    </dgm:pt>
    <dgm:pt modelId="{053D5B56-A64B-41EF-AC0E-F2026A8F466D}" type="parTrans" cxnId="{53BD8C25-4F07-4F40-B295-7191E74E95B2}">
      <dgm:prSet/>
      <dgm:spPr/>
      <dgm:t>
        <a:bodyPr/>
        <a:lstStyle/>
        <a:p>
          <a:endParaRPr lang="en-IN"/>
        </a:p>
      </dgm:t>
    </dgm:pt>
    <dgm:pt modelId="{0AFC11B5-4984-4D7A-8946-50A77D477B0A}" type="pres">
      <dgm:prSet presAssocID="{3BA4A278-3BD4-4536-95BD-A5DCC95679AE}" presName="Name0" presStyleCnt="0">
        <dgm:presLayoutVars>
          <dgm:chMax val="1"/>
          <dgm:chPref val="1"/>
          <dgm:dir/>
          <dgm:resizeHandles/>
        </dgm:presLayoutVars>
      </dgm:prSet>
      <dgm:spPr/>
    </dgm:pt>
    <dgm:pt modelId="{CF484D09-68B3-4F51-AB4F-6E1DA5A9D0F2}" type="pres">
      <dgm:prSet presAssocID="{D341D9DD-56B2-4E00-AEA6-48A0F755A116}" presName="Parent" presStyleLbl="node1" presStyleIdx="0" presStyleCnt="2" custLinFactNeighborY="1552">
        <dgm:presLayoutVars>
          <dgm:chMax val="4"/>
          <dgm:chPref val="3"/>
        </dgm:presLayoutVars>
      </dgm:prSet>
      <dgm:spPr/>
    </dgm:pt>
    <dgm:pt modelId="{933E4175-3BAF-4884-910F-8AE8627C9597}" type="pres">
      <dgm:prSet presAssocID="{65557235-9E00-4074-9B29-7E3A801D41A5}" presName="Accent" presStyleLbl="node1" presStyleIdx="1" presStyleCnt="2" custLinFactNeighborY="-1057"/>
      <dgm:spPr/>
    </dgm:pt>
    <dgm:pt modelId="{2D8B7E03-21B3-4C65-98D3-B28D733B8935}" type="pres">
      <dgm:prSet presAssocID="{65557235-9E00-4074-9B29-7E3A801D41A5}" presName="Image1" presStyleLbl="fgImgPlace1" presStyleIdx="0" presStyleCnt="4" custScaleX="59001" custScaleY="55690" custLinFactNeighborX="-32429" custLinFactNeighborY="-15183"/>
      <dgm:spPr>
        <a:solidFill>
          <a:srgbClr val="FF0000"/>
        </a:solidFill>
      </dgm:spPr>
      <dgm:extLst>
        <a:ext uri="{E40237B7-FDA0-4F09-8148-C483321AD2D9}">
          <dgm14:cNvPr xmlns:dgm14="http://schemas.microsoft.com/office/drawing/2010/diagram" id="0" name="" descr="Globe with solid fill"/>
        </a:ext>
      </dgm:extLst>
    </dgm:pt>
    <dgm:pt modelId="{FDD33A07-6F57-4DA2-86AA-729B95CE399F}" type="pres">
      <dgm:prSet presAssocID="{65557235-9E00-4074-9B29-7E3A801D41A5}" presName="Child1" presStyleLbl="revTx" presStyleIdx="0" presStyleCnt="4" custScaleX="125537" custScaleY="55013" custLinFactNeighborX="-425" custLinFactNeighborY="-19333">
        <dgm:presLayoutVars>
          <dgm:chMax val="0"/>
          <dgm:chPref val="0"/>
          <dgm:bulletEnabled val="1"/>
        </dgm:presLayoutVars>
      </dgm:prSet>
      <dgm:spPr/>
    </dgm:pt>
    <dgm:pt modelId="{67B62FAF-B3E5-46E0-B4E9-8564DBA18163}" type="pres">
      <dgm:prSet presAssocID="{034A1E28-7926-4C0F-B84B-190F926E8E61}" presName="Image2" presStyleCnt="0"/>
      <dgm:spPr/>
    </dgm:pt>
    <dgm:pt modelId="{39E1F65E-F489-4B18-8819-0D64699536A6}" type="pres">
      <dgm:prSet presAssocID="{034A1E28-7926-4C0F-B84B-190F926E8E61}" presName="Image" presStyleLbl="fgImgPlace1" presStyleIdx="1" presStyleCnt="4" custScaleX="59001" custScaleY="55690" custLinFactNeighborX="-15620" custLinFactNeighborY="-38531"/>
      <dgm:spPr>
        <a:solidFill>
          <a:schemeClr val="accent2"/>
        </a:solidFill>
      </dgm:spPr>
    </dgm:pt>
    <dgm:pt modelId="{E0E62CEB-67D5-438C-AD42-D23F3E28E3FC}" type="pres">
      <dgm:prSet presAssocID="{034A1E28-7926-4C0F-B84B-190F926E8E61}" presName="Child2" presStyleLbl="revTx" presStyleIdx="1" presStyleCnt="4" custScaleX="116740" custScaleY="47487" custLinFactNeighborX="-13139" custLinFactNeighborY="-38019">
        <dgm:presLayoutVars>
          <dgm:chMax val="0"/>
          <dgm:chPref val="0"/>
          <dgm:bulletEnabled val="1"/>
        </dgm:presLayoutVars>
      </dgm:prSet>
      <dgm:spPr/>
    </dgm:pt>
    <dgm:pt modelId="{6BCC9A05-82C6-40B7-A0A2-B58BEF3E70F8}" type="pres">
      <dgm:prSet presAssocID="{4B10C332-1322-462E-A016-972FB519B8FA}" presName="Image3" presStyleCnt="0"/>
      <dgm:spPr/>
    </dgm:pt>
    <dgm:pt modelId="{DDDB6918-A9C7-4D3E-92B0-A7D2D5301257}" type="pres">
      <dgm:prSet presAssocID="{4B10C332-1322-462E-A016-972FB519B8FA}" presName="Image" presStyleLbl="fgImgPlace1" presStyleIdx="2" presStyleCnt="4" custScaleX="59001" custScaleY="55690" custLinFactNeighborX="4520" custLinFactNeighborY="-55101"/>
      <dgm:spPr>
        <a:solidFill>
          <a:srgbClr val="FFC000"/>
        </a:solidFill>
      </dgm:spPr>
    </dgm:pt>
    <dgm:pt modelId="{0269DD20-CD03-41C7-AF48-00EC74F70BF2}" type="pres">
      <dgm:prSet presAssocID="{4B10C332-1322-462E-A016-972FB519B8FA}" presName="Child3" presStyleLbl="revTx" presStyleIdx="2" presStyleCnt="4" custScaleX="129836" custScaleY="48267" custLinFactNeighborX="51722" custLinFactNeighborY="-55850">
        <dgm:presLayoutVars>
          <dgm:chMax val="0"/>
          <dgm:chPref val="0"/>
          <dgm:bulletEnabled val="1"/>
        </dgm:presLayoutVars>
      </dgm:prSet>
      <dgm:spPr>
        <a:xfrm>
          <a:off x="6602373" y="3123725"/>
          <a:ext cx="1840593" cy="813875"/>
        </a:xfrm>
        <a:prstGeom prst="rect">
          <a:avLst/>
        </a:prstGeom>
      </dgm:spPr>
    </dgm:pt>
    <dgm:pt modelId="{AC4DB60F-238A-4CE4-8F4C-2C4F1A80F772}" type="pres">
      <dgm:prSet presAssocID="{E5FEB505-1D40-48C2-A5DA-76B7CC24C7F9}" presName="Image4" presStyleCnt="0"/>
      <dgm:spPr/>
    </dgm:pt>
    <dgm:pt modelId="{0840CF3B-7E17-4831-B5C4-FAFFE86EC9DD}" type="pres">
      <dgm:prSet presAssocID="{E5FEB505-1D40-48C2-A5DA-76B7CC24C7F9}" presName="Image" presStyleLbl="fgImgPlace1" presStyleIdx="3" presStyleCnt="4" custScaleX="62713" custScaleY="58407" custLinFactNeighborX="32437" custLinFactNeighborY="-35054"/>
      <dgm:spPr>
        <a:solidFill>
          <a:schemeClr val="accent1">
            <a:lumMod val="75000"/>
          </a:schemeClr>
        </a:solidFill>
      </dgm:spPr>
    </dgm:pt>
    <dgm:pt modelId="{2988F971-C294-448A-BD16-F8050E9C615E}" type="pres">
      <dgm:prSet presAssocID="{E5FEB505-1D40-48C2-A5DA-76B7CC24C7F9}" presName="Child4" presStyleLbl="revTx" presStyleIdx="3" presStyleCnt="4" custScaleX="123898" custScaleY="43708" custLinFactNeighborX="42946" custLinFactNeighborY="-34913">
        <dgm:presLayoutVars>
          <dgm:chMax val="0"/>
          <dgm:chPref val="0"/>
          <dgm:bulletEnabled val="1"/>
        </dgm:presLayoutVars>
      </dgm:prSet>
      <dgm:spPr/>
    </dgm:pt>
  </dgm:ptLst>
  <dgm:cxnLst>
    <dgm:cxn modelId="{D3A05000-1AE6-4B66-989A-11A80871CDE1}" type="presOf" srcId="{034A1E28-7926-4C0F-B84B-190F926E8E61}" destId="{E0E62CEB-67D5-438C-AD42-D23F3E28E3FC}" srcOrd="0" destOrd="0" presId="urn:microsoft.com/office/officeart/2011/layout/RadialPictureList"/>
    <dgm:cxn modelId="{53BD8C25-4F07-4F40-B295-7191E74E95B2}" srcId="{D341D9DD-56B2-4E00-AEA6-48A0F755A116}" destId="{034A1E28-7926-4C0F-B84B-190F926E8E61}" srcOrd="1" destOrd="0" parTransId="{053D5B56-A64B-41EF-AC0E-F2026A8F466D}" sibTransId="{24023443-D51D-4692-8213-BE473D4A6B15}"/>
    <dgm:cxn modelId="{0C47026F-B626-4F86-BD58-EA4381B74051}" type="presOf" srcId="{E5FEB505-1D40-48C2-A5DA-76B7CC24C7F9}" destId="{2988F971-C294-448A-BD16-F8050E9C615E}" srcOrd="0" destOrd="0" presId="urn:microsoft.com/office/officeart/2011/layout/RadialPictureList"/>
    <dgm:cxn modelId="{E96DDF54-F5EC-4B8A-8055-4039B30F8A70}" srcId="{D341D9DD-56B2-4E00-AEA6-48A0F755A116}" destId="{65557235-9E00-4074-9B29-7E3A801D41A5}" srcOrd="0" destOrd="0" parTransId="{3B4E1BDD-1532-4272-A935-7F05C80ED7A3}" sibTransId="{550A78B5-847D-466A-AB0E-668C78FF9F93}"/>
    <dgm:cxn modelId="{223D8355-6B6F-4A4D-B2D4-B35E88B87CF0}" type="presOf" srcId="{4B10C332-1322-462E-A016-972FB519B8FA}" destId="{0269DD20-CD03-41C7-AF48-00EC74F70BF2}" srcOrd="0" destOrd="0" presId="urn:microsoft.com/office/officeart/2011/layout/RadialPictureList"/>
    <dgm:cxn modelId="{F5837E89-D27C-48FC-B39B-5E1FCB7E8813}" type="presOf" srcId="{3BA4A278-3BD4-4536-95BD-A5DCC95679AE}" destId="{0AFC11B5-4984-4D7A-8946-50A77D477B0A}" srcOrd="0" destOrd="0" presId="urn:microsoft.com/office/officeart/2011/layout/RadialPictureList"/>
    <dgm:cxn modelId="{12C3BD91-551C-4204-9C3D-B25FCD2BB57D}" srcId="{D341D9DD-56B2-4E00-AEA6-48A0F755A116}" destId="{6141F376-6045-4397-982E-226C548F335B}" srcOrd="6" destOrd="0" parTransId="{3E18B730-AD79-47DB-8FB2-BF482FEBDA41}" sibTransId="{BD2E346C-A725-432D-9D73-37581E882B84}"/>
    <dgm:cxn modelId="{29E80493-F116-47B6-ACD3-5891E50ADEC6}" srcId="{D341D9DD-56B2-4E00-AEA6-48A0F755A116}" destId="{E13E125E-E280-428B-B5EA-A8038410F82F}" srcOrd="4" destOrd="0" parTransId="{D7760782-77AA-46E4-B416-B0285549E8A6}" sibTransId="{3BF5F289-8565-4DCF-8580-7F868C2F66D4}"/>
    <dgm:cxn modelId="{E5B4ECC0-951E-4E70-B5CE-1A3A312468E7}" srcId="{D341D9DD-56B2-4E00-AEA6-48A0F755A116}" destId="{15E85933-6BA8-40DC-B8BE-E8426EBBE9FA}" srcOrd="5" destOrd="0" parTransId="{A2F0591B-1ECC-4410-8E31-BB5927D780BF}" sibTransId="{4BB8D317-F2E4-4B9A-BA1E-E05AB321475E}"/>
    <dgm:cxn modelId="{A15CCCC4-6262-46E8-A8BC-818BB30DB292}" srcId="{D341D9DD-56B2-4E00-AEA6-48A0F755A116}" destId="{E5FEB505-1D40-48C2-A5DA-76B7CC24C7F9}" srcOrd="3" destOrd="0" parTransId="{E1FCC13F-E9C0-474F-A22E-12819DC7CAC3}" sibTransId="{AC72EDFF-92F0-41CF-A800-3C66C1DE2592}"/>
    <dgm:cxn modelId="{0FFDA6D9-95C3-49CD-9512-535B4B9C1B2A}" srcId="{3BA4A278-3BD4-4536-95BD-A5DCC95679AE}" destId="{D341D9DD-56B2-4E00-AEA6-48A0F755A116}" srcOrd="0" destOrd="0" parTransId="{6867C718-53C8-4910-AED3-224CC833CF3B}" sibTransId="{AB4CD273-8430-4B83-B042-739122D6BD65}"/>
    <dgm:cxn modelId="{169224DC-1EB2-4E9E-BF3E-EEDF9D57BFA6}" srcId="{D341D9DD-56B2-4E00-AEA6-48A0F755A116}" destId="{4B10C332-1322-462E-A016-972FB519B8FA}" srcOrd="2" destOrd="0" parTransId="{4D76F1CD-C4A3-40A0-9CD3-FA34D17667FE}" sibTransId="{05C6F821-1342-4E7A-969A-1C4666F5C4BD}"/>
    <dgm:cxn modelId="{6B08AADD-8CB7-465A-8579-B655F14357B7}" type="presOf" srcId="{D341D9DD-56B2-4E00-AEA6-48A0F755A116}" destId="{CF484D09-68B3-4F51-AB4F-6E1DA5A9D0F2}" srcOrd="0" destOrd="0" presId="urn:microsoft.com/office/officeart/2011/layout/RadialPictureList"/>
    <dgm:cxn modelId="{881DEDF4-308C-4FE5-A604-2428D3C83E39}" type="presOf" srcId="{65557235-9E00-4074-9B29-7E3A801D41A5}" destId="{FDD33A07-6F57-4DA2-86AA-729B95CE399F}" srcOrd="0" destOrd="0" presId="urn:microsoft.com/office/officeart/2011/layout/RadialPictureList"/>
    <dgm:cxn modelId="{D99014D5-5F12-40CF-9FC9-7FBE07CDE223}" type="presParOf" srcId="{0AFC11B5-4984-4D7A-8946-50A77D477B0A}" destId="{CF484D09-68B3-4F51-AB4F-6E1DA5A9D0F2}" srcOrd="0" destOrd="0" presId="urn:microsoft.com/office/officeart/2011/layout/RadialPictureList"/>
    <dgm:cxn modelId="{B373DD38-45EE-49EC-82F2-8D2C048A5682}" type="presParOf" srcId="{0AFC11B5-4984-4D7A-8946-50A77D477B0A}" destId="{933E4175-3BAF-4884-910F-8AE8627C9597}" srcOrd="1" destOrd="0" presId="urn:microsoft.com/office/officeart/2011/layout/RadialPictureList"/>
    <dgm:cxn modelId="{264E9E8C-43DC-4EC8-B60D-D6874E8116E9}" type="presParOf" srcId="{0AFC11B5-4984-4D7A-8946-50A77D477B0A}" destId="{2D8B7E03-21B3-4C65-98D3-B28D733B8935}" srcOrd="2" destOrd="0" presId="urn:microsoft.com/office/officeart/2011/layout/RadialPictureList"/>
    <dgm:cxn modelId="{ABC1BF03-C356-4000-A7F7-04E2A816AD2F}" type="presParOf" srcId="{0AFC11B5-4984-4D7A-8946-50A77D477B0A}" destId="{FDD33A07-6F57-4DA2-86AA-729B95CE399F}" srcOrd="3" destOrd="0" presId="urn:microsoft.com/office/officeart/2011/layout/RadialPictureList"/>
    <dgm:cxn modelId="{8F525B6D-D526-4B1B-97AC-B6E11E77A1A1}" type="presParOf" srcId="{0AFC11B5-4984-4D7A-8946-50A77D477B0A}" destId="{67B62FAF-B3E5-46E0-B4E9-8564DBA18163}" srcOrd="4" destOrd="0" presId="urn:microsoft.com/office/officeart/2011/layout/RadialPictureList"/>
    <dgm:cxn modelId="{D868ACD3-AB82-413F-AA6F-73C7BC0F32A1}" type="presParOf" srcId="{67B62FAF-B3E5-46E0-B4E9-8564DBA18163}" destId="{39E1F65E-F489-4B18-8819-0D64699536A6}" srcOrd="0" destOrd="0" presId="urn:microsoft.com/office/officeart/2011/layout/RadialPictureList"/>
    <dgm:cxn modelId="{8319DDA6-4106-4F09-B3C8-DB2E23405DE4}" type="presParOf" srcId="{0AFC11B5-4984-4D7A-8946-50A77D477B0A}" destId="{E0E62CEB-67D5-438C-AD42-D23F3E28E3FC}" srcOrd="5" destOrd="0" presId="urn:microsoft.com/office/officeart/2011/layout/RadialPictureList"/>
    <dgm:cxn modelId="{C8D0E2CD-D0E7-4917-B208-F3B1F370E117}" type="presParOf" srcId="{0AFC11B5-4984-4D7A-8946-50A77D477B0A}" destId="{6BCC9A05-82C6-40B7-A0A2-B58BEF3E70F8}" srcOrd="6" destOrd="0" presId="urn:microsoft.com/office/officeart/2011/layout/RadialPictureList"/>
    <dgm:cxn modelId="{1B3F28D0-E9B4-48F6-9EC4-002F52EE2F1B}" type="presParOf" srcId="{6BCC9A05-82C6-40B7-A0A2-B58BEF3E70F8}" destId="{DDDB6918-A9C7-4D3E-92B0-A7D2D5301257}" srcOrd="0" destOrd="0" presId="urn:microsoft.com/office/officeart/2011/layout/RadialPictureList"/>
    <dgm:cxn modelId="{C898523E-4904-40D4-A16F-719B07A6B8C8}" type="presParOf" srcId="{0AFC11B5-4984-4D7A-8946-50A77D477B0A}" destId="{0269DD20-CD03-41C7-AF48-00EC74F70BF2}" srcOrd="7" destOrd="0" presId="urn:microsoft.com/office/officeart/2011/layout/RadialPictureList"/>
    <dgm:cxn modelId="{E79A122E-CB55-41DC-BCFE-03060E9AC283}" type="presParOf" srcId="{0AFC11B5-4984-4D7A-8946-50A77D477B0A}" destId="{AC4DB60F-238A-4CE4-8F4C-2C4F1A80F772}" srcOrd="8" destOrd="0" presId="urn:microsoft.com/office/officeart/2011/layout/RadialPictureList"/>
    <dgm:cxn modelId="{A0BD06C0-105F-4812-B00C-39E3B9493B5B}" type="presParOf" srcId="{AC4DB60F-238A-4CE4-8F4C-2C4F1A80F772}" destId="{0840CF3B-7E17-4831-B5C4-FAFFE86EC9DD}" srcOrd="0" destOrd="0" presId="urn:microsoft.com/office/officeart/2011/layout/RadialPictureList"/>
    <dgm:cxn modelId="{0BDFE44B-7A08-4900-A5EC-90DE52EB6322}" type="presParOf" srcId="{0AFC11B5-4984-4D7A-8946-50A77D477B0A}" destId="{2988F971-C294-448A-BD16-F8050E9C615E}"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1A3285-D4F6-4324-A468-211C9CF0EF0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A9B0388D-7ADE-492C-8CB5-5D856597C0C0}">
      <dgm:prSet phldrT="[Text]"/>
      <dgm:spPr/>
      <dgm:t>
        <a:bodyPr/>
        <a:lstStyle/>
        <a:p>
          <a:r>
            <a:rPr lang="en-IN" b="1" u="sng" dirty="0"/>
            <a:t>Python</a:t>
          </a:r>
        </a:p>
      </dgm:t>
    </dgm:pt>
    <dgm:pt modelId="{2B2BE925-2899-4411-9427-F1658BBA380C}" type="parTrans" cxnId="{A2896C28-7287-4E1A-9A6F-C9E6A04781D6}">
      <dgm:prSet/>
      <dgm:spPr/>
      <dgm:t>
        <a:bodyPr/>
        <a:lstStyle/>
        <a:p>
          <a:endParaRPr lang="en-IN"/>
        </a:p>
      </dgm:t>
    </dgm:pt>
    <dgm:pt modelId="{EC96C70D-61F5-4759-A938-38B3BE28D5A3}" type="sibTrans" cxnId="{A2896C28-7287-4E1A-9A6F-C9E6A04781D6}">
      <dgm:prSet/>
      <dgm:spPr/>
      <dgm:t>
        <a:bodyPr/>
        <a:lstStyle/>
        <a:p>
          <a:endParaRPr lang="en-IN"/>
        </a:p>
      </dgm:t>
    </dgm:pt>
    <dgm:pt modelId="{BD5D7212-2657-4297-A83F-BC6A04DBE62D}">
      <dgm:prSet phldrT="[Text]"/>
      <dgm:spPr/>
      <dgm:t>
        <a:bodyPr/>
        <a:lstStyle/>
        <a:p>
          <a:r>
            <a:rPr lang="en-IN" b="1" u="sng" dirty="0"/>
            <a:t>Machine Learning</a:t>
          </a:r>
        </a:p>
      </dgm:t>
    </dgm:pt>
    <dgm:pt modelId="{78CDB91E-2C66-4643-8149-8D470D0A027E}" type="parTrans" cxnId="{B9358954-0AAA-40F9-98F9-7AD6F2E81368}">
      <dgm:prSet/>
      <dgm:spPr/>
      <dgm:t>
        <a:bodyPr/>
        <a:lstStyle/>
        <a:p>
          <a:endParaRPr lang="en-IN"/>
        </a:p>
      </dgm:t>
    </dgm:pt>
    <dgm:pt modelId="{99FEE2D0-173D-472D-BCFF-A1B12CE12139}" type="sibTrans" cxnId="{B9358954-0AAA-40F9-98F9-7AD6F2E81368}">
      <dgm:prSet/>
      <dgm:spPr/>
      <dgm:t>
        <a:bodyPr/>
        <a:lstStyle/>
        <a:p>
          <a:endParaRPr lang="en-IN"/>
        </a:p>
      </dgm:t>
    </dgm:pt>
    <dgm:pt modelId="{4F8EEEBB-EC40-4ECE-84ED-CBD22238AEE0}">
      <dgm:prSet phldrT="[Text]"/>
      <dgm:spPr/>
      <dgm:t>
        <a:bodyPr/>
        <a:lstStyle/>
        <a:p>
          <a:r>
            <a:rPr lang="en-IN" b="1" u="sng" dirty="0" err="1"/>
            <a:t>Pyspark</a:t>
          </a:r>
          <a:endParaRPr lang="en-IN" b="1" u="sng" dirty="0"/>
        </a:p>
      </dgm:t>
    </dgm:pt>
    <dgm:pt modelId="{ADE54698-6366-4E95-9E71-F254D946B407}" type="parTrans" cxnId="{D8451B7B-A581-42EB-8262-D4D214256D7E}">
      <dgm:prSet/>
      <dgm:spPr/>
      <dgm:t>
        <a:bodyPr/>
        <a:lstStyle/>
        <a:p>
          <a:endParaRPr lang="en-IN"/>
        </a:p>
      </dgm:t>
    </dgm:pt>
    <dgm:pt modelId="{A039A693-3B2C-409B-93D4-1629E67C79BC}" type="sibTrans" cxnId="{D8451B7B-A581-42EB-8262-D4D214256D7E}">
      <dgm:prSet/>
      <dgm:spPr/>
      <dgm:t>
        <a:bodyPr/>
        <a:lstStyle/>
        <a:p>
          <a:endParaRPr lang="en-IN"/>
        </a:p>
      </dgm:t>
    </dgm:pt>
    <dgm:pt modelId="{166C9D1E-D71D-466A-BA5B-0B18194B2521}">
      <dgm:prSet phldrT="[Text]"/>
      <dgm:spPr/>
      <dgm:t>
        <a:bodyPr/>
        <a:lstStyle/>
        <a:p>
          <a:r>
            <a:rPr lang="en-IN" b="1" u="sng" dirty="0"/>
            <a:t>Tableau</a:t>
          </a:r>
        </a:p>
      </dgm:t>
    </dgm:pt>
    <dgm:pt modelId="{1B83EE95-18C4-4D0C-9F70-72A538A295DA}" type="parTrans" cxnId="{00627652-BDC6-4B11-B5E5-C5EAAEAA8289}">
      <dgm:prSet/>
      <dgm:spPr/>
      <dgm:t>
        <a:bodyPr/>
        <a:lstStyle/>
        <a:p>
          <a:endParaRPr lang="en-IN"/>
        </a:p>
      </dgm:t>
    </dgm:pt>
    <dgm:pt modelId="{C9FD05BE-94C2-44CB-BBBC-41D0A4A28EFA}" type="sibTrans" cxnId="{00627652-BDC6-4B11-B5E5-C5EAAEAA8289}">
      <dgm:prSet/>
      <dgm:spPr/>
      <dgm:t>
        <a:bodyPr/>
        <a:lstStyle/>
        <a:p>
          <a:endParaRPr lang="en-IN"/>
        </a:p>
      </dgm:t>
    </dgm:pt>
    <dgm:pt modelId="{4C97F131-CDA5-41EF-B8FB-A165836A6FD7}" type="pres">
      <dgm:prSet presAssocID="{731A3285-D4F6-4324-A468-211C9CF0EF0A}" presName="Name0" presStyleCnt="0">
        <dgm:presLayoutVars>
          <dgm:chMax val="7"/>
          <dgm:chPref val="7"/>
          <dgm:dir/>
          <dgm:animLvl val="lvl"/>
        </dgm:presLayoutVars>
      </dgm:prSet>
      <dgm:spPr/>
    </dgm:pt>
    <dgm:pt modelId="{23F31705-9795-4105-8FEA-C21CA721A2CB}" type="pres">
      <dgm:prSet presAssocID="{A9B0388D-7ADE-492C-8CB5-5D856597C0C0}" presName="Accent1" presStyleCnt="0"/>
      <dgm:spPr/>
    </dgm:pt>
    <dgm:pt modelId="{CAB0C180-2887-4AA2-80CA-91579BFE4DFF}" type="pres">
      <dgm:prSet presAssocID="{A9B0388D-7ADE-492C-8CB5-5D856597C0C0}" presName="Accent" presStyleLbl="node1" presStyleIdx="0" presStyleCnt="4"/>
      <dgm:spPr>
        <a:solidFill>
          <a:schemeClr val="accent2">
            <a:lumMod val="60000"/>
            <a:lumOff val="40000"/>
          </a:schemeClr>
        </a:solidFill>
      </dgm:spPr>
    </dgm:pt>
    <dgm:pt modelId="{C1B1B848-BE59-4FB5-92D7-248C8F51BC43}" type="pres">
      <dgm:prSet presAssocID="{A9B0388D-7ADE-492C-8CB5-5D856597C0C0}" presName="Parent1" presStyleLbl="revTx" presStyleIdx="0" presStyleCnt="4">
        <dgm:presLayoutVars>
          <dgm:chMax val="1"/>
          <dgm:chPref val="1"/>
          <dgm:bulletEnabled val="1"/>
        </dgm:presLayoutVars>
      </dgm:prSet>
      <dgm:spPr/>
    </dgm:pt>
    <dgm:pt modelId="{5A68E1E4-95AA-40CF-B0A6-D26E2CC15D9F}" type="pres">
      <dgm:prSet presAssocID="{BD5D7212-2657-4297-A83F-BC6A04DBE62D}" presName="Accent2" presStyleCnt="0"/>
      <dgm:spPr/>
    </dgm:pt>
    <dgm:pt modelId="{9A2FE006-038A-4A2D-A91C-242020A5D920}" type="pres">
      <dgm:prSet presAssocID="{BD5D7212-2657-4297-A83F-BC6A04DBE62D}" presName="Accent" presStyleLbl="node1" presStyleIdx="1" presStyleCnt="4"/>
      <dgm:spPr>
        <a:solidFill>
          <a:srgbClr val="C00000"/>
        </a:solidFill>
      </dgm:spPr>
    </dgm:pt>
    <dgm:pt modelId="{7347A43B-B9A6-4780-9403-18DAA8CF555A}" type="pres">
      <dgm:prSet presAssocID="{BD5D7212-2657-4297-A83F-BC6A04DBE62D}" presName="Parent2" presStyleLbl="revTx" presStyleIdx="1" presStyleCnt="4" custLinFactY="100000" custLinFactNeighborX="52061" custLinFactNeighborY="102745">
        <dgm:presLayoutVars>
          <dgm:chMax val="1"/>
          <dgm:chPref val="1"/>
          <dgm:bulletEnabled val="1"/>
        </dgm:presLayoutVars>
      </dgm:prSet>
      <dgm:spPr/>
    </dgm:pt>
    <dgm:pt modelId="{8D56AF5E-424A-4B39-A019-8379A77E5567}" type="pres">
      <dgm:prSet presAssocID="{4F8EEEBB-EC40-4ECE-84ED-CBD22238AEE0}" presName="Accent3" presStyleCnt="0"/>
      <dgm:spPr/>
    </dgm:pt>
    <dgm:pt modelId="{027D4F57-CF0F-442B-868A-24394DCD4258}" type="pres">
      <dgm:prSet presAssocID="{4F8EEEBB-EC40-4ECE-84ED-CBD22238AEE0}" presName="Accent" presStyleLbl="node1" presStyleIdx="2" presStyleCnt="4"/>
      <dgm:spPr>
        <a:solidFill>
          <a:schemeClr val="accent5">
            <a:lumMod val="75000"/>
          </a:schemeClr>
        </a:solidFill>
      </dgm:spPr>
    </dgm:pt>
    <dgm:pt modelId="{199A5350-F212-47D9-9526-0C2A72962984}" type="pres">
      <dgm:prSet presAssocID="{4F8EEEBB-EC40-4ECE-84ED-CBD22238AEE0}" presName="Parent3" presStyleLbl="revTx" presStyleIdx="2" presStyleCnt="4" custLinFactY="-100000" custLinFactNeighborX="-48843" custLinFactNeighborY="-112121">
        <dgm:presLayoutVars>
          <dgm:chMax val="1"/>
          <dgm:chPref val="1"/>
          <dgm:bulletEnabled val="1"/>
        </dgm:presLayoutVars>
      </dgm:prSet>
      <dgm:spPr/>
    </dgm:pt>
    <dgm:pt modelId="{BFBFAB07-C612-4AFE-8905-008BDF0019FC}" type="pres">
      <dgm:prSet presAssocID="{166C9D1E-D71D-466A-BA5B-0B18194B2521}" presName="Accent4" presStyleCnt="0"/>
      <dgm:spPr/>
    </dgm:pt>
    <dgm:pt modelId="{46700CDD-05B2-4FC5-8427-EE7E2DD25133}" type="pres">
      <dgm:prSet presAssocID="{166C9D1E-D71D-466A-BA5B-0B18194B2521}" presName="Accent" presStyleLbl="node1" presStyleIdx="3" presStyleCnt="4"/>
      <dgm:spPr>
        <a:solidFill>
          <a:schemeClr val="accent6">
            <a:lumMod val="75000"/>
          </a:schemeClr>
        </a:solidFill>
      </dgm:spPr>
    </dgm:pt>
    <dgm:pt modelId="{ADE0DE5D-5EB9-4E19-91DA-4D0B842B72C1}" type="pres">
      <dgm:prSet presAssocID="{166C9D1E-D71D-466A-BA5B-0B18194B2521}" presName="Parent4" presStyleLbl="revTx" presStyleIdx="3" presStyleCnt="4">
        <dgm:presLayoutVars>
          <dgm:chMax val="1"/>
          <dgm:chPref val="1"/>
          <dgm:bulletEnabled val="1"/>
        </dgm:presLayoutVars>
      </dgm:prSet>
      <dgm:spPr/>
    </dgm:pt>
  </dgm:ptLst>
  <dgm:cxnLst>
    <dgm:cxn modelId="{A2896C28-7287-4E1A-9A6F-C9E6A04781D6}" srcId="{731A3285-D4F6-4324-A468-211C9CF0EF0A}" destId="{A9B0388D-7ADE-492C-8CB5-5D856597C0C0}" srcOrd="0" destOrd="0" parTransId="{2B2BE925-2899-4411-9427-F1658BBA380C}" sibTransId="{EC96C70D-61F5-4759-A938-38B3BE28D5A3}"/>
    <dgm:cxn modelId="{F53AF935-3E91-4E6D-B4F8-07239108CF38}" type="presOf" srcId="{A9B0388D-7ADE-492C-8CB5-5D856597C0C0}" destId="{C1B1B848-BE59-4FB5-92D7-248C8F51BC43}" srcOrd="0" destOrd="0" presId="urn:microsoft.com/office/officeart/2009/layout/CircleArrowProcess"/>
    <dgm:cxn modelId="{5DB6E751-5BD3-40F6-A2D9-BBA9EE9ED34F}" type="presOf" srcId="{4F8EEEBB-EC40-4ECE-84ED-CBD22238AEE0}" destId="{199A5350-F212-47D9-9526-0C2A72962984}" srcOrd="0" destOrd="0" presId="urn:microsoft.com/office/officeart/2009/layout/CircleArrowProcess"/>
    <dgm:cxn modelId="{00627652-BDC6-4B11-B5E5-C5EAAEAA8289}" srcId="{731A3285-D4F6-4324-A468-211C9CF0EF0A}" destId="{166C9D1E-D71D-466A-BA5B-0B18194B2521}" srcOrd="3" destOrd="0" parTransId="{1B83EE95-18C4-4D0C-9F70-72A538A295DA}" sibTransId="{C9FD05BE-94C2-44CB-BBBC-41D0A4A28EFA}"/>
    <dgm:cxn modelId="{B9358954-0AAA-40F9-98F9-7AD6F2E81368}" srcId="{731A3285-D4F6-4324-A468-211C9CF0EF0A}" destId="{BD5D7212-2657-4297-A83F-BC6A04DBE62D}" srcOrd="1" destOrd="0" parTransId="{78CDB91E-2C66-4643-8149-8D470D0A027E}" sibTransId="{99FEE2D0-173D-472D-BCFF-A1B12CE12139}"/>
    <dgm:cxn modelId="{D8451B7B-A581-42EB-8262-D4D214256D7E}" srcId="{731A3285-D4F6-4324-A468-211C9CF0EF0A}" destId="{4F8EEEBB-EC40-4ECE-84ED-CBD22238AEE0}" srcOrd="2" destOrd="0" parTransId="{ADE54698-6366-4E95-9E71-F254D946B407}" sibTransId="{A039A693-3B2C-409B-93D4-1629E67C79BC}"/>
    <dgm:cxn modelId="{61D678A0-94FF-48EA-92E9-1A2D21B7C6F9}" type="presOf" srcId="{BD5D7212-2657-4297-A83F-BC6A04DBE62D}" destId="{7347A43B-B9A6-4780-9403-18DAA8CF555A}" srcOrd="0" destOrd="0" presId="urn:microsoft.com/office/officeart/2009/layout/CircleArrowProcess"/>
    <dgm:cxn modelId="{DA5AABA9-899C-402E-BECA-BC3058A69A1D}" type="presOf" srcId="{731A3285-D4F6-4324-A468-211C9CF0EF0A}" destId="{4C97F131-CDA5-41EF-B8FB-A165836A6FD7}" srcOrd="0" destOrd="0" presId="urn:microsoft.com/office/officeart/2009/layout/CircleArrowProcess"/>
    <dgm:cxn modelId="{ACA522C3-CEC7-42BE-A5AC-3FDA1198AE3F}" type="presOf" srcId="{166C9D1E-D71D-466A-BA5B-0B18194B2521}" destId="{ADE0DE5D-5EB9-4E19-91DA-4D0B842B72C1}" srcOrd="0" destOrd="0" presId="urn:microsoft.com/office/officeart/2009/layout/CircleArrowProcess"/>
    <dgm:cxn modelId="{9794C304-6F37-461C-B14F-D18FFD2877CB}" type="presParOf" srcId="{4C97F131-CDA5-41EF-B8FB-A165836A6FD7}" destId="{23F31705-9795-4105-8FEA-C21CA721A2CB}" srcOrd="0" destOrd="0" presId="urn:microsoft.com/office/officeart/2009/layout/CircleArrowProcess"/>
    <dgm:cxn modelId="{1D7FE396-4F08-4E09-AF67-CABFA63E9CFE}" type="presParOf" srcId="{23F31705-9795-4105-8FEA-C21CA721A2CB}" destId="{CAB0C180-2887-4AA2-80CA-91579BFE4DFF}" srcOrd="0" destOrd="0" presId="urn:microsoft.com/office/officeart/2009/layout/CircleArrowProcess"/>
    <dgm:cxn modelId="{EA07E477-CBA1-4AD3-A71A-1AD57E83DC18}" type="presParOf" srcId="{4C97F131-CDA5-41EF-B8FB-A165836A6FD7}" destId="{C1B1B848-BE59-4FB5-92D7-248C8F51BC43}" srcOrd="1" destOrd="0" presId="urn:microsoft.com/office/officeart/2009/layout/CircleArrowProcess"/>
    <dgm:cxn modelId="{1F04E154-3431-421B-9FBC-964302316AB4}" type="presParOf" srcId="{4C97F131-CDA5-41EF-B8FB-A165836A6FD7}" destId="{5A68E1E4-95AA-40CF-B0A6-D26E2CC15D9F}" srcOrd="2" destOrd="0" presId="urn:microsoft.com/office/officeart/2009/layout/CircleArrowProcess"/>
    <dgm:cxn modelId="{2C460227-1BC0-4524-9C58-40412C9EBC71}" type="presParOf" srcId="{5A68E1E4-95AA-40CF-B0A6-D26E2CC15D9F}" destId="{9A2FE006-038A-4A2D-A91C-242020A5D920}" srcOrd="0" destOrd="0" presId="urn:microsoft.com/office/officeart/2009/layout/CircleArrowProcess"/>
    <dgm:cxn modelId="{A25C2D90-3234-4265-AE84-A2727D4DF8A3}" type="presParOf" srcId="{4C97F131-CDA5-41EF-B8FB-A165836A6FD7}" destId="{7347A43B-B9A6-4780-9403-18DAA8CF555A}" srcOrd="3" destOrd="0" presId="urn:microsoft.com/office/officeart/2009/layout/CircleArrowProcess"/>
    <dgm:cxn modelId="{6BB8E1B0-3D23-4327-92C5-A3DD88F2290C}" type="presParOf" srcId="{4C97F131-CDA5-41EF-B8FB-A165836A6FD7}" destId="{8D56AF5E-424A-4B39-A019-8379A77E5567}" srcOrd="4" destOrd="0" presId="urn:microsoft.com/office/officeart/2009/layout/CircleArrowProcess"/>
    <dgm:cxn modelId="{6F5111F4-C8F9-4C2A-A81D-F5E0CB866B6B}" type="presParOf" srcId="{8D56AF5E-424A-4B39-A019-8379A77E5567}" destId="{027D4F57-CF0F-442B-868A-24394DCD4258}" srcOrd="0" destOrd="0" presId="urn:microsoft.com/office/officeart/2009/layout/CircleArrowProcess"/>
    <dgm:cxn modelId="{C4524CE7-C800-472D-9A23-3CF467073F4D}" type="presParOf" srcId="{4C97F131-CDA5-41EF-B8FB-A165836A6FD7}" destId="{199A5350-F212-47D9-9526-0C2A72962984}" srcOrd="5" destOrd="0" presId="urn:microsoft.com/office/officeart/2009/layout/CircleArrowProcess"/>
    <dgm:cxn modelId="{55F431E0-C1E4-4D6C-9DAE-C28ECB84AA4D}" type="presParOf" srcId="{4C97F131-CDA5-41EF-B8FB-A165836A6FD7}" destId="{BFBFAB07-C612-4AFE-8905-008BDF0019FC}" srcOrd="6" destOrd="0" presId="urn:microsoft.com/office/officeart/2009/layout/CircleArrowProcess"/>
    <dgm:cxn modelId="{0C5A8D27-433C-4D80-A9CF-E66B27E68CB0}" type="presParOf" srcId="{BFBFAB07-C612-4AFE-8905-008BDF0019FC}" destId="{46700CDD-05B2-4FC5-8427-EE7E2DD25133}" srcOrd="0" destOrd="0" presId="urn:microsoft.com/office/officeart/2009/layout/CircleArrowProcess"/>
    <dgm:cxn modelId="{2D837629-AAEC-4D29-8148-CC3B9CF115BA}" type="presParOf" srcId="{4C97F131-CDA5-41EF-B8FB-A165836A6FD7}" destId="{ADE0DE5D-5EB9-4E19-91DA-4D0B842B72C1}"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4D09-68B3-4F51-AB4F-6E1DA5A9D0F2}">
      <dsp:nvSpPr>
        <dsp:cNvPr id="0" name=""/>
        <dsp:cNvSpPr/>
      </dsp:nvSpPr>
      <dsp:spPr>
        <a:xfrm>
          <a:off x="1178574" y="2005001"/>
          <a:ext cx="2550696" cy="2550468"/>
        </a:xfrm>
        <a:prstGeom prst="ellipse">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552115" y="2378508"/>
        <a:ext cx="1803614" cy="1803454"/>
      </dsp:txXfrm>
    </dsp:sp>
    <dsp:sp modelId="{933E4175-3BAF-4884-910F-8AE8627C9597}">
      <dsp:nvSpPr>
        <dsp:cNvPr id="0" name=""/>
        <dsp:cNvSpPr/>
      </dsp:nvSpPr>
      <dsp:spPr>
        <a:xfrm>
          <a:off x="-136464" y="490486"/>
          <a:ext cx="5141083" cy="5359071"/>
        </a:xfrm>
        <a:prstGeom prst="blockArc">
          <a:avLst>
            <a:gd name="adj1" fmla="val 16509444"/>
            <a:gd name="adj2" fmla="val 5088054"/>
            <a:gd name="adj3" fmla="val 524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8B7E03-21B3-4C65-98D3-B28D733B8935}">
      <dsp:nvSpPr>
        <dsp:cNvPr id="0" name=""/>
        <dsp:cNvSpPr/>
      </dsp:nvSpPr>
      <dsp:spPr>
        <a:xfrm>
          <a:off x="2883247" y="432045"/>
          <a:ext cx="806373" cy="760962"/>
        </a:xfrm>
        <a:prstGeom prst="ellipse">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DD33A07-6F57-4DA2-86AA-729B95CE399F}">
      <dsp:nvSpPr>
        <dsp:cNvPr id="0" name=""/>
        <dsp:cNvSpPr/>
      </dsp:nvSpPr>
      <dsp:spPr>
        <a:xfrm>
          <a:off x="4275718" y="396063"/>
          <a:ext cx="2296726" cy="72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10000"/>
            </a:spcAft>
            <a:buNone/>
          </a:pPr>
          <a:r>
            <a:rPr lang="en-IN" sz="2400" b="1" kern="1200" dirty="0"/>
            <a:t>Geographic</a:t>
          </a:r>
        </a:p>
      </dsp:txBody>
      <dsp:txXfrm>
        <a:off x="4275718" y="396063"/>
        <a:ext cx="2296726" cy="727670"/>
      </dsp:txXfrm>
    </dsp:sp>
    <dsp:sp modelId="{39E1F65E-F489-4B18-8819-0D64699536A6}">
      <dsp:nvSpPr>
        <dsp:cNvPr id="0" name=""/>
        <dsp:cNvSpPr/>
      </dsp:nvSpPr>
      <dsp:spPr>
        <a:xfrm>
          <a:off x="4122472" y="1385624"/>
          <a:ext cx="806373" cy="760962"/>
        </a:xfrm>
        <a:prstGeom prst="ellipse">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0E62CEB-67D5-438C-AD42-D23F3E28E3FC}">
      <dsp:nvSpPr>
        <dsp:cNvPr id="0" name=""/>
        <dsp:cNvSpPr/>
      </dsp:nvSpPr>
      <dsp:spPr>
        <a:xfrm>
          <a:off x="5129334" y="1477695"/>
          <a:ext cx="2135783" cy="628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Demographic</a:t>
          </a:r>
        </a:p>
      </dsp:txBody>
      <dsp:txXfrm>
        <a:off x="5129334" y="1477695"/>
        <a:ext cx="2135783" cy="628121"/>
      </dsp:txXfrm>
    </dsp:sp>
    <dsp:sp modelId="{DDDB6918-A9C7-4D3E-92B0-A7D2D5301257}">
      <dsp:nvSpPr>
        <dsp:cNvPr id="0" name=""/>
        <dsp:cNvSpPr/>
      </dsp:nvSpPr>
      <dsp:spPr>
        <a:xfrm>
          <a:off x="4392486" y="3030250"/>
          <a:ext cx="806373" cy="760962"/>
        </a:xfrm>
        <a:prstGeom prst="ellipse">
          <a:avLst/>
        </a:prstGeom>
        <a:solidFill>
          <a:srgbClr val="FFC000"/>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269DD20-CD03-41C7-AF48-00EC74F70BF2}">
      <dsp:nvSpPr>
        <dsp:cNvPr id="0" name=""/>
        <dsp:cNvSpPr/>
      </dsp:nvSpPr>
      <dsp:spPr>
        <a:xfrm>
          <a:off x="5249918" y="3105976"/>
          <a:ext cx="2375377" cy="63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psychographic</a:t>
          </a:r>
        </a:p>
      </dsp:txBody>
      <dsp:txXfrm>
        <a:off x="5249918" y="3105976"/>
        <a:ext cx="2375377" cy="638439"/>
      </dsp:txXfrm>
    </dsp:sp>
    <dsp:sp modelId="{0840CF3B-7E17-4831-B5C4-FAFFE86EC9DD}">
      <dsp:nvSpPr>
        <dsp:cNvPr id="0" name=""/>
        <dsp:cNvSpPr/>
      </dsp:nvSpPr>
      <dsp:spPr>
        <a:xfrm>
          <a:off x="3744412" y="4602511"/>
          <a:ext cx="857105" cy="798088"/>
        </a:xfrm>
        <a:prstGeom prst="ellipse">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988F971-C294-448A-BD16-F8050E9C615E}">
      <dsp:nvSpPr>
        <dsp:cNvPr id="0" name=""/>
        <dsp:cNvSpPr/>
      </dsp:nvSpPr>
      <dsp:spPr>
        <a:xfrm>
          <a:off x="5084193" y="4735790"/>
          <a:ext cx="2266740" cy="57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10000"/>
            </a:spcAft>
            <a:buNone/>
          </a:pPr>
          <a:r>
            <a:rPr lang="en-IN" sz="2400" b="1" kern="1200" dirty="0">
              <a:solidFill>
                <a:prstClr val="black">
                  <a:hueOff val="0"/>
                  <a:satOff val="0"/>
                  <a:lumOff val="0"/>
                  <a:alphaOff val="0"/>
                </a:prstClr>
              </a:solidFill>
              <a:latin typeface="Century Gothic" panose="020B0502020202020204"/>
              <a:ea typeface="+mn-ea"/>
              <a:cs typeface="+mn-cs"/>
            </a:rPr>
            <a:t>Behavioural</a:t>
          </a:r>
        </a:p>
      </dsp:txBody>
      <dsp:txXfrm>
        <a:off x="5084193" y="4735790"/>
        <a:ext cx="2266740" cy="578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0C180-2887-4AA2-80CA-91579BFE4DFF}">
      <dsp:nvSpPr>
        <dsp:cNvPr id="0" name=""/>
        <dsp:cNvSpPr/>
      </dsp:nvSpPr>
      <dsp:spPr>
        <a:xfrm>
          <a:off x="3635476" y="0"/>
          <a:ext cx="2280584" cy="2280816"/>
        </a:xfrm>
        <a:prstGeom prst="circularArrow">
          <a:avLst>
            <a:gd name="adj1" fmla="val 10980"/>
            <a:gd name="adj2" fmla="val 1142322"/>
            <a:gd name="adj3" fmla="val 4500000"/>
            <a:gd name="adj4" fmla="val 10800000"/>
            <a:gd name="adj5" fmla="val 125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B1B848-BE59-4FB5-92D7-248C8F51BC43}">
      <dsp:nvSpPr>
        <dsp:cNvPr id="0" name=""/>
        <dsp:cNvSpPr/>
      </dsp:nvSpPr>
      <dsp:spPr>
        <a:xfrm>
          <a:off x="4138993" y="825593"/>
          <a:ext cx="1272695" cy="63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1" u="sng" kern="1200" dirty="0"/>
            <a:t>Python</a:t>
          </a:r>
        </a:p>
      </dsp:txBody>
      <dsp:txXfrm>
        <a:off x="4138993" y="825593"/>
        <a:ext cx="1272695" cy="636281"/>
      </dsp:txXfrm>
    </dsp:sp>
    <dsp:sp modelId="{9A2FE006-038A-4A2D-A91C-242020A5D920}">
      <dsp:nvSpPr>
        <dsp:cNvPr id="0" name=""/>
        <dsp:cNvSpPr/>
      </dsp:nvSpPr>
      <dsp:spPr>
        <a:xfrm>
          <a:off x="3001909" y="1310668"/>
          <a:ext cx="2280584" cy="2280816"/>
        </a:xfrm>
        <a:prstGeom prst="leftCircularArrow">
          <a:avLst>
            <a:gd name="adj1" fmla="val 10980"/>
            <a:gd name="adj2" fmla="val 1142322"/>
            <a:gd name="adj3" fmla="val 6300000"/>
            <a:gd name="adj4" fmla="val 18900000"/>
            <a:gd name="adj5" fmla="val 125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7A43B-B9A6-4780-9403-18DAA8CF555A}">
      <dsp:nvSpPr>
        <dsp:cNvPr id="0" name=""/>
        <dsp:cNvSpPr/>
      </dsp:nvSpPr>
      <dsp:spPr>
        <a:xfrm>
          <a:off x="4165437" y="3428711"/>
          <a:ext cx="1272695" cy="63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1" u="sng" kern="1200" dirty="0"/>
            <a:t>Machine Learning</a:t>
          </a:r>
        </a:p>
      </dsp:txBody>
      <dsp:txXfrm>
        <a:off x="4165437" y="3428711"/>
        <a:ext cx="1272695" cy="636281"/>
      </dsp:txXfrm>
    </dsp:sp>
    <dsp:sp modelId="{027D4F57-CF0F-442B-868A-24394DCD4258}">
      <dsp:nvSpPr>
        <dsp:cNvPr id="0" name=""/>
        <dsp:cNvSpPr/>
      </dsp:nvSpPr>
      <dsp:spPr>
        <a:xfrm>
          <a:off x="3635476" y="2626174"/>
          <a:ext cx="2280584" cy="2280816"/>
        </a:xfrm>
        <a:prstGeom prst="circularArrow">
          <a:avLst>
            <a:gd name="adj1" fmla="val 10980"/>
            <a:gd name="adj2" fmla="val 1142322"/>
            <a:gd name="adj3" fmla="val 4500000"/>
            <a:gd name="adj4" fmla="val 13500000"/>
            <a:gd name="adj5" fmla="val 125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A5350-F212-47D9-9526-0C2A72962984}">
      <dsp:nvSpPr>
        <dsp:cNvPr id="0" name=""/>
        <dsp:cNvSpPr/>
      </dsp:nvSpPr>
      <dsp:spPr>
        <a:xfrm>
          <a:off x="3517370" y="2102081"/>
          <a:ext cx="1272695" cy="63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1" u="sng" kern="1200" dirty="0" err="1"/>
            <a:t>Pyspark</a:t>
          </a:r>
          <a:endParaRPr lang="en-IN" sz="2100" b="1" u="sng" kern="1200" dirty="0"/>
        </a:p>
      </dsp:txBody>
      <dsp:txXfrm>
        <a:off x="3517370" y="2102081"/>
        <a:ext cx="1272695" cy="636281"/>
      </dsp:txXfrm>
    </dsp:sp>
    <dsp:sp modelId="{46700CDD-05B2-4FC5-8427-EE7E2DD25133}">
      <dsp:nvSpPr>
        <dsp:cNvPr id="0" name=""/>
        <dsp:cNvSpPr/>
      </dsp:nvSpPr>
      <dsp:spPr>
        <a:xfrm>
          <a:off x="3164472" y="4088050"/>
          <a:ext cx="1959309" cy="1960256"/>
        </a:xfrm>
        <a:prstGeom prst="blockArc">
          <a:avLst>
            <a:gd name="adj1" fmla="val 0"/>
            <a:gd name="adj2" fmla="val 18900000"/>
            <a:gd name="adj3" fmla="val 1274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0DE5D-5EB9-4E19-91DA-4D0B842B72C1}">
      <dsp:nvSpPr>
        <dsp:cNvPr id="0" name=""/>
        <dsp:cNvSpPr/>
      </dsp:nvSpPr>
      <dsp:spPr>
        <a:xfrm>
          <a:off x="3502859" y="4764856"/>
          <a:ext cx="1272695" cy="63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1" u="sng" kern="1200" dirty="0"/>
            <a:t>Tableau</a:t>
          </a:r>
        </a:p>
      </dsp:txBody>
      <dsp:txXfrm>
        <a:off x="3502859" y="4764856"/>
        <a:ext cx="1272695" cy="63628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a:t>
            </a:fld>
            <a:endParaRPr lang="en-IN"/>
          </a:p>
        </p:txBody>
      </p:sp>
    </p:spTree>
    <p:extLst>
      <p:ext uri="{BB962C8B-B14F-4D97-AF65-F5344CB8AC3E}">
        <p14:creationId xmlns:p14="http://schemas.microsoft.com/office/powerpoint/2010/main" val="246457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08128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3</a:t>
            </a:fld>
            <a:endParaRPr lang="en-IN"/>
          </a:p>
        </p:txBody>
      </p:sp>
    </p:spTree>
    <p:extLst>
      <p:ext uri="{BB962C8B-B14F-4D97-AF65-F5344CB8AC3E}">
        <p14:creationId xmlns:p14="http://schemas.microsoft.com/office/powerpoint/2010/main" val="381261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4</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112418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68177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8/26/2023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8/26/2023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8/26/2023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8/26/2023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17" Type="http://schemas.openxmlformats.org/officeDocument/2006/relationships/image" Target="../media/image13.svg"/><Relationship Id="rId2" Type="http://schemas.openxmlformats.org/officeDocument/2006/relationships/notesSlide" Target="../notesSlides/notesSlide3.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6E0F4E-C8FD-5538-4242-B4A061BBA352}"/>
              </a:ext>
            </a:extLst>
          </p:cNvPr>
          <p:cNvSpPr txBox="1">
            <a:spLocks/>
          </p:cNvSpPr>
          <p:nvPr/>
        </p:nvSpPr>
        <p:spPr>
          <a:xfrm>
            <a:off x="1724744" y="567745"/>
            <a:ext cx="8208912" cy="1008111"/>
          </a:xfrm>
          <a:prstGeom prst="rect">
            <a:avLst/>
          </a:prstGeom>
        </p:spPr>
        <p:txBody>
          <a:bodyPr vert="horz" lIns="91440" tIns="144000" rIns="91440" bIns="180000" rtlCol="0" anchor="b">
            <a:normAutofit/>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sz="2400" b="1" dirty="0">
                <a:solidFill>
                  <a:schemeClr val="tx1">
                    <a:lumMod val="85000"/>
                    <a:lumOff val="15000"/>
                  </a:schemeClr>
                </a:solidFill>
              </a:rPr>
              <a:t>Dividing to Conquer : Clustering Approach to 		Bank Customer Segmentation</a:t>
            </a:r>
          </a:p>
        </p:txBody>
      </p:sp>
      <p:pic>
        <p:nvPicPr>
          <p:cNvPr id="9" name="Picture 1">
            <a:extLst>
              <a:ext uri="{FF2B5EF4-FFF2-40B4-BE49-F238E27FC236}">
                <a16:creationId xmlns:a16="http://schemas.microsoft.com/office/drawing/2014/main" id="{1CDC90D8-53B3-E4AF-45D7-5A3424FAC735}"/>
              </a:ext>
            </a:extLst>
          </p:cNvPr>
          <p:cNvPicPr/>
          <p:nvPr/>
        </p:nvPicPr>
        <p:blipFill>
          <a:blip r:embed="rId3"/>
          <a:stretch>
            <a:fillRect/>
          </a:stretch>
        </p:blipFill>
        <p:spPr>
          <a:xfrm>
            <a:off x="6780484" y="1919434"/>
            <a:ext cx="2936875" cy="1099185"/>
          </a:xfrm>
          <a:prstGeom prst="rect">
            <a:avLst/>
          </a:prstGeom>
          <a:ln w="9360">
            <a:noFill/>
          </a:ln>
        </p:spPr>
      </p:pic>
      <p:sp>
        <p:nvSpPr>
          <p:cNvPr id="10" name="CustomShape 5">
            <a:extLst>
              <a:ext uri="{FF2B5EF4-FFF2-40B4-BE49-F238E27FC236}">
                <a16:creationId xmlns:a16="http://schemas.microsoft.com/office/drawing/2014/main" id="{21A0AE47-5796-11FC-6519-E4C7BC0F6ED8}"/>
              </a:ext>
            </a:extLst>
          </p:cNvPr>
          <p:cNvSpPr/>
          <p:nvPr/>
        </p:nvSpPr>
        <p:spPr>
          <a:xfrm>
            <a:off x="1724744" y="3501428"/>
            <a:ext cx="2232248" cy="212365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r>
              <a:rPr lang="en-IN" sz="2400" b="1" spc="-1" dirty="0">
                <a:solidFill>
                  <a:srgbClr val="000000"/>
                </a:solidFill>
                <a:uFill>
                  <a:solidFill>
                    <a:srgbClr val="FFFFFF"/>
                  </a:solidFill>
                </a:uFill>
                <a:ea typeface="Cambria Math" panose="02040503050406030204" pitchFamily="18" charset="0"/>
              </a:rPr>
              <a:t>Guided by</a:t>
            </a:r>
          </a:p>
          <a:p>
            <a:pPr algn="l"/>
            <a:endParaRPr lang="en-IN" sz="2400" b="0" strike="noStrike" spc="-1" dirty="0">
              <a:solidFill>
                <a:srgbClr val="000000"/>
              </a:solidFill>
              <a:uFill>
                <a:solidFill>
                  <a:srgbClr val="FFFFFF"/>
                </a:solidFill>
              </a:uFill>
              <a:ea typeface="Cambria Math" panose="02040503050406030204" pitchFamily="18" charset="0"/>
            </a:endParaRPr>
          </a:p>
          <a:p>
            <a:r>
              <a:rPr lang="en-IN" spc="-1" dirty="0">
                <a:solidFill>
                  <a:srgbClr val="000000"/>
                </a:solidFill>
                <a:uFill>
                  <a:solidFill>
                    <a:srgbClr val="FFFFFF"/>
                  </a:solidFill>
                </a:uFill>
                <a:ea typeface="Cambria Math" panose="02040503050406030204" pitchFamily="18" charset="0"/>
              </a:rPr>
              <a:t>Anay </a:t>
            </a:r>
            <a:r>
              <a:rPr lang="en-IN" spc="-1" dirty="0" err="1">
                <a:solidFill>
                  <a:srgbClr val="000000"/>
                </a:solidFill>
                <a:uFill>
                  <a:solidFill>
                    <a:srgbClr val="FFFFFF"/>
                  </a:solidFill>
                </a:uFill>
                <a:ea typeface="Cambria Math" panose="02040503050406030204" pitchFamily="18" charset="0"/>
              </a:rPr>
              <a:t>Tamhankar</a:t>
            </a:r>
            <a:br>
              <a:rPr lang="en-IN" sz="2400" b="0" strike="noStrike" spc="-1" dirty="0">
                <a:solidFill>
                  <a:srgbClr val="000000"/>
                </a:solidFill>
                <a:uFill>
                  <a:solidFill>
                    <a:srgbClr val="FFFFFF"/>
                  </a:solidFill>
                </a:uFill>
                <a:ea typeface="Cambria Math" panose="02040503050406030204" pitchFamily="18" charset="0"/>
              </a:rPr>
            </a:br>
            <a:r>
              <a:rPr lang="en-IN" b="0" strike="noStrike" spc="-1" dirty="0">
                <a:solidFill>
                  <a:srgbClr val="000000"/>
                </a:solidFill>
                <a:uFill>
                  <a:solidFill>
                    <a:srgbClr val="FFFFFF"/>
                  </a:solidFill>
                </a:uFill>
                <a:ea typeface="Cambria Math" panose="02040503050406030204" pitchFamily="18" charset="0"/>
              </a:rPr>
              <a:t>Prasad Deshmukh</a:t>
            </a:r>
          </a:p>
        </p:txBody>
      </p:sp>
      <p:sp>
        <p:nvSpPr>
          <p:cNvPr id="11" name="TextBox 10">
            <a:extLst>
              <a:ext uri="{FF2B5EF4-FFF2-40B4-BE49-F238E27FC236}">
                <a16:creationId xmlns:a16="http://schemas.microsoft.com/office/drawing/2014/main" id="{6929E49F-5D63-919D-F6DE-B1A7907A1F62}"/>
              </a:ext>
            </a:extLst>
          </p:cNvPr>
          <p:cNvSpPr txBox="1"/>
          <p:nvPr/>
        </p:nvSpPr>
        <p:spPr>
          <a:xfrm>
            <a:off x="6742484" y="3429000"/>
            <a:ext cx="3960440" cy="2123658"/>
          </a:xfrm>
          <a:prstGeom prst="rect">
            <a:avLst/>
          </a:prstGeom>
          <a:noFill/>
        </p:spPr>
        <p:txBody>
          <a:bodyPr wrap="square">
            <a:spAutoFit/>
          </a:bodyPr>
          <a:lstStyle/>
          <a:p>
            <a:pPr algn="l"/>
            <a:r>
              <a:rPr lang="en-IN" sz="2400" b="1" strike="noStrike" spc="-1" dirty="0">
                <a:solidFill>
                  <a:srgbClr val="000000"/>
                </a:solidFill>
                <a:uFill>
                  <a:solidFill>
                    <a:srgbClr val="FFFFFF"/>
                  </a:solidFill>
                </a:uFill>
                <a:ea typeface="Cambria Math" panose="02040503050406030204" pitchFamily="18" charset="0"/>
              </a:rPr>
              <a:t>Presented by</a:t>
            </a:r>
            <a:endParaRPr lang="en-IN" sz="2400" b="0" strike="noStrike" spc="-1" dirty="0">
              <a:solidFill>
                <a:srgbClr val="000000"/>
              </a:solidFill>
              <a:uFill>
                <a:solidFill>
                  <a:srgbClr val="FFFFFF"/>
                </a:solidFill>
              </a:uFill>
              <a:ea typeface="Cambria Math" panose="02040503050406030204" pitchFamily="18" charset="0"/>
            </a:endParaRPr>
          </a:p>
          <a:p>
            <a:pPr algn="l"/>
            <a:endParaRPr lang="en-IN" sz="1800" strike="noStrike" spc="-1" dirty="0">
              <a:solidFill>
                <a:srgbClr val="000000"/>
              </a:solidFill>
              <a:uFill>
                <a:solidFill>
                  <a:srgbClr val="FFFFFF"/>
                </a:solidFill>
              </a:uFill>
              <a:ea typeface="Cambria Math" panose="02040503050406030204" pitchFamily="18" charset="0"/>
            </a:endParaRPr>
          </a:p>
          <a:p>
            <a:pPr>
              <a:spcBef>
                <a:spcPts val="30"/>
              </a:spcBef>
            </a:pPr>
            <a:r>
              <a:rPr lang="en-IN" spc="-1" dirty="0">
                <a:solidFill>
                  <a:srgbClr val="000000"/>
                </a:solidFill>
                <a:uFill>
                  <a:solidFill>
                    <a:srgbClr val="FFFFFF"/>
                  </a:solidFill>
                </a:uFill>
                <a:ea typeface="Cambria Math" panose="02040503050406030204" pitchFamily="18" charset="0"/>
              </a:rPr>
              <a:t>Arvind </a:t>
            </a:r>
            <a:r>
              <a:rPr lang="en-IN" spc="-1" dirty="0" err="1">
                <a:solidFill>
                  <a:srgbClr val="000000"/>
                </a:solidFill>
                <a:uFill>
                  <a:solidFill>
                    <a:srgbClr val="FFFFFF"/>
                  </a:solidFill>
                </a:uFill>
                <a:ea typeface="Cambria Math" panose="02040503050406030204" pitchFamily="18" charset="0"/>
              </a:rPr>
              <a:t>Attur</a:t>
            </a:r>
            <a:r>
              <a:rPr lang="en-IN" spc="-1" dirty="0">
                <a:solidFill>
                  <a:srgbClr val="000000"/>
                </a:solidFill>
                <a:uFill>
                  <a:solidFill>
                    <a:srgbClr val="FFFFFF"/>
                  </a:solidFill>
                </a:uFill>
                <a:ea typeface="Cambria Math" panose="02040503050406030204" pitchFamily="18" charset="0"/>
              </a:rPr>
              <a:t>                       </a:t>
            </a:r>
            <a:r>
              <a:rPr lang="en-IN" sz="1800" b="0" strike="noStrike" spc="-1" dirty="0">
                <a:solidFill>
                  <a:srgbClr val="000000"/>
                </a:solidFill>
                <a:uFill>
                  <a:solidFill>
                    <a:srgbClr val="FFFFFF"/>
                  </a:solidFill>
                </a:uFill>
                <a:ea typeface="Cambria Math" panose="02040503050406030204" pitchFamily="18" charset="0"/>
              </a:rPr>
              <a:t>	</a:t>
            </a:r>
          </a:p>
          <a:p>
            <a:pPr>
              <a:spcBef>
                <a:spcPts val="30"/>
              </a:spcBef>
            </a:pPr>
            <a:r>
              <a:rPr lang="en-IN" spc="-1" dirty="0">
                <a:solidFill>
                  <a:srgbClr val="000000"/>
                </a:solidFill>
                <a:uFill>
                  <a:solidFill>
                    <a:srgbClr val="FFFFFF"/>
                  </a:solidFill>
                </a:uFill>
                <a:ea typeface="Cambria Math" panose="02040503050406030204" pitchFamily="18" charset="0"/>
              </a:rPr>
              <a:t>Deepak </a:t>
            </a:r>
            <a:r>
              <a:rPr lang="en-IN" spc="-1" dirty="0" err="1">
                <a:solidFill>
                  <a:srgbClr val="000000"/>
                </a:solidFill>
                <a:uFill>
                  <a:solidFill>
                    <a:srgbClr val="FFFFFF"/>
                  </a:solidFill>
                </a:uFill>
                <a:ea typeface="Cambria Math" panose="02040503050406030204" pitchFamily="18" charset="0"/>
              </a:rPr>
              <a:t>Karlekar</a:t>
            </a:r>
            <a:r>
              <a:rPr lang="en-IN" spc="-1" dirty="0">
                <a:solidFill>
                  <a:srgbClr val="000000"/>
                </a:solidFill>
                <a:uFill>
                  <a:solidFill>
                    <a:srgbClr val="FFFFFF"/>
                  </a:solidFill>
                </a:uFill>
                <a:ea typeface="Cambria Math" panose="02040503050406030204" pitchFamily="18" charset="0"/>
              </a:rPr>
              <a:t>                   </a:t>
            </a:r>
          </a:p>
          <a:p>
            <a:pPr>
              <a:spcBef>
                <a:spcPts val="30"/>
              </a:spcBef>
            </a:pPr>
            <a:r>
              <a:rPr lang="en-IN" spc="-1" dirty="0">
                <a:solidFill>
                  <a:srgbClr val="000000"/>
                </a:solidFill>
                <a:uFill>
                  <a:solidFill>
                    <a:srgbClr val="FFFFFF"/>
                  </a:solidFill>
                </a:uFill>
                <a:ea typeface="Cambria Math" panose="02040503050406030204" pitchFamily="18" charset="0"/>
              </a:rPr>
              <a:t>Piyush Vyas</a:t>
            </a:r>
            <a:endParaRPr lang="en-IN" sz="1800" b="0" strike="noStrike" spc="-1" dirty="0">
              <a:solidFill>
                <a:srgbClr val="000000"/>
              </a:solidFill>
              <a:uFill>
                <a:solidFill>
                  <a:srgbClr val="FFFFFF"/>
                </a:solidFill>
              </a:uFill>
              <a:ea typeface="Cambria Math" panose="02040503050406030204" pitchFamily="18" charset="0"/>
            </a:endParaRPr>
          </a:p>
          <a:p>
            <a:pPr>
              <a:spcBef>
                <a:spcPts val="30"/>
              </a:spcBef>
            </a:pPr>
            <a:r>
              <a:rPr lang="en-IN" sz="1800" b="0" strike="noStrike" spc="-1" dirty="0" err="1">
                <a:solidFill>
                  <a:srgbClr val="000000"/>
                </a:solidFill>
                <a:uFill>
                  <a:solidFill>
                    <a:srgbClr val="FFFFFF"/>
                  </a:solidFill>
                </a:uFill>
                <a:ea typeface="Cambria Math" panose="02040503050406030204" pitchFamily="18" charset="0"/>
              </a:rPr>
              <a:t>Saswat</a:t>
            </a:r>
            <a:r>
              <a:rPr lang="en-IN" sz="1800" b="0" strike="noStrike" spc="-1" dirty="0">
                <a:solidFill>
                  <a:srgbClr val="000000"/>
                </a:solidFill>
                <a:uFill>
                  <a:solidFill>
                    <a:srgbClr val="FFFFFF"/>
                  </a:solidFill>
                </a:uFill>
                <a:ea typeface="Cambria Math" panose="02040503050406030204" pitchFamily="18" charset="0"/>
              </a:rPr>
              <a:t> Mishr</a:t>
            </a:r>
            <a:r>
              <a:rPr lang="en-IN" spc="-1" dirty="0">
                <a:solidFill>
                  <a:srgbClr val="000000"/>
                </a:solidFill>
                <a:uFill>
                  <a:solidFill>
                    <a:srgbClr val="FFFFFF"/>
                  </a:solidFill>
                </a:uFill>
                <a:ea typeface="Cambria Math" panose="02040503050406030204" pitchFamily="18" charset="0"/>
              </a:rPr>
              <a:t>a</a:t>
            </a:r>
            <a:r>
              <a:rPr lang="en-IN" sz="1800" b="0" strike="noStrike" spc="-1" dirty="0">
                <a:solidFill>
                  <a:srgbClr val="000000"/>
                </a:solidFill>
                <a:uFill>
                  <a:solidFill>
                    <a:srgbClr val="FFFFFF"/>
                  </a:solidFill>
                </a:uFill>
                <a:ea typeface="Cambria Math" panose="02040503050406030204" pitchFamily="18" charset="0"/>
              </a:rPr>
              <a:t> </a:t>
            </a:r>
            <a:r>
              <a:rPr lang="en-IN" spc="-1" dirty="0">
                <a:solidFill>
                  <a:srgbClr val="000000"/>
                </a:solidFill>
                <a:uFill>
                  <a:solidFill>
                    <a:srgbClr val="FFFFFF"/>
                  </a:solidFill>
                </a:uFill>
                <a:ea typeface="Cambria Math" panose="02040503050406030204" pitchFamily="18" charset="0"/>
                <a:sym typeface="+mn-ea"/>
              </a:rPr>
              <a:t>	</a:t>
            </a:r>
            <a:endParaRPr lang="en-IN" spc="-1" dirty="0">
              <a:solidFill>
                <a:srgbClr val="000000"/>
              </a:solidFill>
              <a:uFill>
                <a:solidFill>
                  <a:srgbClr val="FFFFFF"/>
                </a:solidFill>
              </a:uFill>
              <a:ea typeface="Cambria Math" panose="02040503050406030204" pitchFamily="18" charset="0"/>
            </a:endParaRPr>
          </a:p>
          <a:p>
            <a:pPr>
              <a:spcBef>
                <a:spcPts val="30"/>
              </a:spcBef>
            </a:pPr>
            <a:r>
              <a:rPr lang="en-IN" spc="-1" dirty="0">
                <a:solidFill>
                  <a:srgbClr val="000000"/>
                </a:solidFill>
                <a:uFill>
                  <a:solidFill>
                    <a:srgbClr val="FFFFFF"/>
                  </a:solidFill>
                </a:uFill>
                <a:ea typeface="Cambria Math" panose="02040503050406030204" pitchFamily="18" charset="0"/>
              </a:rPr>
              <a:t>Shriyash Sonawane</a:t>
            </a:r>
            <a:endParaRPr lang="en-IN" spc="-1" dirty="0">
              <a:solidFill>
                <a:srgbClr val="000000"/>
              </a:solidFill>
              <a:uFill>
                <a:solidFill>
                  <a:srgbClr val="FFFFFF"/>
                </a:solidFill>
              </a:uFill>
              <a:ea typeface="Cambria Math" panose="02040503050406030204" pitchFamily="18" charset="0"/>
              <a:sym typeface="+mn-ea"/>
            </a:endParaRPr>
          </a:p>
        </p:txBody>
      </p:sp>
      <p:sp>
        <p:nvSpPr>
          <p:cNvPr id="16" name="TextBox 15">
            <a:extLst>
              <a:ext uri="{FF2B5EF4-FFF2-40B4-BE49-F238E27FC236}">
                <a16:creationId xmlns:a16="http://schemas.microsoft.com/office/drawing/2014/main" id="{1B03E1A6-9555-EA90-8569-393BC89DB2ED}"/>
              </a:ext>
            </a:extLst>
          </p:cNvPr>
          <p:cNvSpPr txBox="1"/>
          <p:nvPr/>
        </p:nvSpPr>
        <p:spPr>
          <a:xfrm>
            <a:off x="9173033" y="3497871"/>
            <a:ext cx="2232248" cy="2031325"/>
          </a:xfrm>
          <a:prstGeom prst="rect">
            <a:avLst/>
          </a:prstGeom>
          <a:noFill/>
          <a:ln>
            <a:solidFill>
              <a:schemeClr val="bg2"/>
            </a:solidFill>
          </a:ln>
        </p:spPr>
        <p:txBody>
          <a:bodyPr wrap="square">
            <a:spAutoFit/>
          </a:bodyPr>
          <a:lstStyle/>
          <a:p>
            <a:pPr algn="l"/>
            <a:endParaRPr lang="en-IN" sz="1800" strike="noStrike" spc="-1" dirty="0">
              <a:solidFill>
                <a:srgbClr val="000000"/>
              </a:solidFill>
              <a:uFill>
                <a:solidFill>
                  <a:srgbClr val="FFFFFF"/>
                </a:solidFill>
              </a:uFill>
              <a:ea typeface="Cambria Math" panose="02040503050406030204" pitchFamily="18" charset="0"/>
            </a:endParaRPr>
          </a:p>
          <a:p>
            <a:pPr algn="l"/>
            <a:endParaRPr lang="en-IN" sz="1800" strike="noStrike" spc="-1" dirty="0">
              <a:solidFill>
                <a:srgbClr val="000000"/>
              </a:solidFill>
              <a:uFill>
                <a:solidFill>
                  <a:srgbClr val="FFFFFF"/>
                </a:solidFill>
              </a:uFill>
              <a:ea typeface="Cambria Math" panose="02040503050406030204" pitchFamily="18" charset="0"/>
            </a:endParaRPr>
          </a:p>
          <a:p>
            <a:pPr>
              <a:spcBef>
                <a:spcPts val="30"/>
              </a:spcBef>
            </a:pPr>
            <a:r>
              <a:rPr lang="en-IN" spc="-1" dirty="0">
                <a:solidFill>
                  <a:srgbClr val="000000"/>
                </a:solidFill>
                <a:uFill>
                  <a:solidFill>
                    <a:srgbClr val="FFFFFF"/>
                  </a:solidFill>
                </a:uFill>
                <a:ea typeface="Cambria Math" panose="02040503050406030204" pitchFamily="18" charset="0"/>
              </a:rPr>
              <a:t>230343025049</a:t>
            </a:r>
            <a:r>
              <a:rPr lang="en-IN" sz="1800" b="0" strike="noStrike" spc="-1" dirty="0">
                <a:solidFill>
                  <a:srgbClr val="000000"/>
                </a:solidFill>
                <a:uFill>
                  <a:solidFill>
                    <a:srgbClr val="FFFFFF"/>
                  </a:solidFill>
                </a:uFill>
                <a:ea typeface="Cambria Math" panose="02040503050406030204" pitchFamily="18" charset="0"/>
              </a:rPr>
              <a:t>	</a:t>
            </a:r>
          </a:p>
          <a:p>
            <a:pPr>
              <a:spcBef>
                <a:spcPts val="30"/>
              </a:spcBef>
            </a:pPr>
            <a:r>
              <a:rPr lang="en-IN" spc="-1" dirty="0">
                <a:solidFill>
                  <a:srgbClr val="000000"/>
                </a:solidFill>
                <a:uFill>
                  <a:solidFill>
                    <a:srgbClr val="FFFFFF"/>
                  </a:solidFill>
                </a:uFill>
                <a:ea typeface="Cambria Math" panose="02040503050406030204" pitchFamily="18" charset="0"/>
              </a:rPr>
              <a:t>230343025024</a:t>
            </a:r>
          </a:p>
          <a:p>
            <a:pPr>
              <a:spcBef>
                <a:spcPts val="30"/>
              </a:spcBef>
            </a:pPr>
            <a:r>
              <a:rPr lang="en-IN" spc="-1" dirty="0">
                <a:solidFill>
                  <a:srgbClr val="000000"/>
                </a:solidFill>
                <a:uFill>
                  <a:solidFill>
                    <a:srgbClr val="FFFFFF"/>
                  </a:solidFill>
                </a:uFill>
                <a:ea typeface="Cambria Math" panose="02040503050406030204" pitchFamily="18" charset="0"/>
              </a:rPr>
              <a:t>230343025055</a:t>
            </a:r>
          </a:p>
          <a:p>
            <a:pPr>
              <a:spcBef>
                <a:spcPts val="30"/>
              </a:spcBef>
            </a:pPr>
            <a:r>
              <a:rPr lang="en-IN" spc="-1" dirty="0">
                <a:solidFill>
                  <a:srgbClr val="000000"/>
                </a:solidFill>
                <a:uFill>
                  <a:solidFill>
                    <a:srgbClr val="FFFFFF"/>
                  </a:solidFill>
                </a:uFill>
                <a:ea typeface="Cambria Math" panose="02040503050406030204" pitchFamily="18" charset="0"/>
              </a:rPr>
              <a:t>230343025042</a:t>
            </a:r>
          </a:p>
          <a:p>
            <a:pPr>
              <a:spcBef>
                <a:spcPts val="30"/>
              </a:spcBef>
            </a:pPr>
            <a:r>
              <a:rPr lang="en-IN" spc="-1" dirty="0">
                <a:solidFill>
                  <a:srgbClr val="000000"/>
                </a:solidFill>
                <a:uFill>
                  <a:solidFill>
                    <a:srgbClr val="FFFFFF"/>
                  </a:solidFill>
                </a:uFill>
                <a:ea typeface="Cambria Math" panose="02040503050406030204" pitchFamily="18" charset="0"/>
              </a:rPr>
              <a:t>230343025048</a:t>
            </a:r>
            <a:r>
              <a:rPr lang="en-IN" spc="-1" dirty="0">
                <a:solidFill>
                  <a:srgbClr val="000000"/>
                </a:solidFill>
                <a:uFill>
                  <a:solidFill>
                    <a:srgbClr val="FFFFFF"/>
                  </a:solidFill>
                </a:uFill>
                <a:ea typeface="Cambria Math" panose="02040503050406030204" pitchFamily="18" charset="0"/>
                <a:sym typeface="+mn-ea"/>
              </a:rPr>
              <a:t>           </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advTm="1974">
        <p:fade/>
      </p:transition>
    </mc:Choice>
    <mc:Fallback xmlns="">
      <p:transition spd="med" advTm="197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51879B-7C14-2779-EF6F-C81394C832D5}"/>
              </a:ext>
            </a:extLst>
          </p:cNvPr>
          <p:cNvSpPr txBox="1"/>
          <p:nvPr/>
        </p:nvSpPr>
        <p:spPr>
          <a:xfrm>
            <a:off x="477788" y="159895"/>
            <a:ext cx="10377890" cy="2308324"/>
          </a:xfrm>
          <a:prstGeom prst="rect">
            <a:avLst/>
          </a:prstGeom>
          <a:noFill/>
        </p:spPr>
        <p:txBody>
          <a:bodyPr wrap="square">
            <a:spAutoFit/>
          </a:bodyPr>
          <a:lstStyle/>
          <a:p>
            <a:pPr>
              <a:lnSpc>
                <a:spcPct val="100000"/>
              </a:lnSpc>
            </a:pPr>
            <a:endParaRPr lang="en-IN" spc="-1" dirty="0">
              <a:solidFill>
                <a:srgbClr val="000000"/>
              </a:solidFill>
              <a:uFill>
                <a:solidFill>
                  <a:srgbClr val="FFFFFF"/>
                </a:solidFill>
              </a:uFill>
              <a:ea typeface="Cambria Math" panose="02040503050406030204" pitchFamily="18" charset="0"/>
            </a:endParaRPr>
          </a:p>
          <a:p>
            <a:pPr indent="0">
              <a:lnSpc>
                <a:spcPct val="100000"/>
              </a:lnSpc>
              <a:buFont typeface="Arial" panose="020B0604020202020204" pitchFamily="34" charset="0"/>
              <a:buNone/>
            </a:pPr>
            <a:r>
              <a:rPr lang="en-IN" b="1" spc="-1" dirty="0">
                <a:solidFill>
                  <a:srgbClr val="000000"/>
                </a:solidFill>
                <a:uFill>
                  <a:solidFill>
                    <a:srgbClr val="FFFFFF"/>
                  </a:solidFill>
                </a:uFill>
                <a:ea typeface="Cambria Math" panose="02040503050406030204" pitchFamily="18" charset="0"/>
              </a:rPr>
              <a:t>2) Bisecting Means Clustering – </a:t>
            </a:r>
          </a:p>
          <a:p>
            <a:pPr indent="0">
              <a:lnSpc>
                <a:spcPct val="100000"/>
              </a:lnSpc>
              <a:buFont typeface="Arial" panose="020B0604020202020204" pitchFamily="34" charset="0"/>
              <a:buNone/>
            </a:pPr>
            <a:endParaRPr lang="en-US" spc="-1" dirty="0">
              <a:solidFill>
                <a:srgbClr val="000000"/>
              </a:solidFill>
              <a:uFill>
                <a:solidFill>
                  <a:srgbClr val="FFFFFF"/>
                </a:solidFill>
              </a:uFill>
              <a:ea typeface="Cambria Math" panose="02040503050406030204" pitchFamily="18" charset="0"/>
            </a:endParaRPr>
          </a:p>
          <a:p>
            <a:pPr marL="285750" indent="-285750">
              <a:lnSpc>
                <a:spcPct val="100000"/>
              </a:lnSpc>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 Bisecting Means Clustering builds a tree-like structure of clusters, by iteratively merging or dividing clusters based on similarity.</a:t>
            </a:r>
          </a:p>
          <a:p>
            <a:pPr marL="285750" indent="-285750">
              <a:lnSpc>
                <a:spcPct val="100000"/>
              </a:lnSpc>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It is similar to Hierarchical Clustering available in </a:t>
            </a:r>
            <a:r>
              <a:rPr lang="en-US" spc="-1" dirty="0" err="1">
                <a:solidFill>
                  <a:srgbClr val="000000"/>
                </a:solidFill>
                <a:uFill>
                  <a:solidFill>
                    <a:srgbClr val="FFFFFF"/>
                  </a:solidFill>
                </a:uFill>
                <a:ea typeface="Cambria Math" panose="02040503050406030204" pitchFamily="18" charset="0"/>
              </a:rPr>
              <a:t>sklearn</a:t>
            </a:r>
            <a:r>
              <a:rPr lang="en-US" spc="-1" dirty="0">
                <a:solidFill>
                  <a:srgbClr val="000000"/>
                </a:solidFill>
                <a:uFill>
                  <a:solidFill>
                    <a:srgbClr val="FFFFFF"/>
                  </a:solidFill>
                </a:uFill>
                <a:ea typeface="Cambria Math" panose="02040503050406030204" pitchFamily="18" charset="0"/>
              </a:rPr>
              <a:t> , SciPy libraries.</a:t>
            </a:r>
          </a:p>
          <a:p>
            <a:pPr marL="285750" indent="-285750">
              <a:lnSpc>
                <a:spcPct val="100000"/>
              </a:lnSpc>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It offers a complete hierarchy of clusters, aiding interpretation. It doesn't require specifying the number of clusters in advance.</a:t>
            </a:r>
          </a:p>
        </p:txBody>
      </p:sp>
      <p:pic>
        <p:nvPicPr>
          <p:cNvPr id="4" name="Picture 3">
            <a:extLst>
              <a:ext uri="{FF2B5EF4-FFF2-40B4-BE49-F238E27FC236}">
                <a16:creationId xmlns:a16="http://schemas.microsoft.com/office/drawing/2014/main" id="{79EF87B5-3FBC-13D9-510A-1A46BB23615E}"/>
              </a:ext>
            </a:extLst>
          </p:cNvPr>
          <p:cNvPicPr>
            <a:picLocks noChangeAspect="1"/>
          </p:cNvPicPr>
          <p:nvPr/>
        </p:nvPicPr>
        <p:blipFill>
          <a:blip r:embed="rId2"/>
          <a:stretch>
            <a:fillRect/>
          </a:stretch>
        </p:blipFill>
        <p:spPr>
          <a:xfrm>
            <a:off x="6878968" y="2492895"/>
            <a:ext cx="3987698" cy="4205209"/>
          </a:xfrm>
          <a:prstGeom prst="rect">
            <a:avLst/>
          </a:prstGeom>
        </p:spPr>
      </p:pic>
    </p:spTree>
    <p:extLst>
      <p:ext uri="{BB962C8B-B14F-4D97-AF65-F5344CB8AC3E}">
        <p14:creationId xmlns:p14="http://schemas.microsoft.com/office/powerpoint/2010/main" val="243467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D61A2-9E37-8298-B901-0CBDD534AA2D}"/>
              </a:ext>
            </a:extLst>
          </p:cNvPr>
          <p:cNvSpPr txBox="1"/>
          <p:nvPr/>
        </p:nvSpPr>
        <p:spPr>
          <a:xfrm>
            <a:off x="-1588" y="0"/>
            <a:ext cx="6096000" cy="584775"/>
          </a:xfrm>
          <a:prstGeom prst="rect">
            <a:avLst/>
          </a:prstGeom>
          <a:noFill/>
          <a:ln>
            <a:noFill/>
          </a:ln>
        </p:spPr>
        <p:txBody>
          <a:bodyPr wrap="square">
            <a:spAutoFit/>
          </a:bodyPr>
          <a:lstStyle/>
          <a:p>
            <a:r>
              <a:rPr lang="en-IN" sz="3200" b="1" u="sng" dirty="0"/>
              <a:t>Output after analysis:</a:t>
            </a:r>
          </a:p>
        </p:txBody>
      </p:sp>
      <p:sp>
        <p:nvSpPr>
          <p:cNvPr id="2" name="TextBox 1">
            <a:extLst>
              <a:ext uri="{FF2B5EF4-FFF2-40B4-BE49-F238E27FC236}">
                <a16:creationId xmlns:a16="http://schemas.microsoft.com/office/drawing/2014/main" id="{83D1B4B6-751E-F170-F19C-535602A84012}"/>
              </a:ext>
            </a:extLst>
          </p:cNvPr>
          <p:cNvSpPr txBox="1"/>
          <p:nvPr/>
        </p:nvSpPr>
        <p:spPr>
          <a:xfrm>
            <a:off x="292309" y="556111"/>
            <a:ext cx="11881320" cy="6075509"/>
          </a:xfrm>
          <a:prstGeom prst="rect">
            <a:avLst/>
          </a:prstGeom>
          <a:noFill/>
          <a:ln>
            <a:solidFill>
              <a:schemeClr val="bg2"/>
            </a:solidFill>
          </a:ln>
        </p:spPr>
        <p:txBody>
          <a:bodyPr wrap="square" rtlCol="0">
            <a:spAutoFit/>
          </a:bodyPr>
          <a:lstStyle/>
          <a:p>
            <a:pPr>
              <a:lnSpc>
                <a:spcPct val="90000"/>
              </a:lnSpc>
            </a:pPr>
            <a:endParaRPr lang="en-US" dirty="0"/>
          </a:p>
          <a:p>
            <a:pPr>
              <a:lnSpc>
                <a:spcPct val="90000"/>
              </a:lnSpc>
            </a:pPr>
            <a:r>
              <a:rPr lang="en-US" dirty="0"/>
              <a:t>1. </a:t>
            </a:r>
            <a:r>
              <a:rPr lang="en-US" b="1" dirty="0"/>
              <a:t>Cluster 1: Moderate Balance &amp; Transaction Volume</a:t>
            </a:r>
          </a:p>
          <a:p>
            <a:pPr>
              <a:lnSpc>
                <a:spcPct val="90000"/>
              </a:lnSpc>
            </a:pPr>
            <a:r>
              <a:rPr lang="en-US" dirty="0"/>
              <a:t>   - Customers in this cluster exhibit a balanced account profile with moderate account balances.</a:t>
            </a:r>
          </a:p>
          <a:p>
            <a:pPr>
              <a:lnSpc>
                <a:spcPct val="90000"/>
              </a:lnSpc>
            </a:pPr>
            <a:r>
              <a:rPr lang="en-US" dirty="0"/>
              <a:t>   - Transaction history indicates a steady volume of transactions without extreme fluctuations.</a:t>
            </a:r>
          </a:p>
          <a:p>
            <a:pPr>
              <a:lnSpc>
                <a:spcPct val="90000"/>
              </a:lnSpc>
            </a:pPr>
            <a:r>
              <a:rPr lang="en-US" dirty="0"/>
              <a:t>   - Likely represents a stable customer segment with moderate financial activity.</a:t>
            </a:r>
          </a:p>
          <a:p>
            <a:pPr>
              <a:lnSpc>
                <a:spcPct val="90000"/>
              </a:lnSpc>
            </a:pPr>
            <a:r>
              <a:rPr lang="en-US" dirty="0"/>
              <a:t>   - Marketing strategies could focus on retention and upselling opportunities.</a:t>
            </a:r>
          </a:p>
          <a:p>
            <a:pPr>
              <a:lnSpc>
                <a:spcPct val="90000"/>
              </a:lnSpc>
            </a:pPr>
            <a:endParaRPr lang="en-US" dirty="0"/>
          </a:p>
          <a:p>
            <a:pPr>
              <a:lnSpc>
                <a:spcPct val="90000"/>
              </a:lnSpc>
            </a:pPr>
            <a:r>
              <a:rPr lang="en-US" dirty="0"/>
              <a:t>2. </a:t>
            </a:r>
            <a:r>
              <a:rPr lang="en-US" b="1" dirty="0"/>
              <a:t>Cluster 2: Low Balance &amp; High Transaction Volume</a:t>
            </a:r>
          </a:p>
          <a:p>
            <a:pPr>
              <a:lnSpc>
                <a:spcPct val="90000"/>
              </a:lnSpc>
            </a:pPr>
            <a:r>
              <a:rPr lang="en-US" dirty="0"/>
              <a:t>   - Customers in this cluster have the lowest account balances among the segments.</a:t>
            </a:r>
          </a:p>
          <a:p>
            <a:pPr>
              <a:lnSpc>
                <a:spcPct val="90000"/>
              </a:lnSpc>
            </a:pPr>
            <a:r>
              <a:rPr lang="en-US" dirty="0"/>
              <a:t>   - Transaction history reveals a high number of transactions, possibly indicating frequent purchases or small transactions.</a:t>
            </a:r>
          </a:p>
          <a:p>
            <a:pPr>
              <a:lnSpc>
                <a:spcPct val="90000"/>
              </a:lnSpc>
            </a:pPr>
            <a:r>
              <a:rPr lang="en-US" dirty="0"/>
              <a:t>   - May consist of cost-conscious or budget-oriented customers.</a:t>
            </a:r>
          </a:p>
          <a:p>
            <a:pPr>
              <a:lnSpc>
                <a:spcPct val="90000"/>
              </a:lnSpc>
            </a:pPr>
            <a:r>
              <a:rPr lang="en-US" dirty="0"/>
              <a:t>   - Targeted marketing could include promotions, loyalty programs, and product bundles.</a:t>
            </a:r>
          </a:p>
          <a:p>
            <a:pPr>
              <a:lnSpc>
                <a:spcPct val="90000"/>
              </a:lnSpc>
            </a:pPr>
            <a:endParaRPr lang="en-US" dirty="0"/>
          </a:p>
          <a:p>
            <a:pPr>
              <a:lnSpc>
                <a:spcPct val="90000"/>
              </a:lnSpc>
            </a:pPr>
            <a:r>
              <a:rPr lang="en-US" dirty="0"/>
              <a:t>3. </a:t>
            </a:r>
            <a:r>
              <a:rPr lang="en-US" b="1" dirty="0"/>
              <a:t>Cluster 3: High Balance &amp; Low Transaction Volume</a:t>
            </a:r>
          </a:p>
          <a:p>
            <a:pPr>
              <a:lnSpc>
                <a:spcPct val="90000"/>
              </a:lnSpc>
            </a:pPr>
            <a:r>
              <a:rPr lang="en-US" dirty="0"/>
              <a:t>   - Customers in this cluster maintain the highest account balances within the segmentation.</a:t>
            </a:r>
          </a:p>
          <a:p>
            <a:pPr>
              <a:lnSpc>
                <a:spcPct val="90000"/>
              </a:lnSpc>
            </a:pPr>
            <a:r>
              <a:rPr lang="en-US" dirty="0"/>
              <a:t>   - Transaction records suggest a lower frequency of transactions, potentially larger-value transactions.</a:t>
            </a:r>
          </a:p>
          <a:p>
            <a:pPr>
              <a:lnSpc>
                <a:spcPct val="90000"/>
              </a:lnSpc>
            </a:pPr>
            <a:r>
              <a:rPr lang="en-US" dirty="0"/>
              <a:t>   - Likely represents a financially stable segment with a focus on wealth preservation.</a:t>
            </a:r>
          </a:p>
          <a:p>
            <a:pPr>
              <a:lnSpc>
                <a:spcPct val="90000"/>
              </a:lnSpc>
            </a:pPr>
            <a:r>
              <a:rPr lang="en-US" dirty="0"/>
              <a:t>   - Marketing approaches may include investment opportunities and premium services.</a:t>
            </a:r>
          </a:p>
          <a:p>
            <a:pPr>
              <a:lnSpc>
                <a:spcPct val="90000"/>
              </a:lnSpc>
            </a:pPr>
            <a:endParaRPr lang="en-US" dirty="0"/>
          </a:p>
          <a:p>
            <a:pPr>
              <a:lnSpc>
                <a:spcPct val="90000"/>
              </a:lnSpc>
            </a:pPr>
            <a:r>
              <a:rPr lang="en-US" b="1" dirty="0"/>
              <a:t>Key Insights</a:t>
            </a:r>
            <a:r>
              <a:rPr lang="en-US" dirty="0"/>
              <a:t>:</a:t>
            </a:r>
          </a:p>
          <a:p>
            <a:pPr>
              <a:lnSpc>
                <a:spcPct val="90000"/>
              </a:lnSpc>
            </a:pPr>
            <a:r>
              <a:rPr lang="en-US" dirty="0"/>
              <a:t>These clusters highlight distinct customer behaviors and financial preferences, enabling personalized strategies for engagement, retention, and value maximization.</a:t>
            </a:r>
          </a:p>
          <a:p>
            <a:pPr>
              <a:lnSpc>
                <a:spcPct val="90000"/>
              </a:lnSpc>
            </a:pPr>
            <a:endParaRPr lang="en-US" dirty="0"/>
          </a:p>
        </p:txBody>
      </p:sp>
    </p:spTree>
    <p:extLst>
      <p:ext uri="{BB962C8B-B14F-4D97-AF65-F5344CB8AC3E}">
        <p14:creationId xmlns:p14="http://schemas.microsoft.com/office/powerpoint/2010/main" val="3163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E2738-86B6-11B8-5B57-5326E76F9E54}"/>
              </a:ext>
            </a:extLst>
          </p:cNvPr>
          <p:cNvSpPr txBox="1"/>
          <p:nvPr/>
        </p:nvSpPr>
        <p:spPr>
          <a:xfrm>
            <a:off x="0" y="188640"/>
            <a:ext cx="3574132" cy="523220"/>
          </a:xfrm>
          <a:prstGeom prst="rect">
            <a:avLst/>
          </a:prstGeom>
          <a:noFill/>
          <a:ln>
            <a:noFill/>
          </a:ln>
        </p:spPr>
        <p:txBody>
          <a:bodyPr wrap="square">
            <a:spAutoFit/>
          </a:bodyPr>
          <a:lstStyle/>
          <a:p>
            <a:r>
              <a:rPr lang="en-IN" sz="2800" b="1" u="sng" dirty="0"/>
              <a:t>Future Scope :</a:t>
            </a:r>
          </a:p>
        </p:txBody>
      </p:sp>
      <p:sp>
        <p:nvSpPr>
          <p:cNvPr id="2" name="TextBox 1">
            <a:extLst>
              <a:ext uri="{FF2B5EF4-FFF2-40B4-BE49-F238E27FC236}">
                <a16:creationId xmlns:a16="http://schemas.microsoft.com/office/drawing/2014/main" id="{77B428EF-DDA0-CA3C-33D1-F96A7E7A62F8}"/>
              </a:ext>
            </a:extLst>
          </p:cNvPr>
          <p:cNvSpPr txBox="1"/>
          <p:nvPr/>
        </p:nvSpPr>
        <p:spPr>
          <a:xfrm>
            <a:off x="477788" y="1196752"/>
            <a:ext cx="10945216" cy="4856714"/>
          </a:xfrm>
          <a:prstGeom prst="rect">
            <a:avLst/>
          </a:prstGeom>
          <a:noFill/>
          <a:ln>
            <a:solidFill>
              <a:schemeClr val="bg2"/>
            </a:solidFill>
          </a:ln>
        </p:spPr>
        <p:txBody>
          <a:bodyPr wrap="square" rtlCol="0">
            <a:spAutoFit/>
          </a:bodyPr>
          <a:lstStyle/>
          <a:p>
            <a:pPr algn="l">
              <a:buFont typeface="+mj-lt"/>
              <a:buAutoNum type="arabicPeriod"/>
            </a:pPr>
            <a:r>
              <a:rPr lang="en-US" b="1" spc="-1" dirty="0">
                <a:solidFill>
                  <a:srgbClr val="000000"/>
                </a:solidFill>
                <a:uFill>
                  <a:solidFill>
                    <a:srgbClr val="FFFFFF"/>
                  </a:solidFill>
                </a:uFill>
                <a:ea typeface="Cambria Math" panose="02040503050406030204" pitchFamily="18" charset="0"/>
              </a:rPr>
              <a:t>Advanced Machine Learning Techniques: </a:t>
            </a:r>
            <a:r>
              <a:rPr lang="en-US" spc="-1" dirty="0">
                <a:solidFill>
                  <a:srgbClr val="000000"/>
                </a:solidFill>
                <a:uFill>
                  <a:solidFill>
                    <a:srgbClr val="FFFFFF"/>
                  </a:solidFill>
                </a:uFill>
                <a:ea typeface="Cambria Math" panose="02040503050406030204" pitchFamily="18" charset="0"/>
              </a:rPr>
              <a:t>As machine learning algorithms continue to advance, the use of more sophisticated techniques such as deep learning and ensemble methods could lead to more accurate and nuanced customer segmentation.</a:t>
            </a:r>
          </a:p>
          <a:p>
            <a:pPr algn="l">
              <a:buFont typeface="+mj-lt"/>
              <a:buAutoNum type="arabicPeriod"/>
            </a:pPr>
            <a:r>
              <a:rPr lang="en-US" b="1" spc="-1" dirty="0">
                <a:solidFill>
                  <a:srgbClr val="000000"/>
                </a:solidFill>
                <a:uFill>
                  <a:solidFill>
                    <a:srgbClr val="FFFFFF"/>
                  </a:solidFill>
                </a:uFill>
                <a:ea typeface="Cambria Math" panose="02040503050406030204" pitchFamily="18" charset="0"/>
              </a:rPr>
              <a:t>Dynamic Segmentation: </a:t>
            </a:r>
            <a:r>
              <a:rPr lang="en-US" spc="-1" dirty="0">
                <a:solidFill>
                  <a:srgbClr val="000000"/>
                </a:solidFill>
                <a:uFill>
                  <a:solidFill>
                    <a:srgbClr val="FFFFFF"/>
                  </a:solidFill>
                </a:uFill>
                <a:ea typeface="Cambria Math" panose="02040503050406030204" pitchFamily="18" charset="0"/>
              </a:rPr>
              <a:t>Real-time customer segmentation that adapts to changing behaviors and preferences will become more crucial. Segmentation models that can adjust and update based on new data will offer more timely insights.</a:t>
            </a:r>
          </a:p>
          <a:p>
            <a:pPr algn="l">
              <a:buFont typeface="+mj-lt"/>
              <a:buAutoNum type="arabicPeriod"/>
            </a:pPr>
            <a:r>
              <a:rPr lang="en-US" b="1" spc="-1" dirty="0">
                <a:solidFill>
                  <a:srgbClr val="000000"/>
                </a:solidFill>
                <a:uFill>
                  <a:solidFill>
                    <a:srgbClr val="FFFFFF"/>
                  </a:solidFill>
                </a:uFill>
                <a:ea typeface="Cambria Math" panose="02040503050406030204" pitchFamily="18" charset="0"/>
              </a:rPr>
              <a:t>Predictive Segmentation: </a:t>
            </a:r>
            <a:r>
              <a:rPr lang="en-US" spc="-1" dirty="0">
                <a:solidFill>
                  <a:srgbClr val="000000"/>
                </a:solidFill>
                <a:uFill>
                  <a:solidFill>
                    <a:srgbClr val="FFFFFF"/>
                  </a:solidFill>
                </a:uFill>
                <a:ea typeface="Cambria Math" panose="02040503050406030204" pitchFamily="18" charset="0"/>
              </a:rPr>
              <a:t>Combining customer segmentation with predictive analytics can enable businesses to anticipate future behaviors and needs of different customer groups, leading to proactive strategies.</a:t>
            </a:r>
          </a:p>
          <a:p>
            <a:pPr algn="l">
              <a:buFont typeface="+mj-lt"/>
              <a:buAutoNum type="arabicPeriod"/>
            </a:pPr>
            <a:r>
              <a:rPr lang="en-US" b="1" spc="-1" dirty="0">
                <a:solidFill>
                  <a:srgbClr val="000000"/>
                </a:solidFill>
                <a:uFill>
                  <a:solidFill>
                    <a:srgbClr val="FFFFFF"/>
                  </a:solidFill>
                </a:uFill>
                <a:ea typeface="Cambria Math" panose="02040503050406030204" pitchFamily="18" charset="0"/>
              </a:rPr>
              <a:t>Personalization at Scale</a:t>
            </a:r>
            <a:r>
              <a:rPr lang="en-US" spc="-1" dirty="0">
                <a:solidFill>
                  <a:srgbClr val="000000"/>
                </a:solidFill>
                <a:uFill>
                  <a:solidFill>
                    <a:srgbClr val="FFFFFF"/>
                  </a:solidFill>
                </a:uFill>
                <a:ea typeface="Cambria Math" panose="02040503050406030204" pitchFamily="18" charset="0"/>
              </a:rPr>
              <a:t>: The future of segmentation lies in hyper-personalization. Businesses will leverage AI to tailor offerings to individual customers within segments, delivering highly personalized experiences.</a:t>
            </a:r>
          </a:p>
          <a:p>
            <a:pPr algn="l">
              <a:buFont typeface="+mj-lt"/>
              <a:buAutoNum type="arabicPeriod"/>
            </a:pPr>
            <a:r>
              <a:rPr lang="en-US" b="1" spc="-1" dirty="0">
                <a:solidFill>
                  <a:srgbClr val="000000"/>
                </a:solidFill>
                <a:uFill>
                  <a:solidFill>
                    <a:srgbClr val="FFFFFF"/>
                  </a:solidFill>
                </a:uFill>
                <a:ea typeface="Cambria Math" panose="02040503050406030204" pitchFamily="18" charset="0"/>
              </a:rPr>
              <a:t>Churn prediction :</a:t>
            </a:r>
            <a:r>
              <a:rPr lang="en-US" b="0" i="0" dirty="0">
                <a:solidFill>
                  <a:srgbClr val="D1D5DB"/>
                </a:solidFill>
                <a:effectLst/>
                <a:latin typeface="Söhne"/>
              </a:rPr>
              <a:t> </a:t>
            </a:r>
            <a:r>
              <a:rPr lang="en-US" spc="-1" dirty="0">
                <a:solidFill>
                  <a:srgbClr val="000000"/>
                </a:solidFill>
                <a:uFill>
                  <a:solidFill>
                    <a:srgbClr val="FFFFFF"/>
                  </a:solidFill>
                </a:uFill>
                <a:ea typeface="Cambria Math" panose="02040503050406030204" pitchFamily="18" charset="0"/>
              </a:rPr>
              <a:t>n the future, the integration of advanced artificial intelligence and machine learning techniques holds the potential to further enhance the accuracy and effectiveness of churn prediction in the banking sector, paving the way for more personalized and proactive customer retention strategies.</a:t>
            </a:r>
          </a:p>
          <a:p>
            <a:pPr>
              <a:lnSpc>
                <a:spcPct val="90000"/>
              </a:lnSpc>
            </a:pPr>
            <a:endParaRPr lang="en-IN" sz="2400" dirty="0" err="1"/>
          </a:p>
        </p:txBody>
      </p:sp>
    </p:spTree>
    <p:extLst>
      <p:ext uri="{BB962C8B-B14F-4D97-AF65-F5344CB8AC3E}">
        <p14:creationId xmlns:p14="http://schemas.microsoft.com/office/powerpoint/2010/main" val="261962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AD5FF-9990-9EDE-8CD9-BE9825A081FA}"/>
              </a:ext>
            </a:extLst>
          </p:cNvPr>
          <p:cNvSpPr txBox="1"/>
          <p:nvPr/>
        </p:nvSpPr>
        <p:spPr>
          <a:xfrm>
            <a:off x="3214092" y="2420888"/>
            <a:ext cx="6096000" cy="1107996"/>
          </a:xfrm>
          <a:prstGeom prst="rect">
            <a:avLst/>
          </a:prstGeom>
          <a:noFill/>
          <a:ln>
            <a:solidFill>
              <a:schemeClr val="bg2"/>
            </a:solidFill>
          </a:ln>
        </p:spPr>
        <p:txBody>
          <a:bodyPr wrap="square">
            <a:spAutoFit/>
          </a:bodyPr>
          <a:lstStyle/>
          <a:p>
            <a:r>
              <a:rPr lang="en-IN" sz="6600" b="1" u="sng" dirty="0"/>
              <a:t>Thank you</a:t>
            </a:r>
          </a:p>
        </p:txBody>
      </p:sp>
    </p:spTree>
    <p:extLst>
      <p:ext uri="{BB962C8B-B14F-4D97-AF65-F5344CB8AC3E}">
        <p14:creationId xmlns:p14="http://schemas.microsoft.com/office/powerpoint/2010/main" val="9863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47D92-6CF7-DA3A-CA54-AE39347C9BD3}"/>
              </a:ext>
            </a:extLst>
          </p:cNvPr>
          <p:cNvSpPr txBox="1"/>
          <p:nvPr/>
        </p:nvSpPr>
        <p:spPr>
          <a:xfrm>
            <a:off x="261764" y="188641"/>
            <a:ext cx="11809312" cy="2308324"/>
          </a:xfrm>
          <a:prstGeom prst="rect">
            <a:avLst/>
          </a:prstGeom>
          <a:noFill/>
          <a:ln>
            <a:solidFill>
              <a:schemeClr val="bg2"/>
            </a:solidFill>
          </a:ln>
        </p:spPr>
        <p:txBody>
          <a:bodyPr wrap="square">
            <a:spAutoFit/>
          </a:bodyPr>
          <a:lstStyle/>
          <a:p>
            <a:pPr>
              <a:lnSpc>
                <a:spcPct val="100000"/>
              </a:lnSpc>
            </a:pPr>
            <a:endParaRPr lang="en-US" spc="-1" dirty="0">
              <a:solidFill>
                <a:srgbClr val="000000"/>
              </a:solidFill>
              <a:uFill>
                <a:solidFill>
                  <a:srgbClr val="FFFFFF"/>
                </a:solidFill>
              </a:uFill>
              <a:latin typeface="Arial" panose="020B0604020202020204"/>
            </a:endParaRPr>
          </a:p>
          <a:p>
            <a:pPr indent="0">
              <a:lnSpc>
                <a:spcPct val="100000"/>
              </a:lnSpc>
              <a:buFont typeface="Arial" panose="020B0604020202020204" pitchFamily="34" charset="0"/>
              <a:buNone/>
            </a:pPr>
            <a:r>
              <a:rPr lang="en-IN" b="1" spc="-1" dirty="0">
                <a:solidFill>
                  <a:srgbClr val="000000"/>
                </a:solidFill>
                <a:uFill>
                  <a:solidFill>
                    <a:srgbClr val="FFFFFF"/>
                  </a:solidFill>
                </a:uFill>
                <a:ea typeface="Cambria Math" panose="02040503050406030204" pitchFamily="18" charset="0"/>
              </a:rPr>
              <a:t>3)Gaussian Mixture– </a:t>
            </a:r>
          </a:p>
          <a:p>
            <a:pPr indent="0">
              <a:lnSpc>
                <a:spcPct val="100000"/>
              </a:lnSpc>
              <a:buFont typeface="Arial" panose="020B0604020202020204" pitchFamily="34" charset="0"/>
              <a:buNone/>
            </a:pPr>
            <a:endParaRPr lang="en-IN" sz="1800" b="1" strike="noStrike" spc="-1" dirty="0">
              <a:solidFill>
                <a:srgbClr val="000000"/>
              </a:solidFill>
              <a:uFill>
                <a:solidFill>
                  <a:srgbClr val="FFFFFF"/>
                </a:solidFill>
              </a:uFill>
              <a:latin typeface="Arial" panose="020B0604020202020204"/>
            </a:endParaRPr>
          </a:p>
          <a:p>
            <a:pPr marL="285750" indent="-285750">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is a probabilistic model used for representing a dataset as a mixture of multiple Gaussian (normal) distributions. Each Gaussian distribution represents a cluster in the data</a:t>
            </a:r>
          </a:p>
          <a:p>
            <a:pPr marL="285750" indent="-285750">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each data point is probabilistically assigned to one of the Gaussian distributions, indicating which cluster it likely belongs to. This probabilistic assignment allows for soft clustering, where a data point can belong to multiple clusters with varying degrees of membership.  </a:t>
            </a:r>
            <a:endParaRPr lang="en-IN" spc="-1" dirty="0">
              <a:solidFill>
                <a:srgbClr val="000000"/>
              </a:solidFill>
              <a:uFill>
                <a:solidFill>
                  <a:srgbClr val="FFFFFF"/>
                </a:solidFill>
              </a:uFill>
              <a:ea typeface="Cambria Math" panose="02040503050406030204" pitchFamily="18" charset="0"/>
            </a:endParaRPr>
          </a:p>
        </p:txBody>
      </p:sp>
    </p:spTree>
    <p:extLst>
      <p:ext uri="{BB962C8B-B14F-4D97-AF65-F5344CB8AC3E}">
        <p14:creationId xmlns:p14="http://schemas.microsoft.com/office/powerpoint/2010/main" val="428733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9B811C6-9764-CA78-FA64-58F6A72ECEFE}"/>
              </a:ext>
            </a:extLst>
          </p:cNvPr>
          <p:cNvPicPr>
            <a:picLocks noChangeAspect="1"/>
          </p:cNvPicPr>
          <p:nvPr/>
        </p:nvPicPr>
        <p:blipFill>
          <a:blip r:embed="rId4"/>
          <a:stretch>
            <a:fillRect/>
          </a:stretch>
        </p:blipFill>
        <p:spPr>
          <a:xfrm>
            <a:off x="45740" y="2276872"/>
            <a:ext cx="5904656" cy="3168352"/>
          </a:xfrm>
          <a:prstGeom prst="rect">
            <a:avLst/>
          </a:prstGeom>
        </p:spPr>
      </p:pic>
      <p:pic>
        <p:nvPicPr>
          <p:cNvPr id="3" name="Picture 2">
            <a:extLst>
              <a:ext uri="{FF2B5EF4-FFF2-40B4-BE49-F238E27FC236}">
                <a16:creationId xmlns:a16="http://schemas.microsoft.com/office/drawing/2014/main" id="{48321DF8-4427-4DC5-BDAC-AA5C0AFE720F}"/>
              </a:ext>
            </a:extLst>
          </p:cNvPr>
          <p:cNvPicPr>
            <a:picLocks noChangeAspect="1"/>
          </p:cNvPicPr>
          <p:nvPr/>
        </p:nvPicPr>
        <p:blipFill>
          <a:blip r:embed="rId5"/>
          <a:stretch>
            <a:fillRect/>
          </a:stretch>
        </p:blipFill>
        <p:spPr>
          <a:xfrm>
            <a:off x="6814492" y="3462672"/>
            <a:ext cx="5183604" cy="3026668"/>
          </a:xfrm>
          <a:prstGeom prst="rect">
            <a:avLst/>
          </a:prstGeom>
        </p:spPr>
      </p:pic>
      <p:sp>
        <p:nvSpPr>
          <p:cNvPr id="6" name="Arrow: Bent 5">
            <a:extLst>
              <a:ext uri="{FF2B5EF4-FFF2-40B4-BE49-F238E27FC236}">
                <a16:creationId xmlns:a16="http://schemas.microsoft.com/office/drawing/2014/main" id="{D327107C-D63B-027B-6EA9-C497CECB25E8}"/>
              </a:ext>
            </a:extLst>
          </p:cNvPr>
          <p:cNvSpPr/>
          <p:nvPr/>
        </p:nvSpPr>
        <p:spPr>
          <a:xfrm rot="5400000">
            <a:off x="6268982" y="2163410"/>
            <a:ext cx="956977" cy="1574202"/>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400">
              <a:solidFill>
                <a:schemeClr val="tx1"/>
              </a:solidFill>
            </a:endParaRPr>
          </a:p>
        </p:txBody>
      </p:sp>
      <p:sp>
        <p:nvSpPr>
          <p:cNvPr id="9" name="Arrow: Bent-Up 8">
            <a:extLst>
              <a:ext uri="{FF2B5EF4-FFF2-40B4-BE49-F238E27FC236}">
                <a16:creationId xmlns:a16="http://schemas.microsoft.com/office/drawing/2014/main" id="{7D7942E3-62F1-5805-CD95-E391A74C30CB}"/>
              </a:ext>
            </a:extLst>
          </p:cNvPr>
          <p:cNvSpPr/>
          <p:nvPr/>
        </p:nvSpPr>
        <p:spPr>
          <a:xfrm rot="5400000">
            <a:off x="5493004" y="5076996"/>
            <a:ext cx="900100" cy="1742876"/>
          </a:xfrm>
          <a:prstGeom prst="bentUpArrow">
            <a:avLst>
              <a:gd name="adj1" fmla="val 19356"/>
              <a:gd name="adj2" fmla="val 29515"/>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sz="2400"/>
          </a:p>
        </p:txBody>
      </p:sp>
      <p:sp>
        <p:nvSpPr>
          <p:cNvPr id="14" name="TextBox 13">
            <a:extLst>
              <a:ext uri="{FF2B5EF4-FFF2-40B4-BE49-F238E27FC236}">
                <a16:creationId xmlns:a16="http://schemas.microsoft.com/office/drawing/2014/main" id="{1021A478-41D4-BE7C-C015-28D320F8882A}"/>
              </a:ext>
            </a:extLst>
          </p:cNvPr>
          <p:cNvSpPr txBox="1"/>
          <p:nvPr/>
        </p:nvSpPr>
        <p:spPr>
          <a:xfrm>
            <a:off x="60986" y="143138"/>
            <a:ext cx="12010089" cy="1569660"/>
          </a:xfrm>
          <a:prstGeom prst="rect">
            <a:avLst/>
          </a:prstGeom>
          <a:noFill/>
          <a:ln>
            <a:solidFill>
              <a:schemeClr val="bg2"/>
            </a:solidFill>
          </a:ln>
        </p:spPr>
        <p:txBody>
          <a:bodyPr wrap="square">
            <a:spAutoFit/>
          </a:bodyPr>
          <a:lstStyle/>
          <a:p>
            <a:r>
              <a:rPr lang="en-IN" sz="2400" b="1" dirty="0">
                <a:solidFill>
                  <a:schemeClr val="tx1">
                    <a:lumMod val="85000"/>
                    <a:lumOff val="15000"/>
                  </a:schemeClr>
                </a:solidFill>
              </a:rPr>
              <a:t>Introduction</a:t>
            </a:r>
            <a:r>
              <a:rPr lang="en-IN" sz="2400" dirty="0">
                <a:solidFill>
                  <a:schemeClr val="tx1">
                    <a:lumMod val="85000"/>
                    <a:lumOff val="15000"/>
                  </a:schemeClr>
                </a:solidFill>
              </a:rPr>
              <a:t> :</a:t>
            </a:r>
            <a:r>
              <a:rPr lang="en-US" sz="2400" dirty="0">
                <a:solidFill>
                  <a:schemeClr val="tx1">
                    <a:lumMod val="85000"/>
                    <a:lumOff val="15000"/>
                  </a:schemeClr>
                </a:solidFill>
              </a:rPr>
              <a:t> It Is the approach of dividing a large and diverse customer base into smaller groups of related customers that are similar in certain ways and relevant to the marketing of a bank’s products and services. Some basic segmentation criteria include geography, income and spending habits. </a:t>
            </a:r>
            <a:endParaRPr lang="en-IN" sz="2400" dirty="0">
              <a:solidFill>
                <a:schemeClr val="tx1">
                  <a:lumMod val="85000"/>
                  <a:lumOff val="15000"/>
                </a:schemeClr>
              </a:solidFill>
            </a:endParaRPr>
          </a:p>
        </p:txBody>
      </p:sp>
    </p:spTree>
    <p:custDataLst>
      <p:tags r:id="rId1"/>
    </p:custDataLst>
    <p:extLst>
      <p:ext uri="{BB962C8B-B14F-4D97-AF65-F5344CB8AC3E}">
        <p14:creationId xmlns:p14="http://schemas.microsoft.com/office/powerpoint/2010/main" val="1769478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25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B374D4-D768-16FC-13EF-DC4B93EB898C}"/>
              </a:ext>
            </a:extLst>
          </p:cNvPr>
          <p:cNvGraphicFramePr/>
          <p:nvPr>
            <p:extLst>
              <p:ext uri="{D42A27DB-BD31-4B8C-83A1-F6EECF244321}">
                <p14:modId xmlns:p14="http://schemas.microsoft.com/office/powerpoint/2010/main" val="3280552746"/>
              </p:ext>
            </p:extLst>
          </p:nvPr>
        </p:nvGraphicFramePr>
        <p:xfrm>
          <a:off x="-1034380" y="792088"/>
          <a:ext cx="7488832"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Arrow: Right 18">
            <a:extLst>
              <a:ext uri="{FF2B5EF4-FFF2-40B4-BE49-F238E27FC236}">
                <a16:creationId xmlns:a16="http://schemas.microsoft.com/office/drawing/2014/main" id="{060C9D6D-570C-8468-FE99-6F165B70FDCD}"/>
              </a:ext>
            </a:extLst>
          </p:cNvPr>
          <p:cNvSpPr/>
          <p:nvPr/>
        </p:nvSpPr>
        <p:spPr>
          <a:xfrm>
            <a:off x="5662364" y="1366411"/>
            <a:ext cx="1008112" cy="432048"/>
          </a:xfrm>
          <a:prstGeom prst="rightArrow">
            <a:avLst/>
          </a:prstGeom>
          <a:solidFill>
            <a:schemeClr val="accent3">
              <a:lumMod val="75000"/>
            </a:schemeClr>
          </a:solidFill>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400" dirty="0"/>
          </a:p>
        </p:txBody>
      </p:sp>
      <p:sp>
        <p:nvSpPr>
          <p:cNvPr id="20" name="TextBox 19">
            <a:extLst>
              <a:ext uri="{FF2B5EF4-FFF2-40B4-BE49-F238E27FC236}">
                <a16:creationId xmlns:a16="http://schemas.microsoft.com/office/drawing/2014/main" id="{D0AEAFA2-72E9-0316-25C2-BF1D5BFDF9E8}"/>
              </a:ext>
            </a:extLst>
          </p:cNvPr>
          <p:cNvSpPr txBox="1"/>
          <p:nvPr/>
        </p:nvSpPr>
        <p:spPr>
          <a:xfrm>
            <a:off x="6980991" y="1273161"/>
            <a:ext cx="4320480" cy="646331"/>
          </a:xfrm>
          <a:prstGeom prst="rect">
            <a:avLst/>
          </a:prstGeom>
          <a:noFill/>
          <a:ln>
            <a:solidFill>
              <a:schemeClr val="bg2"/>
            </a:solidFill>
          </a:ln>
        </p:spPr>
        <p:txBody>
          <a:bodyPr wrap="square" rtlCol="0">
            <a:spAutoFit/>
          </a:bodyPr>
          <a:lstStyle/>
          <a:p>
            <a:pPr>
              <a:lnSpc>
                <a:spcPct val="90000"/>
              </a:lnSpc>
            </a:pPr>
            <a:r>
              <a:rPr lang="en-US" sz="2000" b="1" dirty="0"/>
              <a:t>Location-based, such as from IP address or user-provided address</a:t>
            </a:r>
            <a:endParaRPr lang="en-IN" sz="2000" b="1" dirty="0" err="1"/>
          </a:p>
        </p:txBody>
      </p:sp>
      <p:sp>
        <p:nvSpPr>
          <p:cNvPr id="21" name="Arrow: Right 20">
            <a:extLst>
              <a:ext uri="{FF2B5EF4-FFF2-40B4-BE49-F238E27FC236}">
                <a16:creationId xmlns:a16="http://schemas.microsoft.com/office/drawing/2014/main" id="{3CB3A0C7-F304-0676-81A5-15194B885ABE}"/>
              </a:ext>
            </a:extLst>
          </p:cNvPr>
          <p:cNvSpPr/>
          <p:nvPr/>
        </p:nvSpPr>
        <p:spPr>
          <a:xfrm>
            <a:off x="6454452" y="2432474"/>
            <a:ext cx="1008112" cy="432048"/>
          </a:xfrm>
          <a:prstGeom prst="rightArrow">
            <a:avLst/>
          </a:prstGeom>
          <a:solidFill>
            <a:schemeClr val="accent3">
              <a:lumMod val="75000"/>
            </a:schemeClr>
          </a:solidFill>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400"/>
          </a:p>
        </p:txBody>
      </p:sp>
      <p:sp>
        <p:nvSpPr>
          <p:cNvPr id="22" name="TextBox 21">
            <a:extLst>
              <a:ext uri="{FF2B5EF4-FFF2-40B4-BE49-F238E27FC236}">
                <a16:creationId xmlns:a16="http://schemas.microsoft.com/office/drawing/2014/main" id="{90A251EA-51E3-532D-9E91-7A3FC7B95B2C}"/>
              </a:ext>
            </a:extLst>
          </p:cNvPr>
          <p:cNvSpPr txBox="1"/>
          <p:nvPr/>
        </p:nvSpPr>
        <p:spPr>
          <a:xfrm>
            <a:off x="7796337" y="2307866"/>
            <a:ext cx="4320480" cy="923330"/>
          </a:xfrm>
          <a:prstGeom prst="rect">
            <a:avLst/>
          </a:prstGeom>
          <a:noFill/>
          <a:ln>
            <a:solidFill>
              <a:schemeClr val="bg2"/>
            </a:solidFill>
          </a:ln>
        </p:spPr>
        <p:txBody>
          <a:bodyPr wrap="square" rtlCol="0">
            <a:spAutoFit/>
          </a:bodyPr>
          <a:lstStyle/>
          <a:p>
            <a:pPr>
              <a:lnSpc>
                <a:spcPct val="90000"/>
              </a:lnSpc>
            </a:pPr>
            <a:r>
              <a:rPr lang="en-US" sz="2000" b="1" dirty="0"/>
              <a:t>Age, marital status, sex, education level, occupation, income, religion, and nationality</a:t>
            </a:r>
            <a:endParaRPr lang="en-IN" sz="2000" b="1" dirty="0" err="1"/>
          </a:p>
        </p:txBody>
      </p:sp>
      <p:sp>
        <p:nvSpPr>
          <p:cNvPr id="23" name="Arrow: Right 22">
            <a:extLst>
              <a:ext uri="{FF2B5EF4-FFF2-40B4-BE49-F238E27FC236}">
                <a16:creationId xmlns:a16="http://schemas.microsoft.com/office/drawing/2014/main" id="{21FF5504-D986-41F5-5A87-920D3E425423}"/>
              </a:ext>
            </a:extLst>
          </p:cNvPr>
          <p:cNvSpPr/>
          <p:nvPr/>
        </p:nvSpPr>
        <p:spPr>
          <a:xfrm>
            <a:off x="6670476" y="3989659"/>
            <a:ext cx="1008112" cy="432048"/>
          </a:xfrm>
          <a:prstGeom prst="rightArrow">
            <a:avLst/>
          </a:prstGeom>
          <a:solidFill>
            <a:schemeClr val="accent3">
              <a:lumMod val="75000"/>
            </a:schemeClr>
          </a:solidFill>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400"/>
          </a:p>
        </p:txBody>
      </p:sp>
      <p:sp>
        <p:nvSpPr>
          <p:cNvPr id="24" name="TextBox 23">
            <a:extLst>
              <a:ext uri="{FF2B5EF4-FFF2-40B4-BE49-F238E27FC236}">
                <a16:creationId xmlns:a16="http://schemas.microsoft.com/office/drawing/2014/main" id="{4599C991-C4B1-682A-0786-156F3A2E4C5F}"/>
              </a:ext>
            </a:extLst>
          </p:cNvPr>
          <p:cNvSpPr txBox="1"/>
          <p:nvPr/>
        </p:nvSpPr>
        <p:spPr>
          <a:xfrm>
            <a:off x="8038628" y="4078487"/>
            <a:ext cx="4320480" cy="646331"/>
          </a:xfrm>
          <a:prstGeom prst="rect">
            <a:avLst/>
          </a:prstGeom>
          <a:noFill/>
          <a:ln>
            <a:solidFill>
              <a:schemeClr val="bg2"/>
            </a:solidFill>
          </a:ln>
        </p:spPr>
        <p:txBody>
          <a:bodyPr wrap="square" rtlCol="0">
            <a:spAutoFit/>
          </a:bodyPr>
          <a:lstStyle/>
          <a:p>
            <a:pPr>
              <a:lnSpc>
                <a:spcPct val="90000"/>
              </a:lnSpc>
            </a:pPr>
            <a:r>
              <a:rPr lang="en-US" sz="2000" b="1" dirty="0"/>
              <a:t>Lifestyles, personalities, interests, beliefs. Attitudes, and values</a:t>
            </a:r>
            <a:endParaRPr lang="en-IN" sz="2000" b="1" dirty="0" err="1"/>
          </a:p>
        </p:txBody>
      </p:sp>
      <p:sp>
        <p:nvSpPr>
          <p:cNvPr id="25" name="Arrow: Right 24">
            <a:extLst>
              <a:ext uri="{FF2B5EF4-FFF2-40B4-BE49-F238E27FC236}">
                <a16:creationId xmlns:a16="http://schemas.microsoft.com/office/drawing/2014/main" id="{5FD95612-3557-18EB-E9E4-14F459382FCF}"/>
              </a:ext>
            </a:extLst>
          </p:cNvPr>
          <p:cNvSpPr/>
          <p:nvPr/>
        </p:nvSpPr>
        <p:spPr>
          <a:xfrm>
            <a:off x="6310436" y="5546844"/>
            <a:ext cx="1008112" cy="432048"/>
          </a:xfrm>
          <a:prstGeom prst="rightArrow">
            <a:avLst/>
          </a:prstGeom>
          <a:solidFill>
            <a:schemeClr val="accent3">
              <a:lumMod val="75000"/>
            </a:schemeClr>
          </a:solidFill>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400"/>
          </a:p>
        </p:txBody>
      </p:sp>
      <p:sp>
        <p:nvSpPr>
          <p:cNvPr id="26" name="TextBox 25">
            <a:extLst>
              <a:ext uri="{FF2B5EF4-FFF2-40B4-BE49-F238E27FC236}">
                <a16:creationId xmlns:a16="http://schemas.microsoft.com/office/drawing/2014/main" id="{BD7B19B1-2750-A952-0EF0-72EC7B6140C9}"/>
              </a:ext>
            </a:extLst>
          </p:cNvPr>
          <p:cNvSpPr txBox="1"/>
          <p:nvPr/>
        </p:nvSpPr>
        <p:spPr>
          <a:xfrm>
            <a:off x="7819631" y="5572109"/>
            <a:ext cx="4320480" cy="923330"/>
          </a:xfrm>
          <a:prstGeom prst="rect">
            <a:avLst/>
          </a:prstGeom>
          <a:noFill/>
          <a:ln>
            <a:solidFill>
              <a:schemeClr val="bg2"/>
            </a:solidFill>
          </a:ln>
        </p:spPr>
        <p:txBody>
          <a:bodyPr wrap="square" rtlCol="0">
            <a:spAutoFit/>
          </a:bodyPr>
          <a:lstStyle/>
          <a:p>
            <a:pPr>
              <a:lnSpc>
                <a:spcPct val="90000"/>
              </a:lnSpc>
            </a:pPr>
            <a:r>
              <a:rPr lang="en-US" sz="2000" b="1" dirty="0"/>
              <a:t>Online shopping habits, loyalty, usage frequency, and website actions</a:t>
            </a:r>
            <a:endParaRPr lang="en-IN" sz="2000" b="1" dirty="0" err="1"/>
          </a:p>
        </p:txBody>
      </p:sp>
      <p:sp>
        <p:nvSpPr>
          <p:cNvPr id="27" name="Title 1">
            <a:extLst>
              <a:ext uri="{FF2B5EF4-FFF2-40B4-BE49-F238E27FC236}">
                <a16:creationId xmlns:a16="http://schemas.microsoft.com/office/drawing/2014/main" id="{C3604781-8196-EF6A-78F2-DDAE07955AB3}"/>
              </a:ext>
            </a:extLst>
          </p:cNvPr>
          <p:cNvSpPr txBox="1">
            <a:spLocks/>
          </p:cNvSpPr>
          <p:nvPr/>
        </p:nvSpPr>
        <p:spPr>
          <a:xfrm>
            <a:off x="0" y="116632"/>
            <a:ext cx="9406780" cy="862355"/>
          </a:xfrm>
          <a:prstGeom prst="rect">
            <a:avLst/>
          </a:prstGeom>
        </p:spPr>
        <p:txBody>
          <a:bodyPr>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IN" sz="3200" b="1" u="sng" dirty="0">
                <a:solidFill>
                  <a:schemeClr val="tx1">
                    <a:lumMod val="85000"/>
                    <a:lumOff val="15000"/>
                  </a:schemeClr>
                </a:solidFill>
              </a:rPr>
              <a:t>Types of Customer Segmentation :</a:t>
            </a:r>
            <a:endParaRPr lang="en-IN" sz="3600" dirty="0">
              <a:solidFill>
                <a:schemeClr val="tx1">
                  <a:lumMod val="85000"/>
                  <a:lumOff val="15000"/>
                </a:schemeClr>
              </a:solidFill>
            </a:endParaRPr>
          </a:p>
        </p:txBody>
      </p:sp>
      <p:pic>
        <p:nvPicPr>
          <p:cNvPr id="29" name="Graphic 28" descr="Earth globe: Americas with solid fill">
            <a:extLst>
              <a:ext uri="{FF2B5EF4-FFF2-40B4-BE49-F238E27FC236}">
                <a16:creationId xmlns:a16="http://schemas.microsoft.com/office/drawing/2014/main" id="{783F84AF-0EB3-C3DF-2FB7-250A33886C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5636" y="1139126"/>
            <a:ext cx="914400" cy="914400"/>
          </a:xfrm>
          <a:prstGeom prst="rect">
            <a:avLst/>
          </a:prstGeom>
        </p:spPr>
      </p:pic>
      <p:pic>
        <p:nvPicPr>
          <p:cNvPr id="31" name="Graphic 30" descr="Group with solid fill">
            <a:extLst>
              <a:ext uri="{FF2B5EF4-FFF2-40B4-BE49-F238E27FC236}">
                <a16:creationId xmlns:a16="http://schemas.microsoft.com/office/drawing/2014/main" id="{A1D630C8-A820-CDE4-C983-F9F5DC0FC7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42085" y="2210909"/>
            <a:ext cx="720080" cy="720080"/>
          </a:xfrm>
          <a:prstGeom prst="rect">
            <a:avLst/>
          </a:prstGeom>
        </p:spPr>
      </p:pic>
      <p:pic>
        <p:nvPicPr>
          <p:cNvPr id="33" name="Graphic 32" descr="Boardroom with solid fill">
            <a:extLst>
              <a:ext uri="{FF2B5EF4-FFF2-40B4-BE49-F238E27FC236}">
                <a16:creationId xmlns:a16="http://schemas.microsoft.com/office/drawing/2014/main" id="{C1F6B199-33E5-A4EF-B585-4CA18D4CEE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04965" y="3845257"/>
            <a:ext cx="735871" cy="735871"/>
          </a:xfrm>
          <a:prstGeom prst="rect">
            <a:avLst/>
          </a:prstGeom>
        </p:spPr>
      </p:pic>
      <p:pic>
        <p:nvPicPr>
          <p:cNvPr id="37" name="Graphic 36" descr="Books on shelf with solid fill">
            <a:extLst>
              <a:ext uri="{FF2B5EF4-FFF2-40B4-BE49-F238E27FC236}">
                <a16:creationId xmlns:a16="http://schemas.microsoft.com/office/drawing/2014/main" id="{B4D14B5B-80D3-C63F-C743-2E26B4DBB97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80878" y="5456075"/>
            <a:ext cx="735871" cy="735871"/>
          </a:xfrm>
          <a:prstGeom prst="rect">
            <a:avLst/>
          </a:prstGeom>
        </p:spPr>
      </p:pic>
      <p:pic>
        <p:nvPicPr>
          <p:cNvPr id="39" name="Graphic 38" descr="Group of people with solid fill">
            <a:extLst>
              <a:ext uri="{FF2B5EF4-FFF2-40B4-BE49-F238E27FC236}">
                <a16:creationId xmlns:a16="http://schemas.microsoft.com/office/drawing/2014/main" id="{AC73431F-A6C5-32D4-02FD-C92E907CD0A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49796" y="3231196"/>
            <a:ext cx="1611268" cy="1611268"/>
          </a:xfrm>
          <a:prstGeom prst="rect">
            <a:avLst/>
          </a:prstGeom>
        </p:spPr>
      </p:pic>
    </p:spTree>
    <p:extLst>
      <p:ext uri="{BB962C8B-B14F-4D97-AF65-F5344CB8AC3E}">
        <p14:creationId xmlns:p14="http://schemas.microsoft.com/office/powerpoint/2010/main" val="384757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90F4328-42A3-A133-AF7E-11C4A629637A}"/>
              </a:ext>
            </a:extLst>
          </p:cNvPr>
          <p:cNvSpPr>
            <a:spLocks noGrp="1"/>
          </p:cNvSpPr>
          <p:nvPr>
            <p:ph type="title"/>
          </p:nvPr>
        </p:nvSpPr>
        <p:spPr>
          <a:xfrm>
            <a:off x="0" y="-99392"/>
            <a:ext cx="5143314" cy="784223"/>
          </a:xfrm>
        </p:spPr>
        <p:txBody>
          <a:bodyPr>
            <a:normAutofit/>
          </a:bodyPr>
          <a:lstStyle/>
          <a:p>
            <a:r>
              <a:rPr lang="en-IN" sz="3600" b="1" u="sng" dirty="0">
                <a:solidFill>
                  <a:schemeClr val="tx1">
                    <a:lumMod val="85000"/>
                    <a:lumOff val="15000"/>
                  </a:schemeClr>
                </a:solidFill>
              </a:rPr>
              <a:t>P</a:t>
            </a:r>
            <a:r>
              <a:rPr lang="en-IN" sz="3600" b="1" u="sng" dirty="0">
                <a:solidFill>
                  <a:schemeClr val="tx1">
                    <a:lumMod val="85000"/>
                    <a:lumOff val="15000"/>
                  </a:schemeClr>
                </a:solidFill>
                <a:latin typeface="+mn-lt"/>
              </a:rPr>
              <a:t>roblem statement</a:t>
            </a:r>
            <a:r>
              <a:rPr lang="en-IN" sz="3600" b="1" u="sng" dirty="0">
                <a:solidFill>
                  <a:schemeClr val="tx1">
                    <a:lumMod val="85000"/>
                    <a:lumOff val="15000"/>
                  </a:schemeClr>
                </a:solidFill>
              </a:rPr>
              <a:t> : </a:t>
            </a:r>
            <a:endParaRPr lang="en-IN" dirty="0">
              <a:solidFill>
                <a:schemeClr val="tx1">
                  <a:lumMod val="85000"/>
                  <a:lumOff val="15000"/>
                </a:schemeClr>
              </a:solidFill>
            </a:endParaRPr>
          </a:p>
        </p:txBody>
      </p:sp>
      <p:sp>
        <p:nvSpPr>
          <p:cNvPr id="10" name="TextBox 9">
            <a:extLst>
              <a:ext uri="{FF2B5EF4-FFF2-40B4-BE49-F238E27FC236}">
                <a16:creationId xmlns:a16="http://schemas.microsoft.com/office/drawing/2014/main" id="{F5D8CA2D-9BBE-85F0-1F42-DB95700390B9}"/>
              </a:ext>
            </a:extLst>
          </p:cNvPr>
          <p:cNvSpPr txBox="1"/>
          <p:nvPr/>
        </p:nvSpPr>
        <p:spPr>
          <a:xfrm>
            <a:off x="436933" y="1556792"/>
            <a:ext cx="1131495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85000"/>
                    <a:lumOff val="15000"/>
                  </a:schemeClr>
                </a:solidFill>
              </a:rPr>
              <a:t> “Dividing to Conquer: Clustering Approach to Bank Customer Segmentation.”</a:t>
            </a:r>
          </a:p>
          <a:p>
            <a:endParaRPr lang="en-US" sz="2400" dirty="0">
              <a:solidFill>
                <a:schemeClr val="tx1">
                  <a:lumMod val="85000"/>
                  <a:lumOff val="15000"/>
                </a:schemeClr>
              </a:solidFill>
            </a:endParaRPr>
          </a:p>
          <a:p>
            <a:pPr marL="285750" indent="-285750">
              <a:buFont typeface="Arial" panose="020B0604020202020204" pitchFamily="34" charset="0"/>
              <a:buChar char="•"/>
            </a:pPr>
            <a:r>
              <a:rPr lang="en-US" sz="2400" dirty="0">
                <a:solidFill>
                  <a:schemeClr val="tx1">
                    <a:lumMod val="85000"/>
                    <a:lumOff val="15000"/>
                  </a:schemeClr>
                </a:solidFill>
              </a:rPr>
              <a:t>Utilization  of machine learning techniques to segment bank customers based on their financial behaviors, enabling the bank to enhance personalized services and strategies.</a:t>
            </a:r>
          </a:p>
          <a:p>
            <a:pPr marL="285750" indent="-285750">
              <a:buFont typeface="Arial" panose="020B0604020202020204" pitchFamily="34" charset="0"/>
              <a:buChar char="•"/>
            </a:pPr>
            <a:endParaRPr lang="en-US" sz="2400" dirty="0">
              <a:solidFill>
                <a:schemeClr val="tx1">
                  <a:lumMod val="85000"/>
                  <a:lumOff val="15000"/>
                </a:schemeClr>
              </a:solidFill>
            </a:endParaRPr>
          </a:p>
          <a:p>
            <a:pPr marL="285750" indent="-285750">
              <a:buFont typeface="Arial" panose="020B0604020202020204" pitchFamily="34" charset="0"/>
              <a:buChar char="•"/>
            </a:pPr>
            <a:endParaRPr lang="en-IN" sz="2400" dirty="0"/>
          </a:p>
        </p:txBody>
      </p:sp>
      <p:sp>
        <p:nvSpPr>
          <p:cNvPr id="3" name="TextBox 2">
            <a:extLst>
              <a:ext uri="{FF2B5EF4-FFF2-40B4-BE49-F238E27FC236}">
                <a16:creationId xmlns:a16="http://schemas.microsoft.com/office/drawing/2014/main" id="{C11FB880-6308-3291-B26D-273DF87E4620}"/>
              </a:ext>
            </a:extLst>
          </p:cNvPr>
          <p:cNvSpPr txBox="1"/>
          <p:nvPr/>
        </p:nvSpPr>
        <p:spPr>
          <a:xfrm>
            <a:off x="485732" y="4408656"/>
            <a:ext cx="10865263" cy="461665"/>
          </a:xfrm>
          <a:prstGeom prst="rect">
            <a:avLst/>
          </a:prstGeom>
          <a:noFill/>
          <a:ln>
            <a:solidFill>
              <a:schemeClr val="bg2"/>
            </a:solidFill>
          </a:ln>
        </p:spPr>
        <p:txBody>
          <a:bodyPr wrap="square">
            <a:spAutoFit/>
          </a:bodyPr>
          <a:lstStyle/>
          <a:p>
            <a:endParaRPr lang="en-IN" sz="2400" dirty="0">
              <a:solidFill>
                <a:schemeClr val="tx1">
                  <a:lumMod val="85000"/>
                  <a:lumOff val="15000"/>
                </a:schemeClr>
              </a:solidFill>
            </a:endParaRPr>
          </a:p>
        </p:txBody>
      </p:sp>
    </p:spTree>
    <p:extLst>
      <p:ext uri="{BB962C8B-B14F-4D97-AF65-F5344CB8AC3E}">
        <p14:creationId xmlns:p14="http://schemas.microsoft.com/office/powerpoint/2010/main" val="421765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611BE-7455-7417-E449-02973AD91831}"/>
              </a:ext>
            </a:extLst>
          </p:cNvPr>
          <p:cNvSpPr txBox="1"/>
          <p:nvPr/>
        </p:nvSpPr>
        <p:spPr>
          <a:xfrm>
            <a:off x="152173" y="614103"/>
            <a:ext cx="11884478" cy="5298310"/>
          </a:xfrm>
          <a:prstGeom prst="rect">
            <a:avLst/>
          </a:prstGeom>
          <a:noFill/>
        </p:spPr>
        <p:txBody>
          <a:bodyPr wrap="square">
            <a:spAutoFit/>
          </a:bodyPr>
          <a:lstStyle/>
          <a:p>
            <a:pPr marL="1270" algn="just">
              <a:lnSpc>
                <a:spcPct val="150000"/>
              </a:lnSpc>
              <a:buClr>
                <a:srgbClr val="000000"/>
              </a:buClr>
            </a:pPr>
            <a:endParaRPr lang="en-IN" sz="2000" spc="-1" dirty="0">
              <a:solidFill>
                <a:srgbClr val="000000"/>
              </a:solidFill>
              <a:uFill>
                <a:solidFill>
                  <a:srgbClr val="FFFFFF"/>
                </a:solidFill>
              </a:uFill>
              <a:latin typeface="Arial" panose="020B0604020202020204"/>
              <a:sym typeface="+mn-ea"/>
            </a:endParaRPr>
          </a:p>
          <a:p>
            <a:pPr marL="285750" indent="-284480" algn="just">
              <a:lnSpc>
                <a:spcPct val="150000"/>
              </a:lnSpc>
              <a:buClr>
                <a:srgbClr val="000000"/>
              </a:buClr>
              <a:buFont typeface="Arial" panose="020B0604020202020204"/>
              <a:buChar char="•"/>
            </a:pPr>
            <a:r>
              <a:rPr lang="en-US" altLang="en-IN" sz="2400" dirty="0">
                <a:solidFill>
                  <a:schemeClr val="tx1">
                    <a:lumMod val="85000"/>
                    <a:lumOff val="15000"/>
                  </a:schemeClr>
                </a:solidFill>
                <a:sym typeface="+mn-ea"/>
              </a:rPr>
              <a:t>A</a:t>
            </a:r>
            <a:r>
              <a:rPr lang="en-IN" sz="2400" dirty="0" err="1">
                <a:solidFill>
                  <a:schemeClr val="tx1">
                    <a:lumMod val="85000"/>
                    <a:lumOff val="15000"/>
                  </a:schemeClr>
                </a:solidFill>
                <a:sym typeface="+mn-ea"/>
              </a:rPr>
              <a:t>vailable</a:t>
            </a:r>
            <a:r>
              <a:rPr lang="en-IN" sz="2400" dirty="0">
                <a:solidFill>
                  <a:schemeClr val="tx1">
                    <a:lumMod val="85000"/>
                    <a:lumOff val="15000"/>
                  </a:schemeClr>
                </a:solidFill>
                <a:sym typeface="+mn-ea"/>
              </a:rPr>
              <a:t> on Kaggle.</a:t>
            </a:r>
          </a:p>
          <a:p>
            <a:pPr marL="285750" indent="-284480" algn="just">
              <a:lnSpc>
                <a:spcPct val="150000"/>
              </a:lnSpc>
              <a:buClr>
                <a:srgbClr val="000000"/>
              </a:buClr>
              <a:buFont typeface="Arial" panose="020B0604020202020204"/>
              <a:buChar char="•"/>
            </a:pPr>
            <a:r>
              <a:rPr lang="en-IN" sz="2400" dirty="0">
                <a:solidFill>
                  <a:schemeClr val="tx1">
                    <a:lumMod val="85000"/>
                    <a:lumOff val="15000"/>
                  </a:schemeClr>
                </a:solidFill>
                <a:sym typeface="+mn-ea"/>
              </a:rPr>
              <a:t>There are more than 1048568 observations and 9 variables.</a:t>
            </a:r>
          </a:p>
          <a:p>
            <a:pPr marL="285750" indent="-284480" algn="just">
              <a:lnSpc>
                <a:spcPct val="150000"/>
              </a:lnSpc>
              <a:buClr>
                <a:srgbClr val="000000"/>
              </a:buClr>
              <a:buFont typeface="Arial" panose="020B0604020202020204"/>
              <a:buChar char="•"/>
            </a:pPr>
            <a:r>
              <a:rPr lang="en-IN" sz="2400" dirty="0">
                <a:solidFill>
                  <a:schemeClr val="tx1">
                    <a:lumMod val="85000"/>
                    <a:lumOff val="15000"/>
                  </a:schemeClr>
                </a:solidFill>
                <a:sym typeface="+mn-ea"/>
              </a:rPr>
              <a:t>Data size is </a:t>
            </a:r>
            <a:r>
              <a:rPr lang="en-IN" sz="2400" dirty="0">
                <a:solidFill>
                  <a:schemeClr val="tx1">
                    <a:lumMod val="85000"/>
                    <a:lumOff val="15000"/>
                  </a:schemeClr>
                </a:solidFill>
              </a:rPr>
              <a:t>67.56 MB</a:t>
            </a:r>
            <a:r>
              <a:rPr lang="en-IN" sz="2400" dirty="0">
                <a:solidFill>
                  <a:schemeClr val="tx1">
                    <a:lumMod val="85000"/>
                    <a:lumOff val="15000"/>
                  </a:schemeClr>
                </a:solidFill>
                <a:sym typeface="+mn-ea"/>
              </a:rPr>
              <a:t>.</a:t>
            </a:r>
          </a:p>
          <a:p>
            <a:pPr marL="1270" algn="just">
              <a:lnSpc>
                <a:spcPct val="150000"/>
              </a:lnSpc>
              <a:buClr>
                <a:srgbClr val="000000"/>
              </a:buClr>
            </a:pPr>
            <a:endParaRPr lang="en-IN" sz="2000" b="0" strike="noStrike" spc="-1" dirty="0">
              <a:solidFill>
                <a:srgbClr val="000000"/>
              </a:solidFill>
              <a:uFill>
                <a:solidFill>
                  <a:srgbClr val="FFFFFF"/>
                </a:solidFill>
              </a:uFill>
              <a:latin typeface="Arial" panose="020B0604020202020204"/>
              <a:sym typeface="+mn-ea"/>
            </a:endParaRPr>
          </a:p>
          <a:p>
            <a:pPr marL="285750" indent="-284480" algn="just">
              <a:lnSpc>
                <a:spcPct val="150000"/>
              </a:lnSpc>
              <a:buClr>
                <a:srgbClr val="000000"/>
              </a:buClr>
              <a:buFont typeface="Arial" panose="020B0604020202020204"/>
              <a:buChar char="•"/>
            </a:pPr>
            <a:r>
              <a:rPr lang="en-IN" sz="2400" b="1" u="sng" dirty="0">
                <a:solidFill>
                  <a:schemeClr val="tx1">
                    <a:lumMod val="85000"/>
                    <a:lumOff val="15000"/>
                  </a:schemeClr>
                </a:solidFill>
                <a:sym typeface="+mn-ea"/>
              </a:rPr>
              <a:t>Content</a:t>
            </a:r>
            <a:r>
              <a:rPr lang="en-IN" sz="2400" dirty="0">
                <a:solidFill>
                  <a:schemeClr val="tx1">
                    <a:lumMod val="85000"/>
                    <a:lumOff val="15000"/>
                  </a:schemeClr>
                </a:solidFill>
                <a:sym typeface="+mn-ea"/>
              </a:rPr>
              <a:t> </a:t>
            </a:r>
            <a:r>
              <a:rPr lang="en-US" altLang="en-IN" sz="2400" dirty="0">
                <a:solidFill>
                  <a:schemeClr val="tx1">
                    <a:lumMod val="85000"/>
                    <a:lumOff val="15000"/>
                  </a:schemeClr>
                </a:solidFill>
                <a:sym typeface="+mn-ea"/>
              </a:rPr>
              <a:t>- </a:t>
            </a:r>
            <a:r>
              <a:rPr lang="en-US" sz="2400" dirty="0">
                <a:solidFill>
                  <a:schemeClr val="tx1">
                    <a:lumMod val="85000"/>
                    <a:lumOff val="15000"/>
                  </a:schemeClr>
                </a:solidFill>
              </a:rPr>
              <a:t>This dataset consists of 1 Million+ transaction by over 800K customers for a bank in India. The data contains information such as - customer age (DOB), location, gender, account balance at the time of the transaction, transaction details, transaction amount, etc.</a:t>
            </a:r>
            <a:endParaRPr lang="en-IN" sz="2400" dirty="0">
              <a:solidFill>
                <a:schemeClr val="tx1">
                  <a:lumMod val="85000"/>
                  <a:lumOff val="15000"/>
                </a:schemeClr>
              </a:solidFill>
            </a:endParaRPr>
          </a:p>
          <a:p>
            <a:pPr marL="285750" indent="-284480" algn="just">
              <a:lnSpc>
                <a:spcPct val="150000"/>
              </a:lnSpc>
              <a:buClr>
                <a:srgbClr val="000000"/>
              </a:buClr>
              <a:buFont typeface="Arial" panose="020B0604020202020204"/>
              <a:buChar char="•"/>
            </a:pPr>
            <a:endParaRPr lang="en-IN" sz="2000" b="0" strike="noStrike" spc="-1" dirty="0">
              <a:solidFill>
                <a:srgbClr val="000000"/>
              </a:solidFill>
              <a:uFill>
                <a:solidFill>
                  <a:srgbClr val="FFFFFF"/>
                </a:solidFill>
              </a:uFill>
              <a:latin typeface="Arial" panose="020B0604020202020204"/>
            </a:endParaRPr>
          </a:p>
        </p:txBody>
      </p:sp>
      <p:sp>
        <p:nvSpPr>
          <p:cNvPr id="11" name="TextBox 10">
            <a:extLst>
              <a:ext uri="{FF2B5EF4-FFF2-40B4-BE49-F238E27FC236}">
                <a16:creationId xmlns:a16="http://schemas.microsoft.com/office/drawing/2014/main" id="{BB921F00-8C84-54E8-9E1C-8DA85316325D}"/>
              </a:ext>
            </a:extLst>
          </p:cNvPr>
          <p:cNvSpPr txBox="1"/>
          <p:nvPr/>
        </p:nvSpPr>
        <p:spPr>
          <a:xfrm>
            <a:off x="182431" y="260648"/>
            <a:ext cx="6096000" cy="646331"/>
          </a:xfrm>
          <a:prstGeom prst="rect">
            <a:avLst/>
          </a:prstGeom>
          <a:noFill/>
          <a:ln>
            <a:solidFill>
              <a:schemeClr val="bg2"/>
            </a:solidFill>
          </a:ln>
        </p:spPr>
        <p:txBody>
          <a:bodyPr wrap="square">
            <a:spAutoFit/>
          </a:bodyPr>
          <a:lstStyle/>
          <a:p>
            <a:r>
              <a:rPr lang="en-IN" sz="3600" b="1" u="sng" dirty="0">
                <a:solidFill>
                  <a:schemeClr val="tx1">
                    <a:lumMod val="85000"/>
                    <a:lumOff val="15000"/>
                  </a:schemeClr>
                </a:solidFill>
              </a:rPr>
              <a:t>DATA ABOUT DATA:</a:t>
            </a:r>
            <a:endParaRPr lang="en-IN" sz="3600" b="1" u="sng"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advTm="803">
        <p:fade/>
      </p:transition>
    </mc:Choice>
    <mc:Fallback xmlns="">
      <p:transition spd="med" advTm="80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6D6DB-E202-D5DC-415B-DFC816BBF36B}"/>
              </a:ext>
            </a:extLst>
          </p:cNvPr>
          <p:cNvSpPr txBox="1"/>
          <p:nvPr/>
        </p:nvSpPr>
        <p:spPr>
          <a:xfrm>
            <a:off x="35531" y="188640"/>
            <a:ext cx="6096000" cy="646331"/>
          </a:xfrm>
          <a:prstGeom prst="rect">
            <a:avLst/>
          </a:prstGeom>
          <a:noFill/>
          <a:ln>
            <a:noFill/>
          </a:ln>
        </p:spPr>
        <p:txBody>
          <a:bodyPr wrap="square">
            <a:spAutoFit/>
          </a:bodyPr>
          <a:lstStyle/>
          <a:p>
            <a:r>
              <a:rPr lang="en-IN" sz="3600" b="1" u="sng" dirty="0"/>
              <a:t>TECHNOLOGIES USED:</a:t>
            </a:r>
          </a:p>
        </p:txBody>
      </p:sp>
      <p:graphicFrame>
        <p:nvGraphicFramePr>
          <p:cNvPr id="5" name="Diagram 4">
            <a:extLst>
              <a:ext uri="{FF2B5EF4-FFF2-40B4-BE49-F238E27FC236}">
                <a16:creationId xmlns:a16="http://schemas.microsoft.com/office/drawing/2014/main" id="{8F7FDF23-5957-122E-86C6-07E292F32C45}"/>
              </a:ext>
            </a:extLst>
          </p:cNvPr>
          <p:cNvGraphicFramePr/>
          <p:nvPr>
            <p:extLst>
              <p:ext uri="{D42A27DB-BD31-4B8C-83A1-F6EECF244321}">
                <p14:modId xmlns:p14="http://schemas.microsoft.com/office/powerpoint/2010/main" val="211213173"/>
              </p:ext>
            </p:extLst>
          </p:nvPr>
        </p:nvGraphicFramePr>
        <p:xfrm>
          <a:off x="2937081" y="720371"/>
          <a:ext cx="8917971" cy="6048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17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6A3A08D-1B51-7339-911E-03FD3854A0A1}"/>
              </a:ext>
            </a:extLst>
          </p:cNvPr>
          <p:cNvSpPr>
            <a:spLocks noGrp="1"/>
          </p:cNvSpPr>
          <p:nvPr>
            <p:ph type="title"/>
          </p:nvPr>
        </p:nvSpPr>
        <p:spPr>
          <a:xfrm>
            <a:off x="0" y="85887"/>
            <a:ext cx="6683583" cy="631001"/>
          </a:xfrm>
        </p:spPr>
        <p:txBody>
          <a:bodyPr>
            <a:normAutofit/>
          </a:bodyPr>
          <a:lstStyle/>
          <a:p>
            <a:r>
              <a:rPr lang="en-IN" sz="3200" b="1" u="sng" dirty="0">
                <a:solidFill>
                  <a:schemeClr val="tx1">
                    <a:lumMod val="85000"/>
                    <a:lumOff val="15000"/>
                  </a:schemeClr>
                </a:solidFill>
              </a:rPr>
              <a:t>System Architecture :</a:t>
            </a:r>
          </a:p>
        </p:txBody>
      </p:sp>
      <p:sp>
        <p:nvSpPr>
          <p:cNvPr id="10" name="Rectangle 9">
            <a:extLst>
              <a:ext uri="{FF2B5EF4-FFF2-40B4-BE49-F238E27FC236}">
                <a16:creationId xmlns:a16="http://schemas.microsoft.com/office/drawing/2014/main" id="{4BD6CDD6-56A8-7F69-9FF4-F23F02247191}"/>
              </a:ext>
            </a:extLst>
          </p:cNvPr>
          <p:cNvSpPr/>
          <p:nvPr/>
        </p:nvSpPr>
        <p:spPr>
          <a:xfrm>
            <a:off x="495067" y="1695875"/>
            <a:ext cx="1861851" cy="102456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bg1"/>
                </a:solidFill>
              </a:rPr>
              <a:t>Raw data </a:t>
            </a:r>
          </a:p>
        </p:txBody>
      </p:sp>
      <p:sp>
        <p:nvSpPr>
          <p:cNvPr id="11" name="Arrow: Right 10">
            <a:extLst>
              <a:ext uri="{FF2B5EF4-FFF2-40B4-BE49-F238E27FC236}">
                <a16:creationId xmlns:a16="http://schemas.microsoft.com/office/drawing/2014/main" id="{4AE0DFD9-795E-0636-A070-8D109998D265}"/>
              </a:ext>
            </a:extLst>
          </p:cNvPr>
          <p:cNvSpPr/>
          <p:nvPr/>
        </p:nvSpPr>
        <p:spPr>
          <a:xfrm>
            <a:off x="2356918" y="2135723"/>
            <a:ext cx="1355075" cy="144872"/>
          </a:xfrm>
          <a:prstGeom prst="rightArrow">
            <a:avLst>
              <a:gd name="adj1" fmla="val 45000"/>
              <a:gd name="adj2" fmla="val 282096"/>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7C9C49A-DBCD-547F-9257-4DC0EDD80083}"/>
              </a:ext>
            </a:extLst>
          </p:cNvPr>
          <p:cNvSpPr/>
          <p:nvPr/>
        </p:nvSpPr>
        <p:spPr>
          <a:xfrm>
            <a:off x="3711993" y="1332315"/>
            <a:ext cx="2754216" cy="174066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bg1"/>
                </a:solidFill>
              </a:rPr>
              <a:t>Pre –Processing using </a:t>
            </a:r>
            <a:r>
              <a:rPr lang="en-IN" dirty="0" err="1">
                <a:solidFill>
                  <a:schemeClr val="bg1"/>
                </a:solidFill>
              </a:rPr>
              <a:t>pyspark</a:t>
            </a:r>
            <a:endParaRPr lang="en-IN" dirty="0">
              <a:solidFill>
                <a:schemeClr val="bg1"/>
              </a:solidFill>
            </a:endParaRPr>
          </a:p>
          <a:p>
            <a:pPr algn="ctr"/>
            <a:r>
              <a:rPr lang="en-IN" dirty="0">
                <a:solidFill>
                  <a:schemeClr val="bg1"/>
                </a:solidFill>
              </a:rPr>
              <a:t>(cleaning the  missing values, selecting important features)</a:t>
            </a:r>
          </a:p>
        </p:txBody>
      </p:sp>
      <p:sp>
        <p:nvSpPr>
          <p:cNvPr id="13" name="Arrow: Right 12">
            <a:extLst>
              <a:ext uri="{FF2B5EF4-FFF2-40B4-BE49-F238E27FC236}">
                <a16:creationId xmlns:a16="http://schemas.microsoft.com/office/drawing/2014/main" id="{49502BB4-EB56-2045-7BBE-EFBA5C414F68}"/>
              </a:ext>
            </a:extLst>
          </p:cNvPr>
          <p:cNvSpPr/>
          <p:nvPr/>
        </p:nvSpPr>
        <p:spPr>
          <a:xfrm>
            <a:off x="6490081" y="2130211"/>
            <a:ext cx="1355075" cy="144872"/>
          </a:xfrm>
          <a:prstGeom prst="rightArrow">
            <a:avLst>
              <a:gd name="adj1" fmla="val 45000"/>
              <a:gd name="adj2" fmla="val 282096"/>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69E3EE7-38B8-6097-B9C4-BF2C3AEEDA0F}"/>
              </a:ext>
            </a:extLst>
          </p:cNvPr>
          <p:cNvSpPr/>
          <p:nvPr/>
        </p:nvSpPr>
        <p:spPr>
          <a:xfrm>
            <a:off x="7977359" y="1332315"/>
            <a:ext cx="3589661" cy="174066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u="sng" dirty="0">
                <a:solidFill>
                  <a:schemeClr val="bg1"/>
                </a:solidFill>
              </a:rPr>
              <a:t>Machine Learning </a:t>
            </a:r>
            <a:endParaRPr lang="en-IN" b="1" u="sng" dirty="0">
              <a:solidFill>
                <a:schemeClr val="bg1"/>
              </a:solidFill>
            </a:endParaRPr>
          </a:p>
          <a:p>
            <a:pPr marL="342900" indent="-342900">
              <a:buAutoNum type="arabicPeriod"/>
            </a:pPr>
            <a:r>
              <a:rPr lang="en-IN" dirty="0">
                <a:solidFill>
                  <a:schemeClr val="bg1"/>
                </a:solidFill>
              </a:rPr>
              <a:t>K means clustering </a:t>
            </a:r>
          </a:p>
          <a:p>
            <a:pPr marL="342900" indent="-342900">
              <a:buAutoNum type="arabicPeriod"/>
            </a:pPr>
            <a:r>
              <a:rPr lang="en-IN" dirty="0">
                <a:solidFill>
                  <a:schemeClr val="bg1"/>
                </a:solidFill>
              </a:rPr>
              <a:t>Bisecting </a:t>
            </a:r>
            <a:r>
              <a:rPr lang="en-IN" dirty="0" err="1">
                <a:solidFill>
                  <a:schemeClr val="bg1"/>
                </a:solidFill>
              </a:rPr>
              <a:t>kmean</a:t>
            </a:r>
            <a:r>
              <a:rPr lang="en-IN" dirty="0">
                <a:solidFill>
                  <a:schemeClr val="bg1"/>
                </a:solidFill>
              </a:rPr>
              <a:t> clustering </a:t>
            </a:r>
          </a:p>
          <a:p>
            <a:endParaRPr lang="en-IN" dirty="0">
              <a:solidFill>
                <a:schemeClr val="bg1"/>
              </a:solidFill>
            </a:endParaRPr>
          </a:p>
        </p:txBody>
      </p:sp>
      <p:sp>
        <p:nvSpPr>
          <p:cNvPr id="19" name="Arrow: Right 18">
            <a:extLst>
              <a:ext uri="{FF2B5EF4-FFF2-40B4-BE49-F238E27FC236}">
                <a16:creationId xmlns:a16="http://schemas.microsoft.com/office/drawing/2014/main" id="{807E52DA-DC60-15E8-88CD-35D9971ED219}"/>
              </a:ext>
            </a:extLst>
          </p:cNvPr>
          <p:cNvSpPr/>
          <p:nvPr/>
        </p:nvSpPr>
        <p:spPr>
          <a:xfrm rot="5400000">
            <a:off x="4595536" y="3465548"/>
            <a:ext cx="930926" cy="145791"/>
          </a:xfrm>
          <a:prstGeom prst="rightArrow">
            <a:avLst>
              <a:gd name="adj1" fmla="val 45000"/>
              <a:gd name="adj2" fmla="val 282096"/>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832C478-D320-2436-B541-FD79C4885024}"/>
              </a:ext>
            </a:extLst>
          </p:cNvPr>
          <p:cNvSpPr/>
          <p:nvPr/>
        </p:nvSpPr>
        <p:spPr>
          <a:xfrm>
            <a:off x="3891200" y="4031455"/>
            <a:ext cx="2368626" cy="9309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bg1"/>
                </a:solidFill>
              </a:rPr>
              <a:t>Visualisation</a:t>
            </a:r>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115346C-1D67-9007-751D-8E5EAA8C3AD5}"/>
              </a:ext>
            </a:extLst>
          </p:cNvPr>
          <p:cNvSpPr>
            <a:spLocks noGrp="1"/>
          </p:cNvSpPr>
          <p:nvPr>
            <p:ph type="title"/>
          </p:nvPr>
        </p:nvSpPr>
        <p:spPr>
          <a:xfrm>
            <a:off x="0" y="43078"/>
            <a:ext cx="6970924" cy="685800"/>
          </a:xfrm>
        </p:spPr>
        <p:txBody>
          <a:bodyPr>
            <a:noAutofit/>
          </a:bodyPr>
          <a:lstStyle/>
          <a:p>
            <a:r>
              <a:rPr lang="en-IN" sz="3200" b="1" u="sng" dirty="0">
                <a:solidFill>
                  <a:schemeClr val="tx1">
                    <a:lumMod val="85000"/>
                    <a:lumOff val="15000"/>
                  </a:schemeClr>
                </a:solidFill>
              </a:rPr>
              <a:t>Data Pre-Processing :</a:t>
            </a:r>
          </a:p>
        </p:txBody>
      </p:sp>
      <p:sp>
        <p:nvSpPr>
          <p:cNvPr id="10" name="Rounded Rectangle 3">
            <a:extLst>
              <a:ext uri="{FF2B5EF4-FFF2-40B4-BE49-F238E27FC236}">
                <a16:creationId xmlns:a16="http://schemas.microsoft.com/office/drawing/2014/main" id="{B1C3D05A-8D60-89D3-795B-DBE9A4413237}"/>
              </a:ext>
            </a:extLst>
          </p:cNvPr>
          <p:cNvSpPr/>
          <p:nvPr/>
        </p:nvSpPr>
        <p:spPr>
          <a:xfrm>
            <a:off x="573214" y="199040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a:t>
            </a:r>
            <a:r>
              <a:rPr lang="en-US" sz="2000" b="1" dirty="0">
                <a:sym typeface="+mn-ea"/>
              </a:rPr>
              <a:t>Converting target columns into binary values</a:t>
            </a:r>
            <a:endParaRPr lang="en-US" altLang="en-US" sz="2000" b="1" dirty="0">
              <a:sym typeface="+mn-ea"/>
            </a:endParaRPr>
          </a:p>
        </p:txBody>
      </p:sp>
      <p:sp>
        <p:nvSpPr>
          <p:cNvPr id="11" name="Rounded Rectangle 4">
            <a:extLst>
              <a:ext uri="{FF2B5EF4-FFF2-40B4-BE49-F238E27FC236}">
                <a16:creationId xmlns:a16="http://schemas.microsoft.com/office/drawing/2014/main" id="{4A2E0671-4290-854E-2E88-5F53F43D5CED}"/>
              </a:ext>
            </a:extLst>
          </p:cNvPr>
          <p:cNvSpPr/>
          <p:nvPr/>
        </p:nvSpPr>
        <p:spPr>
          <a:xfrm>
            <a:off x="573214" y="1032517"/>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l"/>
            <a:endParaRPr lang="en-IN" altLang="en-US" b="1" dirty="0"/>
          </a:p>
          <a:p>
            <a:pPr algn="l"/>
            <a:r>
              <a:rPr lang="en-IN" altLang="en-US" sz="2000" b="1" dirty="0"/>
              <a:t>1) </a:t>
            </a:r>
            <a:r>
              <a:rPr lang="en-US" sz="2000" b="1" dirty="0">
                <a:sym typeface="+mn-ea"/>
              </a:rPr>
              <a:t>Cleaning the columns according to requirement</a:t>
            </a:r>
            <a:endParaRPr lang="en-US" sz="2000" b="1" dirty="0"/>
          </a:p>
          <a:p>
            <a:pPr algn="l"/>
            <a:r>
              <a:rPr lang="en-IN" altLang="en-US" b="1" dirty="0"/>
              <a:t> </a:t>
            </a:r>
            <a:r>
              <a:rPr lang="en-IN" altLang="en-US" dirty="0"/>
              <a:t> </a:t>
            </a:r>
          </a:p>
        </p:txBody>
      </p:sp>
      <p:sp>
        <p:nvSpPr>
          <p:cNvPr id="12" name="Rounded Rectangle 5">
            <a:extLst>
              <a:ext uri="{FF2B5EF4-FFF2-40B4-BE49-F238E27FC236}">
                <a16:creationId xmlns:a16="http://schemas.microsoft.com/office/drawing/2014/main" id="{762BC971-3157-95D0-8D19-2E399EC44451}"/>
              </a:ext>
            </a:extLst>
          </p:cNvPr>
          <p:cNvSpPr/>
          <p:nvPr/>
        </p:nvSpPr>
        <p:spPr>
          <a:xfrm>
            <a:off x="573214" y="2940858"/>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Dropping missing values</a:t>
            </a:r>
            <a:endParaRPr lang="en-US" altLang="en-US" sz="2000" b="1" dirty="0">
              <a:sym typeface="+mn-ea"/>
            </a:endParaRPr>
          </a:p>
        </p:txBody>
      </p:sp>
      <p:sp>
        <p:nvSpPr>
          <p:cNvPr id="13" name="Rounded Rectangle 6">
            <a:extLst>
              <a:ext uri="{FF2B5EF4-FFF2-40B4-BE49-F238E27FC236}">
                <a16:creationId xmlns:a16="http://schemas.microsoft.com/office/drawing/2014/main" id="{EFFD253C-628E-34B5-F78B-ED52DA02D9AB}"/>
              </a:ext>
            </a:extLst>
          </p:cNvPr>
          <p:cNvSpPr/>
          <p:nvPr/>
        </p:nvSpPr>
        <p:spPr>
          <a:xfrm>
            <a:off x="573214" y="397097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a:t>
            </a:r>
            <a:r>
              <a:rPr lang="en-US" altLang="en-US" sz="2000" b="1" dirty="0">
                <a:sym typeface="+mn-ea"/>
              </a:rPr>
              <a:t>Encoding of Categorical Columns</a:t>
            </a:r>
          </a:p>
        </p:txBody>
      </p:sp>
      <p:sp>
        <p:nvSpPr>
          <p:cNvPr id="14" name="Rounded Rectangle 7">
            <a:extLst>
              <a:ext uri="{FF2B5EF4-FFF2-40B4-BE49-F238E27FC236}">
                <a16:creationId xmlns:a16="http://schemas.microsoft.com/office/drawing/2014/main" id="{F21751F2-EB27-9421-74B4-814A3E24C570}"/>
              </a:ext>
            </a:extLst>
          </p:cNvPr>
          <p:cNvSpPr/>
          <p:nvPr/>
        </p:nvSpPr>
        <p:spPr>
          <a:xfrm>
            <a:off x="573849" y="497935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a:t>
            </a:r>
            <a:r>
              <a:rPr lang="en-US" sz="2000" b="1" dirty="0">
                <a:sym typeface="+mn-ea"/>
              </a:rPr>
              <a:t>Data Balancing and Scaling</a:t>
            </a:r>
            <a:endParaRPr lang="en-US" altLang="en-US" sz="2000" b="1" dirty="0">
              <a:sym typeface="+mn-ea"/>
            </a:endParaRPr>
          </a:p>
        </p:txBody>
      </p:sp>
      <p:sp>
        <p:nvSpPr>
          <p:cNvPr id="15" name="Rounded Rectangle 8">
            <a:extLst>
              <a:ext uri="{FF2B5EF4-FFF2-40B4-BE49-F238E27FC236}">
                <a16:creationId xmlns:a16="http://schemas.microsoft.com/office/drawing/2014/main" id="{F2BAFBA4-366A-5C07-F26E-3C165B204C78}"/>
              </a:ext>
            </a:extLst>
          </p:cNvPr>
          <p:cNvSpPr/>
          <p:nvPr/>
        </p:nvSpPr>
        <p:spPr>
          <a:xfrm>
            <a:off x="573849" y="598773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IN" altLang="en-US" sz="2000" b="1" dirty="0">
                <a:sym typeface="+mn-ea"/>
              </a:rPr>
              <a:t>6) </a:t>
            </a:r>
            <a:r>
              <a:rPr lang="en-US" sz="2000" b="1" dirty="0">
                <a:sym typeface="+mn-ea"/>
              </a:rPr>
              <a:t>Vector Assembling</a:t>
            </a:r>
            <a:endParaRPr lang="en-US" altLang="en-US" sz="2000" b="1" dirty="0">
              <a:sym typeface="+mn-ea"/>
            </a:endParaRPr>
          </a:p>
        </p:txBody>
      </p:sp>
      <p:sp>
        <p:nvSpPr>
          <p:cNvPr id="16" name="Rounded Rectangle 3">
            <a:extLst>
              <a:ext uri="{FF2B5EF4-FFF2-40B4-BE49-F238E27FC236}">
                <a16:creationId xmlns:a16="http://schemas.microsoft.com/office/drawing/2014/main" id="{B7A8775D-F54B-5438-9153-AD7A737816BC}"/>
              </a:ext>
            </a:extLst>
          </p:cNvPr>
          <p:cNvSpPr/>
          <p:nvPr/>
        </p:nvSpPr>
        <p:spPr>
          <a:xfrm>
            <a:off x="572579" y="2009346"/>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altLang="en-US" sz="2000" b="1" dirty="0">
                <a:sym typeface="+mn-ea"/>
              </a:rPr>
              <a:t>2)Addition of new columns derived from existing columns.</a:t>
            </a:r>
            <a:endParaRPr lang="en-US" altLang="en-US" sz="2000" b="1" dirty="0">
              <a:sym typeface="+mn-ea"/>
            </a:endParaRPr>
          </a:p>
        </p:txBody>
      </p:sp>
      <p:sp>
        <p:nvSpPr>
          <p:cNvPr id="17" name="Rounded Rectangle 5">
            <a:extLst>
              <a:ext uri="{FF2B5EF4-FFF2-40B4-BE49-F238E27FC236}">
                <a16:creationId xmlns:a16="http://schemas.microsoft.com/office/drawing/2014/main" id="{B07EBD53-3DDF-6DD0-FC15-BB79B52F609D}"/>
              </a:ext>
            </a:extLst>
          </p:cNvPr>
          <p:cNvSpPr/>
          <p:nvPr/>
        </p:nvSpPr>
        <p:spPr>
          <a:xfrm>
            <a:off x="572579" y="2959799"/>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altLang="en-US" sz="2000" b="1" dirty="0">
                <a:sym typeface="+mn-ea"/>
              </a:rPr>
              <a:t>3)</a:t>
            </a:r>
            <a:r>
              <a:rPr lang="en-US" sz="2000" b="1" dirty="0">
                <a:sym typeface="+mn-ea"/>
              </a:rPr>
              <a:t> Dropping missing values</a:t>
            </a:r>
            <a:endParaRPr lang="en-US" altLang="en-US" sz="2000" b="1" dirty="0">
              <a:sym typeface="+mn-ea"/>
            </a:endParaRPr>
          </a:p>
        </p:txBody>
      </p:sp>
      <p:sp>
        <p:nvSpPr>
          <p:cNvPr id="18" name="Rounded Rectangle 6">
            <a:extLst>
              <a:ext uri="{FF2B5EF4-FFF2-40B4-BE49-F238E27FC236}">
                <a16:creationId xmlns:a16="http://schemas.microsoft.com/office/drawing/2014/main" id="{6D6C2DAF-277E-51EB-2002-058D9A6DE526}"/>
              </a:ext>
            </a:extLst>
          </p:cNvPr>
          <p:cNvSpPr/>
          <p:nvPr/>
        </p:nvSpPr>
        <p:spPr>
          <a:xfrm>
            <a:off x="572579" y="3989911"/>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altLang="en-US" sz="2000" b="1" dirty="0">
                <a:sym typeface="+mn-ea"/>
              </a:rPr>
              <a:t>4)</a:t>
            </a:r>
            <a:r>
              <a:rPr lang="en-US" sz="2000" b="1" dirty="0">
                <a:sym typeface="+mn-ea"/>
              </a:rPr>
              <a:t> Data Balancing and Scaling</a:t>
            </a:r>
            <a:endParaRPr lang="en-US" altLang="en-US" sz="2000" b="1" dirty="0">
              <a:sym typeface="+mn-ea"/>
            </a:endParaRPr>
          </a:p>
        </p:txBody>
      </p:sp>
      <p:sp>
        <p:nvSpPr>
          <p:cNvPr id="19" name="Rounded Rectangle 7">
            <a:extLst>
              <a:ext uri="{FF2B5EF4-FFF2-40B4-BE49-F238E27FC236}">
                <a16:creationId xmlns:a16="http://schemas.microsoft.com/office/drawing/2014/main" id="{12380954-60FA-AFE9-E6F3-BA014423C39D}"/>
              </a:ext>
            </a:extLst>
          </p:cNvPr>
          <p:cNvSpPr/>
          <p:nvPr/>
        </p:nvSpPr>
        <p:spPr>
          <a:xfrm>
            <a:off x="573214" y="4998291"/>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altLang="en-US" sz="2000" b="1" dirty="0">
                <a:sym typeface="+mn-ea"/>
              </a:rPr>
              <a:t>5) </a:t>
            </a:r>
            <a:r>
              <a:rPr lang="en-US" altLang="en-US" sz="2000" b="1" dirty="0">
                <a:sym typeface="+mn-ea"/>
              </a:rPr>
              <a:t>Encoding of Categorical Columns</a:t>
            </a:r>
          </a:p>
        </p:txBody>
      </p:sp>
      <p:sp>
        <p:nvSpPr>
          <p:cNvPr id="20" name="Rounded Rectangle 8">
            <a:extLst>
              <a:ext uri="{FF2B5EF4-FFF2-40B4-BE49-F238E27FC236}">
                <a16:creationId xmlns:a16="http://schemas.microsoft.com/office/drawing/2014/main" id="{DA02FC25-7FFF-CAB3-1B11-B5BBFFA97C3D}"/>
              </a:ext>
            </a:extLst>
          </p:cNvPr>
          <p:cNvSpPr/>
          <p:nvPr/>
        </p:nvSpPr>
        <p:spPr>
          <a:xfrm>
            <a:off x="573214" y="6006671"/>
            <a:ext cx="10171430" cy="68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l"/>
            <a:r>
              <a:rPr lang="en-IN" altLang="en-US" sz="2000" b="1" dirty="0">
                <a:sym typeface="+mn-ea"/>
              </a:rPr>
              <a:t>6) </a:t>
            </a:r>
            <a:r>
              <a:rPr lang="en-US" sz="2000" b="1" dirty="0">
                <a:sym typeface="+mn-ea"/>
              </a:rPr>
              <a:t>Vector Assembling</a:t>
            </a:r>
            <a:endParaRPr lang="en-US" altLang="en-US" sz="2000" b="1" dirty="0">
              <a:sym typeface="+mn-ea"/>
            </a:endParaRPr>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4B9680D-5F72-ABA2-0272-AED4D166506A}"/>
              </a:ext>
            </a:extLst>
          </p:cNvPr>
          <p:cNvSpPr>
            <a:spLocks noGrp="1"/>
          </p:cNvSpPr>
          <p:nvPr>
            <p:ph type="title"/>
          </p:nvPr>
        </p:nvSpPr>
        <p:spPr>
          <a:xfrm>
            <a:off x="0" y="97574"/>
            <a:ext cx="5929761" cy="650812"/>
          </a:xfrm>
        </p:spPr>
        <p:txBody>
          <a:bodyPr>
            <a:normAutofit/>
          </a:bodyPr>
          <a:lstStyle/>
          <a:p>
            <a:r>
              <a:rPr lang="en-IN" sz="3200" b="1" u="sng" dirty="0">
                <a:solidFill>
                  <a:schemeClr val="tx1">
                    <a:lumMod val="85000"/>
                    <a:lumOff val="15000"/>
                  </a:schemeClr>
                </a:solidFill>
              </a:rPr>
              <a:t>Elements Of Project :</a:t>
            </a:r>
          </a:p>
        </p:txBody>
      </p:sp>
      <p:sp>
        <p:nvSpPr>
          <p:cNvPr id="10" name="TextBox 9">
            <a:extLst>
              <a:ext uri="{FF2B5EF4-FFF2-40B4-BE49-F238E27FC236}">
                <a16:creationId xmlns:a16="http://schemas.microsoft.com/office/drawing/2014/main" id="{A6092CFA-B5F7-6D2D-0507-945B8D48AAE6}"/>
              </a:ext>
            </a:extLst>
          </p:cNvPr>
          <p:cNvSpPr txBox="1"/>
          <p:nvPr/>
        </p:nvSpPr>
        <p:spPr>
          <a:xfrm>
            <a:off x="479601" y="1758196"/>
            <a:ext cx="9287219" cy="2118529"/>
          </a:xfrm>
          <a:prstGeom prst="rect">
            <a:avLst/>
          </a:prstGeom>
          <a:noFill/>
        </p:spPr>
        <p:txBody>
          <a:bodyPr wrap="square" rtlCol="0">
            <a:spAutoFit/>
          </a:bodyPr>
          <a:lstStyle/>
          <a:p>
            <a:pPr marL="457200" indent="-457200">
              <a:lnSpc>
                <a:spcPct val="100000"/>
              </a:lnSpc>
              <a:buAutoNum type="arabicParenR"/>
            </a:pPr>
            <a:r>
              <a:rPr lang="en-US" b="1" spc="-1" dirty="0">
                <a:solidFill>
                  <a:srgbClr val="000000"/>
                </a:solidFill>
                <a:uFill>
                  <a:solidFill>
                    <a:srgbClr val="FFFFFF"/>
                  </a:solidFill>
                </a:uFill>
                <a:ea typeface="Cambria Math" panose="02040503050406030204" pitchFamily="18" charset="0"/>
              </a:rPr>
              <a:t>K means Clustering  </a:t>
            </a:r>
            <a:r>
              <a:rPr lang="en-IN" b="1" spc="-1" dirty="0">
                <a:solidFill>
                  <a:srgbClr val="000000"/>
                </a:solidFill>
                <a:uFill>
                  <a:solidFill>
                    <a:srgbClr val="FFFFFF"/>
                  </a:solidFill>
                </a:uFill>
                <a:ea typeface="Cambria Math" panose="02040503050406030204" pitchFamily="18" charset="0"/>
              </a:rPr>
              <a:t>–</a:t>
            </a:r>
          </a:p>
          <a:p>
            <a:pPr>
              <a:lnSpc>
                <a:spcPct val="100000"/>
              </a:lnSpc>
            </a:pPr>
            <a:r>
              <a:rPr lang="en-IN" spc="-1" dirty="0">
                <a:solidFill>
                  <a:srgbClr val="000000"/>
                </a:solidFill>
                <a:uFill>
                  <a:solidFill>
                    <a:srgbClr val="FFFFFF"/>
                  </a:solidFill>
                </a:uFill>
                <a:ea typeface="Cambria Math" panose="02040503050406030204" pitchFamily="18" charset="0"/>
              </a:rPr>
              <a:t> </a:t>
            </a:r>
          </a:p>
          <a:p>
            <a:pPr marL="285750" indent="-285750">
              <a:lnSpc>
                <a:spcPct val="100000"/>
              </a:lnSpc>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K-Means is an unsupervised clustering algorithm that groups data points into 'k' clusters based on similarity.</a:t>
            </a:r>
          </a:p>
          <a:p>
            <a:pPr marL="285750" indent="-285750">
              <a:lnSpc>
                <a:spcPct val="100000"/>
              </a:lnSpc>
              <a:buFont typeface="Arial" panose="020B0604020202020204" pitchFamily="34" charset="0"/>
              <a:buChar char="•"/>
            </a:pPr>
            <a:r>
              <a:rPr lang="en-US" spc="-1" dirty="0">
                <a:solidFill>
                  <a:srgbClr val="000000"/>
                </a:solidFill>
                <a:uFill>
                  <a:solidFill>
                    <a:srgbClr val="FFFFFF"/>
                  </a:solidFill>
                </a:uFill>
                <a:ea typeface="Cambria Math" panose="02040503050406030204" pitchFamily="18" charset="0"/>
              </a:rPr>
              <a:t>K-Means is efficient, easy to understand, and works well on large datasets. It is suitable for data with clear separation between clusters.</a:t>
            </a:r>
          </a:p>
          <a:p>
            <a:pPr>
              <a:lnSpc>
                <a:spcPct val="150000"/>
              </a:lnSpc>
            </a:pPr>
            <a:endParaRPr lang="en-IN" sz="1800" b="0" strike="noStrike" spc="-1" dirty="0">
              <a:solidFill>
                <a:srgbClr val="000000"/>
              </a:solidFill>
              <a:uFill>
                <a:solidFill>
                  <a:srgbClr val="FFFFFF"/>
                </a:solidFill>
              </a:uFill>
              <a:latin typeface="Arial" panose="020B0604020202020204"/>
            </a:endParaRPr>
          </a:p>
        </p:txBody>
      </p:sp>
      <p:pic>
        <p:nvPicPr>
          <p:cNvPr id="12" name="Picture 11">
            <a:extLst>
              <a:ext uri="{FF2B5EF4-FFF2-40B4-BE49-F238E27FC236}">
                <a16:creationId xmlns:a16="http://schemas.microsoft.com/office/drawing/2014/main" id="{F1AEF580-349D-541C-57F0-8C7CDEBDA8DB}"/>
              </a:ext>
            </a:extLst>
          </p:cNvPr>
          <p:cNvPicPr>
            <a:picLocks noChangeAspect="1"/>
          </p:cNvPicPr>
          <p:nvPr/>
        </p:nvPicPr>
        <p:blipFill>
          <a:blip r:embed="rId3">
            <a:alphaModFix amt="86000"/>
          </a:blip>
          <a:stretch>
            <a:fillRect/>
          </a:stretch>
        </p:blipFill>
        <p:spPr>
          <a:xfrm>
            <a:off x="4421948" y="3717032"/>
            <a:ext cx="7304146" cy="3043394"/>
          </a:xfrm>
          <a:prstGeom prst="rect">
            <a:avLst/>
          </a:prstGeom>
          <a:pattFill prst="pct5">
            <a:fgClr>
              <a:schemeClr val="tx1">
                <a:lumMod val="85000"/>
                <a:lumOff val="15000"/>
              </a:schemeClr>
            </a:fgClr>
            <a:bgClr>
              <a:schemeClr val="bg1"/>
            </a:bgClr>
          </a:pattFill>
        </p:spPr>
      </p:pic>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3|1.2"/>
</p:tagLst>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858</TotalTime>
  <Words>1060</Words>
  <Application>Microsoft Office PowerPoint</Application>
  <PresentationFormat>Custom</PresentationFormat>
  <Paragraphs>125</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Söhne</vt:lpstr>
      <vt:lpstr>World country report presentation</vt:lpstr>
      <vt:lpstr>PowerPoint Presentation</vt:lpstr>
      <vt:lpstr>PowerPoint Presentation</vt:lpstr>
      <vt:lpstr>PowerPoint Presentation</vt:lpstr>
      <vt:lpstr>Problem statement : </vt:lpstr>
      <vt:lpstr>PowerPoint Presentation</vt:lpstr>
      <vt:lpstr>PowerPoint Presentation</vt:lpstr>
      <vt:lpstr>System Architecture :</vt:lpstr>
      <vt:lpstr>Data Pre-Processing :</vt:lpstr>
      <vt:lpstr>Elements Of Project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shriyash sonawane</dc:creator>
  <cp:lastModifiedBy>shriyash sonawane</cp:lastModifiedBy>
  <cp:revision>25</cp:revision>
  <dcterms:created xsi:type="dcterms:W3CDTF">2023-08-25T08:38:22Z</dcterms:created>
  <dcterms:modified xsi:type="dcterms:W3CDTF">2023-08-26T04:27:25Z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