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35"/>
  </p:notesMasterIdLst>
  <p:handoutMasterIdLst>
    <p:handoutMasterId r:id="rId36"/>
  </p:handoutMasterIdLst>
  <p:sldIdLst>
    <p:sldId id="272" r:id="rId2"/>
    <p:sldId id="273" r:id="rId3"/>
    <p:sldId id="259" r:id="rId4"/>
    <p:sldId id="278" r:id="rId5"/>
    <p:sldId id="261" r:id="rId6"/>
    <p:sldId id="262" r:id="rId7"/>
    <p:sldId id="263" r:id="rId8"/>
    <p:sldId id="264" r:id="rId9"/>
    <p:sldId id="279" r:id="rId10"/>
    <p:sldId id="266" r:id="rId11"/>
    <p:sldId id="267" r:id="rId12"/>
    <p:sldId id="268" r:id="rId13"/>
    <p:sldId id="282" r:id="rId14"/>
    <p:sldId id="280" r:id="rId15"/>
    <p:sldId id="284" r:id="rId16"/>
    <p:sldId id="287" r:id="rId17"/>
    <p:sldId id="283" r:id="rId18"/>
    <p:sldId id="309" r:id="rId19"/>
    <p:sldId id="310" r:id="rId20"/>
    <p:sldId id="312" r:id="rId21"/>
    <p:sldId id="311" r:id="rId22"/>
    <p:sldId id="313" r:id="rId23"/>
    <p:sldId id="285" r:id="rId24"/>
    <p:sldId id="286" r:id="rId25"/>
    <p:sldId id="314" r:id="rId26"/>
    <p:sldId id="316" r:id="rId27"/>
    <p:sldId id="315" r:id="rId28"/>
    <p:sldId id="317" r:id="rId29"/>
    <p:sldId id="288" r:id="rId30"/>
    <p:sldId id="290" r:id="rId31"/>
    <p:sldId id="294" r:id="rId32"/>
    <p:sldId id="302" r:id="rId33"/>
    <p:sldId id="28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85" d="100"/>
          <a:sy n="85" d="100"/>
        </p:scale>
        <p:origin x="590" y="6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12/26/2022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12/26/2022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12</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Email Spam Classifier Project</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Prepared by- </a:t>
            </a:r>
          </a:p>
          <a:p>
            <a:r>
              <a:rPr lang="en-US" dirty="0"/>
              <a:t>Purva Sonsare</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Email Spam Classifier</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8" name="TextBox 7">
            <a:extLst>
              <a:ext uri="{FF2B5EF4-FFF2-40B4-BE49-F238E27FC236}">
                <a16:creationId xmlns:a16="http://schemas.microsoft.com/office/drawing/2014/main" id="{2974C4D8-127A-4577-837E-4289EFCE12D3}"/>
              </a:ext>
            </a:extLst>
          </p:cNvPr>
          <p:cNvSpPr txBox="1"/>
          <p:nvPr/>
        </p:nvSpPr>
        <p:spPr>
          <a:xfrm>
            <a:off x="104140" y="208786"/>
            <a:ext cx="6101080" cy="5822107"/>
          </a:xfrm>
          <a:prstGeom prst="rect">
            <a:avLst/>
          </a:prstGeom>
          <a:noFill/>
        </p:spPr>
        <p:txBody>
          <a:bodyPr wrap="square">
            <a:spAutoFit/>
          </a:bodyPr>
          <a:lstStyle/>
          <a:p>
            <a:pPr>
              <a:spcBef>
                <a:spcPts val="50"/>
              </a:spcBef>
            </a:pPr>
            <a:r>
              <a:rPr lang="en-US" b="1" dirty="0">
                <a:effectLst/>
                <a:latin typeface="Arial" panose="020B0604020202020204" pitchFamily="34" charset="0"/>
                <a:ea typeface="Wingdings" panose="05000000000000000000" pitchFamily="2" charset="2"/>
                <a:cs typeface="Arial MT"/>
              </a:rPr>
              <a:t>Performing</a:t>
            </a:r>
            <a:r>
              <a:rPr lang="en-US" b="1" spc="-10" dirty="0">
                <a:effectLst/>
                <a:latin typeface="Arial" panose="020B0604020202020204" pitchFamily="34" charset="0"/>
                <a:ea typeface="Wingdings" panose="05000000000000000000" pitchFamily="2" charset="2"/>
                <a:cs typeface="Arial MT"/>
              </a:rPr>
              <a:t> </a:t>
            </a:r>
            <a:r>
              <a:rPr lang="en-US" b="1" dirty="0">
                <a:effectLst/>
                <a:latin typeface="Arial" panose="020B0604020202020204" pitchFamily="34" charset="0"/>
                <a:ea typeface="Wingdings" panose="05000000000000000000" pitchFamily="2" charset="2"/>
                <a:cs typeface="Arial MT"/>
              </a:rPr>
              <a:t>Regex</a:t>
            </a:r>
            <a:r>
              <a:rPr lang="en-US" b="1" spc="-10" dirty="0">
                <a:effectLst/>
                <a:latin typeface="Arial" panose="020B0604020202020204" pitchFamily="34" charset="0"/>
                <a:ea typeface="Wingdings" panose="05000000000000000000" pitchFamily="2" charset="2"/>
                <a:cs typeface="Arial MT"/>
              </a:rPr>
              <a:t> </a:t>
            </a:r>
            <a:r>
              <a:rPr lang="en-US" b="1" dirty="0">
                <a:effectLst/>
                <a:latin typeface="Arial" panose="020B0604020202020204" pitchFamily="34" charset="0"/>
                <a:ea typeface="Wingdings" panose="05000000000000000000" pitchFamily="2" charset="2"/>
                <a:cs typeface="Arial MT"/>
              </a:rPr>
              <a:t>operations:</a:t>
            </a:r>
            <a:endParaRPr lang="en-US" dirty="0">
              <a:effectLst/>
              <a:latin typeface="Arial MT"/>
              <a:ea typeface="Wingdings" panose="05000000000000000000" pitchFamily="2" charset="2"/>
              <a:cs typeface="Wingdings" panose="05000000000000000000" pitchFamily="2" charset="2"/>
            </a:endParaRPr>
          </a:p>
          <a:p>
            <a:pPr marL="0" marR="0" algn="just">
              <a:spcBef>
                <a:spcPts val="50"/>
              </a:spcBef>
              <a:spcAft>
                <a:spcPts val="0"/>
              </a:spcAft>
            </a:pPr>
            <a:r>
              <a:rPr lang="en-US" b="1" dirty="0">
                <a:effectLst/>
                <a:latin typeface="Arial" panose="020B0604020202020204" pitchFamily="34" charset="0"/>
                <a:ea typeface="Arial MT"/>
                <a:cs typeface="Arial MT"/>
              </a:rPr>
              <a:t> </a:t>
            </a:r>
            <a:endParaRPr lang="en-US" dirty="0">
              <a:effectLst/>
              <a:latin typeface="Arial MT"/>
              <a:ea typeface="Arial MT"/>
              <a:cs typeface="Arial MT"/>
            </a:endParaRPr>
          </a:p>
          <a:p>
            <a:pPr marL="88900" marR="257175" indent="42545" algn="just">
              <a:lnSpc>
                <a:spcPct val="150000"/>
              </a:lnSpc>
              <a:spcBef>
                <a:spcPts val="0"/>
              </a:spcBef>
              <a:spcAft>
                <a:spcPts val="0"/>
              </a:spcAft>
            </a:pPr>
            <a:r>
              <a:rPr lang="en-US" dirty="0">
                <a:effectLst/>
                <a:latin typeface="Arial MT"/>
                <a:ea typeface="Arial MT"/>
                <a:cs typeface="Arial MT"/>
              </a:rPr>
              <a:t>All messages in the ‘message’ attribute were adjusted to remove unwanted words,</a:t>
            </a:r>
            <a:r>
              <a:rPr lang="en-US" spc="-320" dirty="0">
                <a:effectLst/>
                <a:latin typeface="Arial MT"/>
                <a:ea typeface="Arial MT"/>
                <a:cs typeface="Arial MT"/>
              </a:rPr>
              <a:t> </a:t>
            </a:r>
            <a:r>
              <a:rPr lang="en-US" dirty="0">
                <a:effectLst/>
                <a:latin typeface="Arial MT"/>
                <a:ea typeface="Arial MT"/>
                <a:cs typeface="Arial MT"/>
              </a:rPr>
              <a:t>characters,</a:t>
            </a:r>
            <a:r>
              <a:rPr lang="en-US" spc="-20" dirty="0">
                <a:effectLst/>
                <a:latin typeface="Arial MT"/>
                <a:ea typeface="Arial MT"/>
                <a:cs typeface="Arial MT"/>
              </a:rPr>
              <a:t> </a:t>
            </a:r>
            <a:r>
              <a:rPr lang="en-US" dirty="0">
                <a:effectLst/>
                <a:latin typeface="Arial MT"/>
                <a:ea typeface="Arial MT"/>
                <a:cs typeface="Arial MT"/>
              </a:rPr>
              <a:t>numbers etc.</a:t>
            </a:r>
          </a:p>
          <a:p>
            <a:pPr marL="742950" marR="0" lvl="1" indent="-285750" algn="just">
              <a:spcBef>
                <a:spcPts val="805"/>
              </a:spcBef>
              <a:spcAft>
                <a:spcPts val="0"/>
              </a:spcAft>
              <a:buSzPts val="1200"/>
              <a:buFont typeface="Symbol" panose="05050102010706020507" pitchFamily="18" charset="2"/>
              <a:buChar char=""/>
              <a:tabLst>
                <a:tab pos="546100" algn="l"/>
                <a:tab pos="546735" algn="l"/>
              </a:tabLst>
            </a:pPr>
            <a:r>
              <a:rPr lang="en-US" dirty="0">
                <a:effectLst/>
                <a:latin typeface="Arial MT"/>
                <a:ea typeface="Symbol" panose="05050102010706020507" pitchFamily="18" charset="2"/>
                <a:cs typeface="Symbol" panose="05050102010706020507" pitchFamily="18" charset="2"/>
              </a:rPr>
              <a:t>All</a:t>
            </a:r>
            <a:r>
              <a:rPr lang="en-US" spc="-2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mail</a:t>
            </a:r>
            <a:r>
              <a:rPr lang="en-US" spc="-1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addresses</a:t>
            </a:r>
            <a:r>
              <a:rPr lang="en-US" spc="-1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were</a:t>
            </a:r>
            <a:r>
              <a:rPr lang="en-US" spc="-1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replaces</a:t>
            </a:r>
            <a:r>
              <a:rPr lang="en-US" spc="-1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by</a:t>
            </a:r>
            <a:r>
              <a:rPr lang="en-US" spc="-2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single</a:t>
            </a:r>
            <a:r>
              <a:rPr lang="en-US" spc="-1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word</a:t>
            </a:r>
            <a:r>
              <a:rPr lang="en-US" spc="-1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a:t>
            </a:r>
            <a:r>
              <a:rPr lang="en-US" dirty="0" err="1">
                <a:effectLst/>
                <a:latin typeface="Arial MT"/>
                <a:ea typeface="Symbol" panose="05050102010706020507" pitchFamily="18" charset="2"/>
                <a:cs typeface="Symbol" panose="05050102010706020507" pitchFamily="18" charset="2"/>
              </a:rPr>
              <a:t>emailaddress</a:t>
            </a:r>
            <a:r>
              <a:rPr lang="en-US" dirty="0">
                <a:effectLst/>
                <a:latin typeface="Arial MT"/>
                <a:ea typeface="Symbol" panose="05050102010706020507" pitchFamily="18" charset="2"/>
                <a:cs typeface="Symbol" panose="05050102010706020507" pitchFamily="18" charset="2"/>
              </a:rPr>
              <a:t>’</a:t>
            </a:r>
          </a:p>
          <a:p>
            <a:pPr marL="742950" marR="0" lvl="1" indent="-285750" algn="just">
              <a:spcBef>
                <a:spcPts val="680"/>
              </a:spcBef>
              <a:spcAft>
                <a:spcPts val="0"/>
              </a:spcAft>
              <a:buSzPts val="1200"/>
              <a:buFont typeface="Symbol" panose="05050102010706020507" pitchFamily="18" charset="2"/>
              <a:buChar char=""/>
              <a:tabLst>
                <a:tab pos="546100" algn="l"/>
                <a:tab pos="546735" algn="l"/>
              </a:tabLst>
            </a:pPr>
            <a:r>
              <a:rPr lang="en-US" dirty="0">
                <a:effectLst/>
                <a:latin typeface="Arial MT"/>
                <a:ea typeface="Symbol" panose="05050102010706020507" pitchFamily="18" charset="2"/>
                <a:cs typeface="Symbol" panose="05050102010706020507" pitchFamily="18" charset="2"/>
              </a:rPr>
              <a:t>All</a:t>
            </a:r>
            <a:r>
              <a:rPr lang="en-US" spc="-2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URL’s</a:t>
            </a:r>
            <a:r>
              <a:rPr lang="en-US" spc="-1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present</a:t>
            </a:r>
            <a:r>
              <a:rPr lang="en-US" spc="-2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in</a:t>
            </a:r>
            <a:r>
              <a:rPr lang="en-US" spc="-1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the</a:t>
            </a:r>
            <a:r>
              <a:rPr lang="en-US" spc="-1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message</a:t>
            </a:r>
            <a:r>
              <a:rPr lang="en-US" spc="-1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were</a:t>
            </a:r>
            <a:r>
              <a:rPr lang="en-US" spc="-1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replaced</a:t>
            </a:r>
            <a:r>
              <a:rPr lang="en-US" spc="-1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by</a:t>
            </a:r>
            <a:r>
              <a:rPr lang="en-US" spc="-2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word</a:t>
            </a:r>
            <a:r>
              <a:rPr lang="en-US" spc="-1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a:t>
            </a:r>
            <a:r>
              <a:rPr lang="en-US" dirty="0" err="1">
                <a:effectLst/>
                <a:latin typeface="Arial MT"/>
                <a:ea typeface="Symbol" panose="05050102010706020507" pitchFamily="18" charset="2"/>
                <a:cs typeface="Symbol" panose="05050102010706020507" pitchFamily="18" charset="2"/>
              </a:rPr>
              <a:t>webaddress</a:t>
            </a:r>
            <a:r>
              <a:rPr lang="en-US" dirty="0">
                <a:effectLst/>
                <a:latin typeface="Arial MT"/>
                <a:ea typeface="Symbol" panose="05050102010706020507" pitchFamily="18" charset="2"/>
                <a:cs typeface="Symbol" panose="05050102010706020507" pitchFamily="18" charset="2"/>
              </a:rPr>
              <a:t>’</a:t>
            </a:r>
          </a:p>
          <a:p>
            <a:pPr marL="742950" marR="0" lvl="1" indent="-285750" algn="just">
              <a:spcBef>
                <a:spcPts val="680"/>
              </a:spcBef>
              <a:spcAft>
                <a:spcPts val="0"/>
              </a:spcAft>
              <a:buSzPts val="1200"/>
              <a:buFont typeface="Symbol" panose="05050102010706020507" pitchFamily="18" charset="2"/>
              <a:buChar char=""/>
              <a:tabLst>
                <a:tab pos="546100" algn="l"/>
                <a:tab pos="546735" algn="l"/>
              </a:tabLst>
            </a:pPr>
            <a:r>
              <a:rPr lang="en-US" dirty="0">
                <a:effectLst/>
                <a:latin typeface="Arial MT"/>
                <a:ea typeface="Symbol" panose="05050102010706020507" pitchFamily="18" charset="2"/>
                <a:cs typeface="Symbol" panose="05050102010706020507" pitchFamily="18" charset="2"/>
              </a:rPr>
              <a:t>All</a:t>
            </a:r>
            <a:r>
              <a:rPr lang="en-US" spc="-1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dollars</a:t>
            </a:r>
            <a:r>
              <a:rPr lang="en-US" spc="-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signs</a:t>
            </a:r>
            <a:r>
              <a:rPr lang="en-US" spc="-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 ,</a:t>
            </a:r>
            <a:r>
              <a:rPr lang="en-US" spc="-1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a:t>
            </a:r>
            <a:r>
              <a:rPr lang="en-US" spc="-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were</a:t>
            </a:r>
            <a:r>
              <a:rPr lang="en-US" spc="-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replaced</a:t>
            </a:r>
            <a:r>
              <a:rPr lang="en-US" spc="-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by</a:t>
            </a:r>
            <a:r>
              <a:rPr lang="en-US" spc="-2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word</a:t>
            </a:r>
            <a:r>
              <a:rPr lang="en-US" spc="-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a:t>
            </a:r>
            <a:r>
              <a:rPr lang="en-US" dirty="0" err="1">
                <a:effectLst/>
                <a:latin typeface="Arial MT"/>
                <a:ea typeface="Symbol" panose="05050102010706020507" pitchFamily="18" charset="2"/>
                <a:cs typeface="Symbol" panose="05050102010706020507" pitchFamily="18" charset="2"/>
              </a:rPr>
              <a:t>dollers</a:t>
            </a:r>
            <a:r>
              <a:rPr lang="en-US" dirty="0">
                <a:effectLst/>
                <a:latin typeface="Arial MT"/>
                <a:ea typeface="Symbol" panose="05050102010706020507" pitchFamily="18" charset="2"/>
                <a:cs typeface="Symbol" panose="05050102010706020507" pitchFamily="18" charset="2"/>
              </a:rPr>
              <a:t>’</a:t>
            </a:r>
          </a:p>
          <a:p>
            <a:pPr marL="742950" marR="0" lvl="1" indent="-285750" algn="just">
              <a:spcBef>
                <a:spcPts val="675"/>
              </a:spcBef>
              <a:spcAft>
                <a:spcPts val="0"/>
              </a:spcAft>
              <a:buSzPts val="1200"/>
              <a:buFont typeface="Symbol" panose="05050102010706020507" pitchFamily="18" charset="2"/>
              <a:buChar char=""/>
              <a:tabLst>
                <a:tab pos="546100" algn="l"/>
                <a:tab pos="546735" algn="l"/>
              </a:tabLst>
            </a:pPr>
            <a:r>
              <a:rPr lang="en-US" dirty="0">
                <a:effectLst/>
                <a:latin typeface="Arial MT"/>
                <a:ea typeface="Symbol" panose="05050102010706020507" pitchFamily="18" charset="2"/>
                <a:cs typeface="Symbol" panose="05050102010706020507" pitchFamily="18" charset="2"/>
              </a:rPr>
              <a:t>All</a:t>
            </a:r>
            <a:r>
              <a:rPr lang="en-US" spc="-2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10</a:t>
            </a:r>
            <a:r>
              <a:rPr lang="en-US" spc="-1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digit</a:t>
            </a:r>
            <a:r>
              <a:rPr lang="en-US" spc="-2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number</a:t>
            </a:r>
            <a:r>
              <a:rPr lang="en-US" spc="-1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sequence</a:t>
            </a:r>
            <a:r>
              <a:rPr lang="en-US" spc="-1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were</a:t>
            </a:r>
            <a:r>
              <a:rPr lang="en-US" spc="-1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replaced</a:t>
            </a:r>
            <a:r>
              <a:rPr lang="en-US" spc="-1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by</a:t>
            </a:r>
            <a:r>
              <a:rPr lang="en-US" spc="-1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word</a:t>
            </a:r>
            <a:r>
              <a:rPr lang="en-US" spc="-1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a:t>
            </a:r>
            <a:r>
              <a:rPr lang="en-US" dirty="0" err="1">
                <a:effectLst/>
                <a:latin typeface="Arial MT"/>
                <a:ea typeface="Symbol" panose="05050102010706020507" pitchFamily="18" charset="2"/>
                <a:cs typeface="Symbol" panose="05050102010706020507" pitchFamily="18" charset="2"/>
              </a:rPr>
              <a:t>phonenumber</a:t>
            </a:r>
            <a:r>
              <a:rPr lang="en-US" dirty="0">
                <a:effectLst/>
                <a:latin typeface="Arial MT"/>
                <a:ea typeface="Symbol" panose="05050102010706020507" pitchFamily="18" charset="2"/>
                <a:cs typeface="Symbol" panose="05050102010706020507" pitchFamily="18" charset="2"/>
              </a:rPr>
              <a:t>’</a:t>
            </a:r>
          </a:p>
          <a:p>
            <a:pPr marL="742950" marR="0" lvl="1" indent="-285750" algn="just">
              <a:spcBef>
                <a:spcPts val="695"/>
              </a:spcBef>
              <a:spcAft>
                <a:spcPts val="0"/>
              </a:spcAft>
              <a:buSzPts val="1200"/>
              <a:buFont typeface="Symbol" panose="05050102010706020507" pitchFamily="18" charset="2"/>
              <a:buChar char=""/>
              <a:tabLst>
                <a:tab pos="546100" algn="l"/>
                <a:tab pos="546735" algn="l"/>
              </a:tabLst>
            </a:pPr>
            <a:r>
              <a:rPr lang="en-US" dirty="0">
                <a:effectLst/>
                <a:latin typeface="Arial MT"/>
                <a:ea typeface="Symbol" panose="05050102010706020507" pitchFamily="18" charset="2"/>
                <a:cs typeface="Symbol" panose="05050102010706020507" pitchFamily="18" charset="2"/>
              </a:rPr>
              <a:t>All</a:t>
            </a:r>
            <a:r>
              <a:rPr lang="en-US" spc="-2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numbers</a:t>
            </a:r>
            <a:r>
              <a:rPr lang="en-US" spc="-1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were</a:t>
            </a:r>
            <a:r>
              <a:rPr lang="en-US" spc="-1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replaced</a:t>
            </a:r>
            <a:r>
              <a:rPr lang="en-US" spc="-1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with</a:t>
            </a:r>
            <a:r>
              <a:rPr lang="en-US" spc="-1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word</a:t>
            </a:r>
            <a:r>
              <a:rPr lang="en-US" spc="-1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a:t>
            </a:r>
            <a:r>
              <a:rPr lang="en-US" dirty="0" err="1">
                <a:effectLst/>
                <a:latin typeface="Arial MT"/>
                <a:ea typeface="Symbol" panose="05050102010706020507" pitchFamily="18" charset="2"/>
                <a:cs typeface="Symbol" panose="05050102010706020507" pitchFamily="18" charset="2"/>
              </a:rPr>
              <a:t>numbr</a:t>
            </a:r>
            <a:r>
              <a:rPr lang="en-US" dirty="0">
                <a:effectLst/>
                <a:latin typeface="Arial MT"/>
                <a:ea typeface="Symbol" panose="05050102010706020507" pitchFamily="18" charset="2"/>
                <a:cs typeface="Symbol" panose="05050102010706020507" pitchFamily="18" charset="2"/>
              </a:rPr>
              <a:t>’</a:t>
            </a:r>
          </a:p>
          <a:p>
            <a:pPr marL="742950" marR="0" lvl="1" indent="-285750" algn="just">
              <a:spcBef>
                <a:spcPts val="675"/>
              </a:spcBef>
              <a:spcAft>
                <a:spcPts val="0"/>
              </a:spcAft>
              <a:buSzPts val="1200"/>
              <a:buFont typeface="Symbol" panose="05050102010706020507" pitchFamily="18" charset="2"/>
              <a:buChar char=""/>
              <a:tabLst>
                <a:tab pos="546100" algn="l"/>
                <a:tab pos="546735" algn="l"/>
              </a:tabLst>
            </a:pPr>
            <a:r>
              <a:rPr lang="en-US" dirty="0">
                <a:effectLst/>
                <a:latin typeface="Arial MT"/>
                <a:ea typeface="Symbol" panose="05050102010706020507" pitchFamily="18" charset="2"/>
                <a:cs typeface="Symbol" panose="05050102010706020507" pitchFamily="18" charset="2"/>
              </a:rPr>
              <a:t>Removing</a:t>
            </a:r>
            <a:r>
              <a:rPr lang="en-US" spc="-1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punctuations</a:t>
            </a:r>
            <a:r>
              <a:rPr lang="en-US" spc="-1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from</a:t>
            </a:r>
            <a:r>
              <a:rPr lang="en-US" spc="-1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the</a:t>
            </a:r>
            <a:r>
              <a:rPr lang="en-US" spc="-2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message</a:t>
            </a:r>
          </a:p>
          <a:p>
            <a:pPr marL="742950" marR="0" lvl="1" indent="-285750" algn="just">
              <a:spcBef>
                <a:spcPts val="680"/>
              </a:spcBef>
              <a:spcAft>
                <a:spcPts val="0"/>
              </a:spcAft>
              <a:buSzPts val="1200"/>
              <a:buFont typeface="Symbol" panose="05050102010706020507" pitchFamily="18" charset="2"/>
              <a:buChar char=""/>
              <a:tabLst>
                <a:tab pos="546100" algn="l"/>
                <a:tab pos="546735" algn="l"/>
              </a:tabLst>
            </a:pPr>
            <a:r>
              <a:rPr lang="en-US" dirty="0">
                <a:effectLst/>
                <a:latin typeface="Arial MT"/>
                <a:ea typeface="Symbol" panose="05050102010706020507" pitchFamily="18" charset="2"/>
                <a:cs typeface="Symbol" panose="05050102010706020507" pitchFamily="18" charset="2"/>
              </a:rPr>
              <a:t>Replacing</a:t>
            </a:r>
            <a:r>
              <a:rPr lang="en-US" spc="-2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whitespaces</a:t>
            </a:r>
            <a:r>
              <a:rPr lang="en-US" spc="-2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between</a:t>
            </a:r>
            <a:r>
              <a:rPr lang="en-US" spc="-1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terms</a:t>
            </a:r>
            <a:r>
              <a:rPr lang="en-US" spc="-2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with</a:t>
            </a:r>
            <a:r>
              <a:rPr lang="en-US" spc="-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a single</a:t>
            </a:r>
            <a:r>
              <a:rPr lang="en-US" spc="-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space</a:t>
            </a:r>
          </a:p>
          <a:p>
            <a:pPr marL="742950" marR="0" lvl="1" indent="-285750" algn="just">
              <a:spcBef>
                <a:spcPts val="665"/>
              </a:spcBef>
              <a:spcAft>
                <a:spcPts val="0"/>
              </a:spcAft>
              <a:buSzPts val="1200"/>
              <a:buFont typeface="Symbol" panose="05050102010706020507" pitchFamily="18" charset="2"/>
              <a:buChar char=""/>
              <a:tabLst>
                <a:tab pos="546100" algn="l"/>
                <a:tab pos="546735" algn="l"/>
              </a:tabLst>
            </a:pPr>
            <a:r>
              <a:rPr lang="en-US" dirty="0">
                <a:effectLst/>
                <a:latin typeface="Arial MT"/>
                <a:ea typeface="Symbol" panose="05050102010706020507" pitchFamily="18" charset="2"/>
                <a:cs typeface="Symbol" panose="05050102010706020507" pitchFamily="18" charset="2"/>
              </a:rPr>
              <a:t>Removing</a:t>
            </a:r>
            <a:r>
              <a:rPr lang="en-US" spc="-1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leading</a:t>
            </a:r>
            <a:r>
              <a:rPr lang="en-US" spc="-5"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and</a:t>
            </a:r>
            <a:r>
              <a:rPr lang="en-US" spc="-20" dirty="0">
                <a:effectLst/>
                <a:latin typeface="Arial MT"/>
                <a:ea typeface="Symbol" panose="05050102010706020507" pitchFamily="18" charset="2"/>
                <a:cs typeface="Symbol" panose="05050102010706020507" pitchFamily="18" charset="2"/>
              </a:rPr>
              <a:t> </a:t>
            </a:r>
            <a:r>
              <a:rPr lang="en-US" dirty="0">
                <a:effectLst/>
                <a:latin typeface="Arial MT"/>
                <a:ea typeface="Symbol" panose="05050102010706020507" pitchFamily="18" charset="2"/>
                <a:cs typeface="Symbol" panose="05050102010706020507" pitchFamily="18" charset="2"/>
              </a:rPr>
              <a:t>trailing whitespaces</a:t>
            </a:r>
          </a:p>
        </p:txBody>
      </p:sp>
      <p:pic>
        <p:nvPicPr>
          <p:cNvPr id="9" name="image7.jpeg">
            <a:extLst>
              <a:ext uri="{FF2B5EF4-FFF2-40B4-BE49-F238E27FC236}">
                <a16:creationId xmlns:a16="http://schemas.microsoft.com/office/drawing/2014/main" id="{952F4B13-865C-4BC9-90C2-E40AF256CC93}"/>
              </a:ext>
            </a:extLst>
          </p:cNvPr>
          <p:cNvPicPr>
            <a:picLocks noChangeAspect="1"/>
          </p:cNvPicPr>
          <p:nvPr/>
        </p:nvPicPr>
        <p:blipFill>
          <a:blip r:embed="rId3" cstate="print"/>
          <a:stretch>
            <a:fillRect/>
          </a:stretch>
        </p:blipFill>
        <p:spPr>
          <a:xfrm>
            <a:off x="6387973" y="624078"/>
            <a:ext cx="5619115" cy="5177282"/>
          </a:xfrm>
          <a:prstGeom prst="rect">
            <a:avLst/>
          </a:prstGeom>
        </p:spPr>
      </p:pic>
    </p:spTree>
    <p:extLst>
      <p:ext uri="{BB962C8B-B14F-4D97-AF65-F5344CB8AC3E}">
        <p14:creationId xmlns:p14="http://schemas.microsoft.com/office/powerpoint/2010/main" val="123413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6" name="image8.jpeg">
            <a:extLst>
              <a:ext uri="{FF2B5EF4-FFF2-40B4-BE49-F238E27FC236}">
                <a16:creationId xmlns:a16="http://schemas.microsoft.com/office/drawing/2014/main" id="{21546E9D-AF54-4A59-8F69-044ACB3F91BE}"/>
              </a:ext>
            </a:extLst>
          </p:cNvPr>
          <p:cNvPicPr>
            <a:picLocks noChangeAspect="1"/>
          </p:cNvPicPr>
          <p:nvPr/>
        </p:nvPicPr>
        <p:blipFill>
          <a:blip r:embed="rId3" cstate="print"/>
          <a:stretch>
            <a:fillRect/>
          </a:stretch>
        </p:blipFill>
        <p:spPr>
          <a:xfrm>
            <a:off x="322580" y="340994"/>
            <a:ext cx="5471160" cy="2680970"/>
          </a:xfrm>
          <a:prstGeom prst="rect">
            <a:avLst/>
          </a:prstGeom>
        </p:spPr>
      </p:pic>
      <p:pic>
        <p:nvPicPr>
          <p:cNvPr id="8" name="image9.jpeg">
            <a:extLst>
              <a:ext uri="{FF2B5EF4-FFF2-40B4-BE49-F238E27FC236}">
                <a16:creationId xmlns:a16="http://schemas.microsoft.com/office/drawing/2014/main" id="{DF8AA22C-017F-4F2A-BEA0-43A29CE24704}"/>
              </a:ext>
            </a:extLst>
          </p:cNvPr>
          <p:cNvPicPr>
            <a:picLocks noChangeAspect="1"/>
          </p:cNvPicPr>
          <p:nvPr/>
        </p:nvPicPr>
        <p:blipFill>
          <a:blip r:embed="rId4" cstate="print"/>
          <a:stretch>
            <a:fillRect/>
          </a:stretch>
        </p:blipFill>
        <p:spPr>
          <a:xfrm>
            <a:off x="330835" y="3164839"/>
            <a:ext cx="5462905" cy="1767840"/>
          </a:xfrm>
          <a:prstGeom prst="rect">
            <a:avLst/>
          </a:prstGeom>
        </p:spPr>
      </p:pic>
      <p:pic>
        <p:nvPicPr>
          <p:cNvPr id="9" name="image10.jpeg">
            <a:extLst>
              <a:ext uri="{FF2B5EF4-FFF2-40B4-BE49-F238E27FC236}">
                <a16:creationId xmlns:a16="http://schemas.microsoft.com/office/drawing/2014/main" id="{CE898C77-535C-435B-BBE3-58CC21EA7203}"/>
              </a:ext>
            </a:extLst>
          </p:cNvPr>
          <p:cNvPicPr>
            <a:picLocks noChangeAspect="1"/>
          </p:cNvPicPr>
          <p:nvPr/>
        </p:nvPicPr>
        <p:blipFill>
          <a:blip r:embed="rId5" cstate="print"/>
          <a:stretch>
            <a:fillRect/>
          </a:stretch>
        </p:blipFill>
        <p:spPr>
          <a:xfrm>
            <a:off x="6398262" y="340994"/>
            <a:ext cx="5541010" cy="1793240"/>
          </a:xfrm>
          <a:prstGeom prst="rect">
            <a:avLst/>
          </a:prstGeom>
        </p:spPr>
      </p:pic>
      <p:pic>
        <p:nvPicPr>
          <p:cNvPr id="10" name="image11.jpeg">
            <a:extLst>
              <a:ext uri="{FF2B5EF4-FFF2-40B4-BE49-F238E27FC236}">
                <a16:creationId xmlns:a16="http://schemas.microsoft.com/office/drawing/2014/main" id="{7F40A0A7-D7FF-4BC8-BB77-A03344D7A4A9}"/>
              </a:ext>
            </a:extLst>
          </p:cNvPr>
          <p:cNvPicPr>
            <a:picLocks noChangeAspect="1"/>
          </p:cNvPicPr>
          <p:nvPr/>
        </p:nvPicPr>
        <p:blipFill>
          <a:blip r:embed="rId6" cstate="print"/>
          <a:stretch>
            <a:fillRect/>
          </a:stretch>
        </p:blipFill>
        <p:spPr>
          <a:xfrm>
            <a:off x="6226177" y="3146107"/>
            <a:ext cx="5713095" cy="3573145"/>
          </a:xfrm>
          <a:prstGeom prst="rect">
            <a:avLst/>
          </a:prstGeom>
        </p:spPr>
      </p:pic>
    </p:spTree>
    <p:extLst>
      <p:ext uri="{BB962C8B-B14F-4D97-AF65-F5344CB8AC3E}">
        <p14:creationId xmlns:p14="http://schemas.microsoft.com/office/powerpoint/2010/main" val="327257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2022</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Email Spam Classifier</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12</a:t>
            </a:fld>
            <a:endParaRPr lang="en-US" dirty="0"/>
          </a:p>
        </p:txBody>
      </p:sp>
      <p:sp>
        <p:nvSpPr>
          <p:cNvPr id="12" name="TextBox 11">
            <a:extLst>
              <a:ext uri="{FF2B5EF4-FFF2-40B4-BE49-F238E27FC236}">
                <a16:creationId xmlns:a16="http://schemas.microsoft.com/office/drawing/2014/main" id="{F042BC43-7AB8-4539-B3FB-50F3804D60CC}"/>
              </a:ext>
            </a:extLst>
          </p:cNvPr>
          <p:cNvSpPr txBox="1"/>
          <p:nvPr/>
        </p:nvSpPr>
        <p:spPr>
          <a:xfrm>
            <a:off x="124460" y="464061"/>
            <a:ext cx="5127784" cy="1654299"/>
          </a:xfrm>
          <a:prstGeom prst="rect">
            <a:avLst/>
          </a:prstGeom>
          <a:noFill/>
        </p:spPr>
        <p:txBody>
          <a:bodyPr wrap="square">
            <a:spAutoFit/>
          </a:bodyPr>
          <a:lstStyle/>
          <a:p>
            <a:pPr marL="342900" marR="0" lvl="0" indent="-342900" algn="just">
              <a:spcBef>
                <a:spcPts val="460"/>
              </a:spcBef>
              <a:spcAft>
                <a:spcPts val="0"/>
              </a:spcAft>
              <a:buSzPts val="1200"/>
              <a:buFont typeface="Wingdings" panose="05000000000000000000" pitchFamily="2" charset="2"/>
              <a:buChar char=""/>
              <a:tabLst>
                <a:tab pos="318135" algn="l"/>
              </a:tabLst>
            </a:pPr>
            <a:r>
              <a:rPr lang="en-US" sz="1800" b="1" dirty="0">
                <a:effectLst/>
                <a:latin typeface="Arial" panose="020B0604020202020204" pitchFamily="34" charset="0"/>
                <a:ea typeface="Wingdings" panose="05000000000000000000" pitchFamily="2" charset="2"/>
                <a:cs typeface="Arial MT"/>
              </a:rPr>
              <a:t>Removal</a:t>
            </a:r>
            <a:r>
              <a:rPr lang="en-US" sz="1800" b="1" spc="-10" dirty="0">
                <a:effectLst/>
                <a:latin typeface="Arial" panose="020B0604020202020204" pitchFamily="34" charset="0"/>
                <a:ea typeface="Wingdings" panose="05000000000000000000" pitchFamily="2" charset="2"/>
                <a:cs typeface="Arial MT"/>
              </a:rPr>
              <a:t> </a:t>
            </a:r>
            <a:r>
              <a:rPr lang="en-US" sz="1800" b="1" dirty="0">
                <a:effectLst/>
                <a:latin typeface="Arial" panose="020B0604020202020204" pitchFamily="34" charset="0"/>
                <a:ea typeface="Wingdings" panose="05000000000000000000" pitchFamily="2" charset="2"/>
                <a:cs typeface="Arial MT"/>
              </a:rPr>
              <a:t>of</a:t>
            </a:r>
            <a:r>
              <a:rPr lang="en-US" sz="1800" b="1" spc="-10" dirty="0">
                <a:effectLst/>
                <a:latin typeface="Arial" panose="020B0604020202020204" pitchFamily="34" charset="0"/>
                <a:ea typeface="Wingdings" panose="05000000000000000000" pitchFamily="2" charset="2"/>
                <a:cs typeface="Arial MT"/>
              </a:rPr>
              <a:t> </a:t>
            </a:r>
            <a:r>
              <a:rPr lang="en-US" sz="1800" b="1" dirty="0" err="1">
                <a:effectLst/>
                <a:latin typeface="Arial" panose="020B0604020202020204" pitchFamily="34" charset="0"/>
                <a:ea typeface="Wingdings" panose="05000000000000000000" pitchFamily="2" charset="2"/>
                <a:cs typeface="Arial MT"/>
              </a:rPr>
              <a:t>Stopwords</a:t>
            </a:r>
            <a:r>
              <a:rPr lang="en-US" sz="1800" b="1" dirty="0">
                <a:effectLst/>
                <a:latin typeface="Arial" panose="020B0604020202020204" pitchFamily="34" charset="0"/>
                <a:ea typeface="Wingdings" panose="05000000000000000000" pitchFamily="2" charset="2"/>
                <a:cs typeface="Arial MT"/>
              </a:rPr>
              <a:t> :</a:t>
            </a:r>
            <a:endParaRPr lang="en-US" sz="1600" dirty="0">
              <a:effectLst/>
              <a:latin typeface="Arial MT"/>
              <a:ea typeface="Wingdings" panose="05000000000000000000" pitchFamily="2" charset="2"/>
              <a:cs typeface="Wingdings" panose="05000000000000000000" pitchFamily="2" charset="2"/>
            </a:endParaRPr>
          </a:p>
          <a:p>
            <a:pPr marL="88900" marR="248285" indent="42545" algn="just">
              <a:lnSpc>
                <a:spcPct val="150000"/>
              </a:lnSpc>
              <a:spcBef>
                <a:spcPts val="685"/>
              </a:spcBef>
              <a:spcAft>
                <a:spcPts val="0"/>
              </a:spcAft>
            </a:pPr>
            <a:r>
              <a:rPr lang="en-US" sz="1800" dirty="0">
                <a:effectLst/>
                <a:latin typeface="Arial MT"/>
                <a:ea typeface="Arial MT"/>
                <a:cs typeface="Arial MT"/>
              </a:rPr>
              <a:t>All unwanted words which do not contribute much in model building i.e. </a:t>
            </a:r>
            <a:r>
              <a:rPr lang="en-US" sz="1800" dirty="0" err="1">
                <a:effectLst/>
                <a:latin typeface="Arial MT"/>
                <a:ea typeface="Arial MT"/>
                <a:cs typeface="Arial MT"/>
              </a:rPr>
              <a:t>stopwords</a:t>
            </a:r>
            <a:r>
              <a:rPr lang="en-US" sz="1800" dirty="0">
                <a:effectLst/>
                <a:latin typeface="Arial MT"/>
                <a:ea typeface="Arial MT"/>
                <a:cs typeface="Arial MT"/>
              </a:rPr>
              <a:t>,</a:t>
            </a:r>
            <a:r>
              <a:rPr lang="en-US" sz="1800" spc="-320" dirty="0">
                <a:effectLst/>
                <a:latin typeface="Arial MT"/>
                <a:ea typeface="Arial MT"/>
                <a:cs typeface="Arial MT"/>
              </a:rPr>
              <a:t> </a:t>
            </a:r>
            <a:r>
              <a:rPr lang="en-US" sz="1800" dirty="0">
                <a:effectLst/>
                <a:latin typeface="Arial MT"/>
                <a:ea typeface="Arial MT"/>
                <a:cs typeface="Arial MT"/>
              </a:rPr>
              <a:t>were</a:t>
            </a:r>
            <a:r>
              <a:rPr lang="en-US" sz="1800" spc="-5" dirty="0">
                <a:effectLst/>
                <a:latin typeface="Arial MT"/>
                <a:ea typeface="Arial MT"/>
                <a:cs typeface="Arial MT"/>
              </a:rPr>
              <a:t> </a:t>
            </a:r>
            <a:r>
              <a:rPr lang="en-US" sz="1800" dirty="0">
                <a:effectLst/>
                <a:latin typeface="Arial MT"/>
                <a:ea typeface="Arial MT"/>
                <a:cs typeface="Arial MT"/>
              </a:rPr>
              <a:t>removed</a:t>
            </a:r>
            <a:r>
              <a:rPr lang="en-US" sz="1800" spc="-10" dirty="0">
                <a:effectLst/>
                <a:latin typeface="Arial MT"/>
                <a:ea typeface="Arial MT"/>
                <a:cs typeface="Arial MT"/>
              </a:rPr>
              <a:t> </a:t>
            </a:r>
            <a:r>
              <a:rPr lang="en-US" sz="1800" dirty="0">
                <a:effectLst/>
                <a:latin typeface="Arial MT"/>
                <a:ea typeface="Arial MT"/>
                <a:cs typeface="Arial MT"/>
              </a:rPr>
              <a:t>from</a:t>
            </a:r>
            <a:r>
              <a:rPr lang="en-US" sz="1800" spc="5" dirty="0">
                <a:effectLst/>
                <a:latin typeface="Arial MT"/>
                <a:ea typeface="Arial MT"/>
                <a:cs typeface="Arial MT"/>
              </a:rPr>
              <a:t> </a:t>
            </a:r>
            <a:r>
              <a:rPr lang="en-US" sz="1800" dirty="0">
                <a:effectLst/>
                <a:latin typeface="Arial MT"/>
                <a:ea typeface="Arial MT"/>
                <a:cs typeface="Arial MT"/>
              </a:rPr>
              <a:t>dataset.</a:t>
            </a:r>
          </a:p>
        </p:txBody>
      </p:sp>
      <p:pic>
        <p:nvPicPr>
          <p:cNvPr id="13" name="image12.jpeg">
            <a:extLst>
              <a:ext uri="{FF2B5EF4-FFF2-40B4-BE49-F238E27FC236}">
                <a16:creationId xmlns:a16="http://schemas.microsoft.com/office/drawing/2014/main" id="{F7477B01-F7D9-4863-97A1-8C45FE84F8A3}"/>
              </a:ext>
            </a:extLst>
          </p:cNvPr>
          <p:cNvPicPr>
            <a:picLocks noChangeAspect="1"/>
          </p:cNvPicPr>
          <p:nvPr/>
        </p:nvPicPr>
        <p:blipFill>
          <a:blip r:embed="rId3" cstate="print"/>
          <a:stretch>
            <a:fillRect/>
          </a:stretch>
        </p:blipFill>
        <p:spPr>
          <a:xfrm>
            <a:off x="5258594" y="82296"/>
            <a:ext cx="7669488" cy="3882782"/>
          </a:xfrm>
          <a:prstGeom prst="rect">
            <a:avLst/>
          </a:prstGeom>
        </p:spPr>
      </p:pic>
      <p:sp>
        <p:nvSpPr>
          <p:cNvPr id="14" name="TextBox 13">
            <a:extLst>
              <a:ext uri="{FF2B5EF4-FFF2-40B4-BE49-F238E27FC236}">
                <a16:creationId xmlns:a16="http://schemas.microsoft.com/office/drawing/2014/main" id="{2DD5D138-A51B-4528-BB18-D78B426455C9}"/>
              </a:ext>
            </a:extLst>
          </p:cNvPr>
          <p:cNvSpPr txBox="1"/>
          <p:nvPr/>
        </p:nvSpPr>
        <p:spPr>
          <a:xfrm>
            <a:off x="185896" y="3075883"/>
            <a:ext cx="5127784" cy="3316292"/>
          </a:xfrm>
          <a:prstGeom prst="rect">
            <a:avLst/>
          </a:prstGeom>
          <a:noFill/>
        </p:spPr>
        <p:txBody>
          <a:bodyPr wrap="square">
            <a:spAutoFit/>
          </a:bodyPr>
          <a:lstStyle/>
          <a:p>
            <a:pPr marL="342900" marR="0" lvl="0" indent="-342900" algn="just">
              <a:spcBef>
                <a:spcPts val="460"/>
              </a:spcBef>
              <a:spcAft>
                <a:spcPts val="0"/>
              </a:spcAft>
              <a:buSzPts val="1200"/>
              <a:buFont typeface="Wingdings" panose="05000000000000000000" pitchFamily="2" charset="2"/>
              <a:buChar char=""/>
              <a:tabLst>
                <a:tab pos="318135" algn="l"/>
              </a:tabLst>
            </a:pPr>
            <a:r>
              <a:rPr lang="en-US" sz="1800" b="1" dirty="0">
                <a:effectLst/>
                <a:latin typeface="Arial" panose="020B0604020202020204" pitchFamily="34" charset="0"/>
                <a:ea typeface="Wingdings" panose="05000000000000000000" pitchFamily="2" charset="2"/>
                <a:cs typeface="Arial MT"/>
              </a:rPr>
              <a:t>Adding</a:t>
            </a:r>
            <a:r>
              <a:rPr lang="en-US" sz="1800" b="1" spc="-10" dirty="0">
                <a:effectLst/>
                <a:latin typeface="Arial" panose="020B0604020202020204" pitchFamily="34" charset="0"/>
                <a:ea typeface="Wingdings" panose="05000000000000000000" pitchFamily="2" charset="2"/>
                <a:cs typeface="Arial MT"/>
              </a:rPr>
              <a:t> </a:t>
            </a:r>
            <a:r>
              <a:rPr lang="en-US" sz="1800" b="1" dirty="0">
                <a:effectLst/>
                <a:latin typeface="Arial" panose="020B0604020202020204" pitchFamily="34" charset="0"/>
                <a:ea typeface="Wingdings" panose="05000000000000000000" pitchFamily="2" charset="2"/>
                <a:cs typeface="Arial MT"/>
              </a:rPr>
              <a:t>additional</a:t>
            </a:r>
            <a:r>
              <a:rPr lang="en-US" sz="1800" b="1" spc="-5" dirty="0">
                <a:effectLst/>
                <a:latin typeface="Arial" panose="020B0604020202020204" pitchFamily="34" charset="0"/>
                <a:ea typeface="Wingdings" panose="05000000000000000000" pitchFamily="2" charset="2"/>
                <a:cs typeface="Arial MT"/>
              </a:rPr>
              <a:t> </a:t>
            </a:r>
            <a:r>
              <a:rPr lang="en-US" sz="1800" b="1" dirty="0">
                <a:effectLst/>
                <a:latin typeface="Arial" panose="020B0604020202020204" pitchFamily="34" charset="0"/>
                <a:ea typeface="Wingdings" panose="05000000000000000000" pitchFamily="2" charset="2"/>
                <a:cs typeface="Arial MT"/>
              </a:rPr>
              <a:t>attribute:</a:t>
            </a:r>
            <a:endParaRPr lang="en-US" sz="1600" dirty="0">
              <a:effectLst/>
              <a:latin typeface="Arial MT"/>
              <a:ea typeface="Wingdings" panose="05000000000000000000" pitchFamily="2" charset="2"/>
              <a:cs typeface="Wingdings" panose="05000000000000000000" pitchFamily="2" charset="2"/>
            </a:endParaRPr>
          </a:p>
          <a:p>
            <a:pPr marL="88900" marR="163830" algn="just">
              <a:lnSpc>
                <a:spcPct val="150000"/>
              </a:lnSpc>
              <a:spcBef>
                <a:spcPts val="695"/>
              </a:spcBef>
              <a:spcAft>
                <a:spcPts val="0"/>
              </a:spcAft>
            </a:pPr>
            <a:r>
              <a:rPr lang="en-US" sz="1800" dirty="0">
                <a:effectLst/>
                <a:latin typeface="Arial MT"/>
                <a:ea typeface="Arial MT"/>
                <a:cs typeface="Arial MT"/>
              </a:rPr>
              <a:t>To compare the length of message before preprocessing and after preprocessing an</a:t>
            </a:r>
            <a:r>
              <a:rPr lang="en-US" sz="1800" spc="-320" dirty="0">
                <a:effectLst/>
                <a:latin typeface="Arial MT"/>
                <a:ea typeface="Arial MT"/>
                <a:cs typeface="Arial MT"/>
              </a:rPr>
              <a:t> </a:t>
            </a:r>
            <a:r>
              <a:rPr lang="en-US" sz="1800" dirty="0">
                <a:effectLst/>
                <a:latin typeface="Arial MT"/>
                <a:ea typeface="Arial MT"/>
                <a:cs typeface="Arial MT"/>
              </a:rPr>
              <a:t>addition</a:t>
            </a:r>
            <a:r>
              <a:rPr lang="en-US" sz="1800" spc="-5" dirty="0">
                <a:effectLst/>
                <a:latin typeface="Arial MT"/>
                <a:ea typeface="Arial MT"/>
                <a:cs typeface="Arial MT"/>
              </a:rPr>
              <a:t> </a:t>
            </a:r>
            <a:r>
              <a:rPr lang="en-US" sz="1800" dirty="0">
                <a:effectLst/>
                <a:latin typeface="Arial MT"/>
                <a:ea typeface="Arial MT"/>
                <a:cs typeface="Arial MT"/>
              </a:rPr>
              <a:t>column ‘Cleaned Length’</a:t>
            </a:r>
            <a:r>
              <a:rPr lang="en-US" sz="1800" spc="-10" dirty="0">
                <a:effectLst/>
                <a:latin typeface="Arial MT"/>
                <a:ea typeface="Arial MT"/>
                <a:cs typeface="Arial MT"/>
              </a:rPr>
              <a:t> </a:t>
            </a:r>
            <a:r>
              <a:rPr lang="en-US" sz="1800" dirty="0">
                <a:effectLst/>
                <a:latin typeface="Arial MT"/>
                <a:ea typeface="Arial MT"/>
                <a:cs typeface="Arial MT"/>
              </a:rPr>
              <a:t>was added.</a:t>
            </a:r>
          </a:p>
          <a:p>
            <a:pPr marL="88900" marR="265430" algn="just">
              <a:lnSpc>
                <a:spcPct val="150000"/>
              </a:lnSpc>
              <a:spcBef>
                <a:spcPts val="0"/>
              </a:spcBef>
              <a:spcAft>
                <a:spcPts val="0"/>
              </a:spcAft>
            </a:pPr>
            <a:r>
              <a:rPr lang="en-US" sz="1800" dirty="0">
                <a:effectLst/>
                <a:latin typeface="Arial MT"/>
                <a:ea typeface="Arial MT"/>
                <a:cs typeface="Arial MT"/>
              </a:rPr>
              <a:t>After executing all these steps it was found that 2490985 characters were removed</a:t>
            </a:r>
            <a:r>
              <a:rPr lang="en-US" sz="1800" spc="-320" dirty="0">
                <a:effectLst/>
                <a:latin typeface="Arial MT"/>
                <a:ea typeface="Arial MT"/>
                <a:cs typeface="Arial MT"/>
              </a:rPr>
              <a:t> </a:t>
            </a:r>
            <a:r>
              <a:rPr lang="en-US" sz="1800" dirty="0">
                <a:effectLst/>
                <a:latin typeface="Arial MT"/>
                <a:ea typeface="Arial MT"/>
                <a:cs typeface="Arial MT"/>
              </a:rPr>
              <a:t>from the</a:t>
            </a:r>
            <a:r>
              <a:rPr lang="en-US" sz="1800" spc="-10" dirty="0">
                <a:effectLst/>
                <a:latin typeface="Arial MT"/>
                <a:ea typeface="Arial MT"/>
                <a:cs typeface="Arial MT"/>
              </a:rPr>
              <a:t> </a:t>
            </a:r>
            <a:r>
              <a:rPr lang="en-US" sz="1800" dirty="0">
                <a:effectLst/>
                <a:latin typeface="Arial MT"/>
                <a:ea typeface="Arial MT"/>
                <a:cs typeface="Arial MT"/>
              </a:rPr>
              <a:t>dataset</a:t>
            </a:r>
            <a:r>
              <a:rPr lang="en-US" sz="1800" spc="-15" dirty="0">
                <a:effectLst/>
                <a:latin typeface="Arial MT"/>
                <a:ea typeface="Arial MT"/>
                <a:cs typeface="Arial MT"/>
              </a:rPr>
              <a:t> </a:t>
            </a:r>
            <a:r>
              <a:rPr lang="en-US" sz="1800" dirty="0">
                <a:effectLst/>
                <a:latin typeface="Arial MT"/>
                <a:ea typeface="Arial MT"/>
                <a:cs typeface="Arial MT"/>
              </a:rPr>
              <a:t>which were</a:t>
            </a:r>
            <a:r>
              <a:rPr lang="en-US" sz="1800" spc="-5" dirty="0">
                <a:effectLst/>
                <a:latin typeface="Arial MT"/>
                <a:ea typeface="Arial MT"/>
                <a:cs typeface="Arial MT"/>
              </a:rPr>
              <a:t> </a:t>
            </a:r>
            <a:r>
              <a:rPr lang="en-US" sz="1800" dirty="0">
                <a:effectLst/>
                <a:latin typeface="Arial MT"/>
                <a:ea typeface="Arial MT"/>
                <a:cs typeface="Arial MT"/>
              </a:rPr>
              <a:t>of no</a:t>
            </a:r>
            <a:r>
              <a:rPr lang="en-US" sz="1800" spc="-15" dirty="0">
                <a:effectLst/>
                <a:latin typeface="Arial MT"/>
                <a:ea typeface="Arial MT"/>
                <a:cs typeface="Arial MT"/>
              </a:rPr>
              <a:t> </a:t>
            </a:r>
            <a:r>
              <a:rPr lang="en-US" sz="1800" dirty="0">
                <a:effectLst/>
                <a:latin typeface="Arial MT"/>
                <a:ea typeface="Arial MT"/>
                <a:cs typeface="Arial MT"/>
              </a:rPr>
              <a:t>use</a:t>
            </a:r>
            <a:r>
              <a:rPr lang="en-US" sz="1800" spc="-10" dirty="0">
                <a:effectLst/>
                <a:latin typeface="Arial MT"/>
                <a:ea typeface="Arial MT"/>
                <a:cs typeface="Arial MT"/>
              </a:rPr>
              <a:t> </a:t>
            </a:r>
            <a:r>
              <a:rPr lang="en-US" sz="1800" dirty="0">
                <a:effectLst/>
                <a:latin typeface="Arial MT"/>
                <a:ea typeface="Arial MT"/>
                <a:cs typeface="Arial MT"/>
              </a:rPr>
              <a:t>and</a:t>
            </a:r>
            <a:r>
              <a:rPr lang="en-US" sz="1800" spc="-5" dirty="0">
                <a:effectLst/>
                <a:latin typeface="Arial MT"/>
                <a:ea typeface="Arial MT"/>
                <a:cs typeface="Arial MT"/>
              </a:rPr>
              <a:t> </a:t>
            </a:r>
            <a:r>
              <a:rPr lang="en-US" sz="1800" dirty="0">
                <a:effectLst/>
                <a:latin typeface="Arial MT"/>
                <a:ea typeface="Arial MT"/>
                <a:cs typeface="Arial MT"/>
              </a:rPr>
              <a:t>consuming</a:t>
            </a:r>
            <a:r>
              <a:rPr lang="en-US" sz="1800" spc="-10" dirty="0">
                <a:effectLst/>
                <a:latin typeface="Arial MT"/>
                <a:ea typeface="Arial MT"/>
                <a:cs typeface="Arial MT"/>
              </a:rPr>
              <a:t> </a:t>
            </a:r>
            <a:r>
              <a:rPr lang="en-US" sz="1800" dirty="0">
                <a:effectLst/>
                <a:latin typeface="Arial MT"/>
                <a:ea typeface="Arial MT"/>
                <a:cs typeface="Arial MT"/>
              </a:rPr>
              <a:t>memory.</a:t>
            </a:r>
          </a:p>
        </p:txBody>
      </p:sp>
      <p:pic>
        <p:nvPicPr>
          <p:cNvPr id="15" name="image13.jpeg">
            <a:extLst>
              <a:ext uri="{FF2B5EF4-FFF2-40B4-BE49-F238E27FC236}">
                <a16:creationId xmlns:a16="http://schemas.microsoft.com/office/drawing/2014/main" id="{E31F2EE7-7B5F-4386-9E00-9F6DAF5EF256}"/>
              </a:ext>
            </a:extLst>
          </p:cNvPr>
          <p:cNvPicPr>
            <a:picLocks noChangeAspect="1"/>
          </p:cNvPicPr>
          <p:nvPr/>
        </p:nvPicPr>
        <p:blipFill>
          <a:blip r:embed="rId4" cstate="print"/>
          <a:stretch>
            <a:fillRect/>
          </a:stretch>
        </p:blipFill>
        <p:spPr>
          <a:xfrm>
            <a:off x="5555932" y="4118928"/>
            <a:ext cx="5634990" cy="1993265"/>
          </a:xfrm>
          <a:prstGeom prst="rect">
            <a:avLst/>
          </a:prstGeom>
        </p:spPr>
      </p:pic>
    </p:spTree>
    <p:extLst>
      <p:ext uri="{BB962C8B-B14F-4D97-AF65-F5344CB8AC3E}">
        <p14:creationId xmlns:p14="http://schemas.microsoft.com/office/powerpoint/2010/main" val="2759600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2022</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Email Spam Classifier</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13</a:t>
            </a:fld>
            <a:endParaRPr lang="en-US" dirty="0"/>
          </a:p>
        </p:txBody>
      </p:sp>
      <p:sp>
        <p:nvSpPr>
          <p:cNvPr id="14" name="TextBox 13">
            <a:extLst>
              <a:ext uri="{FF2B5EF4-FFF2-40B4-BE49-F238E27FC236}">
                <a16:creationId xmlns:a16="http://schemas.microsoft.com/office/drawing/2014/main" id="{F089FF11-3EA6-498B-90B3-569138B76CFC}"/>
              </a:ext>
            </a:extLst>
          </p:cNvPr>
          <p:cNvSpPr txBox="1"/>
          <p:nvPr/>
        </p:nvSpPr>
        <p:spPr>
          <a:xfrm>
            <a:off x="195580" y="309806"/>
            <a:ext cx="6101080" cy="2641749"/>
          </a:xfrm>
          <a:prstGeom prst="rect">
            <a:avLst/>
          </a:prstGeom>
          <a:noFill/>
        </p:spPr>
        <p:txBody>
          <a:bodyPr wrap="square">
            <a:spAutoFit/>
          </a:bodyPr>
          <a:lstStyle/>
          <a:p>
            <a:pPr marL="88900" marR="0">
              <a:spcBef>
                <a:spcPts val="0"/>
              </a:spcBef>
              <a:spcAft>
                <a:spcPts val="0"/>
              </a:spcAft>
            </a:pPr>
            <a:r>
              <a:rPr lang="en-US" sz="1800" b="1" dirty="0">
                <a:effectLst/>
                <a:latin typeface="Arial" panose="020B0604020202020204" pitchFamily="34" charset="0"/>
                <a:ea typeface="Arial" panose="020B0604020202020204" pitchFamily="34" charset="0"/>
              </a:rPr>
              <a:t>DATA</a:t>
            </a:r>
            <a:r>
              <a:rPr lang="en-US" sz="1800" b="1" spc="-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INPUTS-</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LOGIC-</a:t>
            </a:r>
            <a:r>
              <a:rPr lang="en-US" sz="1800" b="1" spc="-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OUTPUT</a:t>
            </a:r>
            <a:r>
              <a:rPr lang="en-US" sz="1800" b="1" spc="-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RELATIONSHIPS</a:t>
            </a:r>
          </a:p>
          <a:p>
            <a:pPr marL="0" marR="0">
              <a:spcBef>
                <a:spcPts val="20"/>
              </a:spcBef>
              <a:spcAft>
                <a:spcPts val="0"/>
              </a:spcAft>
            </a:pPr>
            <a:r>
              <a:rPr lang="en-US" sz="1600" b="1" i="1" dirty="0">
                <a:effectLst/>
                <a:latin typeface="Arial" panose="020B0604020202020204" pitchFamily="34" charset="0"/>
                <a:ea typeface="Arial MT"/>
                <a:cs typeface="Arial MT"/>
              </a:rPr>
              <a:t> </a:t>
            </a:r>
            <a:endParaRPr lang="en-US" sz="1800" dirty="0">
              <a:effectLst/>
              <a:latin typeface="Arial MT"/>
              <a:ea typeface="Arial MT"/>
              <a:cs typeface="Arial MT"/>
            </a:endParaRPr>
          </a:p>
          <a:p>
            <a:pPr marL="88900" marR="163830">
              <a:lnSpc>
                <a:spcPct val="150000"/>
              </a:lnSpc>
              <a:spcBef>
                <a:spcPts val="0"/>
              </a:spcBef>
              <a:spcAft>
                <a:spcPts val="0"/>
              </a:spcAft>
            </a:pPr>
            <a:r>
              <a:rPr lang="en-US" sz="1800" dirty="0">
                <a:effectLst/>
                <a:latin typeface="Arial MT"/>
                <a:ea typeface="Arial MT"/>
                <a:cs typeface="Arial MT"/>
              </a:rPr>
              <a:t>We have </a:t>
            </a:r>
            <a:r>
              <a:rPr lang="en-US" sz="1800" dirty="0" err="1">
                <a:effectLst/>
                <a:latin typeface="Arial MT"/>
                <a:ea typeface="Arial MT"/>
                <a:cs typeface="Arial MT"/>
              </a:rPr>
              <a:t>analysed</a:t>
            </a:r>
            <a:r>
              <a:rPr lang="en-US" sz="1800" dirty="0">
                <a:effectLst/>
                <a:latin typeface="Arial MT"/>
                <a:ea typeface="Arial MT"/>
                <a:cs typeface="Arial MT"/>
              </a:rPr>
              <a:t> the words that were present in the spam and ham mails, based</a:t>
            </a:r>
            <a:r>
              <a:rPr lang="en-US" sz="1800" spc="5" dirty="0">
                <a:effectLst/>
                <a:latin typeface="Arial MT"/>
                <a:ea typeface="Arial MT"/>
                <a:cs typeface="Arial MT"/>
              </a:rPr>
              <a:t> </a:t>
            </a:r>
            <a:r>
              <a:rPr lang="en-US" sz="1800" dirty="0">
                <a:effectLst/>
                <a:latin typeface="Arial MT"/>
                <a:ea typeface="Arial MT"/>
                <a:cs typeface="Arial MT"/>
              </a:rPr>
              <a:t>on</a:t>
            </a:r>
            <a:r>
              <a:rPr lang="en-US" sz="1800" spc="-10" dirty="0">
                <a:effectLst/>
                <a:latin typeface="Arial MT"/>
                <a:ea typeface="Arial MT"/>
                <a:cs typeface="Arial MT"/>
              </a:rPr>
              <a:t> </a:t>
            </a:r>
            <a:r>
              <a:rPr lang="en-US" sz="1800" dirty="0">
                <a:effectLst/>
                <a:latin typeface="Arial MT"/>
                <a:ea typeface="Arial MT"/>
                <a:cs typeface="Arial MT"/>
              </a:rPr>
              <a:t>the</a:t>
            </a:r>
            <a:r>
              <a:rPr lang="en-US" sz="1800" spc="-10" dirty="0">
                <a:effectLst/>
                <a:latin typeface="Arial MT"/>
                <a:ea typeface="Arial MT"/>
                <a:cs typeface="Arial MT"/>
              </a:rPr>
              <a:t> </a:t>
            </a:r>
            <a:r>
              <a:rPr lang="en-US" sz="1800" dirty="0">
                <a:effectLst/>
                <a:latin typeface="Arial MT"/>
                <a:ea typeface="Arial MT"/>
                <a:cs typeface="Arial MT"/>
              </a:rPr>
              <a:t>words</a:t>
            </a:r>
            <a:r>
              <a:rPr lang="en-US" sz="1800" spc="-10" dirty="0">
                <a:effectLst/>
                <a:latin typeface="Arial MT"/>
                <a:ea typeface="Arial MT"/>
                <a:cs typeface="Arial MT"/>
              </a:rPr>
              <a:t> </a:t>
            </a:r>
            <a:r>
              <a:rPr lang="en-US" sz="1800" dirty="0">
                <a:effectLst/>
                <a:latin typeface="Arial MT"/>
                <a:ea typeface="Arial MT"/>
                <a:cs typeface="Arial MT"/>
              </a:rPr>
              <a:t>present</a:t>
            </a:r>
            <a:r>
              <a:rPr lang="en-US" sz="1800" spc="-15" dirty="0">
                <a:effectLst/>
                <a:latin typeface="Arial MT"/>
                <a:ea typeface="Arial MT"/>
                <a:cs typeface="Arial MT"/>
              </a:rPr>
              <a:t> </a:t>
            </a:r>
            <a:r>
              <a:rPr lang="en-US" sz="1800" dirty="0">
                <a:effectLst/>
                <a:latin typeface="Arial MT"/>
                <a:ea typeface="Arial MT"/>
                <a:cs typeface="Arial MT"/>
              </a:rPr>
              <a:t>and</a:t>
            </a:r>
            <a:r>
              <a:rPr lang="en-US" sz="1800" spc="-10" dirty="0">
                <a:effectLst/>
                <a:latin typeface="Arial MT"/>
                <a:ea typeface="Arial MT"/>
                <a:cs typeface="Arial MT"/>
              </a:rPr>
              <a:t> </a:t>
            </a:r>
            <a:r>
              <a:rPr lang="en-US" sz="1800" dirty="0">
                <a:effectLst/>
                <a:latin typeface="Arial MT"/>
                <a:ea typeface="Arial MT"/>
                <a:cs typeface="Arial MT"/>
              </a:rPr>
              <a:t>the</a:t>
            </a:r>
            <a:r>
              <a:rPr lang="en-US" sz="1800" spc="-15" dirty="0">
                <a:effectLst/>
                <a:latin typeface="Arial MT"/>
                <a:ea typeface="Arial MT"/>
                <a:cs typeface="Arial MT"/>
              </a:rPr>
              <a:t> </a:t>
            </a:r>
            <a:r>
              <a:rPr lang="en-US" sz="1800" dirty="0">
                <a:effectLst/>
                <a:latin typeface="Arial MT"/>
                <a:ea typeface="Arial MT"/>
                <a:cs typeface="Arial MT"/>
              </a:rPr>
              <a:t>data</a:t>
            </a:r>
            <a:r>
              <a:rPr lang="en-US" sz="1800" spc="-10" dirty="0">
                <a:effectLst/>
                <a:latin typeface="Arial MT"/>
                <a:ea typeface="Arial MT"/>
                <a:cs typeface="Arial MT"/>
              </a:rPr>
              <a:t> </a:t>
            </a:r>
            <a:r>
              <a:rPr lang="en-US" sz="1800" dirty="0">
                <a:effectLst/>
                <a:latin typeface="Arial MT"/>
                <a:ea typeface="Arial MT"/>
                <a:cs typeface="Arial MT"/>
              </a:rPr>
              <a:t>we</a:t>
            </a:r>
            <a:r>
              <a:rPr lang="en-US" sz="1800" spc="-10" dirty="0">
                <a:effectLst/>
                <a:latin typeface="Arial MT"/>
                <a:ea typeface="Arial MT"/>
                <a:cs typeface="Arial MT"/>
              </a:rPr>
              <a:t> </a:t>
            </a:r>
            <a:r>
              <a:rPr lang="en-US" sz="1800" dirty="0">
                <a:effectLst/>
                <a:latin typeface="Arial MT"/>
                <a:ea typeface="Arial MT"/>
                <a:cs typeface="Arial MT"/>
              </a:rPr>
              <a:t>already</a:t>
            </a:r>
            <a:r>
              <a:rPr lang="en-US" sz="1800" spc="-20" dirty="0">
                <a:effectLst/>
                <a:latin typeface="Arial MT"/>
                <a:ea typeface="Arial MT"/>
                <a:cs typeface="Arial MT"/>
              </a:rPr>
              <a:t> </a:t>
            </a:r>
            <a:r>
              <a:rPr lang="en-US" sz="1800" dirty="0">
                <a:effectLst/>
                <a:latin typeface="Arial MT"/>
                <a:ea typeface="Arial MT"/>
                <a:cs typeface="Arial MT"/>
              </a:rPr>
              <a:t>have</a:t>
            </a:r>
            <a:r>
              <a:rPr lang="en-US" sz="1800" spc="-10" dirty="0">
                <a:effectLst/>
                <a:latin typeface="Arial MT"/>
                <a:ea typeface="Arial MT"/>
                <a:cs typeface="Arial MT"/>
              </a:rPr>
              <a:t> </a:t>
            </a:r>
            <a:r>
              <a:rPr lang="en-US" sz="1800" dirty="0">
                <a:effectLst/>
                <a:latin typeface="Arial MT"/>
                <a:ea typeface="Arial MT"/>
                <a:cs typeface="Arial MT"/>
              </a:rPr>
              <a:t>which</a:t>
            </a:r>
            <a:r>
              <a:rPr lang="en-US" sz="1800" spc="-10" dirty="0">
                <a:effectLst/>
                <a:latin typeface="Arial MT"/>
                <a:ea typeface="Arial MT"/>
                <a:cs typeface="Arial MT"/>
              </a:rPr>
              <a:t> </a:t>
            </a:r>
            <a:r>
              <a:rPr lang="en-US" sz="1800" dirty="0">
                <a:effectLst/>
                <a:latin typeface="Arial MT"/>
                <a:ea typeface="Arial MT"/>
                <a:cs typeface="Arial MT"/>
              </a:rPr>
              <a:t>says</a:t>
            </a:r>
            <a:r>
              <a:rPr lang="en-US" sz="1800" spc="-5" dirty="0">
                <a:effectLst/>
                <a:latin typeface="Arial MT"/>
                <a:ea typeface="Arial MT"/>
                <a:cs typeface="Arial MT"/>
              </a:rPr>
              <a:t> </a:t>
            </a:r>
            <a:r>
              <a:rPr lang="en-US" sz="1800" dirty="0">
                <a:effectLst/>
                <a:latin typeface="Arial MT"/>
                <a:ea typeface="Arial MT"/>
                <a:cs typeface="Arial MT"/>
              </a:rPr>
              <a:t>if the</a:t>
            </a:r>
            <a:r>
              <a:rPr lang="en-US" sz="1800" spc="-20" dirty="0">
                <a:effectLst/>
                <a:latin typeface="Arial MT"/>
                <a:ea typeface="Arial MT"/>
                <a:cs typeface="Arial MT"/>
              </a:rPr>
              <a:t> </a:t>
            </a:r>
            <a:r>
              <a:rPr lang="en-US" sz="1800" dirty="0">
                <a:effectLst/>
                <a:latin typeface="Arial MT"/>
                <a:ea typeface="Arial MT"/>
                <a:cs typeface="Arial MT"/>
              </a:rPr>
              <a:t>mail</a:t>
            </a:r>
            <a:r>
              <a:rPr lang="en-US" sz="1800" spc="-15" dirty="0">
                <a:effectLst/>
                <a:latin typeface="Arial MT"/>
                <a:ea typeface="Arial MT"/>
                <a:cs typeface="Arial MT"/>
              </a:rPr>
              <a:t> </a:t>
            </a:r>
            <a:r>
              <a:rPr lang="en-US" sz="1800" dirty="0">
                <a:effectLst/>
                <a:latin typeface="Arial MT"/>
                <a:ea typeface="Arial MT"/>
                <a:cs typeface="Arial MT"/>
              </a:rPr>
              <a:t>is</a:t>
            </a:r>
            <a:r>
              <a:rPr lang="en-US" sz="1800" spc="-5" dirty="0">
                <a:effectLst/>
                <a:latin typeface="Arial MT"/>
                <a:ea typeface="Arial MT"/>
                <a:cs typeface="Arial MT"/>
              </a:rPr>
              <a:t> </a:t>
            </a:r>
            <a:r>
              <a:rPr lang="en-US" sz="1800" dirty="0">
                <a:effectLst/>
                <a:latin typeface="Arial MT"/>
                <a:ea typeface="Arial MT"/>
                <a:cs typeface="Arial MT"/>
              </a:rPr>
              <a:t>ham</a:t>
            </a:r>
            <a:r>
              <a:rPr lang="en-US" sz="1800" spc="-5" dirty="0">
                <a:effectLst/>
                <a:latin typeface="Arial MT"/>
                <a:ea typeface="Arial MT"/>
                <a:cs typeface="Arial MT"/>
              </a:rPr>
              <a:t> </a:t>
            </a:r>
            <a:r>
              <a:rPr lang="en-US" sz="1800" dirty="0">
                <a:effectLst/>
                <a:latin typeface="Arial MT"/>
                <a:ea typeface="Arial MT"/>
                <a:cs typeface="Arial MT"/>
              </a:rPr>
              <a:t>or</a:t>
            </a:r>
            <a:r>
              <a:rPr lang="en-US" sz="1800" spc="-320" dirty="0">
                <a:effectLst/>
                <a:latin typeface="Arial MT"/>
                <a:ea typeface="Arial MT"/>
                <a:cs typeface="Arial MT"/>
              </a:rPr>
              <a:t> </a:t>
            </a:r>
            <a:r>
              <a:rPr lang="en-US" sz="1800" dirty="0">
                <a:effectLst/>
                <a:latin typeface="Arial MT"/>
                <a:ea typeface="Arial MT"/>
                <a:cs typeface="Arial MT"/>
              </a:rPr>
              <a:t>spam,</a:t>
            </a:r>
            <a:r>
              <a:rPr lang="en-US" sz="1800" spc="-5" dirty="0">
                <a:effectLst/>
                <a:latin typeface="Arial MT"/>
                <a:ea typeface="Arial MT"/>
                <a:cs typeface="Arial MT"/>
              </a:rPr>
              <a:t> </a:t>
            </a:r>
            <a:r>
              <a:rPr lang="en-US" sz="1800" dirty="0">
                <a:effectLst/>
                <a:latin typeface="Arial MT"/>
                <a:ea typeface="Arial MT"/>
                <a:cs typeface="Arial MT"/>
              </a:rPr>
              <a:t>we are going</a:t>
            </a:r>
            <a:r>
              <a:rPr lang="en-US" sz="1800" spc="-5" dirty="0">
                <a:effectLst/>
                <a:latin typeface="Arial MT"/>
                <a:ea typeface="Arial MT"/>
                <a:cs typeface="Arial MT"/>
              </a:rPr>
              <a:t> </a:t>
            </a:r>
            <a:r>
              <a:rPr lang="en-US" sz="1800" dirty="0">
                <a:effectLst/>
                <a:latin typeface="Arial MT"/>
                <a:ea typeface="Arial MT"/>
                <a:cs typeface="Arial MT"/>
              </a:rPr>
              <a:t>to</a:t>
            </a:r>
            <a:r>
              <a:rPr lang="en-US" sz="1800" spc="-10" dirty="0">
                <a:effectLst/>
                <a:latin typeface="Arial MT"/>
                <a:ea typeface="Arial MT"/>
                <a:cs typeface="Arial MT"/>
              </a:rPr>
              <a:t> </a:t>
            </a:r>
            <a:r>
              <a:rPr lang="en-US" sz="1800" dirty="0">
                <a:effectLst/>
                <a:latin typeface="Arial MT"/>
                <a:ea typeface="Arial MT"/>
                <a:cs typeface="Arial MT"/>
              </a:rPr>
              <a:t>train the</a:t>
            </a:r>
            <a:r>
              <a:rPr lang="en-US" sz="1800" spc="-10" dirty="0">
                <a:effectLst/>
                <a:latin typeface="Arial MT"/>
                <a:ea typeface="Arial MT"/>
                <a:cs typeface="Arial MT"/>
              </a:rPr>
              <a:t> </a:t>
            </a:r>
            <a:r>
              <a:rPr lang="en-US" sz="1800" dirty="0">
                <a:effectLst/>
                <a:latin typeface="Arial MT"/>
                <a:ea typeface="Arial MT"/>
                <a:cs typeface="Arial MT"/>
              </a:rPr>
              <a:t>model to</a:t>
            </a:r>
            <a:r>
              <a:rPr lang="en-US" sz="1800" spc="-5" dirty="0">
                <a:effectLst/>
                <a:latin typeface="Arial MT"/>
                <a:ea typeface="Arial MT"/>
                <a:cs typeface="Arial MT"/>
              </a:rPr>
              <a:t> </a:t>
            </a:r>
            <a:r>
              <a:rPr lang="en-US" sz="1800" dirty="0">
                <a:effectLst/>
                <a:latin typeface="Arial MT"/>
                <a:ea typeface="Arial MT"/>
                <a:cs typeface="Arial MT"/>
              </a:rPr>
              <a:t>predict the</a:t>
            </a:r>
            <a:r>
              <a:rPr lang="en-US" sz="1800" spc="-15" dirty="0">
                <a:effectLst/>
                <a:latin typeface="Arial MT"/>
                <a:ea typeface="Arial MT"/>
                <a:cs typeface="Arial MT"/>
              </a:rPr>
              <a:t> </a:t>
            </a:r>
            <a:r>
              <a:rPr lang="en-US" sz="1800" dirty="0">
                <a:effectLst/>
                <a:latin typeface="Arial MT"/>
                <a:ea typeface="Arial MT"/>
                <a:cs typeface="Arial MT"/>
              </a:rPr>
              <a:t>same.</a:t>
            </a:r>
          </a:p>
        </p:txBody>
      </p:sp>
      <p:pic>
        <p:nvPicPr>
          <p:cNvPr id="18" name="image14.jpeg">
            <a:extLst>
              <a:ext uri="{FF2B5EF4-FFF2-40B4-BE49-F238E27FC236}">
                <a16:creationId xmlns:a16="http://schemas.microsoft.com/office/drawing/2014/main" id="{758A4709-688A-421A-9988-30540F9CA72C}"/>
              </a:ext>
            </a:extLst>
          </p:cNvPr>
          <p:cNvPicPr>
            <a:picLocks noChangeAspect="1"/>
          </p:cNvPicPr>
          <p:nvPr/>
        </p:nvPicPr>
        <p:blipFill>
          <a:blip r:embed="rId2" cstate="print"/>
          <a:stretch>
            <a:fillRect/>
          </a:stretch>
        </p:blipFill>
        <p:spPr>
          <a:xfrm>
            <a:off x="6017577" y="1098524"/>
            <a:ext cx="6101081" cy="4591076"/>
          </a:xfrm>
          <a:prstGeom prst="rect">
            <a:avLst/>
          </a:prstGeom>
        </p:spPr>
      </p:pic>
      <p:sp>
        <p:nvSpPr>
          <p:cNvPr id="19" name="TextBox 18">
            <a:extLst>
              <a:ext uri="{FF2B5EF4-FFF2-40B4-BE49-F238E27FC236}">
                <a16:creationId xmlns:a16="http://schemas.microsoft.com/office/drawing/2014/main" id="{52CE52A9-1E50-41D8-85E7-81DC225F570C}"/>
              </a:ext>
            </a:extLst>
          </p:cNvPr>
          <p:cNvSpPr txBox="1"/>
          <p:nvPr/>
        </p:nvSpPr>
        <p:spPr>
          <a:xfrm>
            <a:off x="73342" y="3256206"/>
            <a:ext cx="5667058" cy="2154436"/>
          </a:xfrm>
          <a:prstGeom prst="rect">
            <a:avLst/>
          </a:prstGeom>
          <a:noFill/>
        </p:spPr>
        <p:txBody>
          <a:bodyPr wrap="square">
            <a:spAutoFit/>
          </a:bodyPr>
          <a:lstStyle/>
          <a:p>
            <a:pPr marL="0" marR="0">
              <a:spcBef>
                <a:spcPts val="20"/>
              </a:spcBef>
              <a:spcAft>
                <a:spcPts val="0"/>
              </a:spcAft>
            </a:pPr>
            <a:r>
              <a:rPr lang="en-US" sz="1600" b="1" dirty="0">
                <a:effectLst/>
                <a:latin typeface="Arial" panose="020B0604020202020204" pitchFamily="34" charset="0"/>
                <a:ea typeface="Arial MT"/>
                <a:cs typeface="Arial MT"/>
              </a:rPr>
              <a:t>Hardware and Software Requirements and Tools used for Hardware</a:t>
            </a:r>
          </a:p>
          <a:p>
            <a:pPr marL="0" marR="0">
              <a:spcBef>
                <a:spcPts val="20"/>
              </a:spcBef>
              <a:spcAft>
                <a:spcPts val="0"/>
              </a:spcAft>
            </a:pPr>
            <a:endParaRPr lang="en-US" sz="1600" b="1" dirty="0">
              <a:latin typeface="Arial" panose="020B0604020202020204" pitchFamily="34" charset="0"/>
              <a:ea typeface="Arial MT"/>
              <a:cs typeface="Arial MT"/>
            </a:endParaRPr>
          </a:p>
          <a:p>
            <a:pPr marL="0" marR="0">
              <a:spcBef>
                <a:spcPts val="20"/>
              </a:spcBef>
              <a:spcAft>
                <a:spcPts val="0"/>
              </a:spcAft>
            </a:pPr>
            <a:r>
              <a:rPr lang="en-US" sz="1600" b="1" dirty="0" err="1">
                <a:latin typeface="Arial" panose="020B0604020202020204" pitchFamily="34" charset="0"/>
                <a:ea typeface="Arial MT"/>
                <a:cs typeface="Arial MT"/>
              </a:rPr>
              <a:t>Softwares</a:t>
            </a:r>
            <a:endParaRPr lang="en-US" sz="1600" b="1" dirty="0">
              <a:latin typeface="Arial" panose="020B0604020202020204" pitchFamily="34" charset="0"/>
              <a:ea typeface="Arial MT"/>
              <a:cs typeface="Arial MT"/>
            </a:endParaRPr>
          </a:p>
          <a:p>
            <a:pPr marL="0" marR="0">
              <a:spcBef>
                <a:spcPts val="20"/>
              </a:spcBef>
              <a:spcAft>
                <a:spcPts val="0"/>
              </a:spcAft>
            </a:pPr>
            <a:endParaRPr lang="en-US" sz="1600" b="1" dirty="0">
              <a:effectLst/>
              <a:latin typeface="Arial" panose="020B0604020202020204" pitchFamily="34" charset="0"/>
              <a:ea typeface="Arial MT"/>
              <a:cs typeface="Arial MT"/>
            </a:endParaRPr>
          </a:p>
          <a:p>
            <a:pPr>
              <a:spcBef>
                <a:spcPts val="20"/>
              </a:spcBef>
            </a:pPr>
            <a:r>
              <a:rPr lang="en-US" sz="1800" dirty="0" err="1">
                <a:effectLst/>
                <a:latin typeface="Arial MT"/>
                <a:ea typeface="Arial MT"/>
                <a:cs typeface="Arial MT"/>
              </a:rPr>
              <a:t>Jupyter</a:t>
            </a:r>
            <a:r>
              <a:rPr lang="en-US" sz="1800" dirty="0">
                <a:effectLst/>
                <a:latin typeface="Arial MT"/>
                <a:ea typeface="Arial MT"/>
                <a:cs typeface="Arial MT"/>
              </a:rPr>
              <a:t> Notebook (Anaconda 3) – Python 3.7.6</a:t>
            </a:r>
            <a:r>
              <a:rPr lang="en-US" sz="1800" spc="-320" dirty="0">
                <a:effectLst/>
                <a:latin typeface="Arial MT"/>
                <a:ea typeface="Arial MT"/>
                <a:cs typeface="Arial MT"/>
              </a:rPr>
              <a:t> </a:t>
            </a:r>
            <a:r>
              <a:rPr lang="en-US" sz="1800" dirty="0">
                <a:effectLst/>
                <a:latin typeface="Arial MT"/>
                <a:ea typeface="Arial MT"/>
                <a:cs typeface="Arial MT"/>
              </a:rPr>
              <a:t>Microsoft</a:t>
            </a:r>
            <a:r>
              <a:rPr lang="en-US" sz="1800" spc="-15" dirty="0">
                <a:effectLst/>
                <a:latin typeface="Arial MT"/>
                <a:ea typeface="Arial MT"/>
                <a:cs typeface="Arial MT"/>
              </a:rPr>
              <a:t> </a:t>
            </a:r>
            <a:r>
              <a:rPr lang="en-US" sz="1800" dirty="0">
                <a:effectLst/>
                <a:latin typeface="Arial MT"/>
                <a:ea typeface="Arial MT"/>
                <a:cs typeface="Arial MT"/>
              </a:rPr>
              <a:t>Excel 2010</a:t>
            </a:r>
          </a:p>
          <a:p>
            <a:pPr marL="0" marR="0">
              <a:spcBef>
                <a:spcPts val="20"/>
              </a:spcBef>
              <a:spcAft>
                <a:spcPts val="0"/>
              </a:spcAft>
            </a:pPr>
            <a:endParaRPr lang="en-US" sz="1800" dirty="0">
              <a:effectLst/>
              <a:latin typeface="Arial MT"/>
              <a:ea typeface="Arial MT"/>
              <a:cs typeface="Arial MT"/>
            </a:endParaRPr>
          </a:p>
        </p:txBody>
      </p:sp>
    </p:spTree>
    <p:extLst>
      <p:ext uri="{BB962C8B-B14F-4D97-AF65-F5344CB8AC3E}">
        <p14:creationId xmlns:p14="http://schemas.microsoft.com/office/powerpoint/2010/main" val="1164941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Email Spam Classifier</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14</a:t>
            </a:fld>
            <a:endParaRPr lang="en-US" dirty="0"/>
          </a:p>
        </p:txBody>
      </p:sp>
      <p:sp>
        <p:nvSpPr>
          <p:cNvPr id="10" name="TextBox 9">
            <a:extLst>
              <a:ext uri="{FF2B5EF4-FFF2-40B4-BE49-F238E27FC236}">
                <a16:creationId xmlns:a16="http://schemas.microsoft.com/office/drawing/2014/main" id="{1311BD06-031C-41D1-B0EF-C600DAA6EC90}"/>
              </a:ext>
            </a:extLst>
          </p:cNvPr>
          <p:cNvSpPr txBox="1"/>
          <p:nvPr/>
        </p:nvSpPr>
        <p:spPr>
          <a:xfrm>
            <a:off x="88900" y="302178"/>
            <a:ext cx="6111240" cy="279564"/>
          </a:xfrm>
          <a:prstGeom prst="rect">
            <a:avLst/>
          </a:prstGeom>
          <a:noFill/>
        </p:spPr>
        <p:txBody>
          <a:bodyPr wrap="square">
            <a:spAutoFit/>
          </a:bodyPr>
          <a:lstStyle/>
          <a:p>
            <a:pPr marL="88900" marR="0">
              <a:lnSpc>
                <a:spcPts val="1375"/>
              </a:lnSpc>
              <a:spcBef>
                <a:spcPts val="0"/>
              </a:spcBef>
              <a:spcAft>
                <a:spcPts val="0"/>
              </a:spcAft>
            </a:pPr>
            <a:r>
              <a:rPr lang="en-US" sz="1800" b="1" dirty="0">
                <a:effectLst/>
                <a:latin typeface="Arial" panose="020B0604020202020204" pitchFamily="34" charset="0"/>
                <a:ea typeface="Arial MT"/>
                <a:cs typeface="Arial MT"/>
              </a:rPr>
              <a:t>LIBRARIES:</a:t>
            </a:r>
            <a:endParaRPr lang="en-US" sz="1600" dirty="0">
              <a:effectLst/>
              <a:latin typeface="Arial MT"/>
              <a:ea typeface="Arial MT"/>
              <a:cs typeface="Arial MT"/>
            </a:endParaRPr>
          </a:p>
        </p:txBody>
      </p:sp>
      <p:pic>
        <p:nvPicPr>
          <p:cNvPr id="11" name="image15.png">
            <a:extLst>
              <a:ext uri="{FF2B5EF4-FFF2-40B4-BE49-F238E27FC236}">
                <a16:creationId xmlns:a16="http://schemas.microsoft.com/office/drawing/2014/main" id="{90B06E31-5714-46B4-B87D-FD0EBCE37333}"/>
              </a:ext>
            </a:extLst>
          </p:cNvPr>
          <p:cNvPicPr>
            <a:picLocks noChangeAspect="1"/>
          </p:cNvPicPr>
          <p:nvPr/>
        </p:nvPicPr>
        <p:blipFill>
          <a:blip r:embed="rId2" cstate="print"/>
          <a:stretch>
            <a:fillRect/>
          </a:stretch>
        </p:blipFill>
        <p:spPr>
          <a:xfrm>
            <a:off x="88899" y="717550"/>
            <a:ext cx="5834381" cy="3791278"/>
          </a:xfrm>
          <a:prstGeom prst="rect">
            <a:avLst/>
          </a:prstGeom>
        </p:spPr>
      </p:pic>
      <p:pic>
        <p:nvPicPr>
          <p:cNvPr id="12" name="image16.png">
            <a:extLst>
              <a:ext uri="{FF2B5EF4-FFF2-40B4-BE49-F238E27FC236}">
                <a16:creationId xmlns:a16="http://schemas.microsoft.com/office/drawing/2014/main" id="{1BC88C89-E9A6-40C8-AD8D-4F1B07423899}"/>
              </a:ext>
            </a:extLst>
          </p:cNvPr>
          <p:cNvPicPr>
            <a:picLocks noChangeAspect="1"/>
          </p:cNvPicPr>
          <p:nvPr/>
        </p:nvPicPr>
        <p:blipFill>
          <a:blip r:embed="rId3" cstate="print"/>
          <a:stretch>
            <a:fillRect/>
          </a:stretch>
        </p:blipFill>
        <p:spPr>
          <a:xfrm>
            <a:off x="6096000" y="717549"/>
            <a:ext cx="5919216" cy="3791279"/>
          </a:xfrm>
          <a:prstGeom prst="rect">
            <a:avLst/>
          </a:prstGeom>
        </p:spPr>
      </p:pic>
    </p:spTree>
    <p:extLst>
      <p:ext uri="{BB962C8B-B14F-4D97-AF65-F5344CB8AC3E}">
        <p14:creationId xmlns:p14="http://schemas.microsoft.com/office/powerpoint/2010/main" val="3418206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B549584F-CACC-4056-AE0E-9AC8C0F29D38}"/>
              </a:ext>
            </a:extLst>
          </p:cNvPr>
          <p:cNvSpPr>
            <a:spLocks noGrp="1"/>
          </p:cNvSpPr>
          <p:nvPr>
            <p:ph type="dt" sz="half" idx="10"/>
          </p:nvPr>
        </p:nvSpPr>
        <p:spPr/>
        <p:txBody>
          <a:bodyPr/>
          <a:lstStyle/>
          <a:p>
            <a:r>
              <a:rPr lang="en-US" dirty="0"/>
              <a:t>2022</a:t>
            </a:r>
          </a:p>
        </p:txBody>
      </p:sp>
      <p:sp>
        <p:nvSpPr>
          <p:cNvPr id="16" name="Footer Placeholder 15">
            <a:extLst>
              <a:ext uri="{FF2B5EF4-FFF2-40B4-BE49-F238E27FC236}">
                <a16:creationId xmlns:a16="http://schemas.microsoft.com/office/drawing/2014/main" id="{DF58774E-1A84-4267-8202-A78769F3DE44}"/>
              </a:ext>
            </a:extLst>
          </p:cNvPr>
          <p:cNvSpPr>
            <a:spLocks noGrp="1"/>
          </p:cNvSpPr>
          <p:nvPr>
            <p:ph type="ftr" sz="quarter" idx="11"/>
          </p:nvPr>
        </p:nvSpPr>
        <p:spPr/>
        <p:txBody>
          <a:bodyPr/>
          <a:lstStyle/>
          <a:p>
            <a:r>
              <a:rPr lang="en-US" dirty="0"/>
              <a:t>Email Spam Classifier</a:t>
            </a:r>
          </a:p>
        </p:txBody>
      </p:sp>
      <p:sp>
        <p:nvSpPr>
          <p:cNvPr id="17" name="Slide Number Placeholder 16">
            <a:extLst>
              <a:ext uri="{FF2B5EF4-FFF2-40B4-BE49-F238E27FC236}">
                <a16:creationId xmlns:a16="http://schemas.microsoft.com/office/drawing/2014/main" id="{BFB51141-8B90-4239-9C47-912A53975EE9}"/>
              </a:ext>
            </a:extLst>
          </p:cNvPr>
          <p:cNvSpPr>
            <a:spLocks noGrp="1"/>
          </p:cNvSpPr>
          <p:nvPr>
            <p:ph type="sldNum" sz="quarter" idx="12"/>
          </p:nvPr>
        </p:nvSpPr>
        <p:spPr/>
        <p:txBody>
          <a:bodyPr/>
          <a:lstStyle/>
          <a:p>
            <a:fld id="{58FB4751-880F-D840-AAA9-3A15815CC996}" type="slidenum">
              <a:rPr lang="en-US" smtClean="0"/>
              <a:t>15</a:t>
            </a:fld>
            <a:endParaRPr lang="en-US" dirty="0"/>
          </a:p>
        </p:txBody>
      </p:sp>
      <p:sp>
        <p:nvSpPr>
          <p:cNvPr id="10" name="TextBox 9">
            <a:extLst>
              <a:ext uri="{FF2B5EF4-FFF2-40B4-BE49-F238E27FC236}">
                <a16:creationId xmlns:a16="http://schemas.microsoft.com/office/drawing/2014/main" id="{957F4C3D-A937-45FB-BE7D-A5B3CB2365E2}"/>
              </a:ext>
            </a:extLst>
          </p:cNvPr>
          <p:cNvSpPr txBox="1"/>
          <p:nvPr/>
        </p:nvSpPr>
        <p:spPr>
          <a:xfrm>
            <a:off x="0" y="126132"/>
            <a:ext cx="8351520" cy="461665"/>
          </a:xfrm>
          <a:prstGeom prst="rect">
            <a:avLst/>
          </a:prstGeom>
          <a:noFill/>
        </p:spPr>
        <p:txBody>
          <a:bodyPr wrap="square">
            <a:spAutoFit/>
          </a:bodyPr>
          <a:lstStyle/>
          <a:p>
            <a:pPr marL="88900" marR="0">
              <a:spcBef>
                <a:spcPts val="390"/>
              </a:spcBef>
              <a:spcAft>
                <a:spcPts val="0"/>
              </a:spcAft>
            </a:pPr>
            <a:r>
              <a:rPr lang="en-US" sz="2400" b="1" kern="0" dirty="0">
                <a:effectLst/>
                <a:uFill>
                  <a:solidFill>
                    <a:srgbClr val="000000"/>
                  </a:solidFill>
                </a:uFill>
                <a:latin typeface="+mj-lt"/>
                <a:ea typeface="Arial" panose="020B0604020202020204" pitchFamily="34" charset="0"/>
              </a:rPr>
              <a:t>MODEL/S</a:t>
            </a:r>
            <a:r>
              <a:rPr lang="en-US" sz="2400" b="1" kern="0" spc="-25" dirty="0">
                <a:effectLst/>
                <a:uFill>
                  <a:solidFill>
                    <a:srgbClr val="000000"/>
                  </a:solidFill>
                </a:uFill>
                <a:latin typeface="+mj-lt"/>
                <a:ea typeface="Arial" panose="020B0604020202020204" pitchFamily="34" charset="0"/>
              </a:rPr>
              <a:t> </a:t>
            </a:r>
            <a:r>
              <a:rPr lang="en-US" sz="2400" b="1" kern="0" dirty="0">
                <a:effectLst/>
                <a:uFill>
                  <a:solidFill>
                    <a:srgbClr val="000000"/>
                  </a:solidFill>
                </a:uFill>
                <a:latin typeface="+mj-lt"/>
                <a:ea typeface="Arial" panose="020B0604020202020204" pitchFamily="34" charset="0"/>
              </a:rPr>
              <a:t>DEVELOPMENT</a:t>
            </a:r>
            <a:r>
              <a:rPr lang="en-US" sz="2400" b="1" kern="0" spc="-30" dirty="0">
                <a:effectLst/>
                <a:uFill>
                  <a:solidFill>
                    <a:srgbClr val="000000"/>
                  </a:solidFill>
                </a:uFill>
                <a:latin typeface="+mj-lt"/>
                <a:ea typeface="Arial" panose="020B0604020202020204" pitchFamily="34" charset="0"/>
              </a:rPr>
              <a:t> </a:t>
            </a:r>
            <a:r>
              <a:rPr lang="en-US" sz="2400" b="1" kern="0" dirty="0">
                <a:effectLst/>
                <a:uFill>
                  <a:solidFill>
                    <a:srgbClr val="000000"/>
                  </a:solidFill>
                </a:uFill>
                <a:latin typeface="+mj-lt"/>
                <a:ea typeface="Arial" panose="020B0604020202020204" pitchFamily="34" charset="0"/>
              </a:rPr>
              <a:t>AND</a:t>
            </a:r>
            <a:r>
              <a:rPr lang="en-US" sz="2400" b="1" kern="0" spc="-30" dirty="0">
                <a:effectLst/>
                <a:uFill>
                  <a:solidFill>
                    <a:srgbClr val="000000"/>
                  </a:solidFill>
                </a:uFill>
                <a:latin typeface="+mj-lt"/>
                <a:ea typeface="Arial" panose="020B0604020202020204" pitchFamily="34" charset="0"/>
              </a:rPr>
              <a:t> </a:t>
            </a:r>
            <a:r>
              <a:rPr lang="en-US" sz="2400" b="1" kern="0" dirty="0">
                <a:effectLst/>
                <a:uFill>
                  <a:solidFill>
                    <a:srgbClr val="000000"/>
                  </a:solidFill>
                </a:uFill>
                <a:latin typeface="+mj-lt"/>
                <a:ea typeface="Arial" panose="020B0604020202020204" pitchFamily="34" charset="0"/>
              </a:rPr>
              <a:t>EVALUATION</a:t>
            </a:r>
          </a:p>
        </p:txBody>
      </p:sp>
      <p:sp>
        <p:nvSpPr>
          <p:cNvPr id="12" name="TextBox 11">
            <a:extLst>
              <a:ext uri="{FF2B5EF4-FFF2-40B4-BE49-F238E27FC236}">
                <a16:creationId xmlns:a16="http://schemas.microsoft.com/office/drawing/2014/main" id="{65BC88D0-71B0-4420-A7F3-550F9AA97C70}"/>
              </a:ext>
            </a:extLst>
          </p:cNvPr>
          <p:cNvSpPr txBox="1"/>
          <p:nvPr/>
        </p:nvSpPr>
        <p:spPr>
          <a:xfrm>
            <a:off x="0" y="861863"/>
            <a:ext cx="11379200" cy="456535"/>
          </a:xfrm>
          <a:prstGeom prst="rect">
            <a:avLst/>
          </a:prstGeom>
          <a:noFill/>
        </p:spPr>
        <p:txBody>
          <a:bodyPr wrap="square">
            <a:spAutoFit/>
          </a:bodyPr>
          <a:lstStyle/>
          <a:p>
            <a:pPr marL="88900" marR="902970">
              <a:lnSpc>
                <a:spcPct val="150000"/>
              </a:lnSpc>
              <a:spcBef>
                <a:spcPts val="460"/>
              </a:spcBef>
              <a:spcAft>
                <a:spcPts val="0"/>
              </a:spcAft>
            </a:pPr>
            <a:r>
              <a:rPr lang="en-US" sz="1800" b="1" dirty="0">
                <a:effectLst/>
                <a:latin typeface="Arial" panose="020B0604020202020204" pitchFamily="34" charset="0"/>
                <a:ea typeface="Arial" panose="020B0604020202020204" pitchFamily="34" charset="0"/>
              </a:rPr>
              <a:t>IDENTIFICATION OF POSSIBLE PROBLEM-SOLVING APPROACHES</a:t>
            </a:r>
            <a:r>
              <a:rPr lang="en-US" sz="1800" b="1" spc="-32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(METHODS)</a:t>
            </a:r>
          </a:p>
        </p:txBody>
      </p:sp>
      <p:sp>
        <p:nvSpPr>
          <p:cNvPr id="14" name="TextBox 13">
            <a:extLst>
              <a:ext uri="{FF2B5EF4-FFF2-40B4-BE49-F238E27FC236}">
                <a16:creationId xmlns:a16="http://schemas.microsoft.com/office/drawing/2014/main" id="{FF4E9AE6-0909-46CB-A10E-8097438F831C}"/>
              </a:ext>
            </a:extLst>
          </p:cNvPr>
          <p:cNvSpPr txBox="1"/>
          <p:nvPr/>
        </p:nvSpPr>
        <p:spPr>
          <a:xfrm>
            <a:off x="0" y="1487036"/>
            <a:ext cx="11812016" cy="872034"/>
          </a:xfrm>
          <a:prstGeom prst="rect">
            <a:avLst/>
          </a:prstGeom>
          <a:noFill/>
        </p:spPr>
        <p:txBody>
          <a:bodyPr wrap="square">
            <a:spAutoFit/>
          </a:bodyPr>
          <a:lstStyle/>
          <a:p>
            <a:pPr marL="88900" marR="248285">
              <a:lnSpc>
                <a:spcPct val="150000"/>
              </a:lnSpc>
              <a:spcBef>
                <a:spcPts val="600"/>
              </a:spcBef>
              <a:spcAft>
                <a:spcPts val="0"/>
              </a:spcAft>
            </a:pPr>
            <a:r>
              <a:rPr lang="en-US" sz="1800" dirty="0">
                <a:effectLst/>
                <a:latin typeface="Arial MT"/>
                <a:ea typeface="Arial MT"/>
                <a:cs typeface="Arial MT"/>
              </a:rPr>
              <a:t>As the target column was Bivariant data and the algorithm that we choose depends</a:t>
            </a:r>
            <a:r>
              <a:rPr lang="en-US" sz="1800" spc="-320" dirty="0">
                <a:effectLst/>
                <a:latin typeface="Arial MT"/>
                <a:ea typeface="Arial MT"/>
                <a:cs typeface="Arial MT"/>
              </a:rPr>
              <a:t> </a:t>
            </a:r>
            <a:r>
              <a:rPr lang="en-US" sz="1800" dirty="0">
                <a:effectLst/>
                <a:latin typeface="Arial MT"/>
                <a:ea typeface="Arial MT"/>
                <a:cs typeface="Arial MT"/>
              </a:rPr>
              <a:t>on</a:t>
            </a:r>
            <a:r>
              <a:rPr lang="en-US" sz="1800" spc="-10" dirty="0">
                <a:effectLst/>
                <a:latin typeface="Arial MT"/>
                <a:ea typeface="Arial MT"/>
                <a:cs typeface="Arial MT"/>
              </a:rPr>
              <a:t> </a:t>
            </a:r>
            <a:r>
              <a:rPr lang="en-US" sz="1800" dirty="0">
                <a:effectLst/>
                <a:latin typeface="Arial MT"/>
                <a:ea typeface="Arial MT"/>
                <a:cs typeface="Arial MT"/>
              </a:rPr>
              <a:t>this</a:t>
            </a:r>
            <a:r>
              <a:rPr lang="en-US" sz="1800" spc="-10" dirty="0">
                <a:effectLst/>
                <a:latin typeface="Arial MT"/>
                <a:ea typeface="Arial MT"/>
                <a:cs typeface="Arial MT"/>
              </a:rPr>
              <a:t> </a:t>
            </a:r>
            <a:r>
              <a:rPr lang="en-US" sz="1800" dirty="0">
                <a:effectLst/>
                <a:latin typeface="Arial MT"/>
                <a:ea typeface="Arial MT"/>
                <a:cs typeface="Arial MT"/>
              </a:rPr>
              <a:t>target</a:t>
            </a:r>
            <a:r>
              <a:rPr lang="en-US" sz="1800" spc="-5" dirty="0">
                <a:effectLst/>
                <a:latin typeface="Arial MT"/>
                <a:ea typeface="Arial MT"/>
                <a:cs typeface="Arial MT"/>
              </a:rPr>
              <a:t> </a:t>
            </a:r>
            <a:r>
              <a:rPr lang="en-US" sz="1800" dirty="0">
                <a:effectLst/>
                <a:latin typeface="Arial MT"/>
                <a:ea typeface="Arial MT"/>
                <a:cs typeface="Arial MT"/>
              </a:rPr>
              <a:t>variable.</a:t>
            </a:r>
            <a:r>
              <a:rPr lang="en-US" sz="1800" spc="-5" dirty="0">
                <a:effectLst/>
                <a:latin typeface="Arial MT"/>
                <a:ea typeface="Arial MT"/>
                <a:cs typeface="Arial MT"/>
              </a:rPr>
              <a:t> </a:t>
            </a:r>
            <a:r>
              <a:rPr lang="en-US" sz="1800" dirty="0">
                <a:effectLst/>
                <a:latin typeface="Arial MT"/>
                <a:ea typeface="Arial MT"/>
                <a:cs typeface="Arial MT"/>
              </a:rPr>
              <a:t>So,</a:t>
            </a:r>
            <a:r>
              <a:rPr lang="en-US" sz="1800" spc="-5" dirty="0">
                <a:effectLst/>
                <a:latin typeface="Arial MT"/>
                <a:ea typeface="Arial MT"/>
                <a:cs typeface="Arial MT"/>
              </a:rPr>
              <a:t> </a:t>
            </a:r>
            <a:r>
              <a:rPr lang="en-US" sz="1800" dirty="0">
                <a:effectLst/>
                <a:latin typeface="Arial MT"/>
                <a:ea typeface="Arial MT"/>
                <a:cs typeface="Arial MT"/>
              </a:rPr>
              <a:t>we</a:t>
            </a:r>
            <a:r>
              <a:rPr lang="en-US" sz="1800" spc="-10" dirty="0">
                <a:effectLst/>
                <a:latin typeface="Arial MT"/>
                <a:ea typeface="Arial MT"/>
                <a:cs typeface="Arial MT"/>
              </a:rPr>
              <a:t> </a:t>
            </a:r>
            <a:r>
              <a:rPr lang="en-US" sz="1800" dirty="0">
                <a:effectLst/>
                <a:latin typeface="Arial MT"/>
                <a:ea typeface="Arial MT"/>
                <a:cs typeface="Arial MT"/>
              </a:rPr>
              <a:t>have</a:t>
            </a:r>
            <a:r>
              <a:rPr lang="en-US" sz="1800" spc="-5" dirty="0">
                <a:effectLst/>
                <a:latin typeface="Arial MT"/>
                <a:ea typeface="Arial MT"/>
                <a:cs typeface="Arial MT"/>
              </a:rPr>
              <a:t> </a:t>
            </a:r>
            <a:r>
              <a:rPr lang="en-US" sz="1800" dirty="0">
                <a:effectLst/>
                <a:latin typeface="Arial MT"/>
                <a:ea typeface="Arial MT"/>
                <a:cs typeface="Arial MT"/>
              </a:rPr>
              <a:t>chosen</a:t>
            </a:r>
            <a:r>
              <a:rPr lang="en-US" sz="1800" spc="-5" dirty="0">
                <a:effectLst/>
                <a:latin typeface="Arial MT"/>
                <a:ea typeface="Arial MT"/>
                <a:cs typeface="Arial MT"/>
              </a:rPr>
              <a:t> </a:t>
            </a:r>
            <a:r>
              <a:rPr lang="en-US" sz="1800" dirty="0">
                <a:effectLst/>
                <a:latin typeface="Arial MT"/>
                <a:ea typeface="Arial MT"/>
                <a:cs typeface="Arial MT"/>
              </a:rPr>
              <a:t>classification</a:t>
            </a:r>
            <a:r>
              <a:rPr lang="en-US" sz="1800" spc="-15" dirty="0">
                <a:effectLst/>
                <a:latin typeface="Arial MT"/>
                <a:ea typeface="Arial MT"/>
                <a:cs typeface="Arial MT"/>
              </a:rPr>
              <a:t> </a:t>
            </a:r>
            <a:r>
              <a:rPr lang="en-US" sz="1800" dirty="0">
                <a:effectLst/>
                <a:latin typeface="Arial MT"/>
                <a:ea typeface="Arial MT"/>
                <a:cs typeface="Arial MT"/>
              </a:rPr>
              <a:t>analysis</a:t>
            </a:r>
            <a:r>
              <a:rPr lang="en-US" sz="1800" spc="-10" dirty="0">
                <a:effectLst/>
                <a:latin typeface="Arial MT"/>
                <a:ea typeface="Arial MT"/>
                <a:cs typeface="Arial MT"/>
              </a:rPr>
              <a:t> </a:t>
            </a:r>
            <a:r>
              <a:rPr lang="en-US" sz="1800" dirty="0">
                <a:effectLst/>
                <a:latin typeface="Arial MT"/>
                <a:ea typeface="Arial MT"/>
                <a:cs typeface="Arial MT"/>
              </a:rPr>
              <a:t>for</a:t>
            </a:r>
            <a:r>
              <a:rPr lang="en-US" sz="1800" spc="-5" dirty="0">
                <a:effectLst/>
                <a:latin typeface="Arial MT"/>
                <a:ea typeface="Arial MT"/>
                <a:cs typeface="Arial MT"/>
              </a:rPr>
              <a:t> </a:t>
            </a:r>
            <a:r>
              <a:rPr lang="en-US" sz="1800" dirty="0">
                <a:effectLst/>
                <a:latin typeface="Arial MT"/>
                <a:ea typeface="Arial MT"/>
                <a:cs typeface="Arial MT"/>
              </a:rPr>
              <a:t>this</a:t>
            </a:r>
            <a:r>
              <a:rPr lang="en-US" sz="1800" spc="-10" dirty="0">
                <a:effectLst/>
                <a:latin typeface="Arial MT"/>
                <a:ea typeface="Arial MT"/>
                <a:cs typeface="Arial MT"/>
              </a:rPr>
              <a:t> </a:t>
            </a:r>
            <a:r>
              <a:rPr lang="en-US" sz="1800" dirty="0">
                <a:effectLst/>
                <a:latin typeface="Arial MT"/>
                <a:ea typeface="Arial MT"/>
                <a:cs typeface="Arial MT"/>
              </a:rPr>
              <a:t>project.</a:t>
            </a:r>
          </a:p>
        </p:txBody>
      </p:sp>
      <p:sp>
        <p:nvSpPr>
          <p:cNvPr id="18" name="TextBox 17">
            <a:extLst>
              <a:ext uri="{FF2B5EF4-FFF2-40B4-BE49-F238E27FC236}">
                <a16:creationId xmlns:a16="http://schemas.microsoft.com/office/drawing/2014/main" id="{3E0ABA37-B6DD-45FF-8BDC-64066BA4C573}"/>
              </a:ext>
            </a:extLst>
          </p:cNvPr>
          <p:cNvSpPr txBox="1"/>
          <p:nvPr/>
        </p:nvSpPr>
        <p:spPr>
          <a:xfrm>
            <a:off x="0" y="2863968"/>
            <a:ext cx="7444740" cy="369332"/>
          </a:xfrm>
          <a:prstGeom prst="rect">
            <a:avLst/>
          </a:prstGeom>
          <a:noFill/>
        </p:spPr>
        <p:txBody>
          <a:bodyPr wrap="square">
            <a:spAutoFit/>
          </a:bodyPr>
          <a:lstStyle/>
          <a:p>
            <a:pPr marL="88900" marR="0">
              <a:spcBef>
                <a:spcPts val="830"/>
              </a:spcBef>
              <a:spcAft>
                <a:spcPts val="0"/>
              </a:spcAft>
            </a:pPr>
            <a:r>
              <a:rPr lang="en-US" sz="1800" b="1" dirty="0">
                <a:effectLst/>
                <a:latin typeface="+mj-lt"/>
                <a:ea typeface="Arial" panose="020B0604020202020204" pitchFamily="34" charset="0"/>
              </a:rPr>
              <a:t>TESTING</a:t>
            </a:r>
            <a:r>
              <a:rPr lang="en-US" sz="1800" b="1" spc="-15" dirty="0">
                <a:effectLst/>
                <a:latin typeface="+mj-lt"/>
                <a:ea typeface="Arial" panose="020B0604020202020204" pitchFamily="34" charset="0"/>
              </a:rPr>
              <a:t> </a:t>
            </a:r>
            <a:r>
              <a:rPr lang="en-US" sz="1800" b="1" dirty="0">
                <a:effectLst/>
                <a:latin typeface="+mj-lt"/>
                <a:ea typeface="Arial" panose="020B0604020202020204" pitchFamily="34" charset="0"/>
              </a:rPr>
              <a:t>OF</a:t>
            </a:r>
            <a:r>
              <a:rPr lang="en-US" sz="1800" b="1" spc="-10" dirty="0">
                <a:effectLst/>
                <a:latin typeface="+mj-lt"/>
                <a:ea typeface="Arial" panose="020B0604020202020204" pitchFamily="34" charset="0"/>
              </a:rPr>
              <a:t> </a:t>
            </a:r>
            <a:r>
              <a:rPr lang="en-US" sz="1800" b="1" dirty="0">
                <a:effectLst/>
                <a:latin typeface="+mj-lt"/>
                <a:ea typeface="Arial" panose="020B0604020202020204" pitchFamily="34" charset="0"/>
              </a:rPr>
              <a:t>IDENTIFIED</a:t>
            </a:r>
            <a:r>
              <a:rPr lang="en-US" sz="1800" b="1" spc="-10" dirty="0">
                <a:effectLst/>
                <a:latin typeface="+mj-lt"/>
                <a:ea typeface="Arial" panose="020B0604020202020204" pitchFamily="34" charset="0"/>
              </a:rPr>
              <a:t> </a:t>
            </a:r>
            <a:r>
              <a:rPr lang="en-US" sz="1800" b="1" dirty="0">
                <a:effectLst/>
                <a:latin typeface="+mj-lt"/>
                <a:ea typeface="Arial" panose="020B0604020202020204" pitchFamily="34" charset="0"/>
              </a:rPr>
              <a:t>APPROACHES</a:t>
            </a:r>
            <a:r>
              <a:rPr lang="en-US" sz="1800" b="1" spc="-15" dirty="0">
                <a:effectLst/>
                <a:latin typeface="+mj-lt"/>
                <a:ea typeface="Arial" panose="020B0604020202020204" pitchFamily="34" charset="0"/>
              </a:rPr>
              <a:t> </a:t>
            </a:r>
            <a:r>
              <a:rPr lang="en-US" sz="1800" b="1" dirty="0">
                <a:effectLst/>
                <a:latin typeface="+mj-lt"/>
                <a:ea typeface="Arial" panose="020B0604020202020204" pitchFamily="34" charset="0"/>
              </a:rPr>
              <a:t>(ALGORITHMS)</a:t>
            </a:r>
          </a:p>
        </p:txBody>
      </p:sp>
      <p:sp>
        <p:nvSpPr>
          <p:cNvPr id="21" name="TextBox 20">
            <a:extLst>
              <a:ext uri="{FF2B5EF4-FFF2-40B4-BE49-F238E27FC236}">
                <a16:creationId xmlns:a16="http://schemas.microsoft.com/office/drawing/2014/main" id="{AD44769C-3147-475F-8940-0BB58224DA53}"/>
              </a:ext>
            </a:extLst>
          </p:cNvPr>
          <p:cNvSpPr txBox="1"/>
          <p:nvPr/>
        </p:nvSpPr>
        <p:spPr>
          <a:xfrm>
            <a:off x="147320" y="3369463"/>
            <a:ext cx="6106160" cy="2736647"/>
          </a:xfrm>
          <a:prstGeom prst="rect">
            <a:avLst/>
          </a:prstGeom>
          <a:noFill/>
        </p:spPr>
        <p:txBody>
          <a:bodyPr wrap="square">
            <a:spAutoFit/>
          </a:bodyPr>
          <a:lstStyle/>
          <a:p>
            <a:pPr marL="88900" marR="0">
              <a:spcBef>
                <a:spcPts val="0"/>
              </a:spcBef>
              <a:spcAft>
                <a:spcPts val="0"/>
              </a:spcAft>
            </a:pPr>
            <a:r>
              <a:rPr lang="en-US" sz="1800" dirty="0">
                <a:effectLst/>
                <a:latin typeface="Arial MT"/>
                <a:ea typeface="Arial MT"/>
                <a:cs typeface="Arial MT"/>
              </a:rPr>
              <a:t>We</a:t>
            </a:r>
            <a:r>
              <a:rPr lang="en-US" sz="1800" spc="-30" dirty="0">
                <a:effectLst/>
                <a:latin typeface="Arial MT"/>
                <a:ea typeface="Arial MT"/>
                <a:cs typeface="Arial MT"/>
              </a:rPr>
              <a:t> </a:t>
            </a:r>
            <a:r>
              <a:rPr lang="en-US" sz="1800" dirty="0">
                <a:effectLst/>
                <a:latin typeface="Arial MT"/>
                <a:ea typeface="Arial MT"/>
                <a:cs typeface="Arial MT"/>
              </a:rPr>
              <a:t>have</a:t>
            </a:r>
            <a:r>
              <a:rPr lang="en-US" sz="1800" spc="-5" dirty="0">
                <a:effectLst/>
                <a:latin typeface="Arial MT"/>
                <a:ea typeface="Arial MT"/>
                <a:cs typeface="Arial MT"/>
              </a:rPr>
              <a:t> </a:t>
            </a:r>
            <a:r>
              <a:rPr lang="en-US" sz="1800" dirty="0">
                <a:effectLst/>
                <a:latin typeface="Arial MT"/>
                <a:ea typeface="Arial MT"/>
                <a:cs typeface="Arial MT"/>
              </a:rPr>
              <a:t>used</a:t>
            </a:r>
            <a:r>
              <a:rPr lang="en-US" sz="1800" spc="-5" dirty="0">
                <a:effectLst/>
                <a:latin typeface="Arial MT"/>
                <a:ea typeface="Arial MT"/>
                <a:cs typeface="Arial MT"/>
              </a:rPr>
              <a:t> </a:t>
            </a:r>
            <a:r>
              <a:rPr lang="en-US" sz="1800" dirty="0">
                <a:effectLst/>
                <a:latin typeface="Arial MT"/>
                <a:ea typeface="Arial MT"/>
                <a:cs typeface="Arial MT"/>
              </a:rPr>
              <a:t>the</a:t>
            </a:r>
            <a:r>
              <a:rPr lang="en-US" sz="1800" spc="-15" dirty="0">
                <a:effectLst/>
                <a:latin typeface="Arial MT"/>
                <a:ea typeface="Arial MT"/>
                <a:cs typeface="Arial MT"/>
              </a:rPr>
              <a:t> </a:t>
            </a:r>
            <a:r>
              <a:rPr lang="en-US" sz="1800" dirty="0">
                <a:effectLst/>
                <a:latin typeface="Arial MT"/>
                <a:ea typeface="Arial MT"/>
                <a:cs typeface="Arial MT"/>
              </a:rPr>
              <a:t>following</a:t>
            </a:r>
            <a:r>
              <a:rPr lang="en-US" sz="1800" spc="-15" dirty="0">
                <a:effectLst/>
                <a:latin typeface="Arial MT"/>
                <a:ea typeface="Arial MT"/>
                <a:cs typeface="Arial MT"/>
              </a:rPr>
              <a:t> </a:t>
            </a:r>
            <a:r>
              <a:rPr lang="en-US" sz="1800" dirty="0">
                <a:effectLst/>
                <a:latin typeface="Arial MT"/>
                <a:ea typeface="Arial MT"/>
                <a:cs typeface="Arial MT"/>
              </a:rPr>
              <a:t>algorithms</a:t>
            </a:r>
          </a:p>
          <a:p>
            <a:pPr marL="0" marR="0">
              <a:spcBef>
                <a:spcPts val="50"/>
              </a:spcBef>
              <a:spcAft>
                <a:spcPts val="0"/>
              </a:spcAft>
            </a:pPr>
            <a:r>
              <a:rPr lang="en-US" sz="2000" dirty="0">
                <a:effectLst/>
                <a:latin typeface="Arial MT"/>
                <a:ea typeface="Arial MT"/>
                <a:cs typeface="Arial MT"/>
              </a:rPr>
              <a:t> </a:t>
            </a:r>
            <a:endParaRPr lang="en-US" sz="1800" dirty="0">
              <a:effectLst/>
              <a:latin typeface="Arial MT"/>
              <a:ea typeface="Arial MT"/>
              <a:cs typeface="Arial MT"/>
            </a:endParaRPr>
          </a:p>
          <a:p>
            <a:pPr marL="342900" marR="0" lvl="0" indent="-342900">
              <a:spcBef>
                <a:spcPts val="0"/>
              </a:spcBef>
              <a:spcAft>
                <a:spcPts val="0"/>
              </a:spcAft>
              <a:buSzPts val="1200"/>
              <a:buFont typeface="Courier New" panose="02070309020205020404" pitchFamily="49" charset="0"/>
              <a:buChar char="o"/>
              <a:tabLst>
                <a:tab pos="546735" algn="l"/>
              </a:tabLst>
            </a:pPr>
            <a:r>
              <a:rPr lang="en-US" sz="1800" dirty="0" err="1">
                <a:effectLst/>
                <a:latin typeface="Arial MT"/>
                <a:ea typeface="Courier New" panose="02070309020205020404" pitchFamily="49" charset="0"/>
                <a:cs typeface="Arial MT"/>
              </a:rPr>
              <a:t>LogisticRegression</a:t>
            </a:r>
            <a:r>
              <a:rPr lang="en-US" sz="1800" dirty="0">
                <a:effectLst/>
                <a:latin typeface="Arial MT"/>
                <a:ea typeface="Courier New" panose="02070309020205020404" pitchFamily="49" charset="0"/>
                <a:cs typeface="Arial MT"/>
              </a:rPr>
              <a:t>()</a:t>
            </a:r>
            <a:endParaRPr lang="en-US" sz="1600" dirty="0">
              <a:effectLst/>
              <a:latin typeface="Arial MT"/>
              <a:ea typeface="Courier New" panose="02070309020205020404" pitchFamily="49" charset="0"/>
              <a:cs typeface="Arial MT"/>
            </a:endParaRPr>
          </a:p>
          <a:p>
            <a:pPr marL="342900" marR="0" lvl="0" indent="-342900">
              <a:spcBef>
                <a:spcPts val="580"/>
              </a:spcBef>
              <a:spcAft>
                <a:spcPts val="0"/>
              </a:spcAft>
              <a:buSzPts val="1200"/>
              <a:buFont typeface="Courier New" panose="02070309020205020404" pitchFamily="49" charset="0"/>
              <a:buChar char="o"/>
              <a:tabLst>
                <a:tab pos="546735" algn="l"/>
              </a:tabLst>
            </a:pPr>
            <a:r>
              <a:rPr lang="en-US" sz="1800" dirty="0" err="1">
                <a:effectLst/>
                <a:latin typeface="Arial MT"/>
                <a:ea typeface="Courier New" panose="02070309020205020404" pitchFamily="49" charset="0"/>
                <a:cs typeface="Arial MT"/>
              </a:rPr>
              <a:t>DecisionTreeClassifier</a:t>
            </a:r>
            <a:r>
              <a:rPr lang="en-US" sz="1800" spc="-25" dirty="0">
                <a:effectLst/>
                <a:latin typeface="Arial MT"/>
                <a:ea typeface="Courier New" panose="02070309020205020404" pitchFamily="49" charset="0"/>
                <a:cs typeface="Arial MT"/>
              </a:rPr>
              <a:t> </a:t>
            </a:r>
            <a:r>
              <a:rPr lang="en-US" sz="1800" dirty="0">
                <a:effectLst/>
                <a:latin typeface="Arial MT"/>
                <a:ea typeface="Courier New" panose="02070309020205020404" pitchFamily="49" charset="0"/>
                <a:cs typeface="Arial MT"/>
              </a:rPr>
              <a:t>()</a:t>
            </a:r>
            <a:endParaRPr lang="en-US" sz="1600" dirty="0">
              <a:effectLst/>
              <a:latin typeface="Arial MT"/>
              <a:ea typeface="Courier New" panose="02070309020205020404" pitchFamily="49" charset="0"/>
              <a:cs typeface="Arial MT"/>
            </a:endParaRPr>
          </a:p>
          <a:p>
            <a:pPr marL="342900" marR="0" lvl="0" indent="-342900">
              <a:spcBef>
                <a:spcPts val="590"/>
              </a:spcBef>
              <a:spcAft>
                <a:spcPts val="0"/>
              </a:spcAft>
              <a:buSzPts val="1200"/>
              <a:buFont typeface="Courier New" panose="02070309020205020404" pitchFamily="49" charset="0"/>
              <a:buChar char="o"/>
              <a:tabLst>
                <a:tab pos="546735" algn="l"/>
              </a:tabLst>
            </a:pPr>
            <a:r>
              <a:rPr lang="en-US" sz="1800" dirty="0" err="1">
                <a:effectLst/>
                <a:latin typeface="Arial MT"/>
                <a:ea typeface="Courier New" panose="02070309020205020404" pitchFamily="49" charset="0"/>
                <a:cs typeface="Arial MT"/>
              </a:rPr>
              <a:t>KneighbourClassifier</a:t>
            </a:r>
            <a:r>
              <a:rPr lang="en-US" sz="1800" dirty="0">
                <a:effectLst/>
                <a:latin typeface="Arial MT"/>
                <a:ea typeface="Courier New" panose="02070309020205020404" pitchFamily="49" charset="0"/>
                <a:cs typeface="Arial MT"/>
              </a:rPr>
              <a:t>()</a:t>
            </a:r>
            <a:endParaRPr lang="en-US" sz="1600" dirty="0">
              <a:effectLst/>
              <a:latin typeface="Arial MT"/>
              <a:ea typeface="Courier New" panose="02070309020205020404" pitchFamily="49" charset="0"/>
              <a:cs typeface="Arial MT"/>
            </a:endParaRPr>
          </a:p>
          <a:p>
            <a:pPr marL="342900" marR="0" lvl="0" indent="-342900">
              <a:spcBef>
                <a:spcPts val="575"/>
              </a:spcBef>
              <a:spcAft>
                <a:spcPts val="0"/>
              </a:spcAft>
              <a:buSzPts val="1200"/>
              <a:buFont typeface="Courier New" panose="02070309020205020404" pitchFamily="49" charset="0"/>
              <a:buChar char="o"/>
              <a:tabLst>
                <a:tab pos="546735" algn="l"/>
              </a:tabLst>
            </a:pPr>
            <a:r>
              <a:rPr lang="en-US" sz="1800" dirty="0" err="1">
                <a:effectLst/>
                <a:latin typeface="Arial MT"/>
                <a:ea typeface="Courier New" panose="02070309020205020404" pitchFamily="49" charset="0"/>
                <a:cs typeface="Arial MT"/>
              </a:rPr>
              <a:t>RandomForestClassifier</a:t>
            </a:r>
            <a:r>
              <a:rPr lang="en-US" sz="1800" spc="-15" dirty="0">
                <a:effectLst/>
                <a:latin typeface="Arial MT"/>
                <a:ea typeface="Courier New" panose="02070309020205020404" pitchFamily="49" charset="0"/>
                <a:cs typeface="Arial MT"/>
              </a:rPr>
              <a:t> </a:t>
            </a:r>
            <a:r>
              <a:rPr lang="en-US" sz="1800" dirty="0">
                <a:effectLst/>
                <a:latin typeface="Arial MT"/>
                <a:ea typeface="Courier New" panose="02070309020205020404" pitchFamily="49" charset="0"/>
                <a:cs typeface="Arial MT"/>
              </a:rPr>
              <a:t>()</a:t>
            </a:r>
            <a:endParaRPr lang="en-US" sz="1600" dirty="0">
              <a:effectLst/>
              <a:latin typeface="Arial MT"/>
              <a:ea typeface="Courier New" panose="02070309020205020404" pitchFamily="49" charset="0"/>
              <a:cs typeface="Arial MT"/>
            </a:endParaRPr>
          </a:p>
          <a:p>
            <a:pPr marL="342900" marR="0" lvl="0" indent="-342900">
              <a:spcBef>
                <a:spcPts val="595"/>
              </a:spcBef>
              <a:spcAft>
                <a:spcPts val="0"/>
              </a:spcAft>
              <a:buSzPts val="1200"/>
              <a:buFont typeface="Courier New" panose="02070309020205020404" pitchFamily="49" charset="0"/>
              <a:buChar char="o"/>
              <a:tabLst>
                <a:tab pos="546735" algn="l"/>
              </a:tabLst>
            </a:pPr>
            <a:r>
              <a:rPr lang="en-US" sz="1800" dirty="0" err="1">
                <a:effectLst/>
                <a:latin typeface="Arial MT"/>
                <a:ea typeface="Courier New" panose="02070309020205020404" pitchFamily="49" charset="0"/>
                <a:cs typeface="Arial MT"/>
              </a:rPr>
              <a:t>AdaBoostClassifier</a:t>
            </a:r>
            <a:r>
              <a:rPr lang="en-US" sz="1800" dirty="0">
                <a:effectLst/>
                <a:latin typeface="Arial MT"/>
                <a:ea typeface="Courier New" panose="02070309020205020404" pitchFamily="49" charset="0"/>
                <a:cs typeface="Arial MT"/>
              </a:rPr>
              <a:t>()</a:t>
            </a:r>
            <a:endParaRPr lang="en-US" sz="1600" dirty="0">
              <a:effectLst/>
              <a:latin typeface="Arial MT"/>
              <a:ea typeface="Courier New" panose="02070309020205020404" pitchFamily="49" charset="0"/>
              <a:cs typeface="Arial MT"/>
            </a:endParaRPr>
          </a:p>
          <a:p>
            <a:pPr marL="342900" marR="0" lvl="0" indent="-342900">
              <a:spcBef>
                <a:spcPts val="580"/>
              </a:spcBef>
              <a:spcAft>
                <a:spcPts val="0"/>
              </a:spcAft>
              <a:buSzPts val="1200"/>
              <a:buFont typeface="Courier New" panose="02070309020205020404" pitchFamily="49" charset="0"/>
              <a:buChar char="o"/>
              <a:tabLst>
                <a:tab pos="546735" algn="l"/>
              </a:tabLst>
            </a:pPr>
            <a:r>
              <a:rPr lang="en-US" sz="1800" dirty="0" err="1">
                <a:effectLst/>
                <a:latin typeface="Arial MT"/>
                <a:ea typeface="Courier New" panose="02070309020205020404" pitchFamily="49" charset="0"/>
                <a:cs typeface="Arial MT"/>
              </a:rPr>
              <a:t>MultinomialNB</a:t>
            </a:r>
            <a:r>
              <a:rPr lang="en-US" sz="1800" dirty="0">
                <a:effectLst/>
                <a:latin typeface="Arial MT"/>
                <a:ea typeface="Courier New" panose="02070309020205020404" pitchFamily="49" charset="0"/>
                <a:cs typeface="Arial MT"/>
              </a:rPr>
              <a:t>()</a:t>
            </a:r>
            <a:endParaRPr lang="en-US" sz="1600" dirty="0">
              <a:effectLst/>
              <a:latin typeface="Arial MT"/>
              <a:ea typeface="Courier New" panose="02070309020205020404" pitchFamily="49" charset="0"/>
              <a:cs typeface="Arial MT"/>
            </a:endParaRPr>
          </a:p>
        </p:txBody>
      </p:sp>
      <p:pic>
        <p:nvPicPr>
          <p:cNvPr id="22" name="image17.jpeg">
            <a:extLst>
              <a:ext uri="{FF2B5EF4-FFF2-40B4-BE49-F238E27FC236}">
                <a16:creationId xmlns:a16="http://schemas.microsoft.com/office/drawing/2014/main" id="{B4A23FEF-2EDA-4D73-9EEE-38A661D76DE5}"/>
              </a:ext>
            </a:extLst>
          </p:cNvPr>
          <p:cNvPicPr>
            <a:picLocks noChangeAspect="1"/>
          </p:cNvPicPr>
          <p:nvPr/>
        </p:nvPicPr>
        <p:blipFill>
          <a:blip r:embed="rId2" cstate="print"/>
          <a:stretch>
            <a:fillRect/>
          </a:stretch>
        </p:blipFill>
        <p:spPr>
          <a:xfrm>
            <a:off x="5387720" y="3738198"/>
            <a:ext cx="6424296" cy="2294737"/>
          </a:xfrm>
          <a:prstGeom prst="rect">
            <a:avLst/>
          </a:prstGeom>
        </p:spPr>
      </p:pic>
    </p:spTree>
    <p:extLst>
      <p:ext uri="{BB962C8B-B14F-4D97-AF65-F5344CB8AC3E}">
        <p14:creationId xmlns:p14="http://schemas.microsoft.com/office/powerpoint/2010/main" val="4256934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18.jpeg">
            <a:extLst>
              <a:ext uri="{FF2B5EF4-FFF2-40B4-BE49-F238E27FC236}">
                <a16:creationId xmlns:a16="http://schemas.microsoft.com/office/drawing/2014/main" id="{69210785-9495-472C-9C4A-E01F671C285A}"/>
              </a:ext>
            </a:extLst>
          </p:cNvPr>
          <p:cNvPicPr>
            <a:picLocks noChangeAspect="1"/>
          </p:cNvPicPr>
          <p:nvPr/>
        </p:nvPicPr>
        <p:blipFill>
          <a:blip r:embed="rId2" cstate="print"/>
          <a:stretch>
            <a:fillRect/>
          </a:stretch>
        </p:blipFill>
        <p:spPr>
          <a:xfrm>
            <a:off x="559752" y="-195906"/>
            <a:ext cx="9325928" cy="3830011"/>
          </a:xfrm>
          <a:prstGeom prst="rect">
            <a:avLst/>
          </a:prstGeom>
        </p:spPr>
      </p:pic>
      <p:pic>
        <p:nvPicPr>
          <p:cNvPr id="7" name="image19.jpeg">
            <a:extLst>
              <a:ext uri="{FF2B5EF4-FFF2-40B4-BE49-F238E27FC236}">
                <a16:creationId xmlns:a16="http://schemas.microsoft.com/office/drawing/2014/main" id="{11D458C1-668A-4C86-8555-E7F1A64DEAB3}"/>
              </a:ext>
            </a:extLst>
          </p:cNvPr>
          <p:cNvPicPr>
            <a:picLocks noChangeAspect="1"/>
          </p:cNvPicPr>
          <p:nvPr/>
        </p:nvPicPr>
        <p:blipFill>
          <a:blip r:embed="rId3" cstate="print"/>
          <a:stretch>
            <a:fillRect/>
          </a:stretch>
        </p:blipFill>
        <p:spPr>
          <a:xfrm>
            <a:off x="559752" y="3818572"/>
            <a:ext cx="9022080" cy="3151188"/>
          </a:xfrm>
          <a:prstGeom prst="rect">
            <a:avLst/>
          </a:prstGeom>
        </p:spPr>
      </p:pic>
    </p:spTree>
    <p:extLst>
      <p:ext uri="{BB962C8B-B14F-4D97-AF65-F5344CB8AC3E}">
        <p14:creationId xmlns:p14="http://schemas.microsoft.com/office/powerpoint/2010/main" val="2118262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DC947FE-FDBC-47F9-87ED-58DFF8A42498}"/>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9689FD69-0BE1-4E7F-9ED7-331BA8B02DBF}"/>
              </a:ext>
            </a:extLst>
          </p:cNvPr>
          <p:cNvSpPr>
            <a:spLocks noGrp="1"/>
          </p:cNvSpPr>
          <p:nvPr>
            <p:ph type="ftr" sz="quarter" idx="11"/>
          </p:nvPr>
        </p:nvSpPr>
        <p:spPr/>
        <p:txBody>
          <a:bodyPr/>
          <a:lstStyle/>
          <a:p>
            <a:r>
              <a:rPr lang="en-US" dirty="0"/>
              <a:t>Email Spam Classifier</a:t>
            </a:r>
          </a:p>
        </p:txBody>
      </p:sp>
      <p:sp>
        <p:nvSpPr>
          <p:cNvPr id="5" name="Slide Number Placeholder 4">
            <a:extLst>
              <a:ext uri="{FF2B5EF4-FFF2-40B4-BE49-F238E27FC236}">
                <a16:creationId xmlns:a16="http://schemas.microsoft.com/office/drawing/2014/main" id="{F3E438EE-01F9-4CEC-B573-99FAB976039C}"/>
              </a:ext>
            </a:extLst>
          </p:cNvPr>
          <p:cNvSpPr>
            <a:spLocks noGrp="1"/>
          </p:cNvSpPr>
          <p:nvPr>
            <p:ph type="sldNum" sz="quarter" idx="12"/>
          </p:nvPr>
        </p:nvSpPr>
        <p:spPr/>
        <p:txBody>
          <a:bodyPr/>
          <a:lstStyle/>
          <a:p>
            <a:fld id="{58FB4751-880F-D840-AAA9-3A15815CC996}" type="slidenum">
              <a:rPr lang="en-US" smtClean="0"/>
              <a:t>17</a:t>
            </a:fld>
            <a:endParaRPr lang="en-US" dirty="0"/>
          </a:p>
        </p:txBody>
      </p:sp>
      <p:pic>
        <p:nvPicPr>
          <p:cNvPr id="7" name="image20.jpeg">
            <a:extLst>
              <a:ext uri="{FF2B5EF4-FFF2-40B4-BE49-F238E27FC236}">
                <a16:creationId xmlns:a16="http://schemas.microsoft.com/office/drawing/2014/main" id="{D8CACB64-63A5-4BDF-AD02-0B7F4347995B}"/>
              </a:ext>
            </a:extLst>
          </p:cNvPr>
          <p:cNvPicPr>
            <a:picLocks noChangeAspect="1"/>
          </p:cNvPicPr>
          <p:nvPr/>
        </p:nvPicPr>
        <p:blipFill>
          <a:blip r:embed="rId2" cstate="print"/>
          <a:stretch>
            <a:fillRect/>
          </a:stretch>
        </p:blipFill>
        <p:spPr>
          <a:xfrm>
            <a:off x="-21641" y="422274"/>
            <a:ext cx="6025565" cy="4982845"/>
          </a:xfrm>
          <a:prstGeom prst="rect">
            <a:avLst/>
          </a:prstGeom>
        </p:spPr>
      </p:pic>
      <p:pic>
        <p:nvPicPr>
          <p:cNvPr id="8" name="image21.jpeg">
            <a:extLst>
              <a:ext uri="{FF2B5EF4-FFF2-40B4-BE49-F238E27FC236}">
                <a16:creationId xmlns:a16="http://schemas.microsoft.com/office/drawing/2014/main" id="{933127C6-3D0C-44D5-B4E3-63F4C2819190}"/>
              </a:ext>
            </a:extLst>
          </p:cNvPr>
          <p:cNvPicPr>
            <a:picLocks noChangeAspect="1"/>
          </p:cNvPicPr>
          <p:nvPr/>
        </p:nvPicPr>
        <p:blipFill>
          <a:blip r:embed="rId3" cstate="print"/>
          <a:stretch>
            <a:fillRect/>
          </a:stretch>
        </p:blipFill>
        <p:spPr>
          <a:xfrm>
            <a:off x="6284341" y="422274"/>
            <a:ext cx="5730875" cy="4982845"/>
          </a:xfrm>
          <a:prstGeom prst="rect">
            <a:avLst/>
          </a:prstGeom>
        </p:spPr>
      </p:pic>
    </p:spTree>
    <p:extLst>
      <p:ext uri="{BB962C8B-B14F-4D97-AF65-F5344CB8AC3E}">
        <p14:creationId xmlns:p14="http://schemas.microsoft.com/office/powerpoint/2010/main" val="3418973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DC947FE-FDBC-47F9-87ED-58DFF8A42498}"/>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9689FD69-0BE1-4E7F-9ED7-331BA8B02DBF}"/>
              </a:ext>
            </a:extLst>
          </p:cNvPr>
          <p:cNvSpPr>
            <a:spLocks noGrp="1"/>
          </p:cNvSpPr>
          <p:nvPr>
            <p:ph type="ftr" sz="quarter" idx="11"/>
          </p:nvPr>
        </p:nvSpPr>
        <p:spPr/>
        <p:txBody>
          <a:bodyPr/>
          <a:lstStyle/>
          <a:p>
            <a:r>
              <a:rPr lang="en-US" dirty="0"/>
              <a:t>Email Spam Classifier</a:t>
            </a:r>
          </a:p>
        </p:txBody>
      </p:sp>
      <p:sp>
        <p:nvSpPr>
          <p:cNvPr id="5" name="Slide Number Placeholder 4">
            <a:extLst>
              <a:ext uri="{FF2B5EF4-FFF2-40B4-BE49-F238E27FC236}">
                <a16:creationId xmlns:a16="http://schemas.microsoft.com/office/drawing/2014/main" id="{F3E438EE-01F9-4CEC-B573-99FAB976039C}"/>
              </a:ext>
            </a:extLst>
          </p:cNvPr>
          <p:cNvSpPr>
            <a:spLocks noGrp="1"/>
          </p:cNvSpPr>
          <p:nvPr>
            <p:ph type="sldNum" sz="quarter" idx="12"/>
          </p:nvPr>
        </p:nvSpPr>
        <p:spPr/>
        <p:txBody>
          <a:bodyPr/>
          <a:lstStyle/>
          <a:p>
            <a:fld id="{58FB4751-880F-D840-AAA9-3A15815CC996}" type="slidenum">
              <a:rPr lang="en-US" smtClean="0"/>
              <a:t>18</a:t>
            </a:fld>
            <a:endParaRPr lang="en-US" dirty="0"/>
          </a:p>
        </p:txBody>
      </p:sp>
      <p:pic>
        <p:nvPicPr>
          <p:cNvPr id="9" name="image22.png">
            <a:extLst>
              <a:ext uri="{FF2B5EF4-FFF2-40B4-BE49-F238E27FC236}">
                <a16:creationId xmlns:a16="http://schemas.microsoft.com/office/drawing/2014/main" id="{0130F07B-0A39-4BDA-A74C-1AB117084788}"/>
              </a:ext>
            </a:extLst>
          </p:cNvPr>
          <p:cNvPicPr>
            <a:picLocks noChangeAspect="1"/>
          </p:cNvPicPr>
          <p:nvPr/>
        </p:nvPicPr>
        <p:blipFill>
          <a:blip r:embed="rId2" cstate="print"/>
          <a:stretch>
            <a:fillRect/>
          </a:stretch>
        </p:blipFill>
        <p:spPr>
          <a:xfrm>
            <a:off x="239077" y="444817"/>
            <a:ext cx="5684203" cy="5371595"/>
          </a:xfrm>
          <a:prstGeom prst="rect">
            <a:avLst/>
          </a:prstGeom>
        </p:spPr>
      </p:pic>
      <p:pic>
        <p:nvPicPr>
          <p:cNvPr id="10" name="image23.jpeg">
            <a:extLst>
              <a:ext uri="{FF2B5EF4-FFF2-40B4-BE49-F238E27FC236}">
                <a16:creationId xmlns:a16="http://schemas.microsoft.com/office/drawing/2014/main" id="{E5ADFF33-6ECD-4E57-B09A-7A4B767CC614}"/>
              </a:ext>
            </a:extLst>
          </p:cNvPr>
          <p:cNvPicPr>
            <a:picLocks noChangeAspect="1"/>
          </p:cNvPicPr>
          <p:nvPr/>
        </p:nvPicPr>
        <p:blipFill>
          <a:blip r:embed="rId3" cstate="print"/>
          <a:stretch>
            <a:fillRect/>
          </a:stretch>
        </p:blipFill>
        <p:spPr>
          <a:xfrm>
            <a:off x="6096000" y="444817"/>
            <a:ext cx="5638165" cy="5371595"/>
          </a:xfrm>
          <a:prstGeom prst="rect">
            <a:avLst/>
          </a:prstGeom>
        </p:spPr>
      </p:pic>
    </p:spTree>
    <p:extLst>
      <p:ext uri="{BB962C8B-B14F-4D97-AF65-F5344CB8AC3E}">
        <p14:creationId xmlns:p14="http://schemas.microsoft.com/office/powerpoint/2010/main" val="3457899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DC947FE-FDBC-47F9-87ED-58DFF8A42498}"/>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9689FD69-0BE1-4E7F-9ED7-331BA8B02DBF}"/>
              </a:ext>
            </a:extLst>
          </p:cNvPr>
          <p:cNvSpPr>
            <a:spLocks noGrp="1"/>
          </p:cNvSpPr>
          <p:nvPr>
            <p:ph type="ftr" sz="quarter" idx="11"/>
          </p:nvPr>
        </p:nvSpPr>
        <p:spPr/>
        <p:txBody>
          <a:bodyPr/>
          <a:lstStyle/>
          <a:p>
            <a:r>
              <a:rPr lang="en-US" dirty="0"/>
              <a:t>Email Spam Classifier</a:t>
            </a:r>
          </a:p>
        </p:txBody>
      </p:sp>
      <p:sp>
        <p:nvSpPr>
          <p:cNvPr id="5" name="Slide Number Placeholder 4">
            <a:extLst>
              <a:ext uri="{FF2B5EF4-FFF2-40B4-BE49-F238E27FC236}">
                <a16:creationId xmlns:a16="http://schemas.microsoft.com/office/drawing/2014/main" id="{F3E438EE-01F9-4CEC-B573-99FAB976039C}"/>
              </a:ext>
            </a:extLst>
          </p:cNvPr>
          <p:cNvSpPr>
            <a:spLocks noGrp="1"/>
          </p:cNvSpPr>
          <p:nvPr>
            <p:ph type="sldNum" sz="quarter" idx="12"/>
          </p:nvPr>
        </p:nvSpPr>
        <p:spPr/>
        <p:txBody>
          <a:bodyPr/>
          <a:lstStyle/>
          <a:p>
            <a:fld id="{58FB4751-880F-D840-AAA9-3A15815CC996}" type="slidenum">
              <a:rPr lang="en-US" smtClean="0"/>
              <a:t>19</a:t>
            </a:fld>
            <a:endParaRPr lang="en-US" dirty="0"/>
          </a:p>
        </p:txBody>
      </p:sp>
      <p:pic>
        <p:nvPicPr>
          <p:cNvPr id="7" name="image24.png">
            <a:extLst>
              <a:ext uri="{FF2B5EF4-FFF2-40B4-BE49-F238E27FC236}">
                <a16:creationId xmlns:a16="http://schemas.microsoft.com/office/drawing/2014/main" id="{C77C1FE8-639D-444B-8159-E4FBD3F530B6}"/>
              </a:ext>
            </a:extLst>
          </p:cNvPr>
          <p:cNvPicPr>
            <a:picLocks noChangeAspect="1"/>
          </p:cNvPicPr>
          <p:nvPr/>
        </p:nvPicPr>
        <p:blipFill>
          <a:blip r:embed="rId2" cstate="print"/>
          <a:stretch>
            <a:fillRect/>
          </a:stretch>
        </p:blipFill>
        <p:spPr>
          <a:xfrm>
            <a:off x="140652" y="274636"/>
            <a:ext cx="6007458" cy="5465763"/>
          </a:xfrm>
          <a:prstGeom prst="rect">
            <a:avLst/>
          </a:prstGeom>
        </p:spPr>
      </p:pic>
      <p:pic>
        <p:nvPicPr>
          <p:cNvPr id="8" name="image25.jpeg">
            <a:extLst>
              <a:ext uri="{FF2B5EF4-FFF2-40B4-BE49-F238E27FC236}">
                <a16:creationId xmlns:a16="http://schemas.microsoft.com/office/drawing/2014/main" id="{18F30F86-E9BA-42F3-9FF6-BF6087530EF8}"/>
              </a:ext>
            </a:extLst>
          </p:cNvPr>
          <p:cNvPicPr>
            <a:picLocks noChangeAspect="1"/>
          </p:cNvPicPr>
          <p:nvPr/>
        </p:nvPicPr>
        <p:blipFill>
          <a:blip r:embed="rId3" cstate="print"/>
          <a:stretch>
            <a:fillRect/>
          </a:stretch>
        </p:blipFill>
        <p:spPr>
          <a:xfrm>
            <a:off x="6379845" y="274636"/>
            <a:ext cx="5284470" cy="5465762"/>
          </a:xfrm>
          <a:prstGeom prst="rect">
            <a:avLst/>
          </a:prstGeom>
        </p:spPr>
      </p:pic>
    </p:spTree>
    <p:extLst>
      <p:ext uri="{BB962C8B-B14F-4D97-AF65-F5344CB8AC3E}">
        <p14:creationId xmlns:p14="http://schemas.microsoft.com/office/powerpoint/2010/main" val="3696110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919487879"/>
              </p:ext>
            </p:extLst>
          </p:nvPr>
        </p:nvGraphicFramePr>
        <p:xfrm>
          <a:off x="8059737" y="966048"/>
          <a:ext cx="4132263" cy="4672752"/>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7812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0554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t>ANALYTICAL PROBLEM FRAMING</a:t>
                      </a:r>
                      <a:endParaRPr lang="en-US" sz="2400"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2606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t>MODEL/S DEVELOPMENT AND EVALUATION</a:t>
                      </a:r>
                      <a:endParaRPr lang="en-US" sz="2400"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8502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t>CONCLUSION</a:t>
                      </a:r>
                      <a:endParaRPr lang="en-US" sz="2400"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7800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t>LIMITATIONS OF THIS WORK</a:t>
                      </a:r>
                      <a:endParaRPr lang="en-US" sz="2400"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graphicFrame>
        <p:nvGraphicFramePr>
          <p:cNvPr id="7" name="Table 6">
            <a:extLst>
              <a:ext uri="{FF2B5EF4-FFF2-40B4-BE49-F238E27FC236}">
                <a16:creationId xmlns:a16="http://schemas.microsoft.com/office/drawing/2014/main" id="{C11DE941-1FBF-4D22-911C-3A778291CCC5}"/>
              </a:ext>
            </a:extLst>
          </p:cNvPr>
          <p:cNvGraphicFramePr>
            <a:graphicFrameLocks noGrp="1"/>
          </p:cNvGraphicFramePr>
          <p:nvPr>
            <p:extLst>
              <p:ext uri="{D42A27DB-BD31-4B8C-83A1-F6EECF244321}">
                <p14:modId xmlns:p14="http://schemas.microsoft.com/office/powerpoint/2010/main" val="4081324181"/>
              </p:ext>
            </p:extLst>
          </p:nvPr>
        </p:nvGraphicFramePr>
        <p:xfrm>
          <a:off x="7934231" y="5304963"/>
          <a:ext cx="4132263" cy="1008983"/>
        </p:xfrm>
        <a:graphic>
          <a:graphicData uri="http://schemas.openxmlformats.org/drawingml/2006/table">
            <a:tbl>
              <a:tblPr firstRow="1" bandRow="1"/>
              <a:tblGrid>
                <a:gridCol w="4132263">
                  <a:extLst>
                    <a:ext uri="{9D8B030D-6E8A-4147-A177-3AD203B41FA5}">
                      <a16:colId xmlns:a16="http://schemas.microsoft.com/office/drawing/2014/main" val="688699466"/>
                    </a:ext>
                  </a:extLst>
                </a:gridCol>
              </a:tblGrid>
              <a:tr h="32554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8597517"/>
                  </a:ext>
                </a:extLst>
              </a:tr>
              <a:tr h="64322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t>SCOPE FOR FUTURE WORK </a:t>
                      </a:r>
                      <a:endParaRPr lang="en-US" sz="2400"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3551227"/>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DC947FE-FDBC-47F9-87ED-58DFF8A42498}"/>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9689FD69-0BE1-4E7F-9ED7-331BA8B02DBF}"/>
              </a:ext>
            </a:extLst>
          </p:cNvPr>
          <p:cNvSpPr>
            <a:spLocks noGrp="1"/>
          </p:cNvSpPr>
          <p:nvPr>
            <p:ph type="ftr" sz="quarter" idx="11"/>
          </p:nvPr>
        </p:nvSpPr>
        <p:spPr/>
        <p:txBody>
          <a:bodyPr/>
          <a:lstStyle/>
          <a:p>
            <a:r>
              <a:rPr lang="en-US" dirty="0"/>
              <a:t>Email Spam Classifier</a:t>
            </a:r>
          </a:p>
        </p:txBody>
      </p:sp>
      <p:sp>
        <p:nvSpPr>
          <p:cNvPr id="5" name="Slide Number Placeholder 4">
            <a:extLst>
              <a:ext uri="{FF2B5EF4-FFF2-40B4-BE49-F238E27FC236}">
                <a16:creationId xmlns:a16="http://schemas.microsoft.com/office/drawing/2014/main" id="{F3E438EE-01F9-4CEC-B573-99FAB976039C}"/>
              </a:ext>
            </a:extLst>
          </p:cNvPr>
          <p:cNvSpPr>
            <a:spLocks noGrp="1"/>
          </p:cNvSpPr>
          <p:nvPr>
            <p:ph type="sldNum" sz="quarter" idx="12"/>
          </p:nvPr>
        </p:nvSpPr>
        <p:spPr/>
        <p:txBody>
          <a:bodyPr/>
          <a:lstStyle/>
          <a:p>
            <a:fld id="{58FB4751-880F-D840-AAA9-3A15815CC996}" type="slidenum">
              <a:rPr lang="en-US" smtClean="0"/>
              <a:t>20</a:t>
            </a:fld>
            <a:endParaRPr lang="en-US" dirty="0"/>
          </a:p>
        </p:txBody>
      </p:sp>
      <p:pic>
        <p:nvPicPr>
          <p:cNvPr id="7" name="image26.jpeg">
            <a:extLst>
              <a:ext uri="{FF2B5EF4-FFF2-40B4-BE49-F238E27FC236}">
                <a16:creationId xmlns:a16="http://schemas.microsoft.com/office/drawing/2014/main" id="{1C615601-A156-417B-B47B-42A1C6F98172}"/>
              </a:ext>
            </a:extLst>
          </p:cNvPr>
          <p:cNvPicPr>
            <a:picLocks noChangeAspect="1"/>
          </p:cNvPicPr>
          <p:nvPr/>
        </p:nvPicPr>
        <p:blipFill>
          <a:blip r:embed="rId2" cstate="print"/>
          <a:stretch>
            <a:fillRect/>
          </a:stretch>
        </p:blipFill>
        <p:spPr>
          <a:xfrm>
            <a:off x="149860" y="115824"/>
            <a:ext cx="5775960" cy="6110605"/>
          </a:xfrm>
          <a:prstGeom prst="rect">
            <a:avLst/>
          </a:prstGeom>
        </p:spPr>
      </p:pic>
      <p:pic>
        <p:nvPicPr>
          <p:cNvPr id="8" name="image27.jpeg">
            <a:extLst>
              <a:ext uri="{FF2B5EF4-FFF2-40B4-BE49-F238E27FC236}">
                <a16:creationId xmlns:a16="http://schemas.microsoft.com/office/drawing/2014/main" id="{C07A067C-DCEB-4094-80B0-9178D7F72C9B}"/>
              </a:ext>
            </a:extLst>
          </p:cNvPr>
          <p:cNvPicPr>
            <a:picLocks noChangeAspect="1"/>
          </p:cNvPicPr>
          <p:nvPr/>
        </p:nvPicPr>
        <p:blipFill>
          <a:blip r:embed="rId3" cstate="print"/>
          <a:stretch>
            <a:fillRect/>
          </a:stretch>
        </p:blipFill>
        <p:spPr>
          <a:xfrm>
            <a:off x="6096000" y="99059"/>
            <a:ext cx="5751830" cy="6127369"/>
          </a:xfrm>
          <a:prstGeom prst="rect">
            <a:avLst/>
          </a:prstGeom>
        </p:spPr>
      </p:pic>
    </p:spTree>
    <p:extLst>
      <p:ext uri="{BB962C8B-B14F-4D97-AF65-F5344CB8AC3E}">
        <p14:creationId xmlns:p14="http://schemas.microsoft.com/office/powerpoint/2010/main" val="3796485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DC947FE-FDBC-47F9-87ED-58DFF8A42498}"/>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9689FD69-0BE1-4E7F-9ED7-331BA8B02DBF}"/>
              </a:ext>
            </a:extLst>
          </p:cNvPr>
          <p:cNvSpPr>
            <a:spLocks noGrp="1"/>
          </p:cNvSpPr>
          <p:nvPr>
            <p:ph type="ftr" sz="quarter" idx="11"/>
          </p:nvPr>
        </p:nvSpPr>
        <p:spPr/>
        <p:txBody>
          <a:bodyPr/>
          <a:lstStyle/>
          <a:p>
            <a:r>
              <a:rPr lang="en-US" dirty="0"/>
              <a:t>Email Spam Classifier</a:t>
            </a:r>
          </a:p>
        </p:txBody>
      </p:sp>
      <p:sp>
        <p:nvSpPr>
          <p:cNvPr id="5" name="Slide Number Placeholder 4">
            <a:extLst>
              <a:ext uri="{FF2B5EF4-FFF2-40B4-BE49-F238E27FC236}">
                <a16:creationId xmlns:a16="http://schemas.microsoft.com/office/drawing/2014/main" id="{F3E438EE-01F9-4CEC-B573-99FAB976039C}"/>
              </a:ext>
            </a:extLst>
          </p:cNvPr>
          <p:cNvSpPr>
            <a:spLocks noGrp="1"/>
          </p:cNvSpPr>
          <p:nvPr>
            <p:ph type="sldNum" sz="quarter" idx="12"/>
          </p:nvPr>
        </p:nvSpPr>
        <p:spPr/>
        <p:txBody>
          <a:bodyPr/>
          <a:lstStyle/>
          <a:p>
            <a:fld id="{58FB4751-880F-D840-AAA9-3A15815CC996}" type="slidenum">
              <a:rPr lang="en-US" smtClean="0"/>
              <a:t>21</a:t>
            </a:fld>
            <a:endParaRPr lang="en-US" dirty="0"/>
          </a:p>
        </p:txBody>
      </p:sp>
      <p:pic>
        <p:nvPicPr>
          <p:cNvPr id="7" name="image28.png">
            <a:extLst>
              <a:ext uri="{FF2B5EF4-FFF2-40B4-BE49-F238E27FC236}">
                <a16:creationId xmlns:a16="http://schemas.microsoft.com/office/drawing/2014/main" id="{2B7FA1A4-B445-4B8E-B20A-058D097FAE48}"/>
              </a:ext>
            </a:extLst>
          </p:cNvPr>
          <p:cNvPicPr>
            <a:picLocks noChangeAspect="1"/>
          </p:cNvPicPr>
          <p:nvPr/>
        </p:nvPicPr>
        <p:blipFill>
          <a:blip r:embed="rId2" cstate="print"/>
          <a:stretch>
            <a:fillRect/>
          </a:stretch>
        </p:blipFill>
        <p:spPr>
          <a:xfrm>
            <a:off x="163830" y="230187"/>
            <a:ext cx="5789930" cy="5550853"/>
          </a:xfrm>
          <a:prstGeom prst="rect">
            <a:avLst/>
          </a:prstGeom>
        </p:spPr>
      </p:pic>
      <p:pic>
        <p:nvPicPr>
          <p:cNvPr id="8" name="image29.png">
            <a:extLst>
              <a:ext uri="{FF2B5EF4-FFF2-40B4-BE49-F238E27FC236}">
                <a16:creationId xmlns:a16="http://schemas.microsoft.com/office/drawing/2014/main" id="{C543B7F3-FB67-4B65-BF2F-D0228B2584BE}"/>
              </a:ext>
            </a:extLst>
          </p:cNvPr>
          <p:cNvPicPr>
            <a:picLocks noChangeAspect="1"/>
          </p:cNvPicPr>
          <p:nvPr/>
        </p:nvPicPr>
        <p:blipFill>
          <a:blip r:embed="rId3" cstate="print"/>
          <a:stretch>
            <a:fillRect/>
          </a:stretch>
        </p:blipFill>
        <p:spPr>
          <a:xfrm>
            <a:off x="6096000" y="230187"/>
            <a:ext cx="5709920" cy="5550853"/>
          </a:xfrm>
          <a:prstGeom prst="rect">
            <a:avLst/>
          </a:prstGeom>
        </p:spPr>
      </p:pic>
    </p:spTree>
    <p:extLst>
      <p:ext uri="{BB962C8B-B14F-4D97-AF65-F5344CB8AC3E}">
        <p14:creationId xmlns:p14="http://schemas.microsoft.com/office/powerpoint/2010/main" val="72732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DC947FE-FDBC-47F9-87ED-58DFF8A42498}"/>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9689FD69-0BE1-4E7F-9ED7-331BA8B02DBF}"/>
              </a:ext>
            </a:extLst>
          </p:cNvPr>
          <p:cNvSpPr>
            <a:spLocks noGrp="1"/>
          </p:cNvSpPr>
          <p:nvPr>
            <p:ph type="ftr" sz="quarter" idx="11"/>
          </p:nvPr>
        </p:nvSpPr>
        <p:spPr/>
        <p:txBody>
          <a:bodyPr/>
          <a:lstStyle/>
          <a:p>
            <a:r>
              <a:rPr lang="en-US" dirty="0"/>
              <a:t>Email Spam Classifier</a:t>
            </a:r>
          </a:p>
        </p:txBody>
      </p:sp>
      <p:sp>
        <p:nvSpPr>
          <p:cNvPr id="5" name="Slide Number Placeholder 4">
            <a:extLst>
              <a:ext uri="{FF2B5EF4-FFF2-40B4-BE49-F238E27FC236}">
                <a16:creationId xmlns:a16="http://schemas.microsoft.com/office/drawing/2014/main" id="{F3E438EE-01F9-4CEC-B573-99FAB976039C}"/>
              </a:ext>
            </a:extLst>
          </p:cNvPr>
          <p:cNvSpPr>
            <a:spLocks noGrp="1"/>
          </p:cNvSpPr>
          <p:nvPr>
            <p:ph type="sldNum" sz="quarter" idx="12"/>
          </p:nvPr>
        </p:nvSpPr>
        <p:spPr/>
        <p:txBody>
          <a:bodyPr/>
          <a:lstStyle/>
          <a:p>
            <a:fld id="{58FB4751-880F-D840-AAA9-3A15815CC996}" type="slidenum">
              <a:rPr lang="en-US" smtClean="0"/>
              <a:t>22</a:t>
            </a:fld>
            <a:endParaRPr lang="en-US" dirty="0"/>
          </a:p>
        </p:txBody>
      </p:sp>
      <p:pic>
        <p:nvPicPr>
          <p:cNvPr id="9" name="image30.png">
            <a:extLst>
              <a:ext uri="{FF2B5EF4-FFF2-40B4-BE49-F238E27FC236}">
                <a16:creationId xmlns:a16="http://schemas.microsoft.com/office/drawing/2014/main" id="{D77252EC-33BB-4CEC-A081-C03481259478}"/>
              </a:ext>
            </a:extLst>
          </p:cNvPr>
          <p:cNvPicPr>
            <a:picLocks noChangeAspect="1"/>
          </p:cNvPicPr>
          <p:nvPr/>
        </p:nvPicPr>
        <p:blipFill>
          <a:blip r:embed="rId2" cstate="print"/>
          <a:stretch>
            <a:fillRect/>
          </a:stretch>
        </p:blipFill>
        <p:spPr>
          <a:xfrm>
            <a:off x="175260" y="273684"/>
            <a:ext cx="5443220" cy="5741036"/>
          </a:xfrm>
          <a:prstGeom prst="rect">
            <a:avLst/>
          </a:prstGeom>
        </p:spPr>
      </p:pic>
      <p:pic>
        <p:nvPicPr>
          <p:cNvPr id="10" name="image31.jpeg">
            <a:extLst>
              <a:ext uri="{FF2B5EF4-FFF2-40B4-BE49-F238E27FC236}">
                <a16:creationId xmlns:a16="http://schemas.microsoft.com/office/drawing/2014/main" id="{DE2DE74A-4B96-49D0-B5E5-350AC0C011AE}"/>
              </a:ext>
            </a:extLst>
          </p:cNvPr>
          <p:cNvPicPr>
            <a:picLocks noChangeAspect="1"/>
          </p:cNvPicPr>
          <p:nvPr/>
        </p:nvPicPr>
        <p:blipFill>
          <a:blip r:embed="rId3" cstate="print"/>
          <a:stretch>
            <a:fillRect/>
          </a:stretch>
        </p:blipFill>
        <p:spPr>
          <a:xfrm>
            <a:off x="5920740" y="273684"/>
            <a:ext cx="5600700" cy="5741036"/>
          </a:xfrm>
          <a:prstGeom prst="rect">
            <a:avLst/>
          </a:prstGeom>
        </p:spPr>
      </p:pic>
    </p:spTree>
    <p:extLst>
      <p:ext uri="{BB962C8B-B14F-4D97-AF65-F5344CB8AC3E}">
        <p14:creationId xmlns:p14="http://schemas.microsoft.com/office/powerpoint/2010/main" val="3224451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B549584F-CACC-4056-AE0E-9AC8C0F29D38}"/>
              </a:ext>
            </a:extLst>
          </p:cNvPr>
          <p:cNvSpPr>
            <a:spLocks noGrp="1"/>
          </p:cNvSpPr>
          <p:nvPr>
            <p:ph type="dt" sz="half" idx="10"/>
          </p:nvPr>
        </p:nvSpPr>
        <p:spPr/>
        <p:txBody>
          <a:bodyPr/>
          <a:lstStyle/>
          <a:p>
            <a:r>
              <a:rPr lang="en-US" dirty="0"/>
              <a:t>2022</a:t>
            </a:r>
          </a:p>
        </p:txBody>
      </p:sp>
      <p:sp>
        <p:nvSpPr>
          <p:cNvPr id="16" name="Footer Placeholder 15">
            <a:extLst>
              <a:ext uri="{FF2B5EF4-FFF2-40B4-BE49-F238E27FC236}">
                <a16:creationId xmlns:a16="http://schemas.microsoft.com/office/drawing/2014/main" id="{DF58774E-1A84-4267-8202-A78769F3DE44}"/>
              </a:ext>
            </a:extLst>
          </p:cNvPr>
          <p:cNvSpPr>
            <a:spLocks noGrp="1"/>
          </p:cNvSpPr>
          <p:nvPr>
            <p:ph type="ftr" sz="quarter" idx="11"/>
          </p:nvPr>
        </p:nvSpPr>
        <p:spPr/>
        <p:txBody>
          <a:bodyPr/>
          <a:lstStyle/>
          <a:p>
            <a:r>
              <a:rPr lang="en-US" dirty="0"/>
              <a:t>Email Spam Classifier</a:t>
            </a:r>
          </a:p>
        </p:txBody>
      </p:sp>
      <p:sp>
        <p:nvSpPr>
          <p:cNvPr id="17" name="Slide Number Placeholder 16">
            <a:extLst>
              <a:ext uri="{FF2B5EF4-FFF2-40B4-BE49-F238E27FC236}">
                <a16:creationId xmlns:a16="http://schemas.microsoft.com/office/drawing/2014/main" id="{BFB51141-8B90-4239-9C47-912A53975EE9}"/>
              </a:ext>
            </a:extLst>
          </p:cNvPr>
          <p:cNvSpPr>
            <a:spLocks noGrp="1"/>
          </p:cNvSpPr>
          <p:nvPr>
            <p:ph type="sldNum" sz="quarter" idx="12"/>
          </p:nvPr>
        </p:nvSpPr>
        <p:spPr/>
        <p:txBody>
          <a:bodyPr/>
          <a:lstStyle/>
          <a:p>
            <a:fld id="{58FB4751-880F-D840-AAA9-3A15815CC996}" type="slidenum">
              <a:rPr lang="en-US" smtClean="0"/>
              <a:t>23</a:t>
            </a:fld>
            <a:endParaRPr lang="en-US" dirty="0"/>
          </a:p>
        </p:txBody>
      </p:sp>
      <p:sp>
        <p:nvSpPr>
          <p:cNvPr id="7" name="TextBox 6">
            <a:extLst>
              <a:ext uri="{FF2B5EF4-FFF2-40B4-BE49-F238E27FC236}">
                <a16:creationId xmlns:a16="http://schemas.microsoft.com/office/drawing/2014/main" id="{6F11F5A3-BCCF-44D2-A9C6-F925237CE8CF}"/>
              </a:ext>
            </a:extLst>
          </p:cNvPr>
          <p:cNvSpPr txBox="1"/>
          <p:nvPr/>
        </p:nvSpPr>
        <p:spPr>
          <a:xfrm>
            <a:off x="107576" y="82296"/>
            <a:ext cx="9219303" cy="961161"/>
          </a:xfrm>
          <a:prstGeom prst="rect">
            <a:avLst/>
          </a:prstGeom>
          <a:noFill/>
        </p:spPr>
        <p:txBody>
          <a:bodyPr wrap="square">
            <a:spAutoFit/>
          </a:bodyPr>
          <a:lstStyle/>
          <a:p>
            <a:pPr marL="88900" marR="1351915">
              <a:lnSpc>
                <a:spcPct val="150000"/>
              </a:lnSpc>
              <a:spcBef>
                <a:spcPts val="460"/>
              </a:spcBef>
              <a:spcAft>
                <a:spcPts val="0"/>
              </a:spcAft>
            </a:pPr>
            <a:r>
              <a:rPr lang="en-US" sz="2000" b="1" dirty="0">
                <a:effectLst/>
                <a:latin typeface="+mj-lt"/>
                <a:ea typeface="Arial" panose="020B0604020202020204" pitchFamily="34" charset="0"/>
              </a:rPr>
              <a:t>KEY METRICS FOR SUCCESS IN SOLVING PROBLEM UNDER</a:t>
            </a:r>
            <a:r>
              <a:rPr lang="en-US" sz="2000" b="1" spc="-320" dirty="0">
                <a:effectLst/>
                <a:latin typeface="+mj-lt"/>
                <a:ea typeface="Arial" panose="020B0604020202020204" pitchFamily="34" charset="0"/>
              </a:rPr>
              <a:t> </a:t>
            </a:r>
            <a:r>
              <a:rPr lang="en-US" sz="2000" b="1" dirty="0">
                <a:effectLst/>
                <a:latin typeface="+mj-lt"/>
                <a:ea typeface="Arial" panose="020B0604020202020204" pitchFamily="34" charset="0"/>
              </a:rPr>
              <a:t>CONSIDERATION</a:t>
            </a:r>
          </a:p>
        </p:txBody>
      </p:sp>
      <p:sp>
        <p:nvSpPr>
          <p:cNvPr id="8" name="TextBox 7">
            <a:extLst>
              <a:ext uri="{FF2B5EF4-FFF2-40B4-BE49-F238E27FC236}">
                <a16:creationId xmlns:a16="http://schemas.microsoft.com/office/drawing/2014/main" id="{9DBBD323-ABD4-4D1D-B7CC-62AA79D66327}"/>
              </a:ext>
            </a:extLst>
          </p:cNvPr>
          <p:cNvSpPr txBox="1"/>
          <p:nvPr/>
        </p:nvSpPr>
        <p:spPr>
          <a:xfrm>
            <a:off x="284480" y="1148351"/>
            <a:ext cx="11308080" cy="4818948"/>
          </a:xfrm>
          <a:prstGeom prst="rect">
            <a:avLst/>
          </a:prstGeom>
          <a:noFill/>
        </p:spPr>
        <p:txBody>
          <a:bodyPr wrap="square">
            <a:spAutoFit/>
          </a:bodyPr>
          <a:lstStyle/>
          <a:p>
            <a:pPr marL="88900" marR="124460" algn="just">
              <a:lnSpc>
                <a:spcPct val="150000"/>
              </a:lnSpc>
              <a:spcBef>
                <a:spcPts val="600"/>
              </a:spcBef>
              <a:spcAft>
                <a:spcPts val="0"/>
              </a:spcAft>
            </a:pPr>
            <a:r>
              <a:rPr lang="en-US" sz="1800" dirty="0">
                <a:effectLst/>
                <a:latin typeface="+mj-lt"/>
                <a:ea typeface="Arial MT"/>
                <a:cs typeface="Arial MT"/>
              </a:rPr>
              <a:t>Precision: can be seen as a measure of quality, higher precision means that an</a:t>
            </a:r>
            <a:r>
              <a:rPr lang="en-US" sz="1800" spc="5" dirty="0">
                <a:effectLst/>
                <a:latin typeface="+mj-lt"/>
                <a:ea typeface="Arial MT"/>
                <a:cs typeface="Arial MT"/>
              </a:rPr>
              <a:t> </a:t>
            </a:r>
            <a:r>
              <a:rPr lang="en-US" sz="1800" dirty="0">
                <a:effectLst/>
                <a:latin typeface="+mj-lt"/>
                <a:ea typeface="Arial MT"/>
                <a:cs typeface="Arial MT"/>
              </a:rPr>
              <a:t>algorithm returns</a:t>
            </a:r>
            <a:r>
              <a:rPr lang="en-US" sz="1800" spc="-10" dirty="0">
                <a:effectLst/>
                <a:latin typeface="+mj-lt"/>
                <a:ea typeface="Arial MT"/>
                <a:cs typeface="Arial MT"/>
              </a:rPr>
              <a:t> </a:t>
            </a:r>
            <a:r>
              <a:rPr lang="en-US" sz="1800" dirty="0">
                <a:effectLst/>
                <a:latin typeface="+mj-lt"/>
                <a:ea typeface="Arial MT"/>
                <a:cs typeface="Arial MT"/>
              </a:rPr>
              <a:t>more</a:t>
            </a:r>
            <a:r>
              <a:rPr lang="en-US" sz="1800" spc="-15" dirty="0">
                <a:effectLst/>
                <a:latin typeface="+mj-lt"/>
                <a:ea typeface="Arial MT"/>
                <a:cs typeface="Arial MT"/>
              </a:rPr>
              <a:t> </a:t>
            </a:r>
            <a:r>
              <a:rPr lang="en-US" sz="1800" dirty="0">
                <a:effectLst/>
                <a:latin typeface="+mj-lt"/>
                <a:ea typeface="Arial MT"/>
                <a:cs typeface="Arial MT"/>
              </a:rPr>
              <a:t>relevant</a:t>
            </a:r>
            <a:r>
              <a:rPr lang="en-US" sz="1800" spc="-5" dirty="0">
                <a:effectLst/>
                <a:latin typeface="+mj-lt"/>
                <a:ea typeface="Arial MT"/>
                <a:cs typeface="Arial MT"/>
              </a:rPr>
              <a:t> </a:t>
            </a:r>
            <a:r>
              <a:rPr lang="en-US" sz="1800" dirty="0">
                <a:effectLst/>
                <a:latin typeface="+mj-lt"/>
                <a:ea typeface="Arial MT"/>
                <a:cs typeface="Arial MT"/>
              </a:rPr>
              <a:t>results</a:t>
            </a:r>
            <a:r>
              <a:rPr lang="en-US" sz="1800" spc="-10" dirty="0">
                <a:effectLst/>
                <a:latin typeface="+mj-lt"/>
                <a:ea typeface="Arial MT"/>
                <a:cs typeface="Arial MT"/>
              </a:rPr>
              <a:t> </a:t>
            </a:r>
            <a:r>
              <a:rPr lang="en-US" sz="1800" dirty="0">
                <a:effectLst/>
                <a:latin typeface="+mj-lt"/>
                <a:ea typeface="Arial MT"/>
                <a:cs typeface="Arial MT"/>
              </a:rPr>
              <a:t>than irrelevant ones. Recall is used as a measure of quantity and high recall means that an algorithm</a:t>
            </a:r>
            <a:r>
              <a:rPr lang="en-US" sz="1800" spc="5" dirty="0">
                <a:effectLst/>
                <a:latin typeface="+mj-lt"/>
                <a:ea typeface="Arial MT"/>
                <a:cs typeface="Arial MT"/>
              </a:rPr>
              <a:t> </a:t>
            </a:r>
            <a:r>
              <a:rPr lang="en-US" sz="1800" dirty="0">
                <a:effectLst/>
                <a:latin typeface="+mj-lt"/>
                <a:ea typeface="Arial MT"/>
                <a:cs typeface="Arial MT"/>
              </a:rPr>
              <a:t>returns</a:t>
            </a:r>
            <a:r>
              <a:rPr lang="en-US" sz="1800" spc="-15" dirty="0">
                <a:effectLst/>
                <a:latin typeface="+mj-lt"/>
                <a:ea typeface="Arial MT"/>
                <a:cs typeface="Arial MT"/>
              </a:rPr>
              <a:t> </a:t>
            </a:r>
            <a:r>
              <a:rPr lang="en-US" sz="1800" dirty="0">
                <a:effectLst/>
                <a:latin typeface="+mj-lt"/>
                <a:ea typeface="Arial MT"/>
                <a:cs typeface="Arial MT"/>
              </a:rPr>
              <a:t>most</a:t>
            </a:r>
            <a:r>
              <a:rPr lang="en-US" sz="1800" spc="-10" dirty="0">
                <a:effectLst/>
                <a:latin typeface="+mj-lt"/>
                <a:ea typeface="Arial MT"/>
                <a:cs typeface="Arial MT"/>
              </a:rPr>
              <a:t> </a:t>
            </a:r>
            <a:r>
              <a:rPr lang="en-US" sz="1800" dirty="0">
                <a:effectLst/>
                <a:latin typeface="+mj-lt"/>
                <a:ea typeface="Arial MT"/>
                <a:cs typeface="Arial MT"/>
              </a:rPr>
              <a:t>of</a:t>
            </a:r>
            <a:r>
              <a:rPr lang="en-US" sz="1800" spc="10" dirty="0">
                <a:effectLst/>
                <a:latin typeface="+mj-lt"/>
                <a:ea typeface="Arial MT"/>
                <a:cs typeface="Arial MT"/>
              </a:rPr>
              <a:t> </a:t>
            </a:r>
            <a:r>
              <a:rPr lang="en-US" sz="1800" dirty="0">
                <a:effectLst/>
                <a:latin typeface="+mj-lt"/>
                <a:ea typeface="Arial MT"/>
                <a:cs typeface="Arial MT"/>
              </a:rPr>
              <a:t>the relevant results. Accuracy</a:t>
            </a:r>
            <a:r>
              <a:rPr lang="en-US" sz="1800" spc="5" dirty="0">
                <a:effectLst/>
                <a:latin typeface="+mj-lt"/>
                <a:ea typeface="Arial MT"/>
                <a:cs typeface="Arial MT"/>
              </a:rPr>
              <a:t> </a:t>
            </a:r>
            <a:r>
              <a:rPr lang="en-US" sz="1800" dirty="0">
                <a:effectLst/>
                <a:latin typeface="+mj-lt"/>
                <a:ea typeface="Arial MT"/>
                <a:cs typeface="Arial MT"/>
              </a:rPr>
              <a:t>score is used when</a:t>
            </a:r>
            <a:r>
              <a:rPr lang="en-US" sz="1800" spc="5" dirty="0">
                <a:effectLst/>
                <a:latin typeface="+mj-lt"/>
                <a:ea typeface="Arial MT"/>
                <a:cs typeface="Arial MT"/>
              </a:rPr>
              <a:t> </a:t>
            </a:r>
            <a:r>
              <a:rPr lang="en-US" sz="1800" dirty="0">
                <a:effectLst/>
                <a:latin typeface="+mj-lt"/>
                <a:ea typeface="Arial MT"/>
                <a:cs typeface="Arial MT"/>
              </a:rPr>
              <a:t>the</a:t>
            </a:r>
            <a:r>
              <a:rPr lang="en-US" sz="1800" spc="5" dirty="0">
                <a:effectLst/>
                <a:latin typeface="+mj-lt"/>
                <a:ea typeface="Arial MT"/>
                <a:cs typeface="Arial MT"/>
              </a:rPr>
              <a:t> </a:t>
            </a:r>
            <a:r>
              <a:rPr lang="en-US" sz="1800" dirty="0">
                <a:effectLst/>
                <a:latin typeface="+mj-lt"/>
                <a:ea typeface="Arial MT"/>
                <a:cs typeface="Arial MT"/>
              </a:rPr>
              <a:t>True</a:t>
            </a:r>
            <a:r>
              <a:rPr lang="en-US" sz="1800" spc="5" dirty="0">
                <a:effectLst/>
                <a:latin typeface="+mj-lt"/>
                <a:ea typeface="Arial MT"/>
                <a:cs typeface="Arial MT"/>
              </a:rPr>
              <a:t> </a:t>
            </a:r>
            <a:r>
              <a:rPr lang="en-US" sz="1800" dirty="0">
                <a:effectLst/>
                <a:latin typeface="+mj-lt"/>
                <a:ea typeface="Arial MT"/>
                <a:cs typeface="Arial MT"/>
              </a:rPr>
              <a:t>Positives</a:t>
            </a:r>
            <a:r>
              <a:rPr lang="en-US" sz="1800" spc="5" dirty="0">
                <a:effectLst/>
                <a:latin typeface="+mj-lt"/>
                <a:ea typeface="Arial MT"/>
                <a:cs typeface="Arial MT"/>
              </a:rPr>
              <a:t> </a:t>
            </a:r>
            <a:r>
              <a:rPr lang="en-US" sz="1800" dirty="0">
                <a:effectLst/>
                <a:latin typeface="+mj-lt"/>
                <a:ea typeface="Arial MT"/>
                <a:cs typeface="Arial MT"/>
              </a:rPr>
              <a:t>and</a:t>
            </a:r>
            <a:r>
              <a:rPr lang="en-US" sz="1800" spc="5" dirty="0">
                <a:effectLst/>
                <a:latin typeface="+mj-lt"/>
                <a:ea typeface="Arial MT"/>
                <a:cs typeface="Arial MT"/>
              </a:rPr>
              <a:t> </a:t>
            </a:r>
            <a:r>
              <a:rPr lang="en-US" sz="1800" dirty="0">
                <a:effectLst/>
                <a:latin typeface="+mj-lt"/>
                <a:ea typeface="Arial MT"/>
                <a:cs typeface="Arial MT"/>
              </a:rPr>
              <a:t>True</a:t>
            </a:r>
            <a:r>
              <a:rPr lang="en-US" sz="1800" spc="5" dirty="0">
                <a:effectLst/>
                <a:latin typeface="+mj-lt"/>
                <a:ea typeface="Arial MT"/>
                <a:cs typeface="Arial MT"/>
              </a:rPr>
              <a:t> </a:t>
            </a:r>
            <a:r>
              <a:rPr lang="en-US" sz="1800" dirty="0">
                <a:effectLst/>
                <a:latin typeface="+mj-lt"/>
                <a:ea typeface="Arial MT"/>
                <a:cs typeface="Arial MT"/>
              </a:rPr>
              <a:t>negatives</a:t>
            </a:r>
            <a:r>
              <a:rPr lang="en-US" sz="1800" spc="5" dirty="0">
                <a:effectLst/>
                <a:latin typeface="+mj-lt"/>
                <a:ea typeface="Arial MT"/>
                <a:cs typeface="Arial MT"/>
              </a:rPr>
              <a:t> </a:t>
            </a:r>
            <a:r>
              <a:rPr lang="en-US" sz="1800" dirty="0">
                <a:effectLst/>
                <a:latin typeface="+mj-lt"/>
                <a:ea typeface="Arial MT"/>
                <a:cs typeface="Arial MT"/>
              </a:rPr>
              <a:t>are</a:t>
            </a:r>
            <a:r>
              <a:rPr lang="en-US" sz="1800" spc="5" dirty="0">
                <a:effectLst/>
                <a:latin typeface="+mj-lt"/>
                <a:ea typeface="Arial MT"/>
                <a:cs typeface="Arial MT"/>
              </a:rPr>
              <a:t> </a:t>
            </a:r>
            <a:r>
              <a:rPr lang="en-US" sz="1800" dirty="0">
                <a:effectLst/>
                <a:latin typeface="+mj-lt"/>
                <a:ea typeface="Arial MT"/>
                <a:cs typeface="Arial MT"/>
              </a:rPr>
              <a:t>more</a:t>
            </a:r>
            <a:r>
              <a:rPr lang="en-US" sz="1800" spc="5" dirty="0">
                <a:effectLst/>
                <a:latin typeface="+mj-lt"/>
                <a:ea typeface="Arial MT"/>
                <a:cs typeface="Arial MT"/>
              </a:rPr>
              <a:t> </a:t>
            </a:r>
            <a:r>
              <a:rPr lang="en-US" sz="1800" dirty="0">
                <a:effectLst/>
                <a:latin typeface="+mj-lt"/>
                <a:ea typeface="Arial MT"/>
                <a:cs typeface="Arial MT"/>
              </a:rPr>
              <a:t>important.</a:t>
            </a:r>
            <a:r>
              <a:rPr lang="en-US" sz="1800" spc="-15" dirty="0">
                <a:effectLst/>
                <a:latin typeface="+mj-lt"/>
                <a:ea typeface="Arial MT"/>
                <a:cs typeface="Arial MT"/>
              </a:rPr>
              <a:t> </a:t>
            </a:r>
            <a:r>
              <a:rPr lang="en-US" sz="1800" dirty="0">
                <a:effectLst/>
                <a:latin typeface="+mj-lt"/>
                <a:ea typeface="Arial MT"/>
                <a:cs typeface="Arial MT"/>
              </a:rPr>
              <a:t>Accuracy</a:t>
            </a:r>
            <a:r>
              <a:rPr lang="en-US" sz="1800" spc="-5" dirty="0">
                <a:effectLst/>
                <a:latin typeface="+mj-lt"/>
                <a:ea typeface="Arial MT"/>
                <a:cs typeface="Arial MT"/>
              </a:rPr>
              <a:t> </a:t>
            </a:r>
            <a:r>
              <a:rPr lang="en-US" sz="1800" dirty="0">
                <a:effectLst/>
                <a:latin typeface="+mj-lt"/>
                <a:ea typeface="Arial MT"/>
                <a:cs typeface="Arial MT"/>
              </a:rPr>
              <a:t>can be</a:t>
            </a:r>
            <a:r>
              <a:rPr lang="en-US" sz="1800" spc="-10" dirty="0">
                <a:effectLst/>
                <a:latin typeface="+mj-lt"/>
                <a:ea typeface="Arial MT"/>
                <a:cs typeface="Arial MT"/>
              </a:rPr>
              <a:t> </a:t>
            </a:r>
            <a:r>
              <a:rPr lang="en-US" sz="1800" dirty="0">
                <a:effectLst/>
                <a:latin typeface="+mj-lt"/>
                <a:ea typeface="Arial MT"/>
                <a:cs typeface="Arial MT"/>
              </a:rPr>
              <a:t>used when the</a:t>
            </a:r>
            <a:r>
              <a:rPr lang="en-US" sz="1800" spc="-5" dirty="0">
                <a:effectLst/>
                <a:latin typeface="+mj-lt"/>
                <a:ea typeface="Arial MT"/>
                <a:cs typeface="Arial MT"/>
              </a:rPr>
              <a:t> </a:t>
            </a:r>
            <a:r>
              <a:rPr lang="en-US" sz="1800" dirty="0">
                <a:effectLst/>
                <a:latin typeface="+mj-lt"/>
                <a:ea typeface="Arial MT"/>
                <a:cs typeface="Arial MT"/>
              </a:rPr>
              <a:t>class distribution</a:t>
            </a:r>
            <a:r>
              <a:rPr lang="en-US" sz="1800" spc="-5" dirty="0">
                <a:effectLst/>
                <a:latin typeface="+mj-lt"/>
                <a:ea typeface="Arial MT"/>
                <a:cs typeface="Arial MT"/>
              </a:rPr>
              <a:t> </a:t>
            </a:r>
            <a:r>
              <a:rPr lang="en-US" sz="1800" dirty="0">
                <a:effectLst/>
                <a:latin typeface="+mj-lt"/>
                <a:ea typeface="Arial MT"/>
                <a:cs typeface="Arial MT"/>
              </a:rPr>
              <a:t>is</a:t>
            </a:r>
            <a:r>
              <a:rPr lang="en-US" sz="1800" spc="-5" dirty="0">
                <a:effectLst/>
                <a:latin typeface="+mj-lt"/>
                <a:ea typeface="Arial MT"/>
                <a:cs typeface="Arial MT"/>
              </a:rPr>
              <a:t> </a:t>
            </a:r>
            <a:r>
              <a:rPr lang="en-US" sz="1800" dirty="0">
                <a:effectLst/>
                <a:latin typeface="+mj-lt"/>
                <a:ea typeface="Arial MT"/>
                <a:cs typeface="Arial MT"/>
              </a:rPr>
              <a:t>similar. F1-score is used when the False Negatives and False Positives are crucial. While</a:t>
            </a:r>
            <a:r>
              <a:rPr lang="en-US" sz="1800" spc="5" dirty="0">
                <a:effectLst/>
                <a:latin typeface="+mj-lt"/>
                <a:ea typeface="Arial MT"/>
                <a:cs typeface="Arial MT"/>
              </a:rPr>
              <a:t> </a:t>
            </a:r>
            <a:r>
              <a:rPr lang="en-US" sz="1800" dirty="0">
                <a:effectLst/>
                <a:latin typeface="+mj-lt"/>
                <a:ea typeface="Arial MT"/>
                <a:cs typeface="Arial MT"/>
              </a:rPr>
              <a:t>F1-score</a:t>
            </a:r>
            <a:r>
              <a:rPr lang="en-US" sz="1800" spc="-5" dirty="0">
                <a:effectLst/>
                <a:latin typeface="+mj-lt"/>
                <a:ea typeface="Arial MT"/>
                <a:cs typeface="Arial MT"/>
              </a:rPr>
              <a:t> </a:t>
            </a:r>
            <a:r>
              <a:rPr lang="en-US" sz="1800" dirty="0">
                <a:effectLst/>
                <a:latin typeface="+mj-lt"/>
                <a:ea typeface="Arial MT"/>
                <a:cs typeface="Arial MT"/>
              </a:rPr>
              <a:t>is a</a:t>
            </a:r>
            <a:r>
              <a:rPr lang="en-US" sz="1800" spc="-15" dirty="0">
                <a:effectLst/>
                <a:latin typeface="+mj-lt"/>
                <a:ea typeface="Arial MT"/>
                <a:cs typeface="Arial MT"/>
              </a:rPr>
              <a:t> </a:t>
            </a:r>
            <a:r>
              <a:rPr lang="en-US" sz="1800" dirty="0">
                <a:effectLst/>
                <a:latin typeface="+mj-lt"/>
                <a:ea typeface="Arial MT"/>
                <a:cs typeface="Arial MT"/>
              </a:rPr>
              <a:t>better metric when</a:t>
            </a:r>
            <a:r>
              <a:rPr lang="en-US" sz="1800" spc="-5" dirty="0">
                <a:effectLst/>
                <a:latin typeface="+mj-lt"/>
                <a:ea typeface="Arial MT"/>
                <a:cs typeface="Arial MT"/>
              </a:rPr>
              <a:t> </a:t>
            </a:r>
            <a:r>
              <a:rPr lang="en-US" sz="1800" dirty="0">
                <a:effectLst/>
                <a:latin typeface="+mj-lt"/>
                <a:ea typeface="Arial MT"/>
                <a:cs typeface="Arial MT"/>
              </a:rPr>
              <a:t>there</a:t>
            </a:r>
            <a:r>
              <a:rPr lang="en-US" sz="1800" spc="-10" dirty="0">
                <a:effectLst/>
                <a:latin typeface="+mj-lt"/>
                <a:ea typeface="Arial MT"/>
                <a:cs typeface="Arial MT"/>
              </a:rPr>
              <a:t> </a:t>
            </a:r>
            <a:r>
              <a:rPr lang="en-US" sz="1800" dirty="0">
                <a:effectLst/>
                <a:latin typeface="+mj-lt"/>
                <a:ea typeface="Arial MT"/>
                <a:cs typeface="Arial MT"/>
              </a:rPr>
              <a:t>are imbalanced</a:t>
            </a:r>
            <a:r>
              <a:rPr lang="en-US" sz="1800" spc="-5" dirty="0">
                <a:effectLst/>
                <a:latin typeface="+mj-lt"/>
                <a:ea typeface="Arial MT"/>
                <a:cs typeface="Arial MT"/>
              </a:rPr>
              <a:t> </a:t>
            </a:r>
            <a:r>
              <a:rPr lang="en-US" sz="1800" dirty="0">
                <a:effectLst/>
                <a:latin typeface="+mj-lt"/>
                <a:ea typeface="Arial MT"/>
                <a:cs typeface="Arial MT"/>
              </a:rPr>
              <a:t>classes. </a:t>
            </a:r>
          </a:p>
          <a:p>
            <a:pPr marL="88900" marR="124460" algn="just">
              <a:lnSpc>
                <a:spcPct val="150000"/>
              </a:lnSpc>
              <a:spcBef>
                <a:spcPts val="600"/>
              </a:spcBef>
              <a:spcAft>
                <a:spcPts val="0"/>
              </a:spcAft>
            </a:pPr>
            <a:r>
              <a:rPr lang="en-US" sz="1800" dirty="0" err="1">
                <a:effectLst/>
                <a:latin typeface="+mj-lt"/>
                <a:ea typeface="Arial MT"/>
                <a:cs typeface="Arial MT"/>
              </a:rPr>
              <a:t>Cross_val_score</a:t>
            </a:r>
            <a:r>
              <a:rPr lang="en-US" sz="1800" dirty="0">
                <a:effectLst/>
                <a:latin typeface="+mj-lt"/>
                <a:ea typeface="Arial MT"/>
                <a:cs typeface="Arial MT"/>
              </a:rPr>
              <a:t>:</a:t>
            </a:r>
            <a:r>
              <a:rPr lang="en-US" sz="1800" spc="5" dirty="0">
                <a:effectLst/>
                <a:latin typeface="+mj-lt"/>
                <a:ea typeface="Arial MT"/>
                <a:cs typeface="Arial MT"/>
              </a:rPr>
              <a:t> </a:t>
            </a:r>
            <a:r>
              <a:rPr lang="en-US" sz="1800" dirty="0">
                <a:effectLst/>
                <a:latin typeface="+mj-lt"/>
                <a:ea typeface="Arial MT"/>
                <a:cs typeface="Arial MT"/>
              </a:rPr>
              <a:t>To</a:t>
            </a:r>
            <a:r>
              <a:rPr lang="en-US" sz="1800" spc="5" dirty="0">
                <a:effectLst/>
                <a:latin typeface="+mj-lt"/>
                <a:ea typeface="Arial MT"/>
                <a:cs typeface="Arial MT"/>
              </a:rPr>
              <a:t> </a:t>
            </a:r>
            <a:r>
              <a:rPr lang="en-US" sz="1800" dirty="0">
                <a:effectLst/>
                <a:latin typeface="+mj-lt"/>
                <a:ea typeface="Arial MT"/>
                <a:cs typeface="Arial MT"/>
              </a:rPr>
              <a:t>run cross-validation on</a:t>
            </a:r>
            <a:r>
              <a:rPr lang="en-US" sz="1800" spc="5" dirty="0">
                <a:effectLst/>
                <a:latin typeface="+mj-lt"/>
                <a:ea typeface="Arial MT"/>
                <a:cs typeface="Arial MT"/>
              </a:rPr>
              <a:t> </a:t>
            </a:r>
            <a:r>
              <a:rPr lang="en-US" sz="1800" dirty="0">
                <a:effectLst/>
                <a:latin typeface="+mj-lt"/>
                <a:ea typeface="Arial MT"/>
                <a:cs typeface="Arial MT"/>
              </a:rPr>
              <a:t>multiple</a:t>
            </a:r>
            <a:r>
              <a:rPr lang="en-US" sz="1800" spc="5" dirty="0">
                <a:effectLst/>
                <a:latin typeface="+mj-lt"/>
                <a:ea typeface="Arial MT"/>
                <a:cs typeface="Arial MT"/>
              </a:rPr>
              <a:t> </a:t>
            </a:r>
            <a:r>
              <a:rPr lang="en-US" sz="1800" dirty="0">
                <a:effectLst/>
                <a:latin typeface="+mj-lt"/>
                <a:ea typeface="Arial MT"/>
                <a:cs typeface="Arial MT"/>
              </a:rPr>
              <a:t>metrics</a:t>
            </a:r>
            <a:r>
              <a:rPr lang="en-US" sz="1800" spc="330" dirty="0">
                <a:effectLst/>
                <a:latin typeface="+mj-lt"/>
                <a:ea typeface="Arial MT"/>
                <a:cs typeface="Arial MT"/>
              </a:rPr>
              <a:t> </a:t>
            </a:r>
            <a:r>
              <a:rPr lang="en-US" sz="1800" dirty="0">
                <a:effectLst/>
                <a:latin typeface="+mj-lt"/>
                <a:ea typeface="Arial MT"/>
                <a:cs typeface="Arial MT"/>
              </a:rPr>
              <a:t>and</a:t>
            </a:r>
            <a:r>
              <a:rPr lang="en-US" sz="1800" spc="335" dirty="0">
                <a:effectLst/>
                <a:latin typeface="+mj-lt"/>
                <a:ea typeface="Arial MT"/>
                <a:cs typeface="Arial MT"/>
              </a:rPr>
              <a:t> </a:t>
            </a:r>
            <a:r>
              <a:rPr lang="en-US" sz="1800" dirty="0">
                <a:effectLst/>
                <a:latin typeface="+mj-lt"/>
                <a:ea typeface="Arial MT"/>
                <a:cs typeface="Arial MT"/>
              </a:rPr>
              <a:t>also</a:t>
            </a:r>
            <a:r>
              <a:rPr lang="en-US" sz="1800" spc="335" dirty="0">
                <a:effectLst/>
                <a:latin typeface="+mj-lt"/>
                <a:ea typeface="Arial MT"/>
                <a:cs typeface="Arial MT"/>
              </a:rPr>
              <a:t> </a:t>
            </a:r>
            <a:r>
              <a:rPr lang="en-US" sz="1800" dirty="0">
                <a:effectLst/>
                <a:latin typeface="+mj-lt"/>
                <a:ea typeface="Arial MT"/>
                <a:cs typeface="Arial MT"/>
              </a:rPr>
              <a:t>to</a:t>
            </a:r>
            <a:r>
              <a:rPr lang="en-US" sz="1800" spc="330" dirty="0">
                <a:effectLst/>
                <a:latin typeface="+mj-lt"/>
                <a:ea typeface="Arial MT"/>
                <a:cs typeface="Arial MT"/>
              </a:rPr>
              <a:t> </a:t>
            </a:r>
            <a:r>
              <a:rPr lang="en-US" sz="1800" dirty="0">
                <a:effectLst/>
                <a:latin typeface="+mj-lt"/>
                <a:ea typeface="Arial MT"/>
                <a:cs typeface="Arial MT"/>
              </a:rPr>
              <a:t>return</a:t>
            </a:r>
            <a:r>
              <a:rPr lang="en-US" sz="1800" spc="5" dirty="0">
                <a:effectLst/>
                <a:latin typeface="+mj-lt"/>
                <a:ea typeface="Arial MT"/>
                <a:cs typeface="Arial MT"/>
              </a:rPr>
              <a:t> </a:t>
            </a:r>
            <a:r>
              <a:rPr lang="en-US" sz="1800" dirty="0">
                <a:effectLst/>
                <a:latin typeface="+mj-lt"/>
                <a:ea typeface="Arial MT"/>
                <a:cs typeface="Arial MT"/>
              </a:rPr>
              <a:t>train scores,</a:t>
            </a:r>
            <a:r>
              <a:rPr lang="en-US" sz="1800" spc="5" dirty="0">
                <a:effectLst/>
                <a:latin typeface="+mj-lt"/>
                <a:ea typeface="Arial MT"/>
                <a:cs typeface="Arial MT"/>
              </a:rPr>
              <a:t> </a:t>
            </a:r>
            <a:r>
              <a:rPr lang="en-US" sz="1800" dirty="0">
                <a:effectLst/>
                <a:latin typeface="+mj-lt"/>
                <a:ea typeface="Arial MT"/>
                <a:cs typeface="Arial MT"/>
              </a:rPr>
              <a:t>fit</a:t>
            </a:r>
            <a:r>
              <a:rPr lang="en-US" sz="1800" spc="5" dirty="0">
                <a:effectLst/>
                <a:latin typeface="+mj-lt"/>
                <a:ea typeface="Arial MT"/>
                <a:cs typeface="Arial MT"/>
              </a:rPr>
              <a:t> </a:t>
            </a:r>
            <a:r>
              <a:rPr lang="en-US" sz="1800" dirty="0">
                <a:effectLst/>
                <a:latin typeface="+mj-lt"/>
                <a:ea typeface="Arial MT"/>
                <a:cs typeface="Arial MT"/>
              </a:rPr>
              <a:t>times</a:t>
            </a:r>
            <a:r>
              <a:rPr lang="en-US" sz="1800" spc="5" dirty="0">
                <a:effectLst/>
                <a:latin typeface="+mj-lt"/>
                <a:ea typeface="Arial MT"/>
                <a:cs typeface="Arial MT"/>
              </a:rPr>
              <a:t> </a:t>
            </a:r>
            <a:r>
              <a:rPr lang="en-US" sz="1800" dirty="0">
                <a:effectLst/>
                <a:latin typeface="+mj-lt"/>
                <a:ea typeface="Arial MT"/>
                <a:cs typeface="Arial MT"/>
              </a:rPr>
              <a:t>and score times.</a:t>
            </a:r>
            <a:r>
              <a:rPr lang="en-US" sz="1800" spc="5" dirty="0">
                <a:effectLst/>
                <a:latin typeface="+mj-lt"/>
                <a:ea typeface="Arial MT"/>
                <a:cs typeface="Arial MT"/>
              </a:rPr>
              <a:t> </a:t>
            </a:r>
            <a:r>
              <a:rPr lang="en-US" sz="1800" dirty="0">
                <a:effectLst/>
                <a:latin typeface="+mj-lt"/>
                <a:ea typeface="Arial MT"/>
                <a:cs typeface="Arial MT"/>
              </a:rPr>
              <a:t>Get</a:t>
            </a:r>
            <a:r>
              <a:rPr lang="en-US" sz="1800" spc="5" dirty="0">
                <a:effectLst/>
                <a:latin typeface="+mj-lt"/>
                <a:ea typeface="Arial MT"/>
                <a:cs typeface="Arial MT"/>
              </a:rPr>
              <a:t> </a:t>
            </a:r>
            <a:r>
              <a:rPr lang="en-US" sz="1800" dirty="0">
                <a:effectLst/>
                <a:latin typeface="+mj-lt"/>
                <a:ea typeface="Arial MT"/>
                <a:cs typeface="Arial MT"/>
              </a:rPr>
              <a:t>predictions</a:t>
            </a:r>
            <a:r>
              <a:rPr lang="en-US" sz="1800" spc="5" dirty="0">
                <a:effectLst/>
                <a:latin typeface="+mj-lt"/>
                <a:ea typeface="Arial MT"/>
                <a:cs typeface="Arial MT"/>
              </a:rPr>
              <a:t> </a:t>
            </a:r>
            <a:r>
              <a:rPr lang="en-US" sz="1800" dirty="0">
                <a:effectLst/>
                <a:latin typeface="+mj-lt"/>
                <a:ea typeface="Arial MT"/>
                <a:cs typeface="Arial MT"/>
              </a:rPr>
              <a:t>from</a:t>
            </a:r>
            <a:r>
              <a:rPr lang="en-US" sz="1800" spc="5" dirty="0">
                <a:effectLst/>
                <a:latin typeface="+mj-lt"/>
                <a:ea typeface="Arial MT"/>
                <a:cs typeface="Arial MT"/>
              </a:rPr>
              <a:t> </a:t>
            </a:r>
            <a:r>
              <a:rPr lang="en-US" sz="1800" dirty="0">
                <a:effectLst/>
                <a:latin typeface="+mj-lt"/>
                <a:ea typeface="Arial MT"/>
                <a:cs typeface="Arial MT"/>
              </a:rPr>
              <a:t>each</a:t>
            </a:r>
            <a:r>
              <a:rPr lang="en-US" sz="1800" spc="5" dirty="0">
                <a:effectLst/>
                <a:latin typeface="+mj-lt"/>
                <a:ea typeface="Arial MT"/>
                <a:cs typeface="Arial MT"/>
              </a:rPr>
              <a:t> </a:t>
            </a:r>
            <a:r>
              <a:rPr lang="en-US" sz="1800" dirty="0">
                <a:effectLst/>
                <a:latin typeface="+mj-lt"/>
                <a:ea typeface="Arial MT"/>
                <a:cs typeface="Arial MT"/>
              </a:rPr>
              <a:t>split</a:t>
            </a:r>
            <a:r>
              <a:rPr lang="en-US" sz="1800" spc="5" dirty="0">
                <a:effectLst/>
                <a:latin typeface="+mj-lt"/>
                <a:ea typeface="Arial MT"/>
                <a:cs typeface="Arial MT"/>
              </a:rPr>
              <a:t> </a:t>
            </a:r>
            <a:r>
              <a:rPr lang="en-US" sz="1800" dirty="0">
                <a:effectLst/>
                <a:latin typeface="+mj-lt"/>
                <a:ea typeface="Arial MT"/>
                <a:cs typeface="Arial MT"/>
              </a:rPr>
              <a:t>of cross-</a:t>
            </a:r>
            <a:r>
              <a:rPr lang="en-US" sz="1800" spc="5" dirty="0">
                <a:effectLst/>
                <a:latin typeface="+mj-lt"/>
                <a:ea typeface="Arial MT"/>
                <a:cs typeface="Arial MT"/>
              </a:rPr>
              <a:t> </a:t>
            </a:r>
            <a:r>
              <a:rPr lang="en-US" sz="1800" dirty="0">
                <a:effectLst/>
                <a:latin typeface="+mj-lt"/>
                <a:ea typeface="Arial MT"/>
                <a:cs typeface="Arial MT"/>
              </a:rPr>
              <a:t>validation for diagnostic purposes. Make a scorer from a performance metric or loss</a:t>
            </a:r>
            <a:r>
              <a:rPr lang="en-US" sz="1800" spc="5" dirty="0">
                <a:effectLst/>
                <a:latin typeface="+mj-lt"/>
                <a:ea typeface="Arial MT"/>
                <a:cs typeface="Arial MT"/>
              </a:rPr>
              <a:t> </a:t>
            </a:r>
            <a:r>
              <a:rPr lang="en-US" sz="1800" dirty="0">
                <a:effectLst/>
                <a:latin typeface="+mj-lt"/>
                <a:ea typeface="Arial MT"/>
                <a:cs typeface="Arial MT"/>
              </a:rPr>
              <a:t>function.</a:t>
            </a:r>
          </a:p>
          <a:p>
            <a:pPr marL="88900" marR="123825" algn="just">
              <a:lnSpc>
                <a:spcPct val="150000"/>
              </a:lnSpc>
              <a:spcBef>
                <a:spcPts val="795"/>
              </a:spcBef>
              <a:spcAft>
                <a:spcPts val="0"/>
              </a:spcAft>
            </a:pPr>
            <a:r>
              <a:rPr lang="en-US" sz="1800" dirty="0">
                <a:effectLst/>
                <a:latin typeface="+mj-lt"/>
                <a:ea typeface="Arial MT"/>
                <a:cs typeface="Arial MT"/>
              </a:rPr>
              <a:t>roc _</a:t>
            </a:r>
            <a:r>
              <a:rPr lang="en-US" sz="1800" dirty="0" err="1">
                <a:effectLst/>
                <a:latin typeface="+mj-lt"/>
                <a:ea typeface="Arial MT"/>
                <a:cs typeface="Arial MT"/>
              </a:rPr>
              <a:t>auc</a:t>
            </a:r>
            <a:r>
              <a:rPr lang="en-US" sz="1800" dirty="0">
                <a:effectLst/>
                <a:latin typeface="+mj-lt"/>
                <a:ea typeface="Arial MT"/>
                <a:cs typeface="Arial MT"/>
              </a:rPr>
              <a:t> _score :</a:t>
            </a:r>
            <a:r>
              <a:rPr lang="en-US" sz="1800" spc="5" dirty="0">
                <a:effectLst/>
                <a:latin typeface="+mj-lt"/>
                <a:ea typeface="Arial MT"/>
                <a:cs typeface="Arial MT"/>
              </a:rPr>
              <a:t> </a:t>
            </a:r>
            <a:r>
              <a:rPr lang="en-US" sz="1800" dirty="0">
                <a:effectLst/>
                <a:latin typeface="+mj-lt"/>
                <a:ea typeface="Arial MT"/>
                <a:cs typeface="Arial MT"/>
              </a:rPr>
              <a:t>ROC curve. It is a plot of the false positive rate (x-axis) versus the</a:t>
            </a:r>
            <a:r>
              <a:rPr lang="en-US" sz="1800" spc="5" dirty="0">
                <a:effectLst/>
                <a:latin typeface="+mj-lt"/>
                <a:ea typeface="Arial MT"/>
                <a:cs typeface="Arial MT"/>
              </a:rPr>
              <a:t> </a:t>
            </a:r>
            <a:r>
              <a:rPr lang="en-US" sz="1800" dirty="0">
                <a:effectLst/>
                <a:latin typeface="+mj-lt"/>
                <a:ea typeface="Arial MT"/>
                <a:cs typeface="Arial MT"/>
              </a:rPr>
              <a:t>true</a:t>
            </a:r>
            <a:r>
              <a:rPr lang="en-US" sz="1800" spc="5" dirty="0">
                <a:effectLst/>
                <a:latin typeface="+mj-lt"/>
                <a:ea typeface="Arial MT"/>
                <a:cs typeface="Arial MT"/>
              </a:rPr>
              <a:t> </a:t>
            </a:r>
            <a:r>
              <a:rPr lang="en-US" sz="1800" dirty="0">
                <a:effectLst/>
                <a:latin typeface="+mj-lt"/>
                <a:ea typeface="Arial MT"/>
                <a:cs typeface="Arial MT"/>
              </a:rPr>
              <a:t>positive</a:t>
            </a:r>
            <a:r>
              <a:rPr lang="en-US" sz="1800" spc="5" dirty="0">
                <a:effectLst/>
                <a:latin typeface="+mj-lt"/>
                <a:ea typeface="Arial MT"/>
                <a:cs typeface="Arial MT"/>
              </a:rPr>
              <a:t> </a:t>
            </a:r>
            <a:r>
              <a:rPr lang="en-US" sz="1800" dirty="0">
                <a:effectLst/>
                <a:latin typeface="+mj-lt"/>
                <a:ea typeface="Arial MT"/>
                <a:cs typeface="Arial MT"/>
              </a:rPr>
              <a:t>rate</a:t>
            </a:r>
            <a:r>
              <a:rPr lang="en-US" sz="1800" spc="5" dirty="0">
                <a:effectLst/>
                <a:latin typeface="+mj-lt"/>
                <a:ea typeface="Arial MT"/>
                <a:cs typeface="Arial MT"/>
              </a:rPr>
              <a:t> </a:t>
            </a:r>
            <a:r>
              <a:rPr lang="en-US" sz="1800" dirty="0">
                <a:effectLst/>
                <a:latin typeface="+mj-lt"/>
                <a:ea typeface="Arial MT"/>
                <a:cs typeface="Arial MT"/>
              </a:rPr>
              <a:t>(y-axis)</a:t>
            </a:r>
            <a:r>
              <a:rPr lang="en-US" sz="1800" spc="5" dirty="0">
                <a:effectLst/>
                <a:latin typeface="+mj-lt"/>
                <a:ea typeface="Arial MT"/>
                <a:cs typeface="Arial MT"/>
              </a:rPr>
              <a:t> </a:t>
            </a:r>
            <a:r>
              <a:rPr lang="en-US" sz="1800" dirty="0">
                <a:effectLst/>
                <a:latin typeface="+mj-lt"/>
                <a:ea typeface="Arial MT"/>
                <a:cs typeface="Arial MT"/>
              </a:rPr>
              <a:t>for</a:t>
            </a:r>
            <a:r>
              <a:rPr lang="en-US" sz="1800" spc="5" dirty="0">
                <a:effectLst/>
                <a:latin typeface="+mj-lt"/>
                <a:ea typeface="Arial MT"/>
                <a:cs typeface="Arial MT"/>
              </a:rPr>
              <a:t> </a:t>
            </a:r>
            <a:r>
              <a:rPr lang="en-US" sz="1800" dirty="0">
                <a:effectLst/>
                <a:latin typeface="+mj-lt"/>
                <a:ea typeface="Arial MT"/>
                <a:cs typeface="Arial MT"/>
              </a:rPr>
              <a:t>a</a:t>
            </a:r>
            <a:r>
              <a:rPr lang="en-US" sz="1800" spc="5" dirty="0">
                <a:effectLst/>
                <a:latin typeface="+mj-lt"/>
                <a:ea typeface="Arial MT"/>
                <a:cs typeface="Arial MT"/>
              </a:rPr>
              <a:t> </a:t>
            </a:r>
            <a:r>
              <a:rPr lang="en-US" sz="1800" dirty="0">
                <a:effectLst/>
                <a:latin typeface="+mj-lt"/>
                <a:ea typeface="Arial MT"/>
                <a:cs typeface="Arial MT"/>
              </a:rPr>
              <a:t>number</a:t>
            </a:r>
            <a:r>
              <a:rPr lang="en-US" sz="1800" spc="5" dirty="0">
                <a:effectLst/>
                <a:latin typeface="+mj-lt"/>
                <a:ea typeface="Arial MT"/>
                <a:cs typeface="Arial MT"/>
              </a:rPr>
              <a:t> </a:t>
            </a:r>
            <a:r>
              <a:rPr lang="en-US" sz="1800" dirty="0">
                <a:effectLst/>
                <a:latin typeface="+mj-lt"/>
                <a:ea typeface="Arial MT"/>
                <a:cs typeface="Arial MT"/>
              </a:rPr>
              <a:t>of</a:t>
            </a:r>
            <a:r>
              <a:rPr lang="en-US" sz="1800" spc="5" dirty="0">
                <a:effectLst/>
                <a:latin typeface="+mj-lt"/>
                <a:ea typeface="Arial MT"/>
                <a:cs typeface="Arial MT"/>
              </a:rPr>
              <a:t> </a:t>
            </a:r>
            <a:r>
              <a:rPr lang="en-US" sz="1800" dirty="0">
                <a:effectLst/>
                <a:latin typeface="+mj-lt"/>
                <a:ea typeface="Arial MT"/>
                <a:cs typeface="Arial MT"/>
              </a:rPr>
              <a:t>different</a:t>
            </a:r>
            <a:r>
              <a:rPr lang="en-US" sz="1800" spc="5" dirty="0">
                <a:effectLst/>
                <a:latin typeface="+mj-lt"/>
                <a:ea typeface="Arial MT"/>
                <a:cs typeface="Arial MT"/>
              </a:rPr>
              <a:t> </a:t>
            </a:r>
            <a:r>
              <a:rPr lang="en-US" sz="1800" dirty="0">
                <a:effectLst/>
                <a:latin typeface="+mj-lt"/>
                <a:ea typeface="Arial MT"/>
                <a:cs typeface="Arial MT"/>
              </a:rPr>
              <a:t>candidate</a:t>
            </a:r>
            <a:r>
              <a:rPr lang="en-US" sz="1800" spc="5" dirty="0">
                <a:effectLst/>
                <a:latin typeface="+mj-lt"/>
                <a:ea typeface="Arial MT"/>
                <a:cs typeface="Arial MT"/>
              </a:rPr>
              <a:t> </a:t>
            </a:r>
            <a:r>
              <a:rPr lang="en-US" sz="1800" dirty="0">
                <a:effectLst/>
                <a:latin typeface="+mj-lt"/>
                <a:ea typeface="Arial MT"/>
                <a:cs typeface="Arial MT"/>
              </a:rPr>
              <a:t>threshold</a:t>
            </a:r>
            <a:r>
              <a:rPr lang="en-US" sz="1800" spc="5" dirty="0">
                <a:effectLst/>
                <a:latin typeface="+mj-lt"/>
                <a:ea typeface="Arial MT"/>
                <a:cs typeface="Arial MT"/>
              </a:rPr>
              <a:t> </a:t>
            </a:r>
            <a:r>
              <a:rPr lang="en-US" sz="1800" dirty="0">
                <a:effectLst/>
                <a:latin typeface="+mj-lt"/>
                <a:ea typeface="Arial MT"/>
                <a:cs typeface="Arial MT"/>
              </a:rPr>
              <a:t>values</a:t>
            </a:r>
            <a:r>
              <a:rPr lang="en-US" sz="1800" spc="5" dirty="0">
                <a:effectLst/>
                <a:latin typeface="+mj-lt"/>
                <a:ea typeface="Arial MT"/>
                <a:cs typeface="Arial MT"/>
              </a:rPr>
              <a:t> </a:t>
            </a:r>
            <a:r>
              <a:rPr lang="en-US" sz="1800" dirty="0">
                <a:effectLst/>
                <a:latin typeface="+mj-lt"/>
                <a:ea typeface="Arial MT"/>
                <a:cs typeface="Arial MT"/>
              </a:rPr>
              <a:t>between</a:t>
            </a:r>
            <a:r>
              <a:rPr lang="en-US" sz="1800" spc="-5" dirty="0">
                <a:effectLst/>
                <a:latin typeface="+mj-lt"/>
                <a:ea typeface="Arial MT"/>
                <a:cs typeface="Arial MT"/>
              </a:rPr>
              <a:t> </a:t>
            </a:r>
            <a:r>
              <a:rPr lang="en-US" sz="1800" dirty="0">
                <a:effectLst/>
                <a:latin typeface="+mj-lt"/>
                <a:ea typeface="Arial MT"/>
                <a:cs typeface="Arial MT"/>
              </a:rPr>
              <a:t>0.0</a:t>
            </a:r>
            <a:r>
              <a:rPr lang="en-US" sz="1800" spc="-5" dirty="0">
                <a:effectLst/>
                <a:latin typeface="+mj-lt"/>
                <a:ea typeface="Arial MT"/>
                <a:cs typeface="Arial MT"/>
              </a:rPr>
              <a:t> </a:t>
            </a:r>
            <a:r>
              <a:rPr lang="en-US" sz="1800" dirty="0">
                <a:effectLst/>
                <a:latin typeface="+mj-lt"/>
                <a:ea typeface="Arial MT"/>
                <a:cs typeface="Arial MT"/>
              </a:rPr>
              <a:t>and</a:t>
            </a:r>
            <a:r>
              <a:rPr lang="en-US" sz="1800" spc="-10" dirty="0">
                <a:effectLst/>
                <a:latin typeface="+mj-lt"/>
                <a:ea typeface="Arial MT"/>
                <a:cs typeface="Arial MT"/>
              </a:rPr>
              <a:t> </a:t>
            </a:r>
            <a:r>
              <a:rPr lang="en-US" sz="1800" dirty="0">
                <a:effectLst/>
                <a:latin typeface="+mj-lt"/>
                <a:ea typeface="Arial MT"/>
                <a:cs typeface="Arial MT"/>
              </a:rPr>
              <a:t>1.0</a:t>
            </a:r>
          </a:p>
        </p:txBody>
      </p:sp>
    </p:spTree>
    <p:extLst>
      <p:ext uri="{BB962C8B-B14F-4D97-AF65-F5344CB8AC3E}">
        <p14:creationId xmlns:p14="http://schemas.microsoft.com/office/powerpoint/2010/main" val="3518312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C526B33-60D7-41B2-A0D7-2F3D51EC30B6}"/>
              </a:ext>
            </a:extLst>
          </p:cNvPr>
          <p:cNvSpPr txBox="1"/>
          <p:nvPr/>
        </p:nvSpPr>
        <p:spPr>
          <a:xfrm>
            <a:off x="-98611" y="-498"/>
            <a:ext cx="6113928" cy="707886"/>
          </a:xfrm>
          <a:prstGeom prst="rect">
            <a:avLst/>
          </a:prstGeom>
          <a:noFill/>
        </p:spPr>
        <p:txBody>
          <a:bodyPr wrap="square">
            <a:spAutoFit/>
          </a:bodyPr>
          <a:lstStyle/>
          <a:p>
            <a:pPr marR="0" lvl="0" algn="l" defTabSz="685800" rtl="0" eaLnBrk="1" fontAlgn="auto" latinLnBrk="0" hangingPunct="1">
              <a:lnSpc>
                <a:spcPct val="100000"/>
              </a:lnSpc>
              <a:spcBef>
                <a:spcPts val="0"/>
              </a:spcBef>
              <a:spcAft>
                <a:spcPts val="0"/>
              </a:spcAft>
              <a:buClr>
                <a:srgbClr val="E48312"/>
              </a:buClr>
              <a:buSzPts val="2100"/>
              <a:tabLst/>
              <a:defRPr/>
            </a:pPr>
            <a:r>
              <a:rPr lang="en-US" sz="4000" dirty="0">
                <a:latin typeface="+mj-lt"/>
              </a:rPr>
              <a:t>Visualizations</a:t>
            </a:r>
            <a:endParaRPr kumimoji="0" lang="en-US" sz="4000" b="0" i="0" u="none" strike="noStrike" kern="1200" cap="none" spc="0" normalizeH="0" baseline="0" noProof="0" dirty="0">
              <a:ln>
                <a:noFill/>
              </a:ln>
              <a:effectLst/>
              <a:uLnTx/>
              <a:uFillTx/>
              <a:latin typeface="+mj-lt"/>
              <a:ea typeface="+mn-ea"/>
              <a:cs typeface="+mn-cs"/>
            </a:endParaRPr>
          </a:p>
        </p:txBody>
      </p:sp>
      <p:pic>
        <p:nvPicPr>
          <p:cNvPr id="4" name="image33.jpeg">
            <a:extLst>
              <a:ext uri="{FF2B5EF4-FFF2-40B4-BE49-F238E27FC236}">
                <a16:creationId xmlns:a16="http://schemas.microsoft.com/office/drawing/2014/main" id="{7B63A324-A5AB-42AE-B267-C23C2887C524}"/>
              </a:ext>
            </a:extLst>
          </p:cNvPr>
          <p:cNvPicPr>
            <a:picLocks noChangeAspect="1"/>
          </p:cNvPicPr>
          <p:nvPr/>
        </p:nvPicPr>
        <p:blipFill>
          <a:blip r:embed="rId2" cstate="print"/>
          <a:stretch>
            <a:fillRect/>
          </a:stretch>
        </p:blipFill>
        <p:spPr>
          <a:xfrm>
            <a:off x="1818640" y="1294448"/>
            <a:ext cx="7337107" cy="4695825"/>
          </a:xfrm>
          <a:prstGeom prst="rect">
            <a:avLst/>
          </a:prstGeom>
        </p:spPr>
      </p:pic>
    </p:spTree>
    <p:extLst>
      <p:ext uri="{BB962C8B-B14F-4D97-AF65-F5344CB8AC3E}">
        <p14:creationId xmlns:p14="http://schemas.microsoft.com/office/powerpoint/2010/main" val="2357975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34.jpeg">
            <a:extLst>
              <a:ext uri="{FF2B5EF4-FFF2-40B4-BE49-F238E27FC236}">
                <a16:creationId xmlns:a16="http://schemas.microsoft.com/office/drawing/2014/main" id="{40334350-822A-4325-9741-E49A60305B37}"/>
              </a:ext>
            </a:extLst>
          </p:cNvPr>
          <p:cNvPicPr>
            <a:picLocks noChangeAspect="1"/>
          </p:cNvPicPr>
          <p:nvPr/>
        </p:nvPicPr>
        <p:blipFill>
          <a:blip r:embed="rId2" cstate="print"/>
          <a:stretch>
            <a:fillRect/>
          </a:stretch>
        </p:blipFill>
        <p:spPr>
          <a:xfrm>
            <a:off x="148590" y="343217"/>
            <a:ext cx="6059170" cy="6006783"/>
          </a:xfrm>
          <a:prstGeom prst="rect">
            <a:avLst/>
          </a:prstGeom>
        </p:spPr>
      </p:pic>
      <p:pic>
        <p:nvPicPr>
          <p:cNvPr id="6" name="image35.jpeg">
            <a:extLst>
              <a:ext uri="{FF2B5EF4-FFF2-40B4-BE49-F238E27FC236}">
                <a16:creationId xmlns:a16="http://schemas.microsoft.com/office/drawing/2014/main" id="{29BA2E10-3EAC-4598-8368-F01ED03B4786}"/>
              </a:ext>
            </a:extLst>
          </p:cNvPr>
          <p:cNvPicPr>
            <a:picLocks noChangeAspect="1"/>
          </p:cNvPicPr>
          <p:nvPr/>
        </p:nvPicPr>
        <p:blipFill>
          <a:blip r:embed="rId3" cstate="print"/>
          <a:stretch>
            <a:fillRect/>
          </a:stretch>
        </p:blipFill>
        <p:spPr>
          <a:xfrm>
            <a:off x="6423660" y="343217"/>
            <a:ext cx="5440680" cy="6006783"/>
          </a:xfrm>
          <a:prstGeom prst="rect">
            <a:avLst/>
          </a:prstGeom>
        </p:spPr>
      </p:pic>
    </p:spTree>
    <p:extLst>
      <p:ext uri="{BB962C8B-B14F-4D97-AF65-F5344CB8AC3E}">
        <p14:creationId xmlns:p14="http://schemas.microsoft.com/office/powerpoint/2010/main" val="3758743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36.jpeg">
            <a:extLst>
              <a:ext uri="{FF2B5EF4-FFF2-40B4-BE49-F238E27FC236}">
                <a16:creationId xmlns:a16="http://schemas.microsoft.com/office/drawing/2014/main" id="{04750F8A-EE2B-40E4-8BEF-FC8AF23AB299}"/>
              </a:ext>
            </a:extLst>
          </p:cNvPr>
          <p:cNvPicPr>
            <a:picLocks noChangeAspect="1"/>
          </p:cNvPicPr>
          <p:nvPr/>
        </p:nvPicPr>
        <p:blipFill>
          <a:blip r:embed="rId2" cstate="print"/>
          <a:stretch>
            <a:fillRect/>
          </a:stretch>
        </p:blipFill>
        <p:spPr>
          <a:xfrm>
            <a:off x="236537" y="265112"/>
            <a:ext cx="5501005" cy="6237288"/>
          </a:xfrm>
          <a:prstGeom prst="rect">
            <a:avLst/>
          </a:prstGeom>
        </p:spPr>
      </p:pic>
      <p:pic>
        <p:nvPicPr>
          <p:cNvPr id="6" name="image37.jpeg">
            <a:extLst>
              <a:ext uri="{FF2B5EF4-FFF2-40B4-BE49-F238E27FC236}">
                <a16:creationId xmlns:a16="http://schemas.microsoft.com/office/drawing/2014/main" id="{88C48F24-0830-42FD-AC4F-EC91148AAA7F}"/>
              </a:ext>
            </a:extLst>
          </p:cNvPr>
          <p:cNvPicPr>
            <a:picLocks noChangeAspect="1"/>
          </p:cNvPicPr>
          <p:nvPr/>
        </p:nvPicPr>
        <p:blipFill>
          <a:blip r:embed="rId3" cstate="print"/>
          <a:stretch>
            <a:fillRect/>
          </a:stretch>
        </p:blipFill>
        <p:spPr>
          <a:xfrm>
            <a:off x="6096000" y="265112"/>
            <a:ext cx="5638165" cy="6237288"/>
          </a:xfrm>
          <a:prstGeom prst="rect">
            <a:avLst/>
          </a:prstGeom>
        </p:spPr>
      </p:pic>
    </p:spTree>
    <p:extLst>
      <p:ext uri="{BB962C8B-B14F-4D97-AF65-F5344CB8AC3E}">
        <p14:creationId xmlns:p14="http://schemas.microsoft.com/office/powerpoint/2010/main" val="2314481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38.jpeg">
            <a:extLst>
              <a:ext uri="{FF2B5EF4-FFF2-40B4-BE49-F238E27FC236}">
                <a16:creationId xmlns:a16="http://schemas.microsoft.com/office/drawing/2014/main" id="{AD6C44E3-B521-4E45-9ED7-80ECB010ABAF}"/>
              </a:ext>
            </a:extLst>
          </p:cNvPr>
          <p:cNvPicPr>
            <a:picLocks noChangeAspect="1"/>
          </p:cNvPicPr>
          <p:nvPr/>
        </p:nvPicPr>
        <p:blipFill>
          <a:blip r:embed="rId2" cstate="print"/>
          <a:stretch>
            <a:fillRect/>
          </a:stretch>
        </p:blipFill>
        <p:spPr>
          <a:xfrm>
            <a:off x="151764" y="266382"/>
            <a:ext cx="5772150" cy="6246178"/>
          </a:xfrm>
          <a:prstGeom prst="rect">
            <a:avLst/>
          </a:prstGeom>
        </p:spPr>
      </p:pic>
      <p:pic>
        <p:nvPicPr>
          <p:cNvPr id="6" name="image39.jpeg">
            <a:extLst>
              <a:ext uri="{FF2B5EF4-FFF2-40B4-BE49-F238E27FC236}">
                <a16:creationId xmlns:a16="http://schemas.microsoft.com/office/drawing/2014/main" id="{04668C11-3326-4837-973B-CC7EB86E16E2}"/>
              </a:ext>
            </a:extLst>
          </p:cNvPr>
          <p:cNvPicPr>
            <a:picLocks noChangeAspect="1"/>
          </p:cNvPicPr>
          <p:nvPr/>
        </p:nvPicPr>
        <p:blipFill>
          <a:blip r:embed="rId3" cstate="print"/>
          <a:stretch>
            <a:fillRect/>
          </a:stretch>
        </p:blipFill>
        <p:spPr>
          <a:xfrm>
            <a:off x="6096000" y="266382"/>
            <a:ext cx="5586730" cy="6246178"/>
          </a:xfrm>
          <a:prstGeom prst="rect">
            <a:avLst/>
          </a:prstGeom>
        </p:spPr>
      </p:pic>
    </p:spTree>
    <p:extLst>
      <p:ext uri="{BB962C8B-B14F-4D97-AF65-F5344CB8AC3E}">
        <p14:creationId xmlns:p14="http://schemas.microsoft.com/office/powerpoint/2010/main" val="2371205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0.jpeg">
            <a:extLst>
              <a:ext uri="{FF2B5EF4-FFF2-40B4-BE49-F238E27FC236}">
                <a16:creationId xmlns:a16="http://schemas.microsoft.com/office/drawing/2014/main" id="{CAB2B778-9CDD-463F-84D8-742B8B7E3BD3}"/>
              </a:ext>
            </a:extLst>
          </p:cNvPr>
          <p:cNvPicPr>
            <a:picLocks noChangeAspect="1"/>
          </p:cNvPicPr>
          <p:nvPr/>
        </p:nvPicPr>
        <p:blipFill>
          <a:blip r:embed="rId2" cstate="print"/>
          <a:stretch>
            <a:fillRect/>
          </a:stretch>
        </p:blipFill>
        <p:spPr>
          <a:xfrm>
            <a:off x="220980" y="341947"/>
            <a:ext cx="5491480" cy="6404293"/>
          </a:xfrm>
          <a:prstGeom prst="rect">
            <a:avLst/>
          </a:prstGeom>
        </p:spPr>
      </p:pic>
      <p:pic>
        <p:nvPicPr>
          <p:cNvPr id="7" name="image41.jpeg">
            <a:extLst>
              <a:ext uri="{FF2B5EF4-FFF2-40B4-BE49-F238E27FC236}">
                <a16:creationId xmlns:a16="http://schemas.microsoft.com/office/drawing/2014/main" id="{695E8D5A-3D09-4F28-8066-4C5659DEF437}"/>
              </a:ext>
            </a:extLst>
          </p:cNvPr>
          <p:cNvPicPr>
            <a:picLocks noChangeAspect="1"/>
          </p:cNvPicPr>
          <p:nvPr/>
        </p:nvPicPr>
        <p:blipFill>
          <a:blip r:embed="rId3" cstate="print"/>
          <a:stretch>
            <a:fillRect/>
          </a:stretch>
        </p:blipFill>
        <p:spPr>
          <a:xfrm>
            <a:off x="6096000" y="341947"/>
            <a:ext cx="5614035" cy="6404292"/>
          </a:xfrm>
          <a:prstGeom prst="rect">
            <a:avLst/>
          </a:prstGeom>
        </p:spPr>
      </p:pic>
    </p:spTree>
    <p:extLst>
      <p:ext uri="{BB962C8B-B14F-4D97-AF65-F5344CB8AC3E}">
        <p14:creationId xmlns:p14="http://schemas.microsoft.com/office/powerpoint/2010/main" val="1024746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DC947FE-FDBC-47F9-87ED-58DFF8A42498}"/>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9689FD69-0BE1-4E7F-9ED7-331BA8B02DBF}"/>
              </a:ext>
            </a:extLst>
          </p:cNvPr>
          <p:cNvSpPr>
            <a:spLocks noGrp="1"/>
          </p:cNvSpPr>
          <p:nvPr>
            <p:ph type="ftr" sz="quarter" idx="11"/>
          </p:nvPr>
        </p:nvSpPr>
        <p:spPr/>
        <p:txBody>
          <a:bodyPr/>
          <a:lstStyle/>
          <a:p>
            <a:r>
              <a:rPr lang="en-US" dirty="0"/>
              <a:t>Email Spam Classifier</a:t>
            </a:r>
          </a:p>
        </p:txBody>
      </p:sp>
      <p:sp>
        <p:nvSpPr>
          <p:cNvPr id="5" name="Slide Number Placeholder 4">
            <a:extLst>
              <a:ext uri="{FF2B5EF4-FFF2-40B4-BE49-F238E27FC236}">
                <a16:creationId xmlns:a16="http://schemas.microsoft.com/office/drawing/2014/main" id="{F3E438EE-01F9-4CEC-B573-99FAB976039C}"/>
              </a:ext>
            </a:extLst>
          </p:cNvPr>
          <p:cNvSpPr>
            <a:spLocks noGrp="1"/>
          </p:cNvSpPr>
          <p:nvPr>
            <p:ph type="sldNum" sz="quarter" idx="12"/>
          </p:nvPr>
        </p:nvSpPr>
        <p:spPr/>
        <p:txBody>
          <a:bodyPr/>
          <a:lstStyle/>
          <a:p>
            <a:fld id="{58FB4751-880F-D840-AAA9-3A15815CC996}" type="slidenum">
              <a:rPr lang="en-US" smtClean="0"/>
              <a:t>29</a:t>
            </a:fld>
            <a:endParaRPr lang="en-US" dirty="0"/>
          </a:p>
        </p:txBody>
      </p:sp>
      <p:sp>
        <p:nvSpPr>
          <p:cNvPr id="6" name="TextBox 5">
            <a:extLst>
              <a:ext uri="{FF2B5EF4-FFF2-40B4-BE49-F238E27FC236}">
                <a16:creationId xmlns:a16="http://schemas.microsoft.com/office/drawing/2014/main" id="{863FFA26-9142-426A-AC45-B593DD1663F1}"/>
              </a:ext>
            </a:extLst>
          </p:cNvPr>
          <p:cNvSpPr txBox="1"/>
          <p:nvPr/>
        </p:nvSpPr>
        <p:spPr>
          <a:xfrm>
            <a:off x="0" y="82296"/>
            <a:ext cx="6176682" cy="646331"/>
          </a:xfrm>
          <a:prstGeom prst="rect">
            <a:avLst/>
          </a:prstGeom>
          <a:noFill/>
        </p:spPr>
        <p:txBody>
          <a:bodyPr wrap="square">
            <a:spAutoFit/>
          </a:bodyPr>
          <a:lstStyle/>
          <a:p>
            <a:pPr defTabSz="685800">
              <a:buClr>
                <a:srgbClr val="E48312"/>
              </a:buClr>
              <a:buSzPts val="2100"/>
              <a:defRPr/>
            </a:pPr>
            <a:r>
              <a:rPr lang="en-US" sz="3600" dirty="0">
                <a:latin typeface="+mj-lt"/>
              </a:rPr>
              <a:t>Interpretation of Results</a:t>
            </a:r>
          </a:p>
        </p:txBody>
      </p:sp>
      <p:pic>
        <p:nvPicPr>
          <p:cNvPr id="8" name="image32.jpeg">
            <a:extLst>
              <a:ext uri="{FF2B5EF4-FFF2-40B4-BE49-F238E27FC236}">
                <a16:creationId xmlns:a16="http://schemas.microsoft.com/office/drawing/2014/main" id="{7B11C9A2-5911-4A0C-AAFA-CD715CDBCCAE}"/>
              </a:ext>
            </a:extLst>
          </p:cNvPr>
          <p:cNvPicPr>
            <a:picLocks noChangeAspect="1"/>
          </p:cNvPicPr>
          <p:nvPr/>
        </p:nvPicPr>
        <p:blipFill>
          <a:blip r:embed="rId2" cstate="print"/>
          <a:stretch>
            <a:fillRect/>
          </a:stretch>
        </p:blipFill>
        <p:spPr>
          <a:xfrm>
            <a:off x="119687" y="728627"/>
            <a:ext cx="5773113" cy="4884167"/>
          </a:xfrm>
          <a:prstGeom prst="rect">
            <a:avLst/>
          </a:prstGeom>
        </p:spPr>
      </p:pic>
    </p:spTree>
    <p:extLst>
      <p:ext uri="{BB962C8B-B14F-4D97-AF65-F5344CB8AC3E}">
        <p14:creationId xmlns:p14="http://schemas.microsoft.com/office/powerpoint/2010/main" val="3454618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266611" y="94840"/>
            <a:ext cx="6502620" cy="676656"/>
          </a:xfrm>
        </p:spPr>
        <p:txBody>
          <a:bodyPr/>
          <a:lstStyle/>
          <a:p>
            <a:r>
              <a:rPr lang="en-US" dirty="0"/>
              <a:t>Introduction</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Email Spam Classifier</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pic>
        <p:nvPicPr>
          <p:cNvPr id="12" name="Picture Placeholder 11">
            <a:extLst>
              <a:ext uri="{FF2B5EF4-FFF2-40B4-BE49-F238E27FC236}">
                <a16:creationId xmlns:a16="http://schemas.microsoft.com/office/drawing/2014/main" id="{53ED73C4-60D6-4F37-90F3-34B87AA55429}"/>
              </a:ext>
            </a:extLst>
          </p:cNvPr>
          <p:cNvPicPr>
            <a:picLocks noGrp="1" noChangeAspect="1"/>
          </p:cNvPicPr>
          <p:nvPr>
            <p:ph type="pic" idx="1"/>
          </p:nvPr>
        </p:nvPicPr>
        <p:blipFill>
          <a:blip r:embed="rId2"/>
          <a:srcRect l="27131" r="27131"/>
          <a:stretch/>
        </p:blipFill>
        <p:spPr>
          <a:xfrm>
            <a:off x="7743752" y="0"/>
            <a:ext cx="4376530" cy="6018401"/>
          </a:xfrm>
        </p:spPr>
      </p:pic>
      <p:sp>
        <p:nvSpPr>
          <p:cNvPr id="23" name="TextBox 22">
            <a:extLst>
              <a:ext uri="{FF2B5EF4-FFF2-40B4-BE49-F238E27FC236}">
                <a16:creationId xmlns:a16="http://schemas.microsoft.com/office/drawing/2014/main" id="{32BC844F-0644-48C2-AE74-E55C033D86C3}"/>
              </a:ext>
            </a:extLst>
          </p:cNvPr>
          <p:cNvSpPr txBox="1"/>
          <p:nvPr/>
        </p:nvSpPr>
        <p:spPr>
          <a:xfrm>
            <a:off x="71718" y="1217903"/>
            <a:ext cx="6106160" cy="2862322"/>
          </a:xfrm>
          <a:prstGeom prst="rect">
            <a:avLst/>
          </a:prstGeom>
          <a:noFill/>
        </p:spPr>
        <p:txBody>
          <a:bodyPr wrap="square">
            <a:spAutoFit/>
          </a:bodyPr>
          <a:lstStyle/>
          <a:p>
            <a:pPr algn="l"/>
            <a:r>
              <a:rPr lang="en-US" b="1" i="0" dirty="0">
                <a:solidFill>
                  <a:srgbClr val="292929"/>
                </a:solidFill>
                <a:effectLst/>
                <a:latin typeface="sohne"/>
              </a:rPr>
              <a:t>Problem Description</a:t>
            </a:r>
          </a:p>
          <a:p>
            <a:pPr algn="just"/>
            <a:r>
              <a:rPr lang="en-US" b="0" i="0" dirty="0">
                <a:solidFill>
                  <a:srgbClr val="292929"/>
                </a:solidFill>
                <a:effectLst/>
                <a:latin typeface="source-serif-pro"/>
              </a:rPr>
              <a:t>Understanding the problem is a crucial first step in solving any machine learning problem. In this article, we will explore and understand the process of classifying emails as spam or not spam. This is called Spam Detection, and it is a binary classification problem.</a:t>
            </a:r>
          </a:p>
          <a:p>
            <a:pPr algn="just"/>
            <a:r>
              <a:rPr lang="en-US" b="0" i="0" dirty="0">
                <a:solidFill>
                  <a:srgbClr val="292929"/>
                </a:solidFill>
                <a:effectLst/>
                <a:latin typeface="source-serif-pro"/>
              </a:rPr>
              <a:t>The reason to do this is simple: by detecting unsolicited and unwanted emails, we can prevent spam messages from creeping into the user’s inbox, thereby improving user experience.</a:t>
            </a:r>
          </a:p>
        </p:txBody>
      </p:sp>
    </p:spTree>
    <p:extLst>
      <p:ext uri="{BB962C8B-B14F-4D97-AF65-F5344CB8AC3E}">
        <p14:creationId xmlns:p14="http://schemas.microsoft.com/office/powerpoint/2010/main" val="3435077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B549584F-CACC-4056-AE0E-9AC8C0F29D38}"/>
              </a:ext>
            </a:extLst>
          </p:cNvPr>
          <p:cNvSpPr>
            <a:spLocks noGrp="1"/>
          </p:cNvSpPr>
          <p:nvPr>
            <p:ph type="dt" sz="half" idx="10"/>
          </p:nvPr>
        </p:nvSpPr>
        <p:spPr/>
        <p:txBody>
          <a:bodyPr/>
          <a:lstStyle/>
          <a:p>
            <a:r>
              <a:rPr lang="en-US" dirty="0"/>
              <a:t>2022</a:t>
            </a:r>
          </a:p>
        </p:txBody>
      </p:sp>
      <p:sp>
        <p:nvSpPr>
          <p:cNvPr id="16" name="Footer Placeholder 15">
            <a:extLst>
              <a:ext uri="{FF2B5EF4-FFF2-40B4-BE49-F238E27FC236}">
                <a16:creationId xmlns:a16="http://schemas.microsoft.com/office/drawing/2014/main" id="{DF58774E-1A84-4267-8202-A78769F3DE44}"/>
              </a:ext>
            </a:extLst>
          </p:cNvPr>
          <p:cNvSpPr>
            <a:spLocks noGrp="1"/>
          </p:cNvSpPr>
          <p:nvPr>
            <p:ph type="ftr" sz="quarter" idx="11"/>
          </p:nvPr>
        </p:nvSpPr>
        <p:spPr>
          <a:xfrm>
            <a:off x="4376928" y="6450584"/>
            <a:ext cx="3438144" cy="310896"/>
          </a:xfrm>
        </p:spPr>
        <p:txBody>
          <a:bodyPr/>
          <a:lstStyle/>
          <a:p>
            <a:r>
              <a:rPr lang="en-US" dirty="0"/>
              <a:t>Email Spam Classifier</a:t>
            </a:r>
          </a:p>
        </p:txBody>
      </p:sp>
      <p:sp>
        <p:nvSpPr>
          <p:cNvPr id="17" name="Slide Number Placeholder 16">
            <a:extLst>
              <a:ext uri="{FF2B5EF4-FFF2-40B4-BE49-F238E27FC236}">
                <a16:creationId xmlns:a16="http://schemas.microsoft.com/office/drawing/2014/main" id="{BFB51141-8B90-4239-9C47-912A53975EE9}"/>
              </a:ext>
            </a:extLst>
          </p:cNvPr>
          <p:cNvSpPr>
            <a:spLocks noGrp="1"/>
          </p:cNvSpPr>
          <p:nvPr>
            <p:ph type="sldNum" sz="quarter" idx="12"/>
          </p:nvPr>
        </p:nvSpPr>
        <p:spPr/>
        <p:txBody>
          <a:bodyPr/>
          <a:lstStyle/>
          <a:p>
            <a:fld id="{58FB4751-880F-D840-AAA9-3A15815CC996}" type="slidenum">
              <a:rPr lang="en-US" smtClean="0"/>
              <a:t>30</a:t>
            </a:fld>
            <a:endParaRPr lang="en-US" dirty="0"/>
          </a:p>
        </p:txBody>
      </p:sp>
      <p:pic>
        <p:nvPicPr>
          <p:cNvPr id="11" name="image43.jpeg">
            <a:extLst>
              <a:ext uri="{FF2B5EF4-FFF2-40B4-BE49-F238E27FC236}">
                <a16:creationId xmlns:a16="http://schemas.microsoft.com/office/drawing/2014/main" id="{D6ACFB07-3BEB-4A46-B16F-28E9761EBB88}"/>
              </a:ext>
            </a:extLst>
          </p:cNvPr>
          <p:cNvPicPr>
            <a:picLocks noChangeAspect="1"/>
          </p:cNvPicPr>
          <p:nvPr/>
        </p:nvPicPr>
        <p:blipFill>
          <a:blip r:embed="rId2" cstate="print"/>
          <a:stretch>
            <a:fillRect/>
          </a:stretch>
        </p:blipFill>
        <p:spPr>
          <a:xfrm>
            <a:off x="6578600" y="460375"/>
            <a:ext cx="5237480" cy="2421890"/>
          </a:xfrm>
          <a:prstGeom prst="rect">
            <a:avLst/>
          </a:prstGeom>
        </p:spPr>
      </p:pic>
      <p:pic>
        <p:nvPicPr>
          <p:cNvPr id="12" name="image42.jpeg">
            <a:extLst>
              <a:ext uri="{FF2B5EF4-FFF2-40B4-BE49-F238E27FC236}">
                <a16:creationId xmlns:a16="http://schemas.microsoft.com/office/drawing/2014/main" id="{EBCFBB9B-B690-4470-8FF7-98D5609F521E}"/>
              </a:ext>
            </a:extLst>
          </p:cNvPr>
          <p:cNvPicPr>
            <a:picLocks noChangeAspect="1"/>
          </p:cNvPicPr>
          <p:nvPr/>
        </p:nvPicPr>
        <p:blipFill>
          <a:blip r:embed="rId3" cstate="print"/>
          <a:stretch>
            <a:fillRect/>
          </a:stretch>
        </p:blipFill>
        <p:spPr>
          <a:xfrm>
            <a:off x="243522" y="383186"/>
            <a:ext cx="5859996" cy="5316573"/>
          </a:xfrm>
          <a:prstGeom prst="rect">
            <a:avLst/>
          </a:prstGeom>
        </p:spPr>
      </p:pic>
    </p:spTree>
    <p:extLst>
      <p:ext uri="{BB962C8B-B14F-4D97-AF65-F5344CB8AC3E}">
        <p14:creationId xmlns:p14="http://schemas.microsoft.com/office/powerpoint/2010/main" val="2520426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DC947FE-FDBC-47F9-87ED-58DFF8A42498}"/>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9689FD69-0BE1-4E7F-9ED7-331BA8B02DBF}"/>
              </a:ext>
            </a:extLst>
          </p:cNvPr>
          <p:cNvSpPr>
            <a:spLocks noGrp="1"/>
          </p:cNvSpPr>
          <p:nvPr>
            <p:ph type="ftr" sz="quarter" idx="11"/>
          </p:nvPr>
        </p:nvSpPr>
        <p:spPr/>
        <p:txBody>
          <a:bodyPr/>
          <a:lstStyle/>
          <a:p>
            <a:r>
              <a:rPr lang="en-US" dirty="0"/>
              <a:t>Email Spam Classifier</a:t>
            </a:r>
          </a:p>
        </p:txBody>
      </p:sp>
      <p:sp>
        <p:nvSpPr>
          <p:cNvPr id="5" name="Slide Number Placeholder 4">
            <a:extLst>
              <a:ext uri="{FF2B5EF4-FFF2-40B4-BE49-F238E27FC236}">
                <a16:creationId xmlns:a16="http://schemas.microsoft.com/office/drawing/2014/main" id="{F3E438EE-01F9-4CEC-B573-99FAB976039C}"/>
              </a:ext>
            </a:extLst>
          </p:cNvPr>
          <p:cNvSpPr>
            <a:spLocks noGrp="1"/>
          </p:cNvSpPr>
          <p:nvPr>
            <p:ph type="sldNum" sz="quarter" idx="12"/>
          </p:nvPr>
        </p:nvSpPr>
        <p:spPr/>
        <p:txBody>
          <a:bodyPr/>
          <a:lstStyle/>
          <a:p>
            <a:fld id="{58FB4751-880F-D840-AAA9-3A15815CC996}" type="slidenum">
              <a:rPr lang="en-US" smtClean="0"/>
              <a:t>31</a:t>
            </a:fld>
            <a:endParaRPr lang="en-US" dirty="0"/>
          </a:p>
        </p:txBody>
      </p:sp>
      <p:sp>
        <p:nvSpPr>
          <p:cNvPr id="6" name="TextBox 5">
            <a:extLst>
              <a:ext uri="{FF2B5EF4-FFF2-40B4-BE49-F238E27FC236}">
                <a16:creationId xmlns:a16="http://schemas.microsoft.com/office/drawing/2014/main" id="{863FFA26-9142-426A-AC45-B593DD1663F1}"/>
              </a:ext>
            </a:extLst>
          </p:cNvPr>
          <p:cNvSpPr txBox="1"/>
          <p:nvPr/>
        </p:nvSpPr>
        <p:spPr>
          <a:xfrm>
            <a:off x="0" y="82296"/>
            <a:ext cx="11654118" cy="646331"/>
          </a:xfrm>
          <a:prstGeom prst="rect">
            <a:avLst/>
          </a:prstGeom>
          <a:noFill/>
        </p:spPr>
        <p:txBody>
          <a:bodyPr wrap="square">
            <a:spAutoFit/>
          </a:bodyPr>
          <a:lstStyle/>
          <a:p>
            <a:pPr defTabSz="685800">
              <a:buClr>
                <a:srgbClr val="E48312"/>
              </a:buClr>
              <a:buSzPts val="2100"/>
              <a:defRPr/>
            </a:pPr>
            <a:r>
              <a:rPr lang="en-US" sz="3600" dirty="0">
                <a:latin typeface="+mj-lt"/>
              </a:rPr>
              <a:t>Conclusion</a:t>
            </a:r>
          </a:p>
        </p:txBody>
      </p:sp>
      <p:sp>
        <p:nvSpPr>
          <p:cNvPr id="9" name="TextBox 8">
            <a:extLst>
              <a:ext uri="{FF2B5EF4-FFF2-40B4-BE49-F238E27FC236}">
                <a16:creationId xmlns:a16="http://schemas.microsoft.com/office/drawing/2014/main" id="{F3DBEA20-2031-4E02-8FBD-E234730A2B92}"/>
              </a:ext>
            </a:extLst>
          </p:cNvPr>
          <p:cNvSpPr txBox="1"/>
          <p:nvPr/>
        </p:nvSpPr>
        <p:spPr>
          <a:xfrm>
            <a:off x="0" y="814956"/>
            <a:ext cx="5709920" cy="2164952"/>
          </a:xfrm>
          <a:prstGeom prst="rect">
            <a:avLst/>
          </a:prstGeom>
          <a:noFill/>
        </p:spPr>
        <p:txBody>
          <a:bodyPr wrap="square">
            <a:spAutoFit/>
          </a:bodyPr>
          <a:lstStyle/>
          <a:p>
            <a:pPr marL="88900" marR="0">
              <a:spcBef>
                <a:spcPts val="465"/>
              </a:spcBef>
              <a:spcAft>
                <a:spcPts val="0"/>
              </a:spcAft>
            </a:pPr>
            <a:r>
              <a:rPr lang="en-US" sz="2000" b="1" i="1" dirty="0">
                <a:effectLst/>
                <a:latin typeface="Arial" panose="020B0604020202020204" pitchFamily="34" charset="0"/>
                <a:ea typeface="Arial" panose="020B0604020202020204" pitchFamily="34" charset="0"/>
              </a:rPr>
              <a:t>KEY</a:t>
            </a:r>
            <a:r>
              <a:rPr lang="en-US" sz="2000" b="1" i="1" spc="-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FINDINGS</a:t>
            </a:r>
            <a:r>
              <a:rPr lang="en-US" sz="2000" b="1" i="1" spc="-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AND</a:t>
            </a:r>
            <a:r>
              <a:rPr lang="en-US" sz="2000" b="1" i="1" spc="-1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CONCLUSIONS</a:t>
            </a:r>
            <a:r>
              <a:rPr lang="en-US" sz="2000" b="1" i="1" spc="-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OF THE</a:t>
            </a:r>
            <a:r>
              <a:rPr lang="en-US" sz="2000" b="1" i="1" spc="-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STUDY</a:t>
            </a:r>
          </a:p>
          <a:p>
            <a:pPr marL="0" marR="0">
              <a:spcBef>
                <a:spcPts val="15"/>
              </a:spcBef>
              <a:spcAft>
                <a:spcPts val="0"/>
              </a:spcAft>
            </a:pPr>
            <a:r>
              <a:rPr lang="en-US" sz="1800" b="1" i="1" dirty="0">
                <a:effectLst/>
                <a:latin typeface="Arial" panose="020B0604020202020204" pitchFamily="34" charset="0"/>
                <a:ea typeface="Arial MT"/>
                <a:cs typeface="Arial MT"/>
              </a:rPr>
              <a:t> </a:t>
            </a:r>
            <a:endParaRPr lang="en-US" sz="2000" dirty="0">
              <a:effectLst/>
              <a:latin typeface="Arial MT"/>
              <a:ea typeface="Arial MT"/>
              <a:cs typeface="Arial MT"/>
            </a:endParaRPr>
          </a:p>
          <a:p>
            <a:pPr marL="88900" marR="241300">
              <a:lnSpc>
                <a:spcPct val="148000"/>
              </a:lnSpc>
              <a:spcBef>
                <a:spcPts val="0"/>
              </a:spcBef>
              <a:spcAft>
                <a:spcPts val="0"/>
              </a:spcAft>
            </a:pPr>
            <a:r>
              <a:rPr lang="en-US" sz="1800" dirty="0">
                <a:effectLst/>
                <a:latin typeface="Arial MT"/>
                <a:ea typeface="Arial MT"/>
                <a:cs typeface="Arial MT"/>
              </a:rPr>
              <a:t>From the whole evaluation we found out that the spam emails can be classified and can be</a:t>
            </a:r>
            <a:r>
              <a:rPr lang="en-US" sz="1800" spc="-295" dirty="0">
                <a:effectLst/>
                <a:latin typeface="Arial MT"/>
                <a:ea typeface="Arial MT"/>
                <a:cs typeface="Arial MT"/>
              </a:rPr>
              <a:t> </a:t>
            </a:r>
            <a:r>
              <a:rPr lang="en-US" sz="1800" dirty="0">
                <a:effectLst/>
                <a:latin typeface="Arial MT"/>
                <a:ea typeface="Arial MT"/>
                <a:cs typeface="Arial MT"/>
              </a:rPr>
              <a:t>stopped</a:t>
            </a:r>
            <a:r>
              <a:rPr lang="en-US" sz="1800" spc="-5" dirty="0">
                <a:effectLst/>
                <a:latin typeface="Arial MT"/>
                <a:ea typeface="Arial MT"/>
                <a:cs typeface="Arial MT"/>
              </a:rPr>
              <a:t> </a:t>
            </a:r>
            <a:r>
              <a:rPr lang="en-US" sz="1800" dirty="0">
                <a:effectLst/>
                <a:latin typeface="Arial MT"/>
                <a:ea typeface="Arial MT"/>
                <a:cs typeface="Arial MT"/>
              </a:rPr>
              <a:t>doing harm</a:t>
            </a:r>
            <a:r>
              <a:rPr lang="en-US" sz="1800" spc="-5" dirty="0">
                <a:effectLst/>
                <a:latin typeface="Arial MT"/>
                <a:ea typeface="Arial MT"/>
                <a:cs typeface="Arial MT"/>
              </a:rPr>
              <a:t> </a:t>
            </a:r>
            <a:r>
              <a:rPr lang="en-US" sz="1800" dirty="0">
                <a:effectLst/>
                <a:latin typeface="Arial MT"/>
                <a:ea typeface="Arial MT"/>
                <a:cs typeface="Arial MT"/>
              </a:rPr>
              <a:t>to</a:t>
            </a:r>
            <a:r>
              <a:rPr lang="en-US" sz="1800" spc="-10" dirty="0">
                <a:effectLst/>
                <a:latin typeface="Arial MT"/>
                <a:ea typeface="Arial MT"/>
                <a:cs typeface="Arial MT"/>
              </a:rPr>
              <a:t> </a:t>
            </a:r>
            <a:r>
              <a:rPr lang="en-US" sz="1800" dirty="0">
                <a:effectLst/>
                <a:latin typeface="Arial MT"/>
                <a:ea typeface="Arial MT"/>
                <a:cs typeface="Arial MT"/>
              </a:rPr>
              <a:t>the users.</a:t>
            </a:r>
          </a:p>
        </p:txBody>
      </p:sp>
      <p:sp>
        <p:nvSpPr>
          <p:cNvPr id="11" name="TextBox 10">
            <a:extLst>
              <a:ext uri="{FF2B5EF4-FFF2-40B4-BE49-F238E27FC236}">
                <a16:creationId xmlns:a16="http://schemas.microsoft.com/office/drawing/2014/main" id="{01DAC226-1F9E-4914-A052-6865F6C9D549}"/>
              </a:ext>
            </a:extLst>
          </p:cNvPr>
          <p:cNvSpPr txBox="1"/>
          <p:nvPr/>
        </p:nvSpPr>
        <p:spPr>
          <a:xfrm>
            <a:off x="71120" y="3304560"/>
            <a:ext cx="11775440" cy="2510944"/>
          </a:xfrm>
          <a:prstGeom prst="rect">
            <a:avLst/>
          </a:prstGeom>
          <a:noFill/>
        </p:spPr>
        <p:txBody>
          <a:bodyPr wrap="square">
            <a:spAutoFit/>
          </a:bodyPr>
          <a:lstStyle/>
          <a:p>
            <a:pPr marL="88900" marR="0">
              <a:spcBef>
                <a:spcPts val="770"/>
              </a:spcBef>
              <a:spcAft>
                <a:spcPts val="0"/>
              </a:spcAft>
            </a:pPr>
            <a:r>
              <a:rPr lang="en-US" sz="1800" b="1" i="1" dirty="0">
                <a:effectLst/>
                <a:latin typeface="Arial" panose="020B0604020202020204" pitchFamily="34" charset="0"/>
                <a:ea typeface="Arial" panose="020B0604020202020204" pitchFamily="34" charset="0"/>
              </a:rPr>
              <a:t>LEARNING</a:t>
            </a:r>
            <a:r>
              <a:rPr lang="en-US" sz="1800" b="1" i="1" spc="-5" dirty="0">
                <a:effectLst/>
                <a:latin typeface="Arial" panose="020B0604020202020204" pitchFamily="34" charset="0"/>
                <a:ea typeface="Arial" panose="020B0604020202020204" pitchFamily="34" charset="0"/>
              </a:rPr>
              <a:t> </a:t>
            </a:r>
            <a:r>
              <a:rPr lang="en-US" sz="1800" b="1" i="1" dirty="0">
                <a:effectLst/>
                <a:latin typeface="Arial" panose="020B0604020202020204" pitchFamily="34" charset="0"/>
                <a:ea typeface="Arial" panose="020B0604020202020204" pitchFamily="34" charset="0"/>
              </a:rPr>
              <a:t>OUTCOMES OF THE</a:t>
            </a:r>
            <a:r>
              <a:rPr lang="en-US" sz="1800" b="1" i="1" spc="-15" dirty="0">
                <a:effectLst/>
                <a:latin typeface="Arial" panose="020B0604020202020204" pitchFamily="34" charset="0"/>
                <a:ea typeface="Arial" panose="020B0604020202020204" pitchFamily="34" charset="0"/>
              </a:rPr>
              <a:t> </a:t>
            </a:r>
            <a:r>
              <a:rPr lang="en-US" sz="1800" b="1" i="1" dirty="0">
                <a:effectLst/>
                <a:latin typeface="Arial" panose="020B0604020202020204" pitchFamily="34" charset="0"/>
                <a:ea typeface="Arial" panose="020B0604020202020204" pitchFamily="34" charset="0"/>
              </a:rPr>
              <a:t>STUDY IN</a:t>
            </a:r>
            <a:r>
              <a:rPr lang="en-US" sz="1800" b="1" i="1" spc="-10" dirty="0">
                <a:effectLst/>
                <a:latin typeface="Arial" panose="020B0604020202020204" pitchFamily="34" charset="0"/>
                <a:ea typeface="Arial" panose="020B0604020202020204" pitchFamily="34" charset="0"/>
              </a:rPr>
              <a:t> </a:t>
            </a:r>
            <a:r>
              <a:rPr lang="en-US" sz="1800" b="1" i="1" dirty="0">
                <a:effectLst/>
                <a:latin typeface="Arial" panose="020B0604020202020204" pitchFamily="34" charset="0"/>
                <a:ea typeface="Arial" panose="020B0604020202020204" pitchFamily="34" charset="0"/>
              </a:rPr>
              <a:t>RESPECT OF</a:t>
            </a:r>
            <a:r>
              <a:rPr lang="en-US" sz="1800" b="1" i="1" spc="-5" dirty="0">
                <a:effectLst/>
                <a:latin typeface="Arial" panose="020B0604020202020204" pitchFamily="34" charset="0"/>
                <a:ea typeface="Arial" panose="020B0604020202020204" pitchFamily="34" charset="0"/>
              </a:rPr>
              <a:t> </a:t>
            </a:r>
            <a:r>
              <a:rPr lang="en-US" sz="1800" b="1" i="1" dirty="0">
                <a:effectLst/>
                <a:latin typeface="Arial" panose="020B0604020202020204" pitchFamily="34" charset="0"/>
                <a:ea typeface="Arial" panose="020B0604020202020204" pitchFamily="34" charset="0"/>
              </a:rPr>
              <a:t>DATA</a:t>
            </a:r>
            <a:r>
              <a:rPr lang="en-US" sz="1800" b="1" i="1" spc="-20" dirty="0">
                <a:effectLst/>
                <a:latin typeface="Arial" panose="020B0604020202020204" pitchFamily="34" charset="0"/>
                <a:ea typeface="Arial" panose="020B0604020202020204" pitchFamily="34" charset="0"/>
              </a:rPr>
              <a:t> </a:t>
            </a:r>
            <a:r>
              <a:rPr lang="en-US" sz="1800" b="1" i="1" dirty="0">
                <a:effectLst/>
                <a:latin typeface="Arial" panose="020B0604020202020204" pitchFamily="34" charset="0"/>
                <a:ea typeface="Arial" panose="020B0604020202020204" pitchFamily="34" charset="0"/>
              </a:rPr>
              <a:t>SCIENCE</a:t>
            </a:r>
          </a:p>
          <a:p>
            <a:pPr marL="0" marR="0" algn="just">
              <a:spcBef>
                <a:spcPts val="20"/>
              </a:spcBef>
              <a:spcAft>
                <a:spcPts val="0"/>
              </a:spcAft>
            </a:pPr>
            <a:r>
              <a:rPr lang="en-US" sz="1600" b="1" i="1" dirty="0">
                <a:effectLst/>
                <a:latin typeface="Arial" panose="020B0604020202020204" pitchFamily="34" charset="0"/>
                <a:ea typeface="Arial MT"/>
                <a:cs typeface="Arial MT"/>
              </a:rPr>
              <a:t> </a:t>
            </a:r>
            <a:endParaRPr lang="en-US" sz="1800" dirty="0">
              <a:effectLst/>
              <a:latin typeface="Arial MT"/>
              <a:ea typeface="Arial MT"/>
              <a:cs typeface="Arial MT"/>
            </a:endParaRPr>
          </a:p>
          <a:p>
            <a:pPr marL="88900" marR="0" algn="just">
              <a:spcBef>
                <a:spcPts val="0"/>
              </a:spcBef>
              <a:spcAft>
                <a:spcPts val="0"/>
              </a:spcAft>
            </a:pPr>
            <a:r>
              <a:rPr lang="en-US" sz="1800" dirty="0">
                <a:effectLst/>
                <a:latin typeface="Arial MT"/>
                <a:ea typeface="Arial MT"/>
                <a:cs typeface="Arial MT"/>
              </a:rPr>
              <a:t>I</a:t>
            </a:r>
            <a:r>
              <a:rPr lang="en-US" sz="1800" spc="-20" dirty="0">
                <a:effectLst/>
                <a:latin typeface="Arial MT"/>
                <a:ea typeface="Arial MT"/>
                <a:cs typeface="Arial MT"/>
              </a:rPr>
              <a:t> </a:t>
            </a:r>
            <a:r>
              <a:rPr lang="en-US" sz="1800" dirty="0">
                <a:effectLst/>
                <a:latin typeface="Arial MT"/>
                <a:ea typeface="Arial MT"/>
                <a:cs typeface="Arial MT"/>
              </a:rPr>
              <a:t>found</a:t>
            </a:r>
            <a:r>
              <a:rPr lang="en-US" sz="1800" spc="-5" dirty="0">
                <a:effectLst/>
                <a:latin typeface="Arial MT"/>
                <a:ea typeface="Arial MT"/>
                <a:cs typeface="Arial MT"/>
              </a:rPr>
              <a:t> </a:t>
            </a:r>
            <a:r>
              <a:rPr lang="en-US" sz="1800" dirty="0">
                <a:effectLst/>
                <a:latin typeface="Arial MT"/>
                <a:ea typeface="Arial MT"/>
                <a:cs typeface="Arial MT"/>
              </a:rPr>
              <a:t>visualization</a:t>
            </a:r>
            <a:r>
              <a:rPr lang="en-US" sz="1800" spc="-5" dirty="0">
                <a:effectLst/>
                <a:latin typeface="Arial MT"/>
                <a:ea typeface="Arial MT"/>
                <a:cs typeface="Arial MT"/>
              </a:rPr>
              <a:t> </a:t>
            </a:r>
            <a:r>
              <a:rPr lang="en-US" sz="1800" dirty="0">
                <a:effectLst/>
                <a:latin typeface="Arial MT"/>
                <a:ea typeface="Arial MT"/>
                <a:cs typeface="Arial MT"/>
              </a:rPr>
              <a:t>a</a:t>
            </a:r>
            <a:r>
              <a:rPr lang="en-US" sz="1800" spc="-10" dirty="0">
                <a:effectLst/>
                <a:latin typeface="Arial MT"/>
                <a:ea typeface="Arial MT"/>
                <a:cs typeface="Arial MT"/>
              </a:rPr>
              <a:t> </a:t>
            </a:r>
            <a:r>
              <a:rPr lang="en-US" sz="1800" dirty="0">
                <a:effectLst/>
                <a:latin typeface="Arial MT"/>
                <a:ea typeface="Arial MT"/>
                <a:cs typeface="Arial MT"/>
              </a:rPr>
              <a:t>very</a:t>
            </a:r>
            <a:r>
              <a:rPr lang="en-US" sz="1800" spc="-25" dirty="0">
                <a:effectLst/>
                <a:latin typeface="Arial MT"/>
                <a:ea typeface="Arial MT"/>
                <a:cs typeface="Arial MT"/>
              </a:rPr>
              <a:t> </a:t>
            </a:r>
            <a:r>
              <a:rPr lang="en-US" sz="1800" dirty="0">
                <a:effectLst/>
                <a:latin typeface="Arial MT"/>
                <a:ea typeface="Arial MT"/>
                <a:cs typeface="Arial MT"/>
              </a:rPr>
              <a:t>useful</a:t>
            </a:r>
            <a:r>
              <a:rPr lang="en-US" sz="1800" spc="-5" dirty="0">
                <a:effectLst/>
                <a:latin typeface="Arial MT"/>
                <a:ea typeface="Arial MT"/>
                <a:cs typeface="Arial MT"/>
              </a:rPr>
              <a:t> </a:t>
            </a:r>
            <a:r>
              <a:rPr lang="en-US" sz="1800" dirty="0">
                <a:effectLst/>
                <a:latin typeface="Arial MT"/>
                <a:ea typeface="Arial MT"/>
                <a:cs typeface="Arial MT"/>
              </a:rPr>
              <a:t>technique</a:t>
            </a:r>
            <a:r>
              <a:rPr lang="en-US" sz="1800" spc="-5" dirty="0">
                <a:effectLst/>
                <a:latin typeface="Arial MT"/>
                <a:ea typeface="Arial MT"/>
                <a:cs typeface="Arial MT"/>
              </a:rPr>
              <a:t> </a:t>
            </a:r>
            <a:r>
              <a:rPr lang="en-US" sz="1800" dirty="0">
                <a:effectLst/>
                <a:latin typeface="Arial MT"/>
                <a:ea typeface="Arial MT"/>
                <a:cs typeface="Arial MT"/>
              </a:rPr>
              <a:t>to</a:t>
            </a:r>
            <a:r>
              <a:rPr lang="en-US" sz="1800" spc="-5" dirty="0">
                <a:effectLst/>
                <a:latin typeface="Arial MT"/>
                <a:ea typeface="Arial MT"/>
                <a:cs typeface="Arial MT"/>
              </a:rPr>
              <a:t> </a:t>
            </a:r>
            <a:r>
              <a:rPr lang="en-US" sz="1800" dirty="0">
                <a:effectLst/>
                <a:latin typeface="Arial MT"/>
                <a:ea typeface="Arial MT"/>
                <a:cs typeface="Arial MT"/>
              </a:rPr>
              <a:t>infer</a:t>
            </a:r>
            <a:r>
              <a:rPr lang="en-US" sz="1800" spc="-10" dirty="0">
                <a:effectLst/>
                <a:latin typeface="Arial MT"/>
                <a:ea typeface="Arial MT"/>
                <a:cs typeface="Arial MT"/>
              </a:rPr>
              <a:t> </a:t>
            </a:r>
            <a:r>
              <a:rPr lang="en-US" sz="1800" dirty="0">
                <a:effectLst/>
                <a:latin typeface="Arial MT"/>
                <a:ea typeface="Arial MT"/>
                <a:cs typeface="Arial MT"/>
              </a:rPr>
              <a:t>insights</a:t>
            </a:r>
            <a:r>
              <a:rPr lang="en-US" sz="1800" spc="-15" dirty="0">
                <a:effectLst/>
                <a:latin typeface="Arial MT"/>
                <a:ea typeface="Arial MT"/>
                <a:cs typeface="Arial MT"/>
              </a:rPr>
              <a:t> </a:t>
            </a:r>
            <a:r>
              <a:rPr lang="en-US" sz="1800" dirty="0">
                <a:effectLst/>
                <a:latin typeface="Arial MT"/>
                <a:ea typeface="Arial MT"/>
                <a:cs typeface="Arial MT"/>
              </a:rPr>
              <a:t>from</a:t>
            </a:r>
            <a:r>
              <a:rPr lang="en-US" sz="1800" spc="-10" dirty="0">
                <a:effectLst/>
                <a:latin typeface="Arial MT"/>
                <a:ea typeface="Arial MT"/>
                <a:cs typeface="Arial MT"/>
              </a:rPr>
              <a:t> </a:t>
            </a:r>
            <a:r>
              <a:rPr lang="en-US" sz="1800" dirty="0">
                <a:effectLst/>
                <a:latin typeface="Arial MT"/>
                <a:ea typeface="Arial MT"/>
                <a:cs typeface="Arial MT"/>
              </a:rPr>
              <a:t>dataset.</a:t>
            </a:r>
          </a:p>
          <a:p>
            <a:pPr marL="0" marR="0" algn="just">
              <a:spcBef>
                <a:spcPts val="50"/>
              </a:spcBef>
              <a:spcAft>
                <a:spcPts val="0"/>
              </a:spcAft>
            </a:pPr>
            <a:r>
              <a:rPr lang="en-US" sz="2000" dirty="0">
                <a:effectLst/>
                <a:latin typeface="Arial MT"/>
                <a:ea typeface="Arial MT"/>
                <a:cs typeface="Arial MT"/>
              </a:rPr>
              <a:t> </a:t>
            </a:r>
            <a:endParaRPr lang="en-US" sz="1800" dirty="0">
              <a:effectLst/>
              <a:latin typeface="Arial MT"/>
              <a:ea typeface="Arial MT"/>
              <a:cs typeface="Arial MT"/>
            </a:endParaRPr>
          </a:p>
          <a:p>
            <a:pPr marL="88900" marR="265430" algn="just">
              <a:lnSpc>
                <a:spcPct val="150000"/>
              </a:lnSpc>
              <a:spcBef>
                <a:spcPts val="0"/>
              </a:spcBef>
              <a:spcAft>
                <a:spcPts val="0"/>
              </a:spcAft>
            </a:pPr>
            <a:r>
              <a:rPr lang="en-US" sz="1800" dirty="0">
                <a:effectLst/>
                <a:latin typeface="Arial MT"/>
                <a:ea typeface="Arial MT"/>
                <a:cs typeface="Arial MT"/>
              </a:rPr>
              <a:t>The</a:t>
            </a:r>
            <a:r>
              <a:rPr lang="en-US" sz="1800" spc="-5" dirty="0">
                <a:effectLst/>
                <a:latin typeface="Arial MT"/>
                <a:ea typeface="Arial MT"/>
                <a:cs typeface="Arial MT"/>
              </a:rPr>
              <a:t> </a:t>
            </a:r>
            <a:r>
              <a:rPr lang="en-US" sz="1800" dirty="0">
                <a:effectLst/>
                <a:latin typeface="Arial MT"/>
                <a:ea typeface="Arial MT"/>
                <a:cs typeface="Arial MT"/>
              </a:rPr>
              <a:t>ROC</a:t>
            </a:r>
            <a:r>
              <a:rPr lang="en-US" sz="1800" spc="-5" dirty="0">
                <a:effectLst/>
                <a:latin typeface="Arial MT"/>
                <a:ea typeface="Arial MT"/>
                <a:cs typeface="Arial MT"/>
              </a:rPr>
              <a:t> </a:t>
            </a:r>
            <a:r>
              <a:rPr lang="en-US" sz="1800" dirty="0">
                <a:effectLst/>
                <a:latin typeface="Arial MT"/>
                <a:ea typeface="Arial MT"/>
                <a:cs typeface="Arial MT"/>
              </a:rPr>
              <a:t>AUC</a:t>
            </a:r>
            <a:r>
              <a:rPr lang="en-US" sz="1800" spc="-10" dirty="0">
                <a:effectLst/>
                <a:latin typeface="Arial MT"/>
                <a:ea typeface="Arial MT"/>
                <a:cs typeface="Arial MT"/>
              </a:rPr>
              <a:t> </a:t>
            </a:r>
            <a:r>
              <a:rPr lang="en-US" sz="1800" dirty="0">
                <a:effectLst/>
                <a:latin typeface="Arial MT"/>
                <a:ea typeface="Arial MT"/>
                <a:cs typeface="Arial MT"/>
              </a:rPr>
              <a:t>plot</a:t>
            </a:r>
            <a:r>
              <a:rPr lang="en-US" sz="1800" spc="-5" dirty="0">
                <a:effectLst/>
                <a:latin typeface="Arial MT"/>
                <a:ea typeface="Arial MT"/>
                <a:cs typeface="Arial MT"/>
              </a:rPr>
              <a:t> </a:t>
            </a:r>
            <a:r>
              <a:rPr lang="en-US" sz="1800" dirty="0">
                <a:effectLst/>
                <a:latin typeface="Arial MT"/>
                <a:ea typeface="Arial MT"/>
                <a:cs typeface="Arial MT"/>
              </a:rPr>
              <a:t>gives</a:t>
            </a:r>
            <a:r>
              <a:rPr lang="en-US" sz="1800" spc="-5" dirty="0">
                <a:effectLst/>
                <a:latin typeface="Arial MT"/>
                <a:ea typeface="Arial MT"/>
                <a:cs typeface="Arial MT"/>
              </a:rPr>
              <a:t> </a:t>
            </a:r>
            <a:r>
              <a:rPr lang="en-US" sz="1800" dirty="0">
                <a:effectLst/>
                <a:latin typeface="Arial MT"/>
                <a:ea typeface="Arial MT"/>
                <a:cs typeface="Arial MT"/>
              </a:rPr>
              <a:t>large</a:t>
            </a:r>
            <a:r>
              <a:rPr lang="en-US" sz="1800" spc="-5" dirty="0">
                <a:effectLst/>
                <a:latin typeface="Arial MT"/>
                <a:ea typeface="Arial MT"/>
                <a:cs typeface="Arial MT"/>
              </a:rPr>
              <a:t> </a:t>
            </a:r>
            <a:r>
              <a:rPr lang="en-US" sz="1800" dirty="0">
                <a:effectLst/>
                <a:latin typeface="Arial MT"/>
                <a:ea typeface="Arial MT"/>
                <a:cs typeface="Arial MT"/>
              </a:rPr>
              <a:t>info</a:t>
            </a:r>
            <a:r>
              <a:rPr lang="en-US" sz="1800" spc="-15" dirty="0">
                <a:effectLst/>
                <a:latin typeface="Arial MT"/>
                <a:ea typeface="Arial MT"/>
                <a:cs typeface="Arial MT"/>
              </a:rPr>
              <a:t> </a:t>
            </a:r>
            <a:r>
              <a:rPr lang="en-US" sz="1800" dirty="0">
                <a:effectLst/>
                <a:latin typeface="Arial MT"/>
                <a:ea typeface="Arial MT"/>
                <a:cs typeface="Arial MT"/>
              </a:rPr>
              <a:t>about</a:t>
            </a:r>
            <a:r>
              <a:rPr lang="en-US" sz="1800" spc="-15" dirty="0">
                <a:effectLst/>
                <a:latin typeface="Arial MT"/>
                <a:ea typeface="Arial MT"/>
                <a:cs typeface="Arial MT"/>
              </a:rPr>
              <a:t> </a:t>
            </a:r>
            <a:r>
              <a:rPr lang="en-US" sz="1800" dirty="0">
                <a:effectLst/>
                <a:latin typeface="Arial MT"/>
                <a:ea typeface="Arial MT"/>
                <a:cs typeface="Arial MT"/>
              </a:rPr>
              <a:t>the</a:t>
            </a:r>
            <a:r>
              <a:rPr lang="en-US" sz="1800" spc="-25" dirty="0">
                <a:effectLst/>
                <a:latin typeface="Arial MT"/>
                <a:ea typeface="Arial MT"/>
                <a:cs typeface="Arial MT"/>
              </a:rPr>
              <a:t> </a:t>
            </a:r>
            <a:r>
              <a:rPr lang="en-US" sz="1800" dirty="0">
                <a:effectLst/>
                <a:latin typeface="Arial MT"/>
                <a:ea typeface="Arial MT"/>
                <a:cs typeface="Arial MT"/>
              </a:rPr>
              <a:t>false</a:t>
            </a:r>
            <a:r>
              <a:rPr lang="en-US" sz="1800" spc="-5" dirty="0">
                <a:effectLst/>
                <a:latin typeface="Arial MT"/>
                <a:ea typeface="Arial MT"/>
                <a:cs typeface="Arial MT"/>
              </a:rPr>
              <a:t> </a:t>
            </a:r>
            <a:r>
              <a:rPr lang="en-US" sz="1800" dirty="0">
                <a:effectLst/>
                <a:latin typeface="Arial MT"/>
                <a:ea typeface="Arial MT"/>
                <a:cs typeface="Arial MT"/>
              </a:rPr>
              <a:t>positive</a:t>
            </a:r>
            <a:r>
              <a:rPr lang="en-US" sz="1800" spc="-5" dirty="0">
                <a:effectLst/>
                <a:latin typeface="Arial MT"/>
                <a:ea typeface="Arial MT"/>
                <a:cs typeface="Arial MT"/>
              </a:rPr>
              <a:t> </a:t>
            </a:r>
            <a:r>
              <a:rPr lang="en-US" sz="1800" dirty="0">
                <a:effectLst/>
                <a:latin typeface="Arial MT"/>
                <a:ea typeface="Arial MT"/>
                <a:cs typeface="Arial MT"/>
              </a:rPr>
              <a:t>rate</a:t>
            </a:r>
            <a:r>
              <a:rPr lang="en-US" sz="1800" spc="-5" dirty="0">
                <a:effectLst/>
                <a:latin typeface="Arial MT"/>
                <a:ea typeface="Arial MT"/>
                <a:cs typeface="Arial MT"/>
              </a:rPr>
              <a:t> </a:t>
            </a:r>
            <a:r>
              <a:rPr lang="en-US" sz="1800" dirty="0">
                <a:effectLst/>
                <a:latin typeface="Arial MT"/>
                <a:ea typeface="Arial MT"/>
                <a:cs typeface="Arial MT"/>
              </a:rPr>
              <a:t>and</a:t>
            </a:r>
            <a:r>
              <a:rPr lang="en-US" sz="1800" spc="-15" dirty="0">
                <a:effectLst/>
                <a:latin typeface="Arial MT"/>
                <a:ea typeface="Arial MT"/>
                <a:cs typeface="Arial MT"/>
              </a:rPr>
              <a:t> </a:t>
            </a:r>
            <a:r>
              <a:rPr lang="en-US" sz="1800" dirty="0">
                <a:effectLst/>
                <a:latin typeface="Arial MT"/>
                <a:ea typeface="Arial MT"/>
                <a:cs typeface="Arial MT"/>
              </a:rPr>
              <a:t>True</a:t>
            </a:r>
            <a:r>
              <a:rPr lang="en-US" sz="1800" spc="-15" dirty="0">
                <a:effectLst/>
                <a:latin typeface="Arial MT"/>
                <a:ea typeface="Arial MT"/>
                <a:cs typeface="Arial MT"/>
              </a:rPr>
              <a:t> </a:t>
            </a:r>
            <a:r>
              <a:rPr lang="en-US" sz="1800" dirty="0">
                <a:effectLst/>
                <a:latin typeface="Arial MT"/>
                <a:ea typeface="Arial MT"/>
                <a:cs typeface="Arial MT"/>
              </a:rPr>
              <a:t>positive</a:t>
            </a:r>
            <a:r>
              <a:rPr lang="en-US" sz="1800" spc="-320" dirty="0">
                <a:effectLst/>
                <a:latin typeface="Arial MT"/>
                <a:ea typeface="Arial MT"/>
                <a:cs typeface="Arial MT"/>
              </a:rPr>
              <a:t> </a:t>
            </a:r>
            <a:r>
              <a:rPr lang="en-US" sz="1800" dirty="0">
                <a:effectLst/>
                <a:latin typeface="Arial MT"/>
                <a:ea typeface="Arial MT"/>
                <a:cs typeface="Arial MT"/>
              </a:rPr>
              <a:t>rate at</a:t>
            </a:r>
            <a:r>
              <a:rPr lang="en-US" sz="1800" spc="-10" dirty="0">
                <a:effectLst/>
                <a:latin typeface="Arial MT"/>
                <a:ea typeface="Arial MT"/>
                <a:cs typeface="Arial MT"/>
              </a:rPr>
              <a:t> </a:t>
            </a:r>
            <a:r>
              <a:rPr lang="en-US" sz="1800" dirty="0">
                <a:effectLst/>
                <a:latin typeface="Arial MT"/>
                <a:ea typeface="Arial MT"/>
                <a:cs typeface="Arial MT"/>
              </a:rPr>
              <a:t>various thresholds.</a:t>
            </a:r>
          </a:p>
          <a:p>
            <a:pPr marL="88900" marR="130810" algn="just">
              <a:lnSpc>
                <a:spcPct val="150000"/>
              </a:lnSpc>
              <a:spcBef>
                <a:spcPts val="810"/>
              </a:spcBef>
              <a:spcAft>
                <a:spcPts val="0"/>
              </a:spcAft>
            </a:pPr>
            <a:r>
              <a:rPr lang="en-US" sz="1800" dirty="0">
                <a:effectLst/>
                <a:latin typeface="Arial MT"/>
                <a:ea typeface="Arial MT"/>
                <a:cs typeface="Arial MT"/>
              </a:rPr>
              <a:t>We are able to classify the emails as spam or non-spam. With high number of emails</a:t>
            </a:r>
            <a:r>
              <a:rPr lang="en-US" sz="1800" spc="-320" dirty="0">
                <a:effectLst/>
                <a:latin typeface="Arial MT"/>
                <a:ea typeface="Arial MT"/>
                <a:cs typeface="Arial MT"/>
              </a:rPr>
              <a:t> </a:t>
            </a:r>
            <a:r>
              <a:rPr lang="en-US" sz="1800" dirty="0">
                <a:effectLst/>
                <a:latin typeface="Arial MT"/>
                <a:ea typeface="Arial MT"/>
                <a:cs typeface="Arial MT"/>
              </a:rPr>
              <a:t>lots if people using the system, it will be difficult to handle all possible mails as our</a:t>
            </a:r>
            <a:r>
              <a:rPr lang="en-US" sz="1800" spc="5" dirty="0">
                <a:effectLst/>
                <a:latin typeface="Arial MT"/>
                <a:ea typeface="Arial MT"/>
                <a:cs typeface="Arial MT"/>
              </a:rPr>
              <a:t> </a:t>
            </a:r>
            <a:r>
              <a:rPr lang="en-US" sz="1800" dirty="0">
                <a:effectLst/>
                <a:latin typeface="Arial MT"/>
                <a:ea typeface="Arial MT"/>
                <a:cs typeface="Arial MT"/>
              </a:rPr>
              <a:t>project</a:t>
            </a:r>
            <a:r>
              <a:rPr lang="en-US" sz="1800" spc="-5" dirty="0">
                <a:effectLst/>
                <a:latin typeface="Arial MT"/>
                <a:ea typeface="Arial MT"/>
                <a:cs typeface="Arial MT"/>
              </a:rPr>
              <a:t> </a:t>
            </a:r>
            <a:r>
              <a:rPr lang="en-US" sz="1800" dirty="0">
                <a:effectLst/>
                <a:latin typeface="Arial MT"/>
                <a:ea typeface="Arial MT"/>
                <a:cs typeface="Arial MT"/>
              </a:rPr>
              <a:t>deals with only</a:t>
            </a:r>
            <a:r>
              <a:rPr lang="en-US" sz="1800" spc="-15" dirty="0">
                <a:effectLst/>
                <a:latin typeface="Arial MT"/>
                <a:ea typeface="Arial MT"/>
                <a:cs typeface="Arial MT"/>
              </a:rPr>
              <a:t> </a:t>
            </a:r>
            <a:r>
              <a:rPr lang="en-US" sz="1800" dirty="0">
                <a:effectLst/>
                <a:latin typeface="Arial MT"/>
                <a:ea typeface="Arial MT"/>
                <a:cs typeface="Arial MT"/>
              </a:rPr>
              <a:t>limited</a:t>
            </a:r>
            <a:r>
              <a:rPr lang="en-US" sz="1800" spc="-10" dirty="0">
                <a:effectLst/>
                <a:latin typeface="Arial MT"/>
                <a:ea typeface="Arial MT"/>
                <a:cs typeface="Arial MT"/>
              </a:rPr>
              <a:t> </a:t>
            </a:r>
            <a:r>
              <a:rPr lang="en-US" sz="1800" dirty="0">
                <a:effectLst/>
                <a:latin typeface="Arial MT"/>
                <a:ea typeface="Arial MT"/>
                <a:cs typeface="Arial MT"/>
              </a:rPr>
              <a:t>amount</a:t>
            </a:r>
            <a:r>
              <a:rPr lang="en-US" sz="1800" spc="-5" dirty="0">
                <a:effectLst/>
                <a:latin typeface="Arial MT"/>
                <a:ea typeface="Arial MT"/>
                <a:cs typeface="Arial MT"/>
              </a:rPr>
              <a:t> </a:t>
            </a:r>
            <a:r>
              <a:rPr lang="en-US" sz="1800" dirty="0">
                <a:effectLst/>
                <a:latin typeface="Arial MT"/>
                <a:ea typeface="Arial MT"/>
                <a:cs typeface="Arial MT"/>
              </a:rPr>
              <a:t>of corpus</a:t>
            </a:r>
          </a:p>
        </p:txBody>
      </p:sp>
      <p:pic>
        <p:nvPicPr>
          <p:cNvPr id="12" name="Picture 2" descr="Best Email Spam Filtering and Protection Solution - Geekflare">
            <a:extLst>
              <a:ext uri="{FF2B5EF4-FFF2-40B4-BE49-F238E27FC236}">
                <a16:creationId xmlns:a16="http://schemas.microsoft.com/office/drawing/2014/main" id="{62B27348-AA6D-42B7-A01A-8443ADEA2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14956"/>
            <a:ext cx="6029090" cy="1999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825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DE43E-4788-4430-9E33-0242B0F29B47}"/>
              </a:ext>
            </a:extLst>
          </p:cNvPr>
          <p:cNvSpPr txBox="1"/>
          <p:nvPr/>
        </p:nvSpPr>
        <p:spPr>
          <a:xfrm>
            <a:off x="200660" y="200075"/>
            <a:ext cx="11889740" cy="1077218"/>
          </a:xfrm>
          <a:prstGeom prst="rect">
            <a:avLst/>
          </a:prstGeom>
          <a:noFill/>
        </p:spPr>
        <p:txBody>
          <a:bodyPr wrap="square">
            <a:spAutoFit/>
          </a:bodyPr>
          <a:lstStyle/>
          <a:p>
            <a:r>
              <a:rPr lang="en-US" sz="3200" dirty="0">
                <a:effectLst/>
                <a:latin typeface="Arial MT"/>
                <a:ea typeface="Arial MT"/>
                <a:cs typeface="Arial MT"/>
              </a:rPr>
              <a:t>LIMITATIONS</a:t>
            </a:r>
            <a:r>
              <a:rPr lang="en-US" sz="3200" spc="-5" dirty="0">
                <a:effectLst/>
                <a:latin typeface="Arial MT"/>
                <a:ea typeface="Arial MT"/>
                <a:cs typeface="Arial MT"/>
              </a:rPr>
              <a:t> </a:t>
            </a:r>
            <a:r>
              <a:rPr lang="en-US" sz="3200" dirty="0">
                <a:effectLst/>
                <a:latin typeface="Arial MT"/>
                <a:ea typeface="Arial MT"/>
                <a:cs typeface="Arial MT"/>
              </a:rPr>
              <a:t>OF</a:t>
            </a:r>
            <a:r>
              <a:rPr lang="en-US" sz="3200" spc="-5" dirty="0">
                <a:effectLst/>
                <a:latin typeface="Arial MT"/>
                <a:ea typeface="Arial MT"/>
                <a:cs typeface="Arial MT"/>
              </a:rPr>
              <a:t> </a:t>
            </a:r>
            <a:r>
              <a:rPr lang="en-US" sz="3200" dirty="0">
                <a:effectLst/>
                <a:latin typeface="Arial MT"/>
                <a:ea typeface="Arial MT"/>
                <a:cs typeface="Arial MT"/>
              </a:rPr>
              <a:t>THIS</a:t>
            </a:r>
            <a:r>
              <a:rPr lang="en-US" sz="3200" spc="-5" dirty="0">
                <a:effectLst/>
                <a:latin typeface="Arial MT"/>
                <a:ea typeface="Arial MT"/>
                <a:cs typeface="Arial MT"/>
              </a:rPr>
              <a:t> </a:t>
            </a:r>
            <a:r>
              <a:rPr lang="en-US" sz="3200" dirty="0">
                <a:effectLst/>
                <a:latin typeface="Arial MT"/>
                <a:ea typeface="Arial MT"/>
                <a:cs typeface="Arial MT"/>
              </a:rPr>
              <a:t>WORK</a:t>
            </a:r>
            <a:r>
              <a:rPr lang="en-US" sz="3200" spc="-10" dirty="0">
                <a:effectLst/>
                <a:latin typeface="Arial MT"/>
                <a:ea typeface="Arial MT"/>
                <a:cs typeface="Arial MT"/>
              </a:rPr>
              <a:t> </a:t>
            </a:r>
            <a:r>
              <a:rPr lang="en-US" sz="3200" dirty="0">
                <a:effectLst/>
                <a:latin typeface="Arial MT"/>
                <a:ea typeface="Arial MT"/>
                <a:cs typeface="Arial MT"/>
              </a:rPr>
              <a:t>AND</a:t>
            </a:r>
            <a:r>
              <a:rPr lang="en-US" sz="3200" spc="-10" dirty="0">
                <a:effectLst/>
                <a:latin typeface="Arial MT"/>
                <a:ea typeface="Arial MT"/>
                <a:cs typeface="Arial MT"/>
              </a:rPr>
              <a:t> </a:t>
            </a:r>
            <a:r>
              <a:rPr lang="en-US" sz="3200" dirty="0">
                <a:effectLst/>
                <a:latin typeface="Arial MT"/>
                <a:ea typeface="Arial MT"/>
                <a:cs typeface="Arial MT"/>
              </a:rPr>
              <a:t>SCOPE FOR</a:t>
            </a:r>
            <a:r>
              <a:rPr lang="en-US" sz="3200" spc="-5" dirty="0">
                <a:effectLst/>
                <a:latin typeface="Arial MT"/>
                <a:ea typeface="Arial MT"/>
                <a:cs typeface="Arial MT"/>
              </a:rPr>
              <a:t> </a:t>
            </a:r>
            <a:r>
              <a:rPr lang="en-US" sz="3200" dirty="0">
                <a:effectLst/>
                <a:latin typeface="Arial MT"/>
                <a:ea typeface="Arial MT"/>
                <a:cs typeface="Arial MT"/>
              </a:rPr>
              <a:t>FUTURE</a:t>
            </a:r>
            <a:r>
              <a:rPr lang="en-US" sz="3200" spc="-5" dirty="0">
                <a:effectLst/>
                <a:latin typeface="Arial MT"/>
                <a:ea typeface="Arial MT"/>
                <a:cs typeface="Arial MT"/>
              </a:rPr>
              <a:t> </a:t>
            </a:r>
            <a:r>
              <a:rPr lang="en-US" sz="3200" dirty="0">
                <a:effectLst/>
                <a:latin typeface="Arial MT"/>
                <a:ea typeface="Arial MT"/>
                <a:cs typeface="Arial MT"/>
              </a:rPr>
              <a:t>WORK</a:t>
            </a:r>
            <a:endParaRPr lang="en-US" sz="3200" dirty="0"/>
          </a:p>
        </p:txBody>
      </p:sp>
      <p:sp>
        <p:nvSpPr>
          <p:cNvPr id="6" name="TextBox 5">
            <a:extLst>
              <a:ext uri="{FF2B5EF4-FFF2-40B4-BE49-F238E27FC236}">
                <a16:creationId xmlns:a16="http://schemas.microsoft.com/office/drawing/2014/main" id="{5BDD19E2-3F4A-4C3C-8E3B-48FDD5075749}"/>
              </a:ext>
            </a:extLst>
          </p:cNvPr>
          <p:cNvSpPr txBox="1"/>
          <p:nvPr/>
        </p:nvSpPr>
        <p:spPr>
          <a:xfrm>
            <a:off x="0" y="1516296"/>
            <a:ext cx="6096000" cy="2118529"/>
          </a:xfrm>
          <a:prstGeom prst="rect">
            <a:avLst/>
          </a:prstGeom>
          <a:noFill/>
        </p:spPr>
        <p:txBody>
          <a:bodyPr wrap="square">
            <a:spAutoFit/>
          </a:bodyPr>
          <a:lstStyle/>
          <a:p>
            <a:pPr marL="88900" marR="251460" algn="just">
              <a:lnSpc>
                <a:spcPct val="150000"/>
              </a:lnSpc>
              <a:spcBef>
                <a:spcPts val="0"/>
              </a:spcBef>
              <a:spcAft>
                <a:spcPts val="0"/>
              </a:spcAft>
            </a:pPr>
            <a:r>
              <a:rPr lang="en-US" sz="1800" dirty="0">
                <a:effectLst/>
                <a:latin typeface="Arial MT"/>
                <a:ea typeface="Arial MT"/>
                <a:cs typeface="Arial MT"/>
              </a:rPr>
              <a:t>Since the data contained a smaller number of ‘1’ target labels. The trained model will be</a:t>
            </a:r>
            <a:r>
              <a:rPr lang="en-US" sz="1800" spc="5" dirty="0">
                <a:effectLst/>
                <a:latin typeface="Arial MT"/>
                <a:ea typeface="Arial MT"/>
                <a:cs typeface="Arial MT"/>
              </a:rPr>
              <a:t> </a:t>
            </a:r>
            <a:r>
              <a:rPr lang="en-US" sz="1800" dirty="0">
                <a:effectLst/>
                <a:latin typeface="Arial MT"/>
                <a:ea typeface="Arial MT"/>
                <a:cs typeface="Arial MT"/>
              </a:rPr>
              <a:t>limited in scope for this label. More data of spam can definitely improve the model’s</a:t>
            </a:r>
            <a:r>
              <a:rPr lang="en-US" sz="1800" spc="-320" dirty="0">
                <a:effectLst/>
                <a:latin typeface="Arial MT"/>
                <a:ea typeface="Arial MT"/>
                <a:cs typeface="Arial MT"/>
              </a:rPr>
              <a:t> </a:t>
            </a:r>
            <a:r>
              <a:rPr lang="en-US" sz="1800" dirty="0">
                <a:effectLst/>
                <a:latin typeface="Arial MT"/>
                <a:ea typeface="Arial MT"/>
                <a:cs typeface="Arial MT"/>
              </a:rPr>
              <a:t>performance</a:t>
            </a:r>
            <a:r>
              <a:rPr lang="en-US" sz="1800" spc="-5" dirty="0">
                <a:effectLst/>
                <a:latin typeface="Arial MT"/>
                <a:ea typeface="Arial MT"/>
                <a:cs typeface="Arial MT"/>
              </a:rPr>
              <a:t> </a:t>
            </a:r>
            <a:r>
              <a:rPr lang="en-US" sz="1800" dirty="0">
                <a:effectLst/>
                <a:latin typeface="Arial MT"/>
                <a:ea typeface="Arial MT"/>
                <a:cs typeface="Arial MT"/>
              </a:rPr>
              <a:t>on identification</a:t>
            </a:r>
            <a:r>
              <a:rPr lang="en-US" sz="1800" spc="-10" dirty="0">
                <a:effectLst/>
                <a:latin typeface="Arial MT"/>
                <a:ea typeface="Arial MT"/>
                <a:cs typeface="Arial MT"/>
              </a:rPr>
              <a:t> </a:t>
            </a:r>
            <a:r>
              <a:rPr lang="en-US" sz="1800" dirty="0">
                <a:effectLst/>
                <a:latin typeface="Arial MT"/>
                <a:ea typeface="Arial MT"/>
                <a:cs typeface="Arial MT"/>
              </a:rPr>
              <a:t>of</a:t>
            </a:r>
            <a:r>
              <a:rPr lang="en-US" sz="1800" spc="5" dirty="0">
                <a:effectLst/>
                <a:latin typeface="Arial MT"/>
                <a:ea typeface="Arial MT"/>
                <a:cs typeface="Arial MT"/>
              </a:rPr>
              <a:t> </a:t>
            </a:r>
            <a:r>
              <a:rPr lang="en-US" sz="1800" dirty="0">
                <a:effectLst/>
                <a:latin typeface="Arial MT"/>
                <a:ea typeface="Arial MT"/>
                <a:cs typeface="Arial MT"/>
              </a:rPr>
              <a:t>Spam</a:t>
            </a:r>
            <a:r>
              <a:rPr lang="en-US" sz="1800" spc="-5" dirty="0">
                <a:effectLst/>
                <a:latin typeface="Arial MT"/>
                <a:ea typeface="Arial MT"/>
                <a:cs typeface="Arial MT"/>
              </a:rPr>
              <a:t> </a:t>
            </a:r>
            <a:r>
              <a:rPr lang="en-US" sz="1800" dirty="0">
                <a:effectLst/>
                <a:latin typeface="Arial MT"/>
                <a:ea typeface="Arial MT"/>
                <a:cs typeface="Arial MT"/>
              </a:rPr>
              <a:t>mails.</a:t>
            </a:r>
          </a:p>
        </p:txBody>
      </p:sp>
      <p:pic>
        <p:nvPicPr>
          <p:cNvPr id="5124" name="Picture 4" descr="What is a Spam Filter and How Does it Work? | SocketLabs">
            <a:extLst>
              <a:ext uri="{FF2B5EF4-FFF2-40B4-BE49-F238E27FC236}">
                <a16:creationId xmlns:a16="http://schemas.microsoft.com/office/drawing/2014/main" id="{D6665D76-E44B-4AD1-B1CD-21C385B38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2161" y="1516296"/>
            <a:ext cx="6190976" cy="348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070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Purva Sonsare</a:t>
            </a:r>
          </a:p>
        </p:txBody>
      </p:sp>
    </p:spTree>
    <p:extLst>
      <p:ext uri="{BB962C8B-B14F-4D97-AF65-F5344CB8AC3E}">
        <p14:creationId xmlns:p14="http://schemas.microsoft.com/office/powerpoint/2010/main" val="257793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52400" y="339294"/>
            <a:ext cx="10332720" cy="635037"/>
          </a:xfrm>
        </p:spPr>
        <p:txBody>
          <a:bodyPr/>
          <a:lstStyle/>
          <a:p>
            <a:r>
              <a:rPr lang="en-US" sz="4800" dirty="0">
                <a:solidFill>
                  <a:schemeClr val="tx1"/>
                </a:solidFill>
              </a:rPr>
              <a:t>Business Problem Facing</a:t>
            </a:r>
          </a:p>
        </p:txBody>
      </p:sp>
      <p:sp>
        <p:nvSpPr>
          <p:cNvPr id="5" name="TextBox 4">
            <a:extLst>
              <a:ext uri="{FF2B5EF4-FFF2-40B4-BE49-F238E27FC236}">
                <a16:creationId xmlns:a16="http://schemas.microsoft.com/office/drawing/2014/main" id="{7CD6387B-1862-4919-AA05-EA5B6BABB3DC}"/>
              </a:ext>
            </a:extLst>
          </p:cNvPr>
          <p:cNvSpPr txBox="1"/>
          <p:nvPr/>
        </p:nvSpPr>
        <p:spPr>
          <a:xfrm>
            <a:off x="-286395" y="1879843"/>
            <a:ext cx="5455920" cy="2585323"/>
          </a:xfrm>
          <a:prstGeom prst="rect">
            <a:avLst/>
          </a:prstGeom>
          <a:noFill/>
        </p:spPr>
        <p:txBody>
          <a:bodyPr wrap="square">
            <a:spAutoFit/>
          </a:bodyPr>
          <a:lstStyle/>
          <a:p>
            <a:pPr lvl="1" algn="just"/>
            <a:r>
              <a:rPr lang="en-US" dirty="0">
                <a:latin typeface="source-serif-pro"/>
              </a:rPr>
              <a:t>You were recently hired in a Start-up Company and was asked to build a system to identify spam emails. We will explore and understand the process of classifying Emails as Spam or Not Spam by build Machine Learning and NPL model to detect the HAM and SPAM mails. The model will detect the unsolicited and unwanted emails and thus we can prevent them from creeping into user’s inbox and therefore, increase the user Experience. </a:t>
            </a:r>
          </a:p>
        </p:txBody>
      </p:sp>
      <p:pic>
        <p:nvPicPr>
          <p:cNvPr id="2050" name="Picture 2" descr="Spam Emails - What To Look For - VentraIP Australia">
            <a:extLst>
              <a:ext uri="{FF2B5EF4-FFF2-40B4-BE49-F238E27FC236}">
                <a16:creationId xmlns:a16="http://schemas.microsoft.com/office/drawing/2014/main" id="{B475AE0C-21AF-452E-A15E-706DC000A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5116" y="3429000"/>
            <a:ext cx="4906860" cy="32831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mail Spam Detection Using Python &amp; Machine Learning - YouTube">
            <a:extLst>
              <a:ext uri="{FF2B5EF4-FFF2-40B4-BE49-F238E27FC236}">
                <a16:creationId xmlns:a16="http://schemas.microsoft.com/office/drawing/2014/main" id="{38A0AB4E-1653-45F5-9B6D-48EB3954D2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5116" y="912943"/>
            <a:ext cx="4906860" cy="2259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Email Spam Classifier</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3" name="Title 2">
            <a:extLst>
              <a:ext uri="{FF2B5EF4-FFF2-40B4-BE49-F238E27FC236}">
                <a16:creationId xmlns:a16="http://schemas.microsoft.com/office/drawing/2014/main" id="{BE617558-E367-4F9F-87EA-A7EA8C65E1F5}"/>
              </a:ext>
            </a:extLst>
          </p:cNvPr>
          <p:cNvSpPr>
            <a:spLocks noGrp="1"/>
          </p:cNvSpPr>
          <p:nvPr>
            <p:ph type="title"/>
          </p:nvPr>
        </p:nvSpPr>
        <p:spPr>
          <a:xfrm>
            <a:off x="230632" y="246888"/>
            <a:ext cx="10515600" cy="676656"/>
          </a:xfrm>
        </p:spPr>
        <p:txBody>
          <a:bodyPr/>
          <a:lstStyle/>
          <a:p>
            <a:r>
              <a:rPr lang="en-US" dirty="0"/>
              <a:t>Review Of Literature</a:t>
            </a:r>
          </a:p>
        </p:txBody>
      </p:sp>
      <p:sp>
        <p:nvSpPr>
          <p:cNvPr id="11" name="TextBox 10">
            <a:extLst>
              <a:ext uri="{FF2B5EF4-FFF2-40B4-BE49-F238E27FC236}">
                <a16:creationId xmlns:a16="http://schemas.microsoft.com/office/drawing/2014/main" id="{4982F592-9F10-414F-A351-FBADD57A5F61}"/>
              </a:ext>
            </a:extLst>
          </p:cNvPr>
          <p:cNvSpPr txBox="1"/>
          <p:nvPr/>
        </p:nvSpPr>
        <p:spPr>
          <a:xfrm>
            <a:off x="230632" y="890445"/>
            <a:ext cx="6141720" cy="5355312"/>
          </a:xfrm>
          <a:prstGeom prst="rect">
            <a:avLst/>
          </a:prstGeom>
          <a:noFill/>
        </p:spPr>
        <p:txBody>
          <a:bodyPr wrap="square">
            <a:spAutoFit/>
          </a:bodyPr>
          <a:lstStyle/>
          <a:p>
            <a:pPr algn="just"/>
            <a:r>
              <a:rPr lang="en-US" dirty="0">
                <a:latin typeface="source-serif-pro"/>
              </a:rPr>
              <a:t>In recent times, unwanted commercial / promotional bulk emails also known as spam has become a huge problem on the internet and for our mail inbox. An individual / organization sending the spam messages are referred to as the spammers. Such a person gathers email addresses from different websites, chatrooms, and other sources to send the mail to bulk audience. Spam prevents the user from making full and good use of time, storage capacity and network bandwidth. The huge volume of spam mails flowing through the computer networks have destructive effects on the memory space of email servers, communication bandwidth, CPU power and user time. The menace of spam email is on the increase on yearly basis and is responsible for over 80% of the whole global email traffic (Source google). </a:t>
            </a:r>
          </a:p>
          <a:p>
            <a:pPr algn="just"/>
            <a:endParaRPr lang="en-US" dirty="0">
              <a:latin typeface="source-serif-pro"/>
            </a:endParaRPr>
          </a:p>
          <a:p>
            <a:pPr algn="just"/>
            <a:r>
              <a:rPr lang="en-US" dirty="0">
                <a:latin typeface="source-serif-pro"/>
              </a:rPr>
              <a:t>Users who receive spam emails that they did not request find it very irritating. It is also resulted to untold financial loss to many users who have fallen victim of internet scams and other fraudulent practices of spammers.</a:t>
            </a:r>
          </a:p>
        </p:txBody>
      </p:sp>
      <p:pic>
        <p:nvPicPr>
          <p:cNvPr id="3074" name="Picture 2" descr="Benefits of Spam Filtering for Enterprise Email - Onetech360 IT Support">
            <a:extLst>
              <a:ext uri="{FF2B5EF4-FFF2-40B4-BE49-F238E27FC236}">
                <a16:creationId xmlns:a16="http://schemas.microsoft.com/office/drawing/2014/main" id="{EDCE8D60-DAF6-448C-9A69-9B587B979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7728" y="1116290"/>
            <a:ext cx="4993640" cy="4625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08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108712" y="212121"/>
            <a:ext cx="10515600" cy="676656"/>
          </a:xfrm>
        </p:spPr>
        <p:txBody>
          <a:bodyPr/>
          <a:lstStyle/>
          <a:p>
            <a:r>
              <a:rPr lang="en-US" sz="4400" dirty="0"/>
              <a:t>ANALYTICAL PROBLEM FRAMING</a:t>
            </a: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2022</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Email Spam Classifier</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13" name="TextBox 12">
            <a:extLst>
              <a:ext uri="{FF2B5EF4-FFF2-40B4-BE49-F238E27FC236}">
                <a16:creationId xmlns:a16="http://schemas.microsoft.com/office/drawing/2014/main" id="{D55FA04D-7580-4638-B5D7-DCBC5B49D298}"/>
              </a:ext>
            </a:extLst>
          </p:cNvPr>
          <p:cNvSpPr txBox="1"/>
          <p:nvPr/>
        </p:nvSpPr>
        <p:spPr>
          <a:xfrm>
            <a:off x="67056" y="1514781"/>
            <a:ext cx="6373368" cy="369332"/>
          </a:xfrm>
          <a:prstGeom prst="rect">
            <a:avLst/>
          </a:prstGeom>
          <a:noFill/>
        </p:spPr>
        <p:txBody>
          <a:bodyPr wrap="square">
            <a:spAutoFit/>
          </a:bodyPr>
          <a:lstStyle/>
          <a:p>
            <a:r>
              <a:rPr lang="en-US" b="1" dirty="0">
                <a:latin typeface="source-serif-pro"/>
              </a:rPr>
              <a:t>MATHEMATICAL/ ANALYTICAL MODELING OF THE PROBLEM</a:t>
            </a:r>
          </a:p>
        </p:txBody>
      </p:sp>
      <p:sp>
        <p:nvSpPr>
          <p:cNvPr id="14" name="TextBox 13">
            <a:extLst>
              <a:ext uri="{FF2B5EF4-FFF2-40B4-BE49-F238E27FC236}">
                <a16:creationId xmlns:a16="http://schemas.microsoft.com/office/drawing/2014/main" id="{A9576D1C-44BB-42EE-83F5-601BCDAE7F06}"/>
              </a:ext>
            </a:extLst>
          </p:cNvPr>
          <p:cNvSpPr txBox="1"/>
          <p:nvPr/>
        </p:nvSpPr>
        <p:spPr>
          <a:xfrm>
            <a:off x="167640" y="2258145"/>
            <a:ext cx="6172200" cy="2585323"/>
          </a:xfrm>
          <a:prstGeom prst="rect">
            <a:avLst/>
          </a:prstGeom>
          <a:noFill/>
        </p:spPr>
        <p:txBody>
          <a:bodyPr wrap="square">
            <a:spAutoFit/>
          </a:bodyPr>
          <a:lstStyle/>
          <a:p>
            <a:pPr algn="just"/>
            <a:r>
              <a:rPr lang="en-US" dirty="0">
                <a:latin typeface="source-serif-pro"/>
              </a:rPr>
              <a:t>Throughout the project multiple mathematical and analytical models have been used, first we have checked the ratio of spam and ham emails in our dataset. The shape of our data set is 2893 rows and 3 columns. </a:t>
            </a:r>
          </a:p>
          <a:p>
            <a:pPr algn="just"/>
            <a:endParaRPr lang="en-US" dirty="0">
              <a:latin typeface="source-serif-pro"/>
            </a:endParaRPr>
          </a:p>
          <a:p>
            <a:pPr algn="just"/>
            <a:r>
              <a:rPr lang="en-US" dirty="0">
                <a:latin typeface="source-serif-pro"/>
              </a:rPr>
              <a:t>Then we have used regular expressions to clean the message column which contained body of the email. Then we have used </a:t>
            </a:r>
            <a:r>
              <a:rPr lang="en-US" dirty="0" err="1">
                <a:latin typeface="source-serif-pro"/>
              </a:rPr>
              <a:t>TfidfVectorizer</a:t>
            </a:r>
            <a:r>
              <a:rPr lang="en-US" dirty="0">
                <a:latin typeface="source-serif-pro"/>
              </a:rPr>
              <a:t>, to transforms text to feature vectors that can be used as input to estimator</a:t>
            </a:r>
          </a:p>
        </p:txBody>
      </p:sp>
      <p:pic>
        <p:nvPicPr>
          <p:cNvPr id="15" name="image2.png">
            <a:extLst>
              <a:ext uri="{FF2B5EF4-FFF2-40B4-BE49-F238E27FC236}">
                <a16:creationId xmlns:a16="http://schemas.microsoft.com/office/drawing/2014/main" id="{563B8557-17E1-43F5-A777-BED743CD3FA6}"/>
              </a:ext>
            </a:extLst>
          </p:cNvPr>
          <p:cNvPicPr>
            <a:picLocks noChangeAspect="1"/>
          </p:cNvPicPr>
          <p:nvPr/>
        </p:nvPicPr>
        <p:blipFill>
          <a:blip r:embed="rId2" cstate="print"/>
          <a:stretch>
            <a:fillRect/>
          </a:stretch>
        </p:blipFill>
        <p:spPr>
          <a:xfrm>
            <a:off x="6651307" y="1596990"/>
            <a:ext cx="5188585" cy="3664019"/>
          </a:xfrm>
          <a:prstGeom prst="rect">
            <a:avLst/>
          </a:prstGeom>
        </p:spPr>
      </p:pic>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147917" y="82296"/>
            <a:ext cx="10515600" cy="762180"/>
          </a:xfrm>
        </p:spPr>
        <p:txBody>
          <a:bodyPr/>
          <a:lstStyle/>
          <a:p>
            <a:pPr marL="88900" marR="0" algn="just">
              <a:spcBef>
                <a:spcPts val="5"/>
              </a:spcBef>
              <a:spcAft>
                <a:spcPts val="0"/>
              </a:spcAft>
            </a:pPr>
            <a:r>
              <a:rPr lang="en-US" sz="3200" dirty="0">
                <a:effectLst/>
                <a:latin typeface="+mj-lt"/>
                <a:ea typeface="Arial" panose="020B0604020202020204" pitchFamily="34" charset="0"/>
              </a:rPr>
              <a:t>DATA</a:t>
            </a:r>
            <a:r>
              <a:rPr lang="en-US" sz="3200" spc="-5" dirty="0">
                <a:effectLst/>
                <a:latin typeface="+mj-lt"/>
                <a:ea typeface="Arial" panose="020B0604020202020204" pitchFamily="34" charset="0"/>
              </a:rPr>
              <a:t> </a:t>
            </a:r>
            <a:r>
              <a:rPr lang="en-US" sz="3200" dirty="0">
                <a:effectLst/>
                <a:latin typeface="+mj-lt"/>
                <a:ea typeface="Arial" panose="020B0604020202020204" pitchFamily="34" charset="0"/>
              </a:rPr>
              <a:t>SOURCES</a:t>
            </a:r>
            <a:r>
              <a:rPr lang="en-US" sz="3200" spc="-5" dirty="0">
                <a:effectLst/>
                <a:latin typeface="+mj-lt"/>
                <a:ea typeface="Arial" panose="020B0604020202020204" pitchFamily="34" charset="0"/>
              </a:rPr>
              <a:t> </a:t>
            </a:r>
            <a:r>
              <a:rPr lang="en-US" sz="3200" dirty="0">
                <a:effectLst/>
                <a:latin typeface="+mj-lt"/>
                <a:ea typeface="Arial" panose="020B0604020202020204" pitchFamily="34" charset="0"/>
              </a:rPr>
              <a:t>AND</a:t>
            </a:r>
            <a:r>
              <a:rPr lang="en-US" sz="3200" spc="-10" dirty="0">
                <a:effectLst/>
                <a:latin typeface="+mj-lt"/>
                <a:ea typeface="Arial" panose="020B0604020202020204" pitchFamily="34" charset="0"/>
              </a:rPr>
              <a:t> </a:t>
            </a:r>
            <a:r>
              <a:rPr lang="en-US" sz="3200" dirty="0">
                <a:effectLst/>
                <a:latin typeface="+mj-lt"/>
                <a:ea typeface="Arial" panose="020B0604020202020204" pitchFamily="34" charset="0"/>
              </a:rPr>
              <a:t>THEIR</a:t>
            </a:r>
            <a:r>
              <a:rPr lang="en-US" sz="3200" spc="-5" dirty="0">
                <a:effectLst/>
                <a:latin typeface="+mj-lt"/>
                <a:ea typeface="Arial" panose="020B0604020202020204" pitchFamily="34" charset="0"/>
              </a:rPr>
              <a:t> </a:t>
            </a:r>
            <a:r>
              <a:rPr lang="en-US" sz="3200" dirty="0">
                <a:effectLst/>
                <a:latin typeface="+mj-lt"/>
                <a:ea typeface="Arial" panose="020B0604020202020204" pitchFamily="34" charset="0"/>
              </a:rPr>
              <a:t>FORMATS</a:t>
            </a: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Email Spam Classifier</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7</a:t>
            </a:fld>
            <a:endParaRPr lang="en-US" dirty="0"/>
          </a:p>
        </p:txBody>
      </p:sp>
      <p:pic>
        <p:nvPicPr>
          <p:cNvPr id="9" name="image3.jpeg">
            <a:extLst>
              <a:ext uri="{FF2B5EF4-FFF2-40B4-BE49-F238E27FC236}">
                <a16:creationId xmlns:a16="http://schemas.microsoft.com/office/drawing/2014/main" id="{A2E3386F-CD2F-41AE-8751-63B7904503B4}"/>
              </a:ext>
            </a:extLst>
          </p:cNvPr>
          <p:cNvPicPr>
            <a:picLocks noChangeAspect="1"/>
          </p:cNvPicPr>
          <p:nvPr/>
        </p:nvPicPr>
        <p:blipFill>
          <a:blip r:embed="rId2" cstate="print"/>
          <a:stretch>
            <a:fillRect/>
          </a:stretch>
        </p:blipFill>
        <p:spPr>
          <a:xfrm>
            <a:off x="6475730" y="1211580"/>
            <a:ext cx="5295900" cy="4183380"/>
          </a:xfrm>
          <a:prstGeom prst="rect">
            <a:avLst/>
          </a:prstGeom>
        </p:spPr>
      </p:pic>
      <p:sp>
        <p:nvSpPr>
          <p:cNvPr id="11" name="TextBox 10">
            <a:extLst>
              <a:ext uri="{FF2B5EF4-FFF2-40B4-BE49-F238E27FC236}">
                <a16:creationId xmlns:a16="http://schemas.microsoft.com/office/drawing/2014/main" id="{F9BA835D-7A68-4CB0-9CC6-9FC3417F3FEF}"/>
              </a:ext>
            </a:extLst>
          </p:cNvPr>
          <p:cNvSpPr txBox="1"/>
          <p:nvPr/>
        </p:nvSpPr>
        <p:spPr>
          <a:xfrm>
            <a:off x="147917" y="1211580"/>
            <a:ext cx="6101080" cy="1703030"/>
          </a:xfrm>
          <a:prstGeom prst="rect">
            <a:avLst/>
          </a:prstGeom>
          <a:noFill/>
        </p:spPr>
        <p:txBody>
          <a:bodyPr wrap="square">
            <a:spAutoFit/>
          </a:bodyPr>
          <a:lstStyle/>
          <a:p>
            <a:pPr marL="88900" marR="127000" algn="just">
              <a:lnSpc>
                <a:spcPct val="150000"/>
              </a:lnSpc>
              <a:spcBef>
                <a:spcPts val="0"/>
              </a:spcBef>
              <a:spcAft>
                <a:spcPts val="0"/>
              </a:spcAft>
            </a:pPr>
            <a:r>
              <a:rPr lang="en-US" sz="1800" dirty="0">
                <a:effectLst/>
                <a:latin typeface="Arial MT"/>
                <a:ea typeface="Arial MT"/>
                <a:cs typeface="Arial MT"/>
              </a:rPr>
              <a:t>The data was provided to us from the </a:t>
            </a:r>
            <a:r>
              <a:rPr lang="en-US" sz="1800" dirty="0" err="1">
                <a:effectLst/>
                <a:latin typeface="Arial MT"/>
                <a:ea typeface="Arial MT"/>
                <a:cs typeface="Arial MT"/>
              </a:rPr>
              <a:t>FlipRobo</a:t>
            </a:r>
            <a:r>
              <a:rPr lang="en-US" sz="1800" dirty="0">
                <a:effectLst/>
                <a:latin typeface="Arial MT"/>
                <a:ea typeface="Arial MT"/>
                <a:cs typeface="Arial MT"/>
              </a:rPr>
              <a:t> Technologies as a part of our</a:t>
            </a:r>
            <a:r>
              <a:rPr lang="en-US" sz="1800" spc="5" dirty="0">
                <a:effectLst/>
                <a:latin typeface="Arial MT"/>
                <a:ea typeface="Arial MT"/>
                <a:cs typeface="Arial MT"/>
              </a:rPr>
              <a:t> </a:t>
            </a:r>
            <a:r>
              <a:rPr lang="en-US" sz="1800" dirty="0">
                <a:effectLst/>
                <a:latin typeface="Arial MT"/>
                <a:ea typeface="Arial MT"/>
                <a:cs typeface="Arial MT"/>
              </a:rPr>
              <a:t>internship assignment. The data was provided in CSV format and there were 3</a:t>
            </a:r>
            <a:r>
              <a:rPr lang="en-US" sz="1800" spc="5" dirty="0">
                <a:effectLst/>
                <a:latin typeface="Arial MT"/>
                <a:ea typeface="Arial MT"/>
                <a:cs typeface="Arial MT"/>
              </a:rPr>
              <a:t> </a:t>
            </a:r>
            <a:r>
              <a:rPr lang="en-US" sz="1800" dirty="0">
                <a:effectLst/>
                <a:latin typeface="Arial MT"/>
                <a:ea typeface="Arial MT"/>
                <a:cs typeface="Arial MT"/>
              </a:rPr>
              <a:t>attributes</a:t>
            </a:r>
            <a:r>
              <a:rPr lang="en-US" sz="1800" spc="-5" dirty="0">
                <a:effectLst/>
                <a:latin typeface="Arial MT"/>
                <a:ea typeface="Arial MT"/>
                <a:cs typeface="Arial MT"/>
              </a:rPr>
              <a:t> </a:t>
            </a:r>
            <a:r>
              <a:rPr lang="en-US" sz="1800" dirty="0">
                <a:effectLst/>
                <a:latin typeface="Arial MT"/>
                <a:ea typeface="Arial MT"/>
                <a:cs typeface="Arial MT"/>
              </a:rPr>
              <a:t>and</a:t>
            </a:r>
            <a:r>
              <a:rPr lang="en-US" sz="1800" spc="-10" dirty="0">
                <a:effectLst/>
                <a:latin typeface="Arial MT"/>
                <a:ea typeface="Arial MT"/>
                <a:cs typeface="Arial MT"/>
              </a:rPr>
              <a:t> </a:t>
            </a:r>
            <a:r>
              <a:rPr lang="en-US" sz="1800" dirty="0">
                <a:effectLst/>
                <a:latin typeface="Arial MT"/>
                <a:ea typeface="Arial MT"/>
                <a:cs typeface="Arial MT"/>
              </a:rPr>
              <a:t>2893 rows in the</a:t>
            </a:r>
            <a:r>
              <a:rPr lang="en-US" sz="1800" spc="-5" dirty="0">
                <a:effectLst/>
                <a:latin typeface="Arial MT"/>
                <a:ea typeface="Arial MT"/>
                <a:cs typeface="Arial MT"/>
              </a:rPr>
              <a:t> </a:t>
            </a:r>
            <a:r>
              <a:rPr lang="en-US" sz="1800" dirty="0">
                <a:effectLst/>
                <a:latin typeface="Arial MT"/>
                <a:ea typeface="Arial MT"/>
                <a:cs typeface="Arial MT"/>
              </a:rPr>
              <a:t>data</a:t>
            </a:r>
            <a:r>
              <a:rPr lang="en-US" sz="1800" spc="5" dirty="0">
                <a:effectLst/>
                <a:latin typeface="Arial MT"/>
                <a:ea typeface="Arial MT"/>
                <a:cs typeface="Arial MT"/>
              </a:rPr>
              <a:t> </a:t>
            </a:r>
            <a:r>
              <a:rPr lang="en-US" sz="1800" dirty="0">
                <a:effectLst/>
                <a:latin typeface="Arial MT"/>
                <a:ea typeface="Arial MT"/>
                <a:cs typeface="Arial MT"/>
              </a:rPr>
              <a:t>set.</a:t>
            </a:r>
          </a:p>
        </p:txBody>
      </p:sp>
      <p:sp>
        <p:nvSpPr>
          <p:cNvPr id="16" name="TextBox 15">
            <a:extLst>
              <a:ext uri="{FF2B5EF4-FFF2-40B4-BE49-F238E27FC236}">
                <a16:creationId xmlns:a16="http://schemas.microsoft.com/office/drawing/2014/main" id="{8D62036C-4F21-46C2-8D87-A2378212A766}"/>
              </a:ext>
            </a:extLst>
          </p:cNvPr>
          <p:cNvSpPr txBox="1"/>
          <p:nvPr/>
        </p:nvSpPr>
        <p:spPr>
          <a:xfrm>
            <a:off x="147917" y="3346886"/>
            <a:ext cx="6101080" cy="369332"/>
          </a:xfrm>
          <a:prstGeom prst="rect">
            <a:avLst/>
          </a:prstGeom>
          <a:noFill/>
        </p:spPr>
        <p:txBody>
          <a:bodyPr wrap="square">
            <a:spAutoFit/>
          </a:bodyPr>
          <a:lstStyle/>
          <a:p>
            <a:pPr marL="88900" marR="0">
              <a:spcBef>
                <a:spcPts val="400"/>
              </a:spcBef>
              <a:spcAft>
                <a:spcPts val="0"/>
              </a:spcAft>
            </a:pPr>
            <a:r>
              <a:rPr lang="en-US" sz="1800" b="1" dirty="0">
                <a:effectLst/>
                <a:latin typeface="+mj-lt"/>
                <a:ea typeface="Arial" panose="020B0604020202020204" pitchFamily="34" charset="0"/>
              </a:rPr>
              <a:t>DATA</a:t>
            </a:r>
            <a:r>
              <a:rPr lang="en-US" sz="1800" b="1" spc="-10" dirty="0">
                <a:effectLst/>
                <a:latin typeface="+mj-lt"/>
                <a:ea typeface="Arial" panose="020B0604020202020204" pitchFamily="34" charset="0"/>
              </a:rPr>
              <a:t> </a:t>
            </a:r>
            <a:r>
              <a:rPr lang="en-US" sz="1800" b="1" dirty="0">
                <a:effectLst/>
                <a:latin typeface="+mj-lt"/>
                <a:ea typeface="Arial" panose="020B0604020202020204" pitchFamily="34" charset="0"/>
              </a:rPr>
              <a:t>PREPROCESSING</a:t>
            </a:r>
            <a:r>
              <a:rPr lang="en-US" sz="1800" b="1" spc="-10" dirty="0">
                <a:effectLst/>
                <a:latin typeface="+mj-lt"/>
                <a:ea typeface="Arial" panose="020B0604020202020204" pitchFamily="34" charset="0"/>
              </a:rPr>
              <a:t> </a:t>
            </a:r>
            <a:r>
              <a:rPr lang="en-US" sz="1800" b="1" dirty="0">
                <a:effectLst/>
                <a:latin typeface="+mj-lt"/>
                <a:ea typeface="Arial" panose="020B0604020202020204" pitchFamily="34" charset="0"/>
              </a:rPr>
              <a:t>DONE</a:t>
            </a:r>
          </a:p>
        </p:txBody>
      </p:sp>
      <p:sp>
        <p:nvSpPr>
          <p:cNvPr id="17" name="TextBox 16">
            <a:extLst>
              <a:ext uri="{FF2B5EF4-FFF2-40B4-BE49-F238E27FC236}">
                <a16:creationId xmlns:a16="http://schemas.microsoft.com/office/drawing/2014/main" id="{AE5B2DA4-61F8-4E0B-AC51-B7C76575BFCC}"/>
              </a:ext>
            </a:extLst>
          </p:cNvPr>
          <p:cNvSpPr txBox="1"/>
          <p:nvPr/>
        </p:nvSpPr>
        <p:spPr>
          <a:xfrm>
            <a:off x="147917" y="3943391"/>
            <a:ext cx="6101080" cy="1287532"/>
          </a:xfrm>
          <a:prstGeom prst="rect">
            <a:avLst/>
          </a:prstGeom>
          <a:noFill/>
        </p:spPr>
        <p:txBody>
          <a:bodyPr wrap="square">
            <a:spAutoFit/>
          </a:bodyPr>
          <a:lstStyle/>
          <a:p>
            <a:pPr marL="88900" marR="265430" algn="just">
              <a:lnSpc>
                <a:spcPct val="150000"/>
              </a:lnSpc>
              <a:spcBef>
                <a:spcPts val="5"/>
              </a:spcBef>
              <a:spcAft>
                <a:spcPts val="0"/>
              </a:spcAft>
            </a:pPr>
            <a:r>
              <a:rPr lang="en-US" sz="1800" dirty="0">
                <a:effectLst/>
                <a:latin typeface="Arial MT"/>
                <a:ea typeface="Arial MT"/>
                <a:cs typeface="Arial MT"/>
              </a:rPr>
              <a:t>After loading all the data we will proceeded with the data pre-processing. Following</a:t>
            </a:r>
            <a:r>
              <a:rPr lang="en-US" sz="1800" spc="-320" dirty="0">
                <a:effectLst/>
                <a:latin typeface="Arial MT"/>
                <a:ea typeface="Arial MT"/>
                <a:cs typeface="Arial MT"/>
              </a:rPr>
              <a:t> </a:t>
            </a:r>
            <a:r>
              <a:rPr lang="en-US" sz="1800" dirty="0">
                <a:effectLst/>
                <a:latin typeface="Arial MT"/>
                <a:ea typeface="Arial MT"/>
                <a:cs typeface="Arial MT"/>
              </a:rPr>
              <a:t>Steps</a:t>
            </a:r>
            <a:r>
              <a:rPr lang="en-US" sz="1800" spc="-5" dirty="0">
                <a:effectLst/>
                <a:latin typeface="Arial MT"/>
                <a:ea typeface="Arial MT"/>
                <a:cs typeface="Arial MT"/>
              </a:rPr>
              <a:t> </a:t>
            </a:r>
            <a:r>
              <a:rPr lang="en-US" sz="1800" dirty="0">
                <a:effectLst/>
                <a:latin typeface="Arial MT"/>
                <a:ea typeface="Arial MT"/>
                <a:cs typeface="Arial MT"/>
              </a:rPr>
              <a:t>were</a:t>
            </a:r>
            <a:r>
              <a:rPr lang="en-US" sz="1800" spc="-10" dirty="0">
                <a:effectLst/>
                <a:latin typeface="Arial MT"/>
                <a:ea typeface="Arial MT"/>
                <a:cs typeface="Arial MT"/>
              </a:rPr>
              <a:t> </a:t>
            </a:r>
            <a:r>
              <a:rPr lang="en-US" sz="1800" dirty="0">
                <a:effectLst/>
                <a:latin typeface="Arial MT"/>
                <a:ea typeface="Arial MT"/>
                <a:cs typeface="Arial MT"/>
              </a:rPr>
              <a:t>followed during</a:t>
            </a:r>
            <a:r>
              <a:rPr lang="en-US" sz="1800" spc="-10" dirty="0">
                <a:effectLst/>
                <a:latin typeface="Arial MT"/>
                <a:ea typeface="Arial MT"/>
                <a:cs typeface="Arial MT"/>
              </a:rPr>
              <a:t> </a:t>
            </a:r>
            <a:r>
              <a:rPr lang="en-US" sz="1800" dirty="0">
                <a:effectLst/>
                <a:latin typeface="Arial MT"/>
                <a:ea typeface="Arial MT"/>
                <a:cs typeface="Arial MT"/>
              </a:rPr>
              <a:t>data</a:t>
            </a:r>
            <a:r>
              <a:rPr lang="en-US" sz="1800" spc="-5" dirty="0">
                <a:effectLst/>
                <a:latin typeface="Arial MT"/>
                <a:ea typeface="Arial MT"/>
                <a:cs typeface="Arial MT"/>
              </a:rPr>
              <a:t> </a:t>
            </a:r>
            <a:r>
              <a:rPr lang="en-US" sz="1800" dirty="0">
                <a:effectLst/>
                <a:latin typeface="Arial MT"/>
                <a:ea typeface="Arial MT"/>
                <a:cs typeface="Arial MT"/>
              </a:rPr>
              <a:t>pre-processing:</a:t>
            </a:r>
          </a:p>
        </p:txBody>
      </p:sp>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dirty="0"/>
              <a:t>Email Spam Classifier</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6" name="Title 5">
            <a:extLst>
              <a:ext uri="{FF2B5EF4-FFF2-40B4-BE49-F238E27FC236}">
                <a16:creationId xmlns:a16="http://schemas.microsoft.com/office/drawing/2014/main" id="{44E428A9-CED7-404A-83F4-3BD8223F1463}"/>
              </a:ext>
            </a:extLst>
          </p:cNvPr>
          <p:cNvSpPr>
            <a:spLocks noGrp="1"/>
          </p:cNvSpPr>
          <p:nvPr>
            <p:ph type="title"/>
          </p:nvPr>
        </p:nvSpPr>
        <p:spPr>
          <a:xfrm>
            <a:off x="91440" y="285496"/>
            <a:ext cx="5344160" cy="1298448"/>
          </a:xfrm>
        </p:spPr>
        <p:txBody>
          <a:bodyPr/>
          <a:lstStyle/>
          <a:p>
            <a:pPr marL="342900" marR="0" lvl="0" indent="-342900" algn="just">
              <a:spcBef>
                <a:spcPts val="800"/>
              </a:spcBef>
              <a:spcAft>
                <a:spcPts val="0"/>
              </a:spcAft>
              <a:tabLst>
                <a:tab pos="318135" algn="l"/>
              </a:tabLst>
            </a:pPr>
            <a:r>
              <a:rPr lang="en-US" sz="1800" b="1" dirty="0">
                <a:effectLst/>
                <a:latin typeface="Arial" panose="020B0604020202020204" pitchFamily="34" charset="0"/>
                <a:ea typeface="Wingdings" panose="05000000000000000000" pitchFamily="2" charset="2"/>
                <a:cs typeface="Arial MT"/>
              </a:rPr>
              <a:t>Removing</a:t>
            </a:r>
            <a:r>
              <a:rPr lang="en-US" sz="1800" b="1" spc="-5" dirty="0">
                <a:effectLst/>
                <a:latin typeface="Arial" panose="020B0604020202020204" pitchFamily="34" charset="0"/>
                <a:ea typeface="Wingdings" panose="05000000000000000000" pitchFamily="2" charset="2"/>
                <a:cs typeface="Arial MT"/>
              </a:rPr>
              <a:t> </a:t>
            </a:r>
            <a:r>
              <a:rPr lang="en-US" sz="1800" b="1" dirty="0">
                <a:effectLst/>
                <a:latin typeface="Arial" panose="020B0604020202020204" pitchFamily="34" charset="0"/>
                <a:ea typeface="Wingdings" panose="05000000000000000000" pitchFamily="2" charset="2"/>
                <a:cs typeface="Arial MT"/>
              </a:rPr>
              <a:t>unwanted</a:t>
            </a:r>
            <a:r>
              <a:rPr lang="en-US" sz="1800" b="1" spc="-20" dirty="0">
                <a:effectLst/>
                <a:latin typeface="Arial" panose="020B0604020202020204" pitchFamily="34" charset="0"/>
                <a:ea typeface="Wingdings" panose="05000000000000000000" pitchFamily="2" charset="2"/>
                <a:cs typeface="Arial MT"/>
              </a:rPr>
              <a:t> </a:t>
            </a:r>
            <a:r>
              <a:rPr lang="en-US" sz="1800" b="1" dirty="0">
                <a:effectLst/>
                <a:latin typeface="Arial" panose="020B0604020202020204" pitchFamily="34" charset="0"/>
                <a:ea typeface="Wingdings" panose="05000000000000000000" pitchFamily="2" charset="2"/>
                <a:cs typeface="Arial MT"/>
              </a:rPr>
              <a:t>attribute</a:t>
            </a:r>
            <a:r>
              <a:rPr lang="en-US" sz="1800" b="1" spc="-5" dirty="0">
                <a:effectLst/>
                <a:latin typeface="Arial" panose="020B0604020202020204" pitchFamily="34" charset="0"/>
                <a:ea typeface="Wingdings" panose="05000000000000000000" pitchFamily="2" charset="2"/>
                <a:cs typeface="Arial MT"/>
              </a:rPr>
              <a:t> </a:t>
            </a:r>
            <a:r>
              <a:rPr lang="en-US" sz="1800" b="1" dirty="0">
                <a:effectLst/>
                <a:latin typeface="Arial" panose="020B0604020202020204" pitchFamily="34" charset="0"/>
                <a:ea typeface="Wingdings" panose="05000000000000000000" pitchFamily="2" charset="2"/>
                <a:cs typeface="Arial MT"/>
              </a:rPr>
              <a:t>from Dataset:</a:t>
            </a:r>
            <a:br>
              <a:rPr lang="en-US" sz="1800" b="1" dirty="0">
                <a:effectLst/>
                <a:latin typeface="Arial" panose="020B0604020202020204" pitchFamily="34" charset="0"/>
                <a:ea typeface="Wingdings" panose="05000000000000000000" pitchFamily="2" charset="2"/>
                <a:cs typeface="Arial MT"/>
              </a:rPr>
            </a:br>
            <a:br>
              <a:rPr lang="en-US" sz="1800" b="1" dirty="0">
                <a:latin typeface="Arial MT"/>
                <a:ea typeface="Wingdings" panose="05000000000000000000" pitchFamily="2" charset="2"/>
                <a:cs typeface="Arial MT"/>
              </a:rPr>
            </a:br>
            <a:r>
              <a:rPr lang="en-US" sz="1800" dirty="0">
                <a:latin typeface="Arial MT"/>
                <a:ea typeface="Wingdings" panose="05000000000000000000" pitchFamily="2" charset="2"/>
                <a:cs typeface="Arial MT"/>
              </a:rPr>
              <a:t>I</a:t>
            </a:r>
            <a:r>
              <a:rPr lang="en-US" sz="1800" dirty="0">
                <a:effectLst/>
                <a:latin typeface="Arial MT"/>
                <a:ea typeface="Arial MT"/>
                <a:cs typeface="Arial MT"/>
              </a:rPr>
              <a:t>t’s</a:t>
            </a:r>
            <a:r>
              <a:rPr lang="en-US" sz="1800" spc="80" dirty="0">
                <a:effectLst/>
                <a:latin typeface="Arial MT"/>
                <a:ea typeface="Arial MT"/>
                <a:cs typeface="Arial MT"/>
              </a:rPr>
              <a:t> </a:t>
            </a:r>
            <a:r>
              <a:rPr lang="en-US" sz="1800" dirty="0">
                <a:effectLst/>
                <a:latin typeface="Arial MT"/>
                <a:ea typeface="Arial MT"/>
                <a:cs typeface="Arial MT"/>
              </a:rPr>
              <a:t>quite</a:t>
            </a:r>
            <a:r>
              <a:rPr lang="en-US" sz="1800" spc="80" dirty="0">
                <a:effectLst/>
                <a:latin typeface="Arial MT"/>
                <a:ea typeface="Arial MT"/>
                <a:cs typeface="Arial MT"/>
              </a:rPr>
              <a:t> </a:t>
            </a:r>
            <a:r>
              <a:rPr lang="en-US" sz="1800" dirty="0">
                <a:effectLst/>
                <a:latin typeface="Arial MT"/>
                <a:ea typeface="Arial MT"/>
                <a:cs typeface="Arial MT"/>
              </a:rPr>
              <a:t>hard</a:t>
            </a:r>
            <a:r>
              <a:rPr lang="en-US" sz="1800" spc="85" dirty="0">
                <a:effectLst/>
                <a:latin typeface="Arial MT"/>
                <a:ea typeface="Arial MT"/>
                <a:cs typeface="Arial MT"/>
              </a:rPr>
              <a:t> </a:t>
            </a:r>
            <a:r>
              <a:rPr lang="en-US" sz="1800" dirty="0">
                <a:effectLst/>
                <a:latin typeface="Arial MT"/>
                <a:ea typeface="Arial MT"/>
                <a:cs typeface="Arial MT"/>
              </a:rPr>
              <a:t>to</a:t>
            </a:r>
            <a:r>
              <a:rPr lang="en-US" sz="1800" spc="70" dirty="0">
                <a:effectLst/>
                <a:latin typeface="Arial MT"/>
                <a:ea typeface="Arial MT"/>
                <a:cs typeface="Arial MT"/>
              </a:rPr>
              <a:t> </a:t>
            </a:r>
            <a:r>
              <a:rPr lang="en-US" sz="1800" dirty="0">
                <a:effectLst/>
                <a:latin typeface="Arial MT"/>
                <a:ea typeface="Arial MT"/>
                <a:cs typeface="Arial MT"/>
              </a:rPr>
              <a:t>find</a:t>
            </a:r>
            <a:r>
              <a:rPr lang="en-US" sz="1800" spc="70" dirty="0">
                <a:effectLst/>
                <a:latin typeface="Arial MT"/>
                <a:ea typeface="Arial MT"/>
                <a:cs typeface="Arial MT"/>
              </a:rPr>
              <a:t> </a:t>
            </a:r>
            <a:r>
              <a:rPr lang="en-US" sz="1800" dirty="0">
                <a:effectLst/>
                <a:latin typeface="Arial MT"/>
                <a:ea typeface="Arial MT"/>
                <a:cs typeface="Arial MT"/>
              </a:rPr>
              <a:t>whether</a:t>
            </a:r>
            <a:r>
              <a:rPr lang="en-US" sz="1800" spc="80" dirty="0">
                <a:effectLst/>
                <a:latin typeface="Arial MT"/>
                <a:ea typeface="Arial MT"/>
                <a:cs typeface="Arial MT"/>
              </a:rPr>
              <a:t> </a:t>
            </a:r>
            <a:r>
              <a:rPr lang="en-US" sz="1800" dirty="0">
                <a:effectLst/>
                <a:latin typeface="Arial MT"/>
                <a:ea typeface="Arial MT"/>
                <a:cs typeface="Arial MT"/>
              </a:rPr>
              <a:t>a</a:t>
            </a:r>
            <a:r>
              <a:rPr lang="en-US" sz="1800" spc="80" dirty="0">
                <a:effectLst/>
                <a:latin typeface="Arial MT"/>
                <a:ea typeface="Arial MT"/>
                <a:cs typeface="Arial MT"/>
              </a:rPr>
              <a:t> </a:t>
            </a:r>
            <a:r>
              <a:rPr lang="en-US" sz="1800" dirty="0">
                <a:effectLst/>
                <a:latin typeface="Arial MT"/>
                <a:ea typeface="Arial MT"/>
                <a:cs typeface="Arial MT"/>
              </a:rPr>
              <a:t>mail</a:t>
            </a:r>
            <a:r>
              <a:rPr lang="en-US" sz="1800" spc="80" dirty="0">
                <a:effectLst/>
                <a:latin typeface="Arial MT"/>
                <a:ea typeface="Arial MT"/>
                <a:cs typeface="Arial MT"/>
              </a:rPr>
              <a:t> </a:t>
            </a:r>
            <a:r>
              <a:rPr lang="en-US" sz="1800" dirty="0">
                <a:effectLst/>
                <a:latin typeface="Arial MT"/>
                <a:ea typeface="Arial MT"/>
                <a:cs typeface="Arial MT"/>
              </a:rPr>
              <a:t>is</a:t>
            </a:r>
            <a:r>
              <a:rPr lang="en-US" sz="1800" spc="75" dirty="0">
                <a:effectLst/>
                <a:latin typeface="Arial MT"/>
                <a:ea typeface="Arial MT"/>
                <a:cs typeface="Arial MT"/>
              </a:rPr>
              <a:t> </a:t>
            </a:r>
            <a:r>
              <a:rPr lang="en-US" sz="1800" dirty="0">
                <a:effectLst/>
                <a:latin typeface="Arial MT"/>
                <a:ea typeface="Arial MT"/>
                <a:cs typeface="Arial MT"/>
              </a:rPr>
              <a:t>a</a:t>
            </a:r>
            <a:r>
              <a:rPr lang="en-US" sz="1800" spc="80" dirty="0">
                <a:effectLst/>
                <a:latin typeface="Arial MT"/>
                <a:ea typeface="Arial MT"/>
                <a:cs typeface="Arial MT"/>
              </a:rPr>
              <a:t> </a:t>
            </a:r>
            <a:r>
              <a:rPr lang="en-US" sz="1800" dirty="0">
                <a:effectLst/>
                <a:latin typeface="Arial MT"/>
                <a:ea typeface="Arial MT"/>
                <a:cs typeface="Arial MT"/>
              </a:rPr>
              <a:t>spam</a:t>
            </a:r>
            <a:r>
              <a:rPr lang="en-US" sz="1800" spc="90" dirty="0">
                <a:effectLst/>
                <a:latin typeface="Arial MT"/>
                <a:ea typeface="Arial MT"/>
                <a:cs typeface="Arial MT"/>
              </a:rPr>
              <a:t> </a:t>
            </a:r>
            <a:r>
              <a:rPr lang="en-US" sz="1800" dirty="0">
                <a:effectLst/>
                <a:latin typeface="Arial MT"/>
                <a:ea typeface="Arial MT"/>
                <a:cs typeface="Arial MT"/>
              </a:rPr>
              <a:t>or</a:t>
            </a:r>
            <a:r>
              <a:rPr lang="en-US" sz="1800" spc="75" dirty="0">
                <a:effectLst/>
                <a:latin typeface="Arial MT"/>
                <a:ea typeface="Arial MT"/>
                <a:cs typeface="Arial MT"/>
              </a:rPr>
              <a:t> </a:t>
            </a:r>
            <a:r>
              <a:rPr lang="en-US" sz="1800" dirty="0">
                <a:effectLst/>
                <a:latin typeface="Arial MT"/>
                <a:ea typeface="Arial MT"/>
                <a:cs typeface="Arial MT"/>
              </a:rPr>
              <a:t>not</a:t>
            </a:r>
            <a:r>
              <a:rPr lang="en-US" sz="1800" spc="85" dirty="0">
                <a:effectLst/>
                <a:latin typeface="Arial MT"/>
                <a:ea typeface="Arial MT"/>
                <a:cs typeface="Arial MT"/>
              </a:rPr>
              <a:t> </a:t>
            </a:r>
            <a:r>
              <a:rPr lang="en-US" sz="1800" dirty="0">
                <a:effectLst/>
                <a:latin typeface="Arial MT"/>
                <a:ea typeface="Arial MT"/>
                <a:cs typeface="Arial MT"/>
              </a:rPr>
              <a:t>just</a:t>
            </a:r>
            <a:r>
              <a:rPr lang="en-US" sz="1800" spc="70" dirty="0">
                <a:effectLst/>
                <a:latin typeface="Arial MT"/>
                <a:ea typeface="Arial MT"/>
                <a:cs typeface="Arial MT"/>
              </a:rPr>
              <a:t> </a:t>
            </a:r>
            <a:r>
              <a:rPr lang="en-US" sz="1800" dirty="0">
                <a:effectLst/>
                <a:latin typeface="Arial MT"/>
                <a:ea typeface="Arial MT"/>
                <a:cs typeface="Arial MT"/>
              </a:rPr>
              <a:t>by</a:t>
            </a:r>
            <a:r>
              <a:rPr lang="en-US" sz="1800" spc="65" dirty="0">
                <a:effectLst/>
                <a:latin typeface="Arial MT"/>
                <a:ea typeface="Arial MT"/>
                <a:cs typeface="Arial MT"/>
              </a:rPr>
              <a:t> </a:t>
            </a:r>
            <a:r>
              <a:rPr lang="en-US" sz="1800" dirty="0">
                <a:effectLst/>
                <a:latin typeface="Arial MT"/>
                <a:ea typeface="Arial MT"/>
                <a:cs typeface="Arial MT"/>
              </a:rPr>
              <a:t>looking</a:t>
            </a:r>
            <a:r>
              <a:rPr lang="en-US" sz="1800" spc="80" dirty="0">
                <a:effectLst/>
                <a:latin typeface="Arial MT"/>
                <a:ea typeface="Arial MT"/>
                <a:cs typeface="Arial MT"/>
              </a:rPr>
              <a:t> </a:t>
            </a:r>
            <a:r>
              <a:rPr lang="en-US" sz="1800" dirty="0">
                <a:effectLst/>
                <a:latin typeface="Arial MT"/>
                <a:ea typeface="Arial MT"/>
                <a:cs typeface="Arial MT"/>
              </a:rPr>
              <a:t>at</a:t>
            </a:r>
            <a:r>
              <a:rPr lang="en-US" sz="1800" spc="80" dirty="0">
                <a:effectLst/>
                <a:latin typeface="Arial MT"/>
                <a:ea typeface="Arial MT"/>
                <a:cs typeface="Arial MT"/>
              </a:rPr>
              <a:t> </a:t>
            </a:r>
            <a:r>
              <a:rPr lang="en-US" sz="1800" dirty="0">
                <a:effectLst/>
                <a:latin typeface="Arial MT"/>
                <a:ea typeface="Arial MT"/>
                <a:cs typeface="Arial MT"/>
              </a:rPr>
              <a:t>the</a:t>
            </a:r>
            <a:r>
              <a:rPr lang="en-US" sz="1800" spc="85" dirty="0">
                <a:effectLst/>
                <a:latin typeface="Arial MT"/>
                <a:ea typeface="Arial MT"/>
                <a:cs typeface="Arial MT"/>
              </a:rPr>
              <a:t> </a:t>
            </a:r>
            <a:r>
              <a:rPr lang="en-US" sz="1800" dirty="0">
                <a:effectLst/>
                <a:latin typeface="Arial MT"/>
                <a:ea typeface="Arial MT"/>
                <a:cs typeface="Arial MT"/>
              </a:rPr>
              <a:t>subject.</a:t>
            </a:r>
            <a:r>
              <a:rPr lang="en-US" sz="1800" spc="-320" dirty="0">
                <a:effectLst/>
                <a:latin typeface="Arial MT"/>
                <a:ea typeface="Arial MT"/>
                <a:cs typeface="Arial MT"/>
              </a:rPr>
              <a:t> </a:t>
            </a:r>
            <a:r>
              <a:rPr lang="en-US" sz="1800" dirty="0">
                <a:effectLst/>
                <a:latin typeface="Arial MT"/>
                <a:ea typeface="Arial MT"/>
                <a:cs typeface="Arial MT"/>
              </a:rPr>
              <a:t>So we started by</a:t>
            </a:r>
            <a:r>
              <a:rPr lang="en-US" sz="1800" spc="-15" dirty="0">
                <a:effectLst/>
                <a:latin typeface="Arial MT"/>
                <a:ea typeface="Arial MT"/>
                <a:cs typeface="Arial MT"/>
              </a:rPr>
              <a:t> </a:t>
            </a:r>
            <a:r>
              <a:rPr lang="en-US" sz="1800" dirty="0">
                <a:effectLst/>
                <a:latin typeface="Arial MT"/>
                <a:ea typeface="Arial MT"/>
                <a:cs typeface="Arial MT"/>
              </a:rPr>
              <a:t>replacing</a:t>
            </a:r>
            <a:r>
              <a:rPr lang="en-US" sz="1800" spc="-5" dirty="0">
                <a:effectLst/>
                <a:latin typeface="Arial MT"/>
                <a:ea typeface="Arial MT"/>
                <a:cs typeface="Arial MT"/>
              </a:rPr>
              <a:t> </a:t>
            </a:r>
            <a:r>
              <a:rPr lang="en-US" sz="1800" dirty="0">
                <a:effectLst/>
                <a:latin typeface="Arial MT"/>
                <a:ea typeface="Arial MT"/>
                <a:cs typeface="Arial MT"/>
              </a:rPr>
              <a:t>the null</a:t>
            </a:r>
            <a:r>
              <a:rPr lang="en-US" sz="1800" spc="-5" dirty="0">
                <a:effectLst/>
                <a:latin typeface="Arial MT"/>
                <a:ea typeface="Arial MT"/>
                <a:cs typeface="Arial MT"/>
              </a:rPr>
              <a:t> </a:t>
            </a:r>
            <a:r>
              <a:rPr lang="en-US" sz="1800" dirty="0">
                <a:effectLst/>
                <a:latin typeface="Arial MT"/>
                <a:ea typeface="Arial MT"/>
                <a:cs typeface="Arial MT"/>
              </a:rPr>
              <a:t>values.</a:t>
            </a:r>
          </a:p>
        </p:txBody>
      </p:sp>
      <p:sp>
        <p:nvSpPr>
          <p:cNvPr id="11" name="TextBox 10">
            <a:extLst>
              <a:ext uri="{FF2B5EF4-FFF2-40B4-BE49-F238E27FC236}">
                <a16:creationId xmlns:a16="http://schemas.microsoft.com/office/drawing/2014/main" id="{E00A371C-0D04-4D59-ABFB-C548959BC302}"/>
              </a:ext>
            </a:extLst>
          </p:cNvPr>
          <p:cNvSpPr txBox="1"/>
          <p:nvPr/>
        </p:nvSpPr>
        <p:spPr>
          <a:xfrm>
            <a:off x="91440" y="3187643"/>
            <a:ext cx="5669280" cy="2900794"/>
          </a:xfrm>
          <a:prstGeom prst="rect">
            <a:avLst/>
          </a:prstGeom>
          <a:noFill/>
        </p:spPr>
        <p:txBody>
          <a:bodyPr wrap="square">
            <a:spAutoFit/>
          </a:bodyPr>
          <a:lstStyle/>
          <a:p>
            <a:pPr marL="342900" marR="0" lvl="0" indent="-342900" algn="just">
              <a:spcBef>
                <a:spcPts val="0"/>
              </a:spcBef>
              <a:spcAft>
                <a:spcPts val="0"/>
              </a:spcAft>
              <a:buSzPts val="1200"/>
              <a:buFont typeface="Wingdings" panose="05000000000000000000" pitchFamily="2" charset="2"/>
              <a:buChar char=""/>
              <a:tabLst>
                <a:tab pos="318135" algn="l"/>
              </a:tabLst>
            </a:pPr>
            <a:r>
              <a:rPr lang="en-US" sz="1800" b="1" dirty="0">
                <a:effectLst/>
                <a:latin typeface="Arial" panose="020B0604020202020204" pitchFamily="34" charset="0"/>
                <a:ea typeface="Wingdings" panose="05000000000000000000" pitchFamily="2" charset="2"/>
                <a:cs typeface="Arial MT"/>
              </a:rPr>
              <a:t>Adding</a:t>
            </a:r>
            <a:r>
              <a:rPr lang="en-US" sz="1800" b="1" spc="-10" dirty="0">
                <a:effectLst/>
                <a:latin typeface="Arial" panose="020B0604020202020204" pitchFamily="34" charset="0"/>
                <a:ea typeface="Wingdings" panose="05000000000000000000" pitchFamily="2" charset="2"/>
                <a:cs typeface="Arial MT"/>
              </a:rPr>
              <a:t> </a:t>
            </a:r>
            <a:r>
              <a:rPr lang="en-US" sz="1800" b="1" dirty="0">
                <a:effectLst/>
                <a:latin typeface="Arial" panose="020B0604020202020204" pitchFamily="34" charset="0"/>
                <a:ea typeface="Wingdings" panose="05000000000000000000" pitchFamily="2" charset="2"/>
                <a:cs typeface="Arial MT"/>
              </a:rPr>
              <a:t>additional</a:t>
            </a:r>
            <a:r>
              <a:rPr lang="en-US" sz="1800" b="1" spc="-5" dirty="0">
                <a:effectLst/>
                <a:latin typeface="Arial" panose="020B0604020202020204" pitchFamily="34" charset="0"/>
                <a:ea typeface="Wingdings" panose="05000000000000000000" pitchFamily="2" charset="2"/>
                <a:cs typeface="Arial MT"/>
              </a:rPr>
              <a:t> </a:t>
            </a:r>
            <a:r>
              <a:rPr lang="en-US" sz="1800" b="1" dirty="0">
                <a:effectLst/>
                <a:latin typeface="Arial" panose="020B0604020202020204" pitchFamily="34" charset="0"/>
                <a:ea typeface="Wingdings" panose="05000000000000000000" pitchFamily="2" charset="2"/>
                <a:cs typeface="Arial MT"/>
              </a:rPr>
              <a:t>attribute</a:t>
            </a:r>
            <a:r>
              <a:rPr lang="en-US" sz="1800" b="1" spc="-10" dirty="0">
                <a:effectLst/>
                <a:latin typeface="Arial" panose="020B0604020202020204" pitchFamily="34" charset="0"/>
                <a:ea typeface="Wingdings" panose="05000000000000000000" pitchFamily="2" charset="2"/>
                <a:cs typeface="Arial MT"/>
              </a:rPr>
              <a:t> </a:t>
            </a:r>
            <a:r>
              <a:rPr lang="en-US" sz="1800" b="1" dirty="0">
                <a:effectLst/>
                <a:latin typeface="Arial" panose="020B0604020202020204" pitchFamily="34" charset="0"/>
                <a:ea typeface="Wingdings" panose="05000000000000000000" pitchFamily="2" charset="2"/>
                <a:cs typeface="Arial MT"/>
              </a:rPr>
              <a:t>:</a:t>
            </a:r>
            <a:endParaRPr lang="en-US" sz="1600" dirty="0">
              <a:effectLst/>
              <a:latin typeface="Arial MT"/>
              <a:ea typeface="Wingdings" panose="05000000000000000000" pitchFamily="2" charset="2"/>
              <a:cs typeface="Wingdings" panose="05000000000000000000" pitchFamily="2" charset="2"/>
            </a:endParaRPr>
          </a:p>
          <a:p>
            <a:pPr marL="88900" marR="265430" algn="just">
              <a:lnSpc>
                <a:spcPct val="150000"/>
              </a:lnSpc>
              <a:spcBef>
                <a:spcPts val="685"/>
              </a:spcBef>
              <a:spcAft>
                <a:spcPts val="0"/>
              </a:spcAft>
            </a:pPr>
            <a:r>
              <a:rPr lang="en-US" sz="1800" dirty="0">
                <a:effectLst/>
                <a:latin typeface="Arial MT"/>
                <a:ea typeface="Arial MT"/>
                <a:cs typeface="Arial MT"/>
              </a:rPr>
              <a:t>In order to </a:t>
            </a:r>
            <a:r>
              <a:rPr lang="en-US" sz="1800" dirty="0" err="1">
                <a:effectLst/>
                <a:latin typeface="Arial MT"/>
                <a:ea typeface="Arial MT"/>
                <a:cs typeface="Arial MT"/>
              </a:rPr>
              <a:t>analyse</a:t>
            </a:r>
            <a:r>
              <a:rPr lang="en-US" sz="1800" dirty="0">
                <a:effectLst/>
                <a:latin typeface="Arial MT"/>
                <a:ea typeface="Arial MT"/>
                <a:cs typeface="Arial MT"/>
              </a:rPr>
              <a:t> the data in a better way while doing pre-processing, we have</a:t>
            </a:r>
            <a:r>
              <a:rPr lang="en-US" sz="1800" spc="5" dirty="0">
                <a:effectLst/>
                <a:latin typeface="Arial MT"/>
                <a:ea typeface="Arial MT"/>
                <a:cs typeface="Arial MT"/>
              </a:rPr>
              <a:t> </a:t>
            </a:r>
            <a:r>
              <a:rPr lang="en-US" sz="1800" dirty="0">
                <a:effectLst/>
                <a:latin typeface="Arial MT"/>
                <a:ea typeface="Arial MT"/>
                <a:cs typeface="Arial MT"/>
              </a:rPr>
              <a:t>added</a:t>
            </a:r>
            <a:r>
              <a:rPr lang="en-US" sz="1800" spc="-15" dirty="0">
                <a:effectLst/>
                <a:latin typeface="Arial MT"/>
                <a:ea typeface="Arial MT"/>
                <a:cs typeface="Arial MT"/>
              </a:rPr>
              <a:t> </a:t>
            </a:r>
            <a:r>
              <a:rPr lang="en-US" sz="1800" dirty="0">
                <a:effectLst/>
                <a:latin typeface="Arial MT"/>
                <a:ea typeface="Arial MT"/>
                <a:cs typeface="Arial MT"/>
              </a:rPr>
              <a:t>an</a:t>
            </a:r>
            <a:r>
              <a:rPr lang="en-US" sz="1800" spc="-15" dirty="0">
                <a:effectLst/>
                <a:latin typeface="Arial MT"/>
                <a:ea typeface="Arial MT"/>
                <a:cs typeface="Arial MT"/>
              </a:rPr>
              <a:t> </a:t>
            </a:r>
            <a:r>
              <a:rPr lang="en-US" sz="1800" dirty="0">
                <a:effectLst/>
                <a:latin typeface="Arial MT"/>
                <a:ea typeface="Arial MT"/>
                <a:cs typeface="Arial MT"/>
              </a:rPr>
              <a:t>attribute</a:t>
            </a:r>
            <a:r>
              <a:rPr lang="en-US" sz="1800" spc="-10" dirty="0">
                <a:effectLst/>
                <a:latin typeface="Arial MT"/>
                <a:ea typeface="Arial MT"/>
                <a:cs typeface="Arial MT"/>
              </a:rPr>
              <a:t> </a:t>
            </a:r>
            <a:r>
              <a:rPr lang="en-US" sz="1800" dirty="0">
                <a:effectLst/>
                <a:latin typeface="Arial MT"/>
                <a:ea typeface="Arial MT"/>
                <a:cs typeface="Arial MT"/>
              </a:rPr>
              <a:t>‘Length’</a:t>
            </a:r>
            <a:r>
              <a:rPr lang="en-US" sz="1800" spc="-20" dirty="0">
                <a:effectLst/>
                <a:latin typeface="Arial MT"/>
                <a:ea typeface="Arial MT"/>
                <a:cs typeface="Arial MT"/>
              </a:rPr>
              <a:t> </a:t>
            </a:r>
            <a:r>
              <a:rPr lang="en-US" sz="1800" dirty="0">
                <a:effectLst/>
                <a:latin typeface="Arial MT"/>
                <a:ea typeface="Arial MT"/>
                <a:cs typeface="Arial MT"/>
              </a:rPr>
              <a:t>which</a:t>
            </a:r>
            <a:r>
              <a:rPr lang="en-US" sz="1800" spc="-10" dirty="0">
                <a:effectLst/>
                <a:latin typeface="Arial MT"/>
                <a:ea typeface="Arial MT"/>
                <a:cs typeface="Arial MT"/>
              </a:rPr>
              <a:t> </a:t>
            </a:r>
            <a:r>
              <a:rPr lang="en-US" sz="1800" dirty="0">
                <a:effectLst/>
                <a:latin typeface="Arial MT"/>
                <a:ea typeface="Arial MT"/>
                <a:cs typeface="Arial MT"/>
              </a:rPr>
              <a:t>shows</a:t>
            </a:r>
            <a:r>
              <a:rPr lang="en-US" sz="1800" spc="-15" dirty="0">
                <a:effectLst/>
                <a:latin typeface="Arial MT"/>
                <a:ea typeface="Arial MT"/>
                <a:cs typeface="Arial MT"/>
              </a:rPr>
              <a:t> </a:t>
            </a:r>
            <a:r>
              <a:rPr lang="en-US" sz="1800" dirty="0">
                <a:effectLst/>
                <a:latin typeface="Arial MT"/>
                <a:ea typeface="Arial MT"/>
                <a:cs typeface="Arial MT"/>
              </a:rPr>
              <a:t>length</a:t>
            </a:r>
            <a:r>
              <a:rPr lang="en-US" sz="1800" spc="-10" dirty="0">
                <a:effectLst/>
                <a:latin typeface="Arial MT"/>
                <a:ea typeface="Arial MT"/>
                <a:cs typeface="Arial MT"/>
              </a:rPr>
              <a:t> </a:t>
            </a:r>
            <a:r>
              <a:rPr lang="en-US" sz="1800" dirty="0">
                <a:effectLst/>
                <a:latin typeface="Arial MT"/>
                <a:ea typeface="Arial MT"/>
                <a:cs typeface="Arial MT"/>
              </a:rPr>
              <a:t>of</a:t>
            </a:r>
            <a:r>
              <a:rPr lang="en-US" sz="1800" spc="-15" dirty="0">
                <a:effectLst/>
                <a:latin typeface="Arial MT"/>
                <a:ea typeface="Arial MT"/>
                <a:cs typeface="Arial MT"/>
              </a:rPr>
              <a:t> </a:t>
            </a:r>
            <a:r>
              <a:rPr lang="en-US" sz="1800" dirty="0">
                <a:effectLst/>
                <a:latin typeface="Arial MT"/>
                <a:ea typeface="Arial MT"/>
                <a:cs typeface="Arial MT"/>
              </a:rPr>
              <a:t>the</a:t>
            </a:r>
            <a:r>
              <a:rPr lang="en-US" sz="1800" spc="-20" dirty="0">
                <a:effectLst/>
                <a:latin typeface="Arial MT"/>
                <a:ea typeface="Arial MT"/>
                <a:cs typeface="Arial MT"/>
              </a:rPr>
              <a:t> </a:t>
            </a:r>
            <a:r>
              <a:rPr lang="en-US" sz="1800" dirty="0">
                <a:effectLst/>
                <a:latin typeface="Arial MT"/>
                <a:ea typeface="Arial MT"/>
                <a:cs typeface="Arial MT"/>
              </a:rPr>
              <a:t>message</a:t>
            </a:r>
            <a:r>
              <a:rPr lang="en-US" sz="1800" spc="-15" dirty="0">
                <a:effectLst/>
                <a:latin typeface="Arial MT"/>
                <a:ea typeface="Arial MT"/>
                <a:cs typeface="Arial MT"/>
              </a:rPr>
              <a:t> </a:t>
            </a:r>
            <a:r>
              <a:rPr lang="en-US" sz="1800" dirty="0">
                <a:effectLst/>
                <a:latin typeface="Arial MT"/>
                <a:ea typeface="Arial MT"/>
                <a:cs typeface="Arial MT"/>
              </a:rPr>
              <a:t>against</a:t>
            </a:r>
            <a:r>
              <a:rPr lang="en-US" sz="1800" spc="-10" dirty="0">
                <a:effectLst/>
                <a:latin typeface="Arial MT"/>
                <a:ea typeface="Arial MT"/>
                <a:cs typeface="Arial MT"/>
              </a:rPr>
              <a:t> </a:t>
            </a:r>
            <a:r>
              <a:rPr lang="en-US" sz="1800" dirty="0">
                <a:effectLst/>
                <a:latin typeface="Arial MT"/>
                <a:ea typeface="Arial MT"/>
                <a:cs typeface="Arial MT"/>
              </a:rPr>
              <a:t>it.</a:t>
            </a:r>
            <a:r>
              <a:rPr lang="en-US" sz="1800" spc="-25" dirty="0">
                <a:effectLst/>
                <a:latin typeface="Arial MT"/>
                <a:ea typeface="Arial MT"/>
                <a:cs typeface="Arial MT"/>
              </a:rPr>
              <a:t> </a:t>
            </a:r>
            <a:r>
              <a:rPr lang="en-US" sz="1800" dirty="0">
                <a:effectLst/>
                <a:latin typeface="Arial MT"/>
                <a:ea typeface="Arial MT"/>
                <a:cs typeface="Arial MT"/>
              </a:rPr>
              <a:t>This</a:t>
            </a:r>
            <a:r>
              <a:rPr lang="en-US" sz="1800" spc="-10" dirty="0">
                <a:effectLst/>
                <a:latin typeface="Arial MT"/>
                <a:ea typeface="Arial MT"/>
                <a:cs typeface="Arial MT"/>
              </a:rPr>
              <a:t> </a:t>
            </a:r>
            <a:r>
              <a:rPr lang="en-US" sz="1800" dirty="0">
                <a:effectLst/>
                <a:latin typeface="Arial MT"/>
                <a:ea typeface="Arial MT"/>
                <a:cs typeface="Arial MT"/>
              </a:rPr>
              <a:t>was</a:t>
            </a:r>
            <a:r>
              <a:rPr lang="en-US" sz="1800" spc="-320" dirty="0">
                <a:effectLst/>
                <a:latin typeface="Arial MT"/>
                <a:ea typeface="Arial MT"/>
                <a:cs typeface="Arial MT"/>
              </a:rPr>
              <a:t> </a:t>
            </a:r>
            <a:r>
              <a:rPr lang="en-US" sz="1800" dirty="0">
                <a:effectLst/>
                <a:latin typeface="Arial MT"/>
                <a:ea typeface="Arial MT"/>
                <a:cs typeface="Arial MT"/>
              </a:rPr>
              <a:t>done just to compare the length of text before and after preprocessing and to get</a:t>
            </a:r>
            <a:r>
              <a:rPr lang="en-US" sz="1800" spc="5" dirty="0">
                <a:effectLst/>
                <a:latin typeface="Arial MT"/>
                <a:ea typeface="Arial MT"/>
                <a:cs typeface="Arial MT"/>
              </a:rPr>
              <a:t> </a:t>
            </a:r>
            <a:r>
              <a:rPr lang="en-US" sz="1800" dirty="0">
                <a:effectLst/>
                <a:latin typeface="Arial MT"/>
                <a:ea typeface="Arial MT"/>
                <a:cs typeface="Arial MT"/>
              </a:rPr>
              <a:t>idea</a:t>
            </a:r>
            <a:r>
              <a:rPr lang="en-US" sz="1800" spc="-15" dirty="0">
                <a:effectLst/>
                <a:latin typeface="Arial MT"/>
                <a:ea typeface="Arial MT"/>
                <a:cs typeface="Arial MT"/>
              </a:rPr>
              <a:t> </a:t>
            </a:r>
            <a:r>
              <a:rPr lang="en-US" sz="1800" dirty="0">
                <a:effectLst/>
                <a:latin typeface="Arial MT"/>
                <a:ea typeface="Arial MT"/>
                <a:cs typeface="Arial MT"/>
              </a:rPr>
              <a:t>about the</a:t>
            </a:r>
            <a:r>
              <a:rPr lang="en-US" sz="1800" spc="-10" dirty="0">
                <a:effectLst/>
                <a:latin typeface="Arial MT"/>
                <a:ea typeface="Arial MT"/>
                <a:cs typeface="Arial MT"/>
              </a:rPr>
              <a:t> </a:t>
            </a:r>
            <a:r>
              <a:rPr lang="en-US" sz="1800" dirty="0">
                <a:effectLst/>
                <a:latin typeface="Arial MT"/>
                <a:ea typeface="Arial MT"/>
                <a:cs typeface="Arial MT"/>
              </a:rPr>
              <a:t>memory</a:t>
            </a:r>
            <a:r>
              <a:rPr lang="en-US" sz="1800" spc="-20" dirty="0">
                <a:effectLst/>
                <a:latin typeface="Arial MT"/>
                <a:ea typeface="Arial MT"/>
                <a:cs typeface="Arial MT"/>
              </a:rPr>
              <a:t> </a:t>
            </a:r>
            <a:r>
              <a:rPr lang="en-US" sz="1800" dirty="0">
                <a:effectLst/>
                <a:latin typeface="Arial MT"/>
                <a:ea typeface="Arial MT"/>
                <a:cs typeface="Arial MT"/>
              </a:rPr>
              <a:t>optimization.</a:t>
            </a:r>
          </a:p>
        </p:txBody>
      </p:sp>
      <p:pic>
        <p:nvPicPr>
          <p:cNvPr id="12" name="image4.jpeg">
            <a:extLst>
              <a:ext uri="{FF2B5EF4-FFF2-40B4-BE49-F238E27FC236}">
                <a16:creationId xmlns:a16="http://schemas.microsoft.com/office/drawing/2014/main" id="{9E1A0E81-21CD-46C9-B2E5-0EFEF41A9206}"/>
              </a:ext>
            </a:extLst>
          </p:cNvPr>
          <p:cNvPicPr>
            <a:picLocks noChangeAspect="1"/>
          </p:cNvPicPr>
          <p:nvPr/>
        </p:nvPicPr>
        <p:blipFill>
          <a:blip r:embed="rId2" cstate="print"/>
          <a:stretch>
            <a:fillRect/>
          </a:stretch>
        </p:blipFill>
        <p:spPr>
          <a:xfrm>
            <a:off x="5664248" y="82296"/>
            <a:ext cx="6350968" cy="2951228"/>
          </a:xfrm>
          <a:prstGeom prst="rect">
            <a:avLst/>
          </a:prstGeom>
        </p:spPr>
      </p:pic>
      <p:pic>
        <p:nvPicPr>
          <p:cNvPr id="13" name="image5.jpeg">
            <a:extLst>
              <a:ext uri="{FF2B5EF4-FFF2-40B4-BE49-F238E27FC236}">
                <a16:creationId xmlns:a16="http://schemas.microsoft.com/office/drawing/2014/main" id="{F7047C27-CE2C-4A4D-ACF6-BBFBCA194DEF}"/>
              </a:ext>
            </a:extLst>
          </p:cNvPr>
          <p:cNvPicPr>
            <a:picLocks noChangeAspect="1"/>
          </p:cNvPicPr>
          <p:nvPr/>
        </p:nvPicPr>
        <p:blipFill>
          <a:blip r:embed="rId3" cstate="print"/>
          <a:stretch>
            <a:fillRect/>
          </a:stretch>
        </p:blipFill>
        <p:spPr>
          <a:xfrm>
            <a:off x="5664248" y="3187643"/>
            <a:ext cx="6350968" cy="3034665"/>
          </a:xfrm>
          <a:prstGeom prst="rect">
            <a:avLst/>
          </a:prstGeom>
        </p:spPr>
      </p:pic>
    </p:spTree>
    <p:extLst>
      <p:ext uri="{BB962C8B-B14F-4D97-AF65-F5344CB8AC3E}">
        <p14:creationId xmlns:p14="http://schemas.microsoft.com/office/powerpoint/2010/main" val="100210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CD107-DE8D-4B63-B47A-E77E6F676FA3}"/>
              </a:ext>
            </a:extLst>
          </p:cNvPr>
          <p:cNvSpPr txBox="1"/>
          <p:nvPr/>
        </p:nvSpPr>
        <p:spPr>
          <a:xfrm>
            <a:off x="213360" y="82702"/>
            <a:ext cx="6096000" cy="2069797"/>
          </a:xfrm>
          <a:prstGeom prst="rect">
            <a:avLst/>
          </a:prstGeom>
          <a:noFill/>
        </p:spPr>
        <p:txBody>
          <a:bodyPr wrap="square">
            <a:spAutoFit/>
          </a:bodyPr>
          <a:lstStyle/>
          <a:p>
            <a:pPr marL="342900" marR="0" lvl="0" indent="-342900" algn="just">
              <a:spcBef>
                <a:spcPts val="460"/>
              </a:spcBef>
              <a:spcAft>
                <a:spcPts val="0"/>
              </a:spcAft>
              <a:buSzPts val="1200"/>
              <a:buFont typeface="Wingdings" panose="05000000000000000000" pitchFamily="2" charset="2"/>
              <a:buChar char=""/>
              <a:tabLst>
                <a:tab pos="318135" algn="l"/>
              </a:tabLst>
            </a:pPr>
            <a:r>
              <a:rPr lang="en-US" sz="1800" b="1" dirty="0">
                <a:effectLst/>
                <a:latin typeface="Arial" panose="020B0604020202020204" pitchFamily="34" charset="0"/>
                <a:ea typeface="Wingdings" panose="05000000000000000000" pitchFamily="2" charset="2"/>
                <a:cs typeface="Arial MT"/>
              </a:rPr>
              <a:t>Converting</a:t>
            </a:r>
            <a:r>
              <a:rPr lang="en-US" sz="1800" b="1" spc="-10" dirty="0">
                <a:effectLst/>
                <a:latin typeface="Arial" panose="020B0604020202020204" pitchFamily="34" charset="0"/>
                <a:ea typeface="Wingdings" panose="05000000000000000000" pitchFamily="2" charset="2"/>
                <a:cs typeface="Arial MT"/>
              </a:rPr>
              <a:t> </a:t>
            </a:r>
            <a:r>
              <a:rPr lang="en-US" sz="1800" b="1" dirty="0">
                <a:effectLst/>
                <a:latin typeface="Arial" panose="020B0604020202020204" pitchFamily="34" charset="0"/>
                <a:ea typeface="Wingdings" panose="05000000000000000000" pitchFamily="2" charset="2"/>
                <a:cs typeface="Arial MT"/>
              </a:rPr>
              <a:t>all</a:t>
            </a:r>
            <a:r>
              <a:rPr lang="en-US" sz="1800" b="1" spc="-10" dirty="0">
                <a:effectLst/>
                <a:latin typeface="Arial" panose="020B0604020202020204" pitchFamily="34" charset="0"/>
                <a:ea typeface="Wingdings" panose="05000000000000000000" pitchFamily="2" charset="2"/>
                <a:cs typeface="Arial MT"/>
              </a:rPr>
              <a:t> </a:t>
            </a:r>
            <a:r>
              <a:rPr lang="en-US" sz="1800" b="1" dirty="0">
                <a:effectLst/>
                <a:latin typeface="Arial" panose="020B0604020202020204" pitchFamily="34" charset="0"/>
                <a:ea typeface="Wingdings" panose="05000000000000000000" pitchFamily="2" charset="2"/>
                <a:cs typeface="Arial MT"/>
              </a:rPr>
              <a:t>the messages</a:t>
            </a:r>
            <a:r>
              <a:rPr lang="en-US" sz="1800" b="1" spc="-10" dirty="0">
                <a:effectLst/>
                <a:latin typeface="Arial" panose="020B0604020202020204" pitchFamily="34" charset="0"/>
                <a:ea typeface="Wingdings" panose="05000000000000000000" pitchFamily="2" charset="2"/>
                <a:cs typeface="Arial MT"/>
              </a:rPr>
              <a:t> </a:t>
            </a:r>
            <a:r>
              <a:rPr lang="en-US" sz="1800" b="1" dirty="0">
                <a:effectLst/>
                <a:latin typeface="Arial" panose="020B0604020202020204" pitchFamily="34" charset="0"/>
                <a:ea typeface="Wingdings" panose="05000000000000000000" pitchFamily="2" charset="2"/>
                <a:cs typeface="Arial MT"/>
              </a:rPr>
              <a:t>to</a:t>
            </a:r>
            <a:r>
              <a:rPr lang="en-US" sz="1800" b="1" spc="-10" dirty="0">
                <a:effectLst/>
                <a:latin typeface="Arial" panose="020B0604020202020204" pitchFamily="34" charset="0"/>
                <a:ea typeface="Wingdings" panose="05000000000000000000" pitchFamily="2" charset="2"/>
                <a:cs typeface="Arial MT"/>
              </a:rPr>
              <a:t> </a:t>
            </a:r>
            <a:r>
              <a:rPr lang="en-US" sz="1800" b="1" dirty="0">
                <a:effectLst/>
                <a:latin typeface="Arial" panose="020B0604020202020204" pitchFamily="34" charset="0"/>
                <a:ea typeface="Wingdings" panose="05000000000000000000" pitchFamily="2" charset="2"/>
                <a:cs typeface="Arial MT"/>
              </a:rPr>
              <a:t>lower</a:t>
            </a:r>
            <a:r>
              <a:rPr lang="en-US" sz="1800" b="1" spc="-10" dirty="0">
                <a:effectLst/>
                <a:latin typeface="Arial" panose="020B0604020202020204" pitchFamily="34" charset="0"/>
                <a:ea typeface="Wingdings" panose="05000000000000000000" pitchFamily="2" charset="2"/>
                <a:cs typeface="Arial MT"/>
              </a:rPr>
              <a:t> </a:t>
            </a:r>
            <a:r>
              <a:rPr lang="en-US" sz="1800" b="1" dirty="0">
                <a:effectLst/>
                <a:latin typeface="Arial" panose="020B0604020202020204" pitchFamily="34" charset="0"/>
                <a:ea typeface="Wingdings" panose="05000000000000000000" pitchFamily="2" charset="2"/>
                <a:cs typeface="Arial MT"/>
              </a:rPr>
              <a:t>case:</a:t>
            </a:r>
            <a:endParaRPr lang="en-US" sz="1600" dirty="0">
              <a:effectLst/>
              <a:latin typeface="Arial MT"/>
              <a:ea typeface="Wingdings" panose="05000000000000000000" pitchFamily="2" charset="2"/>
              <a:cs typeface="Wingdings" panose="05000000000000000000" pitchFamily="2" charset="2"/>
            </a:endParaRPr>
          </a:p>
          <a:p>
            <a:pPr marL="88900" marR="231775" indent="42545" algn="just">
              <a:lnSpc>
                <a:spcPct val="150000"/>
              </a:lnSpc>
              <a:spcBef>
                <a:spcPts val="695"/>
              </a:spcBef>
              <a:spcAft>
                <a:spcPts val="0"/>
              </a:spcAft>
            </a:pPr>
            <a:r>
              <a:rPr lang="en-US" sz="1800" dirty="0">
                <a:effectLst/>
                <a:latin typeface="Arial MT"/>
                <a:ea typeface="Arial MT"/>
                <a:cs typeface="Arial MT"/>
              </a:rPr>
              <a:t>All messages in the ‘message’ attribute was converted to small case since keeping</a:t>
            </a:r>
            <a:r>
              <a:rPr lang="en-US" sz="1800" spc="-325" dirty="0">
                <a:effectLst/>
                <a:latin typeface="Arial MT"/>
                <a:ea typeface="Arial MT"/>
                <a:cs typeface="Arial MT"/>
              </a:rPr>
              <a:t> </a:t>
            </a:r>
            <a:r>
              <a:rPr lang="en-US" sz="1800" dirty="0">
                <a:effectLst/>
                <a:latin typeface="Arial MT"/>
                <a:ea typeface="Arial MT"/>
                <a:cs typeface="Arial MT"/>
              </a:rPr>
              <a:t>words in large case does not make sense as same word with small and large case</a:t>
            </a:r>
            <a:r>
              <a:rPr lang="en-US" sz="1800" spc="5" dirty="0">
                <a:effectLst/>
                <a:latin typeface="Arial MT"/>
                <a:ea typeface="Arial MT"/>
                <a:cs typeface="Arial MT"/>
              </a:rPr>
              <a:t> </a:t>
            </a:r>
            <a:r>
              <a:rPr lang="en-US" sz="1800" dirty="0">
                <a:effectLst/>
                <a:latin typeface="Arial MT"/>
                <a:ea typeface="Arial MT"/>
                <a:cs typeface="Arial MT"/>
              </a:rPr>
              <a:t>conveys</a:t>
            </a:r>
            <a:r>
              <a:rPr lang="en-US" sz="1800" spc="-5" dirty="0">
                <a:effectLst/>
                <a:latin typeface="Arial MT"/>
                <a:ea typeface="Arial MT"/>
                <a:cs typeface="Arial MT"/>
              </a:rPr>
              <a:t> </a:t>
            </a:r>
            <a:r>
              <a:rPr lang="en-US" sz="1800" dirty="0">
                <a:effectLst/>
                <a:latin typeface="Arial MT"/>
                <a:ea typeface="Arial MT"/>
                <a:cs typeface="Arial MT"/>
              </a:rPr>
              <a:t>same</a:t>
            </a:r>
            <a:r>
              <a:rPr lang="en-US" sz="1800" spc="-10" dirty="0">
                <a:effectLst/>
                <a:latin typeface="Arial MT"/>
                <a:ea typeface="Arial MT"/>
                <a:cs typeface="Arial MT"/>
              </a:rPr>
              <a:t> </a:t>
            </a:r>
            <a:r>
              <a:rPr lang="en-US" sz="1800" dirty="0">
                <a:effectLst/>
                <a:latin typeface="Arial MT"/>
                <a:ea typeface="Arial MT"/>
                <a:cs typeface="Arial MT"/>
              </a:rPr>
              <a:t>meaning.</a:t>
            </a:r>
          </a:p>
        </p:txBody>
      </p:sp>
      <p:pic>
        <p:nvPicPr>
          <p:cNvPr id="6" name="image6.jpeg">
            <a:extLst>
              <a:ext uri="{FF2B5EF4-FFF2-40B4-BE49-F238E27FC236}">
                <a16:creationId xmlns:a16="http://schemas.microsoft.com/office/drawing/2014/main" id="{B6BC4341-8B68-471E-A571-EC0CED0DF4E3}"/>
              </a:ext>
            </a:extLst>
          </p:cNvPr>
          <p:cNvPicPr>
            <a:picLocks noChangeAspect="1"/>
          </p:cNvPicPr>
          <p:nvPr/>
        </p:nvPicPr>
        <p:blipFill>
          <a:blip r:embed="rId2" cstate="print"/>
          <a:stretch>
            <a:fillRect/>
          </a:stretch>
        </p:blipFill>
        <p:spPr>
          <a:xfrm>
            <a:off x="4460874" y="1881844"/>
            <a:ext cx="7345045" cy="4893454"/>
          </a:xfrm>
          <a:prstGeom prst="rect">
            <a:avLst/>
          </a:prstGeom>
        </p:spPr>
      </p:pic>
    </p:spTree>
    <p:extLst>
      <p:ext uri="{BB962C8B-B14F-4D97-AF65-F5344CB8AC3E}">
        <p14:creationId xmlns:p14="http://schemas.microsoft.com/office/powerpoint/2010/main" val="1445010188"/>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{FE2C8E37-5A1C-4FDF-8E9F-88FAAAA72FFF}tf11964407_win32</Template>
  <TotalTime>2544</TotalTime>
  <Words>1479</Words>
  <Application>Microsoft Office PowerPoint</Application>
  <PresentationFormat>Widescreen</PresentationFormat>
  <Paragraphs>155</Paragraphs>
  <Slides>33</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Arial</vt:lpstr>
      <vt:lpstr>Arial MT</vt:lpstr>
      <vt:lpstr>Calibri</vt:lpstr>
      <vt:lpstr>Courier New</vt:lpstr>
      <vt:lpstr>Gill Sans Nova</vt:lpstr>
      <vt:lpstr>Gill Sans Nova Light</vt:lpstr>
      <vt:lpstr>Sagona Book</vt:lpstr>
      <vt:lpstr>sohne</vt:lpstr>
      <vt:lpstr>source-serif-pro</vt:lpstr>
      <vt:lpstr>Symbol</vt:lpstr>
      <vt:lpstr>Wingdings</vt:lpstr>
      <vt:lpstr>Office Theme</vt:lpstr>
      <vt:lpstr>Email Spam Classifier Project</vt:lpstr>
      <vt:lpstr>Agenda</vt:lpstr>
      <vt:lpstr>Introduction</vt:lpstr>
      <vt:lpstr>Business Problem Facing</vt:lpstr>
      <vt:lpstr>Review Of Literature</vt:lpstr>
      <vt:lpstr>ANALYTICAL PROBLEM FRAMING</vt:lpstr>
      <vt:lpstr>DATA SOURCES AND THEIR FORMATS</vt:lpstr>
      <vt:lpstr>Removing unwanted attribute from Dataset:  It’s quite hard to find whether a mail is a spam or not just by looking at the subject. So we started by replacing the null values.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dc:title>
  <dc:creator>Purva Sonsare</dc:creator>
  <cp:lastModifiedBy>Purva Sonsare</cp:lastModifiedBy>
  <cp:revision>15</cp:revision>
  <dcterms:created xsi:type="dcterms:W3CDTF">2022-10-19T08:25:05Z</dcterms:created>
  <dcterms:modified xsi:type="dcterms:W3CDTF">2022-12-26T14:42:47Z</dcterms:modified>
</cp:coreProperties>
</file>