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65" r:id="rId5"/>
    <p:sldId id="258" r:id="rId6"/>
    <p:sldId id="259" r:id="rId7"/>
    <p:sldId id="279" r:id="rId8"/>
    <p:sldId id="260" r:id="rId9"/>
    <p:sldId id="261" r:id="rId10"/>
    <p:sldId id="262" r:id="rId11"/>
    <p:sldId id="263" r:id="rId12"/>
    <p:sldId id="280" r:id="rId13"/>
    <p:sldId id="281" r:id="rId14"/>
    <p:sldId id="282" r:id="rId15"/>
    <p:sldId id="283" r:id="rId16"/>
    <p:sldId id="264" r:id="rId17"/>
    <p:sldId id="284" r:id="rId18"/>
    <p:sldId id="286" r:id="rId19"/>
    <p:sldId id="287" r:id="rId20"/>
    <p:sldId id="285" r:id="rId21"/>
    <p:sldId id="266" r:id="rId22"/>
    <p:sldId id="288" r:id="rId23"/>
    <p:sldId id="289" r:id="rId24"/>
    <p:sldId id="290" r:id="rId25"/>
    <p:sldId id="291" r:id="rId26"/>
    <p:sldId id="292" r:id="rId27"/>
    <p:sldId id="293" r:id="rId28"/>
    <p:sldId id="295" r:id="rId29"/>
    <p:sldId id="294" r:id="rId30"/>
    <p:sldId id="296" r:id="rId31"/>
    <p:sldId id="267" r:id="rId32"/>
    <p:sldId id="268" r:id="rId33"/>
    <p:sldId id="269" r:id="rId34"/>
    <p:sldId id="273" r:id="rId35"/>
    <p:sldId id="274" r:id="rId36"/>
    <p:sldId id="275" r:id="rId37"/>
    <p:sldId id="276" r:id="rId38"/>
    <p:sldId id="27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5" d="100"/>
          <a:sy n="85" d="100"/>
        </p:scale>
        <p:origin x="60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6AA3997B-836A-4769-9B6C-76750C42F0C0}"/>
    <pc:docChg chg="undo custSel addSld modSld">
      <pc:chgData name="Jerish B" userId="bc9a5334fe81bba9" providerId="LiveId" clId="{6AA3997B-836A-4769-9B6C-76750C42F0C0}" dt="2021-07-26T08:35:26.237" v="579" actId="1076"/>
      <pc:docMkLst>
        <pc:docMk/>
      </pc:docMkLst>
      <pc:sldChg chg="addSp delSp modSp mod">
        <pc:chgData name="Jerish B" userId="bc9a5334fe81bba9" providerId="LiveId" clId="{6AA3997B-836A-4769-9B6C-76750C42F0C0}" dt="2021-07-26T07:39:58.507" v="22" actId="14100"/>
        <pc:sldMkLst>
          <pc:docMk/>
          <pc:sldMk cId="1044631605" sldId="265"/>
        </pc:sldMkLst>
        <pc:spChg chg="mod">
          <ac:chgData name="Jerish B" userId="bc9a5334fe81bba9" providerId="LiveId" clId="{6AA3997B-836A-4769-9B6C-76750C42F0C0}" dt="2021-07-26T07:39:33.540" v="13" actId="20577"/>
          <ac:spMkLst>
            <pc:docMk/>
            <pc:sldMk cId="1044631605" sldId="265"/>
            <ac:spMk id="2" creationId="{C09F72D1-E220-4872-820B-E90D7B8736F7}"/>
          </ac:spMkLst>
        </pc:spChg>
        <pc:spChg chg="del mod">
          <ac:chgData name="Jerish B" userId="bc9a5334fe81bba9" providerId="LiveId" clId="{6AA3997B-836A-4769-9B6C-76750C42F0C0}" dt="2021-07-26T07:39:37.719" v="15" actId="478"/>
          <ac:spMkLst>
            <pc:docMk/>
            <pc:sldMk cId="1044631605" sldId="265"/>
            <ac:spMk id="3" creationId="{0971D6EB-B6DF-42F7-B531-254677D35755}"/>
          </ac:spMkLst>
        </pc:spChg>
        <pc:picChg chg="add mod">
          <ac:chgData name="Jerish B" userId="bc9a5334fe81bba9" providerId="LiveId" clId="{6AA3997B-836A-4769-9B6C-76750C42F0C0}" dt="2021-07-26T07:39:58.507" v="22" actId="14100"/>
          <ac:picMkLst>
            <pc:docMk/>
            <pc:sldMk cId="1044631605" sldId="265"/>
            <ac:picMk id="5" creationId="{9D0641C2-BE58-450B-8423-85DBE0A695A8}"/>
          </ac:picMkLst>
        </pc:picChg>
      </pc:sldChg>
      <pc:sldChg chg="addSp delSp modSp new mod">
        <pc:chgData name="Jerish B" userId="bc9a5334fe81bba9" providerId="LiveId" clId="{6AA3997B-836A-4769-9B6C-76750C42F0C0}" dt="2021-07-26T08:35:02.238" v="576" actId="14100"/>
        <pc:sldMkLst>
          <pc:docMk/>
          <pc:sldMk cId="474097006" sldId="266"/>
        </pc:sldMkLst>
        <pc:spChg chg="mod">
          <ac:chgData name="Jerish B" userId="bc9a5334fe81bba9" providerId="LiveId" clId="{6AA3997B-836A-4769-9B6C-76750C42F0C0}" dt="2021-07-26T07:40:22.280" v="61" actId="20577"/>
          <ac:spMkLst>
            <pc:docMk/>
            <pc:sldMk cId="474097006" sldId="266"/>
            <ac:spMk id="2" creationId="{06EC9A01-387B-4C2F-B156-88DE5BB23B07}"/>
          </ac:spMkLst>
        </pc:spChg>
        <pc:spChg chg="mod">
          <ac:chgData name="Jerish B" userId="bc9a5334fe81bba9" providerId="LiveId" clId="{6AA3997B-836A-4769-9B6C-76750C42F0C0}" dt="2021-07-26T07:41:24.075" v="65" actId="255"/>
          <ac:spMkLst>
            <pc:docMk/>
            <pc:sldMk cId="474097006" sldId="266"/>
            <ac:spMk id="3" creationId="{888582D7-803A-49C6-93E0-924145153FBE}"/>
          </ac:spMkLst>
        </pc:spChg>
        <pc:picChg chg="add del mod">
          <ac:chgData name="Jerish B" userId="bc9a5334fe81bba9" providerId="LiveId" clId="{6AA3997B-836A-4769-9B6C-76750C42F0C0}" dt="2021-07-26T08:34:55.974" v="573" actId="478"/>
          <ac:picMkLst>
            <pc:docMk/>
            <pc:sldMk cId="474097006" sldId="266"/>
            <ac:picMk id="5" creationId="{F937AAEC-48CA-428D-A8BD-AD455CA2381D}"/>
          </ac:picMkLst>
        </pc:picChg>
        <pc:picChg chg="add mod">
          <ac:chgData name="Jerish B" userId="bc9a5334fe81bba9" providerId="LiveId" clId="{6AA3997B-836A-4769-9B6C-76750C42F0C0}" dt="2021-07-26T08:35:02.238" v="576" actId="14100"/>
          <ac:picMkLst>
            <pc:docMk/>
            <pc:sldMk cId="474097006" sldId="266"/>
            <ac:picMk id="6" creationId="{0C7F1D37-4A6B-46C7-BB6E-67C19A457BC1}"/>
          </ac:picMkLst>
        </pc:picChg>
      </pc:sldChg>
      <pc:sldChg chg="addSp delSp modSp new mod">
        <pc:chgData name="Jerish B" userId="bc9a5334fe81bba9" providerId="LiveId" clId="{6AA3997B-836A-4769-9B6C-76750C42F0C0}" dt="2021-07-26T07:42:54.627" v="88" actId="14100"/>
        <pc:sldMkLst>
          <pc:docMk/>
          <pc:sldMk cId="2987851103" sldId="267"/>
        </pc:sldMkLst>
        <pc:spChg chg="del mod">
          <ac:chgData name="Jerish B" userId="bc9a5334fe81bba9" providerId="LiveId" clId="{6AA3997B-836A-4769-9B6C-76750C42F0C0}" dt="2021-07-26T07:41:57.932" v="72" actId="478"/>
          <ac:spMkLst>
            <pc:docMk/>
            <pc:sldMk cId="2987851103" sldId="267"/>
            <ac:spMk id="2" creationId="{31F7D7FB-7565-4CFB-B272-0262FC62C026}"/>
          </ac:spMkLst>
        </pc:spChg>
        <pc:spChg chg="mod">
          <ac:chgData name="Jerish B" userId="bc9a5334fe81bba9" providerId="LiveId" clId="{6AA3997B-836A-4769-9B6C-76750C42F0C0}" dt="2021-07-26T07:42:44.143" v="85" actId="255"/>
          <ac:spMkLst>
            <pc:docMk/>
            <pc:sldMk cId="2987851103" sldId="267"/>
            <ac:spMk id="3" creationId="{258B3C9B-A729-4599-A04E-4FFFE7E21580}"/>
          </ac:spMkLst>
        </pc:spChg>
        <pc:picChg chg="add mod">
          <ac:chgData name="Jerish B" userId="bc9a5334fe81bba9" providerId="LiveId" clId="{6AA3997B-836A-4769-9B6C-76750C42F0C0}" dt="2021-07-26T07:42:54.627" v="88" actId="14100"/>
          <ac:picMkLst>
            <pc:docMk/>
            <pc:sldMk cId="2987851103" sldId="267"/>
            <ac:picMk id="5" creationId="{E1E84B3A-F37C-4897-9A8D-CBB2C6591345}"/>
          </ac:picMkLst>
        </pc:picChg>
      </pc:sldChg>
      <pc:sldChg chg="addSp delSp modSp new mod">
        <pc:chgData name="Jerish B" userId="bc9a5334fe81bba9" providerId="LiveId" clId="{6AA3997B-836A-4769-9B6C-76750C42F0C0}" dt="2021-07-26T07:44:06.639" v="103" actId="14100"/>
        <pc:sldMkLst>
          <pc:docMk/>
          <pc:sldMk cId="1741108902" sldId="268"/>
        </pc:sldMkLst>
        <pc:spChg chg="del mod">
          <ac:chgData name="Jerish B" userId="bc9a5334fe81bba9" providerId="LiveId" clId="{6AA3997B-836A-4769-9B6C-76750C42F0C0}" dt="2021-07-26T07:43:25.742" v="92" actId="478"/>
          <ac:spMkLst>
            <pc:docMk/>
            <pc:sldMk cId="1741108902" sldId="268"/>
            <ac:spMk id="2" creationId="{0532F5C0-B410-42D3-BE84-9806605308D4}"/>
          </ac:spMkLst>
        </pc:spChg>
        <pc:spChg chg="mod">
          <ac:chgData name="Jerish B" userId="bc9a5334fe81bba9" providerId="LiveId" clId="{6AA3997B-836A-4769-9B6C-76750C42F0C0}" dt="2021-07-26T07:43:53.100" v="100" actId="255"/>
          <ac:spMkLst>
            <pc:docMk/>
            <pc:sldMk cId="1741108902" sldId="268"/>
            <ac:spMk id="3" creationId="{105A6556-62D7-4AB6-A668-4F600584C619}"/>
          </ac:spMkLst>
        </pc:spChg>
        <pc:picChg chg="add mod">
          <ac:chgData name="Jerish B" userId="bc9a5334fe81bba9" providerId="LiveId" clId="{6AA3997B-836A-4769-9B6C-76750C42F0C0}" dt="2021-07-26T07:44:06.639" v="103" actId="14100"/>
          <ac:picMkLst>
            <pc:docMk/>
            <pc:sldMk cId="1741108902" sldId="268"/>
            <ac:picMk id="5" creationId="{C4A30EC8-90C0-4FDC-B911-32013AFEA807}"/>
          </ac:picMkLst>
        </pc:picChg>
      </pc:sldChg>
      <pc:sldChg chg="addSp delSp modSp new mod">
        <pc:chgData name="Jerish B" userId="bc9a5334fe81bba9" providerId="LiveId" clId="{6AA3997B-836A-4769-9B6C-76750C42F0C0}" dt="2021-07-26T08:35:26.237" v="579" actId="1076"/>
        <pc:sldMkLst>
          <pc:docMk/>
          <pc:sldMk cId="1723003230" sldId="269"/>
        </pc:sldMkLst>
        <pc:spChg chg="del mod">
          <ac:chgData name="Jerish B" userId="bc9a5334fe81bba9" providerId="LiveId" clId="{6AA3997B-836A-4769-9B6C-76750C42F0C0}" dt="2021-07-26T07:44:25.666" v="106" actId="478"/>
          <ac:spMkLst>
            <pc:docMk/>
            <pc:sldMk cId="1723003230" sldId="269"/>
            <ac:spMk id="2" creationId="{F085BFBC-C546-4650-8A02-76518C7F7D1C}"/>
          </ac:spMkLst>
        </pc:spChg>
        <pc:spChg chg="mod">
          <ac:chgData name="Jerish B" userId="bc9a5334fe81bba9" providerId="LiveId" clId="{6AA3997B-836A-4769-9B6C-76750C42F0C0}" dt="2021-07-26T07:45:18.765" v="151" actId="2711"/>
          <ac:spMkLst>
            <pc:docMk/>
            <pc:sldMk cId="1723003230" sldId="269"/>
            <ac:spMk id="3" creationId="{19F75594-B6D2-4D3C-A468-D4B4E770865C}"/>
          </ac:spMkLst>
        </pc:spChg>
        <pc:picChg chg="add mod">
          <ac:chgData name="Jerish B" userId="bc9a5334fe81bba9" providerId="LiveId" clId="{6AA3997B-836A-4769-9B6C-76750C42F0C0}" dt="2021-07-26T08:35:26.237" v="579" actId="1076"/>
          <ac:picMkLst>
            <pc:docMk/>
            <pc:sldMk cId="1723003230" sldId="269"/>
            <ac:picMk id="4" creationId="{10A73212-A69A-4536-BF2B-26A6EA5A061A}"/>
          </ac:picMkLst>
        </pc:picChg>
        <pc:picChg chg="add del mod">
          <ac:chgData name="Jerish B" userId="bc9a5334fe81bba9" providerId="LiveId" clId="{6AA3997B-836A-4769-9B6C-76750C42F0C0}" dt="2021-07-26T08:35:10.894" v="577" actId="478"/>
          <ac:picMkLst>
            <pc:docMk/>
            <pc:sldMk cId="1723003230" sldId="269"/>
            <ac:picMk id="5" creationId="{BFD665E5-5661-4D4B-8D1B-265AE0AFAF16}"/>
          </ac:picMkLst>
        </pc:picChg>
      </pc:sldChg>
      <pc:sldChg chg="addSp modSp new mod">
        <pc:chgData name="Jerish B" userId="bc9a5334fe81bba9" providerId="LiveId" clId="{6AA3997B-836A-4769-9B6C-76750C42F0C0}" dt="2021-07-26T08:16:17.527" v="179" actId="14100"/>
        <pc:sldMkLst>
          <pc:docMk/>
          <pc:sldMk cId="145610467" sldId="270"/>
        </pc:sldMkLst>
        <pc:spChg chg="mod">
          <ac:chgData name="Jerish B" userId="bc9a5334fe81bba9" providerId="LiveId" clId="{6AA3997B-836A-4769-9B6C-76750C42F0C0}" dt="2021-07-26T07:45:36.047" v="170" actId="20577"/>
          <ac:spMkLst>
            <pc:docMk/>
            <pc:sldMk cId="145610467" sldId="270"/>
            <ac:spMk id="2" creationId="{6E42B779-971B-4874-B9E6-F402BCDD5F66}"/>
          </ac:spMkLst>
        </pc:spChg>
        <pc:spChg chg="mod">
          <ac:chgData name="Jerish B" userId="bc9a5334fe81bba9" providerId="LiveId" clId="{6AA3997B-836A-4769-9B6C-76750C42F0C0}" dt="2021-07-26T08:15:45.695" v="174" actId="12"/>
          <ac:spMkLst>
            <pc:docMk/>
            <pc:sldMk cId="145610467" sldId="270"/>
            <ac:spMk id="3" creationId="{3CBAE3AA-9772-48C7-B2D4-98724822F13C}"/>
          </ac:spMkLst>
        </pc:spChg>
        <pc:picChg chg="add mod">
          <ac:chgData name="Jerish B" userId="bc9a5334fe81bba9" providerId="LiveId" clId="{6AA3997B-836A-4769-9B6C-76750C42F0C0}" dt="2021-07-26T08:16:17.527" v="179" actId="14100"/>
          <ac:picMkLst>
            <pc:docMk/>
            <pc:sldMk cId="145610467" sldId="270"/>
            <ac:picMk id="5" creationId="{3028DC46-CDAA-4C57-A3B1-33894CDB83F9}"/>
          </ac:picMkLst>
        </pc:picChg>
      </pc:sldChg>
      <pc:sldChg chg="addSp delSp modSp new mod">
        <pc:chgData name="Jerish B" userId="bc9a5334fe81bba9" providerId="LiveId" clId="{6AA3997B-836A-4769-9B6C-76750C42F0C0}" dt="2021-07-26T08:17:45.227" v="239" actId="1076"/>
        <pc:sldMkLst>
          <pc:docMk/>
          <pc:sldMk cId="1863826796" sldId="271"/>
        </pc:sldMkLst>
        <pc:spChg chg="del mod">
          <ac:chgData name="Jerish B" userId="bc9a5334fe81bba9" providerId="LiveId" clId="{6AA3997B-836A-4769-9B6C-76750C42F0C0}" dt="2021-07-26T08:16:42.879" v="182" actId="478"/>
          <ac:spMkLst>
            <pc:docMk/>
            <pc:sldMk cId="1863826796" sldId="271"/>
            <ac:spMk id="2" creationId="{ED95E684-063B-4DFC-AF18-5A1FCE836011}"/>
          </ac:spMkLst>
        </pc:spChg>
        <pc:spChg chg="mod">
          <ac:chgData name="Jerish B" userId="bc9a5334fe81bba9" providerId="LiveId" clId="{6AA3997B-836A-4769-9B6C-76750C42F0C0}" dt="2021-07-26T08:17:14.782" v="233" actId="12"/>
          <ac:spMkLst>
            <pc:docMk/>
            <pc:sldMk cId="1863826796" sldId="271"/>
            <ac:spMk id="3" creationId="{5CE05280-C094-4286-8364-0B07FE020550}"/>
          </ac:spMkLst>
        </pc:spChg>
        <pc:picChg chg="add mod">
          <ac:chgData name="Jerish B" userId="bc9a5334fe81bba9" providerId="LiveId" clId="{6AA3997B-836A-4769-9B6C-76750C42F0C0}" dt="2021-07-26T08:17:23.542" v="235" actId="1076"/>
          <ac:picMkLst>
            <pc:docMk/>
            <pc:sldMk cId="1863826796" sldId="271"/>
            <ac:picMk id="5" creationId="{BEB62649-C017-4275-871F-02648E801FA0}"/>
          </ac:picMkLst>
        </pc:picChg>
        <pc:picChg chg="add mod">
          <ac:chgData name="Jerish B" userId="bc9a5334fe81bba9" providerId="LiveId" clId="{6AA3997B-836A-4769-9B6C-76750C42F0C0}" dt="2021-07-26T08:17:36.740" v="237" actId="1076"/>
          <ac:picMkLst>
            <pc:docMk/>
            <pc:sldMk cId="1863826796" sldId="271"/>
            <ac:picMk id="7" creationId="{89238F77-9F15-4D78-822F-E7D194B10CB2}"/>
          </ac:picMkLst>
        </pc:picChg>
        <pc:picChg chg="add mod">
          <ac:chgData name="Jerish B" userId="bc9a5334fe81bba9" providerId="LiveId" clId="{6AA3997B-836A-4769-9B6C-76750C42F0C0}" dt="2021-07-26T08:17:45.227" v="239" actId="1076"/>
          <ac:picMkLst>
            <pc:docMk/>
            <pc:sldMk cId="1863826796" sldId="271"/>
            <ac:picMk id="9" creationId="{456BCBA7-6C4F-4574-B7E0-523A19FB8041}"/>
          </ac:picMkLst>
        </pc:picChg>
      </pc:sldChg>
      <pc:sldChg chg="addSp delSp modSp new mod">
        <pc:chgData name="Jerish B" userId="bc9a5334fe81bba9" providerId="LiveId" clId="{6AA3997B-836A-4769-9B6C-76750C42F0C0}" dt="2021-07-26T08:19:22.860" v="401" actId="1076"/>
        <pc:sldMkLst>
          <pc:docMk/>
          <pc:sldMk cId="2545718623" sldId="272"/>
        </pc:sldMkLst>
        <pc:spChg chg="del mod">
          <ac:chgData name="Jerish B" userId="bc9a5334fe81bba9" providerId="LiveId" clId="{6AA3997B-836A-4769-9B6C-76750C42F0C0}" dt="2021-07-26T08:17:59.168" v="242" actId="478"/>
          <ac:spMkLst>
            <pc:docMk/>
            <pc:sldMk cId="2545718623" sldId="272"/>
            <ac:spMk id="2" creationId="{6FF362E5-188D-4DBB-8A5C-96C8BFE901D7}"/>
          </ac:spMkLst>
        </pc:spChg>
        <pc:spChg chg="mod">
          <ac:chgData name="Jerish B" userId="bc9a5334fe81bba9" providerId="LiveId" clId="{6AA3997B-836A-4769-9B6C-76750C42F0C0}" dt="2021-07-26T08:19:17.773" v="399" actId="20577"/>
          <ac:spMkLst>
            <pc:docMk/>
            <pc:sldMk cId="2545718623" sldId="272"/>
            <ac:spMk id="3" creationId="{AC6E884F-D7C1-45AE-8A91-91B37A55B3C0}"/>
          </ac:spMkLst>
        </pc:spChg>
        <pc:picChg chg="add mod">
          <ac:chgData name="Jerish B" userId="bc9a5334fe81bba9" providerId="LiveId" clId="{6AA3997B-836A-4769-9B6C-76750C42F0C0}" dt="2021-07-26T08:19:11.122" v="324" actId="14100"/>
          <ac:picMkLst>
            <pc:docMk/>
            <pc:sldMk cId="2545718623" sldId="272"/>
            <ac:picMk id="5" creationId="{3F30206F-5D8B-412D-AF43-1256ABD04A1D}"/>
          </ac:picMkLst>
        </pc:picChg>
        <pc:picChg chg="add mod">
          <ac:chgData name="Jerish B" userId="bc9a5334fe81bba9" providerId="LiveId" clId="{6AA3997B-836A-4769-9B6C-76750C42F0C0}" dt="2021-07-26T08:19:22.860" v="401" actId="1076"/>
          <ac:picMkLst>
            <pc:docMk/>
            <pc:sldMk cId="2545718623" sldId="272"/>
            <ac:picMk id="7" creationId="{1981F663-45F0-4757-9E43-9D5D90FECA28}"/>
          </ac:picMkLst>
        </pc:picChg>
      </pc:sldChg>
      <pc:sldChg chg="addSp delSp modSp new mod">
        <pc:chgData name="Jerish B" userId="bc9a5334fe81bba9" providerId="LiveId" clId="{6AA3997B-836A-4769-9B6C-76750C42F0C0}" dt="2021-07-26T08:23:30.885" v="484" actId="1076"/>
        <pc:sldMkLst>
          <pc:docMk/>
          <pc:sldMk cId="872291607" sldId="273"/>
        </pc:sldMkLst>
        <pc:spChg chg="del mod">
          <ac:chgData name="Jerish B" userId="bc9a5334fe81bba9" providerId="LiveId" clId="{6AA3997B-836A-4769-9B6C-76750C42F0C0}" dt="2021-07-26T08:19:38.073" v="404" actId="478"/>
          <ac:spMkLst>
            <pc:docMk/>
            <pc:sldMk cId="872291607" sldId="273"/>
            <ac:spMk id="2" creationId="{A3E32751-A954-46D7-A955-1534FEC911F5}"/>
          </ac:spMkLst>
        </pc:spChg>
        <pc:spChg chg="mod">
          <ac:chgData name="Jerish B" userId="bc9a5334fe81bba9" providerId="LiveId" clId="{6AA3997B-836A-4769-9B6C-76750C42F0C0}" dt="2021-07-26T08:22:16.059" v="468" actId="20577"/>
          <ac:spMkLst>
            <pc:docMk/>
            <pc:sldMk cId="872291607" sldId="273"/>
            <ac:spMk id="3" creationId="{B2C21747-B3E1-4BE5-B6DB-C6CD3F63239F}"/>
          </ac:spMkLst>
        </pc:spChg>
        <pc:picChg chg="add mod">
          <ac:chgData name="Jerish B" userId="bc9a5334fe81bba9" providerId="LiveId" clId="{6AA3997B-836A-4769-9B6C-76750C42F0C0}" dt="2021-07-26T08:22:36.317" v="473" actId="14100"/>
          <ac:picMkLst>
            <pc:docMk/>
            <pc:sldMk cId="872291607" sldId="273"/>
            <ac:picMk id="5" creationId="{A5D17084-4CDD-43AA-AFF8-AFB776300C8B}"/>
          </ac:picMkLst>
        </pc:picChg>
        <pc:picChg chg="add del mod">
          <ac:chgData name="Jerish B" userId="bc9a5334fe81bba9" providerId="LiveId" clId="{6AA3997B-836A-4769-9B6C-76750C42F0C0}" dt="2021-07-26T08:23:25.316" v="483" actId="14100"/>
          <ac:picMkLst>
            <pc:docMk/>
            <pc:sldMk cId="872291607" sldId="273"/>
            <ac:picMk id="7" creationId="{F31C343A-7D7E-4835-91D3-E29A64892BAE}"/>
          </ac:picMkLst>
        </pc:picChg>
        <pc:picChg chg="add mod">
          <ac:chgData name="Jerish B" userId="bc9a5334fe81bba9" providerId="LiveId" clId="{6AA3997B-836A-4769-9B6C-76750C42F0C0}" dt="2021-07-26T08:23:30.885" v="484" actId="1076"/>
          <ac:picMkLst>
            <pc:docMk/>
            <pc:sldMk cId="872291607" sldId="273"/>
            <ac:picMk id="9" creationId="{FA8804E3-AC79-4115-B164-494CF348F4AD}"/>
          </ac:picMkLst>
        </pc:picChg>
      </pc:sldChg>
      <pc:sldChg chg="addSp delSp modSp new mod">
        <pc:chgData name="Jerish B" userId="bc9a5334fe81bba9" providerId="LiveId" clId="{6AA3997B-836A-4769-9B6C-76750C42F0C0}" dt="2021-07-26T08:24:49.847" v="522" actId="1076"/>
        <pc:sldMkLst>
          <pc:docMk/>
          <pc:sldMk cId="312425246" sldId="274"/>
        </pc:sldMkLst>
        <pc:spChg chg="del mod">
          <ac:chgData name="Jerish B" userId="bc9a5334fe81bba9" providerId="LiveId" clId="{6AA3997B-836A-4769-9B6C-76750C42F0C0}" dt="2021-07-26T08:23:38.142" v="487" actId="478"/>
          <ac:spMkLst>
            <pc:docMk/>
            <pc:sldMk cId="312425246" sldId="274"/>
            <ac:spMk id="2" creationId="{53FCF08D-CB28-4CEE-A2F5-BE8F3E045487}"/>
          </ac:spMkLst>
        </pc:spChg>
        <pc:spChg chg="mod">
          <ac:chgData name="Jerish B" userId="bc9a5334fe81bba9" providerId="LiveId" clId="{6AA3997B-836A-4769-9B6C-76750C42F0C0}" dt="2021-07-26T08:24:02.350" v="508" actId="20577"/>
          <ac:spMkLst>
            <pc:docMk/>
            <pc:sldMk cId="312425246" sldId="274"/>
            <ac:spMk id="3" creationId="{BA041AFA-72FF-49B9-A61C-E51221E3E2CC}"/>
          </ac:spMkLst>
        </pc:spChg>
        <pc:picChg chg="add mod">
          <ac:chgData name="Jerish B" userId="bc9a5334fe81bba9" providerId="LiveId" clId="{6AA3997B-836A-4769-9B6C-76750C42F0C0}" dt="2021-07-26T08:24:37.868" v="516" actId="1076"/>
          <ac:picMkLst>
            <pc:docMk/>
            <pc:sldMk cId="312425246" sldId="274"/>
            <ac:picMk id="5" creationId="{AD43B09E-6E0E-4362-BAAB-F8113135EBEA}"/>
          </ac:picMkLst>
        </pc:picChg>
        <pc:picChg chg="add mod">
          <ac:chgData name="Jerish B" userId="bc9a5334fe81bba9" providerId="LiveId" clId="{6AA3997B-836A-4769-9B6C-76750C42F0C0}" dt="2021-07-26T08:24:40.817" v="518" actId="1076"/>
          <ac:picMkLst>
            <pc:docMk/>
            <pc:sldMk cId="312425246" sldId="274"/>
            <ac:picMk id="7" creationId="{508B1387-89F4-4976-B193-7AF3D6208750}"/>
          </ac:picMkLst>
        </pc:picChg>
        <pc:picChg chg="add mod">
          <ac:chgData name="Jerish B" userId="bc9a5334fe81bba9" providerId="LiveId" clId="{6AA3997B-836A-4769-9B6C-76750C42F0C0}" dt="2021-07-26T08:24:49.847" v="522" actId="1076"/>
          <ac:picMkLst>
            <pc:docMk/>
            <pc:sldMk cId="312425246" sldId="274"/>
            <ac:picMk id="9" creationId="{D53F9BD0-FE97-425E-A547-8CA5530A85C3}"/>
          </ac:picMkLst>
        </pc:picChg>
      </pc:sldChg>
      <pc:sldChg chg="modSp new mod">
        <pc:chgData name="Jerish B" userId="bc9a5334fe81bba9" providerId="LiveId" clId="{6AA3997B-836A-4769-9B6C-76750C42F0C0}" dt="2021-07-26T08:26:08.824" v="559" actId="12"/>
        <pc:sldMkLst>
          <pc:docMk/>
          <pc:sldMk cId="2008853980" sldId="275"/>
        </pc:sldMkLst>
        <pc:spChg chg="mod">
          <ac:chgData name="Jerish B" userId="bc9a5334fe81bba9" providerId="LiveId" clId="{6AA3997B-836A-4769-9B6C-76750C42F0C0}" dt="2021-07-26T08:25:05.054" v="537" actId="20577"/>
          <ac:spMkLst>
            <pc:docMk/>
            <pc:sldMk cId="2008853980" sldId="275"/>
            <ac:spMk id="2" creationId="{1F03F383-76E0-4DE8-BCDB-964F3F487F69}"/>
          </ac:spMkLst>
        </pc:spChg>
        <pc:spChg chg="mod">
          <ac:chgData name="Jerish B" userId="bc9a5334fe81bba9" providerId="LiveId" clId="{6AA3997B-836A-4769-9B6C-76750C42F0C0}" dt="2021-07-26T08:26:08.824" v="559" actId="12"/>
          <ac:spMkLst>
            <pc:docMk/>
            <pc:sldMk cId="2008853980" sldId="275"/>
            <ac:spMk id="3" creationId="{D9704158-B8ED-433E-9E6C-0F7C35088B97}"/>
          </ac:spMkLst>
        </pc:spChg>
      </pc:sldChg>
      <pc:sldChg chg="delSp modSp new mod">
        <pc:chgData name="Jerish B" userId="bc9a5334fe81bba9" providerId="LiveId" clId="{6AA3997B-836A-4769-9B6C-76750C42F0C0}" dt="2021-07-26T08:26:44.896" v="566" actId="123"/>
        <pc:sldMkLst>
          <pc:docMk/>
          <pc:sldMk cId="1762806639" sldId="276"/>
        </pc:sldMkLst>
        <pc:spChg chg="del mod">
          <ac:chgData name="Jerish B" userId="bc9a5334fe81bba9" providerId="LiveId" clId="{6AA3997B-836A-4769-9B6C-76750C42F0C0}" dt="2021-07-26T08:26:16.617" v="562" actId="478"/>
          <ac:spMkLst>
            <pc:docMk/>
            <pc:sldMk cId="1762806639" sldId="276"/>
            <ac:spMk id="2" creationId="{92179F50-E4B3-481C-9941-0E41780F64B3}"/>
          </ac:spMkLst>
        </pc:spChg>
        <pc:spChg chg="mod">
          <ac:chgData name="Jerish B" userId="bc9a5334fe81bba9" providerId="LiveId" clId="{6AA3997B-836A-4769-9B6C-76750C42F0C0}" dt="2021-07-26T08:26:44.896" v="566" actId="123"/>
          <ac:spMkLst>
            <pc:docMk/>
            <pc:sldMk cId="1762806639" sldId="276"/>
            <ac:spMk id="3" creationId="{7053C3D7-6AB1-4216-9FAA-87700F45D829}"/>
          </ac:spMkLst>
        </pc:spChg>
      </pc:sldChg>
      <pc:sldChg chg="addSp delSp modSp new mod">
        <pc:chgData name="Jerish B" userId="bc9a5334fe81bba9" providerId="LiveId" clId="{6AA3997B-836A-4769-9B6C-76750C42F0C0}" dt="2021-07-26T08:28:01.607" v="572"/>
        <pc:sldMkLst>
          <pc:docMk/>
          <pc:sldMk cId="3636251816" sldId="277"/>
        </pc:sldMkLst>
        <pc:spChg chg="del mod">
          <ac:chgData name="Jerish B" userId="bc9a5334fe81bba9" providerId="LiveId" clId="{6AA3997B-836A-4769-9B6C-76750C42F0C0}" dt="2021-07-26T08:27:15.645" v="569" actId="478"/>
          <ac:spMkLst>
            <pc:docMk/>
            <pc:sldMk cId="3636251816" sldId="277"/>
            <ac:spMk id="2" creationId="{6DADF457-B291-42C4-AB5A-9DD89E0E4688}"/>
          </ac:spMkLst>
        </pc:spChg>
        <pc:spChg chg="del mod">
          <ac:chgData name="Jerish B" userId="bc9a5334fe81bba9" providerId="LiveId" clId="{6AA3997B-836A-4769-9B6C-76750C42F0C0}" dt="2021-07-26T08:27:18.921" v="571" actId="478"/>
          <ac:spMkLst>
            <pc:docMk/>
            <pc:sldMk cId="3636251816" sldId="277"/>
            <ac:spMk id="3" creationId="{9EC83112-0FCA-4F88-9339-DE5D19D3CA74}"/>
          </ac:spMkLst>
        </pc:spChg>
        <pc:picChg chg="add">
          <ac:chgData name="Jerish B" userId="bc9a5334fe81bba9" providerId="LiveId" clId="{6AA3997B-836A-4769-9B6C-76750C42F0C0}" dt="2021-07-26T08:28:01.607" v="572"/>
          <ac:picMkLst>
            <pc:docMk/>
            <pc:sldMk cId="3636251816" sldId="277"/>
            <ac:picMk id="1026" creationId="{D38CC259-4E36-451C-AC8A-DD8588565EB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2461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82118047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2646125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fld id="{28DB5D26-C5D6-4F94-8C6A-85055CADE1A0}" type="datetimeFigureOut">
              <a:rPr lang="en-IN" smtClean="0"/>
              <a:t>08-01-2023</a:t>
            </a:fld>
            <a:endParaRPr lang="en-IN"/>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endParaRPr lang="en-IN"/>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CB65FB6D-6FC8-49A8-8F99-8567AD3DA37D}" type="slidenum">
              <a:rPr lang="en-IN" smtClean="0"/>
              <a:t>‹#›</a:t>
            </a:fld>
            <a:endParaRPr lang="en-IN"/>
          </a:p>
        </p:txBody>
      </p:sp>
      <p:sp>
        <p:nvSpPr>
          <p:cNvPr id="30" name="Freeform: Shape 29">
            <a:extLst>
              <a:ext uri="{FF2B5EF4-FFF2-40B4-BE49-F238E27FC236}">
                <a16:creationId xmlns:a16="http://schemas.microsoft.com/office/drawing/2014/main" id="{1793FDF9-650D-88C9-2662-4EA29991B514}"/>
              </a:ext>
            </a:extLst>
          </p:cNvPr>
          <p:cNvSpPr/>
          <p:nvPr/>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8332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fld id="{28DB5D26-C5D6-4F94-8C6A-85055CADE1A0}" type="datetimeFigureOut">
              <a:rPr lang="en-IN" smtClean="0"/>
              <a:t>08-01-2023</a:t>
            </a:fld>
            <a:endParaRPr lang="en-IN"/>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endParaRPr lang="en-IN"/>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CB65FB6D-6FC8-49A8-8F99-8567AD3DA37D}" type="slidenum">
              <a:rPr lang="en-IN" smtClean="0"/>
              <a:t>‹#›</a:t>
            </a:fld>
            <a:endParaRPr lang="en-IN"/>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7338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fld id="{28DB5D26-C5D6-4F94-8C6A-85055CADE1A0}" type="datetimeFigureOut">
              <a:rPr lang="en-IN" smtClean="0"/>
              <a:t>08-01-2023</a:t>
            </a:fld>
            <a:endParaRPr lang="en-IN"/>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CB65FB6D-6FC8-49A8-8F99-8567AD3DA37D}" type="slidenum">
              <a:rPr lang="en-IN" smtClean="0"/>
              <a:t>‹#›</a:t>
            </a:fld>
            <a:endParaRPr lang="en-IN"/>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192734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950677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fld id="{28DB5D26-C5D6-4F94-8C6A-85055CADE1A0}" type="datetimeFigureOut">
              <a:rPr lang="en-IN" smtClean="0"/>
              <a:t>08-01-2023</a:t>
            </a:fld>
            <a:endParaRPr lang="en-IN"/>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CB65FB6D-6FC8-49A8-8F99-8567AD3DA37D}" type="slidenum">
              <a:rPr lang="en-IN" smtClean="0"/>
              <a:t>‹#›</a:t>
            </a:fld>
            <a:endParaRPr lang="en-IN"/>
          </a:p>
        </p:txBody>
      </p:sp>
      <p:sp>
        <p:nvSpPr>
          <p:cNvPr id="9" name="Freeform: Shape 8">
            <a:extLst>
              <a:ext uri="{FF2B5EF4-FFF2-40B4-BE49-F238E27FC236}">
                <a16:creationId xmlns:a16="http://schemas.microsoft.com/office/drawing/2014/main" id="{30B88804-97CC-BE78-8D40-672973E4CD32}"/>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3745977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fld id="{28DB5D26-C5D6-4F94-8C6A-85055CADE1A0}" type="datetimeFigureOut">
              <a:rPr lang="en-IN" smtClean="0"/>
              <a:t>08-01-2023</a:t>
            </a:fld>
            <a:endParaRPr lang="en-IN"/>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CB65FB6D-6FC8-49A8-8F99-8567AD3DA37D}" type="slidenum">
              <a:rPr lang="en-IN" smtClean="0"/>
              <a:t>‹#›</a:t>
            </a:fld>
            <a:endParaRPr lang="en-IN"/>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681286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fld id="{28DB5D26-C5D6-4F94-8C6A-85055CADE1A0}" type="datetimeFigureOut">
              <a:rPr lang="en-IN" smtClean="0"/>
              <a:t>08-01-2023</a:t>
            </a:fld>
            <a:endParaRPr lang="en-IN"/>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168206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45457899"/>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fld id="{28DB5D26-C5D6-4F94-8C6A-85055CADE1A0}" type="datetimeFigureOut">
              <a:rPr lang="en-IN" smtClean="0"/>
              <a:t>08-01-2023</a:t>
            </a:fld>
            <a:endParaRPr lang="en-IN"/>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25648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893040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28DB5D26-C5D6-4F94-8C6A-85055CADE1A0}" type="datetimeFigureOut">
              <a:rPr lang="en-IN" smtClean="0"/>
              <a:t>08-01-2023</a:t>
            </a:fld>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163795803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28DB5D26-C5D6-4F94-8C6A-85055CADE1A0}" type="datetimeFigureOut">
              <a:rPr lang="en-IN" smtClean="0"/>
              <a:t>08-01-2023</a:t>
            </a:fld>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CB65FB6D-6FC8-49A8-8F99-8567AD3DA37D}" type="slidenum">
              <a:rPr lang="en-IN" smtClean="0"/>
              <a:t>‹#›</a:t>
            </a:fld>
            <a:endParaRPr lang="en-IN"/>
          </a:p>
        </p:txBody>
      </p:sp>
      <p:sp>
        <p:nvSpPr>
          <p:cNvPr id="13" name="Freeform: Shape 12">
            <a:extLst>
              <a:ext uri="{FF2B5EF4-FFF2-40B4-BE49-F238E27FC236}">
                <a16:creationId xmlns:a16="http://schemas.microsoft.com/office/drawing/2014/main" id="{B05A86D8-26B0-1ADB-0CE2-B445D2A2866D}"/>
              </a:ext>
            </a:extLst>
          </p:cNvPr>
          <p:cNvSpPr/>
          <p:nvPr/>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597640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28DB5D26-C5D6-4F94-8C6A-85055CADE1A0}" type="datetimeFigureOut">
              <a:rPr lang="en-IN" smtClean="0"/>
              <a:t>08-01-2023</a:t>
            </a:fld>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CB65FB6D-6FC8-49A8-8F99-8567AD3DA37D}" type="slidenum">
              <a:rPr lang="en-IN" smtClean="0"/>
              <a:t>‹#›</a:t>
            </a:fld>
            <a:endParaRPr lang="en-IN"/>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570846"/>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28DB5D26-C5D6-4F94-8C6A-85055CADE1A0}" type="datetimeFigureOut">
              <a:rPr lang="en-IN" smtClean="0"/>
              <a:t>08-01-2023</a:t>
            </a:fld>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CB65FB6D-6FC8-49A8-8F99-8567AD3DA37D}" type="slidenum">
              <a:rPr lang="en-IN" smtClean="0"/>
              <a:t>‹#›</a:t>
            </a:fld>
            <a:endParaRPr lang="en-IN"/>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97346003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28DB5D26-C5D6-4F94-8C6A-85055CADE1A0}" type="datetimeFigureOut">
              <a:rPr lang="en-IN" smtClean="0"/>
              <a:t>08-01-2023</a:t>
            </a:fld>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CB65FB6D-6FC8-49A8-8F99-8567AD3DA37D}" type="slidenum">
              <a:rPr lang="en-IN" smtClean="0"/>
              <a:t>‹#›</a:t>
            </a:fld>
            <a:endParaRPr lang="en-IN"/>
          </a:p>
        </p:txBody>
      </p:sp>
      <p:sp>
        <p:nvSpPr>
          <p:cNvPr id="18" name="Freeform: Shape 17">
            <a:extLst>
              <a:ext uri="{FF2B5EF4-FFF2-40B4-BE49-F238E27FC236}">
                <a16:creationId xmlns:a16="http://schemas.microsoft.com/office/drawing/2014/main" id="{F0A8F0DB-3D3D-DC0F-84AC-4386B58AD6E5}"/>
              </a:ext>
            </a:extLst>
          </p:cNvPr>
          <p:cNvSpPr>
            <a:spLocks/>
          </p:cNvSpPr>
          <p:nvPr/>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96752149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fld id="{28DB5D26-C5D6-4F94-8C6A-85055CADE1A0}" type="datetimeFigureOut">
              <a:rPr lang="en-IN" smtClean="0"/>
              <a:t>08-01-2023</a:t>
            </a:fld>
            <a:endParaRPr lang="en-IN"/>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IN"/>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CB65FB6D-6FC8-49A8-8F99-8567AD3DA37D}" type="slidenum">
              <a:rPr lang="en-IN" smtClean="0"/>
              <a:t>‹#›</a:t>
            </a:fld>
            <a:endParaRPr lang="en-IN"/>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735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084F-2C03-4988-A5E4-1CE245E4C61E}"/>
              </a:ext>
            </a:extLst>
          </p:cNvPr>
          <p:cNvSpPr>
            <a:spLocks noGrp="1"/>
          </p:cNvSpPr>
          <p:nvPr>
            <p:ph type="ctrTitle"/>
          </p:nvPr>
        </p:nvSpPr>
        <p:spPr>
          <a:xfrm>
            <a:off x="399495" y="1122363"/>
            <a:ext cx="10928412" cy="2387600"/>
          </a:xfrm>
        </p:spPr>
        <p:txBody>
          <a:bodyPr>
            <a:normAutofit/>
          </a:bodyPr>
          <a:lstStyle/>
          <a:p>
            <a:r>
              <a:rPr lang="en-US" sz="4800" dirty="0"/>
              <a:t>FAKE NEWS PROJECT</a:t>
            </a:r>
            <a:endParaRPr lang="en-IN" sz="4800" dirty="0"/>
          </a:p>
        </p:txBody>
      </p:sp>
      <p:sp>
        <p:nvSpPr>
          <p:cNvPr id="3" name="Subtitle 2">
            <a:extLst>
              <a:ext uri="{FF2B5EF4-FFF2-40B4-BE49-F238E27FC236}">
                <a16:creationId xmlns:a16="http://schemas.microsoft.com/office/drawing/2014/main" id="{30DA0D73-6AC1-4FE2-9B35-EE7F19577BA7}"/>
              </a:ext>
            </a:extLst>
          </p:cNvPr>
          <p:cNvSpPr>
            <a:spLocks noGrp="1"/>
          </p:cNvSpPr>
          <p:nvPr>
            <p:ph type="subTitle" idx="1"/>
          </p:nvPr>
        </p:nvSpPr>
        <p:spPr>
          <a:xfrm>
            <a:off x="8442663" y="5355710"/>
            <a:ext cx="2885244" cy="1651246"/>
          </a:xfrm>
        </p:spPr>
        <p:txBody>
          <a:bodyPr>
            <a:normAutofit/>
          </a:bodyPr>
          <a:lstStyle/>
          <a:p>
            <a:r>
              <a:rPr lang="en-US" dirty="0"/>
              <a:t>SUBMITTED BY,</a:t>
            </a:r>
          </a:p>
          <a:p>
            <a:r>
              <a:rPr lang="en-IN" dirty="0"/>
              <a:t>Purva Sonsare</a:t>
            </a:r>
          </a:p>
        </p:txBody>
      </p:sp>
    </p:spTree>
    <p:extLst>
      <p:ext uri="{BB962C8B-B14F-4D97-AF65-F5344CB8AC3E}">
        <p14:creationId xmlns:p14="http://schemas.microsoft.com/office/powerpoint/2010/main" val="293598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F3CE5-5875-49DB-9878-F4EEC03CF087}"/>
              </a:ext>
            </a:extLst>
          </p:cNvPr>
          <p:cNvSpPr>
            <a:spLocks noGrp="1"/>
          </p:cNvSpPr>
          <p:nvPr>
            <p:ph idx="1"/>
          </p:nvPr>
        </p:nvSpPr>
        <p:spPr>
          <a:xfrm>
            <a:off x="838200" y="195309"/>
            <a:ext cx="10515600" cy="5981654"/>
          </a:xfrm>
        </p:spPr>
        <p:txBody>
          <a:bodyPr/>
          <a:lstStyle/>
          <a:p>
            <a:pPr>
              <a:buFont typeface="Wingdings" panose="05000000000000000000" pitchFamily="2" charset="2"/>
              <a:buChar char="q"/>
            </a:pPr>
            <a:r>
              <a:rPr lang="en-IN" sz="2400" dirty="0">
                <a:solidFill>
                  <a:srgbClr val="000000"/>
                </a:solidFill>
                <a:latin typeface="Calibri" panose="020F0502020204030204" pitchFamily="34" charset="0"/>
              </a:rPr>
              <a:t> Removing Stop-Words</a:t>
            </a:r>
            <a:endParaRPr lang="en-IN" sz="2400" b="0" i="0" u="none" strike="noStrike" baseline="0" dirty="0">
              <a:solidFill>
                <a:srgbClr val="000000"/>
              </a:solidFill>
              <a:latin typeface="Calibri" panose="020F0502020204030204" pitchFamily="34" charset="0"/>
            </a:endParaRPr>
          </a:p>
        </p:txBody>
      </p:sp>
      <p:pic>
        <p:nvPicPr>
          <p:cNvPr id="2" name="Picture 1"/>
          <p:cNvPicPr>
            <a:picLocks noChangeAspect="1"/>
          </p:cNvPicPr>
          <p:nvPr/>
        </p:nvPicPr>
        <p:blipFill>
          <a:blip r:embed="rId2"/>
          <a:stretch>
            <a:fillRect/>
          </a:stretch>
        </p:blipFill>
        <p:spPr>
          <a:xfrm>
            <a:off x="838200" y="1223144"/>
            <a:ext cx="9070731" cy="3673158"/>
          </a:xfrm>
          <a:prstGeom prst="rect">
            <a:avLst/>
          </a:prstGeom>
        </p:spPr>
      </p:pic>
    </p:spTree>
    <p:extLst>
      <p:ext uri="{BB962C8B-B14F-4D97-AF65-F5344CB8AC3E}">
        <p14:creationId xmlns:p14="http://schemas.microsoft.com/office/powerpoint/2010/main" val="287391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68C42-954B-4855-8F42-7540D61E9AD2}"/>
              </a:ext>
            </a:extLst>
          </p:cNvPr>
          <p:cNvSpPr>
            <a:spLocks noGrp="1"/>
          </p:cNvSpPr>
          <p:nvPr>
            <p:ph idx="1"/>
          </p:nvPr>
        </p:nvSpPr>
        <p:spPr>
          <a:xfrm>
            <a:off x="838200" y="408373"/>
            <a:ext cx="10515600" cy="708250"/>
          </a:xfrm>
        </p:spPr>
        <p:txBody>
          <a:bodyPr>
            <a:normAutofit/>
          </a:bodyPr>
          <a:lstStyle/>
          <a:p>
            <a:pPr marL="0" indent="0">
              <a:buNone/>
            </a:pPr>
            <a:r>
              <a:rPr lang="en-IN" sz="4400" b="1" dirty="0"/>
              <a:t>Exploratory Data Analysis</a:t>
            </a:r>
          </a:p>
        </p:txBody>
      </p:sp>
      <p:pic>
        <p:nvPicPr>
          <p:cNvPr id="2" name="Picture 1"/>
          <p:cNvPicPr>
            <a:picLocks noChangeAspect="1"/>
          </p:cNvPicPr>
          <p:nvPr/>
        </p:nvPicPr>
        <p:blipFill>
          <a:blip r:embed="rId2"/>
          <a:stretch>
            <a:fillRect/>
          </a:stretch>
        </p:blipFill>
        <p:spPr>
          <a:xfrm>
            <a:off x="838200" y="1116623"/>
            <a:ext cx="5502117" cy="5556739"/>
          </a:xfrm>
          <a:prstGeom prst="rect">
            <a:avLst/>
          </a:prstGeom>
        </p:spPr>
      </p:pic>
      <p:sp>
        <p:nvSpPr>
          <p:cNvPr id="4" name="TextBox 3"/>
          <p:cNvSpPr txBox="1"/>
          <p:nvPr/>
        </p:nvSpPr>
        <p:spPr>
          <a:xfrm>
            <a:off x="7825154" y="1116623"/>
            <a:ext cx="3464169" cy="1477328"/>
          </a:xfrm>
          <a:prstGeom prst="rect">
            <a:avLst/>
          </a:prstGeom>
          <a:noFill/>
        </p:spPr>
        <p:txBody>
          <a:bodyPr wrap="square" rtlCol="0">
            <a:spAutoFit/>
          </a:bodyPr>
          <a:lstStyle/>
          <a:p>
            <a:r>
              <a:rPr lang="en-US" dirty="0"/>
              <a:t>As we can see that the subject  “</a:t>
            </a:r>
            <a:r>
              <a:rPr lang="en-US" dirty="0" err="1"/>
              <a:t>PoliticalNews</a:t>
            </a:r>
            <a:r>
              <a:rPr lang="en-US" dirty="0"/>
              <a:t>” are the most in the Dataset but the least subject in news are of “Middle-East” and “</a:t>
            </a:r>
            <a:r>
              <a:rPr lang="en-US" dirty="0" err="1"/>
              <a:t>US_News</a:t>
            </a:r>
            <a:r>
              <a:rPr lang="en-US" dirty="0"/>
              <a:t>”.</a:t>
            </a:r>
          </a:p>
        </p:txBody>
      </p:sp>
    </p:spTree>
    <p:extLst>
      <p:ext uri="{BB962C8B-B14F-4D97-AF65-F5344CB8AC3E}">
        <p14:creationId xmlns:p14="http://schemas.microsoft.com/office/powerpoint/2010/main" val="214629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68C42-954B-4855-8F42-7540D61E9AD2}"/>
              </a:ext>
            </a:extLst>
          </p:cNvPr>
          <p:cNvSpPr>
            <a:spLocks noGrp="1"/>
          </p:cNvSpPr>
          <p:nvPr>
            <p:ph idx="1"/>
          </p:nvPr>
        </p:nvSpPr>
        <p:spPr>
          <a:xfrm>
            <a:off x="838200" y="408373"/>
            <a:ext cx="10515600" cy="708250"/>
          </a:xfrm>
        </p:spPr>
        <p:txBody>
          <a:bodyPr>
            <a:normAutofit/>
          </a:bodyPr>
          <a:lstStyle/>
          <a:p>
            <a:pPr marL="0" indent="0">
              <a:buNone/>
            </a:pPr>
            <a:r>
              <a:rPr lang="en-IN" sz="4400" b="1" dirty="0"/>
              <a:t>Exploratory Data Analysis</a:t>
            </a:r>
          </a:p>
        </p:txBody>
      </p:sp>
      <p:sp>
        <p:nvSpPr>
          <p:cNvPr id="4" name="TextBox 3"/>
          <p:cNvSpPr txBox="1"/>
          <p:nvPr/>
        </p:nvSpPr>
        <p:spPr>
          <a:xfrm>
            <a:off x="7825154" y="1116623"/>
            <a:ext cx="3464169" cy="1754326"/>
          </a:xfrm>
          <a:prstGeom prst="rect">
            <a:avLst/>
          </a:prstGeom>
          <a:noFill/>
        </p:spPr>
        <p:txBody>
          <a:bodyPr wrap="square" rtlCol="0">
            <a:spAutoFit/>
          </a:bodyPr>
          <a:lstStyle/>
          <a:p>
            <a:r>
              <a:rPr lang="en-US" dirty="0"/>
              <a:t>We can see that the data is balanced well, as equal weightage of 0's and 1's are given to the label column so that there is no need to handle the dataset by applying sampling techniques.</a:t>
            </a:r>
          </a:p>
        </p:txBody>
      </p:sp>
      <p:pic>
        <p:nvPicPr>
          <p:cNvPr id="5" name="Picture 4"/>
          <p:cNvPicPr>
            <a:picLocks noChangeAspect="1"/>
          </p:cNvPicPr>
          <p:nvPr/>
        </p:nvPicPr>
        <p:blipFill>
          <a:blip r:embed="rId2"/>
          <a:stretch>
            <a:fillRect/>
          </a:stretch>
        </p:blipFill>
        <p:spPr>
          <a:xfrm>
            <a:off x="838200" y="1418011"/>
            <a:ext cx="5509846" cy="4919815"/>
          </a:xfrm>
          <a:prstGeom prst="rect">
            <a:avLst/>
          </a:prstGeom>
        </p:spPr>
      </p:pic>
    </p:spTree>
    <p:extLst>
      <p:ext uri="{BB962C8B-B14F-4D97-AF65-F5344CB8AC3E}">
        <p14:creationId xmlns:p14="http://schemas.microsoft.com/office/powerpoint/2010/main" val="315351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68C42-954B-4855-8F42-7540D61E9AD2}"/>
              </a:ext>
            </a:extLst>
          </p:cNvPr>
          <p:cNvSpPr>
            <a:spLocks noGrp="1"/>
          </p:cNvSpPr>
          <p:nvPr>
            <p:ph idx="1"/>
          </p:nvPr>
        </p:nvSpPr>
        <p:spPr>
          <a:xfrm>
            <a:off x="838200" y="408373"/>
            <a:ext cx="10515600" cy="708250"/>
          </a:xfrm>
        </p:spPr>
        <p:txBody>
          <a:bodyPr>
            <a:normAutofit/>
          </a:bodyPr>
          <a:lstStyle/>
          <a:p>
            <a:pPr marL="0" indent="0">
              <a:buNone/>
            </a:pPr>
            <a:r>
              <a:rPr lang="en-IN" sz="4400" b="1" dirty="0"/>
              <a:t>Exploratory Data Analysis</a:t>
            </a:r>
          </a:p>
        </p:txBody>
      </p:sp>
      <p:sp>
        <p:nvSpPr>
          <p:cNvPr id="4" name="TextBox 3"/>
          <p:cNvSpPr txBox="1"/>
          <p:nvPr/>
        </p:nvSpPr>
        <p:spPr>
          <a:xfrm>
            <a:off x="9106617" y="1099038"/>
            <a:ext cx="2521569" cy="2308324"/>
          </a:xfrm>
          <a:prstGeom prst="rect">
            <a:avLst/>
          </a:prstGeom>
          <a:noFill/>
        </p:spPr>
        <p:txBody>
          <a:bodyPr wrap="square" rtlCol="0">
            <a:spAutoFit/>
          </a:bodyPr>
          <a:lstStyle/>
          <a:p>
            <a:r>
              <a:rPr lang="en-US" dirty="0"/>
              <a:t>As we can say from the graph that most frequent words used in fake words and by quite large number is “Trump”.</a:t>
            </a:r>
          </a:p>
          <a:p>
            <a:endParaRPr lang="en-US" dirty="0"/>
          </a:p>
          <a:p>
            <a:r>
              <a:rPr lang="en-US" dirty="0"/>
              <a:t>And the least frequent words used is “via”.</a:t>
            </a:r>
          </a:p>
        </p:txBody>
      </p:sp>
      <p:pic>
        <p:nvPicPr>
          <p:cNvPr id="2" name="Picture 1"/>
          <p:cNvPicPr>
            <a:picLocks noChangeAspect="1"/>
          </p:cNvPicPr>
          <p:nvPr/>
        </p:nvPicPr>
        <p:blipFill>
          <a:blip r:embed="rId2"/>
          <a:stretch>
            <a:fillRect/>
          </a:stretch>
        </p:blipFill>
        <p:spPr>
          <a:xfrm>
            <a:off x="563814" y="1116623"/>
            <a:ext cx="8268417" cy="5464013"/>
          </a:xfrm>
          <a:prstGeom prst="rect">
            <a:avLst/>
          </a:prstGeom>
        </p:spPr>
      </p:pic>
    </p:spTree>
    <p:extLst>
      <p:ext uri="{BB962C8B-B14F-4D97-AF65-F5344CB8AC3E}">
        <p14:creationId xmlns:p14="http://schemas.microsoft.com/office/powerpoint/2010/main" val="425563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68C42-954B-4855-8F42-7540D61E9AD2}"/>
              </a:ext>
            </a:extLst>
          </p:cNvPr>
          <p:cNvSpPr>
            <a:spLocks noGrp="1"/>
          </p:cNvSpPr>
          <p:nvPr>
            <p:ph idx="1"/>
          </p:nvPr>
        </p:nvSpPr>
        <p:spPr>
          <a:xfrm>
            <a:off x="838200" y="408373"/>
            <a:ext cx="10515600" cy="708250"/>
          </a:xfrm>
        </p:spPr>
        <p:txBody>
          <a:bodyPr>
            <a:normAutofit/>
          </a:bodyPr>
          <a:lstStyle/>
          <a:p>
            <a:pPr marL="0" indent="0">
              <a:buNone/>
            </a:pPr>
            <a:r>
              <a:rPr lang="en-IN" sz="4400" b="1" dirty="0"/>
              <a:t>Exploratory Data Analysis</a:t>
            </a:r>
          </a:p>
        </p:txBody>
      </p:sp>
      <p:sp>
        <p:nvSpPr>
          <p:cNvPr id="4" name="TextBox 3"/>
          <p:cNvSpPr txBox="1"/>
          <p:nvPr/>
        </p:nvSpPr>
        <p:spPr>
          <a:xfrm>
            <a:off x="9106617" y="1099038"/>
            <a:ext cx="2521569" cy="2585323"/>
          </a:xfrm>
          <a:prstGeom prst="rect">
            <a:avLst/>
          </a:prstGeom>
          <a:noFill/>
        </p:spPr>
        <p:txBody>
          <a:bodyPr wrap="square" rtlCol="0">
            <a:spAutoFit/>
          </a:bodyPr>
          <a:lstStyle/>
          <a:p>
            <a:r>
              <a:rPr lang="en-US" dirty="0"/>
              <a:t>As we can say from the graph that most frequent words used in True words and by quite large number is “said”.</a:t>
            </a:r>
          </a:p>
          <a:p>
            <a:endParaRPr lang="en-US" dirty="0"/>
          </a:p>
          <a:p>
            <a:r>
              <a:rPr lang="en-US" dirty="0"/>
              <a:t>And the least frequent words used are “Washington” and “one”.</a:t>
            </a:r>
          </a:p>
        </p:txBody>
      </p:sp>
      <p:pic>
        <p:nvPicPr>
          <p:cNvPr id="5" name="Picture 4"/>
          <p:cNvPicPr>
            <a:picLocks noChangeAspect="1"/>
          </p:cNvPicPr>
          <p:nvPr/>
        </p:nvPicPr>
        <p:blipFill>
          <a:blip r:embed="rId2"/>
          <a:stretch>
            <a:fillRect/>
          </a:stretch>
        </p:blipFill>
        <p:spPr>
          <a:xfrm>
            <a:off x="639746" y="1099038"/>
            <a:ext cx="7712108" cy="5616427"/>
          </a:xfrm>
          <a:prstGeom prst="rect">
            <a:avLst/>
          </a:prstGeom>
        </p:spPr>
      </p:pic>
    </p:spTree>
    <p:extLst>
      <p:ext uri="{BB962C8B-B14F-4D97-AF65-F5344CB8AC3E}">
        <p14:creationId xmlns:p14="http://schemas.microsoft.com/office/powerpoint/2010/main" val="2230775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68C42-954B-4855-8F42-7540D61E9AD2}"/>
              </a:ext>
            </a:extLst>
          </p:cNvPr>
          <p:cNvSpPr>
            <a:spLocks noGrp="1"/>
          </p:cNvSpPr>
          <p:nvPr>
            <p:ph idx="1"/>
          </p:nvPr>
        </p:nvSpPr>
        <p:spPr>
          <a:xfrm>
            <a:off x="838200" y="408373"/>
            <a:ext cx="10515600" cy="708250"/>
          </a:xfrm>
        </p:spPr>
        <p:txBody>
          <a:bodyPr>
            <a:normAutofit/>
          </a:bodyPr>
          <a:lstStyle/>
          <a:p>
            <a:pPr marL="0" indent="0">
              <a:buNone/>
            </a:pPr>
            <a:r>
              <a:rPr lang="en-IN" sz="4400" b="1" dirty="0"/>
              <a:t>Exploratory Data Analysis</a:t>
            </a:r>
          </a:p>
        </p:txBody>
      </p:sp>
      <p:sp>
        <p:nvSpPr>
          <p:cNvPr id="4" name="TextBox 3"/>
          <p:cNvSpPr txBox="1"/>
          <p:nvPr/>
        </p:nvSpPr>
        <p:spPr>
          <a:xfrm>
            <a:off x="9106617" y="1099038"/>
            <a:ext cx="2521569" cy="1200329"/>
          </a:xfrm>
          <a:prstGeom prst="rect">
            <a:avLst/>
          </a:prstGeom>
          <a:noFill/>
        </p:spPr>
        <p:txBody>
          <a:bodyPr wrap="square" rtlCol="0">
            <a:spAutoFit/>
          </a:bodyPr>
          <a:lstStyle/>
          <a:p>
            <a:r>
              <a:rPr lang="en-US" dirty="0"/>
              <a:t>Majority of the news are of length below 1000, where maximum length is above 140000.</a:t>
            </a:r>
          </a:p>
        </p:txBody>
      </p:sp>
      <p:pic>
        <p:nvPicPr>
          <p:cNvPr id="2" name="Picture 1"/>
          <p:cNvPicPr>
            <a:picLocks noChangeAspect="1"/>
          </p:cNvPicPr>
          <p:nvPr/>
        </p:nvPicPr>
        <p:blipFill>
          <a:blip r:embed="rId2"/>
          <a:stretch>
            <a:fillRect/>
          </a:stretch>
        </p:blipFill>
        <p:spPr>
          <a:xfrm>
            <a:off x="661761" y="1116623"/>
            <a:ext cx="6911939" cy="5342083"/>
          </a:xfrm>
          <a:prstGeom prst="rect">
            <a:avLst/>
          </a:prstGeom>
        </p:spPr>
      </p:pic>
    </p:spTree>
    <p:extLst>
      <p:ext uri="{BB962C8B-B14F-4D97-AF65-F5344CB8AC3E}">
        <p14:creationId xmlns:p14="http://schemas.microsoft.com/office/powerpoint/2010/main" val="256877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2ED0A-D497-4363-A0BE-D5B6EEF551AB}"/>
              </a:ext>
            </a:extLst>
          </p:cNvPr>
          <p:cNvSpPr>
            <a:spLocks noGrp="1"/>
          </p:cNvSpPr>
          <p:nvPr>
            <p:ph idx="1"/>
          </p:nvPr>
        </p:nvSpPr>
        <p:spPr>
          <a:xfrm>
            <a:off x="838200" y="195308"/>
            <a:ext cx="10515600" cy="6320901"/>
          </a:xfrm>
        </p:spPr>
        <p:txBody>
          <a:bodyPr>
            <a:normAutofit lnSpcReduction="10000"/>
          </a:bodyPr>
          <a:lstStyle/>
          <a:p>
            <a:pPr>
              <a:buFont typeface="Wingdings" panose="05000000000000000000" pitchFamily="2" charset="2"/>
              <a:buChar char="q"/>
            </a:pPr>
            <a:r>
              <a:rPr lang="en-US" sz="2400" b="1" dirty="0"/>
              <a:t>Preprocessing using NLP</a:t>
            </a:r>
          </a:p>
          <a:p>
            <a:pPr algn="just"/>
            <a:r>
              <a:rPr lang="en-US" sz="1800" b="0" i="0" u="none" strike="noStrike" baseline="0" dirty="0">
                <a:solidFill>
                  <a:srgbClr val="000000"/>
                </a:solidFill>
                <a:latin typeface="Calibri" panose="020F0502020204030204" pitchFamily="34" charset="0"/>
              </a:rPr>
              <a:t>Data cleaning is the process of preparing data for analysis by removing or modifying data that is incorrect, incomplete, irrelevant, duplicated, or improperly formatted. This data is usually not necessary or helpful when it comes to </a:t>
            </a:r>
            <a:r>
              <a:rPr lang="en-US" sz="1800" b="0" i="0" u="none" strike="noStrike" baseline="0" dirty="0" err="1">
                <a:solidFill>
                  <a:srgbClr val="000000"/>
                </a:solidFill>
                <a:latin typeface="Calibri" panose="020F0502020204030204" pitchFamily="34" charset="0"/>
              </a:rPr>
              <a:t>analysing</a:t>
            </a:r>
            <a:r>
              <a:rPr lang="en-US" sz="1800" b="0" i="0" u="none" strike="noStrike" baseline="0" dirty="0">
                <a:solidFill>
                  <a:srgbClr val="000000"/>
                </a:solidFill>
                <a:latin typeface="Calibri" panose="020F0502020204030204" pitchFamily="34" charset="0"/>
              </a:rPr>
              <a:t> data because it may hinder the process or provide inaccurate results. </a:t>
            </a:r>
          </a:p>
          <a:p>
            <a:pPr algn="just"/>
            <a:r>
              <a:rPr lang="en-US" sz="1800" b="0" i="0" u="none" strike="noStrike" baseline="0" dirty="0">
                <a:solidFill>
                  <a:srgbClr val="000000"/>
                </a:solidFill>
                <a:latin typeface="Calibri" panose="020F0502020204030204" pitchFamily="34" charset="0"/>
              </a:rPr>
              <a:t>Before cleaning the data, a new column is created named ‘</a:t>
            </a:r>
            <a:r>
              <a:rPr lang="en-US" sz="1800" b="0" i="0" u="none" strike="noStrike" baseline="0" dirty="0" err="1">
                <a:solidFill>
                  <a:srgbClr val="000000"/>
                </a:solidFill>
                <a:latin typeface="Calibri" panose="020F0502020204030204" pitchFamily="34" charset="0"/>
              </a:rPr>
              <a:t>length_before_cleaning</a:t>
            </a:r>
            <a:r>
              <a:rPr lang="en-US" sz="1800" b="0" i="0" u="none" strike="noStrike" baseline="0" dirty="0">
                <a:solidFill>
                  <a:srgbClr val="000000"/>
                </a:solidFill>
                <a:latin typeface="Calibri" panose="020F0502020204030204" pitchFamily="34" charset="0"/>
              </a:rPr>
              <a:t>’ which shows the total length of the news respectively before cleaning the text. </a:t>
            </a:r>
          </a:p>
          <a:p>
            <a:pPr algn="just"/>
            <a:r>
              <a:rPr lang="en-US" sz="1800" b="0" i="0" u="none" strike="noStrike" baseline="0" dirty="0">
                <a:solidFill>
                  <a:srgbClr val="000000"/>
                </a:solidFill>
                <a:latin typeface="Calibri" panose="020F0502020204030204" pitchFamily="34" charset="0"/>
              </a:rPr>
              <a:t>The following steps were taken in order to clean the text: </a:t>
            </a:r>
          </a:p>
          <a:p>
            <a:pP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Transform the text into lower case. </a:t>
            </a:r>
          </a:p>
          <a:p>
            <a:pP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Replaced the email addresses with the text '</a:t>
            </a:r>
            <a:r>
              <a:rPr lang="en-US" sz="1800" b="0" i="0" u="none" strike="noStrike" baseline="0" dirty="0" err="1">
                <a:solidFill>
                  <a:srgbClr val="000000"/>
                </a:solidFill>
                <a:latin typeface="Calibri" panose="020F0502020204030204" pitchFamily="34" charset="0"/>
              </a:rPr>
              <a:t>emailaddress</a:t>
            </a:r>
            <a:r>
              <a:rPr lang="en-US" sz="1800" b="0" i="0" u="none" strike="noStrike" baseline="0" dirty="0">
                <a:solidFill>
                  <a:srgbClr val="000000"/>
                </a:solidFill>
                <a:latin typeface="Calibri" panose="020F0502020204030204" pitchFamily="34" charset="0"/>
              </a:rPr>
              <a:t>' </a:t>
            </a:r>
          </a:p>
          <a:p>
            <a:pP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Replaced the URLs with the text '</a:t>
            </a:r>
            <a:r>
              <a:rPr lang="en-US" sz="1800" b="0" i="0" u="none" strike="noStrike" baseline="0" dirty="0" err="1">
                <a:solidFill>
                  <a:srgbClr val="000000"/>
                </a:solidFill>
                <a:latin typeface="Calibri" panose="020F0502020204030204" pitchFamily="34" charset="0"/>
              </a:rPr>
              <a:t>webaddress</a:t>
            </a:r>
            <a:r>
              <a:rPr lang="en-US" sz="1800" b="0" i="0" u="none" strike="noStrike" baseline="0" dirty="0">
                <a:solidFill>
                  <a:srgbClr val="000000"/>
                </a:solidFill>
                <a:latin typeface="Calibri" panose="020F0502020204030204" pitchFamily="34" charset="0"/>
              </a:rPr>
              <a:t>' </a:t>
            </a:r>
          </a:p>
          <a:p>
            <a:pP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the HTML tags </a:t>
            </a:r>
          </a:p>
          <a:p>
            <a:pP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the numbers </a:t>
            </a:r>
          </a:p>
          <a:p>
            <a:pP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extra newlines </a:t>
            </a:r>
          </a:p>
          <a:p>
            <a:pP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the punctuations </a:t>
            </a:r>
          </a:p>
          <a:p>
            <a:pP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Removed the unwanted white spaces </a:t>
            </a:r>
          </a:p>
          <a:p>
            <a:pP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Removed the remaining tokens that are not alphabetic </a:t>
            </a:r>
          </a:p>
          <a:p>
            <a:pP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the stop words </a:t>
            </a:r>
          </a:p>
          <a:p>
            <a:pPr algn="just"/>
            <a:r>
              <a:rPr lang="en-US" sz="1800" b="0" i="0" u="none" strike="noStrike" baseline="0" dirty="0">
                <a:solidFill>
                  <a:srgbClr val="000000"/>
                </a:solidFill>
                <a:latin typeface="Calibri" panose="020F0502020204030204" pitchFamily="34" charset="0"/>
              </a:rPr>
              <a:t>We also created new features for comparing the original length before cleaning and the new length after cleaning. </a:t>
            </a:r>
            <a:endParaRPr lang="en-IN" sz="2400" b="1" dirty="0"/>
          </a:p>
        </p:txBody>
      </p:sp>
    </p:spTree>
    <p:extLst>
      <p:ext uri="{BB962C8B-B14F-4D97-AF65-F5344CB8AC3E}">
        <p14:creationId xmlns:p14="http://schemas.microsoft.com/office/powerpoint/2010/main" val="1075075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2ED0A-D497-4363-A0BE-D5B6EEF551AB}"/>
              </a:ext>
            </a:extLst>
          </p:cNvPr>
          <p:cNvSpPr>
            <a:spLocks noGrp="1"/>
          </p:cNvSpPr>
          <p:nvPr>
            <p:ph idx="1"/>
          </p:nvPr>
        </p:nvSpPr>
        <p:spPr>
          <a:xfrm>
            <a:off x="838200" y="195308"/>
            <a:ext cx="10515600" cy="6320901"/>
          </a:xfrm>
        </p:spPr>
        <p:txBody>
          <a:bodyPr>
            <a:normAutofit/>
          </a:bodyPr>
          <a:lstStyle/>
          <a:p>
            <a:pPr>
              <a:buFont typeface="Wingdings" panose="05000000000000000000" pitchFamily="2" charset="2"/>
              <a:buChar char="q"/>
            </a:pPr>
            <a:r>
              <a:rPr lang="en-US" sz="2400" b="1" dirty="0"/>
              <a:t>Preprocessing using NLP</a:t>
            </a:r>
          </a:p>
        </p:txBody>
      </p:sp>
      <p:pic>
        <p:nvPicPr>
          <p:cNvPr id="2" name="Picture 1"/>
          <p:cNvPicPr>
            <a:picLocks noChangeAspect="1"/>
          </p:cNvPicPr>
          <p:nvPr/>
        </p:nvPicPr>
        <p:blipFill>
          <a:blip r:embed="rId2"/>
          <a:stretch>
            <a:fillRect/>
          </a:stretch>
        </p:blipFill>
        <p:spPr>
          <a:xfrm>
            <a:off x="1035320" y="694285"/>
            <a:ext cx="9541067" cy="5987869"/>
          </a:xfrm>
          <a:prstGeom prst="rect">
            <a:avLst/>
          </a:prstGeom>
        </p:spPr>
      </p:pic>
    </p:spTree>
    <p:extLst>
      <p:ext uri="{BB962C8B-B14F-4D97-AF65-F5344CB8AC3E}">
        <p14:creationId xmlns:p14="http://schemas.microsoft.com/office/powerpoint/2010/main" val="170323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2ED0A-D497-4363-A0BE-D5B6EEF551AB}"/>
              </a:ext>
            </a:extLst>
          </p:cNvPr>
          <p:cNvSpPr>
            <a:spLocks noGrp="1"/>
          </p:cNvSpPr>
          <p:nvPr>
            <p:ph idx="1"/>
          </p:nvPr>
        </p:nvSpPr>
        <p:spPr>
          <a:xfrm>
            <a:off x="838200" y="195308"/>
            <a:ext cx="10515600" cy="1035615"/>
          </a:xfrm>
        </p:spPr>
        <p:txBody>
          <a:bodyPr>
            <a:normAutofit lnSpcReduction="10000"/>
          </a:bodyPr>
          <a:lstStyle/>
          <a:p>
            <a:pPr>
              <a:buFont typeface="Wingdings" panose="05000000000000000000" pitchFamily="2" charset="2"/>
              <a:buChar char="q"/>
            </a:pPr>
            <a:r>
              <a:rPr lang="en-US" sz="2400" b="1" dirty="0"/>
              <a:t>Preprocessing using NLP</a:t>
            </a:r>
          </a:p>
          <a:p>
            <a:pPr algn="just"/>
            <a:r>
              <a:rPr lang="en-US" sz="1800" dirty="0"/>
              <a:t>We can see that the new length features are created and then added to the dataset. Now, we will calculate the total words removed in all the columns</a:t>
            </a:r>
            <a:endParaRPr lang="en-IN" sz="1800" b="1" dirty="0"/>
          </a:p>
        </p:txBody>
      </p:sp>
      <p:pic>
        <p:nvPicPr>
          <p:cNvPr id="2" name="Picture 1"/>
          <p:cNvPicPr>
            <a:picLocks noChangeAspect="1"/>
          </p:cNvPicPr>
          <p:nvPr/>
        </p:nvPicPr>
        <p:blipFill>
          <a:blip r:embed="rId2"/>
          <a:stretch>
            <a:fillRect/>
          </a:stretch>
        </p:blipFill>
        <p:spPr>
          <a:xfrm>
            <a:off x="838200" y="1230923"/>
            <a:ext cx="8710415" cy="5105842"/>
          </a:xfrm>
          <a:prstGeom prst="rect">
            <a:avLst/>
          </a:prstGeom>
        </p:spPr>
      </p:pic>
    </p:spTree>
    <p:extLst>
      <p:ext uri="{BB962C8B-B14F-4D97-AF65-F5344CB8AC3E}">
        <p14:creationId xmlns:p14="http://schemas.microsoft.com/office/powerpoint/2010/main" val="804405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2ED0A-D497-4363-A0BE-D5B6EEF551AB}"/>
              </a:ext>
            </a:extLst>
          </p:cNvPr>
          <p:cNvSpPr>
            <a:spLocks noGrp="1"/>
          </p:cNvSpPr>
          <p:nvPr>
            <p:ph idx="1"/>
          </p:nvPr>
        </p:nvSpPr>
        <p:spPr>
          <a:xfrm>
            <a:off x="838200" y="195308"/>
            <a:ext cx="10515600" cy="1035615"/>
          </a:xfrm>
        </p:spPr>
        <p:txBody>
          <a:bodyPr>
            <a:normAutofit fontScale="92500" lnSpcReduction="10000"/>
          </a:bodyPr>
          <a:lstStyle/>
          <a:p>
            <a:pPr>
              <a:buFont typeface="Wingdings" panose="05000000000000000000" pitchFamily="2" charset="2"/>
              <a:buChar char="q"/>
            </a:pPr>
            <a:r>
              <a:rPr lang="en-US" sz="2400" b="1" dirty="0"/>
              <a:t>Preprocessing using NLP</a:t>
            </a:r>
          </a:p>
          <a:p>
            <a:pPr algn="just"/>
            <a:r>
              <a:rPr lang="en-US" sz="2100" dirty="0"/>
              <a:t>We can observe that more number of unwanted words were removed from the dataset and it was done by using regex operations and other NLP techniques.</a:t>
            </a:r>
            <a:endParaRPr lang="en-IN" sz="2100" b="1" dirty="0"/>
          </a:p>
        </p:txBody>
      </p:sp>
      <p:pic>
        <p:nvPicPr>
          <p:cNvPr id="4" name="Picture 3"/>
          <p:cNvPicPr>
            <a:picLocks noChangeAspect="1"/>
          </p:cNvPicPr>
          <p:nvPr/>
        </p:nvPicPr>
        <p:blipFill>
          <a:blip r:embed="rId2"/>
          <a:stretch>
            <a:fillRect/>
          </a:stretch>
        </p:blipFill>
        <p:spPr>
          <a:xfrm>
            <a:off x="838200" y="1402219"/>
            <a:ext cx="7254869" cy="3543607"/>
          </a:xfrm>
          <a:prstGeom prst="rect">
            <a:avLst/>
          </a:prstGeom>
        </p:spPr>
      </p:pic>
    </p:spTree>
    <p:extLst>
      <p:ext uri="{BB962C8B-B14F-4D97-AF65-F5344CB8AC3E}">
        <p14:creationId xmlns:p14="http://schemas.microsoft.com/office/powerpoint/2010/main" val="352482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DC7D-18AB-4ACE-815E-0122C71F76DF}"/>
              </a:ext>
            </a:extLst>
          </p:cNvPr>
          <p:cNvSpPr>
            <a:spLocks noGrp="1"/>
          </p:cNvSpPr>
          <p:nvPr>
            <p:ph type="title"/>
          </p:nvPr>
        </p:nvSpPr>
        <p:spPr>
          <a:xfrm>
            <a:off x="838200" y="365125"/>
            <a:ext cx="10515600" cy="1090813"/>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21190B6-7ED7-42DA-A13E-A4BE63C016B4}"/>
              </a:ext>
            </a:extLst>
          </p:cNvPr>
          <p:cNvSpPr>
            <a:spLocks noGrp="1"/>
          </p:cNvSpPr>
          <p:nvPr>
            <p:ph idx="1"/>
          </p:nvPr>
        </p:nvSpPr>
        <p:spPr>
          <a:xfrm>
            <a:off x="838200" y="1722268"/>
            <a:ext cx="10515600" cy="4454695"/>
          </a:xfrm>
        </p:spPr>
        <p:txBody>
          <a:bodyPr/>
          <a:lstStyle/>
          <a:p>
            <a:pPr algn="just"/>
            <a:r>
              <a:rPr lang="en-US" sz="1800" b="0" i="0" u="none" strike="noStrike" baseline="0" dirty="0">
                <a:solidFill>
                  <a:srgbClr val="000000"/>
                </a:solidFill>
                <a:latin typeface="Calibri" panose="020F0502020204030204" pitchFamily="34" charset="0"/>
              </a:rPr>
              <a:t>Fake news is defined as a made-up story with an intention to deceive or to mislead. The rate of production of fake news has increased exponentially. In the past news obtained from newspaper, radio or TV were considered as the best and authentic source of information about the real world and ongoing situations but now everything has changed. In the run of popularity and ill mind set the media houses and social media are spreading fake news. It’s becoming harder and harder to say whether a piece of news is real or fabricated. </a:t>
            </a:r>
          </a:p>
          <a:p>
            <a:pPr algn="just"/>
            <a:r>
              <a:rPr lang="en-US" sz="1800" b="0" i="0" u="none" strike="noStrike" baseline="0" dirty="0">
                <a:solidFill>
                  <a:srgbClr val="000000"/>
                </a:solidFill>
                <a:latin typeface="Calibri" panose="020F0502020204030204" pitchFamily="34" charset="0"/>
              </a:rPr>
              <a:t>The effect of fake news can be seen everywhere. The fake news leads to communal disturbance, character assassination, mental trauma, sometimes it is used as a weapon to achieve some illicit plans etc. these are like wild fire which spread too quickly and difficult to control. Which creates difficulty in differentiating between fake news and authentic news. </a:t>
            </a:r>
          </a:p>
          <a:p>
            <a:pPr algn="just"/>
            <a:r>
              <a:rPr lang="en-US" sz="1800" b="0" i="0" u="none" strike="noStrike" baseline="0" dirty="0">
                <a:solidFill>
                  <a:srgbClr val="000000"/>
                </a:solidFill>
                <a:latin typeface="Calibri" panose="020F0502020204030204" pitchFamily="34" charset="0"/>
              </a:rPr>
              <a:t>Technologies such as Artificial Intelligence (AI) and Natural Language Processing (NLP) tools offer great promise for researchers to build systems which could automatically detect fake news. However, detecting fake news is a challenging task to accomplish as it requires models to summarize the news and compare it to the actual news in order to classify it as fake. Moreover, the task of comparing proposed news with the original news itself is a daunting task as it's highly subjective and opinionated. </a:t>
            </a:r>
            <a:endParaRPr lang="en-US" sz="1800" dirty="0">
              <a:solidFill>
                <a:srgbClr val="000000"/>
              </a:solidFill>
              <a:latin typeface="Calibri" panose="020F0502020204030204" pitchFamily="34" charset="0"/>
            </a:endParaRPr>
          </a:p>
          <a:p>
            <a:pPr algn="just"/>
            <a:r>
              <a:rPr lang="en-US" sz="1800" b="0" i="0" u="none" strike="noStrike" baseline="0" dirty="0">
                <a:solidFill>
                  <a:srgbClr val="000000"/>
                </a:solidFill>
                <a:latin typeface="Calibri" panose="020F0502020204030204" pitchFamily="34" charset="0"/>
              </a:rPr>
              <a:t>The goal is to build a prototype to classify the news as fake or not fakes in order to bring awareness and reduce unwanted chaos. </a:t>
            </a:r>
          </a:p>
          <a:p>
            <a:pPr algn="just"/>
            <a:endParaRPr lang="en-IN" dirty="0"/>
          </a:p>
        </p:txBody>
      </p:sp>
    </p:spTree>
    <p:extLst>
      <p:ext uri="{BB962C8B-B14F-4D97-AF65-F5344CB8AC3E}">
        <p14:creationId xmlns:p14="http://schemas.microsoft.com/office/powerpoint/2010/main" val="3142222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2ED0A-D497-4363-A0BE-D5B6EEF551AB}"/>
              </a:ext>
            </a:extLst>
          </p:cNvPr>
          <p:cNvSpPr>
            <a:spLocks noGrp="1"/>
          </p:cNvSpPr>
          <p:nvPr>
            <p:ph idx="1"/>
          </p:nvPr>
        </p:nvSpPr>
        <p:spPr>
          <a:xfrm>
            <a:off x="838200" y="195308"/>
            <a:ext cx="10515600" cy="6320901"/>
          </a:xfrm>
        </p:spPr>
        <p:txBody>
          <a:bodyPr>
            <a:normAutofit/>
          </a:bodyPr>
          <a:lstStyle/>
          <a:p>
            <a:pPr>
              <a:buFont typeface="Wingdings" panose="05000000000000000000" pitchFamily="2" charset="2"/>
              <a:buChar char="q"/>
            </a:pPr>
            <a:r>
              <a:rPr lang="en-US" sz="2400" b="1" dirty="0"/>
              <a:t>Plotting features before and after cleaning the data</a:t>
            </a:r>
          </a:p>
        </p:txBody>
      </p:sp>
      <p:pic>
        <p:nvPicPr>
          <p:cNvPr id="4" name="Picture 3"/>
          <p:cNvPicPr>
            <a:picLocks noChangeAspect="1"/>
          </p:cNvPicPr>
          <p:nvPr/>
        </p:nvPicPr>
        <p:blipFill>
          <a:blip r:embed="rId2"/>
          <a:stretch>
            <a:fillRect/>
          </a:stretch>
        </p:blipFill>
        <p:spPr>
          <a:xfrm>
            <a:off x="171450" y="615462"/>
            <a:ext cx="8648700" cy="2919046"/>
          </a:xfrm>
          <a:prstGeom prst="rect">
            <a:avLst/>
          </a:prstGeom>
        </p:spPr>
      </p:pic>
      <p:pic>
        <p:nvPicPr>
          <p:cNvPr id="6" name="Picture 5"/>
          <p:cNvPicPr>
            <a:picLocks noChangeAspect="1"/>
          </p:cNvPicPr>
          <p:nvPr/>
        </p:nvPicPr>
        <p:blipFill>
          <a:blip r:embed="rId3"/>
          <a:stretch>
            <a:fillRect/>
          </a:stretch>
        </p:blipFill>
        <p:spPr>
          <a:xfrm>
            <a:off x="3047633" y="3534509"/>
            <a:ext cx="8734425" cy="3222378"/>
          </a:xfrm>
          <a:prstGeom prst="rect">
            <a:avLst/>
          </a:prstGeom>
        </p:spPr>
      </p:pic>
      <p:sp>
        <p:nvSpPr>
          <p:cNvPr id="7" name="TextBox 6"/>
          <p:cNvSpPr txBox="1"/>
          <p:nvPr/>
        </p:nvSpPr>
        <p:spPr>
          <a:xfrm>
            <a:off x="8994531" y="879231"/>
            <a:ext cx="2787527" cy="369332"/>
          </a:xfrm>
          <a:prstGeom prst="rect">
            <a:avLst/>
          </a:prstGeom>
          <a:noFill/>
        </p:spPr>
        <p:txBody>
          <a:bodyPr wrap="square" rtlCol="0">
            <a:spAutoFit/>
          </a:bodyPr>
          <a:lstStyle/>
          <a:p>
            <a:r>
              <a:rPr lang="en-US" u="sng" dirty="0"/>
              <a:t>Before cleaning</a:t>
            </a:r>
          </a:p>
        </p:txBody>
      </p:sp>
      <p:sp>
        <p:nvSpPr>
          <p:cNvPr id="8" name="TextBox 7"/>
          <p:cNvSpPr txBox="1"/>
          <p:nvPr/>
        </p:nvSpPr>
        <p:spPr>
          <a:xfrm>
            <a:off x="1485900" y="6146877"/>
            <a:ext cx="2277208" cy="369332"/>
          </a:xfrm>
          <a:prstGeom prst="rect">
            <a:avLst/>
          </a:prstGeom>
          <a:noFill/>
        </p:spPr>
        <p:txBody>
          <a:bodyPr wrap="square" rtlCol="0">
            <a:spAutoFit/>
          </a:bodyPr>
          <a:lstStyle/>
          <a:p>
            <a:r>
              <a:rPr lang="en-US" u="sng" dirty="0"/>
              <a:t>After cleaning</a:t>
            </a:r>
          </a:p>
        </p:txBody>
      </p:sp>
    </p:spTree>
    <p:extLst>
      <p:ext uri="{BB962C8B-B14F-4D97-AF65-F5344CB8AC3E}">
        <p14:creationId xmlns:p14="http://schemas.microsoft.com/office/powerpoint/2010/main" val="133303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p:txBody>
          <a:bodyPr/>
          <a:lstStyle/>
          <a:p>
            <a:r>
              <a:rPr lang="en-US" dirty="0"/>
              <a:t>MODEL/S DEVELOPMENT AND EVALUATION</a:t>
            </a:r>
            <a:endParaRPr lang="en-IN" dirty="0"/>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1562470"/>
            <a:ext cx="10515600" cy="4614493"/>
          </a:xfrm>
        </p:spPr>
        <p:txBody>
          <a:bodyPr>
            <a:normAutofit/>
          </a:bodyPr>
          <a:lstStyle/>
          <a:p>
            <a:pPr>
              <a:buFont typeface="Wingdings" panose="05000000000000000000" pitchFamily="2" charset="2"/>
              <a:buChar char="q"/>
            </a:pPr>
            <a:r>
              <a:rPr lang="en-US" sz="2400" b="1" i="0" u="none" strike="noStrike" baseline="0" dirty="0">
                <a:solidFill>
                  <a:srgbClr val="000000"/>
                </a:solidFill>
                <a:latin typeface="Calibri" panose="020F0502020204030204" pitchFamily="34" charset="0"/>
              </a:rPr>
              <a:t>Separating the input and output variables and Vectorizing X feature </a:t>
            </a:r>
            <a:endParaRPr lang="en-IN" sz="2400" dirty="0"/>
          </a:p>
        </p:txBody>
      </p:sp>
      <p:pic>
        <p:nvPicPr>
          <p:cNvPr id="4" name="Picture 3"/>
          <p:cNvPicPr>
            <a:picLocks noChangeAspect="1"/>
          </p:cNvPicPr>
          <p:nvPr/>
        </p:nvPicPr>
        <p:blipFill>
          <a:blip r:embed="rId2"/>
          <a:stretch>
            <a:fillRect/>
          </a:stretch>
        </p:blipFill>
        <p:spPr>
          <a:xfrm>
            <a:off x="957776" y="2041321"/>
            <a:ext cx="6759526" cy="4746342"/>
          </a:xfrm>
          <a:prstGeom prst="rect">
            <a:avLst/>
          </a:prstGeom>
        </p:spPr>
      </p:pic>
    </p:spTree>
    <p:extLst>
      <p:ext uri="{BB962C8B-B14F-4D97-AF65-F5344CB8AC3E}">
        <p14:creationId xmlns:p14="http://schemas.microsoft.com/office/powerpoint/2010/main" val="474097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US" sz="2400" b="1" dirty="0">
                <a:solidFill>
                  <a:srgbClr val="000000"/>
                </a:solidFill>
                <a:latin typeface="Calibri" panose="020F0502020204030204" pitchFamily="34" charset="0"/>
              </a:rPr>
              <a:t>Initializing the instance of the model.</a:t>
            </a:r>
            <a:endParaRPr lang="en-IN" sz="2400" dirty="0"/>
          </a:p>
        </p:txBody>
      </p:sp>
      <p:pic>
        <p:nvPicPr>
          <p:cNvPr id="5" name="Picture 4"/>
          <p:cNvPicPr>
            <a:picLocks noChangeAspect="1"/>
          </p:cNvPicPr>
          <p:nvPr/>
        </p:nvPicPr>
        <p:blipFill>
          <a:blip r:embed="rId2"/>
          <a:stretch>
            <a:fillRect/>
          </a:stretch>
        </p:blipFill>
        <p:spPr>
          <a:xfrm>
            <a:off x="838200" y="1325563"/>
            <a:ext cx="7292972" cy="3558848"/>
          </a:xfrm>
          <a:prstGeom prst="rect">
            <a:avLst/>
          </a:prstGeom>
        </p:spPr>
      </p:pic>
      <p:pic>
        <p:nvPicPr>
          <p:cNvPr id="6" name="Picture 5"/>
          <p:cNvPicPr>
            <a:picLocks noChangeAspect="1"/>
          </p:cNvPicPr>
          <p:nvPr/>
        </p:nvPicPr>
        <p:blipFill>
          <a:blip r:embed="rId3"/>
          <a:stretch>
            <a:fillRect/>
          </a:stretch>
        </p:blipFill>
        <p:spPr>
          <a:xfrm>
            <a:off x="838200" y="4989856"/>
            <a:ext cx="9000000" cy="1661304"/>
          </a:xfrm>
          <a:prstGeom prst="rect">
            <a:avLst/>
          </a:prstGeom>
        </p:spPr>
      </p:pic>
    </p:spTree>
    <p:extLst>
      <p:ext uri="{BB962C8B-B14F-4D97-AF65-F5344CB8AC3E}">
        <p14:creationId xmlns:p14="http://schemas.microsoft.com/office/powerpoint/2010/main" val="2469793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US" sz="2400" b="1" dirty="0">
                <a:solidFill>
                  <a:srgbClr val="000000"/>
                </a:solidFill>
                <a:latin typeface="Calibri" panose="020F0502020204030204" pitchFamily="34" charset="0"/>
              </a:rPr>
              <a:t>Fitting the model.</a:t>
            </a:r>
            <a:endParaRPr lang="en-IN" sz="2400" dirty="0"/>
          </a:p>
        </p:txBody>
      </p:sp>
      <p:pic>
        <p:nvPicPr>
          <p:cNvPr id="4" name="Picture 3"/>
          <p:cNvPicPr>
            <a:picLocks noChangeAspect="1"/>
          </p:cNvPicPr>
          <p:nvPr/>
        </p:nvPicPr>
        <p:blipFill>
          <a:blip r:embed="rId2"/>
          <a:stretch>
            <a:fillRect/>
          </a:stretch>
        </p:blipFill>
        <p:spPr>
          <a:xfrm>
            <a:off x="520218" y="1464297"/>
            <a:ext cx="4702414" cy="4808637"/>
          </a:xfrm>
          <a:prstGeom prst="rect">
            <a:avLst/>
          </a:prstGeom>
        </p:spPr>
      </p:pic>
      <p:pic>
        <p:nvPicPr>
          <p:cNvPr id="7" name="Picture 6"/>
          <p:cNvPicPr>
            <a:picLocks noChangeAspect="1"/>
          </p:cNvPicPr>
          <p:nvPr/>
        </p:nvPicPr>
        <p:blipFill>
          <a:blip r:embed="rId3"/>
          <a:stretch>
            <a:fillRect/>
          </a:stretch>
        </p:blipFill>
        <p:spPr>
          <a:xfrm>
            <a:off x="5222632" y="474786"/>
            <a:ext cx="6569009" cy="6272934"/>
          </a:xfrm>
          <a:prstGeom prst="rect">
            <a:avLst/>
          </a:prstGeom>
        </p:spPr>
      </p:pic>
    </p:spTree>
    <p:extLst>
      <p:ext uri="{BB962C8B-B14F-4D97-AF65-F5344CB8AC3E}">
        <p14:creationId xmlns:p14="http://schemas.microsoft.com/office/powerpoint/2010/main" val="2604869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a:t>Viewing the output</a:t>
            </a:r>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a:solidFill>
                  <a:srgbClr val="000000"/>
                </a:solidFill>
                <a:latin typeface="Calibri" panose="020F0502020204030204" pitchFamily="34" charset="0"/>
              </a:rPr>
              <a:t>Logistic Regression</a:t>
            </a:r>
            <a:endParaRPr lang="en-IN" sz="2400" dirty="0"/>
          </a:p>
        </p:txBody>
      </p:sp>
      <p:pic>
        <p:nvPicPr>
          <p:cNvPr id="5" name="Picture 4"/>
          <p:cNvPicPr>
            <a:picLocks noChangeAspect="1"/>
          </p:cNvPicPr>
          <p:nvPr/>
        </p:nvPicPr>
        <p:blipFill>
          <a:blip r:embed="rId2"/>
          <a:stretch>
            <a:fillRect/>
          </a:stretch>
        </p:blipFill>
        <p:spPr>
          <a:xfrm>
            <a:off x="838200" y="1325563"/>
            <a:ext cx="4595258" cy="5448772"/>
          </a:xfrm>
          <a:prstGeom prst="rect">
            <a:avLst/>
          </a:prstGeom>
        </p:spPr>
      </p:pic>
      <p:pic>
        <p:nvPicPr>
          <p:cNvPr id="6" name="Picture 5"/>
          <p:cNvPicPr>
            <a:picLocks noChangeAspect="1"/>
          </p:cNvPicPr>
          <p:nvPr/>
        </p:nvPicPr>
        <p:blipFill>
          <a:blip r:embed="rId3"/>
          <a:stretch>
            <a:fillRect/>
          </a:stretch>
        </p:blipFill>
        <p:spPr>
          <a:xfrm>
            <a:off x="5433458" y="210097"/>
            <a:ext cx="6332769" cy="6035563"/>
          </a:xfrm>
          <a:prstGeom prst="rect">
            <a:avLst/>
          </a:prstGeom>
        </p:spPr>
      </p:pic>
    </p:spTree>
    <p:extLst>
      <p:ext uri="{BB962C8B-B14F-4D97-AF65-F5344CB8AC3E}">
        <p14:creationId xmlns:p14="http://schemas.microsoft.com/office/powerpoint/2010/main" val="302107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a:t>Viewing the output</a:t>
            </a:r>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err="1"/>
              <a:t>MultinomialNB</a:t>
            </a:r>
            <a:endParaRPr lang="en-IN" sz="2400" b="1" dirty="0"/>
          </a:p>
        </p:txBody>
      </p:sp>
      <p:pic>
        <p:nvPicPr>
          <p:cNvPr id="8" name="Picture 7"/>
          <p:cNvPicPr>
            <a:picLocks noChangeAspect="1"/>
          </p:cNvPicPr>
          <p:nvPr/>
        </p:nvPicPr>
        <p:blipFill>
          <a:blip r:embed="rId2"/>
          <a:stretch>
            <a:fillRect/>
          </a:stretch>
        </p:blipFill>
        <p:spPr>
          <a:xfrm>
            <a:off x="838200" y="1343147"/>
            <a:ext cx="4313294" cy="5540220"/>
          </a:xfrm>
          <a:prstGeom prst="rect">
            <a:avLst/>
          </a:prstGeom>
        </p:spPr>
      </p:pic>
      <p:pic>
        <p:nvPicPr>
          <p:cNvPr id="9" name="Picture 8"/>
          <p:cNvPicPr>
            <a:picLocks noChangeAspect="1"/>
          </p:cNvPicPr>
          <p:nvPr/>
        </p:nvPicPr>
        <p:blipFill>
          <a:blip r:embed="rId3"/>
          <a:stretch>
            <a:fillRect/>
          </a:stretch>
        </p:blipFill>
        <p:spPr>
          <a:xfrm>
            <a:off x="5683085" y="662781"/>
            <a:ext cx="6066046" cy="6035563"/>
          </a:xfrm>
          <a:prstGeom prst="rect">
            <a:avLst/>
          </a:prstGeom>
        </p:spPr>
      </p:pic>
    </p:spTree>
    <p:extLst>
      <p:ext uri="{BB962C8B-B14F-4D97-AF65-F5344CB8AC3E}">
        <p14:creationId xmlns:p14="http://schemas.microsoft.com/office/powerpoint/2010/main" val="1568305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a:t>Viewing the output</a:t>
            </a:r>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err="1"/>
              <a:t>DecisionTreeClassifier</a:t>
            </a:r>
            <a:endParaRPr lang="en-IN" sz="2400" b="1" dirty="0"/>
          </a:p>
        </p:txBody>
      </p:sp>
      <p:pic>
        <p:nvPicPr>
          <p:cNvPr id="4" name="Picture 3"/>
          <p:cNvPicPr>
            <a:picLocks noChangeAspect="1"/>
          </p:cNvPicPr>
          <p:nvPr/>
        </p:nvPicPr>
        <p:blipFill>
          <a:blip r:embed="rId2"/>
          <a:stretch>
            <a:fillRect/>
          </a:stretch>
        </p:blipFill>
        <p:spPr>
          <a:xfrm>
            <a:off x="927992" y="1327744"/>
            <a:ext cx="4198984" cy="5547841"/>
          </a:xfrm>
          <a:prstGeom prst="rect">
            <a:avLst/>
          </a:prstGeom>
        </p:spPr>
      </p:pic>
      <p:pic>
        <p:nvPicPr>
          <p:cNvPr id="7" name="Picture 6"/>
          <p:cNvPicPr>
            <a:picLocks noChangeAspect="1"/>
          </p:cNvPicPr>
          <p:nvPr/>
        </p:nvPicPr>
        <p:blipFill>
          <a:blip r:embed="rId3"/>
          <a:stretch>
            <a:fillRect/>
          </a:stretch>
        </p:blipFill>
        <p:spPr>
          <a:xfrm>
            <a:off x="5773065" y="637506"/>
            <a:ext cx="5921253" cy="6027942"/>
          </a:xfrm>
          <a:prstGeom prst="rect">
            <a:avLst/>
          </a:prstGeom>
        </p:spPr>
      </p:pic>
    </p:spTree>
    <p:extLst>
      <p:ext uri="{BB962C8B-B14F-4D97-AF65-F5344CB8AC3E}">
        <p14:creationId xmlns:p14="http://schemas.microsoft.com/office/powerpoint/2010/main" val="419954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a:t>Viewing the output</a:t>
            </a:r>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err="1"/>
              <a:t>KNeighborsClassifier</a:t>
            </a:r>
            <a:endParaRPr lang="en-IN" sz="2400" b="1" dirty="0"/>
          </a:p>
        </p:txBody>
      </p:sp>
      <p:pic>
        <p:nvPicPr>
          <p:cNvPr id="4" name="Picture 3"/>
          <p:cNvPicPr>
            <a:picLocks noChangeAspect="1"/>
          </p:cNvPicPr>
          <p:nvPr/>
        </p:nvPicPr>
        <p:blipFill>
          <a:blip r:embed="rId2"/>
          <a:stretch>
            <a:fillRect/>
          </a:stretch>
        </p:blipFill>
        <p:spPr>
          <a:xfrm>
            <a:off x="838200" y="1343148"/>
            <a:ext cx="4534293" cy="5532437"/>
          </a:xfrm>
          <a:prstGeom prst="rect">
            <a:avLst/>
          </a:prstGeom>
        </p:spPr>
      </p:pic>
      <p:pic>
        <p:nvPicPr>
          <p:cNvPr id="7" name="Picture 6"/>
          <p:cNvPicPr>
            <a:picLocks noChangeAspect="1"/>
          </p:cNvPicPr>
          <p:nvPr/>
        </p:nvPicPr>
        <p:blipFill>
          <a:blip r:embed="rId3"/>
          <a:stretch>
            <a:fillRect/>
          </a:stretch>
        </p:blipFill>
        <p:spPr>
          <a:xfrm>
            <a:off x="5664614" y="813575"/>
            <a:ext cx="6226080" cy="6027942"/>
          </a:xfrm>
          <a:prstGeom prst="rect">
            <a:avLst/>
          </a:prstGeom>
        </p:spPr>
      </p:pic>
    </p:spTree>
    <p:extLst>
      <p:ext uri="{BB962C8B-B14F-4D97-AF65-F5344CB8AC3E}">
        <p14:creationId xmlns:p14="http://schemas.microsoft.com/office/powerpoint/2010/main" val="1655984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a:t>Viewing the output</a:t>
            </a:r>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err="1"/>
              <a:t>RandomForestClassifier</a:t>
            </a:r>
            <a:endParaRPr lang="en-IN" sz="2400" b="1" dirty="0"/>
          </a:p>
        </p:txBody>
      </p:sp>
      <p:pic>
        <p:nvPicPr>
          <p:cNvPr id="4" name="Picture 3"/>
          <p:cNvPicPr>
            <a:picLocks noChangeAspect="1"/>
          </p:cNvPicPr>
          <p:nvPr/>
        </p:nvPicPr>
        <p:blipFill>
          <a:blip r:embed="rId2"/>
          <a:stretch>
            <a:fillRect/>
          </a:stretch>
        </p:blipFill>
        <p:spPr>
          <a:xfrm>
            <a:off x="761815" y="1334355"/>
            <a:ext cx="4267570" cy="5486875"/>
          </a:xfrm>
          <a:prstGeom prst="rect">
            <a:avLst/>
          </a:prstGeom>
        </p:spPr>
      </p:pic>
      <p:pic>
        <p:nvPicPr>
          <p:cNvPr id="7" name="Picture 6"/>
          <p:cNvPicPr>
            <a:picLocks noChangeAspect="1"/>
          </p:cNvPicPr>
          <p:nvPr/>
        </p:nvPicPr>
        <p:blipFill>
          <a:blip r:embed="rId3"/>
          <a:stretch>
            <a:fillRect/>
          </a:stretch>
        </p:blipFill>
        <p:spPr>
          <a:xfrm>
            <a:off x="5498141" y="662781"/>
            <a:ext cx="6348010" cy="6035563"/>
          </a:xfrm>
          <a:prstGeom prst="rect">
            <a:avLst/>
          </a:prstGeom>
        </p:spPr>
      </p:pic>
    </p:spTree>
    <p:extLst>
      <p:ext uri="{BB962C8B-B14F-4D97-AF65-F5344CB8AC3E}">
        <p14:creationId xmlns:p14="http://schemas.microsoft.com/office/powerpoint/2010/main" val="908052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a:t>Viewing the output</a:t>
            </a:r>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err="1"/>
              <a:t>AdaBoostClassifier</a:t>
            </a:r>
            <a:endParaRPr lang="en-IN" sz="2400" b="1" dirty="0"/>
          </a:p>
        </p:txBody>
      </p:sp>
      <p:pic>
        <p:nvPicPr>
          <p:cNvPr id="4" name="Picture 3"/>
          <p:cNvPicPr>
            <a:picLocks noChangeAspect="1"/>
          </p:cNvPicPr>
          <p:nvPr/>
        </p:nvPicPr>
        <p:blipFill>
          <a:blip r:embed="rId2"/>
          <a:stretch>
            <a:fillRect/>
          </a:stretch>
        </p:blipFill>
        <p:spPr>
          <a:xfrm>
            <a:off x="838200" y="1297262"/>
            <a:ext cx="4168501" cy="5578323"/>
          </a:xfrm>
          <a:prstGeom prst="rect">
            <a:avLst/>
          </a:prstGeom>
        </p:spPr>
      </p:pic>
      <p:pic>
        <p:nvPicPr>
          <p:cNvPr id="7" name="Picture 6"/>
          <p:cNvPicPr>
            <a:picLocks noChangeAspect="1"/>
          </p:cNvPicPr>
          <p:nvPr/>
        </p:nvPicPr>
        <p:blipFill>
          <a:blip r:embed="rId3"/>
          <a:stretch>
            <a:fillRect/>
          </a:stretch>
        </p:blipFill>
        <p:spPr>
          <a:xfrm>
            <a:off x="5822294" y="662781"/>
            <a:ext cx="6104149" cy="6005080"/>
          </a:xfrm>
          <a:prstGeom prst="rect">
            <a:avLst/>
          </a:prstGeom>
        </p:spPr>
      </p:pic>
    </p:spTree>
    <p:extLst>
      <p:ext uri="{BB962C8B-B14F-4D97-AF65-F5344CB8AC3E}">
        <p14:creationId xmlns:p14="http://schemas.microsoft.com/office/powerpoint/2010/main" val="77269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DC7D-18AB-4ACE-815E-0122C71F76DF}"/>
              </a:ext>
            </a:extLst>
          </p:cNvPr>
          <p:cNvSpPr>
            <a:spLocks noGrp="1"/>
          </p:cNvSpPr>
          <p:nvPr>
            <p:ph type="title"/>
          </p:nvPr>
        </p:nvSpPr>
        <p:spPr>
          <a:xfrm>
            <a:off x="94129" y="96184"/>
            <a:ext cx="10515600" cy="728569"/>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21190B6-7ED7-42DA-A13E-A4BE63C016B4}"/>
              </a:ext>
            </a:extLst>
          </p:cNvPr>
          <p:cNvSpPr>
            <a:spLocks noGrp="1"/>
          </p:cNvSpPr>
          <p:nvPr>
            <p:ph idx="1"/>
          </p:nvPr>
        </p:nvSpPr>
        <p:spPr>
          <a:xfrm>
            <a:off x="94129" y="993699"/>
            <a:ext cx="10515600" cy="2607685"/>
          </a:xfrm>
        </p:spPr>
        <p:txBody>
          <a:bodyPr>
            <a:normAutofit/>
          </a:bodyPr>
          <a:lstStyle/>
          <a:p>
            <a:r>
              <a:rPr lang="en-US" sz="1800" dirty="0"/>
              <a:t>Fake news has become one of the biggest problems of our age. It has serious impact on our online as well as offline discourse. One can even go as far as saying that, to date, fake news poses a clear and present danger to western democracy and stability of the society.</a:t>
            </a:r>
          </a:p>
          <a:p>
            <a:r>
              <a:rPr lang="en-US" sz="1800"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a:t>
            </a:r>
          </a:p>
          <a:p>
            <a:pPr marL="0" indent="0" algn="just">
              <a:buNone/>
            </a:pPr>
            <a:endParaRPr lang="en-US" sz="1800" b="0" i="0" u="none" strike="noStrike" baseline="0" dirty="0">
              <a:solidFill>
                <a:srgbClr val="000000"/>
              </a:solidFill>
              <a:latin typeface="Calibri" panose="020F0502020204030204" pitchFamily="34" charset="0"/>
            </a:endParaRPr>
          </a:p>
          <a:p>
            <a:pPr algn="just"/>
            <a:endParaRPr lang="en-IN" dirty="0"/>
          </a:p>
        </p:txBody>
      </p:sp>
      <p:pic>
        <p:nvPicPr>
          <p:cNvPr id="1028" name="Picture 4" descr="Fake News Detector: NLP Project. Build an NLP classifier to detect… | by  Ishant Juyal | Level Up Coding">
            <a:extLst>
              <a:ext uri="{FF2B5EF4-FFF2-40B4-BE49-F238E27FC236}">
                <a16:creationId xmlns:a16="http://schemas.microsoft.com/office/drawing/2014/main" id="{5735CFBB-0DEA-4D9D-8F7D-98D46F614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378" y="3056966"/>
            <a:ext cx="5404223" cy="303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828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a:t>Viewing the output</a:t>
            </a:r>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err="1">
                <a:solidFill>
                  <a:srgbClr val="000000"/>
                </a:solidFill>
                <a:latin typeface="Calibri" panose="020F0502020204030204" pitchFamily="34" charset="0"/>
              </a:rPr>
              <a:t>GradientBoostingClassifier</a:t>
            </a:r>
            <a:endParaRPr lang="en-IN" sz="2400" dirty="0"/>
          </a:p>
        </p:txBody>
      </p:sp>
      <p:pic>
        <p:nvPicPr>
          <p:cNvPr id="4" name="Picture 3"/>
          <p:cNvPicPr>
            <a:picLocks noChangeAspect="1"/>
          </p:cNvPicPr>
          <p:nvPr/>
        </p:nvPicPr>
        <p:blipFill>
          <a:blip r:embed="rId2"/>
          <a:stretch>
            <a:fillRect/>
          </a:stretch>
        </p:blipFill>
        <p:spPr>
          <a:xfrm>
            <a:off x="838200" y="1325563"/>
            <a:ext cx="4138019" cy="5410669"/>
          </a:xfrm>
          <a:prstGeom prst="rect">
            <a:avLst/>
          </a:prstGeom>
        </p:spPr>
      </p:pic>
      <p:pic>
        <p:nvPicPr>
          <p:cNvPr id="7" name="Picture 6"/>
          <p:cNvPicPr>
            <a:picLocks noChangeAspect="1"/>
          </p:cNvPicPr>
          <p:nvPr/>
        </p:nvPicPr>
        <p:blipFill>
          <a:blip r:embed="rId3"/>
          <a:stretch>
            <a:fillRect/>
          </a:stretch>
        </p:blipFill>
        <p:spPr>
          <a:xfrm>
            <a:off x="5956237" y="708810"/>
            <a:ext cx="5959356" cy="5966977"/>
          </a:xfrm>
          <a:prstGeom prst="rect">
            <a:avLst/>
          </a:prstGeom>
        </p:spPr>
      </p:pic>
    </p:spTree>
    <p:extLst>
      <p:ext uri="{BB962C8B-B14F-4D97-AF65-F5344CB8AC3E}">
        <p14:creationId xmlns:p14="http://schemas.microsoft.com/office/powerpoint/2010/main" val="2518899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B3C9B-A729-4599-A04E-4FFFE7E21580}"/>
              </a:ext>
            </a:extLst>
          </p:cNvPr>
          <p:cNvSpPr>
            <a:spLocks noGrp="1"/>
          </p:cNvSpPr>
          <p:nvPr>
            <p:ph idx="1"/>
          </p:nvPr>
        </p:nvSpPr>
        <p:spPr>
          <a:xfrm>
            <a:off x="838200" y="310718"/>
            <a:ext cx="10515600" cy="5866245"/>
          </a:xfrm>
        </p:spPr>
        <p:txBody>
          <a:bodyPr/>
          <a:lstStyle/>
          <a:p>
            <a:pPr>
              <a:buFont typeface="Wingdings" panose="05000000000000000000" pitchFamily="2" charset="2"/>
              <a:buChar char="q"/>
            </a:pPr>
            <a:r>
              <a:rPr lang="en-US" sz="2400" b="1" i="0" u="none" strike="noStrike" baseline="0" dirty="0">
                <a:solidFill>
                  <a:srgbClr val="000000"/>
                </a:solidFill>
                <a:latin typeface="Calibri" panose="020F0502020204030204" pitchFamily="34" charset="0"/>
              </a:rPr>
              <a:t>Splitting the train and test data </a:t>
            </a:r>
            <a:endParaRPr lang="en-US" sz="2400" b="0" i="0" u="none" strike="noStrike" baseline="0" dirty="0">
              <a:solidFill>
                <a:srgbClr val="000000"/>
              </a:solidFill>
              <a:latin typeface="Calibri" panose="020F0502020204030204" pitchFamily="34" charset="0"/>
            </a:endParaRPr>
          </a:p>
          <a:p>
            <a:pPr algn="just"/>
            <a:r>
              <a:rPr lang="en-US" sz="1800" b="0" i="0" u="none" strike="noStrike" baseline="0" dirty="0">
                <a:solidFill>
                  <a:srgbClr val="000000"/>
                </a:solidFill>
                <a:latin typeface="Calibri" panose="020F0502020204030204" pitchFamily="34" charset="0"/>
              </a:rPr>
              <a:t>Training and testing the models minimize the effects of data discrepancies and better understand the characteristics of the model. The </a:t>
            </a:r>
            <a:r>
              <a:rPr lang="en-US" sz="1800" b="1" i="0" u="none" strike="noStrike" baseline="0" dirty="0">
                <a:solidFill>
                  <a:srgbClr val="000000"/>
                </a:solidFill>
                <a:latin typeface="Calibri" panose="020F0502020204030204" pitchFamily="34" charset="0"/>
              </a:rPr>
              <a:t>training </a:t>
            </a:r>
            <a:r>
              <a:rPr lang="en-US" sz="1800" b="0" i="0" u="none" strike="noStrike" baseline="0" dirty="0">
                <a:solidFill>
                  <a:srgbClr val="000000"/>
                </a:solidFill>
                <a:latin typeface="Calibri" panose="020F0502020204030204" pitchFamily="34" charset="0"/>
              </a:rPr>
              <a:t>data is used to make the machine recognize patterns in the data and the </a:t>
            </a:r>
            <a:r>
              <a:rPr lang="en-US" sz="1800" b="1" i="0" u="none" strike="noStrike" baseline="0" dirty="0">
                <a:solidFill>
                  <a:srgbClr val="000000"/>
                </a:solidFill>
                <a:latin typeface="Calibri" panose="020F0502020204030204" pitchFamily="34" charset="0"/>
              </a:rPr>
              <a:t>test </a:t>
            </a:r>
            <a:r>
              <a:rPr lang="en-US" sz="1800" b="0" i="0" u="none" strike="noStrike" baseline="0" dirty="0">
                <a:solidFill>
                  <a:srgbClr val="000000"/>
                </a:solidFill>
                <a:latin typeface="Calibri" panose="020F0502020204030204" pitchFamily="34" charset="0"/>
              </a:rPr>
              <a:t>data is used to see how well the machine can predict new answers based on its training. ‘X’ and ‘y’ were split for training and testing using </a:t>
            </a:r>
            <a:r>
              <a:rPr lang="en-US" sz="1800" b="0" i="0" u="none" strike="noStrike" baseline="0" dirty="0" err="1">
                <a:solidFill>
                  <a:srgbClr val="000000"/>
                </a:solidFill>
                <a:latin typeface="Calibri" panose="020F0502020204030204" pitchFamily="34" charset="0"/>
              </a:rPr>
              <a:t>train_test_split</a:t>
            </a:r>
            <a:r>
              <a:rPr lang="en-US" sz="1800" b="0" i="0" u="none" strike="noStrike" baseline="0" dirty="0">
                <a:solidFill>
                  <a:srgbClr val="000000"/>
                </a:solidFill>
                <a:latin typeface="Calibri" panose="020F0502020204030204" pitchFamily="34" charset="0"/>
              </a:rPr>
              <a:t> in a ratio of 70:30 respectively. </a:t>
            </a:r>
          </a:p>
          <a:p>
            <a:pPr algn="just"/>
            <a:endParaRPr lang="en-US" sz="1800" dirty="0">
              <a:solidFill>
                <a:srgbClr val="000000"/>
              </a:solidFill>
              <a:latin typeface="Calibri" panose="020F0502020204030204" pitchFamily="34" charset="0"/>
            </a:endParaRPr>
          </a:p>
          <a:p>
            <a:pPr>
              <a:buFont typeface="Wingdings" panose="05000000000000000000" pitchFamily="2" charset="2"/>
              <a:buChar char="q"/>
            </a:pPr>
            <a:r>
              <a:rPr lang="en-IN" sz="2400" b="1" i="0" u="none" strike="noStrike" baseline="0" dirty="0">
                <a:solidFill>
                  <a:srgbClr val="000000"/>
                </a:solidFill>
                <a:latin typeface="Calibri" panose="020F0502020204030204" pitchFamily="34" charset="0"/>
              </a:rPr>
              <a:t>Building the model </a:t>
            </a:r>
            <a:endParaRPr lang="en-IN" sz="24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After running various algorithms, the final results are as follows: </a:t>
            </a:r>
            <a:endParaRPr lang="en-IN" dirty="0"/>
          </a:p>
        </p:txBody>
      </p:sp>
      <p:pic>
        <p:nvPicPr>
          <p:cNvPr id="2" name="Picture 1"/>
          <p:cNvPicPr>
            <a:picLocks noChangeAspect="1"/>
          </p:cNvPicPr>
          <p:nvPr/>
        </p:nvPicPr>
        <p:blipFill>
          <a:blip r:embed="rId2"/>
          <a:stretch>
            <a:fillRect/>
          </a:stretch>
        </p:blipFill>
        <p:spPr>
          <a:xfrm>
            <a:off x="838200" y="3103685"/>
            <a:ext cx="8710246" cy="3771900"/>
          </a:xfrm>
          <a:prstGeom prst="rect">
            <a:avLst/>
          </a:prstGeom>
        </p:spPr>
      </p:pic>
    </p:spTree>
    <p:extLst>
      <p:ext uri="{BB962C8B-B14F-4D97-AF65-F5344CB8AC3E}">
        <p14:creationId xmlns:p14="http://schemas.microsoft.com/office/powerpoint/2010/main" val="2987851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A6556-62D7-4AB6-A668-4F600584C619}"/>
              </a:ext>
            </a:extLst>
          </p:cNvPr>
          <p:cNvSpPr>
            <a:spLocks noGrp="1"/>
          </p:cNvSpPr>
          <p:nvPr>
            <p:ph idx="1"/>
          </p:nvPr>
        </p:nvSpPr>
        <p:spPr>
          <a:xfrm>
            <a:off x="838200" y="248575"/>
            <a:ext cx="10515600" cy="5928388"/>
          </a:xfrm>
        </p:spPr>
        <p:txBody>
          <a:bodyPr/>
          <a:lstStyle/>
          <a:p>
            <a:pPr algn="just"/>
            <a:r>
              <a:rPr lang="en-US" sz="1800" dirty="0"/>
              <a:t>After running the algorithms and according to the scores of performance metrics and other scores, we can see that Decision Tree Classifier algorithms are performing well. Now, we will perform </a:t>
            </a:r>
            <a:r>
              <a:rPr lang="en-US" sz="1800" dirty="0" err="1"/>
              <a:t>Hyperparameter</a:t>
            </a:r>
            <a:r>
              <a:rPr lang="en-US" sz="1800" dirty="0"/>
              <a:t> Tuning to find out the best parameters and try to increase the scores .</a:t>
            </a:r>
            <a:endParaRPr lang="en-US" sz="1800" dirty="0">
              <a:solidFill>
                <a:srgbClr val="000000"/>
              </a:solidFill>
              <a:latin typeface="Calibri" panose="020F0502020204030204" pitchFamily="34" charset="0"/>
            </a:endParaRPr>
          </a:p>
          <a:p>
            <a:pPr>
              <a:buFont typeface="Wingdings" panose="05000000000000000000" pitchFamily="2" charset="2"/>
              <a:buChar char="q"/>
            </a:pPr>
            <a:r>
              <a:rPr lang="en-IN" sz="2400" b="1" i="0" u="none" strike="noStrike" baseline="0" dirty="0">
                <a:solidFill>
                  <a:srgbClr val="000000"/>
                </a:solidFill>
                <a:latin typeface="Calibri" panose="020F0502020204030204" pitchFamily="34" charset="0"/>
              </a:rPr>
              <a:t>Hyperparameter Tuning </a:t>
            </a:r>
            <a:endParaRPr lang="en-IN" sz="24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After tuning the model, we got logistic regression as the best performing model and the code is given below: </a:t>
            </a:r>
            <a:endParaRPr lang="en-IN" dirty="0"/>
          </a:p>
        </p:txBody>
      </p:sp>
      <p:pic>
        <p:nvPicPr>
          <p:cNvPr id="2" name="Picture 1"/>
          <p:cNvPicPr>
            <a:picLocks noChangeAspect="1"/>
          </p:cNvPicPr>
          <p:nvPr/>
        </p:nvPicPr>
        <p:blipFill>
          <a:blip r:embed="rId2"/>
          <a:stretch>
            <a:fillRect/>
          </a:stretch>
        </p:blipFill>
        <p:spPr>
          <a:xfrm>
            <a:off x="713087" y="1960585"/>
            <a:ext cx="4773313" cy="2910353"/>
          </a:xfrm>
          <a:prstGeom prst="rect">
            <a:avLst/>
          </a:prstGeom>
        </p:spPr>
      </p:pic>
      <p:pic>
        <p:nvPicPr>
          <p:cNvPr id="4" name="Picture 3"/>
          <p:cNvPicPr>
            <a:picLocks noChangeAspect="1"/>
          </p:cNvPicPr>
          <p:nvPr/>
        </p:nvPicPr>
        <p:blipFill>
          <a:blip r:embed="rId3"/>
          <a:stretch>
            <a:fillRect/>
          </a:stretch>
        </p:blipFill>
        <p:spPr>
          <a:xfrm>
            <a:off x="5611513" y="1943000"/>
            <a:ext cx="5867400" cy="4665569"/>
          </a:xfrm>
          <a:prstGeom prst="rect">
            <a:avLst/>
          </a:prstGeom>
        </p:spPr>
      </p:pic>
    </p:spTree>
    <p:extLst>
      <p:ext uri="{BB962C8B-B14F-4D97-AF65-F5344CB8AC3E}">
        <p14:creationId xmlns:p14="http://schemas.microsoft.com/office/powerpoint/2010/main" val="1741108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75594-B6D2-4D3C-A468-D4B4E770865C}"/>
              </a:ext>
            </a:extLst>
          </p:cNvPr>
          <p:cNvSpPr>
            <a:spLocks noGrp="1"/>
          </p:cNvSpPr>
          <p:nvPr>
            <p:ph idx="1"/>
          </p:nvPr>
        </p:nvSpPr>
        <p:spPr>
          <a:xfrm>
            <a:off x="838200" y="239697"/>
            <a:ext cx="10515600" cy="5937266"/>
          </a:xfrm>
        </p:spPr>
        <p:txBody>
          <a:bodyPr>
            <a:normAutofit/>
          </a:bodyPr>
          <a:lstStyle/>
          <a:p>
            <a:pPr>
              <a:buFont typeface="Wingdings" panose="05000000000000000000" pitchFamily="2" charset="2"/>
              <a:buChar char="q"/>
            </a:pPr>
            <a:r>
              <a:rPr lang="en-US" sz="2400" b="1" dirty="0"/>
              <a:t>Finalizing the model</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lgn="just">
              <a:buNone/>
            </a:pPr>
            <a:endParaRPr lang="en-US" sz="1800" b="1" dirty="0"/>
          </a:p>
          <a:p>
            <a:pPr marL="0" indent="0" algn="just">
              <a:buNone/>
            </a:pPr>
            <a:r>
              <a:rPr lang="en-US" sz="1800" b="0" i="0" u="none" strike="noStrike" baseline="0" dirty="0">
                <a:solidFill>
                  <a:srgbClr val="000000"/>
                </a:solidFill>
              </a:rPr>
              <a:t>After predicting using test data, we will store the results in a csv file</a:t>
            </a:r>
            <a:r>
              <a:rPr lang="en-US" sz="1800" b="0" i="0" u="none" strike="noStrike" baseline="0" dirty="0">
                <a:solidFill>
                  <a:srgbClr val="000000"/>
                </a:solidFill>
                <a:latin typeface="Calibri" panose="020F0502020204030204" pitchFamily="34" charset="0"/>
              </a:rPr>
              <a:t>. </a:t>
            </a:r>
            <a:endParaRPr lang="en-IN" sz="2400" b="1" dirty="0"/>
          </a:p>
        </p:txBody>
      </p:sp>
      <p:pic>
        <p:nvPicPr>
          <p:cNvPr id="2" name="Picture 1"/>
          <p:cNvPicPr>
            <a:picLocks noChangeAspect="1"/>
          </p:cNvPicPr>
          <p:nvPr/>
        </p:nvPicPr>
        <p:blipFill>
          <a:blip r:embed="rId2"/>
          <a:stretch>
            <a:fillRect/>
          </a:stretch>
        </p:blipFill>
        <p:spPr>
          <a:xfrm>
            <a:off x="838200" y="693512"/>
            <a:ext cx="7787054" cy="2514818"/>
          </a:xfrm>
          <a:prstGeom prst="rect">
            <a:avLst/>
          </a:prstGeom>
        </p:spPr>
      </p:pic>
    </p:spTree>
    <p:extLst>
      <p:ext uri="{BB962C8B-B14F-4D97-AF65-F5344CB8AC3E}">
        <p14:creationId xmlns:p14="http://schemas.microsoft.com/office/powerpoint/2010/main" val="1723003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21747-B3E1-4BE5-B6DB-C6CD3F63239F}"/>
              </a:ext>
            </a:extLst>
          </p:cNvPr>
          <p:cNvSpPr>
            <a:spLocks noGrp="1"/>
          </p:cNvSpPr>
          <p:nvPr>
            <p:ph idx="1"/>
          </p:nvPr>
        </p:nvSpPr>
        <p:spPr>
          <a:xfrm>
            <a:off x="838200" y="346229"/>
            <a:ext cx="10515600" cy="5830734"/>
          </a:xfrm>
        </p:spPr>
        <p:txBody>
          <a:bodyPr>
            <a:normAutofit/>
          </a:bodyPr>
          <a:lstStyle/>
          <a:p>
            <a:pPr>
              <a:buFont typeface="Wingdings" panose="05000000000000000000" pitchFamily="2" charset="2"/>
              <a:buChar char="q"/>
            </a:pPr>
            <a:r>
              <a:rPr lang="en-US" sz="2400" b="1" dirty="0"/>
              <a:t>Plotting </a:t>
            </a:r>
            <a:r>
              <a:rPr lang="en-US" sz="2400" b="1" dirty="0" err="1"/>
              <a:t>wordcloud</a:t>
            </a:r>
            <a:endParaRPr lang="en-US" sz="2400" b="1" dirty="0"/>
          </a:p>
          <a:p>
            <a:pPr>
              <a:buFont typeface="Wingdings" panose="05000000000000000000" pitchFamily="2" charset="2"/>
              <a:buChar char="q"/>
            </a:pPr>
            <a:endParaRPr lang="en-US" sz="2400" b="1" dirty="0"/>
          </a:p>
          <a:p>
            <a:pPr marL="0" indent="0">
              <a:buNone/>
            </a:pPr>
            <a:r>
              <a:rPr lang="en-US" sz="2400" b="1" dirty="0"/>
              <a:t>For fake data:</a:t>
            </a:r>
          </a:p>
          <a:p>
            <a:pPr marL="0" indent="0">
              <a:buNone/>
            </a:pPr>
            <a:endParaRPr lang="en-IN" sz="2400" b="1" dirty="0"/>
          </a:p>
        </p:txBody>
      </p:sp>
      <p:pic>
        <p:nvPicPr>
          <p:cNvPr id="4" name="Picture 3"/>
          <p:cNvPicPr>
            <a:picLocks noChangeAspect="1"/>
          </p:cNvPicPr>
          <p:nvPr/>
        </p:nvPicPr>
        <p:blipFill>
          <a:blip r:embed="rId2"/>
          <a:stretch>
            <a:fillRect/>
          </a:stretch>
        </p:blipFill>
        <p:spPr>
          <a:xfrm>
            <a:off x="331910" y="3064852"/>
            <a:ext cx="4509989" cy="3810733"/>
          </a:xfrm>
          <a:prstGeom prst="rect">
            <a:avLst/>
          </a:prstGeom>
        </p:spPr>
      </p:pic>
      <p:pic>
        <p:nvPicPr>
          <p:cNvPr id="8" name="Picture 7"/>
          <p:cNvPicPr>
            <a:picLocks noChangeAspect="1"/>
          </p:cNvPicPr>
          <p:nvPr/>
        </p:nvPicPr>
        <p:blipFill>
          <a:blip r:embed="rId3"/>
          <a:stretch>
            <a:fillRect/>
          </a:stretch>
        </p:blipFill>
        <p:spPr>
          <a:xfrm>
            <a:off x="4841899" y="3648808"/>
            <a:ext cx="3053593" cy="3202965"/>
          </a:xfrm>
          <a:prstGeom prst="rect">
            <a:avLst/>
          </a:prstGeom>
        </p:spPr>
      </p:pic>
      <p:pic>
        <p:nvPicPr>
          <p:cNvPr id="11" name="Picture 10"/>
          <p:cNvPicPr>
            <a:picLocks noChangeAspect="1"/>
          </p:cNvPicPr>
          <p:nvPr/>
        </p:nvPicPr>
        <p:blipFill>
          <a:blip r:embed="rId4"/>
          <a:stretch>
            <a:fillRect/>
          </a:stretch>
        </p:blipFill>
        <p:spPr>
          <a:xfrm>
            <a:off x="6627738" y="258274"/>
            <a:ext cx="5448300" cy="3457575"/>
          </a:xfrm>
          <a:prstGeom prst="rect">
            <a:avLst/>
          </a:prstGeom>
        </p:spPr>
      </p:pic>
    </p:spTree>
    <p:extLst>
      <p:ext uri="{BB962C8B-B14F-4D97-AF65-F5344CB8AC3E}">
        <p14:creationId xmlns:p14="http://schemas.microsoft.com/office/powerpoint/2010/main" val="872291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41AFA-72FF-49B9-A61C-E51221E3E2CC}"/>
              </a:ext>
            </a:extLst>
          </p:cNvPr>
          <p:cNvSpPr>
            <a:spLocks noGrp="1"/>
          </p:cNvSpPr>
          <p:nvPr>
            <p:ph idx="1"/>
          </p:nvPr>
        </p:nvSpPr>
        <p:spPr>
          <a:xfrm>
            <a:off x="838200" y="213064"/>
            <a:ext cx="10515600" cy="5963899"/>
          </a:xfrm>
        </p:spPr>
        <p:txBody>
          <a:bodyPr>
            <a:normAutofit/>
          </a:bodyPr>
          <a:lstStyle/>
          <a:p>
            <a:pPr>
              <a:buFont typeface="Wingdings" panose="05000000000000000000" pitchFamily="2" charset="2"/>
              <a:buChar char="q"/>
            </a:pPr>
            <a:r>
              <a:rPr lang="en-US" sz="2400" b="1" dirty="0"/>
              <a:t>For True data:</a:t>
            </a:r>
          </a:p>
          <a:p>
            <a:pPr marL="0" indent="0">
              <a:buNone/>
            </a:pPr>
            <a:endParaRPr lang="en-US" sz="2400" b="1" dirty="0"/>
          </a:p>
          <a:p>
            <a:pPr marL="0" indent="0">
              <a:buNone/>
            </a:pPr>
            <a:endParaRPr lang="en-IN" sz="2400" b="1" dirty="0"/>
          </a:p>
        </p:txBody>
      </p:sp>
      <p:pic>
        <p:nvPicPr>
          <p:cNvPr id="4" name="Picture 3"/>
          <p:cNvPicPr>
            <a:picLocks noChangeAspect="1"/>
          </p:cNvPicPr>
          <p:nvPr/>
        </p:nvPicPr>
        <p:blipFill>
          <a:blip r:embed="rId2"/>
          <a:stretch>
            <a:fillRect/>
          </a:stretch>
        </p:blipFill>
        <p:spPr>
          <a:xfrm>
            <a:off x="0" y="1055980"/>
            <a:ext cx="4440115" cy="4225924"/>
          </a:xfrm>
          <a:prstGeom prst="rect">
            <a:avLst/>
          </a:prstGeom>
        </p:spPr>
      </p:pic>
      <p:pic>
        <p:nvPicPr>
          <p:cNvPr id="8" name="Picture 7"/>
          <p:cNvPicPr>
            <a:picLocks noChangeAspect="1"/>
          </p:cNvPicPr>
          <p:nvPr/>
        </p:nvPicPr>
        <p:blipFill>
          <a:blip r:embed="rId3"/>
          <a:stretch>
            <a:fillRect/>
          </a:stretch>
        </p:blipFill>
        <p:spPr>
          <a:xfrm>
            <a:off x="4440116" y="3670639"/>
            <a:ext cx="4554416" cy="3222530"/>
          </a:xfrm>
          <a:prstGeom prst="rect">
            <a:avLst/>
          </a:prstGeom>
        </p:spPr>
      </p:pic>
      <p:pic>
        <p:nvPicPr>
          <p:cNvPr id="11" name="Picture 10"/>
          <p:cNvPicPr>
            <a:picLocks noChangeAspect="1"/>
          </p:cNvPicPr>
          <p:nvPr/>
        </p:nvPicPr>
        <p:blipFill>
          <a:blip r:embed="rId4"/>
          <a:stretch>
            <a:fillRect/>
          </a:stretch>
        </p:blipFill>
        <p:spPr>
          <a:xfrm>
            <a:off x="6586904" y="213064"/>
            <a:ext cx="5448300" cy="3457575"/>
          </a:xfrm>
          <a:prstGeom prst="rect">
            <a:avLst/>
          </a:prstGeom>
        </p:spPr>
      </p:pic>
    </p:spTree>
    <p:extLst>
      <p:ext uri="{BB962C8B-B14F-4D97-AF65-F5344CB8AC3E}">
        <p14:creationId xmlns:p14="http://schemas.microsoft.com/office/powerpoint/2010/main" val="312425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F383-76E0-4DE8-BCDB-964F3F487F6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9704158-B8ED-433E-9E6C-0F7C35088B97}"/>
              </a:ext>
            </a:extLst>
          </p:cNvPr>
          <p:cNvSpPr>
            <a:spLocks noGrp="1"/>
          </p:cNvSpPr>
          <p:nvPr>
            <p:ph idx="1"/>
          </p:nvPr>
        </p:nvSpPr>
        <p:spPr/>
        <p:txBody>
          <a:bodyPr>
            <a:normAutofit fontScale="92500" lnSpcReduction="20000"/>
          </a:bodyPr>
          <a:lstStyle/>
          <a:p>
            <a:r>
              <a:rPr lang="en-US" sz="2200" dirty="0"/>
              <a:t>After the completion of this project, we got an insight of how to preprocess the data, analyzing the data and building a model.</a:t>
            </a:r>
          </a:p>
          <a:p>
            <a:r>
              <a:rPr lang="en-US" sz="2200" dirty="0"/>
              <a:t>First, we imported the 2 datasets True.csv and Fake.csv which had more than 20000 records each.</a:t>
            </a:r>
          </a:p>
          <a:p>
            <a:r>
              <a:rPr lang="en-US" sz="2200" dirty="0"/>
              <a:t>We did all the required pre-processing steps like checking null values, datatypes check, dropping unnecessary columns, etc.</a:t>
            </a:r>
          </a:p>
          <a:p>
            <a:r>
              <a:rPr lang="en-US" sz="2200" dirty="0"/>
              <a:t>We did the Exploratory Data Analysis using various plots and recorded the observations.</a:t>
            </a:r>
          </a:p>
          <a:p>
            <a:r>
              <a:rPr lang="en-US" sz="2200" dirty="0"/>
              <a:t>Using NLP, we pre-processed the comment text and did other steps like: -Removing Punctuations and other special characters -Splitting the comments into individual words -Removing Stop Words -Stemming and </a:t>
            </a:r>
            <a:r>
              <a:rPr lang="en-US" sz="2200" dirty="0" err="1"/>
              <a:t>Lemmatising</a:t>
            </a:r>
            <a:r>
              <a:rPr lang="en-US" sz="2200" dirty="0"/>
              <a:t> -Applying Count </a:t>
            </a:r>
            <a:r>
              <a:rPr lang="en-US" sz="2200" dirty="0" err="1"/>
              <a:t>Vectoriser</a:t>
            </a:r>
            <a:r>
              <a:rPr lang="en-US" sz="2200" dirty="0"/>
              <a:t> -Plotting </a:t>
            </a:r>
            <a:r>
              <a:rPr lang="en-US" sz="2200" dirty="0" err="1"/>
              <a:t>wordcloud</a:t>
            </a:r>
            <a:r>
              <a:rPr lang="en-US" sz="2200" dirty="0"/>
              <a:t> for knowing the weightage of words used</a:t>
            </a:r>
          </a:p>
          <a:p>
            <a:r>
              <a:rPr lang="en-US" sz="2200" dirty="0"/>
              <a:t>We created many new features like length of words before pre-processing and after pre-processing </a:t>
            </a:r>
            <a:r>
              <a:rPr lang="en-US" sz="2200" dirty="0" err="1"/>
              <a:t>inorder</a:t>
            </a:r>
            <a:r>
              <a:rPr lang="en-US" sz="2200" dirty="0"/>
              <a:t> to know the words cleaned after the necessary steps.</a:t>
            </a:r>
          </a:p>
          <a:p>
            <a:pPr marL="0" indent="0">
              <a:buNone/>
            </a:pPr>
            <a:endParaRPr lang="en-IN" dirty="0"/>
          </a:p>
        </p:txBody>
      </p:sp>
    </p:spTree>
    <p:extLst>
      <p:ext uri="{BB962C8B-B14F-4D97-AF65-F5344CB8AC3E}">
        <p14:creationId xmlns:p14="http://schemas.microsoft.com/office/powerpoint/2010/main" val="2008853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3C3D7-6AB1-4216-9FAA-87700F45D829}"/>
              </a:ext>
            </a:extLst>
          </p:cNvPr>
          <p:cNvSpPr>
            <a:spLocks noGrp="1"/>
          </p:cNvSpPr>
          <p:nvPr>
            <p:ph idx="1"/>
          </p:nvPr>
        </p:nvSpPr>
        <p:spPr>
          <a:xfrm>
            <a:off x="838200" y="177553"/>
            <a:ext cx="10515600" cy="5999410"/>
          </a:xfrm>
        </p:spPr>
        <p:txBody>
          <a:bodyPr/>
          <a:lstStyle/>
          <a:p>
            <a:r>
              <a:rPr lang="en-US" sz="1800" dirty="0"/>
              <a:t>We applied </a:t>
            </a:r>
            <a:r>
              <a:rPr lang="en-US" sz="1800" dirty="0" err="1"/>
              <a:t>Tf-idf</a:t>
            </a:r>
            <a:r>
              <a:rPr lang="en-US" sz="1800" dirty="0"/>
              <a:t> </a:t>
            </a:r>
            <a:r>
              <a:rPr lang="en-US" sz="1800" dirty="0" err="1"/>
              <a:t>Vectorizer</a:t>
            </a:r>
            <a:r>
              <a:rPr lang="en-US" sz="1800" dirty="0"/>
              <a:t> for scaling the data into number vectors and for x feature we combined the </a:t>
            </a:r>
            <a:r>
              <a:rPr lang="en-US" sz="1800" dirty="0" err="1"/>
              <a:t>written_by</a:t>
            </a:r>
            <a:r>
              <a:rPr lang="en-US" sz="1800" dirty="0"/>
              <a:t>, news and headlines together.</a:t>
            </a:r>
          </a:p>
          <a:p>
            <a:r>
              <a:rPr lang="en-US" sz="1800" dirty="0"/>
              <a:t>Then, we split the data using </a:t>
            </a:r>
            <a:r>
              <a:rPr lang="en-US" sz="1800" dirty="0" err="1"/>
              <a:t>train_test_split</a:t>
            </a:r>
            <a:r>
              <a:rPr lang="en-US" sz="1800" dirty="0"/>
              <a:t> and then we started the model building process by running as many algorithms in a for loop, with difference metrics like </a:t>
            </a:r>
            <a:r>
              <a:rPr lang="en-US" sz="1800" dirty="0" err="1"/>
              <a:t>cross_val_score</a:t>
            </a:r>
            <a:r>
              <a:rPr lang="en-US" sz="1800" dirty="0"/>
              <a:t>, confusion matrix, </a:t>
            </a:r>
            <a:r>
              <a:rPr lang="en-US" sz="1800" dirty="0" err="1"/>
              <a:t>auc_score</a:t>
            </a:r>
            <a:r>
              <a:rPr lang="en-US" sz="1800" dirty="0"/>
              <a:t>, log loss, precision, recall, f1_score, etc.</a:t>
            </a:r>
          </a:p>
          <a:p>
            <a:r>
              <a:rPr lang="en-US" sz="1800" dirty="0"/>
              <a:t>We found that Decision Tree Classifier was performing well. The next step was to perform </a:t>
            </a:r>
            <a:r>
              <a:rPr lang="en-US" sz="1800" dirty="0" err="1"/>
              <a:t>hyperparameter</a:t>
            </a:r>
            <a:r>
              <a:rPr lang="en-US" sz="1800" dirty="0"/>
              <a:t> tuning technique to these models for finding out the best parameters and trying to improve our scores.</a:t>
            </a:r>
          </a:p>
          <a:p>
            <a:r>
              <a:rPr lang="en-US" sz="1800" dirty="0"/>
              <a:t>We finalized the model by predicting the outputs, saving the model and storing the results in a csv file.</a:t>
            </a:r>
          </a:p>
          <a:p>
            <a:endParaRPr lang="en-US" sz="1800" dirty="0"/>
          </a:p>
          <a:p>
            <a:pPr marL="0" indent="0">
              <a:buNone/>
            </a:pPr>
            <a:r>
              <a:rPr lang="en-US" b="1" dirty="0"/>
              <a:t>Problems faced while working in this project:</a:t>
            </a:r>
          </a:p>
          <a:p>
            <a:pPr marL="0" indent="0">
              <a:buNone/>
            </a:pPr>
            <a:r>
              <a:rPr lang="en-US" sz="1800" dirty="0"/>
              <a:t>    1- More computational power was required.</a:t>
            </a:r>
          </a:p>
          <a:p>
            <a:pPr marL="0" indent="0">
              <a:buNone/>
            </a:pPr>
            <a:r>
              <a:rPr lang="en-IN" sz="1800" dirty="0"/>
              <a:t>    2-More missing data were present in the dataset.</a:t>
            </a:r>
          </a:p>
          <a:p>
            <a:pPr marL="0" indent="0">
              <a:buNone/>
            </a:pPr>
            <a:r>
              <a:rPr lang="en-IN" sz="1800" dirty="0"/>
              <a:t>    3-Loss was more for some algorithms.</a:t>
            </a:r>
            <a:endParaRPr lang="en-US" sz="1800" dirty="0"/>
          </a:p>
          <a:p>
            <a:pPr marL="0" indent="0" algn="just">
              <a:buNone/>
            </a:pPr>
            <a:endParaRPr lang="en-IN" dirty="0"/>
          </a:p>
        </p:txBody>
      </p:sp>
    </p:spTree>
    <p:extLst>
      <p:ext uri="{BB962C8B-B14F-4D97-AF65-F5344CB8AC3E}">
        <p14:creationId xmlns:p14="http://schemas.microsoft.com/office/powerpoint/2010/main" val="1762806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Hand drawn lettering. Calligraphic Lettering, Modern Calligraphy for thank You. Vector illustration.">
            <a:extLst>
              <a:ext uri="{FF2B5EF4-FFF2-40B4-BE49-F238E27FC236}">
                <a16:creationId xmlns:a16="http://schemas.microsoft.com/office/drawing/2014/main" id="{416AA134-0D70-4194-B5DF-7F97769F7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275" y="2095500"/>
            <a:ext cx="55054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25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72D1-E220-4872-820B-E90D7B8736F7}"/>
              </a:ext>
            </a:extLst>
          </p:cNvPr>
          <p:cNvSpPr>
            <a:spLocks noGrp="1"/>
          </p:cNvSpPr>
          <p:nvPr>
            <p:ph type="title"/>
          </p:nvPr>
        </p:nvSpPr>
        <p:spPr>
          <a:xfrm>
            <a:off x="838200" y="101355"/>
            <a:ext cx="10515600" cy="1325563"/>
          </a:xfrm>
        </p:spPr>
        <p:txBody>
          <a:bodyPr/>
          <a:lstStyle/>
          <a:p>
            <a:r>
              <a:rPr lang="en-US" dirty="0"/>
              <a:t>LIBRARIES USED</a:t>
            </a:r>
            <a:endParaRPr lang="en-IN" dirty="0"/>
          </a:p>
        </p:txBody>
      </p:sp>
      <p:pic>
        <p:nvPicPr>
          <p:cNvPr id="3" name="Picture 2"/>
          <p:cNvPicPr>
            <a:picLocks noChangeAspect="1"/>
          </p:cNvPicPr>
          <p:nvPr/>
        </p:nvPicPr>
        <p:blipFill>
          <a:blip r:embed="rId2"/>
          <a:stretch>
            <a:fillRect/>
          </a:stretch>
        </p:blipFill>
        <p:spPr>
          <a:xfrm>
            <a:off x="838200" y="1319179"/>
            <a:ext cx="7719729" cy="5415729"/>
          </a:xfrm>
          <a:prstGeom prst="rect">
            <a:avLst/>
          </a:prstGeom>
        </p:spPr>
      </p:pic>
    </p:spTree>
    <p:extLst>
      <p:ext uri="{BB962C8B-B14F-4D97-AF65-F5344CB8AC3E}">
        <p14:creationId xmlns:p14="http://schemas.microsoft.com/office/powerpoint/2010/main" val="104463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DE73-C7A4-4923-8BA6-8826033C2C6C}"/>
              </a:ext>
            </a:extLst>
          </p:cNvPr>
          <p:cNvSpPr>
            <a:spLocks noGrp="1"/>
          </p:cNvSpPr>
          <p:nvPr>
            <p:ph type="title"/>
          </p:nvPr>
        </p:nvSpPr>
        <p:spPr/>
        <p:txBody>
          <a:bodyPr/>
          <a:lstStyle/>
          <a:p>
            <a:r>
              <a:rPr lang="en-US" dirty="0"/>
              <a:t>DATA SOURCES AND THEIR FORMATS</a:t>
            </a:r>
            <a:endParaRPr lang="en-IN" dirty="0"/>
          </a:p>
        </p:txBody>
      </p:sp>
      <p:sp>
        <p:nvSpPr>
          <p:cNvPr id="3" name="Content Placeholder 2">
            <a:extLst>
              <a:ext uri="{FF2B5EF4-FFF2-40B4-BE49-F238E27FC236}">
                <a16:creationId xmlns:a16="http://schemas.microsoft.com/office/drawing/2014/main" id="{016AA9B6-A2B4-42B5-B1CE-A12AD3945D4E}"/>
              </a:ext>
            </a:extLst>
          </p:cNvPr>
          <p:cNvSpPr>
            <a:spLocks noGrp="1"/>
          </p:cNvSpPr>
          <p:nvPr>
            <p:ph idx="1"/>
          </p:nvPr>
        </p:nvSpPr>
        <p:spPr>
          <a:xfrm>
            <a:off x="838200" y="1825625"/>
            <a:ext cx="10515600" cy="1154967"/>
          </a:xfrm>
        </p:spPr>
        <p:txBody>
          <a:bodyPr/>
          <a:lstStyle/>
          <a:p>
            <a:pPr algn="just"/>
            <a:r>
              <a:rPr lang="en-US" sz="1800" dirty="0"/>
              <a:t>You can find many datasets for fake news detection on </a:t>
            </a:r>
            <a:r>
              <a:rPr lang="en-US" sz="1800" dirty="0" err="1"/>
              <a:t>Kaggle</a:t>
            </a:r>
            <a:r>
              <a:rPr lang="en-US" sz="1800" dirty="0"/>
              <a:t> or many other sites. I download these datasets from </a:t>
            </a:r>
            <a:r>
              <a:rPr lang="en-US" sz="1800" dirty="0" err="1"/>
              <a:t>Kaggle</a:t>
            </a:r>
            <a:r>
              <a:rPr lang="en-US" sz="1800" dirty="0"/>
              <a:t>. There are two datasets one for fake news and one for true news. In true news, there is 21417 news, and in fake news, there is 23481 news. You have to insert one label column zero for fake news and one for true news. We are combined both datasets using pandas built-in function.</a:t>
            </a:r>
          </a:p>
        </p:txBody>
      </p:sp>
      <p:pic>
        <p:nvPicPr>
          <p:cNvPr id="4" name="Picture 3"/>
          <p:cNvPicPr>
            <a:picLocks noChangeAspect="1"/>
          </p:cNvPicPr>
          <p:nvPr/>
        </p:nvPicPr>
        <p:blipFill>
          <a:blip r:embed="rId2"/>
          <a:stretch>
            <a:fillRect/>
          </a:stretch>
        </p:blipFill>
        <p:spPr>
          <a:xfrm>
            <a:off x="137746" y="2980592"/>
            <a:ext cx="5682762" cy="3718882"/>
          </a:xfrm>
          <a:prstGeom prst="rect">
            <a:avLst/>
          </a:prstGeom>
        </p:spPr>
      </p:pic>
      <p:pic>
        <p:nvPicPr>
          <p:cNvPr id="5" name="Picture 4"/>
          <p:cNvPicPr>
            <a:picLocks noChangeAspect="1"/>
          </p:cNvPicPr>
          <p:nvPr/>
        </p:nvPicPr>
        <p:blipFill>
          <a:blip r:embed="rId3"/>
          <a:stretch>
            <a:fillRect/>
          </a:stretch>
        </p:blipFill>
        <p:spPr>
          <a:xfrm>
            <a:off x="5820508" y="2980592"/>
            <a:ext cx="6233747" cy="3711262"/>
          </a:xfrm>
          <a:prstGeom prst="rect">
            <a:avLst/>
          </a:prstGeom>
        </p:spPr>
      </p:pic>
    </p:spTree>
    <p:extLst>
      <p:ext uri="{BB962C8B-B14F-4D97-AF65-F5344CB8AC3E}">
        <p14:creationId xmlns:p14="http://schemas.microsoft.com/office/powerpoint/2010/main" val="96685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862" y="290147"/>
            <a:ext cx="8853853" cy="769441"/>
          </a:xfrm>
          <a:prstGeom prst="rect">
            <a:avLst/>
          </a:prstGeom>
          <a:noFill/>
        </p:spPr>
        <p:txBody>
          <a:bodyPr wrap="square" rtlCol="0">
            <a:spAutoFit/>
          </a:bodyPr>
          <a:lstStyle/>
          <a:p>
            <a:r>
              <a:rPr lang="en-US" sz="4400" dirty="0"/>
              <a:t>Exploring the Data separately </a:t>
            </a:r>
          </a:p>
        </p:txBody>
      </p:sp>
      <p:pic>
        <p:nvPicPr>
          <p:cNvPr id="3" name="Picture 2"/>
          <p:cNvPicPr>
            <a:picLocks noChangeAspect="1"/>
          </p:cNvPicPr>
          <p:nvPr/>
        </p:nvPicPr>
        <p:blipFill>
          <a:blip r:embed="rId2"/>
          <a:stretch>
            <a:fillRect/>
          </a:stretch>
        </p:blipFill>
        <p:spPr>
          <a:xfrm>
            <a:off x="386862" y="3415926"/>
            <a:ext cx="5067739" cy="1767993"/>
          </a:xfrm>
          <a:prstGeom prst="rect">
            <a:avLst/>
          </a:prstGeom>
        </p:spPr>
      </p:pic>
      <p:pic>
        <p:nvPicPr>
          <p:cNvPr id="4" name="Picture 3"/>
          <p:cNvPicPr>
            <a:picLocks noChangeAspect="1"/>
          </p:cNvPicPr>
          <p:nvPr/>
        </p:nvPicPr>
        <p:blipFill>
          <a:blip r:embed="rId3"/>
          <a:stretch>
            <a:fillRect/>
          </a:stretch>
        </p:blipFill>
        <p:spPr>
          <a:xfrm>
            <a:off x="7048059" y="1626577"/>
            <a:ext cx="3406435" cy="4953429"/>
          </a:xfrm>
          <a:prstGeom prst="rect">
            <a:avLst/>
          </a:prstGeom>
        </p:spPr>
      </p:pic>
    </p:spTree>
    <p:extLst>
      <p:ext uri="{BB962C8B-B14F-4D97-AF65-F5344CB8AC3E}">
        <p14:creationId xmlns:p14="http://schemas.microsoft.com/office/powerpoint/2010/main" val="213354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862" y="307731"/>
            <a:ext cx="8853853" cy="769441"/>
          </a:xfrm>
          <a:prstGeom prst="rect">
            <a:avLst/>
          </a:prstGeom>
          <a:noFill/>
        </p:spPr>
        <p:txBody>
          <a:bodyPr wrap="square" rtlCol="0">
            <a:spAutoFit/>
          </a:bodyPr>
          <a:lstStyle/>
          <a:p>
            <a:r>
              <a:rPr lang="en-US" sz="4400" dirty="0"/>
              <a:t>Combining the two Dataset</a:t>
            </a:r>
          </a:p>
        </p:txBody>
      </p:sp>
      <p:pic>
        <p:nvPicPr>
          <p:cNvPr id="6" name="Picture 5"/>
          <p:cNvPicPr>
            <a:picLocks noChangeAspect="1"/>
          </p:cNvPicPr>
          <p:nvPr/>
        </p:nvPicPr>
        <p:blipFill>
          <a:blip r:embed="rId2"/>
          <a:stretch>
            <a:fillRect/>
          </a:stretch>
        </p:blipFill>
        <p:spPr>
          <a:xfrm>
            <a:off x="325316" y="3031721"/>
            <a:ext cx="8208643" cy="3696020"/>
          </a:xfrm>
          <a:prstGeom prst="rect">
            <a:avLst/>
          </a:prstGeom>
        </p:spPr>
      </p:pic>
      <p:pic>
        <p:nvPicPr>
          <p:cNvPr id="5" name="Picture 4"/>
          <p:cNvPicPr>
            <a:picLocks noChangeAspect="1"/>
          </p:cNvPicPr>
          <p:nvPr/>
        </p:nvPicPr>
        <p:blipFill>
          <a:blip r:embed="rId3"/>
          <a:stretch>
            <a:fillRect/>
          </a:stretch>
        </p:blipFill>
        <p:spPr>
          <a:xfrm>
            <a:off x="386862" y="1077172"/>
            <a:ext cx="5662151" cy="1813717"/>
          </a:xfrm>
          <a:prstGeom prst="rect">
            <a:avLst/>
          </a:prstGeom>
        </p:spPr>
      </p:pic>
      <p:sp>
        <p:nvSpPr>
          <p:cNvPr id="7" name="TextBox 6"/>
          <p:cNvSpPr txBox="1"/>
          <p:nvPr/>
        </p:nvSpPr>
        <p:spPr>
          <a:xfrm>
            <a:off x="8669215" y="710036"/>
            <a:ext cx="3429000" cy="1754326"/>
          </a:xfrm>
          <a:prstGeom prst="rect">
            <a:avLst/>
          </a:prstGeom>
          <a:noFill/>
        </p:spPr>
        <p:txBody>
          <a:bodyPr wrap="square" rtlCol="0">
            <a:spAutoFit/>
          </a:bodyPr>
          <a:lstStyle/>
          <a:p>
            <a:r>
              <a:rPr lang="en-US" dirty="0"/>
              <a:t>We concatenated the two data into one </a:t>
            </a:r>
            <a:r>
              <a:rPr lang="en-US" dirty="0" err="1"/>
              <a:t>DataFrame</a:t>
            </a:r>
            <a:r>
              <a:rPr lang="en-US" dirty="0"/>
              <a:t> so that we could easily do any EDA and preprocessing comfortably and will find the training the data will be easy as well.</a:t>
            </a:r>
          </a:p>
        </p:txBody>
      </p:sp>
    </p:spTree>
    <p:extLst>
      <p:ext uri="{BB962C8B-B14F-4D97-AF65-F5344CB8AC3E}">
        <p14:creationId xmlns:p14="http://schemas.microsoft.com/office/powerpoint/2010/main" val="385816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D1BC-3686-41B9-AB6D-1E29D67865EB}"/>
              </a:ext>
            </a:extLst>
          </p:cNvPr>
          <p:cNvSpPr>
            <a:spLocks noGrp="1"/>
          </p:cNvSpPr>
          <p:nvPr>
            <p:ph type="title"/>
          </p:nvPr>
        </p:nvSpPr>
        <p:spPr>
          <a:xfrm>
            <a:off x="838200" y="365126"/>
            <a:ext cx="10515600" cy="821836"/>
          </a:xfrm>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7F00004-6C93-48B0-9BAD-E46A77C16B76}"/>
              </a:ext>
            </a:extLst>
          </p:cNvPr>
          <p:cNvSpPr>
            <a:spLocks noGrp="1"/>
          </p:cNvSpPr>
          <p:nvPr>
            <p:ph idx="1"/>
          </p:nvPr>
        </p:nvSpPr>
        <p:spPr>
          <a:xfrm>
            <a:off x="838200" y="1253886"/>
            <a:ext cx="10515600" cy="961775"/>
          </a:xfrm>
        </p:spPr>
        <p:txBody>
          <a:bodyPr/>
          <a:lstStyle/>
          <a:p>
            <a:pPr>
              <a:buFont typeface="Wingdings" panose="05000000000000000000" pitchFamily="2" charset="2"/>
              <a:buChar char="q"/>
            </a:pPr>
            <a:r>
              <a:rPr lang="en-IN" sz="2400" b="1" dirty="0">
                <a:solidFill>
                  <a:srgbClr val="000000"/>
                </a:solidFill>
                <a:latin typeface="Calibri" panose="020F0502020204030204" pitchFamily="34" charset="0"/>
              </a:rPr>
              <a:t>Dropping the DATE and TITLE column.</a:t>
            </a:r>
            <a:endParaRPr lang="en-IN" sz="2400" b="1" i="0" u="none" strike="noStrike" baseline="0" dirty="0">
              <a:solidFill>
                <a:srgbClr val="000000"/>
              </a:solidFill>
              <a:latin typeface="Calibri" panose="020F0502020204030204" pitchFamily="34" charset="0"/>
            </a:endParaRPr>
          </a:p>
          <a:p>
            <a:pPr marL="0" indent="0">
              <a:buNone/>
            </a:pPr>
            <a:r>
              <a:rPr lang="en-US" sz="1800" dirty="0">
                <a:solidFill>
                  <a:srgbClr val="000000"/>
                </a:solidFill>
                <a:latin typeface="Calibri" panose="020F0502020204030204" pitchFamily="34" charset="0"/>
              </a:rPr>
              <a:t>Removing the date (we won't use it for the analysis), also, Removing the title (we will only use the text).</a:t>
            </a:r>
            <a:endParaRPr lang="en-IN" sz="1800" b="0" i="0" u="none" strike="noStrike" baseline="0" dirty="0">
              <a:solidFill>
                <a:srgbClr val="000000"/>
              </a:solidFill>
              <a:latin typeface="Calibri" panose="020F0502020204030204" pitchFamily="34"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628325" y="2215661"/>
            <a:ext cx="9219060" cy="4541914"/>
          </a:xfrm>
          <a:prstGeom prst="rect">
            <a:avLst/>
          </a:prstGeom>
        </p:spPr>
      </p:pic>
    </p:spTree>
    <p:extLst>
      <p:ext uri="{BB962C8B-B14F-4D97-AF65-F5344CB8AC3E}">
        <p14:creationId xmlns:p14="http://schemas.microsoft.com/office/powerpoint/2010/main" val="218279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BB5AA-D8B4-4488-BA6D-97545D00B8E5}"/>
              </a:ext>
            </a:extLst>
          </p:cNvPr>
          <p:cNvSpPr>
            <a:spLocks noGrp="1"/>
          </p:cNvSpPr>
          <p:nvPr>
            <p:ph idx="1"/>
          </p:nvPr>
        </p:nvSpPr>
        <p:spPr>
          <a:xfrm>
            <a:off x="838200" y="346229"/>
            <a:ext cx="10515600" cy="5830734"/>
          </a:xfrm>
        </p:spPr>
        <p:txBody>
          <a:bodyPr>
            <a:normAutofit/>
          </a:bodyPr>
          <a:lstStyle/>
          <a:p>
            <a:pPr>
              <a:buFont typeface="Wingdings" panose="05000000000000000000" pitchFamily="2" charset="2"/>
              <a:buChar char="q"/>
            </a:pPr>
            <a:r>
              <a:rPr lang="en-IN" sz="2400" b="1" dirty="0"/>
              <a:t>Convert to lowercase and Remove punctuation</a:t>
            </a:r>
          </a:p>
        </p:txBody>
      </p:sp>
      <p:pic>
        <p:nvPicPr>
          <p:cNvPr id="4" name="Picture 3"/>
          <p:cNvPicPr>
            <a:picLocks noChangeAspect="1"/>
          </p:cNvPicPr>
          <p:nvPr/>
        </p:nvPicPr>
        <p:blipFill>
          <a:blip r:embed="rId2"/>
          <a:stretch>
            <a:fillRect/>
          </a:stretch>
        </p:blipFill>
        <p:spPr>
          <a:xfrm>
            <a:off x="838199" y="1224875"/>
            <a:ext cx="7136423" cy="4771477"/>
          </a:xfrm>
          <a:prstGeom prst="rect">
            <a:avLst/>
          </a:prstGeom>
        </p:spPr>
      </p:pic>
    </p:spTree>
    <p:extLst>
      <p:ext uri="{BB962C8B-B14F-4D97-AF65-F5344CB8AC3E}">
        <p14:creationId xmlns:p14="http://schemas.microsoft.com/office/powerpoint/2010/main" val="1965832560"/>
      </p:ext>
    </p:extLst>
  </p:cSld>
  <p:clrMapOvr>
    <a:masterClrMapping/>
  </p:clrMapOvr>
</p:sld>
</file>

<file path=ppt/theme/theme1.xml><?xml version="1.0" encoding="utf-8"?>
<a:theme xmlns:a="http://schemas.openxmlformats.org/drawingml/2006/main" name="Theme1">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F0025F00-57E1-4EBB-BFA1-FC023F4FD6F0}" vid="{5DECA770-44C3-4D0C-B318-44BD7DA9DCC2}"/>
    </a:ext>
  </a:extLst>
</a:theme>
</file>

<file path=docProps/app.xml><?xml version="1.0" encoding="utf-8"?>
<Properties xmlns="http://schemas.openxmlformats.org/officeDocument/2006/extended-properties" xmlns:vt="http://schemas.openxmlformats.org/officeDocument/2006/docPropsVTypes">
  <Template>Theme1</Template>
  <TotalTime>711</TotalTime>
  <Words>1627</Words>
  <Application>Microsoft Office PowerPoint</Application>
  <PresentationFormat>Widescreen</PresentationFormat>
  <Paragraphs>115</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 New</vt:lpstr>
      <vt:lpstr>Gill Sans Nova</vt:lpstr>
      <vt:lpstr>Gill Sans Nova Light</vt:lpstr>
      <vt:lpstr>Sagona Book</vt:lpstr>
      <vt:lpstr>Wingdings</vt:lpstr>
      <vt:lpstr>Theme1</vt:lpstr>
      <vt:lpstr>FAKE NEWS PROJECT</vt:lpstr>
      <vt:lpstr>INTRODUCTION</vt:lpstr>
      <vt:lpstr>Problem Statement</vt:lpstr>
      <vt:lpstr>LIBRARIES USED</vt:lpstr>
      <vt:lpstr>DATA SOURCES AND THEIR FORMATS</vt:lpstr>
      <vt:lpstr>PowerPoint Presentation</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DEVELOPMENT AND EVALUATION</vt:lpstr>
      <vt:lpstr>MODEL Building</vt:lpstr>
      <vt:lpstr>MODEL Building</vt:lpstr>
      <vt:lpstr>Viewing the output</vt:lpstr>
      <vt:lpstr>Viewing the output</vt:lpstr>
      <vt:lpstr>Viewing the output</vt:lpstr>
      <vt:lpstr>Viewing the output</vt:lpstr>
      <vt:lpstr>Viewing the output</vt:lpstr>
      <vt:lpstr>Viewing the output</vt:lpstr>
      <vt:lpstr>Viewing the output</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 PROJECT</dc:title>
  <dc:creator>Jerish B</dc:creator>
  <cp:lastModifiedBy>Purva Sonsare</cp:lastModifiedBy>
  <cp:revision>28</cp:revision>
  <dcterms:created xsi:type="dcterms:W3CDTF">2021-07-26T07:39:03Z</dcterms:created>
  <dcterms:modified xsi:type="dcterms:W3CDTF">2023-01-08T15:48:07Z</dcterms:modified>
</cp:coreProperties>
</file>