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handoutMasterIdLst>
    <p:handoutMasterId r:id="rId26"/>
  </p:handoutMasterIdLst>
  <p:sldIdLst>
    <p:sldId id="256" r:id="rId2"/>
    <p:sldId id="294" r:id="rId3"/>
    <p:sldId id="275" r:id="rId4"/>
    <p:sldId id="276" r:id="rId5"/>
    <p:sldId id="277" r:id="rId6"/>
    <p:sldId id="278" r:id="rId7"/>
    <p:sldId id="269" r:id="rId8"/>
    <p:sldId id="283" r:id="rId9"/>
    <p:sldId id="279" r:id="rId10"/>
    <p:sldId id="274" r:id="rId11"/>
    <p:sldId id="285" r:id="rId12"/>
    <p:sldId id="286" r:id="rId13"/>
    <p:sldId id="287" r:id="rId14"/>
    <p:sldId id="289" r:id="rId15"/>
    <p:sldId id="290" r:id="rId16"/>
    <p:sldId id="288" r:id="rId17"/>
    <p:sldId id="280" r:id="rId18"/>
    <p:sldId id="281" r:id="rId19"/>
    <p:sldId id="291" r:id="rId20"/>
    <p:sldId id="292" r:id="rId21"/>
    <p:sldId id="282" r:id="rId22"/>
    <p:sldId id="284"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custLinFactNeighborX="2580" custLinFactNeighborY="20816">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578" y="245320"/>
          <a:ext cx="2116270" cy="52906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Web Scraping</a:t>
          </a:r>
        </a:p>
      </dsp:txBody>
      <dsp:txXfrm>
        <a:off x="20074" y="260816"/>
        <a:ext cx="2085278" cy="498075"/>
      </dsp:txXfrm>
    </dsp:sp>
    <dsp:sp modelId="{1B1F80F4-E9A5-4A99-A630-6548067B7CB5}">
      <dsp:nvSpPr>
        <dsp:cNvPr id="0" name=""/>
        <dsp:cNvSpPr/>
      </dsp:nvSpPr>
      <dsp:spPr>
        <a:xfrm rot="5400000">
          <a:off x="1016420" y="820681"/>
          <a:ext cx="92586" cy="925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578" y="959562"/>
          <a:ext cx="2116270" cy="52906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Ensure that the webpages allow legal scraping of data</a:t>
          </a:r>
        </a:p>
      </dsp:txBody>
      <dsp:txXfrm>
        <a:off x="20074" y="975058"/>
        <a:ext cx="2085278" cy="498075"/>
      </dsp:txXfrm>
    </dsp:sp>
    <dsp:sp modelId="{7CAEA63C-96B5-40D4-900F-409598FDB0C1}">
      <dsp:nvSpPr>
        <dsp:cNvPr id="0" name=""/>
        <dsp:cNvSpPr/>
      </dsp:nvSpPr>
      <dsp:spPr>
        <a:xfrm rot="5400000">
          <a:off x="1016420" y="1534923"/>
          <a:ext cx="92586" cy="925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578" y="1673803"/>
          <a:ext cx="2116270" cy="52906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Extract the product URL’s from Amazon and Flipkart</a:t>
          </a:r>
        </a:p>
      </dsp:txBody>
      <dsp:txXfrm>
        <a:off x="20074" y="1689299"/>
        <a:ext cx="2085278" cy="498075"/>
      </dsp:txXfrm>
    </dsp:sp>
    <dsp:sp modelId="{A65C4264-24F4-4122-844B-F5E582EC0111}">
      <dsp:nvSpPr>
        <dsp:cNvPr id="0" name=""/>
        <dsp:cNvSpPr/>
      </dsp:nvSpPr>
      <dsp:spPr>
        <a:xfrm rot="5400000">
          <a:off x="1016420" y="2249164"/>
          <a:ext cx="92586" cy="925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578" y="2388045"/>
          <a:ext cx="2116270" cy="52906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a dataframe with Reviews and Ratings columns</a:t>
          </a:r>
        </a:p>
      </dsp:txBody>
      <dsp:txXfrm>
        <a:off x="20074" y="2403541"/>
        <a:ext cx="2085278" cy="498075"/>
      </dsp:txXfrm>
    </dsp:sp>
    <dsp:sp modelId="{3FBD4BD3-B74D-4AAB-9295-AE19DCC50691}">
      <dsp:nvSpPr>
        <dsp:cNvPr id="0" name=""/>
        <dsp:cNvSpPr/>
      </dsp:nvSpPr>
      <dsp:spPr>
        <a:xfrm rot="5400000">
          <a:off x="1016420" y="2963406"/>
          <a:ext cx="92586" cy="925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578" y="3102286"/>
          <a:ext cx="2116270" cy="52906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Save the dataframe in CSV format</a:t>
          </a:r>
        </a:p>
      </dsp:txBody>
      <dsp:txXfrm>
        <a:off x="20074" y="3117782"/>
        <a:ext cx="2085278" cy="498075"/>
      </dsp:txXfrm>
    </dsp:sp>
    <dsp:sp modelId="{09ADE9CE-20B7-4A4E-BED6-D56E4ED1D855}">
      <dsp:nvSpPr>
        <dsp:cNvPr id="0" name=""/>
        <dsp:cNvSpPr/>
      </dsp:nvSpPr>
      <dsp:spPr>
        <a:xfrm>
          <a:off x="2417127" y="245320"/>
          <a:ext cx="2116270" cy="52906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EDA</a:t>
          </a:r>
        </a:p>
      </dsp:txBody>
      <dsp:txXfrm>
        <a:off x="2432623" y="260816"/>
        <a:ext cx="2085278" cy="498075"/>
      </dsp:txXfrm>
    </dsp:sp>
    <dsp:sp modelId="{C8CE6287-76AA-46C4-B478-0F9183DE6118}">
      <dsp:nvSpPr>
        <dsp:cNvPr id="0" name=""/>
        <dsp:cNvSpPr/>
      </dsp:nvSpPr>
      <dsp:spPr>
        <a:xfrm rot="5151095">
          <a:off x="3446486" y="839954"/>
          <a:ext cx="112153" cy="925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471727" y="998108"/>
          <a:ext cx="2116270" cy="52906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Check for missing values</a:t>
          </a:r>
        </a:p>
      </dsp:txBody>
      <dsp:txXfrm>
        <a:off x="2487223" y="1013604"/>
        <a:ext cx="2085278" cy="498075"/>
      </dsp:txXfrm>
    </dsp:sp>
    <dsp:sp modelId="{DDA5CBC7-AA05-481A-A03A-3964C1BBBB5A}">
      <dsp:nvSpPr>
        <dsp:cNvPr id="0" name=""/>
        <dsp:cNvSpPr/>
      </dsp:nvSpPr>
      <dsp:spPr>
        <a:xfrm rot="5677186">
          <a:off x="3475303" y="1554196"/>
          <a:ext cx="54519" cy="925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417127" y="1673803"/>
          <a:ext cx="2116270" cy="52906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 steps</a:t>
          </a:r>
        </a:p>
      </dsp:txBody>
      <dsp:txXfrm>
        <a:off x="2432623" y="1689299"/>
        <a:ext cx="2085278" cy="498075"/>
      </dsp:txXfrm>
    </dsp:sp>
    <dsp:sp modelId="{E7F7C4A8-2F3A-49BA-B2E4-CF48FCA5D8D8}">
      <dsp:nvSpPr>
        <dsp:cNvPr id="0" name=""/>
        <dsp:cNvSpPr/>
      </dsp:nvSpPr>
      <dsp:spPr>
        <a:xfrm rot="5400000">
          <a:off x="3428969" y="2249164"/>
          <a:ext cx="92586" cy="925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417127" y="2388045"/>
          <a:ext cx="2116270" cy="52906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Handle outliers and class imbalance to avoid model biasness</a:t>
          </a:r>
        </a:p>
      </dsp:txBody>
      <dsp:txXfrm>
        <a:off x="2432623" y="2403541"/>
        <a:ext cx="2085278" cy="498075"/>
      </dsp:txXfrm>
    </dsp:sp>
    <dsp:sp modelId="{67971461-EE07-4B5E-A0C3-A166C6559682}">
      <dsp:nvSpPr>
        <dsp:cNvPr id="0" name=""/>
        <dsp:cNvSpPr/>
      </dsp:nvSpPr>
      <dsp:spPr>
        <a:xfrm>
          <a:off x="4829676" y="245320"/>
          <a:ext cx="2116270" cy="52906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Visualization</a:t>
          </a:r>
        </a:p>
      </dsp:txBody>
      <dsp:txXfrm>
        <a:off x="4845172" y="260816"/>
        <a:ext cx="2085278" cy="498075"/>
      </dsp:txXfrm>
    </dsp:sp>
    <dsp:sp modelId="{BF9CEF10-4726-4D20-AC2F-85DE706D0D00}">
      <dsp:nvSpPr>
        <dsp:cNvPr id="0" name=""/>
        <dsp:cNvSpPr/>
      </dsp:nvSpPr>
      <dsp:spPr>
        <a:xfrm rot="5400000">
          <a:off x="5841518" y="820681"/>
          <a:ext cx="92586" cy="925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829676" y="959562"/>
          <a:ext cx="2116270" cy="52906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Use Pandas Profiling to get initial insight on our dataset</a:t>
          </a:r>
        </a:p>
      </dsp:txBody>
      <dsp:txXfrm>
        <a:off x="4845172" y="975058"/>
        <a:ext cx="2085278" cy="498075"/>
      </dsp:txXfrm>
    </dsp:sp>
    <dsp:sp modelId="{0C1CAC8B-CC80-49DA-9707-021AB163C55F}">
      <dsp:nvSpPr>
        <dsp:cNvPr id="0" name=""/>
        <dsp:cNvSpPr/>
      </dsp:nvSpPr>
      <dsp:spPr>
        <a:xfrm rot="5400000">
          <a:off x="5841518" y="1534923"/>
          <a:ext cx="92586" cy="925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829676" y="1673803"/>
          <a:ext cx="2116270" cy="52906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various visualization plots and Word Cloud</a:t>
          </a:r>
        </a:p>
      </dsp:txBody>
      <dsp:txXfrm>
        <a:off x="4845172" y="1689299"/>
        <a:ext cx="2085278" cy="498075"/>
      </dsp:txXfrm>
    </dsp:sp>
    <dsp:sp modelId="{DA50ACFD-2722-4D29-B376-5CF3C8F3EB41}">
      <dsp:nvSpPr>
        <dsp:cNvPr id="0" name=""/>
        <dsp:cNvSpPr/>
      </dsp:nvSpPr>
      <dsp:spPr>
        <a:xfrm>
          <a:off x="7242225" y="245320"/>
          <a:ext cx="2116270" cy="529067"/>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Model Building</a:t>
          </a:r>
        </a:p>
      </dsp:txBody>
      <dsp:txXfrm>
        <a:off x="7257721" y="260816"/>
        <a:ext cx="2085278" cy="498075"/>
      </dsp:txXfrm>
    </dsp:sp>
    <dsp:sp modelId="{E31C91BC-3A8F-4AC7-8DBF-330AFF31351C}">
      <dsp:nvSpPr>
        <dsp:cNvPr id="0" name=""/>
        <dsp:cNvSpPr/>
      </dsp:nvSpPr>
      <dsp:spPr>
        <a:xfrm rot="5400000">
          <a:off x="8254067" y="820681"/>
          <a:ext cx="92586" cy="92586"/>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242225" y="959562"/>
          <a:ext cx="2116270" cy="529067"/>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Function for Classification Models and Evaluation Metrics</a:t>
          </a:r>
        </a:p>
      </dsp:txBody>
      <dsp:txXfrm>
        <a:off x="7257721" y="975058"/>
        <a:ext cx="2085278" cy="49807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Rectangle 7">
            <a:extLst>
              <a:ext uri="{FF2B5EF4-FFF2-40B4-BE49-F238E27FC236}">
                <a16:creationId xmlns:a16="http://schemas.microsoft.com/office/drawing/2014/main" id="{904B2C32-7523-44A1-9E11-47B2F3179B66}"/>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EC83A3-B17C-4A68-A372-9FC4FB1E3B70}"/>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5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306091558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1862800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fld id="{37CC0096-1860-4642-9CD2-0079EA5E7CD1}" type="datetimeFigureOut">
              <a:rPr lang="en-US" smtClean="0"/>
              <a:t>12/6/2022</a:t>
            </a:fld>
            <a:endParaRPr lang="en-US"/>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E31375A4-56A4-47D6-9801-1991572033F7}" type="slidenum">
              <a:rPr lang="en-US" smtClean="0"/>
              <a:t>‹#›</a:t>
            </a:fld>
            <a:endParaRPr lang="en-US"/>
          </a:p>
        </p:txBody>
      </p:sp>
      <p:sp>
        <p:nvSpPr>
          <p:cNvPr id="30" name="Freeform: Shape 29">
            <a:extLst>
              <a:ext uri="{FF2B5EF4-FFF2-40B4-BE49-F238E27FC236}">
                <a16:creationId xmlns:a16="http://schemas.microsoft.com/office/drawing/2014/main" id="{1793FDF9-650D-88C9-2662-4EA29991B514}"/>
              </a:ext>
            </a:extLst>
          </p:cNvPr>
          <p:cNvSpPr/>
          <p:nvPr/>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4361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fld id="{37CC0096-1860-4642-9CD2-0079EA5E7CD1}" type="datetimeFigureOut">
              <a:rPr lang="en-US" smtClean="0"/>
              <a:pPr/>
              <a:t>12/6/2022</a:t>
            </a:fld>
            <a:endParaRPr lang="en-US"/>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endParaRPr lang="en-US" dirty="0"/>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E31375A4-56A4-47D6-9801-1991572033F7}" type="slidenum">
              <a:rPr lang="en-US" smtClean="0"/>
              <a:pPr/>
              <a:t>‹#›</a:t>
            </a:fld>
            <a:endParaRPr lang="en-US"/>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9669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fld id="{37CC0096-1860-4642-9CD2-0079EA5E7CD1}" type="datetimeFigureOut">
              <a:rPr lang="en-US" smtClean="0"/>
              <a:pPr/>
              <a:t>12/6/2022</a:t>
            </a:fld>
            <a:endParaRPr lang="en-US"/>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E31375A4-56A4-47D6-9801-1991572033F7}" type="slidenum">
              <a:rPr lang="en-US" smtClean="0"/>
              <a:pPr/>
              <a:t>‹#›</a:t>
            </a:fld>
            <a:endParaRPr lang="en-US"/>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913074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98214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fld id="{37CC0096-1860-4642-9CD2-0079EA5E7CD1}" type="datetimeFigureOut">
              <a:rPr lang="en-US" smtClean="0"/>
              <a:t>12/6/2022</a:t>
            </a:fld>
            <a:endParaRPr lang="en-US"/>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E31375A4-56A4-47D6-9801-1991572033F7}" type="slidenum">
              <a:rPr lang="en-US" smtClean="0"/>
              <a:t>‹#›</a:t>
            </a:fld>
            <a:endParaRPr lang="en-US"/>
          </a:p>
        </p:txBody>
      </p:sp>
      <p:sp>
        <p:nvSpPr>
          <p:cNvPr id="9" name="Freeform: Shape 8">
            <a:extLst>
              <a:ext uri="{FF2B5EF4-FFF2-40B4-BE49-F238E27FC236}">
                <a16:creationId xmlns:a16="http://schemas.microsoft.com/office/drawing/2014/main" id="{30B88804-97CC-BE78-8D40-672973E4CD32}"/>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564665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fld id="{37CC0096-1860-4642-9CD2-0079EA5E7CD1}" type="datetimeFigureOut">
              <a:rPr lang="en-US" smtClean="0"/>
              <a:pPr/>
              <a:t>12/6/2022</a:t>
            </a:fld>
            <a:endParaRPr lang="en-US"/>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E31375A4-56A4-47D6-9801-1991572033F7}" type="slidenum">
              <a:rPr lang="en-US" smtClean="0"/>
              <a:pPr/>
              <a:t>‹#›</a:t>
            </a:fld>
            <a:endParaRPr lang="en-US"/>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2022161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fld id="{37CC0096-1860-4642-9CD2-0079EA5E7CD1}" type="datetimeFigureOut">
              <a:rPr lang="en-US" smtClean="0"/>
              <a:t>12/6/2022</a:t>
            </a:fld>
            <a:endParaRPr lang="en-US"/>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92139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CC0096-1860-4642-9CD2-0079EA5E7CD1}" type="datetimeFigureOut">
              <a:rPr lang="en-US" smtClean="0"/>
              <a:t>12/6/2022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8076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5739692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CC0096-1860-4642-9CD2-0079EA5E7CD1}" type="datetimeFigureOut">
              <a:rPr lang="en-US" smtClean="0"/>
              <a:t>12/6/2022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47382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12/6/2022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fld id="{37CC0096-1860-4642-9CD2-0079EA5E7CD1}" type="datetimeFigureOut">
              <a:rPr lang="en-US" smtClean="0"/>
              <a:t>12/6/2022</a:t>
            </a:fld>
            <a:endParaRPr lang="en-US"/>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E31375A4-56A4-47D6-9801-1991572033F7}" type="slidenum">
              <a:rPr lang="en-US" smtClean="0"/>
              <a:t>‹#›</a:t>
            </a:fld>
            <a:endParaRPr lang="en-US"/>
          </a:p>
        </p:txBody>
      </p:sp>
      <p:sp>
        <p:nvSpPr>
          <p:cNvPr id="10" name="Rectangle 9" descr="An empty placeholder to add an image. Click on the placeholder and select the image that you wish to add.">
            <a:extLst>
              <a:ext uri="{FF2B5EF4-FFF2-40B4-BE49-F238E27FC236}">
                <a16:creationId xmlns:a16="http://schemas.microsoft.com/office/drawing/2014/main" id="{B67107AF-4A3C-4DF9-809D-4CBF49E41069}"/>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49409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76855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37CC0096-1860-4642-9CD2-0079EA5E7CD1}" type="datetimeFigureOut">
              <a:rPr lang="en-US" smtClean="0"/>
              <a:t>12/6/2022</a:t>
            </a:fld>
            <a:endParaRPr lang="en-US"/>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62703316"/>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37CC0096-1860-4642-9CD2-0079EA5E7CD1}" type="datetimeFigureOut">
              <a:rPr lang="en-US" smtClean="0"/>
              <a:pPr/>
              <a:t>12/6/2022</a:t>
            </a:fld>
            <a:endParaRPr lang="en-US"/>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E31375A4-56A4-47D6-9801-1991572033F7}" type="slidenum">
              <a:rPr lang="en-US" smtClean="0"/>
              <a:pPr/>
              <a:t>‹#›</a:t>
            </a:fld>
            <a:endParaRPr lang="en-US"/>
          </a:p>
        </p:txBody>
      </p:sp>
      <p:sp>
        <p:nvSpPr>
          <p:cNvPr id="13" name="Freeform: Shape 12">
            <a:extLst>
              <a:ext uri="{FF2B5EF4-FFF2-40B4-BE49-F238E27FC236}">
                <a16:creationId xmlns:a16="http://schemas.microsoft.com/office/drawing/2014/main" id="{B05A86D8-26B0-1ADB-0CE2-B445D2A2866D}"/>
              </a:ext>
            </a:extLst>
          </p:cNvPr>
          <p:cNvSpPr/>
          <p:nvPr/>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83930706"/>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37CC0096-1860-4642-9CD2-0079EA5E7CD1}" type="datetimeFigureOut">
              <a:rPr lang="en-US" smtClean="0"/>
              <a:pPr/>
              <a:t>12/6/2022</a:t>
            </a:fld>
            <a:endParaRPr lang="en-US"/>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E31375A4-56A4-47D6-9801-1991572033F7}" type="slidenum">
              <a:rPr lang="en-US" smtClean="0"/>
              <a:pPr/>
              <a:t>‹#›</a:t>
            </a:fld>
            <a:endParaRPr lang="en-US"/>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45100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37CC0096-1860-4642-9CD2-0079EA5E7CD1}" type="datetimeFigureOut">
              <a:rPr lang="en-US" smtClean="0"/>
              <a:pPr/>
              <a:t>12/6/2022</a:t>
            </a:fld>
            <a:endParaRPr lang="en-US"/>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E31375A4-56A4-47D6-9801-1991572033F7}" type="slidenum">
              <a:rPr lang="en-US" smtClean="0"/>
              <a:pPr/>
              <a:t>‹#›</a:t>
            </a:fld>
            <a:endParaRPr lang="en-US"/>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3599582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fld id="{37CC0096-1860-4642-9CD2-0079EA5E7CD1}" type="datetimeFigureOut">
              <a:rPr lang="en-US" smtClean="0"/>
              <a:pPr/>
              <a:t>12/6/2022</a:t>
            </a:fld>
            <a:endParaRPr lang="en-US"/>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E31375A4-56A4-47D6-9801-1991572033F7}" type="slidenum">
              <a:rPr lang="en-US" smtClean="0"/>
              <a:pPr/>
              <a:t>‹#›</a:t>
            </a:fld>
            <a:endParaRPr lang="en-US"/>
          </a:p>
        </p:txBody>
      </p:sp>
      <p:sp>
        <p:nvSpPr>
          <p:cNvPr id="18" name="Freeform: Shape 17">
            <a:extLst>
              <a:ext uri="{FF2B5EF4-FFF2-40B4-BE49-F238E27FC236}">
                <a16:creationId xmlns:a16="http://schemas.microsoft.com/office/drawing/2014/main" id="{F0A8F0DB-3D3D-DC0F-84AC-4386B58AD6E5}"/>
              </a:ext>
            </a:extLst>
          </p:cNvPr>
          <p:cNvSpPr>
            <a:spLocks/>
          </p:cNvSpPr>
          <p:nvPr/>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306768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fld id="{37CC0096-1860-4642-9CD2-0079EA5E7CD1}" type="datetimeFigureOut">
              <a:rPr lang="en-US" smtClean="0"/>
              <a:pPr/>
              <a:t>12/6/2022</a:t>
            </a:fld>
            <a:endParaRPr lang="en-US"/>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E31375A4-56A4-47D6-9801-1991572033F7}" type="slidenum">
              <a:rPr lang="en-US" smtClean="0"/>
              <a:pPr/>
              <a:t>‹#›</a:t>
            </a:fld>
            <a:endParaRPr lang="en-US"/>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52781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56" r:id="rId2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0"/>
            <a:ext cx="10515600" cy="3329581"/>
          </a:xfrm>
        </p:spPr>
        <p:txBody>
          <a:bodyPr/>
          <a:lstStyle/>
          <a:p>
            <a:r>
              <a:rPr lang="en-IN" dirty="0"/>
              <a:t>Ratings Prediction Project Presentation</a:t>
            </a:r>
            <a:endParaRPr dirty="0"/>
          </a:p>
        </p:txBody>
      </p:sp>
      <p:sp>
        <p:nvSpPr>
          <p:cNvPr id="3" name="Subtitle 2"/>
          <p:cNvSpPr>
            <a:spLocks noGrp="1"/>
          </p:cNvSpPr>
          <p:nvPr>
            <p:ph type="subTitle" idx="1"/>
          </p:nvPr>
        </p:nvSpPr>
        <p:spPr>
          <a:xfrm>
            <a:off x="9029700" y="6009399"/>
            <a:ext cx="2971800" cy="861420"/>
          </a:xfrm>
        </p:spPr>
        <p:txBody>
          <a:bodyPr>
            <a:normAutofit lnSpcReduction="10000"/>
          </a:bodyPr>
          <a:lstStyle/>
          <a:p>
            <a:r>
              <a:rPr lang="en-US" dirty="0"/>
              <a:t>Submitted by</a:t>
            </a:r>
          </a:p>
          <a:p>
            <a:r>
              <a:rPr lang="en-US" dirty="0"/>
              <a:t>Gaurav </a:t>
            </a:r>
            <a:r>
              <a:rPr lang="en-US" dirty="0" err="1"/>
              <a:t>Borole</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3932237" cy="531812"/>
          </a:xfrm>
        </p:spPr>
        <p:txBody>
          <a:bodyPr/>
          <a:lstStyle/>
          <a:p>
            <a:r>
              <a:rPr lang="en-US" dirty="0"/>
              <a:t>MISSING VALUES</a:t>
            </a:r>
          </a:p>
        </p:txBody>
      </p:sp>
      <p:sp>
        <p:nvSpPr>
          <p:cNvPr id="4" name="Text Placeholder 3"/>
          <p:cNvSpPr>
            <a:spLocks noGrp="1"/>
          </p:cNvSpPr>
          <p:nvPr>
            <p:ph type="body" sz="half" idx="2"/>
          </p:nvPr>
        </p:nvSpPr>
        <p:spPr>
          <a:xfrm>
            <a:off x="6297474" y="1600200"/>
            <a:ext cx="5257800" cy="1143000"/>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 used the missingno matrix feature to get a visual on all the </a:t>
            </a:r>
            <a:r>
              <a:rPr lang="en-US" dirty="0" err="1">
                <a:latin typeface="Calibri" panose="020F0502020204030204" pitchFamily="34" charset="0"/>
                <a:ea typeface="Calibri" panose="020F0502020204030204" pitchFamily="34" charset="0"/>
                <a:cs typeface="Calibri" panose="020F0502020204030204" pitchFamily="34" charset="0"/>
              </a:rPr>
              <a:t>NaN</a:t>
            </a:r>
            <a:r>
              <a:rPr lang="en-US" dirty="0">
                <a:latin typeface="Calibri" panose="020F0502020204030204" pitchFamily="34" charset="0"/>
                <a:ea typeface="Calibri" panose="020F0502020204030204" pitchFamily="34" charset="0"/>
                <a:cs typeface="Calibri" panose="020F0502020204030204" pitchFamily="34" charset="0"/>
              </a:rPr>
              <a:t> values present in our dataset and then decided to drop them all so that we were left with meaningful information.</a:t>
            </a: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304800" y="1524000"/>
            <a:ext cx="5625587" cy="4229882"/>
          </a:xfrm>
          <a:prstGeom prst="rect">
            <a:avLst/>
          </a:prstGeom>
        </p:spPr>
      </p:pic>
    </p:spTree>
    <p:extLst>
      <p:ext uri="{BB962C8B-B14F-4D97-AF65-F5344CB8AC3E}">
        <p14:creationId xmlns:p14="http://schemas.microsoft.com/office/powerpoint/2010/main" val="323256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a:xfrm>
            <a:off x="152400" y="218047"/>
            <a:ext cx="5027612" cy="762000"/>
          </a:xfrm>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a:xfrm>
            <a:off x="6781800" y="1195995"/>
            <a:ext cx="4648200" cy="1066800"/>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 used the pandas-profiling feature to get an insight on the initial dataset details and check out the application of all the data preprocessing steps on it.</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152400" y="1143000"/>
            <a:ext cx="6315919" cy="4891741"/>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a:xfrm>
            <a:off x="152400" y="128400"/>
            <a:ext cx="7389812" cy="833718"/>
          </a:xfrm>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524000"/>
            <a:ext cx="6324600" cy="4317756"/>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a:xfrm>
            <a:off x="6934200" y="1676400"/>
            <a:ext cx="5105400" cy="1371600"/>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Created the histogram + distribution plots for Word Counts and Character Counts before and after cleaning the text data. We basically removed all the stop words, punctuations, smiley, special characters, white spaces etc.</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866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381000" y="152400"/>
            <a:ext cx="3932237" cy="685800"/>
          </a:xfrm>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219200"/>
            <a:ext cx="7696200" cy="4114800"/>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8259763" y="1371600"/>
            <a:ext cx="3779837" cy="2590800"/>
          </a:xfrm>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Created the histogram + distribution plots for our target label and observed each and every rating class for word counts as well as their character counts.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625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228600" y="152400"/>
            <a:ext cx="3932237" cy="685800"/>
          </a:xfrm>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610" y="990600"/>
            <a:ext cx="7282987" cy="4496518"/>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7162800" y="1096294"/>
            <a:ext cx="3932237" cy="2133600"/>
          </a:xfrm>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Generated these bar plots for most frequently used words in review summary and least or rarely used words in a review summary by any customer in our dataset.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407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a:xfrm>
            <a:off x="228600" y="303212"/>
            <a:ext cx="3932237" cy="685800"/>
          </a:xfrm>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4" y="1524000"/>
            <a:ext cx="7624394" cy="4117877"/>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a:xfrm>
            <a:off x="8062539" y="1752600"/>
            <a:ext cx="3932237" cy="1447800"/>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Generated these count plots before and after handling the data imbalance concern where we notice that the dataframe consisted of different number of rating reviews that needed to be equalized.</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839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a:xfrm>
            <a:off x="76200" y="228600"/>
            <a:ext cx="10515600" cy="777875"/>
          </a:xfrm>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221210" y="1006475"/>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7239000" y="1066800"/>
            <a:ext cx="3200400" cy="1754326"/>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Word Cloud as the name suggests is a cloud of words. It is a visualization technique for text data wherein each word is picturized with its importance in the context or its frequency.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0838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26894" y="152400"/>
            <a:ext cx="10515600" cy="1143000"/>
          </a:xfrm>
        </p:spPr>
        <p:txBody>
          <a:bodyPr/>
          <a:lstStyle/>
          <a:p>
            <a:r>
              <a:rPr lang="en-US" sz="4400" dirty="0"/>
              <a:t>MODEL DEVELOPMENT ALGORITHMS</a:t>
            </a:r>
            <a:endParaRPr lang="en-IN" sz="4400"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400" y="1371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0" y="1524000"/>
            <a:ext cx="4191000" cy="4267200"/>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a:xfrm>
            <a:off x="152400" y="152401"/>
            <a:ext cx="10515600" cy="1143000"/>
          </a:xfrm>
        </p:spPr>
        <p:txBody>
          <a:bodyPr/>
          <a:lstStyle/>
          <a:p>
            <a:r>
              <a:rPr lang="en-US" sz="4400" dirty="0"/>
              <a:t>MODEL CREATION AND EVALUATION</a:t>
            </a:r>
            <a:endParaRPr lang="en-IN" sz="4400"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47800"/>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a:xfrm>
            <a:off x="304800" y="228600"/>
            <a:ext cx="10515600" cy="854075"/>
          </a:xfrm>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981200" y="1082675"/>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D66D-114B-4691-9316-EC16FCC09B5B}"/>
              </a:ext>
            </a:extLst>
          </p:cNvPr>
          <p:cNvSpPr>
            <a:spLocks noGrp="1"/>
          </p:cNvSpPr>
          <p:nvPr>
            <p:ph type="title"/>
          </p:nvPr>
        </p:nvSpPr>
        <p:spPr>
          <a:xfrm>
            <a:off x="838200" y="1371600"/>
            <a:ext cx="10954216" cy="1325563"/>
          </a:xfrm>
        </p:spPr>
        <p:txBody>
          <a:bodyPr/>
          <a:lstStyle/>
          <a:p>
            <a:r>
              <a:rPr lang="en-US" dirty="0">
                <a:solidFill>
                  <a:schemeClr val="tx1"/>
                </a:solidFill>
              </a:rPr>
              <a:t>Ratings Prediction Project </a:t>
            </a:r>
          </a:p>
        </p:txBody>
      </p:sp>
      <p:sp>
        <p:nvSpPr>
          <p:cNvPr id="4" name="TextBox 3">
            <a:extLst>
              <a:ext uri="{FF2B5EF4-FFF2-40B4-BE49-F238E27FC236}">
                <a16:creationId xmlns:a16="http://schemas.microsoft.com/office/drawing/2014/main" id="{94ED9622-A5F2-444D-B658-3890B7EF040A}"/>
              </a:ext>
            </a:extLst>
          </p:cNvPr>
          <p:cNvSpPr txBox="1"/>
          <p:nvPr/>
        </p:nvSpPr>
        <p:spPr>
          <a:xfrm flipH="1">
            <a:off x="4328159" y="5029200"/>
            <a:ext cx="3535681" cy="1446550"/>
          </a:xfrm>
          <a:prstGeom prst="rect">
            <a:avLst/>
          </a:prstGeom>
          <a:noFill/>
        </p:spPr>
        <p:txBody>
          <a:bodyPr wrap="square" rtlCol="0">
            <a:spAutoFit/>
          </a:bodyPr>
          <a:lstStyle/>
          <a:p>
            <a:pPr algn="ctr"/>
            <a:r>
              <a:rPr lang="en-US" sz="4000" dirty="0"/>
              <a:t>Prepared By-</a:t>
            </a:r>
          </a:p>
          <a:p>
            <a:pPr algn="ctr"/>
            <a:r>
              <a:rPr lang="en-US" sz="4800" dirty="0"/>
              <a:t>Purva Sonsare</a:t>
            </a:r>
          </a:p>
        </p:txBody>
      </p:sp>
    </p:spTree>
    <p:extLst>
      <p:ext uri="{BB962C8B-B14F-4D97-AF65-F5344CB8AC3E}">
        <p14:creationId xmlns:p14="http://schemas.microsoft.com/office/powerpoint/2010/main" val="3889430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a:xfrm>
            <a:off x="228600" y="152400"/>
            <a:ext cx="10515600" cy="854075"/>
          </a:xfrm>
        </p:spPr>
        <p:txBody>
          <a:bodyPr/>
          <a:lstStyle/>
          <a:p>
            <a:r>
              <a:rPr lang="en-US" sz="3600" dirty="0"/>
              <a:t>NORMALIZED CONFUSION MATRIX</a:t>
            </a:r>
            <a:endParaRPr lang="en-IN" sz="3600"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304800" y="1143000"/>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219200"/>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a:xfrm>
            <a:off x="576072" y="1901952"/>
            <a:ext cx="10701528" cy="3889248"/>
          </a:xfrm>
        </p:spPr>
        <p:txBody>
          <a:bodyPr>
            <a:normAutofit fontScale="775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pPr algn="just"/>
            <a:r>
              <a:rPr lang="en-US" dirty="0">
                <a:latin typeface="Calibri" panose="020F0502020204030204" pitchFamily="34" charset="0"/>
                <a:ea typeface="Calibri" panose="020F0502020204030204" pitchFamily="34" charset="0"/>
                <a:cs typeface="Calibri" panose="020F0502020204030204" pitchFamily="34" charset="0"/>
              </a:rPr>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fontScale="77500" lnSpcReduction="2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4DB1FF-0B62-402E-9CE7-A2F95B83A66B}"/>
              </a:ext>
            </a:extLst>
          </p:cNvPr>
          <p:cNvSpPr txBox="1"/>
          <p:nvPr/>
        </p:nvSpPr>
        <p:spPr>
          <a:xfrm>
            <a:off x="2286000" y="2590800"/>
            <a:ext cx="6894250" cy="1569660"/>
          </a:xfrm>
          <a:prstGeom prst="rect">
            <a:avLst/>
          </a:prstGeom>
          <a:noFill/>
        </p:spPr>
        <p:txBody>
          <a:bodyPr wrap="square">
            <a:spAutoFit/>
          </a:bodyPr>
          <a:lstStyle/>
          <a:p>
            <a:r>
              <a:rPr lang="en-US" sz="9600" b="1" dirty="0">
                <a:latin typeface="Algerian" panose="04020705040A02060702" pitchFamily="82" charset="0"/>
              </a:rPr>
              <a:t>THANK YOU</a:t>
            </a:r>
            <a:endParaRPr lang="en-IN" sz="9600" b="1" dirty="0">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a:xfrm>
            <a:off x="228600" y="228600"/>
            <a:ext cx="10515600" cy="676656"/>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a:xfrm>
            <a:off x="152400" y="1371600"/>
            <a:ext cx="6815328" cy="4876800"/>
          </a:xfrm>
        </p:spPr>
        <p:txBody>
          <a:bodyPr>
            <a:normAutofit fontScale="700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This is a Machine Learning Project performed on customer reviews. Reviews are processed using common NLP techniques.</a:t>
            </a:r>
          </a:p>
          <a:p>
            <a:pPr algn="just"/>
            <a:r>
              <a:rPr lang="en-US" dirty="0">
                <a:latin typeface="Calibri" panose="020F0502020204030204" pitchFamily="34" charset="0"/>
                <a:ea typeface="Calibri" panose="020F0502020204030204" pitchFamily="34" charset="0"/>
                <a:cs typeface="Calibri" panose="020F0502020204030204" pitchFamily="34" charset="0"/>
              </a:rPr>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dirty="0">
                <a:latin typeface="Calibri" panose="020F0502020204030204" pitchFamily="34" charset="0"/>
                <a:ea typeface="Calibri" panose="020F0502020204030204" pitchFamily="34" charset="0"/>
                <a:cs typeface="Calibri" panose="020F0502020204030204" pitchFamily="34" charset="0"/>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dirty="0">
                <a:latin typeface="Calibri" panose="020F0502020204030204" pitchFamily="34" charset="0"/>
                <a:ea typeface="Calibri" panose="020F0502020204030204" pitchFamily="34" charset="0"/>
                <a:cs typeface="Calibri" panose="020F0502020204030204" pitchFamily="34" charset="0"/>
              </a:rPr>
              <a:t> This task is similar to Sentiment Analysis, but instead of predicting the positive and negative sentiment (sometimes neutral also), here we need to predict the rating.</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Review Rating Prediction: A Combined Approach | by Yereya Berdugo | Towards  Data Science">
            <a:extLst>
              <a:ext uri="{FF2B5EF4-FFF2-40B4-BE49-F238E27FC236}">
                <a16:creationId xmlns:a16="http://schemas.microsoft.com/office/drawing/2014/main" id="{932BE024-C694-446D-B71D-8F840B1AB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237370"/>
            <a:ext cx="3581400" cy="238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27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a:xfrm>
            <a:off x="152400" y="152400"/>
            <a:ext cx="10515600" cy="676656"/>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a:xfrm>
            <a:off x="174812" y="990600"/>
            <a:ext cx="6987988" cy="5029200"/>
          </a:xfrm>
        </p:spPr>
        <p:txBody>
          <a:bodyPr>
            <a:normAutofit fontScale="775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dirty="0">
                <a:latin typeface="Calibri" panose="020F0502020204030204" pitchFamily="34"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Flipkart etc.</a:t>
            </a:r>
          </a:p>
          <a:p>
            <a:pPr algn="just"/>
            <a:r>
              <a:rPr lang="en-US" dirty="0">
                <a:latin typeface="Calibri" panose="020F0502020204030204" pitchFamily="34" charset="0"/>
                <a:ea typeface="Calibri" panose="020F0502020204030204" pitchFamily="34" charset="0"/>
                <a:cs typeface="Calibri" panose="020F0502020204030204" pitchFamily="34"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descr="Predicting Polarity of User Reviews | by Priyank Jain | Towards Data Science">
            <a:extLst>
              <a:ext uri="{FF2B5EF4-FFF2-40B4-BE49-F238E27FC236}">
                <a16:creationId xmlns:a16="http://schemas.microsoft.com/office/drawing/2014/main" id="{7A6AE1DA-46D2-431F-9C49-B5D34DEFB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066800"/>
            <a:ext cx="42672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71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a:xfrm>
            <a:off x="152400" y="152400"/>
            <a:ext cx="10515600" cy="676656"/>
          </a:xfrm>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a:xfrm>
            <a:off x="304800" y="1066800"/>
            <a:ext cx="6891528" cy="5181600"/>
          </a:xfrm>
        </p:spPr>
        <p:txBody>
          <a:bodyPr>
            <a:normAutofit fontScale="850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a:latin typeface="Calibri" panose="020F0502020204030204" pitchFamily="34" charset="0"/>
                <a:ea typeface="Calibri" panose="020F0502020204030204" pitchFamily="34" charset="0"/>
                <a:cs typeface="Calibri" panose="020F0502020204030204" pitchFamily="34" charset="0"/>
              </a:rPr>
              <a:t>Basically, we need these columns:</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1) reviews of the product.</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2) rating of the product.</a:t>
            </a:r>
          </a:p>
          <a:p>
            <a:pPr algn="just"/>
            <a:r>
              <a:rPr lang="en-US" dirty="0">
                <a:latin typeface="Calibri" panose="020F0502020204030204" pitchFamily="34" charset="0"/>
                <a:ea typeface="Calibri" panose="020F0502020204030204" pitchFamily="34" charset="0"/>
                <a:cs typeface="Calibri" panose="020F0502020204030204" pitchFamily="34" charset="0"/>
              </a:rPr>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pic>
        <p:nvPicPr>
          <p:cNvPr id="4098" name="Picture 2" descr="Flipkart, Amazon under scanner">
            <a:extLst>
              <a:ext uri="{FF2B5EF4-FFF2-40B4-BE49-F238E27FC236}">
                <a16:creationId xmlns:a16="http://schemas.microsoft.com/office/drawing/2014/main" id="{4EF15EC6-70D0-4078-BEAA-FC7F586B0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720" y="1600200"/>
            <a:ext cx="4577892"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8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a:xfrm>
            <a:off x="304800" y="228600"/>
            <a:ext cx="10515600" cy="676656"/>
          </a:xfrm>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a:xfrm>
            <a:off x="576072" y="1219200"/>
            <a:ext cx="6739128" cy="4800600"/>
          </a:xfrm>
        </p:spPr>
        <p:txBody>
          <a:bodyPr>
            <a:normAutofit fontScale="85000" lnSpcReduction="1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1. Data Cleaning</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2. Exploratory Data Analysis and Visualization</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3. Data Pre-processing</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4. Model Building</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5. Model Evaluation</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	6. Selecting the Best classification model</a:t>
            </a:r>
          </a:p>
        </p:txBody>
      </p:sp>
      <p:pic>
        <p:nvPicPr>
          <p:cNvPr id="1026" name="Picture 2" descr="Data Preprocessing in Data Mining -A Hands On Guide - Analytics Vidhya">
            <a:extLst>
              <a:ext uri="{FF2B5EF4-FFF2-40B4-BE49-F238E27FC236}">
                <a16:creationId xmlns:a16="http://schemas.microsoft.com/office/drawing/2014/main" id="{B42A8C5E-8C49-4BBD-BEF9-87672E024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295400"/>
            <a:ext cx="44196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11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2844"/>
            <a:ext cx="10515600" cy="676656"/>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429018275"/>
              </p:ext>
            </p:extLst>
          </p:nvPr>
        </p:nvGraphicFramePr>
        <p:xfrm>
          <a:off x="1143000" y="1490662"/>
          <a:ext cx="9363075" cy="387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a:xfrm>
            <a:off x="228600" y="304800"/>
            <a:ext cx="10515600" cy="676656"/>
          </a:xfrm>
        </p:spPr>
        <p:txBody>
          <a:bodyPr>
            <a:normAutofit fontScale="90000"/>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a:xfrm>
            <a:off x="381000" y="1447800"/>
            <a:ext cx="10515600" cy="4422648"/>
          </a:xfrm>
        </p:spPr>
        <p:txBody>
          <a:bodyPr>
            <a:normAutofit fontScale="85000" lnSpcReduction="10000"/>
          </a:bodyPr>
          <a:lstStyle/>
          <a:p>
            <a:r>
              <a:rPr lang="en-IN" dirty="0">
                <a:latin typeface="Calibri" panose="020F0502020204030204" pitchFamily="34" charset="0"/>
                <a:ea typeface="Calibri" panose="020F0502020204030204" pitchFamily="34" charset="0"/>
                <a:cs typeface="Calibri" panose="020F0502020204030204" pitchFamily="34" charset="0"/>
              </a:rPr>
              <a:t>Hardware technology being used.</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RAM 	: 8 GB</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CPU 	: AMD Ryzen 5 3550H with Radeon Vega Mobile Gfx 2.10 GHz</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GPU 	: AMD Radeon ™ Vega 8 Graphics and NVIDIA GeForce GTX 1650 Ti</a:t>
            </a:r>
          </a:p>
          <a:p>
            <a:r>
              <a:rPr lang="en-IN" dirty="0">
                <a:latin typeface="Calibri" panose="020F0502020204030204" pitchFamily="34" charset="0"/>
                <a:ea typeface="Calibri" panose="020F0502020204030204" pitchFamily="34" charset="0"/>
                <a:cs typeface="Calibri" panose="020F0502020204030204" pitchFamily="34" charset="0"/>
              </a:rPr>
              <a:t>Software technology being used.</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Programming language 		: Python</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Distribution 			: Anaconda Navigator</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Browser based language shell 	: Jupyter Notebook</a:t>
            </a:r>
          </a:p>
          <a:p>
            <a:r>
              <a:rPr lang="en-IN" dirty="0">
                <a:latin typeface="Calibri" panose="020F0502020204030204" pitchFamily="34" charset="0"/>
                <a:ea typeface="Calibri" panose="020F0502020204030204" pitchFamily="34" charset="0"/>
                <a:cs typeface="Calibri" panose="020F0502020204030204" pitchFamily="34" charset="0"/>
              </a:rPr>
              <a:t>Libraries/Packages specifically being used.</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a:xfrm>
            <a:off x="381000" y="402336"/>
            <a:ext cx="10515600" cy="676656"/>
          </a:xfrm>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a:xfrm>
            <a:off x="304800" y="1600200"/>
            <a:ext cx="6967728" cy="3877056"/>
          </a:xfrm>
        </p:spPr>
        <p:txBody>
          <a:bodyPr>
            <a:normAutofit fontScale="700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Importing the necessary libraries/dependencies</a:t>
            </a:r>
          </a:p>
          <a:p>
            <a:pPr algn="just"/>
            <a:r>
              <a:rPr lang="en-US" dirty="0">
                <a:latin typeface="Calibri" panose="020F0502020204030204" pitchFamily="34" charset="0"/>
                <a:ea typeface="Calibri" panose="020F0502020204030204" pitchFamily="34" charset="0"/>
                <a:cs typeface="Calibri" panose="020F0502020204030204" pitchFamily="34" charset="0"/>
              </a:rPr>
              <a:t>Checking dataset dimensions and null value details</a:t>
            </a:r>
          </a:p>
          <a:p>
            <a:pPr algn="just"/>
            <a:r>
              <a:rPr lang="en-IN" dirty="0">
                <a:latin typeface="Calibri" panose="020F0502020204030204" pitchFamily="34" charset="0"/>
                <a:ea typeface="Calibri" panose="020F0502020204030204" pitchFamily="34" charset="0"/>
                <a:cs typeface="Calibri" panose="020F0502020204030204" pitchFamily="34" charset="0"/>
              </a:rPr>
              <a:t>Taking a look at various label categories using the Unique method</a:t>
            </a:r>
          </a:p>
          <a:p>
            <a:pPr algn="just"/>
            <a:r>
              <a:rPr lang="en-IN" dirty="0">
                <a:latin typeface="Calibri" panose="020F0502020204030204" pitchFamily="34" charset="0"/>
                <a:ea typeface="Calibri" panose="020F0502020204030204" pitchFamily="34" charset="0"/>
                <a:cs typeface="Calibri" panose="020F0502020204030204" pitchFamily="34" charset="0"/>
              </a:rPr>
              <a:t>Performing data cleaning and then visualization steps</a:t>
            </a:r>
          </a:p>
          <a:p>
            <a:pPr algn="just"/>
            <a:r>
              <a:rPr lang="en-IN" dirty="0">
                <a:latin typeface="Calibri" panose="020F0502020204030204" pitchFamily="34" charset="0"/>
                <a:ea typeface="Calibri" panose="020F0502020204030204" pitchFamily="34" charset="0"/>
                <a:cs typeface="Calibri" panose="020F0502020204030204" pitchFamily="34" charset="0"/>
              </a:rPr>
              <a:t>Making Word Clouds for loud words in each label class</a:t>
            </a:r>
          </a:p>
          <a:p>
            <a:pPr algn="just"/>
            <a:r>
              <a:rPr lang="en-IN" dirty="0">
                <a:latin typeface="Calibri" panose="020F0502020204030204" pitchFamily="34" charset="0"/>
                <a:ea typeface="Calibri" panose="020F0502020204030204" pitchFamily="34" charset="0"/>
                <a:cs typeface="Calibri" panose="020F0502020204030204" pitchFamily="34" charset="0"/>
              </a:rPr>
              <a:t>Handling the class imbalance issue manually and fixing it</a:t>
            </a:r>
          </a:p>
          <a:p>
            <a:pPr algn="just"/>
            <a:r>
              <a:rPr lang="en-IN" dirty="0">
                <a:latin typeface="Calibri" panose="020F0502020204030204" pitchFamily="34" charset="0"/>
                <a:ea typeface="Calibri" panose="020F0502020204030204" pitchFamily="34" charset="0"/>
                <a:cs typeface="Calibri" panose="020F0502020204030204" pitchFamily="34" charset="0"/>
              </a:rPr>
              <a:t>Converting text into vectors using the TF-IDF Vectorizer</a:t>
            </a:r>
          </a:p>
          <a:p>
            <a:pPr algn="just"/>
            <a:r>
              <a:rPr lang="en-IN" dirty="0">
                <a:latin typeface="Calibri" panose="020F0502020204030204" pitchFamily="34" charset="0"/>
                <a:ea typeface="Calibri" panose="020F0502020204030204" pitchFamily="34" charset="0"/>
                <a:cs typeface="Calibri" panose="020F0502020204030204" pitchFamily="34" charset="0"/>
              </a:rPr>
              <a:t>Splitting the dataset into train and test to build classification models</a:t>
            </a:r>
          </a:p>
          <a:p>
            <a:pPr algn="just"/>
            <a:r>
              <a:rPr lang="en-IN" dirty="0">
                <a:latin typeface="Calibri" panose="020F0502020204030204" pitchFamily="34" charset="0"/>
                <a:ea typeface="Calibri" panose="020F0502020204030204" pitchFamily="34" charset="0"/>
                <a:cs typeface="Calibri" panose="020F0502020204030204" pitchFamily="34" charset="0"/>
              </a:rPr>
              <a:t>Evaluating the classification models with necessary metrics</a:t>
            </a:r>
          </a:p>
        </p:txBody>
      </p:sp>
      <p:pic>
        <p:nvPicPr>
          <p:cNvPr id="5122" name="Picture 2" descr="Data Preprocessing: A Basic Guideline | by Rafael Duarte | Becoming Human:  Artificial Intelligence Magazine">
            <a:extLst>
              <a:ext uri="{FF2B5EF4-FFF2-40B4-BE49-F238E27FC236}">
                <a16:creationId xmlns:a16="http://schemas.microsoft.com/office/drawing/2014/main" id="{B5E425C5-70BA-4380-AE61-4E7AD50EF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1312769"/>
            <a:ext cx="4191000" cy="432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48540"/>
      </p:ext>
    </p:extLst>
  </p:cSld>
  <p:clrMapOvr>
    <a:masterClrMapping/>
  </p:clrMapOvr>
</p:sld>
</file>

<file path=ppt/theme/theme1.xml><?xml version="1.0" encoding="utf-8"?>
<a:theme xmlns:a="http://schemas.openxmlformats.org/drawingml/2006/main" name="Theme1">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F0025F00-57E1-4EBB-BFA1-FC023F4FD6F0}" vid="{5DECA770-44C3-4D0C-B318-44BD7DA9DCC2}"/>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118</TotalTime>
  <Words>1505</Words>
  <Application>Microsoft Office PowerPoint</Application>
  <PresentationFormat>Widescreen</PresentationFormat>
  <Paragraphs>105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Calibri</vt:lpstr>
      <vt:lpstr>Candara</vt:lpstr>
      <vt:lpstr>Courier New</vt:lpstr>
      <vt:lpstr>Gill Sans Nova</vt:lpstr>
      <vt:lpstr>Gill Sans Nova Light</vt:lpstr>
      <vt:lpstr>Sagona Book</vt:lpstr>
      <vt:lpstr>Theme1</vt:lpstr>
      <vt:lpstr>Ratings Prediction Project Presentation</vt:lpstr>
      <vt:lpstr>Ratings Prediction Project </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Purva Sonsare</cp:lastModifiedBy>
  <cp:revision>20</cp:revision>
  <dcterms:created xsi:type="dcterms:W3CDTF">2021-12-26T03:23:22Z</dcterms:created>
  <dcterms:modified xsi:type="dcterms:W3CDTF">2022-12-06T14:50:12Z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