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272" r:id="rId2"/>
    <p:sldId id="273" r:id="rId3"/>
    <p:sldId id="259" r:id="rId4"/>
    <p:sldId id="283" r:id="rId5"/>
    <p:sldId id="278" r:id="rId6"/>
    <p:sldId id="284" r:id="rId7"/>
    <p:sldId id="261" r:id="rId8"/>
    <p:sldId id="262" r:id="rId9"/>
    <p:sldId id="285" r:id="rId10"/>
    <p:sldId id="286" r:id="rId11"/>
    <p:sldId id="287" r:id="rId12"/>
    <p:sldId id="288" r:id="rId13"/>
    <p:sldId id="289" r:id="rId14"/>
    <p:sldId id="263" r:id="rId15"/>
    <p:sldId id="264" r:id="rId16"/>
    <p:sldId id="290" r:id="rId17"/>
    <p:sldId id="266" r:id="rId18"/>
    <p:sldId id="279" r:id="rId19"/>
    <p:sldId id="267" r:id="rId20"/>
    <p:sldId id="292" r:id="rId21"/>
    <p:sldId id="294" r:id="rId22"/>
    <p:sldId id="291" r:id="rId23"/>
    <p:sldId id="293" r:id="rId24"/>
    <p:sldId id="295" r:id="rId25"/>
    <p:sldId id="296" r:id="rId26"/>
    <p:sldId id="268" r:id="rId27"/>
    <p:sldId id="297" r:id="rId28"/>
    <p:sldId id="298" r:id="rId29"/>
    <p:sldId id="282" r:id="rId30"/>
    <p:sldId id="299" r:id="rId31"/>
    <p:sldId id="300" r:id="rId32"/>
    <p:sldId id="301" r:id="rId33"/>
    <p:sldId id="302" r:id="rId34"/>
    <p:sldId id="303" r:id="rId35"/>
    <p:sldId id="304" r:id="rId36"/>
    <p:sldId id="305" r:id="rId37"/>
    <p:sldId id="306" r:id="rId38"/>
    <p:sldId id="307" r:id="rId39"/>
    <p:sldId id="308" r:id="rId40"/>
    <p:sldId id="309" r:id="rId41"/>
    <p:sldId id="280" r:id="rId42"/>
    <p:sldId id="28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5" d="100"/>
          <a:sy n="85" d="100"/>
        </p:scale>
        <p:origin x="590" y="6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11/5/2022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11/4/2022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26</a:t>
            </a:fld>
            <a:endParaRPr lang="en-US" dirty="0"/>
          </a:p>
        </p:txBody>
      </p:sp>
    </p:spTree>
    <p:extLst>
      <p:ext uri="{BB962C8B-B14F-4D97-AF65-F5344CB8AC3E}">
        <p14:creationId xmlns:p14="http://schemas.microsoft.com/office/powerpoint/2010/main" val="3150707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27</a:t>
            </a:fld>
            <a:endParaRPr lang="en-US" dirty="0"/>
          </a:p>
        </p:txBody>
      </p:sp>
    </p:spTree>
    <p:extLst>
      <p:ext uri="{BB962C8B-B14F-4D97-AF65-F5344CB8AC3E}">
        <p14:creationId xmlns:p14="http://schemas.microsoft.com/office/powerpoint/2010/main" val="819276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28</a:t>
            </a:fld>
            <a:endParaRPr lang="en-US" dirty="0"/>
          </a:p>
        </p:txBody>
      </p:sp>
    </p:spTree>
    <p:extLst>
      <p:ext uri="{BB962C8B-B14F-4D97-AF65-F5344CB8AC3E}">
        <p14:creationId xmlns:p14="http://schemas.microsoft.com/office/powerpoint/2010/main" val="1556691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31</a:t>
            </a:fld>
            <a:endParaRPr lang="en-US" dirty="0"/>
          </a:p>
        </p:txBody>
      </p:sp>
    </p:spTree>
    <p:extLst>
      <p:ext uri="{BB962C8B-B14F-4D97-AF65-F5344CB8AC3E}">
        <p14:creationId xmlns:p14="http://schemas.microsoft.com/office/powerpoint/2010/main" val="2364031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36</a:t>
            </a:fld>
            <a:endParaRPr lang="en-US" dirty="0"/>
          </a:p>
        </p:txBody>
      </p:sp>
    </p:spTree>
    <p:extLst>
      <p:ext uri="{BB962C8B-B14F-4D97-AF65-F5344CB8AC3E}">
        <p14:creationId xmlns:p14="http://schemas.microsoft.com/office/powerpoint/2010/main" val="1740757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37</a:t>
            </a:fld>
            <a:endParaRPr lang="en-US" dirty="0"/>
          </a:p>
        </p:txBody>
      </p:sp>
    </p:spTree>
    <p:extLst>
      <p:ext uri="{BB962C8B-B14F-4D97-AF65-F5344CB8AC3E}">
        <p14:creationId xmlns:p14="http://schemas.microsoft.com/office/powerpoint/2010/main" val="3720946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40</a:t>
            </a:fld>
            <a:endParaRPr lang="en-US" dirty="0"/>
          </a:p>
        </p:txBody>
      </p:sp>
    </p:spTree>
    <p:extLst>
      <p:ext uri="{BB962C8B-B14F-4D97-AF65-F5344CB8AC3E}">
        <p14:creationId xmlns:p14="http://schemas.microsoft.com/office/powerpoint/2010/main" val="3120176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17</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19</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20</a:t>
            </a:fld>
            <a:endParaRPr lang="en-US" dirty="0"/>
          </a:p>
        </p:txBody>
      </p:sp>
    </p:spTree>
    <p:extLst>
      <p:ext uri="{BB962C8B-B14F-4D97-AF65-F5344CB8AC3E}">
        <p14:creationId xmlns:p14="http://schemas.microsoft.com/office/powerpoint/2010/main" val="1424662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21</a:t>
            </a:fld>
            <a:endParaRPr lang="en-US" dirty="0"/>
          </a:p>
        </p:txBody>
      </p:sp>
    </p:spTree>
    <p:extLst>
      <p:ext uri="{BB962C8B-B14F-4D97-AF65-F5344CB8AC3E}">
        <p14:creationId xmlns:p14="http://schemas.microsoft.com/office/powerpoint/2010/main" val="3638380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22</a:t>
            </a:fld>
            <a:endParaRPr lang="en-US" dirty="0"/>
          </a:p>
        </p:txBody>
      </p:sp>
    </p:spTree>
    <p:extLst>
      <p:ext uri="{BB962C8B-B14F-4D97-AF65-F5344CB8AC3E}">
        <p14:creationId xmlns:p14="http://schemas.microsoft.com/office/powerpoint/2010/main" val="76699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23</a:t>
            </a:fld>
            <a:endParaRPr lang="en-US" dirty="0"/>
          </a:p>
        </p:txBody>
      </p:sp>
    </p:spTree>
    <p:extLst>
      <p:ext uri="{BB962C8B-B14F-4D97-AF65-F5344CB8AC3E}">
        <p14:creationId xmlns:p14="http://schemas.microsoft.com/office/powerpoint/2010/main" val="164767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24</a:t>
            </a:fld>
            <a:endParaRPr lang="en-US" dirty="0"/>
          </a:p>
        </p:txBody>
      </p:sp>
    </p:spTree>
    <p:extLst>
      <p:ext uri="{BB962C8B-B14F-4D97-AF65-F5344CB8AC3E}">
        <p14:creationId xmlns:p14="http://schemas.microsoft.com/office/powerpoint/2010/main" val="245163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25</a:t>
            </a:fld>
            <a:endParaRPr lang="en-US" dirty="0"/>
          </a:p>
        </p:txBody>
      </p:sp>
    </p:spTree>
    <p:extLst>
      <p:ext uri="{BB962C8B-B14F-4D97-AF65-F5344CB8AC3E}">
        <p14:creationId xmlns:p14="http://schemas.microsoft.com/office/powerpoint/2010/main" val="51597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image" Target="../media/image60.gif"/><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34D2A1-3563-4C4D-8B27-0AF346788F48}"/>
              </a:ext>
            </a:extLst>
          </p:cNvPr>
          <p:cNvPicPr>
            <a:picLocks noChangeAspect="1"/>
          </p:cNvPicPr>
          <p:nvPr/>
        </p:nvPicPr>
        <p:blipFill>
          <a:blip r:embed="rId2"/>
          <a:stretch>
            <a:fillRect/>
          </a:stretch>
        </p:blipFill>
        <p:spPr>
          <a:xfrm>
            <a:off x="0" y="-1203"/>
            <a:ext cx="12191999" cy="6859203"/>
          </a:xfrm>
          <a:prstGeom prst="rect">
            <a:avLst/>
          </a:prstGeom>
        </p:spPr>
      </p:pic>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493852" y="4794490"/>
            <a:ext cx="11482086" cy="2451261"/>
          </a:xfrm>
        </p:spPr>
        <p:txBody>
          <a:bodyPr/>
          <a:lstStyle/>
          <a:p>
            <a:r>
              <a:rPr lang="en-US" b="1" dirty="0">
                <a:solidFill>
                  <a:schemeClr val="tx1">
                    <a:lumMod val="50000"/>
                  </a:schemeClr>
                </a:solidFill>
              </a:rPr>
              <a:t>Used Car Price Predictions</a:t>
            </a:r>
            <a:br>
              <a:rPr lang="en-US" b="1" dirty="0">
                <a:solidFill>
                  <a:schemeClr val="tx1">
                    <a:lumMod val="50000"/>
                  </a:schemeClr>
                </a:solidFill>
              </a:rPr>
            </a:br>
            <a:r>
              <a:rPr lang="en-US" sz="1400" b="1" dirty="0">
                <a:solidFill>
                  <a:schemeClr val="tx1">
                    <a:lumMod val="50000"/>
                  </a:schemeClr>
                </a:solidFill>
              </a:rPr>
              <a:t>Prepared By</a:t>
            </a:r>
            <a:br>
              <a:rPr lang="en-US" sz="1400" b="1" dirty="0">
                <a:solidFill>
                  <a:schemeClr val="tx1">
                    <a:lumMod val="50000"/>
                  </a:schemeClr>
                </a:solidFill>
              </a:rPr>
            </a:br>
            <a:r>
              <a:rPr lang="en-US" sz="3600" b="1" dirty="0">
                <a:solidFill>
                  <a:schemeClr val="tx1">
                    <a:lumMod val="50000"/>
                  </a:schemeClr>
                </a:solidFill>
              </a:rPr>
              <a:t>Purva Sonsare</a:t>
            </a:r>
            <a:br>
              <a:rPr lang="en-US" b="1" dirty="0">
                <a:solidFill>
                  <a:schemeClr val="tx1">
                    <a:lumMod val="50000"/>
                  </a:schemeClr>
                </a:solidFill>
              </a:rPr>
            </a:br>
            <a:endParaRPr lang="en-US" b="1" dirty="0">
              <a:solidFill>
                <a:schemeClr val="tx1">
                  <a:lumMod val="50000"/>
                </a:schemeClr>
              </a:solidFill>
            </a:endParaRP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2023035" y="2601119"/>
            <a:ext cx="9144000" cy="1655762"/>
          </a:xfrm>
        </p:spPr>
        <p:txBody>
          <a:bodyPr/>
          <a:lstStyle/>
          <a:p>
            <a:r>
              <a:rPr lang="en-US" dirty="0"/>
              <a:t>mirjam nilsson</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Used Car Price Predictions</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2" name="TextBox 1">
            <a:extLst>
              <a:ext uri="{FF2B5EF4-FFF2-40B4-BE49-F238E27FC236}">
                <a16:creationId xmlns:a16="http://schemas.microsoft.com/office/drawing/2014/main" id="{5304BBE5-C6AA-40F0-9147-9CCA94BEADA6}"/>
              </a:ext>
            </a:extLst>
          </p:cNvPr>
          <p:cNvSpPr txBox="1"/>
          <p:nvPr/>
        </p:nvSpPr>
        <p:spPr>
          <a:xfrm>
            <a:off x="217483" y="346061"/>
            <a:ext cx="5295812"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Sagona Book" panose="02020503050505020204" pitchFamily="18" charset="0"/>
              </a:rPr>
              <a:t>Using </a:t>
            </a:r>
            <a:r>
              <a:rPr lang="en-US" dirty="0" err="1">
                <a:latin typeface="Sagona Book" panose="02020503050505020204" pitchFamily="18" charset="0"/>
              </a:rPr>
              <a:t>df.columns</a:t>
            </a:r>
            <a:r>
              <a:rPr lang="en-US" dirty="0">
                <a:latin typeface="Sagona Book" panose="02020503050505020204" pitchFamily="18" charset="0"/>
              </a:rPr>
              <a:t> checked the names of all columns</a:t>
            </a:r>
          </a:p>
        </p:txBody>
      </p:sp>
      <p:sp>
        <p:nvSpPr>
          <p:cNvPr id="9" name="TextBox 8">
            <a:extLst>
              <a:ext uri="{FF2B5EF4-FFF2-40B4-BE49-F238E27FC236}">
                <a16:creationId xmlns:a16="http://schemas.microsoft.com/office/drawing/2014/main" id="{27E1201F-1271-4A6C-BE3F-37C81CE082C6}"/>
              </a:ext>
            </a:extLst>
          </p:cNvPr>
          <p:cNvSpPr txBox="1"/>
          <p:nvPr/>
        </p:nvSpPr>
        <p:spPr>
          <a:xfrm>
            <a:off x="107577" y="1987451"/>
            <a:ext cx="4272399" cy="3970318"/>
          </a:xfrm>
          <a:prstGeom prst="rect">
            <a:avLst/>
          </a:prstGeom>
          <a:noFill/>
        </p:spPr>
        <p:txBody>
          <a:bodyPr wrap="square" rtlCol="0">
            <a:spAutoFit/>
          </a:bodyPr>
          <a:lstStyle/>
          <a:p>
            <a:pPr marL="285750" indent="-285750" algn="just">
              <a:buFont typeface="Arial" panose="020B0604020202020204" pitchFamily="34" charset="0"/>
              <a:buChar char="•"/>
            </a:pPr>
            <a:r>
              <a:rPr lang="en-US" i="0" dirty="0">
                <a:solidFill>
                  <a:schemeClr val="tx1">
                    <a:lumMod val="50000"/>
                  </a:schemeClr>
                </a:solidFill>
                <a:effectLst/>
                <a:latin typeface="Sagona Book" panose="02020503050505020204" pitchFamily="18" charset="0"/>
              </a:rPr>
              <a:t>Checking null values of dataset by </a:t>
            </a:r>
            <a:r>
              <a:rPr lang="en-US" i="0" dirty="0" err="1">
                <a:solidFill>
                  <a:schemeClr val="tx1">
                    <a:lumMod val="50000"/>
                  </a:schemeClr>
                </a:solidFill>
                <a:effectLst/>
                <a:latin typeface="Sagona Book" panose="02020503050505020204" pitchFamily="18" charset="0"/>
              </a:rPr>
              <a:t>isnull</a:t>
            </a:r>
            <a:r>
              <a:rPr lang="en-US" i="0" dirty="0">
                <a:solidFill>
                  <a:schemeClr val="tx1">
                    <a:lumMod val="50000"/>
                  </a:schemeClr>
                </a:solidFill>
                <a:effectLst/>
                <a:latin typeface="Sagona Book" panose="02020503050505020204" pitchFamily="18" charset="0"/>
              </a:rPr>
              <a:t>() method</a:t>
            </a:r>
          </a:p>
          <a:p>
            <a:pPr algn="just"/>
            <a:endParaRPr lang="en-US" i="0" dirty="0">
              <a:solidFill>
                <a:schemeClr val="tx1">
                  <a:lumMod val="50000"/>
                </a:schemeClr>
              </a:solidFill>
              <a:effectLst/>
              <a:latin typeface="Sagona Book" panose="02020503050505020204" pitchFamily="18" charset="0"/>
            </a:endParaRPr>
          </a:p>
          <a:p>
            <a:pPr marL="285750" indent="-285750" algn="just">
              <a:buFont typeface="Arial" panose="020B0604020202020204" pitchFamily="34" charset="0"/>
              <a:buChar char="•"/>
            </a:pPr>
            <a:r>
              <a:rPr lang="en-US" dirty="0">
                <a:solidFill>
                  <a:schemeClr val="tx1">
                    <a:lumMod val="50000"/>
                  </a:schemeClr>
                </a:solidFill>
                <a:latin typeface="Sagona Book" panose="02020503050505020204" pitchFamily="18" charset="0"/>
              </a:rPr>
              <a:t>I have replaced blank and hyphen columns with nan values to get the total and proper count of missing values</a:t>
            </a:r>
          </a:p>
          <a:p>
            <a:pPr marL="285750" indent="-285750" algn="just">
              <a:buFont typeface="Arial" panose="020B0604020202020204" pitchFamily="34" charset="0"/>
              <a:buChar char="•"/>
            </a:pPr>
            <a:r>
              <a:rPr lang="en-US" dirty="0">
                <a:solidFill>
                  <a:schemeClr val="tx1">
                    <a:lumMod val="50000"/>
                  </a:schemeClr>
                </a:solidFill>
                <a:latin typeface="Sagona Book" panose="02020503050505020204" pitchFamily="18" charset="0"/>
              </a:rPr>
              <a:t>Also removed the columns where missing values were greater than half of its total count</a:t>
            </a:r>
          </a:p>
          <a:p>
            <a:pPr marL="285750" indent="-285750" algn="just">
              <a:buFont typeface="Arial" panose="020B0604020202020204" pitchFamily="34" charset="0"/>
              <a:buChar char="•"/>
            </a:pPr>
            <a:r>
              <a:rPr lang="en-US" dirty="0">
                <a:solidFill>
                  <a:schemeClr val="tx1">
                    <a:lumMod val="50000"/>
                  </a:schemeClr>
                </a:solidFill>
                <a:latin typeface="Sagona Book" panose="02020503050505020204" pitchFamily="18" charset="0"/>
              </a:rPr>
              <a:t>Then shape of the data was changed to 12608 rows and 18 columns after removing ‘</a:t>
            </a:r>
            <a:r>
              <a:rPr lang="en-US" dirty="0" err="1">
                <a:solidFill>
                  <a:schemeClr val="tx1">
                    <a:lumMod val="50000"/>
                  </a:schemeClr>
                </a:solidFill>
                <a:latin typeface="Sagona Book" panose="02020503050505020204" pitchFamily="18" charset="0"/>
              </a:rPr>
              <a:t>cargo_volume</a:t>
            </a:r>
            <a:r>
              <a:rPr lang="en-US" dirty="0">
                <a:solidFill>
                  <a:schemeClr val="tx1">
                    <a:lumMod val="50000"/>
                  </a:schemeClr>
                </a:solidFill>
                <a:latin typeface="Sagona Book" panose="02020503050505020204" pitchFamily="18" charset="0"/>
              </a:rPr>
              <a:t>’ and ‘</a:t>
            </a:r>
            <a:r>
              <a:rPr lang="en-US" dirty="0" err="1">
                <a:solidFill>
                  <a:schemeClr val="tx1">
                    <a:lumMod val="50000"/>
                  </a:schemeClr>
                </a:solidFill>
                <a:latin typeface="Sagona Book" panose="02020503050505020204" pitchFamily="18" charset="0"/>
              </a:rPr>
              <a:t>Insp_score</a:t>
            </a:r>
            <a:r>
              <a:rPr lang="en-US" dirty="0">
                <a:solidFill>
                  <a:schemeClr val="tx1">
                    <a:lumMod val="50000"/>
                  </a:schemeClr>
                </a:solidFill>
                <a:latin typeface="Sagona Book" panose="02020503050505020204" pitchFamily="18" charset="0"/>
              </a:rPr>
              <a:t>’</a:t>
            </a:r>
          </a:p>
        </p:txBody>
      </p:sp>
      <p:pic>
        <p:nvPicPr>
          <p:cNvPr id="12" name="Picture 11">
            <a:extLst>
              <a:ext uri="{FF2B5EF4-FFF2-40B4-BE49-F238E27FC236}">
                <a16:creationId xmlns:a16="http://schemas.microsoft.com/office/drawing/2014/main" id="{A7D1593D-82A7-4A04-A38B-7D4BEFAB6222}"/>
              </a:ext>
            </a:extLst>
          </p:cNvPr>
          <p:cNvPicPr>
            <a:picLocks noChangeAspect="1"/>
          </p:cNvPicPr>
          <p:nvPr/>
        </p:nvPicPr>
        <p:blipFill>
          <a:blip r:embed="rId2"/>
          <a:stretch>
            <a:fillRect/>
          </a:stretch>
        </p:blipFill>
        <p:spPr>
          <a:xfrm>
            <a:off x="5943117" y="245912"/>
            <a:ext cx="5578323" cy="1577477"/>
          </a:xfrm>
          <a:prstGeom prst="rect">
            <a:avLst/>
          </a:prstGeom>
        </p:spPr>
      </p:pic>
      <p:pic>
        <p:nvPicPr>
          <p:cNvPr id="16" name="Picture 15">
            <a:extLst>
              <a:ext uri="{FF2B5EF4-FFF2-40B4-BE49-F238E27FC236}">
                <a16:creationId xmlns:a16="http://schemas.microsoft.com/office/drawing/2014/main" id="{484148E4-51BA-4309-AE29-27C42F074BCE}"/>
              </a:ext>
            </a:extLst>
          </p:cNvPr>
          <p:cNvPicPr>
            <a:picLocks noChangeAspect="1"/>
          </p:cNvPicPr>
          <p:nvPr/>
        </p:nvPicPr>
        <p:blipFill>
          <a:blip r:embed="rId3"/>
          <a:stretch>
            <a:fillRect/>
          </a:stretch>
        </p:blipFill>
        <p:spPr>
          <a:xfrm>
            <a:off x="4977784" y="2116877"/>
            <a:ext cx="3673158" cy="632515"/>
          </a:xfrm>
          <a:prstGeom prst="rect">
            <a:avLst/>
          </a:prstGeom>
        </p:spPr>
      </p:pic>
      <p:pic>
        <p:nvPicPr>
          <p:cNvPr id="18" name="Picture 17">
            <a:extLst>
              <a:ext uri="{FF2B5EF4-FFF2-40B4-BE49-F238E27FC236}">
                <a16:creationId xmlns:a16="http://schemas.microsoft.com/office/drawing/2014/main" id="{3DF2AFAC-ED73-4616-9DAD-5CDD1087CD0B}"/>
              </a:ext>
            </a:extLst>
          </p:cNvPr>
          <p:cNvPicPr>
            <a:picLocks noChangeAspect="1"/>
          </p:cNvPicPr>
          <p:nvPr/>
        </p:nvPicPr>
        <p:blipFill>
          <a:blip r:embed="rId4"/>
          <a:stretch>
            <a:fillRect/>
          </a:stretch>
        </p:blipFill>
        <p:spPr>
          <a:xfrm>
            <a:off x="8991381" y="2094559"/>
            <a:ext cx="2530059" cy="3848433"/>
          </a:xfrm>
          <a:prstGeom prst="rect">
            <a:avLst/>
          </a:prstGeom>
        </p:spPr>
      </p:pic>
      <p:pic>
        <p:nvPicPr>
          <p:cNvPr id="20" name="Picture 19">
            <a:extLst>
              <a:ext uri="{FF2B5EF4-FFF2-40B4-BE49-F238E27FC236}">
                <a16:creationId xmlns:a16="http://schemas.microsoft.com/office/drawing/2014/main" id="{15C580C4-11BC-482B-A4EF-7E1CEF3B7418}"/>
              </a:ext>
            </a:extLst>
          </p:cNvPr>
          <p:cNvPicPr>
            <a:picLocks noChangeAspect="1"/>
          </p:cNvPicPr>
          <p:nvPr/>
        </p:nvPicPr>
        <p:blipFill>
          <a:blip r:embed="rId5"/>
          <a:stretch>
            <a:fillRect/>
          </a:stretch>
        </p:blipFill>
        <p:spPr>
          <a:xfrm>
            <a:off x="4941297" y="3001809"/>
            <a:ext cx="3673158" cy="872068"/>
          </a:xfrm>
          <a:prstGeom prst="rect">
            <a:avLst/>
          </a:prstGeom>
        </p:spPr>
      </p:pic>
    </p:spTree>
    <p:extLst>
      <p:ext uri="{BB962C8B-B14F-4D97-AF65-F5344CB8AC3E}">
        <p14:creationId xmlns:p14="http://schemas.microsoft.com/office/powerpoint/2010/main" val="3071036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Used Car Price Predictions</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2" name="TextBox 1">
            <a:extLst>
              <a:ext uri="{FF2B5EF4-FFF2-40B4-BE49-F238E27FC236}">
                <a16:creationId xmlns:a16="http://schemas.microsoft.com/office/drawing/2014/main" id="{5304BBE5-C6AA-40F0-9147-9CCA94BEADA6}"/>
              </a:ext>
            </a:extLst>
          </p:cNvPr>
          <p:cNvSpPr txBox="1"/>
          <p:nvPr/>
        </p:nvSpPr>
        <p:spPr>
          <a:xfrm>
            <a:off x="217483" y="346061"/>
            <a:ext cx="4076611" cy="507831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Sagona Book" panose="02020503050505020204" pitchFamily="18" charset="0"/>
              </a:rPr>
              <a:t>Also performed feature extraction on some columns.</a:t>
            </a:r>
          </a:p>
          <a:p>
            <a:pPr marL="285750" indent="-285750" algn="just">
              <a:buFont typeface="Arial" panose="020B0604020202020204" pitchFamily="34" charset="0"/>
              <a:buChar char="•"/>
            </a:pPr>
            <a:r>
              <a:rPr lang="en-US" dirty="0">
                <a:latin typeface="Sagona Book" panose="02020503050505020204" pitchFamily="18" charset="0"/>
              </a:rPr>
              <a:t>Screen  shots attached for reference</a:t>
            </a:r>
          </a:p>
          <a:p>
            <a:pPr marL="285750" indent="-285750" algn="just">
              <a:buFont typeface="Arial" panose="020B0604020202020204" pitchFamily="34" charset="0"/>
              <a:buChar char="•"/>
            </a:pPr>
            <a:r>
              <a:rPr lang="en-US" dirty="0">
                <a:latin typeface="Sagona Book" panose="02020503050505020204" pitchFamily="18" charset="0"/>
              </a:rPr>
              <a:t>From </a:t>
            </a:r>
            <a:r>
              <a:rPr lang="en-US" dirty="0" err="1">
                <a:latin typeface="Sagona Book" panose="02020503050505020204" pitchFamily="18" charset="0"/>
              </a:rPr>
              <a:t>car_name</a:t>
            </a:r>
            <a:r>
              <a:rPr lang="en-US" dirty="0">
                <a:latin typeface="Sagona Book" panose="02020503050505020204" pitchFamily="18" charset="0"/>
              </a:rPr>
              <a:t> I have extracted the manufacturing year, brand name  and car model.</a:t>
            </a:r>
          </a:p>
          <a:p>
            <a:pPr marL="285750" indent="-285750" algn="just">
              <a:buFont typeface="Arial" panose="020B0604020202020204" pitchFamily="34" charset="0"/>
              <a:buChar char="•"/>
            </a:pPr>
            <a:r>
              <a:rPr lang="en-US" dirty="0">
                <a:latin typeface="Sagona Book" panose="02020503050505020204" pitchFamily="18" charset="0"/>
              </a:rPr>
              <a:t>From </a:t>
            </a:r>
            <a:r>
              <a:rPr lang="en-US" dirty="0" err="1">
                <a:latin typeface="Sagona Book" panose="02020503050505020204" pitchFamily="18" charset="0"/>
              </a:rPr>
              <a:t>Car_price</a:t>
            </a:r>
            <a:r>
              <a:rPr lang="en-US" dirty="0">
                <a:latin typeface="Sagona Book" panose="02020503050505020204" pitchFamily="18" charset="0"/>
              </a:rPr>
              <a:t> first I replaced the units with numerical values</a:t>
            </a:r>
          </a:p>
          <a:p>
            <a:pPr marL="285750" indent="-285750" algn="just">
              <a:buFont typeface="Arial" panose="020B0604020202020204" pitchFamily="34" charset="0"/>
              <a:buChar char="•"/>
            </a:pPr>
            <a:r>
              <a:rPr lang="en-US" dirty="0">
                <a:latin typeface="Sagona Book" panose="02020503050505020204" pitchFamily="18" charset="0"/>
              </a:rPr>
              <a:t>Then separated the unit and amount value and checked for missing values in unit column and replaced those values with 1</a:t>
            </a:r>
          </a:p>
          <a:p>
            <a:pPr marL="285750" indent="-285750" algn="just">
              <a:buFont typeface="Arial" panose="020B0604020202020204" pitchFamily="34" charset="0"/>
              <a:buChar char="•"/>
            </a:pPr>
            <a:r>
              <a:rPr lang="en-US" dirty="0">
                <a:latin typeface="Sagona Book" panose="02020503050505020204" pitchFamily="18" charset="0"/>
              </a:rPr>
              <a:t>Then multiplied both separated values and unit values</a:t>
            </a:r>
          </a:p>
          <a:p>
            <a:pPr marL="285750" indent="-285750" algn="just">
              <a:buFont typeface="Arial" panose="020B0604020202020204" pitchFamily="34" charset="0"/>
              <a:buChar char="•"/>
            </a:pPr>
            <a:endParaRPr lang="en-US" dirty="0">
              <a:latin typeface="Sagona Book" panose="02020503050505020204" pitchFamily="18" charset="0"/>
            </a:endParaRPr>
          </a:p>
          <a:p>
            <a:pPr marL="285750" indent="-285750" algn="just">
              <a:buFont typeface="Arial" panose="020B0604020202020204" pitchFamily="34" charset="0"/>
              <a:buChar char="•"/>
            </a:pPr>
            <a:endParaRPr lang="en-US" dirty="0">
              <a:latin typeface="Sagona Book" panose="02020503050505020204" pitchFamily="18" charset="0"/>
            </a:endParaRPr>
          </a:p>
          <a:p>
            <a:pPr marL="285750" indent="-285750" algn="just">
              <a:buFont typeface="Arial" panose="020B0604020202020204" pitchFamily="34" charset="0"/>
              <a:buChar char="•"/>
            </a:pPr>
            <a:endParaRPr lang="en-US" dirty="0">
              <a:latin typeface="Sagona Book" panose="02020503050505020204" pitchFamily="18" charset="0"/>
            </a:endParaRPr>
          </a:p>
        </p:txBody>
      </p:sp>
      <p:pic>
        <p:nvPicPr>
          <p:cNvPr id="7" name="Picture 6">
            <a:extLst>
              <a:ext uri="{FF2B5EF4-FFF2-40B4-BE49-F238E27FC236}">
                <a16:creationId xmlns:a16="http://schemas.microsoft.com/office/drawing/2014/main" id="{FE43625A-AFB1-4E7C-8046-8F73D16E958E}"/>
              </a:ext>
            </a:extLst>
          </p:cNvPr>
          <p:cNvPicPr>
            <a:picLocks noChangeAspect="1"/>
          </p:cNvPicPr>
          <p:nvPr/>
        </p:nvPicPr>
        <p:blipFill>
          <a:blip r:embed="rId2"/>
          <a:stretch>
            <a:fillRect/>
          </a:stretch>
        </p:blipFill>
        <p:spPr>
          <a:xfrm>
            <a:off x="4729251" y="82296"/>
            <a:ext cx="7018628" cy="2629128"/>
          </a:xfrm>
          <a:prstGeom prst="rect">
            <a:avLst/>
          </a:prstGeom>
        </p:spPr>
      </p:pic>
      <p:pic>
        <p:nvPicPr>
          <p:cNvPr id="11" name="Picture 10">
            <a:extLst>
              <a:ext uri="{FF2B5EF4-FFF2-40B4-BE49-F238E27FC236}">
                <a16:creationId xmlns:a16="http://schemas.microsoft.com/office/drawing/2014/main" id="{3CE4478E-02B7-4FC9-81B6-BC942BFD630D}"/>
              </a:ext>
            </a:extLst>
          </p:cNvPr>
          <p:cNvPicPr>
            <a:picLocks noChangeAspect="1"/>
          </p:cNvPicPr>
          <p:nvPr/>
        </p:nvPicPr>
        <p:blipFill>
          <a:blip r:embed="rId3"/>
          <a:stretch>
            <a:fillRect/>
          </a:stretch>
        </p:blipFill>
        <p:spPr>
          <a:xfrm>
            <a:off x="7134702" y="2885217"/>
            <a:ext cx="4613177" cy="3081815"/>
          </a:xfrm>
          <a:prstGeom prst="rect">
            <a:avLst/>
          </a:prstGeom>
        </p:spPr>
      </p:pic>
      <p:pic>
        <p:nvPicPr>
          <p:cNvPr id="17" name="Picture 16">
            <a:extLst>
              <a:ext uri="{FF2B5EF4-FFF2-40B4-BE49-F238E27FC236}">
                <a16:creationId xmlns:a16="http://schemas.microsoft.com/office/drawing/2014/main" id="{73B5D1DC-1BCF-4977-B05A-B372B033A828}"/>
              </a:ext>
            </a:extLst>
          </p:cNvPr>
          <p:cNvPicPr>
            <a:picLocks noChangeAspect="1"/>
          </p:cNvPicPr>
          <p:nvPr/>
        </p:nvPicPr>
        <p:blipFill>
          <a:blip r:embed="rId4"/>
          <a:stretch>
            <a:fillRect/>
          </a:stretch>
        </p:blipFill>
        <p:spPr>
          <a:xfrm>
            <a:off x="842683" y="4798519"/>
            <a:ext cx="5440498" cy="1251709"/>
          </a:xfrm>
          <a:prstGeom prst="rect">
            <a:avLst/>
          </a:prstGeom>
        </p:spPr>
      </p:pic>
    </p:spTree>
    <p:extLst>
      <p:ext uri="{BB962C8B-B14F-4D97-AF65-F5344CB8AC3E}">
        <p14:creationId xmlns:p14="http://schemas.microsoft.com/office/powerpoint/2010/main" val="3850195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Used Car Price Predictions</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12</a:t>
            </a:fld>
            <a:endParaRPr lang="en-US" dirty="0"/>
          </a:p>
        </p:txBody>
      </p:sp>
      <p:sp>
        <p:nvSpPr>
          <p:cNvPr id="2" name="TextBox 1">
            <a:extLst>
              <a:ext uri="{FF2B5EF4-FFF2-40B4-BE49-F238E27FC236}">
                <a16:creationId xmlns:a16="http://schemas.microsoft.com/office/drawing/2014/main" id="{5304BBE5-C6AA-40F0-9147-9CCA94BEADA6}"/>
              </a:ext>
            </a:extLst>
          </p:cNvPr>
          <p:cNvSpPr txBox="1"/>
          <p:nvPr/>
        </p:nvSpPr>
        <p:spPr>
          <a:xfrm>
            <a:off x="303365" y="507425"/>
            <a:ext cx="4076611" cy="618630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Sagona Book" panose="02020503050505020204" pitchFamily="18" charset="0"/>
              </a:rPr>
              <a:t>Similarly, I have extracted some meaningful data from columns like </a:t>
            </a:r>
            <a:r>
              <a:rPr lang="en-US" dirty="0" err="1">
                <a:latin typeface="Sagona Book" panose="02020503050505020204" pitchFamily="18" charset="0"/>
              </a:rPr>
              <a:t>Milage_in_kms</a:t>
            </a:r>
            <a:r>
              <a:rPr lang="en-US" dirty="0">
                <a:latin typeface="Sagona Book" panose="02020503050505020204" pitchFamily="18" charset="0"/>
              </a:rPr>
              <a:t>/</a:t>
            </a:r>
            <a:r>
              <a:rPr lang="en-US" dirty="0" err="1">
                <a:latin typeface="Sagona Book" panose="02020503050505020204" pitchFamily="18" charset="0"/>
              </a:rPr>
              <a:t>ltr</a:t>
            </a:r>
            <a:r>
              <a:rPr lang="en-US" dirty="0">
                <a:latin typeface="Sagona Book" panose="02020503050505020204" pitchFamily="18" charset="0"/>
              </a:rPr>
              <a:t>, </a:t>
            </a:r>
            <a:r>
              <a:rPr lang="en-US" dirty="0" err="1">
                <a:latin typeface="Sagona Book" panose="02020503050505020204" pitchFamily="18" charset="0"/>
              </a:rPr>
              <a:t>Engine_disp</a:t>
            </a:r>
            <a:r>
              <a:rPr lang="en-US" dirty="0">
                <a:latin typeface="Sagona Book" panose="02020503050505020204" pitchFamily="18" charset="0"/>
              </a:rPr>
              <a:t>, </a:t>
            </a:r>
            <a:r>
              <a:rPr lang="en-US" dirty="0" err="1">
                <a:latin typeface="Sagona Book" panose="02020503050505020204" pitchFamily="18" charset="0"/>
              </a:rPr>
              <a:t>top_speed</a:t>
            </a:r>
            <a:endParaRPr lang="en-US" dirty="0">
              <a:latin typeface="Sagona Book" panose="02020503050505020204" pitchFamily="18" charset="0"/>
            </a:endParaRPr>
          </a:p>
          <a:p>
            <a:pPr marL="285750" indent="-285750" algn="just">
              <a:buFont typeface="Arial" panose="020B0604020202020204" pitchFamily="34" charset="0"/>
              <a:buChar char="•"/>
            </a:pPr>
            <a:r>
              <a:rPr lang="en-US" dirty="0">
                <a:latin typeface="Sagona Book" panose="02020503050505020204" pitchFamily="18" charset="0"/>
              </a:rPr>
              <a:t>Also changed their datatype from object to float.</a:t>
            </a:r>
          </a:p>
          <a:p>
            <a:pPr marL="285750" indent="-285750" algn="just">
              <a:buFont typeface="Arial" panose="020B0604020202020204" pitchFamily="34" charset="0"/>
              <a:buChar char="•"/>
            </a:pPr>
            <a:r>
              <a:rPr lang="en-US" dirty="0">
                <a:latin typeface="Sagona Book" panose="02020503050505020204" pitchFamily="18" charset="0"/>
              </a:rPr>
              <a:t>Screen shots are attached for reference.</a:t>
            </a:r>
          </a:p>
          <a:p>
            <a:pPr marL="285750" indent="-285750" algn="just">
              <a:buFont typeface="Arial" panose="020B0604020202020204" pitchFamily="34" charset="0"/>
              <a:buChar char="•"/>
            </a:pPr>
            <a:r>
              <a:rPr lang="en-US" dirty="0">
                <a:latin typeface="Sagona Book" panose="02020503050505020204" pitchFamily="18" charset="0"/>
              </a:rPr>
              <a:t>Extracted city name from </a:t>
            </a:r>
            <a:r>
              <a:rPr lang="en-US" dirty="0" err="1">
                <a:latin typeface="Sagona Book" panose="02020503050505020204" pitchFamily="18" charset="0"/>
              </a:rPr>
              <a:t>urls</a:t>
            </a:r>
            <a:endParaRPr lang="en-US" dirty="0">
              <a:latin typeface="Sagona Book" panose="02020503050505020204" pitchFamily="18" charset="0"/>
            </a:endParaRPr>
          </a:p>
          <a:p>
            <a:pPr marL="285750" indent="-285750" algn="just">
              <a:buFont typeface="Arial" panose="020B0604020202020204" pitchFamily="34" charset="0"/>
              <a:buChar char="•"/>
            </a:pPr>
            <a:r>
              <a:rPr lang="en-US" dirty="0">
                <a:latin typeface="Sagona Book" panose="02020503050505020204" pitchFamily="18" charset="0"/>
              </a:rPr>
              <a:t>Separated units and values in columns like </a:t>
            </a:r>
            <a:r>
              <a:rPr lang="en-US" dirty="0" err="1">
                <a:latin typeface="Sagona Book" panose="02020503050505020204" pitchFamily="18" charset="0"/>
              </a:rPr>
              <a:t>milage_in_kms</a:t>
            </a:r>
            <a:r>
              <a:rPr lang="en-US" dirty="0">
                <a:latin typeface="Sagona Book" panose="02020503050505020204" pitchFamily="18" charset="0"/>
              </a:rPr>
              <a:t>/</a:t>
            </a:r>
            <a:r>
              <a:rPr lang="en-US" dirty="0" err="1">
                <a:latin typeface="Sagona Book" panose="02020503050505020204" pitchFamily="18" charset="0"/>
              </a:rPr>
              <a:t>ltr</a:t>
            </a:r>
            <a:r>
              <a:rPr lang="en-US" dirty="0">
                <a:latin typeface="Sagona Book" panose="02020503050505020204" pitchFamily="18" charset="0"/>
              </a:rPr>
              <a:t>, </a:t>
            </a:r>
            <a:r>
              <a:rPr lang="en-US" dirty="0" err="1">
                <a:latin typeface="Sagona Book" panose="02020503050505020204" pitchFamily="18" charset="0"/>
              </a:rPr>
              <a:t>top_speed</a:t>
            </a:r>
            <a:r>
              <a:rPr lang="en-US" dirty="0">
                <a:latin typeface="Sagona Book" panose="02020503050505020204" pitchFamily="18" charset="0"/>
              </a:rPr>
              <a:t>, </a:t>
            </a:r>
            <a:r>
              <a:rPr lang="en-US" dirty="0" err="1">
                <a:latin typeface="Sagona Book" panose="02020503050505020204" pitchFamily="18" charset="0"/>
              </a:rPr>
              <a:t>etc</a:t>
            </a:r>
            <a:endParaRPr lang="en-US" dirty="0">
              <a:latin typeface="Sagona Book" panose="02020503050505020204" pitchFamily="18" charset="0"/>
            </a:endParaRPr>
          </a:p>
          <a:p>
            <a:pPr marL="285750" indent="-285750" algn="just">
              <a:buFont typeface="Arial" panose="020B0604020202020204" pitchFamily="34" charset="0"/>
              <a:buChar char="•"/>
            </a:pPr>
            <a:r>
              <a:rPr lang="en-US" dirty="0">
                <a:latin typeface="Sagona Book" panose="02020503050505020204" pitchFamily="18" charset="0"/>
              </a:rPr>
              <a:t>Also replaced similar values under one head in all columns.</a:t>
            </a:r>
          </a:p>
          <a:p>
            <a:pPr marL="285750" indent="-285750" algn="just">
              <a:buFont typeface="Arial" panose="020B0604020202020204" pitchFamily="34" charset="0"/>
              <a:buChar char="•"/>
            </a:pPr>
            <a:r>
              <a:rPr lang="en-US" dirty="0">
                <a:latin typeface="Sagona Book" panose="02020503050505020204" pitchFamily="18" charset="0"/>
              </a:rPr>
              <a:t>Screen shot of all the above steps are attached in next two slides.</a:t>
            </a:r>
          </a:p>
          <a:p>
            <a:pPr marL="285750" indent="-285750" algn="just">
              <a:buFont typeface="Arial" panose="020B0604020202020204" pitchFamily="34" charset="0"/>
              <a:buChar char="•"/>
            </a:pPr>
            <a:endParaRPr lang="en-US" dirty="0">
              <a:latin typeface="Sagona Book" panose="02020503050505020204" pitchFamily="18" charset="0"/>
            </a:endParaRPr>
          </a:p>
          <a:p>
            <a:pPr marL="285750" indent="-285750" algn="just">
              <a:buFont typeface="Arial" panose="020B0604020202020204" pitchFamily="34" charset="0"/>
              <a:buChar char="•"/>
            </a:pPr>
            <a:endParaRPr lang="en-US" dirty="0">
              <a:latin typeface="Sagona Book" panose="02020503050505020204" pitchFamily="18" charset="0"/>
            </a:endParaRPr>
          </a:p>
          <a:p>
            <a:pPr marL="285750" indent="-285750" algn="just">
              <a:buFont typeface="Arial" panose="020B0604020202020204" pitchFamily="34" charset="0"/>
              <a:buChar char="•"/>
            </a:pPr>
            <a:endParaRPr lang="en-US" dirty="0">
              <a:latin typeface="Sagona Book" panose="02020503050505020204" pitchFamily="18" charset="0"/>
            </a:endParaRPr>
          </a:p>
          <a:p>
            <a:pPr marL="285750" indent="-285750" algn="just">
              <a:buFont typeface="Arial" panose="020B0604020202020204" pitchFamily="34" charset="0"/>
              <a:buChar char="•"/>
            </a:pPr>
            <a:endParaRPr lang="en-US" dirty="0">
              <a:latin typeface="Sagona Book" panose="02020503050505020204" pitchFamily="18" charset="0"/>
            </a:endParaRPr>
          </a:p>
          <a:p>
            <a:pPr marL="285750" indent="-285750" algn="just">
              <a:buFont typeface="Arial" panose="020B0604020202020204" pitchFamily="34" charset="0"/>
              <a:buChar char="•"/>
            </a:pPr>
            <a:endParaRPr lang="en-US" dirty="0">
              <a:latin typeface="Sagona Book" panose="02020503050505020204" pitchFamily="18" charset="0"/>
            </a:endParaRPr>
          </a:p>
          <a:p>
            <a:pPr marL="285750" indent="-285750" algn="just">
              <a:buFont typeface="Arial" panose="020B0604020202020204" pitchFamily="34" charset="0"/>
              <a:buChar char="•"/>
            </a:pPr>
            <a:endParaRPr lang="en-US" dirty="0">
              <a:latin typeface="Sagona Book" panose="02020503050505020204" pitchFamily="18" charset="0"/>
            </a:endParaRPr>
          </a:p>
        </p:txBody>
      </p:sp>
      <p:pic>
        <p:nvPicPr>
          <p:cNvPr id="4" name="Picture 3">
            <a:extLst>
              <a:ext uri="{FF2B5EF4-FFF2-40B4-BE49-F238E27FC236}">
                <a16:creationId xmlns:a16="http://schemas.microsoft.com/office/drawing/2014/main" id="{BC8BC07B-05D3-4EE9-B941-5E1C2096F267}"/>
              </a:ext>
            </a:extLst>
          </p:cNvPr>
          <p:cNvPicPr>
            <a:picLocks noChangeAspect="1"/>
          </p:cNvPicPr>
          <p:nvPr/>
        </p:nvPicPr>
        <p:blipFill>
          <a:blip r:embed="rId2"/>
          <a:stretch>
            <a:fillRect/>
          </a:stretch>
        </p:blipFill>
        <p:spPr>
          <a:xfrm>
            <a:off x="5642608" y="82296"/>
            <a:ext cx="6002544" cy="1882303"/>
          </a:xfrm>
          <a:prstGeom prst="rect">
            <a:avLst/>
          </a:prstGeom>
        </p:spPr>
      </p:pic>
      <p:pic>
        <p:nvPicPr>
          <p:cNvPr id="9" name="Picture 8">
            <a:extLst>
              <a:ext uri="{FF2B5EF4-FFF2-40B4-BE49-F238E27FC236}">
                <a16:creationId xmlns:a16="http://schemas.microsoft.com/office/drawing/2014/main" id="{A5E7F545-9229-43C5-913D-B26CE79CDD09}"/>
              </a:ext>
            </a:extLst>
          </p:cNvPr>
          <p:cNvPicPr>
            <a:picLocks noChangeAspect="1"/>
          </p:cNvPicPr>
          <p:nvPr/>
        </p:nvPicPr>
        <p:blipFill>
          <a:blip r:embed="rId3"/>
          <a:stretch>
            <a:fillRect/>
          </a:stretch>
        </p:blipFill>
        <p:spPr>
          <a:xfrm>
            <a:off x="5642608" y="4785014"/>
            <a:ext cx="6002544" cy="1486029"/>
          </a:xfrm>
          <a:prstGeom prst="rect">
            <a:avLst/>
          </a:prstGeom>
        </p:spPr>
      </p:pic>
      <p:pic>
        <p:nvPicPr>
          <p:cNvPr id="12" name="Picture 11">
            <a:extLst>
              <a:ext uri="{FF2B5EF4-FFF2-40B4-BE49-F238E27FC236}">
                <a16:creationId xmlns:a16="http://schemas.microsoft.com/office/drawing/2014/main" id="{784261E0-7B0D-44D6-84A5-BD83F276A222}"/>
              </a:ext>
            </a:extLst>
          </p:cNvPr>
          <p:cNvPicPr>
            <a:picLocks noChangeAspect="1"/>
          </p:cNvPicPr>
          <p:nvPr/>
        </p:nvPicPr>
        <p:blipFill>
          <a:blip r:embed="rId4"/>
          <a:stretch>
            <a:fillRect/>
          </a:stretch>
        </p:blipFill>
        <p:spPr>
          <a:xfrm>
            <a:off x="5642607" y="2072986"/>
            <a:ext cx="6002545" cy="2650611"/>
          </a:xfrm>
          <a:prstGeom prst="rect">
            <a:avLst/>
          </a:prstGeom>
        </p:spPr>
      </p:pic>
    </p:spTree>
    <p:extLst>
      <p:ext uri="{BB962C8B-B14F-4D97-AF65-F5344CB8AC3E}">
        <p14:creationId xmlns:p14="http://schemas.microsoft.com/office/powerpoint/2010/main" val="1039801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Used Car Price Predictions</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13</a:t>
            </a:fld>
            <a:endParaRPr lang="en-US" dirty="0"/>
          </a:p>
        </p:txBody>
      </p:sp>
      <p:pic>
        <p:nvPicPr>
          <p:cNvPr id="10" name="Picture 9">
            <a:extLst>
              <a:ext uri="{FF2B5EF4-FFF2-40B4-BE49-F238E27FC236}">
                <a16:creationId xmlns:a16="http://schemas.microsoft.com/office/drawing/2014/main" id="{55A6CB23-FD3A-42C4-907E-0F20F84B3B88}"/>
              </a:ext>
            </a:extLst>
          </p:cNvPr>
          <p:cNvPicPr>
            <a:picLocks noChangeAspect="1"/>
          </p:cNvPicPr>
          <p:nvPr/>
        </p:nvPicPr>
        <p:blipFill>
          <a:blip r:embed="rId2"/>
          <a:stretch>
            <a:fillRect/>
          </a:stretch>
        </p:blipFill>
        <p:spPr>
          <a:xfrm>
            <a:off x="172010" y="2586860"/>
            <a:ext cx="4532774" cy="3452159"/>
          </a:xfrm>
          <a:prstGeom prst="rect">
            <a:avLst/>
          </a:prstGeom>
        </p:spPr>
      </p:pic>
      <p:pic>
        <p:nvPicPr>
          <p:cNvPr id="13" name="Picture 12">
            <a:extLst>
              <a:ext uri="{FF2B5EF4-FFF2-40B4-BE49-F238E27FC236}">
                <a16:creationId xmlns:a16="http://schemas.microsoft.com/office/drawing/2014/main" id="{B94AD6B2-5EF3-4AC1-B9F5-44838D39D9BE}"/>
              </a:ext>
            </a:extLst>
          </p:cNvPr>
          <p:cNvPicPr>
            <a:picLocks noChangeAspect="1"/>
          </p:cNvPicPr>
          <p:nvPr/>
        </p:nvPicPr>
        <p:blipFill>
          <a:blip r:embed="rId3"/>
          <a:stretch>
            <a:fillRect/>
          </a:stretch>
        </p:blipFill>
        <p:spPr>
          <a:xfrm>
            <a:off x="172010" y="109519"/>
            <a:ext cx="4532775" cy="2372024"/>
          </a:xfrm>
          <a:prstGeom prst="rect">
            <a:avLst/>
          </a:prstGeom>
        </p:spPr>
      </p:pic>
      <p:pic>
        <p:nvPicPr>
          <p:cNvPr id="15" name="Picture 14">
            <a:extLst>
              <a:ext uri="{FF2B5EF4-FFF2-40B4-BE49-F238E27FC236}">
                <a16:creationId xmlns:a16="http://schemas.microsoft.com/office/drawing/2014/main" id="{2FA57F27-4423-4DAB-A8F1-10BD3229C3B7}"/>
              </a:ext>
            </a:extLst>
          </p:cNvPr>
          <p:cNvPicPr>
            <a:picLocks noChangeAspect="1"/>
          </p:cNvPicPr>
          <p:nvPr/>
        </p:nvPicPr>
        <p:blipFill>
          <a:blip r:embed="rId4"/>
          <a:stretch>
            <a:fillRect/>
          </a:stretch>
        </p:blipFill>
        <p:spPr>
          <a:xfrm>
            <a:off x="4942921" y="82296"/>
            <a:ext cx="6238797" cy="4121839"/>
          </a:xfrm>
          <a:prstGeom prst="rect">
            <a:avLst/>
          </a:prstGeom>
        </p:spPr>
      </p:pic>
    </p:spTree>
    <p:extLst>
      <p:ext uri="{BB962C8B-B14F-4D97-AF65-F5344CB8AC3E}">
        <p14:creationId xmlns:p14="http://schemas.microsoft.com/office/powerpoint/2010/main" val="174849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Used Car Price </a:t>
            </a:r>
            <a:r>
              <a:rPr lang="en-US" dirty="0" err="1"/>
              <a:t>Predictons</a:t>
            </a:r>
            <a:endParaRPr lang="en-US" dirty="0"/>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14</a:t>
            </a:fld>
            <a:endParaRPr lang="en-US" dirty="0"/>
          </a:p>
        </p:txBody>
      </p:sp>
      <p:pic>
        <p:nvPicPr>
          <p:cNvPr id="11" name="Picture 10">
            <a:extLst>
              <a:ext uri="{FF2B5EF4-FFF2-40B4-BE49-F238E27FC236}">
                <a16:creationId xmlns:a16="http://schemas.microsoft.com/office/drawing/2014/main" id="{FE4432EC-D60E-4859-8FFE-1CE0966C7C4B}"/>
              </a:ext>
            </a:extLst>
          </p:cNvPr>
          <p:cNvPicPr>
            <a:picLocks noChangeAspect="1"/>
          </p:cNvPicPr>
          <p:nvPr/>
        </p:nvPicPr>
        <p:blipFill>
          <a:blip r:embed="rId2"/>
          <a:stretch>
            <a:fillRect/>
          </a:stretch>
        </p:blipFill>
        <p:spPr>
          <a:xfrm>
            <a:off x="176784" y="127120"/>
            <a:ext cx="5851394" cy="3260992"/>
          </a:xfrm>
          <a:prstGeom prst="rect">
            <a:avLst/>
          </a:prstGeom>
        </p:spPr>
      </p:pic>
      <p:pic>
        <p:nvPicPr>
          <p:cNvPr id="10" name="Picture 9">
            <a:extLst>
              <a:ext uri="{FF2B5EF4-FFF2-40B4-BE49-F238E27FC236}">
                <a16:creationId xmlns:a16="http://schemas.microsoft.com/office/drawing/2014/main" id="{9AC5713C-F4F5-4EA4-9A92-087E215AA43C}"/>
              </a:ext>
            </a:extLst>
          </p:cNvPr>
          <p:cNvPicPr>
            <a:picLocks noChangeAspect="1"/>
          </p:cNvPicPr>
          <p:nvPr/>
        </p:nvPicPr>
        <p:blipFill>
          <a:blip r:embed="rId3"/>
          <a:stretch>
            <a:fillRect/>
          </a:stretch>
        </p:blipFill>
        <p:spPr>
          <a:xfrm>
            <a:off x="8016833" y="82296"/>
            <a:ext cx="3718882" cy="5692633"/>
          </a:xfrm>
          <a:prstGeom prst="rect">
            <a:avLst/>
          </a:prstGeom>
        </p:spPr>
      </p:pic>
      <p:pic>
        <p:nvPicPr>
          <p:cNvPr id="13" name="Picture 12">
            <a:extLst>
              <a:ext uri="{FF2B5EF4-FFF2-40B4-BE49-F238E27FC236}">
                <a16:creationId xmlns:a16="http://schemas.microsoft.com/office/drawing/2014/main" id="{4A5DD8E6-71BB-41C0-8D6C-4D1842A67D57}"/>
              </a:ext>
            </a:extLst>
          </p:cNvPr>
          <p:cNvPicPr>
            <a:picLocks noChangeAspect="1"/>
          </p:cNvPicPr>
          <p:nvPr/>
        </p:nvPicPr>
        <p:blipFill>
          <a:blip r:embed="rId4"/>
          <a:stretch>
            <a:fillRect/>
          </a:stretch>
        </p:blipFill>
        <p:spPr>
          <a:xfrm>
            <a:off x="176784" y="3469888"/>
            <a:ext cx="6591569" cy="2738358"/>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dirty="0"/>
              <a:t>Used Car Price Prediction</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15</a:t>
            </a:fld>
            <a:endParaRPr lang="en-US" dirty="0"/>
          </a:p>
        </p:txBody>
      </p:sp>
      <p:sp>
        <p:nvSpPr>
          <p:cNvPr id="40" name="TextBox 39">
            <a:extLst>
              <a:ext uri="{FF2B5EF4-FFF2-40B4-BE49-F238E27FC236}">
                <a16:creationId xmlns:a16="http://schemas.microsoft.com/office/drawing/2014/main" id="{4162E3D0-7EB7-4CDA-97AF-E7071727AD0D}"/>
              </a:ext>
            </a:extLst>
          </p:cNvPr>
          <p:cNvSpPr txBox="1"/>
          <p:nvPr/>
        </p:nvSpPr>
        <p:spPr>
          <a:xfrm>
            <a:off x="0" y="250512"/>
            <a:ext cx="3188245" cy="400110"/>
          </a:xfrm>
          <a:prstGeom prst="rect">
            <a:avLst/>
          </a:prstGeom>
          <a:noFill/>
        </p:spPr>
        <p:txBody>
          <a:bodyPr wrap="none" rtlCol="0">
            <a:spAutoFit/>
          </a:bodyPr>
          <a:lstStyle/>
          <a:p>
            <a:r>
              <a:rPr lang="en-US" sz="2000" dirty="0">
                <a:latin typeface="Sagona Book" panose="02020503050505020204" pitchFamily="18" charset="0"/>
              </a:rPr>
              <a:t>Handling Missing Values</a:t>
            </a:r>
          </a:p>
        </p:txBody>
      </p:sp>
      <p:sp>
        <p:nvSpPr>
          <p:cNvPr id="41" name="TextBox 40">
            <a:extLst>
              <a:ext uri="{FF2B5EF4-FFF2-40B4-BE49-F238E27FC236}">
                <a16:creationId xmlns:a16="http://schemas.microsoft.com/office/drawing/2014/main" id="{45DFBFF1-DDFB-4E35-AB14-6190C972B91E}"/>
              </a:ext>
            </a:extLst>
          </p:cNvPr>
          <p:cNvSpPr txBox="1"/>
          <p:nvPr/>
        </p:nvSpPr>
        <p:spPr>
          <a:xfrm>
            <a:off x="14164" y="696567"/>
            <a:ext cx="9251576" cy="646331"/>
          </a:xfrm>
          <a:prstGeom prst="rect">
            <a:avLst/>
          </a:prstGeom>
          <a:noFill/>
        </p:spPr>
        <p:txBody>
          <a:bodyPr wrap="square" rtlCol="0">
            <a:spAutoFit/>
          </a:bodyPr>
          <a:lstStyle/>
          <a:p>
            <a:r>
              <a:rPr lang="en-US" dirty="0"/>
              <a:t>Replaced numerical columns missing values with median and mean and categorical columns are replaced with mode.</a:t>
            </a:r>
          </a:p>
        </p:txBody>
      </p:sp>
      <p:pic>
        <p:nvPicPr>
          <p:cNvPr id="43" name="Picture 42">
            <a:extLst>
              <a:ext uri="{FF2B5EF4-FFF2-40B4-BE49-F238E27FC236}">
                <a16:creationId xmlns:a16="http://schemas.microsoft.com/office/drawing/2014/main" id="{F52BDD79-ECD1-4EAE-87FD-F657F46F568E}"/>
              </a:ext>
            </a:extLst>
          </p:cNvPr>
          <p:cNvPicPr>
            <a:picLocks noChangeAspect="1"/>
          </p:cNvPicPr>
          <p:nvPr/>
        </p:nvPicPr>
        <p:blipFill>
          <a:blip r:embed="rId2"/>
          <a:stretch>
            <a:fillRect/>
          </a:stretch>
        </p:blipFill>
        <p:spPr>
          <a:xfrm>
            <a:off x="89648" y="1388844"/>
            <a:ext cx="7178662" cy="1318374"/>
          </a:xfrm>
          <a:prstGeom prst="rect">
            <a:avLst/>
          </a:prstGeom>
        </p:spPr>
      </p:pic>
      <p:sp>
        <p:nvSpPr>
          <p:cNvPr id="49" name="TextBox 48">
            <a:extLst>
              <a:ext uri="{FF2B5EF4-FFF2-40B4-BE49-F238E27FC236}">
                <a16:creationId xmlns:a16="http://schemas.microsoft.com/office/drawing/2014/main" id="{2B7C7FD4-3308-46A6-A6C3-20379CBC71B8}"/>
              </a:ext>
            </a:extLst>
          </p:cNvPr>
          <p:cNvSpPr txBox="1"/>
          <p:nvPr/>
        </p:nvSpPr>
        <p:spPr>
          <a:xfrm>
            <a:off x="89648" y="2957359"/>
            <a:ext cx="5318251" cy="400110"/>
          </a:xfrm>
          <a:prstGeom prst="rect">
            <a:avLst/>
          </a:prstGeom>
          <a:noFill/>
        </p:spPr>
        <p:txBody>
          <a:bodyPr wrap="none" rtlCol="0">
            <a:spAutoFit/>
          </a:bodyPr>
          <a:lstStyle/>
          <a:p>
            <a:r>
              <a:rPr lang="en-US" sz="2000" dirty="0">
                <a:latin typeface="Sagona Book" panose="02020503050505020204" pitchFamily="18" charset="0"/>
              </a:rPr>
              <a:t>Checking Unique Values and Value Counts</a:t>
            </a:r>
          </a:p>
        </p:txBody>
      </p:sp>
      <p:pic>
        <p:nvPicPr>
          <p:cNvPr id="46" name="Picture 45">
            <a:extLst>
              <a:ext uri="{FF2B5EF4-FFF2-40B4-BE49-F238E27FC236}">
                <a16:creationId xmlns:a16="http://schemas.microsoft.com/office/drawing/2014/main" id="{45870E1A-4254-4D96-9E23-AD1165EF31E0}"/>
              </a:ext>
            </a:extLst>
          </p:cNvPr>
          <p:cNvPicPr>
            <a:picLocks noChangeAspect="1"/>
          </p:cNvPicPr>
          <p:nvPr/>
        </p:nvPicPr>
        <p:blipFill>
          <a:blip r:embed="rId3"/>
          <a:stretch>
            <a:fillRect/>
          </a:stretch>
        </p:blipFill>
        <p:spPr>
          <a:xfrm>
            <a:off x="8788755" y="82296"/>
            <a:ext cx="2804403" cy="5578323"/>
          </a:xfrm>
          <a:prstGeom prst="rect">
            <a:avLst/>
          </a:prstGeom>
        </p:spPr>
      </p:pic>
      <p:pic>
        <p:nvPicPr>
          <p:cNvPr id="50" name="Picture 49">
            <a:extLst>
              <a:ext uri="{FF2B5EF4-FFF2-40B4-BE49-F238E27FC236}">
                <a16:creationId xmlns:a16="http://schemas.microsoft.com/office/drawing/2014/main" id="{BFF8D4D7-3189-4654-9B60-C796637C7082}"/>
              </a:ext>
            </a:extLst>
          </p:cNvPr>
          <p:cNvPicPr>
            <a:picLocks noChangeAspect="1"/>
          </p:cNvPicPr>
          <p:nvPr/>
        </p:nvPicPr>
        <p:blipFill>
          <a:blip r:embed="rId4"/>
          <a:stretch>
            <a:fillRect/>
          </a:stretch>
        </p:blipFill>
        <p:spPr>
          <a:xfrm>
            <a:off x="5484780" y="3357469"/>
            <a:ext cx="2598645" cy="2263336"/>
          </a:xfrm>
          <a:prstGeom prst="rect">
            <a:avLst/>
          </a:prstGeom>
        </p:spPr>
      </p:pic>
      <p:sp>
        <p:nvSpPr>
          <p:cNvPr id="54" name="TextBox 53">
            <a:extLst>
              <a:ext uri="{FF2B5EF4-FFF2-40B4-BE49-F238E27FC236}">
                <a16:creationId xmlns:a16="http://schemas.microsoft.com/office/drawing/2014/main" id="{A4EB0647-E5BB-4A2B-935C-7F90AB45EE4C}"/>
              </a:ext>
            </a:extLst>
          </p:cNvPr>
          <p:cNvSpPr txBox="1"/>
          <p:nvPr/>
        </p:nvSpPr>
        <p:spPr>
          <a:xfrm>
            <a:off x="122316" y="3494001"/>
            <a:ext cx="4772413" cy="1477328"/>
          </a:xfrm>
          <a:prstGeom prst="rect">
            <a:avLst/>
          </a:prstGeom>
          <a:noFill/>
        </p:spPr>
        <p:txBody>
          <a:bodyPr wrap="square">
            <a:spAutoFit/>
          </a:bodyPr>
          <a:lstStyle/>
          <a:p>
            <a:r>
              <a:rPr lang="en-US" dirty="0"/>
              <a:t>After replacing, cleaning and combining similar values under one head I have got the unique values and value counts</a:t>
            </a:r>
          </a:p>
          <a:p>
            <a:endParaRPr lang="en-US" dirty="0"/>
          </a:p>
          <a:p>
            <a:r>
              <a:rPr lang="en-US" dirty="0"/>
              <a:t>Screen shots are attached in this slide</a:t>
            </a:r>
          </a:p>
        </p:txBody>
      </p:sp>
    </p:spTree>
    <p:extLst>
      <p:ext uri="{BB962C8B-B14F-4D97-AF65-F5344CB8AC3E}">
        <p14:creationId xmlns:p14="http://schemas.microsoft.com/office/powerpoint/2010/main" val="1002104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09ABD0-69F1-47E9-B088-36A488AE6F88}"/>
              </a:ext>
            </a:extLst>
          </p:cNvPr>
          <p:cNvSpPr txBox="1"/>
          <p:nvPr/>
        </p:nvSpPr>
        <p:spPr>
          <a:xfrm>
            <a:off x="118205" y="164922"/>
            <a:ext cx="6642848" cy="400110"/>
          </a:xfrm>
          <a:prstGeom prst="rect">
            <a:avLst/>
          </a:prstGeom>
          <a:noFill/>
        </p:spPr>
        <p:txBody>
          <a:bodyPr wrap="square" rtlCol="0">
            <a:spAutoFit/>
          </a:bodyPr>
          <a:lstStyle/>
          <a:p>
            <a:r>
              <a:rPr lang="en-US" sz="2000" dirty="0">
                <a:latin typeface="Sagona Book" panose="02020503050505020204" pitchFamily="18" charset="0"/>
              </a:rPr>
              <a:t>Checking Duplicate Values and Statistical Analysis</a:t>
            </a:r>
          </a:p>
        </p:txBody>
      </p:sp>
      <p:pic>
        <p:nvPicPr>
          <p:cNvPr id="4" name="Picture 3">
            <a:extLst>
              <a:ext uri="{FF2B5EF4-FFF2-40B4-BE49-F238E27FC236}">
                <a16:creationId xmlns:a16="http://schemas.microsoft.com/office/drawing/2014/main" id="{32FFE1DC-9533-4A9B-89A4-F4159D2E0DAB}"/>
              </a:ext>
            </a:extLst>
          </p:cNvPr>
          <p:cNvPicPr>
            <a:picLocks noChangeAspect="1"/>
          </p:cNvPicPr>
          <p:nvPr/>
        </p:nvPicPr>
        <p:blipFill>
          <a:blip r:embed="rId2"/>
          <a:stretch>
            <a:fillRect/>
          </a:stretch>
        </p:blipFill>
        <p:spPr>
          <a:xfrm>
            <a:off x="5442407" y="856965"/>
            <a:ext cx="2994920" cy="1432684"/>
          </a:xfrm>
          <a:prstGeom prst="rect">
            <a:avLst/>
          </a:prstGeom>
        </p:spPr>
      </p:pic>
      <p:sp>
        <p:nvSpPr>
          <p:cNvPr id="5" name="TextBox 4">
            <a:extLst>
              <a:ext uri="{FF2B5EF4-FFF2-40B4-BE49-F238E27FC236}">
                <a16:creationId xmlns:a16="http://schemas.microsoft.com/office/drawing/2014/main" id="{A89DCB4C-5094-4D78-B62A-C07746E19091}"/>
              </a:ext>
            </a:extLst>
          </p:cNvPr>
          <p:cNvSpPr txBox="1"/>
          <p:nvPr/>
        </p:nvSpPr>
        <p:spPr>
          <a:xfrm>
            <a:off x="259977" y="1014816"/>
            <a:ext cx="4787152"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Sagona Book" panose="02020503050505020204" pitchFamily="18" charset="0"/>
              </a:rPr>
              <a:t>I have found 796 duplicate values and drop the them. And shape of data is changed to 11812 rows and 20 columns</a:t>
            </a:r>
          </a:p>
        </p:txBody>
      </p:sp>
      <p:pic>
        <p:nvPicPr>
          <p:cNvPr id="7" name="Picture 6">
            <a:extLst>
              <a:ext uri="{FF2B5EF4-FFF2-40B4-BE49-F238E27FC236}">
                <a16:creationId xmlns:a16="http://schemas.microsoft.com/office/drawing/2014/main" id="{515FE969-7DA9-471A-B70B-75DB0F91EDAB}"/>
              </a:ext>
            </a:extLst>
          </p:cNvPr>
          <p:cNvPicPr>
            <a:picLocks noChangeAspect="1"/>
          </p:cNvPicPr>
          <p:nvPr/>
        </p:nvPicPr>
        <p:blipFill>
          <a:blip r:embed="rId3"/>
          <a:stretch>
            <a:fillRect/>
          </a:stretch>
        </p:blipFill>
        <p:spPr>
          <a:xfrm>
            <a:off x="5352760" y="2726161"/>
            <a:ext cx="6668078" cy="3863675"/>
          </a:xfrm>
          <a:prstGeom prst="rect">
            <a:avLst/>
          </a:prstGeom>
        </p:spPr>
      </p:pic>
      <p:sp>
        <p:nvSpPr>
          <p:cNvPr id="8" name="TextBox 7">
            <a:extLst>
              <a:ext uri="{FF2B5EF4-FFF2-40B4-BE49-F238E27FC236}">
                <a16:creationId xmlns:a16="http://schemas.microsoft.com/office/drawing/2014/main" id="{978AE8EC-8AA9-4497-9F1D-575E6DA2844F}"/>
              </a:ext>
            </a:extLst>
          </p:cNvPr>
          <p:cNvSpPr txBox="1"/>
          <p:nvPr/>
        </p:nvSpPr>
        <p:spPr>
          <a:xfrm>
            <a:off x="259977" y="2646393"/>
            <a:ext cx="4787152" cy="513986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Sagona Book" panose="02020503050505020204" pitchFamily="18" charset="0"/>
              </a:rPr>
              <a:t>I have used describe method for statistical analysis and found following observations </a:t>
            </a:r>
          </a:p>
          <a:p>
            <a:pPr marL="285750" indent="-285750" algn="just">
              <a:buFont typeface="Arial" panose="020B0604020202020204" pitchFamily="34" charset="0"/>
              <a:buChar char="•"/>
            </a:pPr>
            <a:r>
              <a:rPr lang="en-US" dirty="0">
                <a:latin typeface="Sagona Book" panose="02020503050505020204" pitchFamily="18" charset="0"/>
              </a:rPr>
              <a:t>All columns has same count </a:t>
            </a:r>
            <a:r>
              <a:rPr lang="en-US" dirty="0" err="1">
                <a:latin typeface="Sagona Book" panose="02020503050505020204" pitchFamily="18" charset="0"/>
              </a:rPr>
              <a:t>ie</a:t>
            </a:r>
            <a:r>
              <a:rPr lang="en-US" dirty="0">
                <a:latin typeface="Sagona Book" panose="02020503050505020204" pitchFamily="18" charset="0"/>
              </a:rPr>
              <a:t>. 11812.</a:t>
            </a:r>
          </a:p>
          <a:p>
            <a:pPr marL="285750" indent="-285750" algn="just">
              <a:buFont typeface="Arial" panose="020B0604020202020204" pitchFamily="34" charset="0"/>
              <a:buChar char="•"/>
            </a:pPr>
            <a:r>
              <a:rPr lang="en-US" altLang="en-US" dirty="0">
                <a:latin typeface="Sagona Book" panose="02020503050505020204" pitchFamily="18" charset="0"/>
              </a:rPr>
              <a:t>columns are: </a:t>
            </a:r>
            <a:r>
              <a:rPr lang="en-US" altLang="en-US" dirty="0" err="1">
                <a:latin typeface="Sagona Book" panose="02020503050505020204" pitchFamily="18" charset="0"/>
              </a:rPr>
              <a:t>Running_in_kms</a:t>
            </a:r>
            <a:r>
              <a:rPr lang="en-US" altLang="en-US" dirty="0">
                <a:latin typeface="Sagona Book" panose="02020503050505020204" pitchFamily="18" charset="0"/>
              </a:rPr>
              <a:t>, </a:t>
            </a:r>
            <a:r>
              <a:rPr lang="en-US" altLang="en-US" dirty="0" err="1">
                <a:latin typeface="Sagona Book" panose="02020503050505020204" pitchFamily="18" charset="0"/>
              </a:rPr>
              <a:t>Endine_disp</a:t>
            </a:r>
            <a:r>
              <a:rPr lang="en-US" altLang="en-US" dirty="0">
                <a:latin typeface="Sagona Book" panose="02020503050505020204" pitchFamily="18" charset="0"/>
              </a:rPr>
              <a:t>, </a:t>
            </a:r>
            <a:r>
              <a:rPr lang="en-US" altLang="en-US" dirty="0" err="1">
                <a:latin typeface="Sagona Book" panose="02020503050505020204" pitchFamily="18" charset="0"/>
              </a:rPr>
              <a:t>Seating_cap</a:t>
            </a:r>
            <a:r>
              <a:rPr lang="en-US" altLang="en-US" dirty="0">
                <a:latin typeface="Sagona Book" panose="02020503050505020204" pitchFamily="18" charset="0"/>
              </a:rPr>
              <a:t>, </a:t>
            </a:r>
            <a:r>
              <a:rPr lang="en-US" altLang="en-US" dirty="0" err="1">
                <a:latin typeface="Sagona Book" panose="02020503050505020204" pitchFamily="18" charset="0"/>
              </a:rPr>
              <a:t>Max_power</a:t>
            </a:r>
            <a:r>
              <a:rPr lang="en-US" altLang="en-US" dirty="0">
                <a:latin typeface="Sagona Book" panose="02020503050505020204" pitchFamily="18" charset="0"/>
              </a:rPr>
              <a:t>, </a:t>
            </a:r>
            <a:r>
              <a:rPr lang="en-US" altLang="en-US" dirty="0" err="1">
                <a:latin typeface="Sagona Book" panose="02020503050505020204" pitchFamily="18" charset="0"/>
              </a:rPr>
              <a:t>height,width,Milage_in_km</a:t>
            </a:r>
            <a:r>
              <a:rPr lang="en-US" altLang="en-US" dirty="0">
                <a:latin typeface="Sagona Book" panose="02020503050505020204" pitchFamily="18" charset="0"/>
              </a:rPr>
              <a:t>/</a:t>
            </a:r>
            <a:r>
              <a:rPr lang="en-US" altLang="en-US" dirty="0" err="1">
                <a:latin typeface="Sagona Book" panose="02020503050505020204" pitchFamily="18" charset="0"/>
              </a:rPr>
              <a:t>ltr</a:t>
            </a:r>
            <a:r>
              <a:rPr lang="en-US" altLang="en-US" dirty="0">
                <a:latin typeface="Sagona Book" panose="02020503050505020204" pitchFamily="18" charset="0"/>
              </a:rPr>
              <a:t> length, Weight, </a:t>
            </a:r>
            <a:r>
              <a:rPr lang="en-US" altLang="en-US" dirty="0" err="1">
                <a:latin typeface="Sagona Book" panose="02020503050505020204" pitchFamily="18" charset="0"/>
              </a:rPr>
              <a:t>top_speed,car_price,Car_age</a:t>
            </a:r>
            <a:r>
              <a:rPr lang="en-US" altLang="en-US" dirty="0">
                <a:latin typeface="Sagona Book" panose="02020503050505020204" pitchFamily="18" charset="0"/>
              </a:rPr>
              <a:t>. All these columns are right skewed. </a:t>
            </a:r>
          </a:p>
          <a:p>
            <a:pPr marL="285750" indent="-285750" algn="just">
              <a:buFont typeface="Arial" panose="020B0604020202020204" pitchFamily="34" charset="0"/>
              <a:buChar char="•"/>
            </a:pPr>
            <a:r>
              <a:rPr lang="en-US" dirty="0">
                <a:latin typeface="Sagona Book" panose="02020503050505020204" pitchFamily="18" charset="0"/>
              </a:rPr>
              <a:t>Larger difference between 75% and Max value indicates presence of outliers.</a:t>
            </a:r>
          </a:p>
          <a:p>
            <a:pPr marL="285750" indent="-285750" algn="just">
              <a:buFont typeface="Arial" panose="020B0604020202020204" pitchFamily="34" charset="0"/>
              <a:buChar char="•"/>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285750" indent="-285750" algn="just">
              <a:buFont typeface="Arial" panose="020B0604020202020204" pitchFamily="34" charset="0"/>
              <a:buChar char="•"/>
            </a:pPr>
            <a:endParaRPr lang="en-US" b="0" i="0" dirty="0">
              <a:solidFill>
                <a:srgbClr val="000000"/>
              </a:solidFill>
              <a:effectLst/>
              <a:latin typeface="Helvetica Neue"/>
            </a:endParaRP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626628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Used Car Price Predictions</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17</a:t>
            </a:fld>
            <a:endParaRPr lang="en-US" dirty="0"/>
          </a:p>
        </p:txBody>
      </p:sp>
      <p:sp>
        <p:nvSpPr>
          <p:cNvPr id="5" name="Title 4">
            <a:extLst>
              <a:ext uri="{FF2B5EF4-FFF2-40B4-BE49-F238E27FC236}">
                <a16:creationId xmlns:a16="http://schemas.microsoft.com/office/drawing/2014/main" id="{2023AE20-EFD4-4319-8A7A-2F0D38F8889A}"/>
              </a:ext>
            </a:extLst>
          </p:cNvPr>
          <p:cNvSpPr>
            <a:spLocks noGrp="1"/>
          </p:cNvSpPr>
          <p:nvPr>
            <p:ph type="title"/>
          </p:nvPr>
        </p:nvSpPr>
        <p:spPr>
          <a:xfrm>
            <a:off x="190590" y="82296"/>
            <a:ext cx="10515600" cy="676656"/>
          </a:xfrm>
        </p:spPr>
        <p:txBody>
          <a:bodyPr/>
          <a:lstStyle/>
          <a:p>
            <a:r>
              <a:rPr lang="en-US" dirty="0"/>
              <a:t>Visualizations</a:t>
            </a:r>
          </a:p>
        </p:txBody>
      </p:sp>
      <p:sp>
        <p:nvSpPr>
          <p:cNvPr id="8" name="Content Placeholder 7">
            <a:extLst>
              <a:ext uri="{FF2B5EF4-FFF2-40B4-BE49-F238E27FC236}">
                <a16:creationId xmlns:a16="http://schemas.microsoft.com/office/drawing/2014/main" id="{01B85AAB-EE23-4F5C-BF2B-C1F299F355B4}"/>
              </a:ext>
            </a:extLst>
          </p:cNvPr>
          <p:cNvSpPr>
            <a:spLocks noGrp="1"/>
          </p:cNvSpPr>
          <p:nvPr>
            <p:ph idx="1"/>
          </p:nvPr>
        </p:nvSpPr>
        <p:spPr>
          <a:xfrm>
            <a:off x="282568" y="598751"/>
            <a:ext cx="7079787" cy="469213"/>
          </a:xfrm>
        </p:spPr>
        <p:txBody>
          <a:bodyPr>
            <a:normAutofit lnSpcReduction="10000"/>
          </a:bodyPr>
          <a:lstStyle/>
          <a:p>
            <a:r>
              <a:rPr lang="en-US" dirty="0"/>
              <a:t>Univariate Analysis</a:t>
            </a:r>
          </a:p>
        </p:txBody>
      </p:sp>
      <p:pic>
        <p:nvPicPr>
          <p:cNvPr id="3" name="Picture 2">
            <a:extLst>
              <a:ext uri="{FF2B5EF4-FFF2-40B4-BE49-F238E27FC236}">
                <a16:creationId xmlns:a16="http://schemas.microsoft.com/office/drawing/2014/main" id="{923DD228-6F9F-4292-A25E-C05DC54A1BE1}"/>
              </a:ext>
            </a:extLst>
          </p:cNvPr>
          <p:cNvPicPr>
            <a:picLocks noChangeAspect="1"/>
          </p:cNvPicPr>
          <p:nvPr/>
        </p:nvPicPr>
        <p:blipFill>
          <a:blip r:embed="rId3"/>
          <a:stretch>
            <a:fillRect/>
          </a:stretch>
        </p:blipFill>
        <p:spPr>
          <a:xfrm>
            <a:off x="2009775" y="833437"/>
            <a:ext cx="8172450" cy="5191125"/>
          </a:xfrm>
          <a:prstGeom prst="rect">
            <a:avLst/>
          </a:prstGeom>
        </p:spPr>
      </p:pic>
    </p:spTree>
    <p:extLst>
      <p:ext uri="{BB962C8B-B14F-4D97-AF65-F5344CB8AC3E}">
        <p14:creationId xmlns:p14="http://schemas.microsoft.com/office/powerpoint/2010/main" val="1234133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78" name="TextBox 77">
            <a:extLst>
              <a:ext uri="{FF2B5EF4-FFF2-40B4-BE49-F238E27FC236}">
                <a16:creationId xmlns:a16="http://schemas.microsoft.com/office/drawing/2014/main" id="{8906E314-200E-4C08-AE52-1E7C7CC36258}"/>
              </a:ext>
            </a:extLst>
          </p:cNvPr>
          <p:cNvSpPr txBox="1"/>
          <p:nvPr/>
        </p:nvSpPr>
        <p:spPr>
          <a:xfrm>
            <a:off x="144148" y="1338975"/>
            <a:ext cx="6096000" cy="4470519"/>
          </a:xfrm>
          <a:prstGeom prst="rect">
            <a:avLst/>
          </a:prstGeom>
          <a:noFill/>
        </p:spPr>
        <p:txBody>
          <a:bodyPr wrap="square">
            <a:spAutoFit/>
          </a:bodyPr>
          <a:lstStyle/>
          <a:p>
            <a:pPr lvl="0" algn="just">
              <a:lnSpc>
                <a:spcPct val="107000"/>
              </a:lnSpc>
              <a:spcBef>
                <a:spcPts val="300"/>
              </a:spcBef>
              <a:spcAft>
                <a:spcPts val="300"/>
              </a:spcAft>
            </a:pP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Univariate analysis of categorical columns was done after separating the columns. Screenshot of code is attached. Following observations were made</a:t>
            </a: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spcBef>
                <a:spcPts val="300"/>
              </a:spcBef>
              <a:spcAft>
                <a:spcPts val="300"/>
              </a:spcAft>
              <a:buFont typeface="Arial" panose="020B0604020202020204" pitchFamily="34" charset="0"/>
              <a:buChar char="•"/>
            </a:pPr>
            <a:endParaRPr lang="en-IN"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spcBef>
                <a:spcPts val="300"/>
              </a:spcBef>
              <a:spcAft>
                <a:spcPts val="300"/>
              </a:spcAft>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Maximum cars are petrol driven and also diesel driven.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300"/>
              </a:spcBef>
              <a:spcAft>
                <a:spcPts val="300"/>
              </a:spcAft>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Maximum cars are with Manual gear transmission.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300"/>
              </a:spcBef>
              <a:spcAft>
                <a:spcPts val="300"/>
              </a:spcAft>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Disc front brake cars are more in number followed by Ventilated Disc.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300"/>
              </a:spcBef>
              <a:spcAft>
                <a:spcPts val="300"/>
              </a:spcAft>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Drum rare break cars are more in number.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300"/>
              </a:spcBef>
              <a:spcAft>
                <a:spcPts val="300"/>
              </a:spcAft>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Maximum cars under sale are Maruti followed by Hyundai.</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300"/>
              </a:spcBef>
              <a:spcAft>
                <a:spcPts val="300"/>
              </a:spcAft>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rPr>
              <a:t>In Bangalore, </a:t>
            </a:r>
            <a:r>
              <a:rPr lang="en-IN" sz="1800" dirty="0">
                <a:solidFill>
                  <a:srgbClr val="000000"/>
                </a:solidFill>
                <a:latin typeface="Calibri" panose="020F0502020204030204" pitchFamily="34" charset="0"/>
                <a:ea typeface="Calibri" panose="020F0502020204030204" pitchFamily="34" charset="0"/>
              </a:rPr>
              <a:t>D</a:t>
            </a:r>
            <a:r>
              <a:rPr lang="en-IN" sz="1800" dirty="0">
                <a:solidFill>
                  <a:srgbClr val="000000"/>
                </a:solidFill>
                <a:effectLst/>
                <a:latin typeface="Calibri" panose="020F0502020204030204" pitchFamily="34" charset="0"/>
                <a:ea typeface="Calibri" panose="020F0502020204030204" pitchFamily="34" charset="0"/>
              </a:rPr>
              <a:t>elhi-NCR, </a:t>
            </a:r>
            <a:r>
              <a:rPr lang="en-IN" sz="1800" dirty="0">
                <a:solidFill>
                  <a:srgbClr val="000000"/>
                </a:solidFill>
                <a:latin typeface="Calibri" panose="020F0502020204030204" pitchFamily="34" charset="0"/>
                <a:ea typeface="Calibri" panose="020F0502020204030204" pitchFamily="34" charset="0"/>
              </a:rPr>
              <a:t>M</a:t>
            </a:r>
            <a:r>
              <a:rPr lang="en-IN" sz="1800" dirty="0">
                <a:solidFill>
                  <a:srgbClr val="000000"/>
                </a:solidFill>
                <a:effectLst/>
                <a:latin typeface="Calibri" panose="020F0502020204030204" pitchFamily="34" charset="0"/>
                <a:ea typeface="Calibri" panose="020F0502020204030204" pitchFamily="34" charset="0"/>
              </a:rPr>
              <a:t>umbai and New </a:t>
            </a:r>
            <a:r>
              <a:rPr lang="en-IN" sz="1800" dirty="0">
                <a:solidFill>
                  <a:srgbClr val="000000"/>
                </a:solidFill>
                <a:latin typeface="Calibri" panose="020F0502020204030204" pitchFamily="34" charset="0"/>
                <a:ea typeface="Calibri" panose="020F0502020204030204" pitchFamily="34" charset="0"/>
              </a:rPr>
              <a:t>D</a:t>
            </a:r>
            <a:r>
              <a:rPr lang="en-IN" sz="1800" dirty="0">
                <a:solidFill>
                  <a:srgbClr val="000000"/>
                </a:solidFill>
                <a:effectLst/>
                <a:latin typeface="Calibri" panose="020F0502020204030204" pitchFamily="34" charset="0"/>
                <a:ea typeface="Calibri" panose="020F0502020204030204" pitchFamily="34" charset="0"/>
              </a:rPr>
              <a:t>elhi we can find maximum cars for sale. Since these are most populated places.</a:t>
            </a:r>
            <a:endPar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70" name="TextBox 69">
            <a:extLst>
              <a:ext uri="{FF2B5EF4-FFF2-40B4-BE49-F238E27FC236}">
                <a16:creationId xmlns:a16="http://schemas.microsoft.com/office/drawing/2014/main" id="{62C8F4F9-D40B-4020-93DB-EEB74A184EA7}"/>
              </a:ext>
            </a:extLst>
          </p:cNvPr>
          <p:cNvSpPr txBox="1"/>
          <p:nvPr/>
        </p:nvSpPr>
        <p:spPr>
          <a:xfrm>
            <a:off x="376518" y="152400"/>
            <a:ext cx="3169137" cy="646331"/>
          </a:xfrm>
          <a:prstGeom prst="rect">
            <a:avLst/>
          </a:prstGeom>
          <a:noFill/>
        </p:spPr>
        <p:txBody>
          <a:bodyPr wrap="none" rtlCol="0">
            <a:spAutoFit/>
          </a:bodyPr>
          <a:lstStyle/>
          <a:p>
            <a:r>
              <a:rPr lang="en-US" sz="3600" dirty="0">
                <a:latin typeface="Sagona Book" panose="02020503050505020204" pitchFamily="18" charset="0"/>
              </a:rPr>
              <a:t>Observations</a:t>
            </a:r>
          </a:p>
        </p:txBody>
      </p:sp>
      <p:pic>
        <p:nvPicPr>
          <p:cNvPr id="72" name="Picture 71">
            <a:extLst>
              <a:ext uri="{FF2B5EF4-FFF2-40B4-BE49-F238E27FC236}">
                <a16:creationId xmlns:a16="http://schemas.microsoft.com/office/drawing/2014/main" id="{72B97698-A286-4FB6-BD61-F6AC5BFCC478}"/>
              </a:ext>
            </a:extLst>
          </p:cNvPr>
          <p:cNvPicPr>
            <a:picLocks noChangeAspect="1"/>
          </p:cNvPicPr>
          <p:nvPr/>
        </p:nvPicPr>
        <p:blipFill>
          <a:blip r:embed="rId2"/>
          <a:stretch>
            <a:fillRect/>
          </a:stretch>
        </p:blipFill>
        <p:spPr>
          <a:xfrm>
            <a:off x="6445624" y="1461683"/>
            <a:ext cx="5458793" cy="3101609"/>
          </a:xfrm>
          <a:prstGeom prst="rect">
            <a:avLst/>
          </a:prstGeom>
        </p:spPr>
      </p:pic>
    </p:spTree>
    <p:extLst>
      <p:ext uri="{BB962C8B-B14F-4D97-AF65-F5344CB8AC3E}">
        <p14:creationId xmlns:p14="http://schemas.microsoft.com/office/powerpoint/2010/main" val="1445010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5AB0DDB9-E668-4FA3-9A0F-07D8E4B1CF42}"/>
              </a:ext>
            </a:extLst>
          </p:cNvPr>
          <p:cNvPicPr>
            <a:picLocks noChangeAspect="1"/>
          </p:cNvPicPr>
          <p:nvPr/>
        </p:nvPicPr>
        <p:blipFill>
          <a:blip r:embed="rId3"/>
          <a:stretch>
            <a:fillRect/>
          </a:stretch>
        </p:blipFill>
        <p:spPr>
          <a:xfrm>
            <a:off x="433668" y="1323134"/>
            <a:ext cx="10858500" cy="4695825"/>
          </a:xfrm>
          <a:prstGeom prst="rect">
            <a:avLst/>
          </a:prstGeom>
        </p:spPr>
      </p:pic>
      <p:sp>
        <p:nvSpPr>
          <p:cNvPr id="22" name="TextBox 21">
            <a:extLst>
              <a:ext uri="{FF2B5EF4-FFF2-40B4-BE49-F238E27FC236}">
                <a16:creationId xmlns:a16="http://schemas.microsoft.com/office/drawing/2014/main" id="{B7D41671-2189-4096-837E-2DA1A5DFB2B0}"/>
              </a:ext>
            </a:extLst>
          </p:cNvPr>
          <p:cNvSpPr txBox="1"/>
          <p:nvPr/>
        </p:nvSpPr>
        <p:spPr>
          <a:xfrm>
            <a:off x="376518" y="152400"/>
            <a:ext cx="9140836" cy="646331"/>
          </a:xfrm>
          <a:prstGeom prst="rect">
            <a:avLst/>
          </a:prstGeom>
          <a:noFill/>
        </p:spPr>
        <p:txBody>
          <a:bodyPr wrap="none" rtlCol="0">
            <a:spAutoFit/>
          </a:bodyPr>
          <a:lstStyle/>
          <a:p>
            <a:r>
              <a:rPr lang="en-US" sz="3600" dirty="0">
                <a:latin typeface="Sagona Book" panose="02020503050505020204" pitchFamily="18" charset="0"/>
              </a:rPr>
              <a:t>Univariate analysis of continues variable</a:t>
            </a:r>
          </a:p>
        </p:txBody>
      </p:sp>
    </p:spTree>
    <p:extLst>
      <p:ext uri="{BB962C8B-B14F-4D97-AF65-F5344CB8AC3E}">
        <p14:creationId xmlns:p14="http://schemas.microsoft.com/office/powerpoint/2010/main" val="327257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339607890"/>
              </p:ext>
            </p:extLst>
          </p:nvPr>
        </p:nvGraphicFramePr>
        <p:xfrm>
          <a:off x="6620718" y="0"/>
          <a:ext cx="5571282" cy="2600193"/>
        </p:xfrm>
        <a:graphic>
          <a:graphicData uri="http://schemas.openxmlformats.org/drawingml/2006/table">
            <a:tbl>
              <a:tblPr firstRow="1" bandRow="1"/>
              <a:tblGrid>
                <a:gridCol w="5571282">
                  <a:extLst>
                    <a:ext uri="{9D8B030D-6E8A-4147-A177-3AD203B41FA5}">
                      <a16:colId xmlns:a16="http://schemas.microsoft.com/office/drawing/2014/main" val="1563570424"/>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kern="1200" dirty="0">
                        <a:solidFill>
                          <a:schemeClr val="tx1"/>
                        </a:solidFill>
                        <a:latin typeface="+mj-lt"/>
                        <a:ea typeface="+mn-ea"/>
                        <a:cs typeface="Gill Sans Light" panose="020B0302020104020203" pitchFamily="34" charset="-79"/>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48611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j-lt"/>
                          <a:cs typeface="Gill Sans Light" panose="020B0302020104020203" pitchFamily="34" charset="-79"/>
                        </a:rPr>
                        <a:t>Problem Statement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52573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Sagona Book" panose="02020503050505020204" pitchFamily="18" charset="0"/>
                          <a:cs typeface="Gill Sans Light" panose="020B0302020104020203" pitchFamily="34" charset="-79"/>
                        </a:rPr>
                        <a:t>Problem Understanding</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49931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Sagona Book" panose="02020503050505020204" pitchFamily="18" charset="0"/>
                          <a:cs typeface="Gill Sans Light" panose="020B0302020104020203" pitchFamily="34" charset="-79"/>
                        </a:rPr>
                        <a:t>What is Used Car Price Predictions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6318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graphicFrame>
        <p:nvGraphicFramePr>
          <p:cNvPr id="5" name="Table 4">
            <a:extLst>
              <a:ext uri="{FF2B5EF4-FFF2-40B4-BE49-F238E27FC236}">
                <a16:creationId xmlns:a16="http://schemas.microsoft.com/office/drawing/2014/main" id="{86697A63-AF4F-47E0-8D51-486F1F71FFD3}"/>
              </a:ext>
            </a:extLst>
          </p:cNvPr>
          <p:cNvGraphicFramePr>
            <a:graphicFrameLocks noGrp="1"/>
          </p:cNvGraphicFramePr>
          <p:nvPr>
            <p:extLst>
              <p:ext uri="{D42A27DB-BD31-4B8C-83A1-F6EECF244321}">
                <p14:modId xmlns:p14="http://schemas.microsoft.com/office/powerpoint/2010/main" val="522608107"/>
              </p:ext>
            </p:extLst>
          </p:nvPr>
        </p:nvGraphicFramePr>
        <p:xfrm>
          <a:off x="6620718" y="2119180"/>
          <a:ext cx="5463252" cy="4452172"/>
        </p:xfrm>
        <a:graphic>
          <a:graphicData uri="http://schemas.openxmlformats.org/drawingml/2006/table">
            <a:tbl>
              <a:tblPr firstRow="1" bandRow="1"/>
              <a:tblGrid>
                <a:gridCol w="5463252">
                  <a:extLst>
                    <a:ext uri="{9D8B030D-6E8A-4147-A177-3AD203B41FA5}">
                      <a16:colId xmlns:a16="http://schemas.microsoft.com/office/drawing/2014/main" val="438386902"/>
                    </a:ext>
                  </a:extLst>
                </a:gridCol>
              </a:tblGrid>
              <a:tr h="66438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Sagona Book" panose="02020503050505020204" pitchFamily="18" charset="0"/>
                          <a:cs typeface="Gill Sans Light" panose="020B0302020104020203" pitchFamily="34" charset="-79"/>
                        </a:rPr>
                        <a:t>Importance of Used Car Price Prediction</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6751218"/>
                  </a:ext>
                </a:extLst>
              </a:tr>
              <a:tr h="5111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Sagona Book" panose="02020503050505020204" pitchFamily="18" charset="0"/>
                          <a:cs typeface="Gill Sans Light" panose="020B0302020104020203" pitchFamily="34" charset="-79"/>
                        </a:rPr>
                        <a:t>Exploratory Data Analysis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6218457"/>
                  </a:ext>
                </a:extLst>
              </a:tr>
              <a:tr h="5528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j-lt"/>
                          <a:cs typeface="Gill Sans Light" panose="020B0302020104020203" pitchFamily="34" charset="-79"/>
                        </a:rPr>
                        <a:t>Visualizations</a:t>
                      </a:r>
                    </a:p>
                  </a:txBody>
                  <a:tcP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6518930"/>
                  </a:ext>
                </a:extLst>
              </a:tr>
              <a:tr h="5528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Sagona Book" panose="02020503050505020204" pitchFamily="18" charset="0"/>
                          <a:cs typeface="Gill Sans Light" panose="020B0302020104020203" pitchFamily="34" charset="-79"/>
                        </a:rPr>
                        <a:t>Model/s  Development and Evaluation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2148477"/>
                  </a:ext>
                </a:extLst>
              </a:tr>
              <a:tr h="5528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j-lt"/>
                          <a:cs typeface="Gill Sans Light" panose="020B0302020104020203" pitchFamily="34" charset="-79"/>
                        </a:rPr>
                        <a:t>Hyper tuning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1879295"/>
                  </a:ext>
                </a:extLst>
              </a:tr>
              <a:tr h="5250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j-lt"/>
                          <a:cs typeface="Gill Sans Light" panose="020B0302020104020203" pitchFamily="34" charset="-79"/>
                        </a:rPr>
                        <a:t>Saving and Comparing the Results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4269309"/>
                  </a:ext>
                </a:extLst>
              </a:tr>
              <a:tr h="66438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j-lt"/>
                          <a:cs typeface="Gill Sans Light" panose="020B0302020104020203" pitchFamily="34" charset="-79"/>
                        </a:rPr>
                        <a:t>Conclusion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879204061"/>
                  </a:ext>
                </a:extLst>
              </a:tr>
            </a:tbl>
          </a:graphicData>
        </a:graphic>
      </p:graphicFrame>
      <p:sp>
        <p:nvSpPr>
          <p:cNvPr id="7" name="Title 3">
            <a:extLst>
              <a:ext uri="{FF2B5EF4-FFF2-40B4-BE49-F238E27FC236}">
                <a16:creationId xmlns:a16="http://schemas.microsoft.com/office/drawing/2014/main" id="{8718E2FF-B08A-4D20-8063-062B76541C7C}"/>
              </a:ext>
            </a:extLst>
          </p:cNvPr>
          <p:cNvSpPr>
            <a:spLocks noGrp="1"/>
          </p:cNvSpPr>
          <p:nvPr>
            <p:ph type="title"/>
          </p:nvPr>
        </p:nvSpPr>
        <p:spPr>
          <a:xfrm>
            <a:off x="704384" y="2788521"/>
            <a:ext cx="6229530" cy="1325563"/>
          </a:xfrm>
        </p:spPr>
        <p:txBody>
          <a:bodyPr/>
          <a:lstStyle/>
          <a:p>
            <a:r>
              <a:rPr lang="en-US" dirty="0"/>
              <a:t>agenda</a:t>
            </a:r>
          </a:p>
        </p:txBody>
      </p:sp>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227922-6C61-458C-A0B3-5C4DD092027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40256"/>
          <a:stretch/>
        </p:blipFill>
        <p:spPr bwMode="auto">
          <a:xfrm>
            <a:off x="-161365" y="1093676"/>
            <a:ext cx="10943217" cy="5802109"/>
          </a:xfrm>
          <a:prstGeom prst="rect">
            <a:avLst/>
          </a:prstGeom>
          <a:noFill/>
          <a:ln>
            <a:noFill/>
          </a:ln>
        </p:spPr>
      </p:pic>
      <p:sp>
        <p:nvSpPr>
          <p:cNvPr id="8" name="TextBox 7">
            <a:extLst>
              <a:ext uri="{FF2B5EF4-FFF2-40B4-BE49-F238E27FC236}">
                <a16:creationId xmlns:a16="http://schemas.microsoft.com/office/drawing/2014/main" id="{A062CAEE-3D6E-4EB8-B47D-C439CD0F647D}"/>
              </a:ext>
            </a:extLst>
          </p:cNvPr>
          <p:cNvSpPr txBox="1"/>
          <p:nvPr/>
        </p:nvSpPr>
        <p:spPr>
          <a:xfrm>
            <a:off x="161365" y="644525"/>
            <a:ext cx="6096000" cy="369332"/>
          </a:xfrm>
          <a:prstGeom prst="rect">
            <a:avLst/>
          </a:prstGeom>
          <a:noFill/>
        </p:spPr>
        <p:txBody>
          <a:bodyPr wrap="square">
            <a:spAutoFit/>
          </a:bodyPr>
          <a:lstStyle/>
          <a:p>
            <a:r>
              <a:rPr lang="en-US" dirty="0">
                <a:latin typeface="+mj-lt"/>
              </a:rPr>
              <a:t>Comparing car price and columns in list of col.</a:t>
            </a:r>
          </a:p>
        </p:txBody>
      </p:sp>
      <p:sp>
        <p:nvSpPr>
          <p:cNvPr id="9" name="TextBox 8">
            <a:extLst>
              <a:ext uri="{FF2B5EF4-FFF2-40B4-BE49-F238E27FC236}">
                <a16:creationId xmlns:a16="http://schemas.microsoft.com/office/drawing/2014/main" id="{38987C19-95FC-49F9-950F-480D7D0E22B7}"/>
              </a:ext>
            </a:extLst>
          </p:cNvPr>
          <p:cNvSpPr txBox="1"/>
          <p:nvPr/>
        </p:nvSpPr>
        <p:spPr>
          <a:xfrm>
            <a:off x="161365" y="-1806"/>
            <a:ext cx="4163832" cy="646331"/>
          </a:xfrm>
          <a:prstGeom prst="rect">
            <a:avLst/>
          </a:prstGeom>
          <a:noFill/>
        </p:spPr>
        <p:txBody>
          <a:bodyPr wrap="none" rtlCol="0">
            <a:spAutoFit/>
          </a:bodyPr>
          <a:lstStyle/>
          <a:p>
            <a:r>
              <a:rPr lang="en-US" sz="3600" dirty="0">
                <a:latin typeface="Sagona Book" panose="02020503050505020204" pitchFamily="18" charset="0"/>
              </a:rPr>
              <a:t>Bivariate Analysis</a:t>
            </a:r>
          </a:p>
        </p:txBody>
      </p:sp>
    </p:spTree>
    <p:extLst>
      <p:ext uri="{BB962C8B-B14F-4D97-AF65-F5344CB8AC3E}">
        <p14:creationId xmlns:p14="http://schemas.microsoft.com/office/powerpoint/2010/main" val="4284867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26F796-6F77-45B0-98FA-B84BB3A80FA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60217"/>
          <a:stretch/>
        </p:blipFill>
        <p:spPr bwMode="auto">
          <a:xfrm>
            <a:off x="518366" y="522947"/>
            <a:ext cx="9900591" cy="3600400"/>
          </a:xfrm>
          <a:prstGeom prst="rect">
            <a:avLst/>
          </a:prstGeom>
          <a:noFill/>
          <a:ln>
            <a:noFill/>
          </a:ln>
        </p:spPr>
      </p:pic>
    </p:spTree>
    <p:extLst>
      <p:ext uri="{BB962C8B-B14F-4D97-AF65-F5344CB8AC3E}">
        <p14:creationId xmlns:p14="http://schemas.microsoft.com/office/powerpoint/2010/main" val="932225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1E9720-EE71-497D-9222-CDCFA5B75C9C}"/>
              </a:ext>
            </a:extLst>
          </p:cNvPr>
          <p:cNvPicPr>
            <a:picLocks noChangeAspect="1"/>
          </p:cNvPicPr>
          <p:nvPr/>
        </p:nvPicPr>
        <p:blipFill>
          <a:blip r:embed="rId3"/>
          <a:stretch>
            <a:fillRect/>
          </a:stretch>
        </p:blipFill>
        <p:spPr>
          <a:xfrm>
            <a:off x="269223" y="641760"/>
            <a:ext cx="5342682" cy="2647840"/>
          </a:xfrm>
          <a:prstGeom prst="rect">
            <a:avLst/>
          </a:prstGeom>
        </p:spPr>
      </p:pic>
      <p:sp>
        <p:nvSpPr>
          <p:cNvPr id="7" name="TextBox 6">
            <a:extLst>
              <a:ext uri="{FF2B5EF4-FFF2-40B4-BE49-F238E27FC236}">
                <a16:creationId xmlns:a16="http://schemas.microsoft.com/office/drawing/2014/main" id="{D607AD9D-69EA-44AA-8647-D70FEFD6C163}"/>
              </a:ext>
            </a:extLst>
          </p:cNvPr>
          <p:cNvSpPr txBox="1"/>
          <p:nvPr/>
        </p:nvSpPr>
        <p:spPr>
          <a:xfrm>
            <a:off x="0" y="192661"/>
            <a:ext cx="5297861" cy="369332"/>
          </a:xfrm>
          <a:prstGeom prst="rect">
            <a:avLst/>
          </a:prstGeom>
          <a:noFill/>
        </p:spPr>
        <p:txBody>
          <a:bodyPr wrap="none" rtlCol="0">
            <a:spAutoFit/>
          </a:bodyPr>
          <a:lstStyle/>
          <a:p>
            <a:r>
              <a:rPr lang="en-US" dirty="0">
                <a:latin typeface="+mj-lt"/>
              </a:rPr>
              <a:t>Comparing car price and columns in list of col.</a:t>
            </a:r>
          </a:p>
        </p:txBody>
      </p:sp>
      <p:sp>
        <p:nvSpPr>
          <p:cNvPr id="11" name="TextBox 10">
            <a:extLst>
              <a:ext uri="{FF2B5EF4-FFF2-40B4-BE49-F238E27FC236}">
                <a16:creationId xmlns:a16="http://schemas.microsoft.com/office/drawing/2014/main" id="{265D06EA-C9B1-4A60-933D-21E3BC0582F1}"/>
              </a:ext>
            </a:extLst>
          </p:cNvPr>
          <p:cNvSpPr txBox="1"/>
          <p:nvPr/>
        </p:nvSpPr>
        <p:spPr>
          <a:xfrm>
            <a:off x="107577" y="3680795"/>
            <a:ext cx="11914094" cy="2862322"/>
          </a:xfrm>
          <a:prstGeom prst="rect">
            <a:avLst/>
          </a:prstGeom>
          <a:noFill/>
        </p:spPr>
        <p:txBody>
          <a:bodyPr wrap="square">
            <a:spAutoFit/>
          </a:bodyPr>
          <a:lstStyle/>
          <a:p>
            <a:pPr algn="just"/>
            <a:r>
              <a:rPr lang="en-US" b="0" i="0" dirty="0">
                <a:solidFill>
                  <a:srgbClr val="000000"/>
                </a:solidFill>
                <a:effectLst/>
                <a:latin typeface="Helvetica Neue"/>
              </a:rPr>
              <a:t>Observation:</a:t>
            </a:r>
          </a:p>
          <a:p>
            <a:pPr marL="285750" indent="-285750" algn="just">
              <a:buFont typeface="Arial" panose="020B0604020202020204" pitchFamily="34" charset="0"/>
              <a:buChar char="•"/>
            </a:pPr>
            <a:r>
              <a:rPr lang="en-US" b="0" i="0" dirty="0">
                <a:solidFill>
                  <a:srgbClr val="000000"/>
                </a:solidFill>
                <a:effectLst/>
                <a:latin typeface="Helvetica Neue"/>
              </a:rPr>
              <a:t>Maximum cars are having below 20k driven kms. And car price is high for less driven cars.</a:t>
            </a:r>
          </a:p>
          <a:p>
            <a:pPr marL="285750" indent="-285750" algn="just">
              <a:buFont typeface="Arial" panose="020B0604020202020204" pitchFamily="34" charset="0"/>
              <a:buChar char="•"/>
            </a:pPr>
            <a:r>
              <a:rPr lang="en-US" b="0" i="0" dirty="0">
                <a:solidFill>
                  <a:srgbClr val="000000"/>
                </a:solidFill>
                <a:effectLst/>
                <a:latin typeface="Helvetica Neue"/>
              </a:rPr>
              <a:t>Maximum cars are having 1000-3000 </a:t>
            </a:r>
            <a:r>
              <a:rPr lang="en-US" b="0" i="0" dirty="0" err="1">
                <a:solidFill>
                  <a:srgbClr val="000000"/>
                </a:solidFill>
                <a:effectLst/>
                <a:latin typeface="Helvetica Neue"/>
              </a:rPr>
              <a:t>Endine_disp</a:t>
            </a:r>
            <a:r>
              <a:rPr lang="en-US" b="0" i="0" dirty="0">
                <a:solidFill>
                  <a:srgbClr val="000000"/>
                </a:solidFill>
                <a:effectLst/>
                <a:latin typeface="Helvetica Neue"/>
              </a:rPr>
              <a:t>. And car price is high for 3000 </a:t>
            </a:r>
            <a:r>
              <a:rPr lang="en-US" b="0" i="0" dirty="0" err="1">
                <a:solidFill>
                  <a:srgbClr val="000000"/>
                </a:solidFill>
                <a:effectLst/>
                <a:latin typeface="Helvetica Neue"/>
              </a:rPr>
              <a:t>Endine_disp</a:t>
            </a:r>
            <a:r>
              <a:rPr lang="en-US" b="0" i="0" dirty="0">
                <a:solidFill>
                  <a:srgbClr val="000000"/>
                </a:solidFill>
                <a:effectLst/>
                <a:latin typeface="Helvetica Neue"/>
              </a:rPr>
              <a:t>.</a:t>
            </a:r>
            <a:br>
              <a:rPr lang="en-US" b="0" i="0" dirty="0">
                <a:solidFill>
                  <a:srgbClr val="000000"/>
                </a:solidFill>
                <a:effectLst/>
                <a:latin typeface="Helvetica Neue"/>
              </a:rPr>
            </a:br>
            <a:r>
              <a:rPr lang="en-US" b="0" i="0" dirty="0">
                <a:solidFill>
                  <a:srgbClr val="000000"/>
                </a:solidFill>
                <a:effectLst/>
                <a:latin typeface="Helvetica Neue"/>
              </a:rPr>
              <a:t>Maximum cars are having milage of 10-25kms. And ,milage has no proper relation with car price.</a:t>
            </a:r>
          </a:p>
          <a:p>
            <a:pPr marL="285750" indent="-285750" algn="just">
              <a:buFont typeface="Arial" panose="020B0604020202020204" pitchFamily="34" charset="0"/>
              <a:buChar char="•"/>
            </a:pPr>
            <a:r>
              <a:rPr lang="en-US" b="0" i="0" dirty="0">
                <a:solidFill>
                  <a:srgbClr val="000000"/>
                </a:solidFill>
                <a:effectLst/>
                <a:latin typeface="Helvetica Neue"/>
              </a:rPr>
              <a:t>As </a:t>
            </a:r>
            <a:r>
              <a:rPr lang="en-US" b="0" i="0" dirty="0" err="1">
                <a:solidFill>
                  <a:srgbClr val="000000"/>
                </a:solidFill>
                <a:effectLst/>
                <a:latin typeface="Helvetica Neue"/>
              </a:rPr>
              <a:t>Max_power</a:t>
            </a:r>
            <a:r>
              <a:rPr lang="en-US" b="0" i="0" dirty="0">
                <a:solidFill>
                  <a:srgbClr val="000000"/>
                </a:solidFill>
                <a:effectLst/>
                <a:latin typeface="Helvetica Neue"/>
              </a:rPr>
              <a:t> is increasing car price is also increasing.</a:t>
            </a:r>
          </a:p>
          <a:p>
            <a:pPr marL="285750" indent="-285750" algn="just">
              <a:buFont typeface="Arial" panose="020B0604020202020204" pitchFamily="34" charset="0"/>
              <a:buChar char="•"/>
            </a:pPr>
            <a:r>
              <a:rPr lang="en-US" b="0" i="0" dirty="0" err="1">
                <a:solidFill>
                  <a:srgbClr val="000000"/>
                </a:solidFill>
                <a:effectLst/>
                <a:latin typeface="Helvetica Neue"/>
              </a:rPr>
              <a:t>Car_price</a:t>
            </a:r>
            <a:r>
              <a:rPr lang="en-US" b="0" i="0" dirty="0">
                <a:solidFill>
                  <a:srgbClr val="000000"/>
                </a:solidFill>
                <a:effectLst/>
                <a:latin typeface="Helvetica Neue"/>
              </a:rPr>
              <a:t> has no proper relation with height.</a:t>
            </a:r>
          </a:p>
          <a:p>
            <a:pPr marL="285750" indent="-285750" algn="just">
              <a:buFont typeface="Arial" panose="020B0604020202020204" pitchFamily="34" charset="0"/>
              <a:buChar char="•"/>
            </a:pPr>
            <a:r>
              <a:rPr lang="en-US" b="0" i="0" dirty="0">
                <a:solidFill>
                  <a:srgbClr val="000000"/>
                </a:solidFill>
                <a:effectLst/>
                <a:latin typeface="Helvetica Neue"/>
              </a:rPr>
              <a:t>As the width is increasing car price is also increasing.</a:t>
            </a:r>
          </a:p>
          <a:p>
            <a:pPr marL="285750" indent="-285750" algn="just">
              <a:buFont typeface="Arial" panose="020B0604020202020204" pitchFamily="34" charset="0"/>
              <a:buChar char="•"/>
            </a:pPr>
            <a:r>
              <a:rPr lang="en-US" b="0" i="0" dirty="0">
                <a:solidFill>
                  <a:srgbClr val="000000"/>
                </a:solidFill>
                <a:effectLst/>
                <a:latin typeface="Helvetica Neue"/>
              </a:rPr>
              <a:t>As length is increasing car price is also increasing.</a:t>
            </a:r>
          </a:p>
          <a:p>
            <a:pPr marL="285750" indent="-285750" algn="just">
              <a:buFont typeface="Arial" panose="020B0604020202020204" pitchFamily="34" charset="0"/>
              <a:buChar char="•"/>
            </a:pPr>
            <a:r>
              <a:rPr lang="en-US" b="0" i="0" dirty="0">
                <a:solidFill>
                  <a:srgbClr val="000000"/>
                </a:solidFill>
                <a:effectLst/>
                <a:latin typeface="Helvetica Neue"/>
              </a:rPr>
              <a:t>Weight also has linear relationship with car price.</a:t>
            </a:r>
          </a:p>
          <a:p>
            <a:pPr marL="285750" indent="-285750" algn="just">
              <a:buFont typeface="Arial" panose="020B0604020202020204" pitchFamily="34" charset="0"/>
              <a:buChar char="•"/>
            </a:pPr>
            <a:r>
              <a:rPr lang="en-US" b="0" i="0" dirty="0">
                <a:solidFill>
                  <a:srgbClr val="000000"/>
                </a:solidFill>
                <a:effectLst/>
                <a:latin typeface="Helvetica Neue"/>
              </a:rPr>
              <a:t>As </a:t>
            </a:r>
            <a:r>
              <a:rPr lang="en-US" b="0" i="0" dirty="0" err="1">
                <a:solidFill>
                  <a:srgbClr val="000000"/>
                </a:solidFill>
                <a:effectLst/>
                <a:latin typeface="Helvetica Neue"/>
              </a:rPr>
              <a:t>top_speed</a:t>
            </a:r>
            <a:r>
              <a:rPr lang="en-US" b="0" i="0" dirty="0">
                <a:solidFill>
                  <a:srgbClr val="000000"/>
                </a:solidFill>
                <a:effectLst/>
                <a:latin typeface="Helvetica Neue"/>
              </a:rPr>
              <a:t> is increasing car price is also increasing.</a:t>
            </a:r>
          </a:p>
        </p:txBody>
      </p:sp>
    </p:spTree>
    <p:extLst>
      <p:ext uri="{BB962C8B-B14F-4D97-AF65-F5344CB8AC3E}">
        <p14:creationId xmlns:p14="http://schemas.microsoft.com/office/powerpoint/2010/main" val="806800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3E7717-19DB-4B63-8092-A82FBC1505FA}"/>
              </a:ext>
            </a:extLst>
          </p:cNvPr>
          <p:cNvPicPr>
            <a:picLocks noChangeAspect="1"/>
          </p:cNvPicPr>
          <p:nvPr/>
        </p:nvPicPr>
        <p:blipFill>
          <a:blip r:embed="rId3"/>
          <a:stretch>
            <a:fillRect/>
          </a:stretch>
        </p:blipFill>
        <p:spPr>
          <a:xfrm>
            <a:off x="219680" y="1425511"/>
            <a:ext cx="4334391" cy="2432648"/>
          </a:xfrm>
          <a:prstGeom prst="rect">
            <a:avLst/>
          </a:prstGeom>
        </p:spPr>
      </p:pic>
      <p:pic>
        <p:nvPicPr>
          <p:cNvPr id="5" name="Picture 4">
            <a:extLst>
              <a:ext uri="{FF2B5EF4-FFF2-40B4-BE49-F238E27FC236}">
                <a16:creationId xmlns:a16="http://schemas.microsoft.com/office/drawing/2014/main" id="{DF2F9BAD-0A10-49E9-8D72-9882CBBBC1D6}"/>
              </a:ext>
            </a:extLst>
          </p:cNvPr>
          <p:cNvPicPr>
            <a:picLocks noChangeAspect="1"/>
          </p:cNvPicPr>
          <p:nvPr/>
        </p:nvPicPr>
        <p:blipFill>
          <a:blip r:embed="rId4"/>
          <a:stretch>
            <a:fillRect/>
          </a:stretch>
        </p:blipFill>
        <p:spPr>
          <a:xfrm>
            <a:off x="147962" y="4083318"/>
            <a:ext cx="9624894" cy="2438611"/>
          </a:xfrm>
          <a:prstGeom prst="rect">
            <a:avLst/>
          </a:prstGeom>
        </p:spPr>
      </p:pic>
      <p:sp>
        <p:nvSpPr>
          <p:cNvPr id="7" name="TextBox 6">
            <a:extLst>
              <a:ext uri="{FF2B5EF4-FFF2-40B4-BE49-F238E27FC236}">
                <a16:creationId xmlns:a16="http://schemas.microsoft.com/office/drawing/2014/main" id="{1E58582C-ED2A-48B9-88F5-FAC1D0560E33}"/>
              </a:ext>
            </a:extLst>
          </p:cNvPr>
          <p:cNvSpPr txBox="1"/>
          <p:nvPr/>
        </p:nvSpPr>
        <p:spPr>
          <a:xfrm>
            <a:off x="147962" y="336071"/>
            <a:ext cx="5221897" cy="369332"/>
          </a:xfrm>
          <a:prstGeom prst="rect">
            <a:avLst/>
          </a:prstGeom>
          <a:noFill/>
        </p:spPr>
        <p:txBody>
          <a:bodyPr wrap="square" rtlCol="0">
            <a:spAutoFit/>
          </a:bodyPr>
          <a:lstStyle/>
          <a:p>
            <a:r>
              <a:rPr lang="en-US" dirty="0">
                <a:latin typeface="Sagona Book" panose="02020503050505020204" pitchFamily="18" charset="0"/>
              </a:rPr>
              <a:t>Comparing car price and columns in list col1</a:t>
            </a:r>
          </a:p>
        </p:txBody>
      </p:sp>
      <p:sp>
        <p:nvSpPr>
          <p:cNvPr id="9" name="TextBox 8">
            <a:extLst>
              <a:ext uri="{FF2B5EF4-FFF2-40B4-BE49-F238E27FC236}">
                <a16:creationId xmlns:a16="http://schemas.microsoft.com/office/drawing/2014/main" id="{4252BE4D-BAB4-4A54-981F-68A2454344B5}"/>
              </a:ext>
            </a:extLst>
          </p:cNvPr>
          <p:cNvSpPr txBox="1"/>
          <p:nvPr/>
        </p:nvSpPr>
        <p:spPr>
          <a:xfrm>
            <a:off x="5531224" y="1425511"/>
            <a:ext cx="5773270" cy="1200329"/>
          </a:xfrm>
          <a:prstGeom prst="rect">
            <a:avLst/>
          </a:prstGeom>
          <a:noFill/>
        </p:spPr>
        <p:txBody>
          <a:bodyPr wrap="square">
            <a:spAutoFit/>
          </a:bodyPr>
          <a:lstStyle/>
          <a:p>
            <a:r>
              <a:rPr lang="en-US" b="0" i="0" dirty="0">
                <a:solidFill>
                  <a:srgbClr val="000000"/>
                </a:solidFill>
                <a:effectLst/>
                <a:latin typeface="Helvetica Neue"/>
              </a:rPr>
              <a:t>Observations</a:t>
            </a:r>
          </a:p>
          <a:p>
            <a:pPr marL="285750" indent="-285750">
              <a:buFont typeface="Arial" panose="020B0604020202020204" pitchFamily="34" charset="0"/>
              <a:buChar char="•"/>
            </a:pPr>
            <a:r>
              <a:rPr lang="en-US" b="0" i="0" dirty="0">
                <a:solidFill>
                  <a:srgbClr val="000000"/>
                </a:solidFill>
                <a:effectLst/>
                <a:latin typeface="Helvetica Neue"/>
              </a:rPr>
              <a:t>Cars with 5 and 4 seats are having highest price.</a:t>
            </a:r>
          </a:p>
          <a:p>
            <a:pPr marL="285750" indent="-285750">
              <a:buFont typeface="Arial" panose="020B0604020202020204" pitchFamily="34" charset="0"/>
              <a:buChar char="•"/>
            </a:pPr>
            <a:r>
              <a:rPr lang="en-US" b="0" i="0" dirty="0">
                <a:solidFill>
                  <a:srgbClr val="000000"/>
                </a:solidFill>
                <a:effectLst/>
                <a:latin typeface="Helvetica Neue"/>
              </a:rPr>
              <a:t>As the age of the car increases the car price decreases.</a:t>
            </a:r>
            <a:endParaRPr lang="en-US" dirty="0"/>
          </a:p>
        </p:txBody>
      </p:sp>
    </p:spTree>
    <p:extLst>
      <p:ext uri="{BB962C8B-B14F-4D97-AF65-F5344CB8AC3E}">
        <p14:creationId xmlns:p14="http://schemas.microsoft.com/office/powerpoint/2010/main" val="349493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E58582C-ED2A-48B9-88F5-FAC1D0560E33}"/>
              </a:ext>
            </a:extLst>
          </p:cNvPr>
          <p:cNvSpPr txBox="1"/>
          <p:nvPr/>
        </p:nvSpPr>
        <p:spPr>
          <a:xfrm>
            <a:off x="147962" y="336071"/>
            <a:ext cx="5221897" cy="369332"/>
          </a:xfrm>
          <a:prstGeom prst="rect">
            <a:avLst/>
          </a:prstGeom>
          <a:noFill/>
        </p:spPr>
        <p:txBody>
          <a:bodyPr wrap="square" rtlCol="0">
            <a:spAutoFit/>
          </a:bodyPr>
          <a:lstStyle/>
          <a:p>
            <a:r>
              <a:rPr lang="en-US" dirty="0">
                <a:latin typeface="Sagona Book" panose="02020503050505020204" pitchFamily="18" charset="0"/>
              </a:rPr>
              <a:t>Comparing car price and columns in list col2</a:t>
            </a:r>
          </a:p>
        </p:txBody>
      </p:sp>
      <p:sp>
        <p:nvSpPr>
          <p:cNvPr id="9" name="TextBox 8">
            <a:extLst>
              <a:ext uri="{FF2B5EF4-FFF2-40B4-BE49-F238E27FC236}">
                <a16:creationId xmlns:a16="http://schemas.microsoft.com/office/drawing/2014/main" id="{4252BE4D-BAB4-4A54-981F-68A2454344B5}"/>
              </a:ext>
            </a:extLst>
          </p:cNvPr>
          <p:cNvSpPr txBox="1"/>
          <p:nvPr/>
        </p:nvSpPr>
        <p:spPr>
          <a:xfrm>
            <a:off x="170330" y="3622538"/>
            <a:ext cx="10399058" cy="3139321"/>
          </a:xfrm>
          <a:prstGeom prst="rect">
            <a:avLst/>
          </a:prstGeom>
          <a:noFill/>
        </p:spPr>
        <p:txBody>
          <a:bodyPr wrap="square">
            <a:spAutoFit/>
          </a:bodyPr>
          <a:lstStyle/>
          <a:p>
            <a:pPr algn="l"/>
            <a:r>
              <a:rPr lang="en-US" b="0" i="0" dirty="0">
                <a:solidFill>
                  <a:srgbClr val="000000"/>
                </a:solidFill>
                <a:effectLst/>
                <a:latin typeface="+mj-lt"/>
              </a:rPr>
              <a:t>Observations:</a:t>
            </a:r>
          </a:p>
          <a:p>
            <a:pPr marL="285750" indent="-285750" algn="l">
              <a:buFont typeface="Arial" panose="020B0604020202020204" pitchFamily="34" charset="0"/>
              <a:buChar char="•"/>
            </a:pPr>
            <a:r>
              <a:rPr lang="en-US" b="0" i="0" dirty="0">
                <a:solidFill>
                  <a:srgbClr val="000000"/>
                </a:solidFill>
                <a:effectLst/>
                <a:latin typeface="+mj-lt"/>
              </a:rPr>
              <a:t>For Diesel and Electric cars the price is high compared to </a:t>
            </a:r>
            <a:r>
              <a:rPr lang="en-US" b="0" i="0" dirty="0" err="1">
                <a:solidFill>
                  <a:srgbClr val="000000"/>
                </a:solidFill>
                <a:effectLst/>
                <a:latin typeface="+mj-lt"/>
              </a:rPr>
              <a:t>Petrol,LPG</a:t>
            </a:r>
            <a:r>
              <a:rPr lang="en-US" b="0" i="0" dirty="0">
                <a:solidFill>
                  <a:srgbClr val="000000"/>
                </a:solidFill>
                <a:effectLst/>
                <a:latin typeface="+mj-lt"/>
              </a:rPr>
              <a:t> and CNG.</a:t>
            </a:r>
            <a:br>
              <a:rPr lang="en-US" b="0" i="0" dirty="0">
                <a:solidFill>
                  <a:srgbClr val="000000"/>
                </a:solidFill>
                <a:effectLst/>
                <a:latin typeface="+mj-lt"/>
              </a:rPr>
            </a:br>
            <a:endParaRPr lang="en-US" b="0" i="0" dirty="0">
              <a:solidFill>
                <a:srgbClr val="000000"/>
              </a:solidFill>
              <a:effectLst/>
              <a:latin typeface="+mj-lt"/>
            </a:endParaRPr>
          </a:p>
          <a:p>
            <a:pPr marL="285750" indent="-285750" algn="l">
              <a:buFont typeface="Arial" panose="020B0604020202020204" pitchFamily="34" charset="0"/>
              <a:buChar char="•"/>
            </a:pPr>
            <a:r>
              <a:rPr lang="en-US" b="0" i="0" dirty="0">
                <a:solidFill>
                  <a:srgbClr val="000000"/>
                </a:solidFill>
                <a:effectLst/>
                <a:latin typeface="+mj-lt"/>
              </a:rPr>
              <a:t>Cars with automatic gear are costlier than manual gear cars.</a:t>
            </a:r>
            <a:br>
              <a:rPr lang="en-US" b="0" i="0" dirty="0">
                <a:solidFill>
                  <a:srgbClr val="000000"/>
                </a:solidFill>
                <a:effectLst/>
                <a:latin typeface="+mj-lt"/>
              </a:rPr>
            </a:br>
            <a:endParaRPr lang="en-US" b="0" i="0" dirty="0">
              <a:solidFill>
                <a:srgbClr val="000000"/>
              </a:solidFill>
              <a:effectLst/>
              <a:latin typeface="+mj-lt"/>
            </a:endParaRPr>
          </a:p>
          <a:p>
            <a:pPr marL="285750" indent="-285750" algn="l">
              <a:buFont typeface="Arial" panose="020B0604020202020204" pitchFamily="34" charset="0"/>
              <a:buChar char="•"/>
            </a:pPr>
            <a:r>
              <a:rPr lang="en-US" b="0" i="0" dirty="0">
                <a:solidFill>
                  <a:srgbClr val="000000"/>
                </a:solidFill>
                <a:effectLst/>
                <a:latin typeface="+mj-lt"/>
              </a:rPr>
              <a:t>Cars with Carbon Ceramic front break are costlier compared to other cars.</a:t>
            </a:r>
            <a:br>
              <a:rPr lang="en-US" b="0" i="0" dirty="0">
                <a:solidFill>
                  <a:srgbClr val="000000"/>
                </a:solidFill>
                <a:effectLst/>
                <a:latin typeface="+mj-lt"/>
              </a:rPr>
            </a:br>
            <a:endParaRPr lang="en-US" b="0" i="0" dirty="0">
              <a:solidFill>
                <a:srgbClr val="000000"/>
              </a:solidFill>
              <a:effectLst/>
              <a:latin typeface="+mj-lt"/>
            </a:endParaRPr>
          </a:p>
          <a:p>
            <a:pPr marL="285750" indent="-285750" algn="l">
              <a:buFont typeface="Arial" panose="020B0604020202020204" pitchFamily="34" charset="0"/>
              <a:buChar char="•"/>
            </a:pPr>
            <a:r>
              <a:rPr lang="en-US" b="0" i="0" dirty="0">
                <a:solidFill>
                  <a:srgbClr val="000000"/>
                </a:solidFill>
                <a:effectLst/>
                <a:latin typeface="+mj-lt"/>
              </a:rPr>
              <a:t>Lamborghini brand cars are having </a:t>
            </a:r>
            <a:r>
              <a:rPr lang="en-US" b="0" i="0" dirty="0" err="1">
                <a:solidFill>
                  <a:srgbClr val="000000"/>
                </a:solidFill>
                <a:effectLst/>
                <a:latin typeface="+mj-lt"/>
              </a:rPr>
              <a:t>highset</a:t>
            </a:r>
            <a:r>
              <a:rPr lang="en-US" b="0" i="0" dirty="0">
                <a:solidFill>
                  <a:srgbClr val="000000"/>
                </a:solidFill>
                <a:effectLst/>
                <a:latin typeface="+mj-lt"/>
              </a:rPr>
              <a:t> sale price.</a:t>
            </a:r>
          </a:p>
          <a:p>
            <a:pPr marL="285750" indent="-285750" algn="l">
              <a:buFont typeface="Arial" panose="020B0604020202020204" pitchFamily="34" charset="0"/>
              <a:buChar char="•"/>
            </a:pPr>
            <a:br>
              <a:rPr lang="en-US" b="0" i="0" dirty="0">
                <a:solidFill>
                  <a:srgbClr val="000000"/>
                </a:solidFill>
                <a:effectLst/>
                <a:latin typeface="+mj-lt"/>
              </a:rPr>
            </a:br>
            <a:r>
              <a:rPr lang="en-US" b="0" i="0" dirty="0">
                <a:solidFill>
                  <a:srgbClr val="000000"/>
                </a:solidFill>
                <a:effectLst/>
                <a:latin typeface="+mj-lt"/>
              </a:rPr>
              <a:t>In Bangalore, Hyderabad and </a:t>
            </a:r>
            <a:r>
              <a:rPr lang="en-US" b="0" i="0" dirty="0" err="1">
                <a:solidFill>
                  <a:srgbClr val="000000"/>
                </a:solidFill>
                <a:effectLst/>
                <a:latin typeface="+mj-lt"/>
              </a:rPr>
              <a:t>delhi-ncr</a:t>
            </a:r>
            <a:r>
              <a:rPr lang="en-US" b="0" i="0" dirty="0">
                <a:solidFill>
                  <a:srgbClr val="000000"/>
                </a:solidFill>
                <a:effectLst/>
                <a:latin typeface="+mj-lt"/>
              </a:rPr>
              <a:t> the car prices are high as they are highly populated cities.</a:t>
            </a:r>
          </a:p>
        </p:txBody>
      </p:sp>
      <p:pic>
        <p:nvPicPr>
          <p:cNvPr id="4" name="Picture 3">
            <a:extLst>
              <a:ext uri="{FF2B5EF4-FFF2-40B4-BE49-F238E27FC236}">
                <a16:creationId xmlns:a16="http://schemas.microsoft.com/office/drawing/2014/main" id="{0CEC348A-314B-4EEF-B10F-D30F8F407815}"/>
              </a:ext>
            </a:extLst>
          </p:cNvPr>
          <p:cNvPicPr>
            <a:picLocks noChangeAspect="1"/>
          </p:cNvPicPr>
          <p:nvPr/>
        </p:nvPicPr>
        <p:blipFill>
          <a:blip r:embed="rId3"/>
          <a:stretch>
            <a:fillRect/>
          </a:stretch>
        </p:blipFill>
        <p:spPr>
          <a:xfrm>
            <a:off x="322730" y="898941"/>
            <a:ext cx="7734970" cy="2530059"/>
          </a:xfrm>
          <a:prstGeom prst="rect">
            <a:avLst/>
          </a:prstGeom>
        </p:spPr>
      </p:pic>
    </p:spTree>
    <p:extLst>
      <p:ext uri="{BB962C8B-B14F-4D97-AF65-F5344CB8AC3E}">
        <p14:creationId xmlns:p14="http://schemas.microsoft.com/office/powerpoint/2010/main" val="757770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E58582C-ED2A-48B9-88F5-FAC1D0560E33}"/>
              </a:ext>
            </a:extLst>
          </p:cNvPr>
          <p:cNvSpPr txBox="1"/>
          <p:nvPr/>
        </p:nvSpPr>
        <p:spPr>
          <a:xfrm>
            <a:off x="147962" y="336071"/>
            <a:ext cx="5221897" cy="369332"/>
          </a:xfrm>
          <a:prstGeom prst="rect">
            <a:avLst/>
          </a:prstGeom>
          <a:noFill/>
        </p:spPr>
        <p:txBody>
          <a:bodyPr wrap="square" rtlCol="0">
            <a:spAutoFit/>
          </a:bodyPr>
          <a:lstStyle/>
          <a:p>
            <a:r>
              <a:rPr lang="en-US" dirty="0">
                <a:latin typeface="Sagona Book" panose="02020503050505020204" pitchFamily="18" charset="0"/>
              </a:rPr>
              <a:t>Comparing car price and columns in list col2</a:t>
            </a:r>
          </a:p>
        </p:txBody>
      </p:sp>
      <p:pic>
        <p:nvPicPr>
          <p:cNvPr id="12" name="Picture 11">
            <a:extLst>
              <a:ext uri="{FF2B5EF4-FFF2-40B4-BE49-F238E27FC236}">
                <a16:creationId xmlns:a16="http://schemas.microsoft.com/office/drawing/2014/main" id="{36E2B737-D7FA-44B8-A97F-F28B99B56A55}"/>
              </a:ext>
            </a:extLst>
          </p:cNvPr>
          <p:cNvPicPr>
            <a:picLocks noChangeAspect="1"/>
          </p:cNvPicPr>
          <p:nvPr/>
        </p:nvPicPr>
        <p:blipFill>
          <a:blip r:embed="rId3"/>
          <a:stretch>
            <a:fillRect/>
          </a:stretch>
        </p:blipFill>
        <p:spPr>
          <a:xfrm>
            <a:off x="251012" y="833369"/>
            <a:ext cx="11430000" cy="5943600"/>
          </a:xfrm>
          <a:prstGeom prst="rect">
            <a:avLst/>
          </a:prstGeom>
        </p:spPr>
      </p:pic>
    </p:spTree>
    <p:extLst>
      <p:ext uri="{BB962C8B-B14F-4D97-AF65-F5344CB8AC3E}">
        <p14:creationId xmlns:p14="http://schemas.microsoft.com/office/powerpoint/2010/main" val="474797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234599" y="377860"/>
            <a:ext cx="10515600" cy="676656"/>
          </a:xfrm>
        </p:spPr>
        <p:txBody>
          <a:bodyPr/>
          <a:lstStyle/>
          <a:p>
            <a:r>
              <a:rPr lang="en-US" sz="2800" dirty="0">
                <a:latin typeface="Sagona Book" panose="02020503050505020204" pitchFamily="18" charset="0"/>
              </a:rPr>
              <a:t>Checking Correlation</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Used Car Price Predictions</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26</a:t>
            </a:fld>
            <a:endParaRPr lang="en-US" dirty="0"/>
          </a:p>
        </p:txBody>
      </p:sp>
      <p:pic>
        <p:nvPicPr>
          <p:cNvPr id="19" name="Picture 18">
            <a:extLst>
              <a:ext uri="{FF2B5EF4-FFF2-40B4-BE49-F238E27FC236}">
                <a16:creationId xmlns:a16="http://schemas.microsoft.com/office/drawing/2014/main" id="{3BCD1FD7-1CF2-4E23-84C2-0EB284ECA04D}"/>
              </a:ext>
            </a:extLst>
          </p:cNvPr>
          <p:cNvPicPr>
            <a:picLocks noChangeAspect="1"/>
          </p:cNvPicPr>
          <p:nvPr/>
        </p:nvPicPr>
        <p:blipFill>
          <a:blip r:embed="rId3"/>
          <a:stretch>
            <a:fillRect/>
          </a:stretch>
        </p:blipFill>
        <p:spPr>
          <a:xfrm>
            <a:off x="234599" y="1188330"/>
            <a:ext cx="9381033" cy="3817951"/>
          </a:xfrm>
          <a:prstGeom prst="rect">
            <a:avLst/>
          </a:prstGeom>
        </p:spPr>
      </p:pic>
    </p:spTree>
    <p:extLst>
      <p:ext uri="{BB962C8B-B14F-4D97-AF65-F5344CB8AC3E}">
        <p14:creationId xmlns:p14="http://schemas.microsoft.com/office/powerpoint/2010/main" val="2759600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252529" y="69765"/>
            <a:ext cx="10515600" cy="676656"/>
          </a:xfrm>
        </p:spPr>
        <p:txBody>
          <a:bodyPr/>
          <a:lstStyle/>
          <a:p>
            <a:r>
              <a:rPr lang="en-US" sz="2800" dirty="0">
                <a:latin typeface="Sagona Book" panose="02020503050505020204" pitchFamily="18" charset="0"/>
              </a:rPr>
              <a:t>Graphically plotting the correlation</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Used Car Price Predictions</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27</a:t>
            </a:fld>
            <a:endParaRPr lang="en-US" dirty="0"/>
          </a:p>
        </p:txBody>
      </p:sp>
      <p:pic>
        <p:nvPicPr>
          <p:cNvPr id="4" name="Picture 3">
            <a:extLst>
              <a:ext uri="{FF2B5EF4-FFF2-40B4-BE49-F238E27FC236}">
                <a16:creationId xmlns:a16="http://schemas.microsoft.com/office/drawing/2014/main" id="{1F241755-3F8F-4855-A5BF-77C481A3D653}"/>
              </a:ext>
            </a:extLst>
          </p:cNvPr>
          <p:cNvPicPr>
            <a:picLocks noChangeAspect="1"/>
          </p:cNvPicPr>
          <p:nvPr/>
        </p:nvPicPr>
        <p:blipFill>
          <a:blip r:embed="rId3"/>
          <a:stretch>
            <a:fillRect/>
          </a:stretch>
        </p:blipFill>
        <p:spPr>
          <a:xfrm>
            <a:off x="252529" y="832729"/>
            <a:ext cx="7055894" cy="4985365"/>
          </a:xfrm>
          <a:prstGeom prst="rect">
            <a:avLst/>
          </a:prstGeom>
        </p:spPr>
      </p:pic>
      <p:sp>
        <p:nvSpPr>
          <p:cNvPr id="11" name="TextBox 10">
            <a:extLst>
              <a:ext uri="{FF2B5EF4-FFF2-40B4-BE49-F238E27FC236}">
                <a16:creationId xmlns:a16="http://schemas.microsoft.com/office/drawing/2014/main" id="{6293BE5E-B390-47F6-B14A-18B8DD70F3FC}"/>
              </a:ext>
            </a:extLst>
          </p:cNvPr>
          <p:cNvSpPr txBox="1"/>
          <p:nvPr/>
        </p:nvSpPr>
        <p:spPr>
          <a:xfrm>
            <a:off x="7571687" y="2309748"/>
            <a:ext cx="4367784" cy="2031325"/>
          </a:xfrm>
          <a:prstGeom prst="rect">
            <a:avLst/>
          </a:prstGeom>
          <a:noFill/>
        </p:spPr>
        <p:txBody>
          <a:bodyPr wrap="square">
            <a:spAutoFit/>
          </a:bodyPr>
          <a:lstStyle/>
          <a:p>
            <a:pPr algn="l"/>
            <a:r>
              <a:rPr lang="en-US" b="0" i="0" dirty="0">
                <a:solidFill>
                  <a:schemeClr val="bg1">
                    <a:lumMod val="95000"/>
                  </a:schemeClr>
                </a:solidFill>
                <a:effectLst/>
                <a:latin typeface="Helvetica Neue"/>
              </a:rPr>
              <a:t>Observations:</a:t>
            </a:r>
            <a:br>
              <a:rPr lang="en-US" b="0" i="0" dirty="0">
                <a:solidFill>
                  <a:schemeClr val="bg1">
                    <a:lumMod val="95000"/>
                  </a:schemeClr>
                </a:solidFill>
                <a:effectLst/>
                <a:latin typeface="Helvetica Neue"/>
              </a:rPr>
            </a:br>
            <a:endParaRPr lang="en-US" b="0" i="0" dirty="0">
              <a:solidFill>
                <a:schemeClr val="bg1">
                  <a:lumMod val="95000"/>
                </a:schemeClr>
              </a:solidFill>
              <a:effectLst/>
              <a:latin typeface="Helvetica Neue"/>
            </a:endParaRPr>
          </a:p>
          <a:p>
            <a:pPr algn="l">
              <a:buFont typeface="+mj-lt"/>
              <a:buAutoNum type="arabicPeriod"/>
            </a:pPr>
            <a:r>
              <a:rPr lang="en-US" b="0" i="0" dirty="0">
                <a:solidFill>
                  <a:schemeClr val="bg1">
                    <a:lumMod val="95000"/>
                  </a:schemeClr>
                </a:solidFill>
                <a:effectLst/>
                <a:latin typeface="Helvetica Neue"/>
              </a:rPr>
              <a:t>Highly and positively correlated: </a:t>
            </a:r>
            <a:r>
              <a:rPr lang="en-US" b="0" i="0" dirty="0" err="1">
                <a:solidFill>
                  <a:schemeClr val="bg1">
                    <a:lumMod val="95000"/>
                  </a:schemeClr>
                </a:solidFill>
                <a:effectLst/>
                <a:latin typeface="Helvetica Neue"/>
              </a:rPr>
              <a:t>Max_power</a:t>
            </a:r>
            <a:r>
              <a:rPr lang="en-US" b="0" i="0" dirty="0">
                <a:solidFill>
                  <a:schemeClr val="bg1">
                    <a:lumMod val="95000"/>
                  </a:schemeClr>
                </a:solidFill>
                <a:effectLst/>
                <a:latin typeface="Helvetica Neue"/>
              </a:rPr>
              <a:t>, width, </a:t>
            </a:r>
            <a:r>
              <a:rPr lang="en-US" b="0" i="0" dirty="0" err="1">
                <a:solidFill>
                  <a:schemeClr val="bg1">
                    <a:lumMod val="95000"/>
                  </a:schemeClr>
                </a:solidFill>
                <a:effectLst/>
                <a:latin typeface="Helvetica Neue"/>
              </a:rPr>
              <a:t>Endine_disp</a:t>
            </a:r>
            <a:r>
              <a:rPr lang="en-US" b="0" i="0" dirty="0">
                <a:solidFill>
                  <a:schemeClr val="bg1">
                    <a:lumMod val="95000"/>
                  </a:schemeClr>
                </a:solidFill>
                <a:effectLst/>
                <a:latin typeface="Helvetica Neue"/>
              </a:rPr>
              <a:t>, </a:t>
            </a:r>
            <a:r>
              <a:rPr lang="en-US" b="0" i="0" dirty="0" err="1">
                <a:solidFill>
                  <a:schemeClr val="bg1">
                    <a:lumMod val="95000"/>
                  </a:schemeClr>
                </a:solidFill>
                <a:effectLst/>
                <a:latin typeface="Helvetica Neue"/>
              </a:rPr>
              <a:t>top_speed</a:t>
            </a:r>
            <a:r>
              <a:rPr lang="en-US" b="0" i="0" dirty="0">
                <a:solidFill>
                  <a:schemeClr val="bg1">
                    <a:lumMod val="95000"/>
                  </a:schemeClr>
                </a:solidFill>
                <a:effectLst/>
                <a:latin typeface="Helvetica Neue"/>
              </a:rPr>
              <a:t>, weight, length</a:t>
            </a:r>
          </a:p>
          <a:p>
            <a:pPr algn="l">
              <a:buFont typeface="+mj-lt"/>
              <a:buAutoNum type="arabicPeriod"/>
            </a:pPr>
            <a:r>
              <a:rPr lang="en-US" b="0" i="0" dirty="0">
                <a:solidFill>
                  <a:schemeClr val="bg1">
                    <a:lumMod val="95000"/>
                  </a:schemeClr>
                </a:solidFill>
                <a:effectLst/>
                <a:latin typeface="Helvetica Neue"/>
              </a:rPr>
              <a:t>Negatively and least correlated: </a:t>
            </a:r>
            <a:r>
              <a:rPr lang="en-US" b="0" i="0" dirty="0" err="1">
                <a:solidFill>
                  <a:schemeClr val="bg1">
                    <a:lumMod val="95000"/>
                  </a:schemeClr>
                </a:solidFill>
                <a:effectLst/>
                <a:latin typeface="Helvetica Neue"/>
              </a:rPr>
              <a:t>Running_in_kms</a:t>
            </a:r>
            <a:r>
              <a:rPr lang="en-US" b="0" i="0" dirty="0">
                <a:solidFill>
                  <a:schemeClr val="bg1">
                    <a:lumMod val="95000"/>
                  </a:schemeClr>
                </a:solidFill>
                <a:effectLst/>
                <a:latin typeface="Helvetica Neue"/>
              </a:rPr>
              <a:t>, </a:t>
            </a:r>
            <a:r>
              <a:rPr lang="en-US" b="0" i="0" dirty="0" err="1">
                <a:solidFill>
                  <a:schemeClr val="bg1">
                    <a:lumMod val="95000"/>
                  </a:schemeClr>
                </a:solidFill>
                <a:effectLst/>
                <a:latin typeface="Helvetica Neue"/>
              </a:rPr>
              <a:t>Car_age</a:t>
            </a:r>
            <a:endParaRPr lang="en-US" b="0" i="0" dirty="0">
              <a:solidFill>
                <a:schemeClr val="bg1">
                  <a:lumMod val="95000"/>
                </a:schemeClr>
              </a:solidFill>
              <a:effectLst/>
              <a:latin typeface="Helvetica Neue"/>
            </a:endParaRPr>
          </a:p>
        </p:txBody>
      </p:sp>
    </p:spTree>
    <p:extLst>
      <p:ext uri="{BB962C8B-B14F-4D97-AF65-F5344CB8AC3E}">
        <p14:creationId xmlns:p14="http://schemas.microsoft.com/office/powerpoint/2010/main" val="778055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252529" y="69765"/>
            <a:ext cx="10515600" cy="676656"/>
          </a:xfrm>
        </p:spPr>
        <p:txBody>
          <a:bodyPr/>
          <a:lstStyle/>
          <a:p>
            <a:r>
              <a:rPr lang="en-US" sz="2800" dirty="0">
                <a:latin typeface="Sagona Book" panose="02020503050505020204" pitchFamily="18" charset="0"/>
              </a:rPr>
              <a:t>Graphically plotting the correlation using bar plot</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Used Car Price Predictions</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28</a:t>
            </a:fld>
            <a:endParaRPr lang="en-US" dirty="0"/>
          </a:p>
        </p:txBody>
      </p:sp>
      <p:pic>
        <p:nvPicPr>
          <p:cNvPr id="5" name="Picture 4">
            <a:extLst>
              <a:ext uri="{FF2B5EF4-FFF2-40B4-BE49-F238E27FC236}">
                <a16:creationId xmlns:a16="http://schemas.microsoft.com/office/drawing/2014/main" id="{F3FBED54-218A-4EAE-A6CD-FB7AEE05A803}"/>
              </a:ext>
            </a:extLst>
          </p:cNvPr>
          <p:cNvPicPr>
            <a:picLocks noChangeAspect="1"/>
          </p:cNvPicPr>
          <p:nvPr/>
        </p:nvPicPr>
        <p:blipFill>
          <a:blip r:embed="rId3"/>
          <a:stretch>
            <a:fillRect/>
          </a:stretch>
        </p:blipFill>
        <p:spPr>
          <a:xfrm>
            <a:off x="406474" y="636028"/>
            <a:ext cx="6896698" cy="5585944"/>
          </a:xfrm>
          <a:prstGeom prst="rect">
            <a:avLst/>
          </a:prstGeom>
        </p:spPr>
      </p:pic>
      <p:sp>
        <p:nvSpPr>
          <p:cNvPr id="11" name="TextBox 10">
            <a:extLst>
              <a:ext uri="{FF2B5EF4-FFF2-40B4-BE49-F238E27FC236}">
                <a16:creationId xmlns:a16="http://schemas.microsoft.com/office/drawing/2014/main" id="{84351AAA-49BE-443D-8AD1-A2AD584E0768}"/>
              </a:ext>
            </a:extLst>
          </p:cNvPr>
          <p:cNvSpPr txBox="1"/>
          <p:nvPr/>
        </p:nvSpPr>
        <p:spPr>
          <a:xfrm>
            <a:off x="7566559" y="749560"/>
            <a:ext cx="4105488" cy="1477328"/>
          </a:xfrm>
          <a:prstGeom prst="rect">
            <a:avLst/>
          </a:prstGeom>
          <a:noFill/>
        </p:spPr>
        <p:txBody>
          <a:bodyPr wrap="square">
            <a:spAutoFit/>
          </a:bodyPr>
          <a:lstStyle/>
          <a:p>
            <a:pPr algn="just"/>
            <a:r>
              <a:rPr lang="en-US" b="0" i="0" dirty="0">
                <a:solidFill>
                  <a:srgbClr val="000000"/>
                </a:solidFill>
                <a:effectLst/>
                <a:latin typeface="Helvetica Neue"/>
              </a:rPr>
              <a:t>we can see from above graph that </a:t>
            </a:r>
            <a:r>
              <a:rPr lang="en-US" b="0" i="0" dirty="0" err="1">
                <a:solidFill>
                  <a:srgbClr val="000000"/>
                </a:solidFill>
                <a:effectLst/>
                <a:latin typeface="Helvetica Neue"/>
              </a:rPr>
              <a:t>max_power</a:t>
            </a:r>
            <a:r>
              <a:rPr lang="en-US" b="0" i="0" dirty="0">
                <a:solidFill>
                  <a:srgbClr val="000000"/>
                </a:solidFill>
                <a:effectLst/>
                <a:latin typeface="Helvetica Neue"/>
              </a:rPr>
              <a:t> has highest correlation with </a:t>
            </a:r>
            <a:r>
              <a:rPr lang="en-US" b="0" i="0" dirty="0" err="1">
                <a:solidFill>
                  <a:srgbClr val="000000"/>
                </a:solidFill>
                <a:effectLst/>
                <a:latin typeface="Helvetica Neue"/>
              </a:rPr>
              <a:t>car_price</a:t>
            </a:r>
            <a:r>
              <a:rPr lang="en-US" b="0" i="0" dirty="0">
                <a:solidFill>
                  <a:srgbClr val="000000"/>
                </a:solidFill>
                <a:effectLst/>
                <a:latin typeface="Helvetica Neue"/>
              </a:rPr>
              <a:t> followed by, </a:t>
            </a:r>
            <a:r>
              <a:rPr lang="en-US" b="0" i="0" dirty="0" err="1">
                <a:solidFill>
                  <a:srgbClr val="000000"/>
                </a:solidFill>
                <a:effectLst/>
                <a:latin typeface="Helvetica Neue"/>
              </a:rPr>
              <a:t>endine-disp</a:t>
            </a:r>
            <a:r>
              <a:rPr lang="en-US" b="0" i="0" dirty="0">
                <a:solidFill>
                  <a:srgbClr val="000000"/>
                </a:solidFill>
                <a:effectLst/>
                <a:latin typeface="Helvetica Neue"/>
              </a:rPr>
              <a:t> and least correlation is with </a:t>
            </a:r>
            <a:r>
              <a:rPr lang="en-US" b="0" i="0" dirty="0" err="1">
                <a:solidFill>
                  <a:srgbClr val="000000"/>
                </a:solidFill>
                <a:effectLst/>
                <a:latin typeface="Helvetica Neue"/>
              </a:rPr>
              <a:t>Seating_cap</a:t>
            </a:r>
            <a:endParaRPr lang="en-US" dirty="0"/>
          </a:p>
        </p:txBody>
      </p:sp>
    </p:spTree>
    <p:extLst>
      <p:ext uri="{BB962C8B-B14F-4D97-AF65-F5344CB8AC3E}">
        <p14:creationId xmlns:p14="http://schemas.microsoft.com/office/powerpoint/2010/main" val="2539641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a:xfrm>
            <a:off x="576072" y="330009"/>
            <a:ext cx="10515600" cy="676656"/>
          </a:xfrm>
        </p:spPr>
        <p:txBody>
          <a:bodyPr/>
          <a:lstStyle/>
          <a:p>
            <a:r>
              <a:rPr lang="en-US" dirty="0"/>
              <a:t>Encoding the Categorical data</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Used Car Price Predictions</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29</a:t>
            </a:fld>
            <a:endParaRPr lang="en-US" dirty="0"/>
          </a:p>
        </p:txBody>
      </p:sp>
      <p:pic>
        <p:nvPicPr>
          <p:cNvPr id="25" name="Picture 24">
            <a:extLst>
              <a:ext uri="{FF2B5EF4-FFF2-40B4-BE49-F238E27FC236}">
                <a16:creationId xmlns:a16="http://schemas.microsoft.com/office/drawing/2014/main" id="{849E03E6-EFA4-4F81-A261-91B89BF9F971}"/>
              </a:ext>
            </a:extLst>
          </p:cNvPr>
          <p:cNvPicPr>
            <a:picLocks noChangeAspect="1"/>
          </p:cNvPicPr>
          <p:nvPr/>
        </p:nvPicPr>
        <p:blipFill>
          <a:blip r:embed="rId2"/>
          <a:stretch>
            <a:fillRect/>
          </a:stretch>
        </p:blipFill>
        <p:spPr>
          <a:xfrm>
            <a:off x="205003" y="2611044"/>
            <a:ext cx="7704488" cy="3482642"/>
          </a:xfrm>
          <a:prstGeom prst="rect">
            <a:avLst/>
          </a:prstGeom>
        </p:spPr>
      </p:pic>
      <p:sp>
        <p:nvSpPr>
          <p:cNvPr id="26" name="TextBox 25">
            <a:extLst>
              <a:ext uri="{FF2B5EF4-FFF2-40B4-BE49-F238E27FC236}">
                <a16:creationId xmlns:a16="http://schemas.microsoft.com/office/drawing/2014/main" id="{2CFB1E6D-0EEF-4FAB-AC62-CC82045EB50A}"/>
              </a:ext>
            </a:extLst>
          </p:cNvPr>
          <p:cNvSpPr txBox="1"/>
          <p:nvPr/>
        </p:nvSpPr>
        <p:spPr>
          <a:xfrm>
            <a:off x="412376" y="1434353"/>
            <a:ext cx="8104095" cy="923330"/>
          </a:xfrm>
          <a:prstGeom prst="rect">
            <a:avLst/>
          </a:prstGeom>
          <a:noFill/>
        </p:spPr>
        <p:txBody>
          <a:bodyPr wrap="square" rtlCol="0">
            <a:spAutoFit/>
          </a:bodyPr>
          <a:lstStyle/>
          <a:p>
            <a:r>
              <a:rPr lang="en-US" dirty="0"/>
              <a:t>Using Label Encoder I have transformed all categorical data into numerical form and checked the shape of data </a:t>
            </a:r>
          </a:p>
          <a:p>
            <a:r>
              <a:rPr lang="en-US" dirty="0"/>
              <a:t>screen shot is attached below</a:t>
            </a:r>
          </a:p>
        </p:txBody>
      </p:sp>
    </p:spTree>
    <p:extLst>
      <p:ext uri="{BB962C8B-B14F-4D97-AF65-F5344CB8AC3E}">
        <p14:creationId xmlns:p14="http://schemas.microsoft.com/office/powerpoint/2010/main" val="1164941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Problem Statement</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43457" y="1565706"/>
            <a:ext cx="7303624" cy="4070729"/>
          </a:xfrm>
        </p:spPr>
        <p:txBody>
          <a:bodyPr>
            <a:normAutofit/>
          </a:bodyPr>
          <a:lstStyle/>
          <a:p>
            <a:pPr marL="285750" indent="-285750" algn="just">
              <a:buFont typeface="Arial" panose="020B0604020202020204" pitchFamily="34" charset="0"/>
              <a:buChar char="•"/>
            </a:pPr>
            <a:r>
              <a:rPr lang="en-US" sz="1800" dirty="0">
                <a:latin typeface="Sagona Book" panose="020205030505050202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must make car price valuation model. This project contains two phase</a:t>
            </a:r>
          </a:p>
          <a:p>
            <a:endParaRPr lang="en-US" dirty="0"/>
          </a:p>
        </p:txBody>
      </p:sp>
      <p:pic>
        <p:nvPicPr>
          <p:cNvPr id="22" name="Picture Placeholder 21">
            <a:extLst>
              <a:ext uri="{FF2B5EF4-FFF2-40B4-BE49-F238E27FC236}">
                <a16:creationId xmlns:a16="http://schemas.microsoft.com/office/drawing/2014/main" id="{07415596-3C86-E792-A622-F817DB08D587}"/>
              </a:ext>
            </a:extLst>
          </p:cNvPr>
          <p:cNvPicPr>
            <a:picLocks noGrp="1" noChangeAspect="1"/>
          </p:cNvPicPr>
          <p:nvPr>
            <p:ph type="pic" idx="1"/>
          </p:nvPr>
        </p:nvPicPr>
        <p:blipFill>
          <a:blip r:embed="rId2"/>
          <a:srcRect l="15308" r="15308"/>
          <a:stretch/>
        </p:blipFill>
        <p:spPr>
          <a:xfrm>
            <a:off x="7818120" y="0"/>
            <a:ext cx="4376530" cy="6018401"/>
          </a:xfrm>
        </p:spPr>
      </p:pic>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Used Car Price Predictions</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a:xfrm>
            <a:off x="219634" y="162042"/>
            <a:ext cx="10515600" cy="676656"/>
          </a:xfrm>
        </p:spPr>
        <p:txBody>
          <a:bodyPr/>
          <a:lstStyle/>
          <a:p>
            <a:r>
              <a:rPr lang="en-US" dirty="0"/>
              <a:t>Checking Outliers</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Used Car Price Predictions</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30</a:t>
            </a:fld>
            <a:endParaRPr lang="en-US" dirty="0"/>
          </a:p>
        </p:txBody>
      </p:sp>
      <p:pic>
        <p:nvPicPr>
          <p:cNvPr id="3" name="Picture 2">
            <a:extLst>
              <a:ext uri="{FF2B5EF4-FFF2-40B4-BE49-F238E27FC236}">
                <a16:creationId xmlns:a16="http://schemas.microsoft.com/office/drawing/2014/main" id="{AD127072-761F-4671-AAEC-08D1BBFD76C0}"/>
              </a:ext>
            </a:extLst>
          </p:cNvPr>
          <p:cNvPicPr>
            <a:picLocks noChangeAspect="1"/>
          </p:cNvPicPr>
          <p:nvPr/>
        </p:nvPicPr>
        <p:blipFill>
          <a:blip r:embed="rId2"/>
          <a:stretch>
            <a:fillRect/>
          </a:stretch>
        </p:blipFill>
        <p:spPr>
          <a:xfrm>
            <a:off x="371509" y="1015630"/>
            <a:ext cx="4008467" cy="1280271"/>
          </a:xfrm>
          <a:prstGeom prst="rect">
            <a:avLst/>
          </a:prstGeom>
        </p:spPr>
      </p:pic>
      <p:pic>
        <p:nvPicPr>
          <p:cNvPr id="5" name="Picture 4">
            <a:extLst>
              <a:ext uri="{FF2B5EF4-FFF2-40B4-BE49-F238E27FC236}">
                <a16:creationId xmlns:a16="http://schemas.microsoft.com/office/drawing/2014/main" id="{1F85B758-1C7C-4809-B06E-01C8F16EE306}"/>
              </a:ext>
            </a:extLst>
          </p:cNvPr>
          <p:cNvPicPr>
            <a:picLocks noChangeAspect="1"/>
          </p:cNvPicPr>
          <p:nvPr/>
        </p:nvPicPr>
        <p:blipFill>
          <a:blip r:embed="rId3"/>
          <a:stretch>
            <a:fillRect/>
          </a:stretch>
        </p:blipFill>
        <p:spPr>
          <a:xfrm>
            <a:off x="285470" y="2470592"/>
            <a:ext cx="9344025" cy="3819525"/>
          </a:xfrm>
          <a:prstGeom prst="rect">
            <a:avLst/>
          </a:prstGeom>
        </p:spPr>
      </p:pic>
      <p:sp>
        <p:nvSpPr>
          <p:cNvPr id="12" name="TextBox 11">
            <a:extLst>
              <a:ext uri="{FF2B5EF4-FFF2-40B4-BE49-F238E27FC236}">
                <a16:creationId xmlns:a16="http://schemas.microsoft.com/office/drawing/2014/main" id="{2C0289FD-9566-4E10-A212-455DC2A7D9FA}"/>
              </a:ext>
            </a:extLst>
          </p:cNvPr>
          <p:cNvSpPr txBox="1"/>
          <p:nvPr/>
        </p:nvSpPr>
        <p:spPr>
          <a:xfrm>
            <a:off x="5082989" y="905919"/>
            <a:ext cx="6131858" cy="1477328"/>
          </a:xfrm>
          <a:prstGeom prst="rect">
            <a:avLst/>
          </a:prstGeom>
          <a:noFill/>
        </p:spPr>
        <p:txBody>
          <a:bodyPr wrap="square">
            <a:spAutoFit/>
          </a:bodyPr>
          <a:lstStyle/>
          <a:p>
            <a:pPr algn="just"/>
            <a:r>
              <a:rPr lang="en-US" b="0" i="0" dirty="0">
                <a:solidFill>
                  <a:schemeClr val="bg1"/>
                </a:solidFill>
                <a:effectLst/>
                <a:latin typeface="Helvetica Neue"/>
              </a:rPr>
              <a:t>From above box plots we can see that columns having outliers are: </a:t>
            </a:r>
            <a:r>
              <a:rPr lang="en-US" b="0" i="0" dirty="0" err="1">
                <a:solidFill>
                  <a:schemeClr val="bg1"/>
                </a:solidFill>
                <a:effectLst/>
                <a:latin typeface="Helvetica Neue"/>
              </a:rPr>
              <a:t>Running_in_kms</a:t>
            </a:r>
            <a:r>
              <a:rPr lang="en-US" b="0" i="0" dirty="0">
                <a:solidFill>
                  <a:schemeClr val="bg1"/>
                </a:solidFill>
                <a:effectLst/>
                <a:latin typeface="Helvetica Neue"/>
              </a:rPr>
              <a:t>, </a:t>
            </a:r>
            <a:r>
              <a:rPr lang="en-US" b="0" i="0" dirty="0" err="1">
                <a:solidFill>
                  <a:schemeClr val="bg1"/>
                </a:solidFill>
                <a:effectLst/>
                <a:latin typeface="Helvetica Neue"/>
              </a:rPr>
              <a:t>Endine_disp</a:t>
            </a:r>
            <a:r>
              <a:rPr lang="en-US" b="0" i="0" dirty="0">
                <a:solidFill>
                  <a:schemeClr val="bg1"/>
                </a:solidFill>
                <a:effectLst/>
                <a:latin typeface="Helvetica Neue"/>
              </a:rPr>
              <a:t>, </a:t>
            </a:r>
            <a:r>
              <a:rPr lang="en-US" b="0" i="0" dirty="0" err="1">
                <a:solidFill>
                  <a:schemeClr val="bg1"/>
                </a:solidFill>
                <a:effectLst/>
                <a:latin typeface="Helvetica Neue"/>
              </a:rPr>
              <a:t>Milage_in_km</a:t>
            </a:r>
            <a:r>
              <a:rPr lang="en-US" b="0" i="0" dirty="0">
                <a:solidFill>
                  <a:schemeClr val="bg1"/>
                </a:solidFill>
                <a:effectLst/>
                <a:latin typeface="Helvetica Neue"/>
              </a:rPr>
              <a:t>/</a:t>
            </a:r>
            <a:r>
              <a:rPr lang="en-US" b="0" i="0" dirty="0" err="1">
                <a:solidFill>
                  <a:schemeClr val="bg1"/>
                </a:solidFill>
                <a:effectLst/>
                <a:latin typeface="Helvetica Neue"/>
              </a:rPr>
              <a:t>ltr</a:t>
            </a:r>
            <a:r>
              <a:rPr lang="en-US" b="0" i="0" dirty="0">
                <a:solidFill>
                  <a:schemeClr val="bg1"/>
                </a:solidFill>
                <a:effectLst/>
                <a:latin typeface="Helvetica Neue"/>
              </a:rPr>
              <a:t>, </a:t>
            </a:r>
            <a:r>
              <a:rPr lang="en-US" b="0" i="0" dirty="0" err="1">
                <a:solidFill>
                  <a:schemeClr val="bg1"/>
                </a:solidFill>
                <a:effectLst/>
                <a:latin typeface="Helvetica Neue"/>
              </a:rPr>
              <a:t>Seating_cap</a:t>
            </a:r>
            <a:r>
              <a:rPr lang="en-US" b="0" i="0" dirty="0">
                <a:solidFill>
                  <a:schemeClr val="bg1"/>
                </a:solidFill>
                <a:effectLst/>
                <a:latin typeface="Helvetica Neue"/>
              </a:rPr>
              <a:t>, height, width, weight, </a:t>
            </a:r>
            <a:r>
              <a:rPr lang="en-US" b="0" i="0" dirty="0" err="1">
                <a:solidFill>
                  <a:schemeClr val="bg1"/>
                </a:solidFill>
                <a:effectLst/>
                <a:latin typeface="Helvetica Neue"/>
              </a:rPr>
              <a:t>top_speed</a:t>
            </a:r>
            <a:r>
              <a:rPr lang="en-US" b="0" i="0" dirty="0">
                <a:solidFill>
                  <a:schemeClr val="bg1"/>
                </a:solidFill>
                <a:effectLst/>
                <a:latin typeface="Helvetica Neue"/>
              </a:rPr>
              <a:t>, </a:t>
            </a:r>
            <a:r>
              <a:rPr lang="en-US" b="0" i="0" dirty="0" err="1">
                <a:solidFill>
                  <a:schemeClr val="bg1"/>
                </a:solidFill>
                <a:effectLst/>
                <a:latin typeface="Helvetica Neue"/>
              </a:rPr>
              <a:t>car_age</a:t>
            </a:r>
            <a:r>
              <a:rPr lang="en-US" b="0" i="0" dirty="0">
                <a:solidFill>
                  <a:schemeClr val="bg1"/>
                </a:solidFill>
                <a:effectLst/>
                <a:latin typeface="Helvetica Neue"/>
              </a:rPr>
              <a:t>. I have not considered encoded columns for outliers</a:t>
            </a:r>
            <a:endParaRPr lang="en-US" dirty="0">
              <a:solidFill>
                <a:schemeClr val="bg1"/>
              </a:solidFill>
            </a:endParaRPr>
          </a:p>
        </p:txBody>
      </p:sp>
    </p:spTree>
    <p:extLst>
      <p:ext uri="{BB962C8B-B14F-4D97-AF65-F5344CB8AC3E}">
        <p14:creationId xmlns:p14="http://schemas.microsoft.com/office/powerpoint/2010/main" val="24172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82CB22-25CA-4D63-AC9E-0A91A77FF838}"/>
              </a:ext>
            </a:extLst>
          </p:cNvPr>
          <p:cNvPicPr>
            <a:picLocks noChangeAspect="1"/>
          </p:cNvPicPr>
          <p:nvPr/>
        </p:nvPicPr>
        <p:blipFill>
          <a:blip r:embed="rId3"/>
          <a:stretch>
            <a:fillRect/>
          </a:stretch>
        </p:blipFill>
        <p:spPr>
          <a:xfrm>
            <a:off x="4055969" y="425823"/>
            <a:ext cx="7719729" cy="3543607"/>
          </a:xfrm>
          <a:prstGeom prst="rect">
            <a:avLst/>
          </a:prstGeom>
        </p:spPr>
      </p:pic>
      <p:sp>
        <p:nvSpPr>
          <p:cNvPr id="5" name="TextBox 4">
            <a:extLst>
              <a:ext uri="{FF2B5EF4-FFF2-40B4-BE49-F238E27FC236}">
                <a16:creationId xmlns:a16="http://schemas.microsoft.com/office/drawing/2014/main" id="{D99DD66A-B241-496A-A750-9769E2025AFE}"/>
              </a:ext>
            </a:extLst>
          </p:cNvPr>
          <p:cNvSpPr txBox="1"/>
          <p:nvPr/>
        </p:nvSpPr>
        <p:spPr>
          <a:xfrm>
            <a:off x="224118" y="242047"/>
            <a:ext cx="7180729" cy="461665"/>
          </a:xfrm>
          <a:prstGeom prst="rect">
            <a:avLst/>
          </a:prstGeom>
          <a:noFill/>
        </p:spPr>
        <p:txBody>
          <a:bodyPr wrap="square" rtlCol="0">
            <a:spAutoFit/>
          </a:bodyPr>
          <a:lstStyle/>
          <a:p>
            <a:r>
              <a:rPr lang="en-US" sz="2400" dirty="0">
                <a:latin typeface="Sagona Book" panose="02020503050505020204" pitchFamily="18" charset="0"/>
              </a:rPr>
              <a:t>Removing Outliers</a:t>
            </a:r>
          </a:p>
        </p:txBody>
      </p:sp>
      <p:pic>
        <p:nvPicPr>
          <p:cNvPr id="8" name="Picture 7">
            <a:extLst>
              <a:ext uri="{FF2B5EF4-FFF2-40B4-BE49-F238E27FC236}">
                <a16:creationId xmlns:a16="http://schemas.microsoft.com/office/drawing/2014/main" id="{0234C2B0-EEF9-49C5-8B9D-DDF1FDAF57C4}"/>
              </a:ext>
            </a:extLst>
          </p:cNvPr>
          <p:cNvPicPr>
            <a:picLocks noChangeAspect="1"/>
          </p:cNvPicPr>
          <p:nvPr/>
        </p:nvPicPr>
        <p:blipFill>
          <a:blip r:embed="rId4"/>
          <a:stretch>
            <a:fillRect/>
          </a:stretch>
        </p:blipFill>
        <p:spPr>
          <a:xfrm>
            <a:off x="4157100" y="4283151"/>
            <a:ext cx="7517465" cy="2149026"/>
          </a:xfrm>
          <a:prstGeom prst="rect">
            <a:avLst/>
          </a:prstGeom>
        </p:spPr>
      </p:pic>
      <p:sp>
        <p:nvSpPr>
          <p:cNvPr id="10" name="TextBox 9">
            <a:extLst>
              <a:ext uri="{FF2B5EF4-FFF2-40B4-BE49-F238E27FC236}">
                <a16:creationId xmlns:a16="http://schemas.microsoft.com/office/drawing/2014/main" id="{19E66C46-E1CD-4FEB-BDB0-083B2120A870}"/>
              </a:ext>
            </a:extLst>
          </p:cNvPr>
          <p:cNvSpPr txBox="1"/>
          <p:nvPr/>
        </p:nvSpPr>
        <p:spPr>
          <a:xfrm>
            <a:off x="134471" y="1237130"/>
            <a:ext cx="3514164" cy="3139321"/>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Sagona Book" panose="02020503050505020204" pitchFamily="18" charset="0"/>
              </a:rPr>
              <a:t>I have removed outliers using </a:t>
            </a:r>
            <a:r>
              <a:rPr lang="en-US" sz="2000" dirty="0" err="1">
                <a:latin typeface="Sagona Book" panose="02020503050505020204" pitchFamily="18" charset="0"/>
              </a:rPr>
              <a:t>zscore</a:t>
            </a:r>
            <a:r>
              <a:rPr lang="en-US" sz="2000" dirty="0">
                <a:latin typeface="Sagona Book" panose="02020503050505020204" pitchFamily="18" charset="0"/>
              </a:rPr>
              <a:t> method.</a:t>
            </a:r>
          </a:p>
          <a:p>
            <a:pPr marL="285750" indent="-285750" algn="just">
              <a:buFont typeface="Arial" panose="020B0604020202020204" pitchFamily="34" charset="0"/>
              <a:buChar char="•"/>
            </a:pPr>
            <a:r>
              <a:rPr lang="en-US" sz="2000" dirty="0" err="1">
                <a:latin typeface="Sagona Book" panose="02020503050505020204" pitchFamily="18" charset="0"/>
              </a:rPr>
              <a:t>Treshhold</a:t>
            </a:r>
            <a:r>
              <a:rPr lang="en-US" sz="2000" dirty="0">
                <a:latin typeface="Sagona Book" panose="02020503050505020204" pitchFamily="18" charset="0"/>
              </a:rPr>
              <a:t> value is 3</a:t>
            </a:r>
          </a:p>
          <a:p>
            <a:pPr marL="285750" indent="-285750" algn="just">
              <a:buFont typeface="Arial" panose="020B0604020202020204" pitchFamily="34" charset="0"/>
              <a:buChar char="•"/>
            </a:pPr>
            <a:r>
              <a:rPr lang="en-US" sz="2000" dirty="0">
                <a:latin typeface="Sagona Book" panose="02020503050505020204" pitchFamily="18" charset="0"/>
              </a:rPr>
              <a:t>Data loss in this process is 11%</a:t>
            </a:r>
          </a:p>
          <a:p>
            <a:pPr marL="285750" indent="-285750" algn="just">
              <a:buFont typeface="Arial" panose="020B0604020202020204" pitchFamily="34" charset="0"/>
              <a:buChar char="•"/>
            </a:pPr>
            <a:r>
              <a:rPr lang="en-US" sz="2000" dirty="0">
                <a:latin typeface="Sagona Book" panose="02020503050505020204" pitchFamily="18" charset="0"/>
              </a:rPr>
              <a:t>But as the data is large we can afford this loss</a:t>
            </a:r>
          </a:p>
          <a:p>
            <a:pPr marL="285750" indent="-285750" algn="just">
              <a:buFont typeface="Arial" panose="020B0604020202020204" pitchFamily="34" charset="0"/>
              <a:buChar char="•"/>
            </a:pPr>
            <a:r>
              <a:rPr lang="en-US" sz="2000" dirty="0">
                <a:latin typeface="Sagona Book" panose="02020503050505020204" pitchFamily="18" charset="0"/>
              </a:rPr>
              <a:t>New shape of data is 10611 rows and 20 rows</a:t>
            </a:r>
          </a:p>
          <a:p>
            <a:endParaRPr lang="en-US" dirty="0"/>
          </a:p>
        </p:txBody>
      </p:sp>
    </p:spTree>
    <p:extLst>
      <p:ext uri="{BB962C8B-B14F-4D97-AF65-F5344CB8AC3E}">
        <p14:creationId xmlns:p14="http://schemas.microsoft.com/office/powerpoint/2010/main" val="2215895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a:xfrm>
            <a:off x="219634" y="162042"/>
            <a:ext cx="10515600" cy="676656"/>
          </a:xfrm>
        </p:spPr>
        <p:txBody>
          <a:bodyPr/>
          <a:lstStyle/>
          <a:p>
            <a:r>
              <a:rPr lang="en-US" dirty="0"/>
              <a:t>Checking Skewness</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Used Car Price Predictions</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32</a:t>
            </a:fld>
            <a:endParaRPr lang="en-US" dirty="0"/>
          </a:p>
        </p:txBody>
      </p:sp>
      <p:pic>
        <p:nvPicPr>
          <p:cNvPr id="4" name="Picture 3">
            <a:extLst>
              <a:ext uri="{FF2B5EF4-FFF2-40B4-BE49-F238E27FC236}">
                <a16:creationId xmlns:a16="http://schemas.microsoft.com/office/drawing/2014/main" id="{A4847D68-56D3-4201-9DCF-11B514C94B8D}"/>
              </a:ext>
            </a:extLst>
          </p:cNvPr>
          <p:cNvPicPr>
            <a:picLocks noChangeAspect="1"/>
          </p:cNvPicPr>
          <p:nvPr/>
        </p:nvPicPr>
        <p:blipFill>
          <a:blip r:embed="rId2"/>
          <a:stretch>
            <a:fillRect/>
          </a:stretch>
        </p:blipFill>
        <p:spPr>
          <a:xfrm>
            <a:off x="241096" y="1213289"/>
            <a:ext cx="6365166" cy="1422801"/>
          </a:xfrm>
          <a:prstGeom prst="rect">
            <a:avLst/>
          </a:prstGeom>
        </p:spPr>
      </p:pic>
      <p:pic>
        <p:nvPicPr>
          <p:cNvPr id="8" name="Picture 7">
            <a:extLst>
              <a:ext uri="{FF2B5EF4-FFF2-40B4-BE49-F238E27FC236}">
                <a16:creationId xmlns:a16="http://schemas.microsoft.com/office/drawing/2014/main" id="{1A037844-18CB-445B-BF88-031F255E0974}"/>
              </a:ext>
            </a:extLst>
          </p:cNvPr>
          <p:cNvPicPr>
            <a:picLocks noChangeAspect="1"/>
          </p:cNvPicPr>
          <p:nvPr/>
        </p:nvPicPr>
        <p:blipFill>
          <a:blip r:embed="rId3"/>
          <a:stretch>
            <a:fillRect/>
          </a:stretch>
        </p:blipFill>
        <p:spPr>
          <a:xfrm>
            <a:off x="6820800" y="838698"/>
            <a:ext cx="5151566" cy="5143946"/>
          </a:xfrm>
          <a:prstGeom prst="rect">
            <a:avLst/>
          </a:prstGeom>
        </p:spPr>
      </p:pic>
      <p:sp>
        <p:nvSpPr>
          <p:cNvPr id="13" name="TextBox 12">
            <a:extLst>
              <a:ext uri="{FF2B5EF4-FFF2-40B4-BE49-F238E27FC236}">
                <a16:creationId xmlns:a16="http://schemas.microsoft.com/office/drawing/2014/main" id="{15FA2874-97D2-4441-8704-FFDE3DB42B63}"/>
              </a:ext>
            </a:extLst>
          </p:cNvPr>
          <p:cNvSpPr txBox="1"/>
          <p:nvPr/>
        </p:nvSpPr>
        <p:spPr>
          <a:xfrm>
            <a:off x="259865" y="3347491"/>
            <a:ext cx="6131858" cy="2031325"/>
          </a:xfrm>
          <a:prstGeom prst="rect">
            <a:avLst/>
          </a:prstGeom>
          <a:noFill/>
        </p:spPr>
        <p:txBody>
          <a:bodyPr wrap="square">
            <a:spAutoFit/>
          </a:bodyPr>
          <a:lstStyle/>
          <a:p>
            <a:r>
              <a:rPr lang="en-US" b="0" i="0" dirty="0">
                <a:solidFill>
                  <a:schemeClr val="bg1"/>
                </a:solidFill>
                <a:effectLst/>
                <a:latin typeface="Helvetica Neue"/>
              </a:rPr>
              <a:t>Observations</a:t>
            </a:r>
          </a:p>
          <a:p>
            <a:endParaRPr lang="en-US" b="0" i="0" dirty="0">
              <a:solidFill>
                <a:schemeClr val="bg1"/>
              </a:solidFill>
              <a:effectLst/>
              <a:latin typeface="Helvetica Neue"/>
            </a:endParaRPr>
          </a:p>
          <a:p>
            <a:r>
              <a:rPr lang="en-US" b="0" i="0" dirty="0">
                <a:solidFill>
                  <a:schemeClr val="bg1"/>
                </a:solidFill>
                <a:effectLst/>
                <a:latin typeface="Helvetica Neue"/>
              </a:rPr>
              <a:t>We see from above plots that skewness is present in some columns which </a:t>
            </a:r>
            <a:r>
              <a:rPr lang="en-US" b="0" i="0" dirty="0" err="1">
                <a:solidFill>
                  <a:schemeClr val="bg1"/>
                </a:solidFill>
                <a:effectLst/>
                <a:latin typeface="Helvetica Neue"/>
              </a:rPr>
              <a:t>are:height</a:t>
            </a:r>
            <a:r>
              <a:rPr lang="en-US" b="0" i="0" dirty="0">
                <a:solidFill>
                  <a:schemeClr val="bg1"/>
                </a:solidFill>
                <a:effectLst/>
                <a:latin typeface="Helvetica Neue"/>
              </a:rPr>
              <a:t>, </a:t>
            </a:r>
            <a:r>
              <a:rPr lang="en-US" b="0" i="0" dirty="0" err="1">
                <a:solidFill>
                  <a:schemeClr val="bg1"/>
                </a:solidFill>
                <a:effectLst/>
                <a:latin typeface="Helvetica Neue"/>
              </a:rPr>
              <a:t>Endine_disp</a:t>
            </a:r>
            <a:r>
              <a:rPr lang="en-US" b="0" i="0" dirty="0">
                <a:solidFill>
                  <a:schemeClr val="bg1"/>
                </a:solidFill>
                <a:effectLst/>
                <a:latin typeface="Helvetica Neue"/>
              </a:rPr>
              <a:t>, </a:t>
            </a:r>
            <a:r>
              <a:rPr lang="en-US" b="0" i="0" dirty="0" err="1">
                <a:solidFill>
                  <a:schemeClr val="bg1"/>
                </a:solidFill>
                <a:effectLst/>
                <a:latin typeface="Helvetica Neue"/>
              </a:rPr>
              <a:t>top_speed</a:t>
            </a:r>
            <a:r>
              <a:rPr lang="en-US" b="0" i="0" dirty="0">
                <a:solidFill>
                  <a:schemeClr val="bg1"/>
                </a:solidFill>
                <a:effectLst/>
                <a:latin typeface="Helvetica Neue"/>
              </a:rPr>
              <a:t>, </a:t>
            </a:r>
            <a:r>
              <a:rPr lang="en-US" b="0" i="0" dirty="0" err="1">
                <a:solidFill>
                  <a:schemeClr val="bg1"/>
                </a:solidFill>
                <a:effectLst/>
                <a:latin typeface="Helvetica Neue"/>
              </a:rPr>
              <a:t>Max_power</a:t>
            </a:r>
            <a:r>
              <a:rPr lang="en-US" b="0" i="0" dirty="0">
                <a:solidFill>
                  <a:schemeClr val="bg1"/>
                </a:solidFill>
                <a:effectLst/>
                <a:latin typeface="Helvetica Neue"/>
              </a:rPr>
              <a:t>, Weight, </a:t>
            </a:r>
            <a:r>
              <a:rPr lang="en-US" b="0" i="0" dirty="0" err="1">
                <a:solidFill>
                  <a:schemeClr val="bg1"/>
                </a:solidFill>
                <a:effectLst/>
                <a:latin typeface="Helvetica Neue"/>
              </a:rPr>
              <a:t>seating_cap</a:t>
            </a:r>
            <a:r>
              <a:rPr lang="en-US" b="0" i="0" dirty="0">
                <a:solidFill>
                  <a:schemeClr val="bg1"/>
                </a:solidFill>
                <a:effectLst/>
                <a:latin typeface="Helvetica Neue"/>
              </a:rPr>
              <a:t> again I am ignoring the encoded </a:t>
            </a:r>
            <a:r>
              <a:rPr lang="en-US" b="0" i="0" dirty="0" err="1">
                <a:solidFill>
                  <a:schemeClr val="bg1"/>
                </a:solidFill>
                <a:effectLst/>
                <a:latin typeface="Helvetica Neue"/>
              </a:rPr>
              <a:t>coluumns</a:t>
            </a:r>
            <a:r>
              <a:rPr lang="en-US" b="0" i="0" dirty="0">
                <a:solidFill>
                  <a:schemeClr val="bg1"/>
                </a:solidFill>
                <a:effectLst/>
                <a:latin typeface="Helvetica Neue"/>
              </a:rPr>
              <a:t> as there is no point in treating their skewness</a:t>
            </a:r>
            <a:endParaRPr lang="en-US" dirty="0">
              <a:solidFill>
                <a:schemeClr val="bg1"/>
              </a:solidFill>
            </a:endParaRPr>
          </a:p>
        </p:txBody>
      </p:sp>
    </p:spTree>
    <p:extLst>
      <p:ext uri="{BB962C8B-B14F-4D97-AF65-F5344CB8AC3E}">
        <p14:creationId xmlns:p14="http://schemas.microsoft.com/office/powerpoint/2010/main" val="996558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a:xfrm>
            <a:off x="219634" y="162042"/>
            <a:ext cx="10515600" cy="676656"/>
          </a:xfrm>
        </p:spPr>
        <p:txBody>
          <a:bodyPr/>
          <a:lstStyle/>
          <a:p>
            <a:pPr algn="l"/>
            <a:r>
              <a:rPr lang="en-US" sz="1800" i="0" dirty="0">
                <a:solidFill>
                  <a:schemeClr val="bg1"/>
                </a:solidFill>
                <a:effectLst/>
                <a:latin typeface="Sagona Book" panose="02020503050505020204" pitchFamily="18" charset="0"/>
              </a:rPr>
              <a:t>Splitting the </a:t>
            </a:r>
            <a:r>
              <a:rPr lang="en-US" sz="1800" i="0" dirty="0" err="1">
                <a:solidFill>
                  <a:schemeClr val="bg1"/>
                </a:solidFill>
                <a:effectLst/>
                <a:latin typeface="Sagona Book" panose="02020503050505020204" pitchFamily="18" charset="0"/>
              </a:rPr>
              <a:t>dataframe</a:t>
            </a:r>
            <a:r>
              <a:rPr lang="en-US" sz="1800" i="0" dirty="0">
                <a:solidFill>
                  <a:schemeClr val="bg1"/>
                </a:solidFill>
                <a:effectLst/>
                <a:latin typeface="Sagona Book" panose="02020503050505020204" pitchFamily="18" charset="0"/>
              </a:rPr>
              <a:t> in Feature and target Variable</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Used Car Price Predictions</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33</a:t>
            </a:fld>
            <a:endParaRPr lang="en-US" dirty="0"/>
          </a:p>
        </p:txBody>
      </p:sp>
      <p:sp>
        <p:nvSpPr>
          <p:cNvPr id="13" name="TextBox 12">
            <a:extLst>
              <a:ext uri="{FF2B5EF4-FFF2-40B4-BE49-F238E27FC236}">
                <a16:creationId xmlns:a16="http://schemas.microsoft.com/office/drawing/2014/main" id="{15FA2874-97D2-4441-8704-FFDE3DB42B63}"/>
              </a:ext>
            </a:extLst>
          </p:cNvPr>
          <p:cNvSpPr txBox="1"/>
          <p:nvPr/>
        </p:nvSpPr>
        <p:spPr>
          <a:xfrm>
            <a:off x="7466882" y="665818"/>
            <a:ext cx="4500282" cy="1754326"/>
          </a:xfrm>
          <a:prstGeom prst="rect">
            <a:avLst/>
          </a:prstGeom>
          <a:noFill/>
        </p:spPr>
        <p:txBody>
          <a:bodyPr wrap="square">
            <a:spAutoFit/>
          </a:bodyPr>
          <a:lstStyle/>
          <a:p>
            <a:r>
              <a:rPr lang="en-US" b="0" i="0" dirty="0">
                <a:solidFill>
                  <a:schemeClr val="bg1"/>
                </a:solidFill>
                <a:effectLst/>
                <a:latin typeface="Helvetica Neue"/>
              </a:rPr>
              <a:t>Observations</a:t>
            </a:r>
          </a:p>
          <a:p>
            <a:endParaRPr lang="en-US" b="0" i="0" dirty="0">
              <a:solidFill>
                <a:schemeClr val="bg1"/>
              </a:solidFill>
              <a:effectLst/>
              <a:latin typeface="Helvetica Neue"/>
            </a:endParaRPr>
          </a:p>
          <a:p>
            <a:r>
              <a:rPr lang="en-US" b="0" i="0" dirty="0">
                <a:solidFill>
                  <a:schemeClr val="bg1"/>
                </a:solidFill>
                <a:effectLst/>
                <a:latin typeface="Helvetica Neue"/>
              </a:rPr>
              <a:t>I have </a:t>
            </a:r>
            <a:r>
              <a:rPr lang="en-US" b="0" i="0" dirty="0" err="1">
                <a:solidFill>
                  <a:schemeClr val="bg1"/>
                </a:solidFill>
                <a:effectLst/>
                <a:latin typeface="Helvetica Neue"/>
              </a:rPr>
              <a:t>splitted</a:t>
            </a:r>
            <a:r>
              <a:rPr lang="en-US" b="0" i="0" dirty="0">
                <a:solidFill>
                  <a:schemeClr val="bg1"/>
                </a:solidFill>
                <a:effectLst/>
                <a:latin typeface="Helvetica Neue"/>
              </a:rPr>
              <a:t> the data in target variable and feature variable.</a:t>
            </a:r>
          </a:p>
          <a:p>
            <a:r>
              <a:rPr lang="en-US" dirty="0">
                <a:solidFill>
                  <a:schemeClr val="bg1"/>
                </a:solidFill>
                <a:latin typeface="Helvetica Neue"/>
              </a:rPr>
              <a:t>X denoting feature </a:t>
            </a:r>
            <a:r>
              <a:rPr lang="en-US" dirty="0" err="1">
                <a:solidFill>
                  <a:schemeClr val="bg1"/>
                </a:solidFill>
                <a:latin typeface="Helvetica Neue"/>
              </a:rPr>
              <a:t>varible</a:t>
            </a:r>
            <a:r>
              <a:rPr lang="en-US" dirty="0">
                <a:solidFill>
                  <a:schemeClr val="bg1"/>
                </a:solidFill>
                <a:latin typeface="Helvetica Neue"/>
              </a:rPr>
              <a:t> and Y denoting the target variable</a:t>
            </a:r>
            <a:endParaRPr lang="en-US" dirty="0">
              <a:solidFill>
                <a:schemeClr val="bg1"/>
              </a:solidFill>
            </a:endParaRPr>
          </a:p>
        </p:txBody>
      </p:sp>
      <p:pic>
        <p:nvPicPr>
          <p:cNvPr id="3" name="Picture 2">
            <a:extLst>
              <a:ext uri="{FF2B5EF4-FFF2-40B4-BE49-F238E27FC236}">
                <a16:creationId xmlns:a16="http://schemas.microsoft.com/office/drawing/2014/main" id="{DF35A10E-3704-4E77-B6D7-288DF386E434}"/>
              </a:ext>
            </a:extLst>
          </p:cNvPr>
          <p:cNvPicPr>
            <a:picLocks noChangeAspect="1"/>
          </p:cNvPicPr>
          <p:nvPr/>
        </p:nvPicPr>
        <p:blipFill>
          <a:blip r:embed="rId2"/>
          <a:stretch>
            <a:fillRect/>
          </a:stretch>
        </p:blipFill>
        <p:spPr>
          <a:xfrm>
            <a:off x="410260" y="1082910"/>
            <a:ext cx="5255433" cy="920142"/>
          </a:xfrm>
          <a:prstGeom prst="rect">
            <a:avLst/>
          </a:prstGeom>
        </p:spPr>
      </p:pic>
      <p:pic>
        <p:nvPicPr>
          <p:cNvPr id="7" name="Picture 6">
            <a:extLst>
              <a:ext uri="{FF2B5EF4-FFF2-40B4-BE49-F238E27FC236}">
                <a16:creationId xmlns:a16="http://schemas.microsoft.com/office/drawing/2014/main" id="{506E4809-1FB9-4AF0-A39C-75492C292E33}"/>
              </a:ext>
            </a:extLst>
          </p:cNvPr>
          <p:cNvPicPr>
            <a:picLocks noChangeAspect="1"/>
          </p:cNvPicPr>
          <p:nvPr/>
        </p:nvPicPr>
        <p:blipFill>
          <a:blip r:embed="rId3"/>
          <a:stretch>
            <a:fillRect/>
          </a:stretch>
        </p:blipFill>
        <p:spPr>
          <a:xfrm>
            <a:off x="219634" y="3115830"/>
            <a:ext cx="7247248" cy="2903472"/>
          </a:xfrm>
          <a:prstGeom prst="rect">
            <a:avLst/>
          </a:prstGeom>
        </p:spPr>
      </p:pic>
      <p:sp>
        <p:nvSpPr>
          <p:cNvPr id="12" name="TextBox 11">
            <a:extLst>
              <a:ext uri="{FF2B5EF4-FFF2-40B4-BE49-F238E27FC236}">
                <a16:creationId xmlns:a16="http://schemas.microsoft.com/office/drawing/2014/main" id="{1877FFE8-7272-4A73-A3AF-5AE8BAA638DC}"/>
              </a:ext>
            </a:extLst>
          </p:cNvPr>
          <p:cNvSpPr txBox="1"/>
          <p:nvPr/>
        </p:nvSpPr>
        <p:spPr>
          <a:xfrm>
            <a:off x="7514934" y="3005606"/>
            <a:ext cx="4500282" cy="1200329"/>
          </a:xfrm>
          <a:prstGeom prst="rect">
            <a:avLst/>
          </a:prstGeom>
          <a:noFill/>
        </p:spPr>
        <p:txBody>
          <a:bodyPr wrap="square">
            <a:spAutoFit/>
          </a:bodyPr>
          <a:lstStyle/>
          <a:p>
            <a:r>
              <a:rPr lang="en-US" b="0" i="0" dirty="0">
                <a:solidFill>
                  <a:schemeClr val="bg1"/>
                </a:solidFill>
                <a:effectLst/>
                <a:latin typeface="Helvetica Neue"/>
              </a:rPr>
              <a:t>Observations</a:t>
            </a:r>
          </a:p>
          <a:p>
            <a:r>
              <a:rPr lang="en-US" b="0" i="0" dirty="0">
                <a:solidFill>
                  <a:schemeClr val="bg1"/>
                </a:solidFill>
                <a:effectLst/>
                <a:latin typeface="Helvetica Neue"/>
              </a:rPr>
              <a:t>Using standard scaler I have scaled the feature variables. This is called Standardization of data</a:t>
            </a:r>
          </a:p>
        </p:txBody>
      </p:sp>
      <p:sp>
        <p:nvSpPr>
          <p:cNvPr id="14" name="Title 5">
            <a:extLst>
              <a:ext uri="{FF2B5EF4-FFF2-40B4-BE49-F238E27FC236}">
                <a16:creationId xmlns:a16="http://schemas.microsoft.com/office/drawing/2014/main" id="{DC9A95EC-8F2F-4E35-A78B-02700F933826}"/>
              </a:ext>
            </a:extLst>
          </p:cNvPr>
          <p:cNvSpPr txBox="1">
            <a:spLocks/>
          </p:cNvSpPr>
          <p:nvPr/>
        </p:nvSpPr>
        <p:spPr>
          <a:xfrm>
            <a:off x="103093" y="2390627"/>
            <a:ext cx="1051560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r>
              <a:rPr lang="en-US" sz="1800" dirty="0">
                <a:solidFill>
                  <a:schemeClr val="bg1"/>
                </a:solidFill>
                <a:latin typeface="Sagona Book" panose="02020503050505020204" pitchFamily="18" charset="0"/>
              </a:rPr>
              <a:t>Standardization of Data</a:t>
            </a:r>
          </a:p>
        </p:txBody>
      </p:sp>
    </p:spTree>
    <p:extLst>
      <p:ext uri="{BB962C8B-B14F-4D97-AF65-F5344CB8AC3E}">
        <p14:creationId xmlns:p14="http://schemas.microsoft.com/office/powerpoint/2010/main" val="1516345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a:xfrm>
            <a:off x="219634" y="162042"/>
            <a:ext cx="10515600" cy="676656"/>
          </a:xfrm>
        </p:spPr>
        <p:txBody>
          <a:bodyPr/>
          <a:lstStyle/>
          <a:p>
            <a:pPr algn="l"/>
            <a:r>
              <a:rPr lang="en-US" sz="1800" i="0" dirty="0">
                <a:solidFill>
                  <a:schemeClr val="bg1"/>
                </a:solidFill>
                <a:effectLst/>
                <a:latin typeface="Sagona Book" panose="02020503050505020204" pitchFamily="18" charset="0"/>
              </a:rPr>
              <a:t>Removing Skewness</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Used Car Price Predictions</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34</a:t>
            </a:fld>
            <a:endParaRPr lang="en-US" dirty="0"/>
          </a:p>
        </p:txBody>
      </p:sp>
      <p:sp>
        <p:nvSpPr>
          <p:cNvPr id="13" name="TextBox 12">
            <a:extLst>
              <a:ext uri="{FF2B5EF4-FFF2-40B4-BE49-F238E27FC236}">
                <a16:creationId xmlns:a16="http://schemas.microsoft.com/office/drawing/2014/main" id="{15FA2874-97D2-4441-8704-FFDE3DB42B63}"/>
              </a:ext>
            </a:extLst>
          </p:cNvPr>
          <p:cNvSpPr txBox="1"/>
          <p:nvPr/>
        </p:nvSpPr>
        <p:spPr>
          <a:xfrm>
            <a:off x="219634" y="4052490"/>
            <a:ext cx="5346730" cy="1477328"/>
          </a:xfrm>
          <a:prstGeom prst="rect">
            <a:avLst/>
          </a:prstGeom>
          <a:noFill/>
        </p:spPr>
        <p:txBody>
          <a:bodyPr wrap="square">
            <a:spAutoFit/>
          </a:bodyPr>
          <a:lstStyle/>
          <a:p>
            <a:r>
              <a:rPr lang="en-US" b="0" i="0" dirty="0">
                <a:solidFill>
                  <a:schemeClr val="bg1"/>
                </a:solidFill>
                <a:effectLst/>
                <a:latin typeface="Helvetica Neue"/>
              </a:rPr>
              <a:t>Observations</a:t>
            </a:r>
          </a:p>
          <a:p>
            <a:endParaRPr lang="en-US" b="0" i="0" dirty="0">
              <a:solidFill>
                <a:schemeClr val="bg1"/>
              </a:solidFill>
              <a:effectLst/>
              <a:latin typeface="Helvetica Neue"/>
            </a:endParaRPr>
          </a:p>
          <a:p>
            <a:r>
              <a:rPr lang="en-US" b="0" i="0" dirty="0">
                <a:solidFill>
                  <a:schemeClr val="bg1"/>
                </a:solidFill>
                <a:effectLst/>
                <a:latin typeface="Helvetica Neue"/>
              </a:rPr>
              <a:t>Hence here we have tried removing skewness using power transformation.</a:t>
            </a:r>
          </a:p>
          <a:p>
            <a:r>
              <a:rPr lang="en-US" dirty="0">
                <a:solidFill>
                  <a:schemeClr val="bg1"/>
                </a:solidFill>
                <a:latin typeface="Helvetica Neue"/>
              </a:rPr>
              <a:t>Ignoring the skewness of encoded variables</a:t>
            </a:r>
            <a:endParaRPr lang="en-US" dirty="0">
              <a:solidFill>
                <a:schemeClr val="bg1"/>
              </a:solidFill>
            </a:endParaRPr>
          </a:p>
        </p:txBody>
      </p:sp>
      <p:pic>
        <p:nvPicPr>
          <p:cNvPr id="4" name="Picture 3">
            <a:extLst>
              <a:ext uri="{FF2B5EF4-FFF2-40B4-BE49-F238E27FC236}">
                <a16:creationId xmlns:a16="http://schemas.microsoft.com/office/drawing/2014/main" id="{22D49E40-4EF8-4AFB-8F7E-78657B04C65D}"/>
              </a:ext>
            </a:extLst>
          </p:cNvPr>
          <p:cNvPicPr>
            <a:picLocks noChangeAspect="1"/>
          </p:cNvPicPr>
          <p:nvPr/>
        </p:nvPicPr>
        <p:blipFill>
          <a:blip r:embed="rId2"/>
          <a:stretch>
            <a:fillRect/>
          </a:stretch>
        </p:blipFill>
        <p:spPr>
          <a:xfrm>
            <a:off x="219635" y="1035668"/>
            <a:ext cx="7150526" cy="2684685"/>
          </a:xfrm>
          <a:prstGeom prst="rect">
            <a:avLst/>
          </a:prstGeom>
        </p:spPr>
      </p:pic>
      <p:pic>
        <p:nvPicPr>
          <p:cNvPr id="8" name="Picture 7">
            <a:extLst>
              <a:ext uri="{FF2B5EF4-FFF2-40B4-BE49-F238E27FC236}">
                <a16:creationId xmlns:a16="http://schemas.microsoft.com/office/drawing/2014/main" id="{A03EF32F-AA82-4DF4-A94E-19FA27A2BF7E}"/>
              </a:ext>
            </a:extLst>
          </p:cNvPr>
          <p:cNvPicPr>
            <a:picLocks noChangeAspect="1"/>
          </p:cNvPicPr>
          <p:nvPr/>
        </p:nvPicPr>
        <p:blipFill>
          <a:blip r:embed="rId3"/>
          <a:stretch>
            <a:fillRect/>
          </a:stretch>
        </p:blipFill>
        <p:spPr>
          <a:xfrm>
            <a:off x="7910292" y="1035668"/>
            <a:ext cx="3412132" cy="4966852"/>
          </a:xfrm>
          <a:prstGeom prst="rect">
            <a:avLst/>
          </a:prstGeom>
        </p:spPr>
      </p:pic>
    </p:spTree>
    <p:extLst>
      <p:ext uri="{BB962C8B-B14F-4D97-AF65-F5344CB8AC3E}">
        <p14:creationId xmlns:p14="http://schemas.microsoft.com/office/powerpoint/2010/main" val="2016603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a:xfrm>
            <a:off x="219634" y="162042"/>
            <a:ext cx="10515600" cy="676656"/>
          </a:xfrm>
        </p:spPr>
        <p:txBody>
          <a:bodyPr/>
          <a:lstStyle/>
          <a:p>
            <a:pPr algn="l"/>
            <a:r>
              <a:rPr lang="en-US" sz="1800" i="0" dirty="0">
                <a:solidFill>
                  <a:schemeClr val="bg1"/>
                </a:solidFill>
                <a:effectLst/>
                <a:latin typeface="Sagona Book" panose="02020503050505020204" pitchFamily="18" charset="0"/>
              </a:rPr>
              <a:t>Principle Component Analysis</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Used Car Price Predictions</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35</a:t>
            </a:fld>
            <a:endParaRPr lang="en-US" dirty="0"/>
          </a:p>
        </p:txBody>
      </p:sp>
      <p:pic>
        <p:nvPicPr>
          <p:cNvPr id="3" name="Picture 2">
            <a:extLst>
              <a:ext uri="{FF2B5EF4-FFF2-40B4-BE49-F238E27FC236}">
                <a16:creationId xmlns:a16="http://schemas.microsoft.com/office/drawing/2014/main" id="{D5ABB9B7-4400-47DA-B3E6-D76308864C07}"/>
              </a:ext>
            </a:extLst>
          </p:cNvPr>
          <p:cNvPicPr>
            <a:picLocks noChangeAspect="1"/>
          </p:cNvPicPr>
          <p:nvPr/>
        </p:nvPicPr>
        <p:blipFill>
          <a:blip r:embed="rId2"/>
          <a:stretch>
            <a:fillRect/>
          </a:stretch>
        </p:blipFill>
        <p:spPr>
          <a:xfrm>
            <a:off x="219634" y="838698"/>
            <a:ext cx="7315834" cy="2019475"/>
          </a:xfrm>
          <a:prstGeom prst="rect">
            <a:avLst/>
          </a:prstGeom>
        </p:spPr>
      </p:pic>
      <p:sp>
        <p:nvSpPr>
          <p:cNvPr id="12" name="TextBox 11">
            <a:extLst>
              <a:ext uri="{FF2B5EF4-FFF2-40B4-BE49-F238E27FC236}">
                <a16:creationId xmlns:a16="http://schemas.microsoft.com/office/drawing/2014/main" id="{5BA97D05-66C8-4C2F-ADF0-D827788D7B98}"/>
              </a:ext>
            </a:extLst>
          </p:cNvPr>
          <p:cNvSpPr txBox="1"/>
          <p:nvPr/>
        </p:nvSpPr>
        <p:spPr>
          <a:xfrm>
            <a:off x="219634" y="3282421"/>
            <a:ext cx="6100482" cy="369332"/>
          </a:xfrm>
          <a:prstGeom prst="rect">
            <a:avLst/>
          </a:prstGeom>
          <a:noFill/>
        </p:spPr>
        <p:txBody>
          <a:bodyPr wrap="square">
            <a:spAutoFit/>
          </a:bodyPr>
          <a:lstStyle/>
          <a:p>
            <a:r>
              <a:rPr lang="en-US" i="0" dirty="0">
                <a:solidFill>
                  <a:schemeClr val="bg1"/>
                </a:solidFill>
                <a:effectLst/>
                <a:latin typeface="Sagona Book" panose="02020503050505020204" pitchFamily="18" charset="0"/>
              </a:rPr>
              <a:t>Checking Multicollinearity</a:t>
            </a:r>
            <a:endParaRPr lang="en-US" dirty="0"/>
          </a:p>
        </p:txBody>
      </p:sp>
      <p:pic>
        <p:nvPicPr>
          <p:cNvPr id="9" name="Picture 8">
            <a:extLst>
              <a:ext uri="{FF2B5EF4-FFF2-40B4-BE49-F238E27FC236}">
                <a16:creationId xmlns:a16="http://schemas.microsoft.com/office/drawing/2014/main" id="{B58CE2E2-9909-41AE-98BF-334940BE2575}"/>
              </a:ext>
            </a:extLst>
          </p:cNvPr>
          <p:cNvPicPr>
            <a:picLocks noChangeAspect="1"/>
          </p:cNvPicPr>
          <p:nvPr/>
        </p:nvPicPr>
        <p:blipFill>
          <a:blip r:embed="rId3"/>
          <a:stretch>
            <a:fillRect/>
          </a:stretch>
        </p:blipFill>
        <p:spPr>
          <a:xfrm>
            <a:off x="219634" y="3777435"/>
            <a:ext cx="7239592" cy="2241867"/>
          </a:xfrm>
          <a:prstGeom prst="rect">
            <a:avLst/>
          </a:prstGeom>
        </p:spPr>
      </p:pic>
      <p:pic>
        <p:nvPicPr>
          <p:cNvPr id="15" name="Picture 14">
            <a:extLst>
              <a:ext uri="{FF2B5EF4-FFF2-40B4-BE49-F238E27FC236}">
                <a16:creationId xmlns:a16="http://schemas.microsoft.com/office/drawing/2014/main" id="{474B555B-4F1A-4F54-9783-18962118BC9B}"/>
              </a:ext>
            </a:extLst>
          </p:cNvPr>
          <p:cNvPicPr>
            <a:picLocks noChangeAspect="1"/>
          </p:cNvPicPr>
          <p:nvPr/>
        </p:nvPicPr>
        <p:blipFill>
          <a:blip r:embed="rId4"/>
          <a:stretch>
            <a:fillRect/>
          </a:stretch>
        </p:blipFill>
        <p:spPr>
          <a:xfrm>
            <a:off x="7934662" y="2087907"/>
            <a:ext cx="3856054" cy="4046571"/>
          </a:xfrm>
          <a:prstGeom prst="rect">
            <a:avLst/>
          </a:prstGeom>
        </p:spPr>
      </p:pic>
    </p:spTree>
    <p:extLst>
      <p:ext uri="{BB962C8B-B14F-4D97-AF65-F5344CB8AC3E}">
        <p14:creationId xmlns:p14="http://schemas.microsoft.com/office/powerpoint/2010/main" val="3482821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9DD66A-B241-496A-A750-9769E2025AFE}"/>
              </a:ext>
            </a:extLst>
          </p:cNvPr>
          <p:cNvSpPr txBox="1"/>
          <p:nvPr/>
        </p:nvSpPr>
        <p:spPr>
          <a:xfrm>
            <a:off x="0" y="166092"/>
            <a:ext cx="7180729" cy="4616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400" dirty="0">
                <a:latin typeface="Sagona Book" panose="02020503050505020204" pitchFamily="18" charset="0"/>
                <a:cs typeface="Gill Sans Light" panose="020B0302020104020203" pitchFamily="34" charset="-79"/>
              </a:rPr>
              <a:t>Model/s  Development and Evaluation</a:t>
            </a:r>
          </a:p>
        </p:txBody>
      </p:sp>
      <p:pic>
        <p:nvPicPr>
          <p:cNvPr id="4" name="Picture 3">
            <a:extLst>
              <a:ext uri="{FF2B5EF4-FFF2-40B4-BE49-F238E27FC236}">
                <a16:creationId xmlns:a16="http://schemas.microsoft.com/office/drawing/2014/main" id="{F2CA21BE-E39E-491F-ACF2-97738D5A541A}"/>
              </a:ext>
            </a:extLst>
          </p:cNvPr>
          <p:cNvPicPr>
            <a:picLocks noChangeAspect="1"/>
          </p:cNvPicPr>
          <p:nvPr/>
        </p:nvPicPr>
        <p:blipFill>
          <a:blip r:embed="rId3"/>
          <a:stretch>
            <a:fillRect/>
          </a:stretch>
        </p:blipFill>
        <p:spPr>
          <a:xfrm>
            <a:off x="116542" y="950712"/>
            <a:ext cx="4742329" cy="4230414"/>
          </a:xfrm>
          <a:prstGeom prst="rect">
            <a:avLst/>
          </a:prstGeom>
        </p:spPr>
      </p:pic>
      <p:pic>
        <p:nvPicPr>
          <p:cNvPr id="7" name="Picture 6">
            <a:extLst>
              <a:ext uri="{FF2B5EF4-FFF2-40B4-BE49-F238E27FC236}">
                <a16:creationId xmlns:a16="http://schemas.microsoft.com/office/drawing/2014/main" id="{C37DDD94-FC0D-4200-8E03-4393B809B09E}"/>
              </a:ext>
            </a:extLst>
          </p:cNvPr>
          <p:cNvPicPr>
            <a:picLocks noChangeAspect="1"/>
          </p:cNvPicPr>
          <p:nvPr/>
        </p:nvPicPr>
        <p:blipFill>
          <a:blip r:embed="rId4"/>
          <a:stretch>
            <a:fillRect/>
          </a:stretch>
        </p:blipFill>
        <p:spPr>
          <a:xfrm>
            <a:off x="5163671" y="1663168"/>
            <a:ext cx="6442983" cy="2500700"/>
          </a:xfrm>
          <a:prstGeom prst="rect">
            <a:avLst/>
          </a:prstGeom>
        </p:spPr>
      </p:pic>
      <p:sp>
        <p:nvSpPr>
          <p:cNvPr id="11" name="Text Placeholder 1">
            <a:extLst>
              <a:ext uri="{FF2B5EF4-FFF2-40B4-BE49-F238E27FC236}">
                <a16:creationId xmlns:a16="http://schemas.microsoft.com/office/drawing/2014/main" id="{B7249B2B-D5AA-4A5D-8B84-DD9989D8AE74}"/>
              </a:ext>
            </a:extLst>
          </p:cNvPr>
          <p:cNvSpPr txBox="1">
            <a:spLocks/>
          </p:cNvSpPr>
          <p:nvPr/>
        </p:nvSpPr>
        <p:spPr>
          <a:xfrm>
            <a:off x="116542" y="5365372"/>
            <a:ext cx="10094259" cy="2047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dirty="0">
                <a:latin typeface="+mj-lt"/>
              </a:rPr>
              <a:t>I have created a loop where all model are fitted in and tested </a:t>
            </a:r>
          </a:p>
          <a:p>
            <a:pPr marL="0" indent="0" algn="just">
              <a:buNone/>
            </a:pPr>
            <a:r>
              <a:rPr lang="en-US" sz="1600" dirty="0">
                <a:latin typeface="+mj-lt"/>
              </a:rPr>
              <a:t>Also I have created a loop for every model to go under cross validation</a:t>
            </a:r>
          </a:p>
          <a:p>
            <a:pPr marL="0" indent="0" algn="just">
              <a:buNone/>
            </a:pPr>
            <a:r>
              <a:rPr lang="en-US" sz="1600" dirty="0">
                <a:latin typeface="+mj-lt"/>
              </a:rPr>
              <a:t>Results of each model is shared in next slide </a:t>
            </a:r>
          </a:p>
        </p:txBody>
      </p:sp>
    </p:spTree>
    <p:extLst>
      <p:ext uri="{BB962C8B-B14F-4D97-AF65-F5344CB8AC3E}">
        <p14:creationId xmlns:p14="http://schemas.microsoft.com/office/powerpoint/2010/main" val="4294607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9DD66A-B241-496A-A750-9769E2025AFE}"/>
              </a:ext>
            </a:extLst>
          </p:cNvPr>
          <p:cNvSpPr txBox="1"/>
          <p:nvPr/>
        </p:nvSpPr>
        <p:spPr>
          <a:xfrm>
            <a:off x="0" y="166092"/>
            <a:ext cx="7180729" cy="4616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400" dirty="0">
                <a:latin typeface="Sagona Book" panose="02020503050505020204" pitchFamily="18" charset="0"/>
                <a:cs typeface="Gill Sans Light" panose="020B0302020104020203" pitchFamily="34" charset="-79"/>
              </a:rPr>
              <a:t>Model/s  Development and Evaluation</a:t>
            </a:r>
          </a:p>
        </p:txBody>
      </p:sp>
      <p:pic>
        <p:nvPicPr>
          <p:cNvPr id="3" name="Picture 2">
            <a:extLst>
              <a:ext uri="{FF2B5EF4-FFF2-40B4-BE49-F238E27FC236}">
                <a16:creationId xmlns:a16="http://schemas.microsoft.com/office/drawing/2014/main" id="{54533B85-9C12-4B76-A716-FA01629654D2}"/>
              </a:ext>
            </a:extLst>
          </p:cNvPr>
          <p:cNvPicPr>
            <a:picLocks noChangeAspect="1"/>
          </p:cNvPicPr>
          <p:nvPr/>
        </p:nvPicPr>
        <p:blipFill>
          <a:blip r:embed="rId3"/>
          <a:stretch>
            <a:fillRect/>
          </a:stretch>
        </p:blipFill>
        <p:spPr>
          <a:xfrm>
            <a:off x="82084" y="846605"/>
            <a:ext cx="8774682" cy="2685490"/>
          </a:xfrm>
          <a:prstGeom prst="rect">
            <a:avLst/>
          </a:prstGeom>
        </p:spPr>
      </p:pic>
      <p:pic>
        <p:nvPicPr>
          <p:cNvPr id="8" name="Picture 7">
            <a:extLst>
              <a:ext uri="{FF2B5EF4-FFF2-40B4-BE49-F238E27FC236}">
                <a16:creationId xmlns:a16="http://schemas.microsoft.com/office/drawing/2014/main" id="{DE32568D-7248-46BE-B54D-3648EBFCD253}"/>
              </a:ext>
            </a:extLst>
          </p:cNvPr>
          <p:cNvPicPr>
            <a:picLocks noChangeAspect="1"/>
          </p:cNvPicPr>
          <p:nvPr/>
        </p:nvPicPr>
        <p:blipFill>
          <a:blip r:embed="rId4"/>
          <a:stretch>
            <a:fillRect/>
          </a:stretch>
        </p:blipFill>
        <p:spPr>
          <a:xfrm>
            <a:off x="370211" y="3910367"/>
            <a:ext cx="5875529" cy="2781541"/>
          </a:xfrm>
          <a:prstGeom prst="rect">
            <a:avLst/>
          </a:prstGeom>
        </p:spPr>
      </p:pic>
      <p:sp>
        <p:nvSpPr>
          <p:cNvPr id="9" name="TextBox 8">
            <a:extLst>
              <a:ext uri="{FF2B5EF4-FFF2-40B4-BE49-F238E27FC236}">
                <a16:creationId xmlns:a16="http://schemas.microsoft.com/office/drawing/2014/main" id="{EAB9E462-F136-4330-A3A1-38F19EB0C1AD}"/>
              </a:ext>
            </a:extLst>
          </p:cNvPr>
          <p:cNvSpPr txBox="1"/>
          <p:nvPr/>
        </p:nvSpPr>
        <p:spPr>
          <a:xfrm>
            <a:off x="6875929" y="4123765"/>
            <a:ext cx="5199530" cy="1631216"/>
          </a:xfrm>
          <a:prstGeom prst="rect">
            <a:avLst/>
          </a:prstGeom>
          <a:noFill/>
        </p:spPr>
        <p:txBody>
          <a:bodyPr wrap="square" rtlCol="0">
            <a:spAutoFit/>
          </a:bodyPr>
          <a:lstStyle/>
          <a:p>
            <a:pPr algn="just"/>
            <a:r>
              <a:rPr lang="en-US" sz="2000" dirty="0">
                <a:latin typeface="Sagona Book" panose="02020503050505020204" pitchFamily="18" charset="0"/>
              </a:rPr>
              <a:t>Observations</a:t>
            </a:r>
          </a:p>
          <a:p>
            <a:pPr marL="285750" indent="-285750" algn="just">
              <a:buFont typeface="Arial" panose="020B0604020202020204" pitchFamily="34" charset="0"/>
              <a:buChar char="•"/>
            </a:pPr>
            <a:r>
              <a:rPr lang="en-US" sz="2000" dirty="0">
                <a:latin typeface="Sagona Book" panose="02020503050505020204" pitchFamily="18" charset="0"/>
              </a:rPr>
              <a:t>All results are stored in a table format for easy view.</a:t>
            </a:r>
          </a:p>
          <a:p>
            <a:pPr marL="285750" indent="-285750" algn="just">
              <a:buFont typeface="Arial" panose="020B0604020202020204" pitchFamily="34" charset="0"/>
              <a:buChar char="•"/>
            </a:pPr>
            <a:r>
              <a:rPr lang="en-US" sz="2000" dirty="0">
                <a:latin typeface="Sagona Book" panose="02020503050505020204" pitchFamily="18" charset="0"/>
              </a:rPr>
              <a:t>From that I found that Random Forest Regressor gives the best results</a:t>
            </a:r>
          </a:p>
        </p:txBody>
      </p:sp>
    </p:spTree>
    <p:extLst>
      <p:ext uri="{BB962C8B-B14F-4D97-AF65-F5344CB8AC3E}">
        <p14:creationId xmlns:p14="http://schemas.microsoft.com/office/powerpoint/2010/main" val="720717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a:xfrm>
            <a:off x="219634" y="162042"/>
            <a:ext cx="10515600" cy="676656"/>
          </a:xfrm>
        </p:spPr>
        <p:txBody>
          <a:bodyPr/>
          <a:lstStyle/>
          <a:p>
            <a:pPr algn="l"/>
            <a:r>
              <a:rPr lang="en-US" sz="3600" i="0" dirty="0" err="1">
                <a:solidFill>
                  <a:schemeClr val="bg1"/>
                </a:solidFill>
                <a:effectLst/>
                <a:latin typeface="Sagona Book" panose="02020503050505020204" pitchFamily="18" charset="0"/>
              </a:rPr>
              <a:t>Hypertuning</a:t>
            </a:r>
            <a:r>
              <a:rPr lang="en-US" sz="3600" i="0" dirty="0">
                <a:solidFill>
                  <a:schemeClr val="bg1"/>
                </a:solidFill>
                <a:effectLst/>
                <a:latin typeface="Sagona Book" panose="02020503050505020204" pitchFamily="18" charset="0"/>
              </a:rPr>
              <a:t> </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Used Car Price Predictions</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38</a:t>
            </a:fld>
            <a:endParaRPr lang="en-US" dirty="0"/>
          </a:p>
        </p:txBody>
      </p:sp>
      <p:pic>
        <p:nvPicPr>
          <p:cNvPr id="4" name="Picture 3">
            <a:extLst>
              <a:ext uri="{FF2B5EF4-FFF2-40B4-BE49-F238E27FC236}">
                <a16:creationId xmlns:a16="http://schemas.microsoft.com/office/drawing/2014/main" id="{5282C86C-0E83-4C81-8167-51A05B75BD20}"/>
              </a:ext>
            </a:extLst>
          </p:cNvPr>
          <p:cNvPicPr>
            <a:picLocks noChangeAspect="1"/>
          </p:cNvPicPr>
          <p:nvPr/>
        </p:nvPicPr>
        <p:blipFill>
          <a:blip r:embed="rId2"/>
          <a:stretch>
            <a:fillRect/>
          </a:stretch>
        </p:blipFill>
        <p:spPr>
          <a:xfrm>
            <a:off x="278622" y="1274154"/>
            <a:ext cx="6991754" cy="4852152"/>
          </a:xfrm>
          <a:prstGeom prst="rect">
            <a:avLst/>
          </a:prstGeom>
        </p:spPr>
      </p:pic>
      <p:sp>
        <p:nvSpPr>
          <p:cNvPr id="5" name="TextBox 4">
            <a:extLst>
              <a:ext uri="{FF2B5EF4-FFF2-40B4-BE49-F238E27FC236}">
                <a16:creationId xmlns:a16="http://schemas.microsoft.com/office/drawing/2014/main" id="{7C2BD578-9976-46C2-9FE6-DD453AE1A9ED}"/>
              </a:ext>
            </a:extLst>
          </p:cNvPr>
          <p:cNvSpPr txBox="1"/>
          <p:nvPr/>
        </p:nvSpPr>
        <p:spPr>
          <a:xfrm>
            <a:off x="7628965" y="1362635"/>
            <a:ext cx="3438144" cy="2031325"/>
          </a:xfrm>
          <a:prstGeom prst="rect">
            <a:avLst/>
          </a:prstGeom>
          <a:noFill/>
        </p:spPr>
        <p:txBody>
          <a:bodyPr wrap="square" rtlCol="0">
            <a:spAutoFit/>
          </a:bodyPr>
          <a:lstStyle/>
          <a:p>
            <a:r>
              <a:rPr lang="en-US" dirty="0">
                <a:solidFill>
                  <a:schemeClr val="bg1"/>
                </a:solidFill>
              </a:rPr>
              <a:t>Using Grid Search CV I have used </a:t>
            </a:r>
            <a:r>
              <a:rPr lang="en-US" dirty="0" err="1">
                <a:solidFill>
                  <a:schemeClr val="bg1"/>
                </a:solidFill>
              </a:rPr>
              <a:t>hypertuning</a:t>
            </a:r>
            <a:r>
              <a:rPr lang="en-US" dirty="0">
                <a:solidFill>
                  <a:schemeClr val="bg1"/>
                </a:solidFill>
              </a:rPr>
              <a:t> to increase the accuracy </a:t>
            </a:r>
          </a:p>
          <a:p>
            <a:r>
              <a:rPr lang="en-US" dirty="0">
                <a:solidFill>
                  <a:schemeClr val="bg1"/>
                </a:solidFill>
              </a:rPr>
              <a:t>Of selected model </a:t>
            </a:r>
          </a:p>
          <a:p>
            <a:endParaRPr lang="en-US" dirty="0">
              <a:solidFill>
                <a:schemeClr val="bg1"/>
              </a:solidFill>
            </a:endParaRPr>
          </a:p>
          <a:p>
            <a:r>
              <a:rPr lang="en-US" dirty="0">
                <a:solidFill>
                  <a:schemeClr val="bg1"/>
                </a:solidFill>
              </a:rPr>
              <a:t>And chose the </a:t>
            </a:r>
            <a:r>
              <a:rPr lang="en-US" dirty="0" err="1">
                <a:solidFill>
                  <a:schemeClr val="bg1"/>
                </a:solidFill>
              </a:rPr>
              <a:t>hypertuned</a:t>
            </a:r>
            <a:r>
              <a:rPr lang="en-US" dirty="0">
                <a:solidFill>
                  <a:schemeClr val="bg1"/>
                </a:solidFill>
              </a:rPr>
              <a:t> parameters are given in screen shot and got the final R2 score as 92%</a:t>
            </a:r>
          </a:p>
        </p:txBody>
      </p:sp>
    </p:spTree>
    <p:extLst>
      <p:ext uri="{BB962C8B-B14F-4D97-AF65-F5344CB8AC3E}">
        <p14:creationId xmlns:p14="http://schemas.microsoft.com/office/powerpoint/2010/main" val="4216915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a:xfrm>
            <a:off x="176784" y="82296"/>
            <a:ext cx="4203192" cy="482480"/>
          </a:xfrm>
        </p:spPr>
        <p:txBody>
          <a:bodyPr/>
          <a:lstStyle/>
          <a:p>
            <a:pPr algn="l"/>
            <a:r>
              <a:rPr lang="en-US" sz="2400" i="0" dirty="0">
                <a:solidFill>
                  <a:schemeClr val="bg1"/>
                </a:solidFill>
                <a:effectLst/>
                <a:latin typeface="Sagona Book" panose="02020503050505020204" pitchFamily="18" charset="0"/>
              </a:rPr>
              <a:t>Saving the Model</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Used Car Price Predictions</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39</a:t>
            </a:fld>
            <a:endParaRPr lang="en-US" dirty="0"/>
          </a:p>
        </p:txBody>
      </p:sp>
      <p:pic>
        <p:nvPicPr>
          <p:cNvPr id="8" name="Picture 7">
            <a:extLst>
              <a:ext uri="{FF2B5EF4-FFF2-40B4-BE49-F238E27FC236}">
                <a16:creationId xmlns:a16="http://schemas.microsoft.com/office/drawing/2014/main" id="{A6C5B2DC-780C-4BB2-B45E-27CBF25C42D4}"/>
              </a:ext>
            </a:extLst>
          </p:cNvPr>
          <p:cNvPicPr>
            <a:picLocks noChangeAspect="1"/>
          </p:cNvPicPr>
          <p:nvPr/>
        </p:nvPicPr>
        <p:blipFill>
          <a:blip r:embed="rId2"/>
          <a:stretch>
            <a:fillRect/>
          </a:stretch>
        </p:blipFill>
        <p:spPr>
          <a:xfrm>
            <a:off x="176784" y="821337"/>
            <a:ext cx="4258329" cy="1338332"/>
          </a:xfrm>
          <a:prstGeom prst="rect">
            <a:avLst/>
          </a:prstGeom>
        </p:spPr>
      </p:pic>
      <p:pic>
        <p:nvPicPr>
          <p:cNvPr id="12" name="Picture 11">
            <a:extLst>
              <a:ext uri="{FF2B5EF4-FFF2-40B4-BE49-F238E27FC236}">
                <a16:creationId xmlns:a16="http://schemas.microsoft.com/office/drawing/2014/main" id="{1C013987-4544-4D93-9092-A89025B085CF}"/>
              </a:ext>
            </a:extLst>
          </p:cNvPr>
          <p:cNvPicPr>
            <a:picLocks noChangeAspect="1"/>
          </p:cNvPicPr>
          <p:nvPr/>
        </p:nvPicPr>
        <p:blipFill>
          <a:blip r:embed="rId3"/>
          <a:stretch>
            <a:fillRect/>
          </a:stretch>
        </p:blipFill>
        <p:spPr>
          <a:xfrm>
            <a:off x="304707" y="2766444"/>
            <a:ext cx="7216765" cy="2301439"/>
          </a:xfrm>
          <a:prstGeom prst="rect">
            <a:avLst/>
          </a:prstGeom>
        </p:spPr>
      </p:pic>
      <p:sp>
        <p:nvSpPr>
          <p:cNvPr id="13" name="Title 5">
            <a:extLst>
              <a:ext uri="{FF2B5EF4-FFF2-40B4-BE49-F238E27FC236}">
                <a16:creationId xmlns:a16="http://schemas.microsoft.com/office/drawing/2014/main" id="{D87E92E1-778C-4638-AACD-795C1A1512D4}"/>
              </a:ext>
            </a:extLst>
          </p:cNvPr>
          <p:cNvSpPr txBox="1">
            <a:spLocks/>
          </p:cNvSpPr>
          <p:nvPr/>
        </p:nvSpPr>
        <p:spPr>
          <a:xfrm>
            <a:off x="176784" y="2283964"/>
            <a:ext cx="4203192" cy="4824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r>
              <a:rPr lang="en-US" sz="2400" dirty="0">
                <a:solidFill>
                  <a:schemeClr val="bg1"/>
                </a:solidFill>
                <a:latin typeface="Sagona Book" panose="02020503050505020204" pitchFamily="18" charset="0"/>
              </a:rPr>
              <a:t>Plotting the Results</a:t>
            </a:r>
          </a:p>
        </p:txBody>
      </p:sp>
    </p:spTree>
    <p:extLst>
      <p:ext uri="{BB962C8B-B14F-4D97-AF65-F5344CB8AC3E}">
        <p14:creationId xmlns:p14="http://schemas.microsoft.com/office/powerpoint/2010/main" val="4233738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23BE7F-9DEF-4FD1-A81F-2E1E298EB72D}"/>
              </a:ext>
            </a:extLst>
          </p:cNvPr>
          <p:cNvSpPr>
            <a:spLocks noGrp="1"/>
          </p:cNvSpPr>
          <p:nvPr>
            <p:ph type="body" idx="1"/>
          </p:nvPr>
        </p:nvSpPr>
        <p:spPr>
          <a:xfrm>
            <a:off x="442153" y="499954"/>
            <a:ext cx="10843163" cy="6358046"/>
          </a:xfrm>
        </p:spPr>
        <p:txBody>
          <a:bodyPr/>
          <a:lstStyle/>
          <a:p>
            <a:pPr marL="342900" indent="-342900" algn="just">
              <a:buFont typeface="Arial" panose="020B0604020202020204" pitchFamily="34" charset="0"/>
              <a:buChar char="•"/>
            </a:pPr>
            <a:r>
              <a:rPr lang="en-US" sz="2400" dirty="0">
                <a:solidFill>
                  <a:schemeClr val="tx1">
                    <a:lumMod val="50000"/>
                  </a:schemeClr>
                </a:solidFill>
                <a:latin typeface="Sagona Book" panose="02020503050505020204" pitchFamily="18" charset="0"/>
              </a:rPr>
              <a:t>Data Collection Phase: You must scrape at least 5000 used cars data. You can scrape more data as well, it’s up to you. more the data better the model In this section You need to scrape the data of used cars from websites (</a:t>
            </a:r>
            <a:r>
              <a:rPr lang="en-US" sz="2400" dirty="0" err="1">
                <a:solidFill>
                  <a:schemeClr val="tx1">
                    <a:lumMod val="50000"/>
                  </a:schemeClr>
                </a:solidFill>
                <a:latin typeface="Sagona Book" panose="02020503050505020204" pitchFamily="18" charset="0"/>
              </a:rPr>
              <a:t>Olx</a:t>
            </a:r>
            <a:r>
              <a:rPr lang="en-US" sz="2400" dirty="0">
                <a:solidFill>
                  <a:schemeClr val="tx1">
                    <a:lumMod val="50000"/>
                  </a:schemeClr>
                </a:solidFill>
                <a:latin typeface="Sagona Book" panose="02020503050505020204" pitchFamily="18" charset="0"/>
              </a:rPr>
              <a:t>, </a:t>
            </a:r>
            <a:r>
              <a:rPr lang="en-US" sz="2400" dirty="0" err="1">
                <a:solidFill>
                  <a:schemeClr val="tx1">
                    <a:lumMod val="50000"/>
                  </a:schemeClr>
                </a:solidFill>
                <a:latin typeface="Sagona Book" panose="02020503050505020204" pitchFamily="18" charset="0"/>
              </a:rPr>
              <a:t>cardekho</a:t>
            </a:r>
            <a:r>
              <a:rPr lang="en-US" sz="2400" dirty="0">
                <a:solidFill>
                  <a:schemeClr val="tx1">
                    <a:lumMod val="50000"/>
                  </a:schemeClr>
                </a:solidFill>
                <a:latin typeface="Sagona Book" panose="02020503050505020204" pitchFamily="18" charset="0"/>
              </a:rPr>
              <a:t>, Cars24 etc.) You need web scraping for this. You must fetch data for different locations. The number of columns for data doesn’t have limit, it’s up to you and your creativity. Generally, these columns are Brand, model, variant, manufacturing year, driven kilometers, fuel, number of owners, location and at last target variable Price of the car. Try to include all types of cars in your data for example- SUV, Sedans, Coupe, minivan, Hatchback.</a:t>
            </a:r>
          </a:p>
          <a:p>
            <a:pPr marL="342900" indent="-342900" algn="just">
              <a:buFont typeface="Arial" panose="020B0604020202020204" pitchFamily="34" charset="0"/>
              <a:buChar char="•"/>
            </a:pPr>
            <a:endParaRPr lang="en-US" dirty="0">
              <a:solidFill>
                <a:schemeClr val="tx1">
                  <a:lumMod val="50000"/>
                </a:schemeClr>
              </a:solidFill>
              <a:latin typeface="Sagona Book" panose="02020503050505020204" pitchFamily="18" charset="0"/>
            </a:endParaRPr>
          </a:p>
          <a:p>
            <a:pPr algn="just"/>
            <a:endParaRPr lang="en-US" sz="2400" dirty="0">
              <a:solidFill>
                <a:schemeClr val="tx1">
                  <a:lumMod val="50000"/>
                </a:schemeClr>
              </a:solidFill>
              <a:latin typeface="Sagona Book" panose="02020503050505020204" pitchFamily="18" charset="0"/>
            </a:endParaRPr>
          </a:p>
          <a:p>
            <a:pPr marL="342900" indent="-342900" algn="just">
              <a:buFont typeface="Arial" panose="020B0604020202020204" pitchFamily="34" charset="0"/>
              <a:buChar char="•"/>
            </a:pPr>
            <a:r>
              <a:rPr lang="en-US" sz="2400" dirty="0">
                <a:solidFill>
                  <a:schemeClr val="tx1">
                    <a:lumMod val="50000"/>
                  </a:schemeClr>
                </a:solidFill>
                <a:latin typeface="Sagona Book" panose="02020503050505020204" pitchFamily="18" charset="0"/>
              </a:rPr>
              <a:t>Model Building Phase: After collecting the data, you need to build a machine learning model. Before model building do all data pre-processing steps. Try different models with different hyper parameters and select the best model</a:t>
            </a:r>
          </a:p>
          <a:p>
            <a:endParaRPr lang="en-US" dirty="0"/>
          </a:p>
        </p:txBody>
      </p:sp>
    </p:spTree>
    <p:extLst>
      <p:ext uri="{BB962C8B-B14F-4D97-AF65-F5344CB8AC3E}">
        <p14:creationId xmlns:p14="http://schemas.microsoft.com/office/powerpoint/2010/main" val="31112804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131F96-937C-4A14-9B2E-65EF35B76EB7}"/>
              </a:ext>
            </a:extLst>
          </p:cNvPr>
          <p:cNvPicPr>
            <a:picLocks noChangeAspect="1"/>
          </p:cNvPicPr>
          <p:nvPr/>
        </p:nvPicPr>
        <p:blipFill>
          <a:blip r:embed="rId3"/>
          <a:stretch>
            <a:fillRect/>
          </a:stretch>
        </p:blipFill>
        <p:spPr>
          <a:xfrm>
            <a:off x="2353919" y="110778"/>
            <a:ext cx="6951446" cy="5202857"/>
          </a:xfrm>
          <a:prstGeom prst="rect">
            <a:avLst/>
          </a:prstGeom>
        </p:spPr>
      </p:pic>
      <p:sp>
        <p:nvSpPr>
          <p:cNvPr id="10" name="TextBox 9">
            <a:extLst>
              <a:ext uri="{FF2B5EF4-FFF2-40B4-BE49-F238E27FC236}">
                <a16:creationId xmlns:a16="http://schemas.microsoft.com/office/drawing/2014/main" id="{27178784-AD90-43BC-8537-856DF6C76A1B}"/>
              </a:ext>
            </a:extLst>
          </p:cNvPr>
          <p:cNvSpPr txBox="1"/>
          <p:nvPr/>
        </p:nvSpPr>
        <p:spPr>
          <a:xfrm>
            <a:off x="194714" y="5432131"/>
            <a:ext cx="10670510" cy="1200329"/>
          </a:xfrm>
          <a:prstGeom prst="rect">
            <a:avLst/>
          </a:prstGeom>
          <a:noFill/>
        </p:spPr>
        <p:txBody>
          <a:bodyPr wrap="square" rtlCol="0">
            <a:spAutoFit/>
          </a:bodyPr>
          <a:lstStyle/>
          <a:p>
            <a:r>
              <a:rPr lang="en-US" dirty="0">
                <a:solidFill>
                  <a:schemeClr val="accent6">
                    <a:lumMod val="10000"/>
                  </a:schemeClr>
                </a:solidFill>
                <a:latin typeface="Sagona Book" panose="02020503050505020204" pitchFamily="18" charset="0"/>
              </a:rPr>
              <a:t>Saved the model using </a:t>
            </a:r>
            <a:r>
              <a:rPr lang="en-US" dirty="0" err="1">
                <a:solidFill>
                  <a:schemeClr val="accent6">
                    <a:lumMod val="10000"/>
                  </a:schemeClr>
                </a:solidFill>
                <a:latin typeface="Sagona Book" panose="02020503050505020204" pitchFamily="18" charset="0"/>
              </a:rPr>
              <a:t>joblib</a:t>
            </a:r>
            <a:endParaRPr lang="en-US" dirty="0">
              <a:solidFill>
                <a:schemeClr val="accent6">
                  <a:lumMod val="10000"/>
                </a:schemeClr>
              </a:solidFill>
              <a:latin typeface="Sagona Book" panose="02020503050505020204" pitchFamily="18" charset="0"/>
            </a:endParaRPr>
          </a:p>
          <a:p>
            <a:r>
              <a:rPr lang="en-US" dirty="0">
                <a:solidFill>
                  <a:schemeClr val="accent6">
                    <a:lumMod val="10000"/>
                  </a:schemeClr>
                </a:solidFill>
                <a:latin typeface="Sagona Book" panose="02020503050505020204" pitchFamily="18" charset="0"/>
              </a:rPr>
              <a:t>After saving I have loaded the saved model to compare the actual and predicted values of target variable that is car price</a:t>
            </a:r>
          </a:p>
          <a:p>
            <a:r>
              <a:rPr lang="en-US" dirty="0">
                <a:solidFill>
                  <a:schemeClr val="accent6">
                    <a:lumMod val="10000"/>
                  </a:schemeClr>
                </a:solidFill>
                <a:latin typeface="Sagona Book" panose="02020503050505020204" pitchFamily="18" charset="0"/>
              </a:rPr>
              <a:t>Also plotted the same as shown</a:t>
            </a:r>
          </a:p>
        </p:txBody>
      </p:sp>
    </p:spTree>
    <p:extLst>
      <p:ext uri="{BB962C8B-B14F-4D97-AF65-F5344CB8AC3E}">
        <p14:creationId xmlns:p14="http://schemas.microsoft.com/office/powerpoint/2010/main" val="2727600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Conclusion</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1" y="1947671"/>
            <a:ext cx="9921599" cy="4070729"/>
          </a:xfrm>
        </p:spPr>
        <p:txBody>
          <a:bodyPr>
            <a:normAutofit fontScale="85000" lnSpcReduction="20000"/>
          </a:bodyPr>
          <a:lstStyle/>
          <a:p>
            <a:pPr marL="285750" indent="-285750" algn="just">
              <a:lnSpc>
                <a:spcPct val="107000"/>
              </a:lnSpc>
              <a:spcBef>
                <a:spcPts val="300"/>
              </a:spcBef>
              <a:spcAft>
                <a:spcPts val="300"/>
              </a:spcAf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used car price. We have mentioned the step by step procedure to analyse the dataset and finding the correlation between the features.</a:t>
            </a:r>
          </a:p>
          <a:p>
            <a:pPr marL="285750" indent="-285750" algn="just">
              <a:lnSpc>
                <a:spcPct val="107000"/>
              </a:lnSpc>
              <a:spcBef>
                <a:spcPts val="300"/>
              </a:spcBef>
              <a:spcAft>
                <a:spcPts val="300"/>
              </a:spcAf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marL="285750" indent="-285750" algn="just">
              <a:lnSpc>
                <a:spcPct val="107000"/>
              </a:lnSpc>
              <a:spcBef>
                <a:spcPts val="300"/>
              </a:spcBef>
              <a:spcAft>
                <a:spcPts val="300"/>
              </a:spcAf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values. </a:t>
            </a:r>
          </a:p>
          <a:p>
            <a:pPr marL="285750" indent="-285750" algn="just">
              <a:lnSpc>
                <a:spcPct val="107000"/>
              </a:lnSpc>
              <a:spcBef>
                <a:spcPts val="300"/>
              </a:spcBef>
              <a:spcAft>
                <a:spcPts val="300"/>
              </a:spcAf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five algorithms and a hyper parameter tunning was done to the best model and the accuracy has been improved. Hence we calculated the performance of each model using different performance metrics and compared them based on these metrics.</a:t>
            </a:r>
          </a:p>
          <a:p>
            <a:pPr marL="285750" indent="-285750" algn="just">
              <a:lnSpc>
                <a:spcPct val="107000"/>
              </a:lnSpc>
              <a:spcBef>
                <a:spcPts val="300"/>
              </a:spcBef>
              <a:spcAft>
                <a:spcPts val="300"/>
              </a:spcAf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 and predicted the car price. It was good that the predicted and actual values were almost same.</a:t>
            </a:r>
            <a:r>
              <a:rPr lang="en-IN" sz="180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a:t>
            </a:r>
          </a:p>
          <a:p>
            <a:pPr marL="285750" indent="-285750" algn="just">
              <a:lnSpc>
                <a:spcPct val="107000"/>
              </a:lnSpc>
              <a:spcBef>
                <a:spcPts val="300"/>
              </a:spcBef>
              <a:spcAft>
                <a:spcPts val="300"/>
              </a:spcAft>
              <a:buFont typeface="Arial" panose="020B0604020202020204" pitchFamily="34" charset="0"/>
              <a:buChar char="•"/>
            </a:pPr>
            <a:r>
              <a:rPr lang="en-IN" sz="180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To conclude, the application of machine learning in car price prediction is still at an early stage. We hope this study has moved a small step ahead in providing some methodological and empirical contributions to online platforms, and presenting an alternative approach to the valuation of used car price.</a:t>
            </a:r>
          </a:p>
          <a:p>
            <a:pPr marL="285750" indent="-285750" algn="just">
              <a:lnSpc>
                <a:spcPct val="107000"/>
              </a:lnSpc>
              <a:spcBef>
                <a:spcPts val="300"/>
              </a:spcBef>
              <a:spcAft>
                <a:spcPts val="300"/>
              </a:spcAft>
              <a:buFont typeface="Arial" panose="020B0604020202020204" pitchFamily="34" charset="0"/>
              <a:buChar char="•"/>
            </a:pPr>
            <a:r>
              <a:rPr lang="en-IN" sz="180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Future direction of research may consider incorporating additional used car data from a larger economical background with more features.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Used Car Price Predictions</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41</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Purva Sonsare</a:t>
            </a:r>
          </a:p>
        </p:txBody>
      </p:sp>
    </p:spTree>
    <p:extLst>
      <p:ext uri="{BB962C8B-B14F-4D97-AF65-F5344CB8AC3E}">
        <p14:creationId xmlns:p14="http://schemas.microsoft.com/office/powerpoint/2010/main" val="2577936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33808" y="138512"/>
            <a:ext cx="9720420" cy="1134704"/>
          </a:xfrm>
        </p:spPr>
        <p:txBody>
          <a:bodyPr/>
          <a:lstStyle/>
          <a:p>
            <a:r>
              <a:rPr lang="en-US" dirty="0">
                <a:solidFill>
                  <a:schemeClr val="tx1">
                    <a:lumMod val="50000"/>
                  </a:schemeClr>
                </a:solidFill>
              </a:rPr>
              <a:t>Problem Understanding</a:t>
            </a:r>
          </a:p>
        </p:txBody>
      </p:sp>
      <p:sp>
        <p:nvSpPr>
          <p:cNvPr id="4" name="Title 2">
            <a:extLst>
              <a:ext uri="{FF2B5EF4-FFF2-40B4-BE49-F238E27FC236}">
                <a16:creationId xmlns:a16="http://schemas.microsoft.com/office/drawing/2014/main" id="{36B83F65-CF2F-462A-8097-7DEDF631DEF7}"/>
              </a:ext>
            </a:extLst>
          </p:cNvPr>
          <p:cNvSpPr txBox="1">
            <a:spLocks/>
          </p:cNvSpPr>
          <p:nvPr/>
        </p:nvSpPr>
        <p:spPr>
          <a:xfrm>
            <a:off x="233808" y="1448380"/>
            <a:ext cx="9720420" cy="509131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endParaRPr lang="en-US" dirty="0">
              <a:solidFill>
                <a:schemeClr val="tx1">
                  <a:lumMod val="50000"/>
                </a:schemeClr>
              </a:solidFill>
            </a:endParaRPr>
          </a:p>
        </p:txBody>
      </p:sp>
      <p:sp>
        <p:nvSpPr>
          <p:cNvPr id="5" name="TextBox 4">
            <a:extLst>
              <a:ext uri="{FF2B5EF4-FFF2-40B4-BE49-F238E27FC236}">
                <a16:creationId xmlns:a16="http://schemas.microsoft.com/office/drawing/2014/main" id="{C1808FAA-3F7C-4B62-9B97-4CE25D98783A}"/>
              </a:ext>
            </a:extLst>
          </p:cNvPr>
          <p:cNvSpPr txBox="1"/>
          <p:nvPr/>
        </p:nvSpPr>
        <p:spPr>
          <a:xfrm>
            <a:off x="233808" y="1713054"/>
            <a:ext cx="10718157" cy="4312655"/>
          </a:xfrm>
          <a:prstGeom prst="rect">
            <a:avLst/>
          </a:prstGeom>
          <a:noFill/>
        </p:spPr>
        <p:txBody>
          <a:bodyPr wrap="square">
            <a:spAutoFit/>
          </a:bodyPr>
          <a:lstStyle/>
          <a:p>
            <a:pPr marL="342900" indent="-342900" algn="just">
              <a:lnSpc>
                <a:spcPct val="107000"/>
              </a:lnSpc>
              <a:spcAft>
                <a:spcPts val="800"/>
              </a:spcAft>
              <a:buFont typeface="Arial" panose="020B0604020202020204" pitchFamily="34" charset="0"/>
              <a:buChar char="•"/>
            </a:pPr>
            <a:r>
              <a:rPr lang="en-IN" sz="2800" dirty="0">
                <a:latin typeface="Century" panose="02040604050505020304" pitchFamily="18" charset="0"/>
              </a:rPr>
              <a:t> </a:t>
            </a:r>
            <a:r>
              <a:rPr lang="en-IN" sz="2800" spc="-5" dirty="0">
                <a:solidFill>
                  <a:srgbClr val="292929"/>
                </a:solidFill>
                <a:effectLst/>
                <a:latin typeface="Sagona Book" panose="02020503050505020204" pitchFamily="18" charset="0"/>
                <a:ea typeface="Calibri" panose="020F0502020204030204" pitchFamily="34" charset="0"/>
                <a:cs typeface="Calibri" panose="020F0502020204030204" pitchFamily="34" charset="0"/>
              </a:rPr>
              <a:t>There are lots of individuals who are interested in the used car market at some points in their life because they wanted to sell their car or buy a used car. In this process, it’s a big corner to pay too much or sell less than it’s market value.</a:t>
            </a:r>
            <a:endParaRPr lang="en-IN" sz="2800" dirty="0">
              <a:effectLst/>
              <a:latin typeface="Sagona Book" panose="020205030505050202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r>
              <a:rPr lang="en-IN" sz="2800" spc="-5" dirty="0">
                <a:solidFill>
                  <a:srgbClr val="292929"/>
                </a:solidFill>
                <a:effectLst/>
                <a:latin typeface="Sagona Book" panose="02020503050505020204" pitchFamily="18" charset="0"/>
                <a:ea typeface="Calibri" panose="020F0502020204030204" pitchFamily="34" charset="0"/>
                <a:cs typeface="Calibri" panose="020F0502020204030204" pitchFamily="34" charset="0"/>
              </a:rPr>
              <a:t>There are one of the biggest target group that can be interested in results of this study. If used car sellers better understand what makes a car desirable, what are the important features for a used car, then they may consider this knowledge and offer a better service</a:t>
            </a:r>
            <a:r>
              <a:rPr lang="en-IN" sz="28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a:t>
            </a:r>
            <a:endParaRPr lang="en-IN" sz="2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576072" y="208344"/>
            <a:ext cx="10515600" cy="1770927"/>
          </a:xfrm>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4800" dirty="0">
                <a:latin typeface="Sagona Book" panose="02020503050505020204" pitchFamily="18" charset="0"/>
                <a:cs typeface="Gill Sans Light" panose="020B0302020104020203" pitchFamily="34" charset="-79"/>
              </a:rPr>
              <a:t>What is Used Car Price Predictions?</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Used Car Price Predictions</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6</a:t>
            </a:fld>
            <a:endParaRPr lang="en-US" dirty="0"/>
          </a:p>
        </p:txBody>
      </p:sp>
      <p:pic>
        <p:nvPicPr>
          <p:cNvPr id="1026" name="Picture 2" descr="Why used cars offer 'compelling alternative' to new as average prices rise  | RoadLoans">
            <a:extLst>
              <a:ext uri="{FF2B5EF4-FFF2-40B4-BE49-F238E27FC236}">
                <a16:creationId xmlns:a16="http://schemas.microsoft.com/office/drawing/2014/main" id="{20D46D73-97F3-40F4-A22E-65E0A9BA9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9216" y="1818154"/>
            <a:ext cx="6096000" cy="35623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8461B17-75FE-4726-B76D-14527AB5858B}"/>
              </a:ext>
            </a:extLst>
          </p:cNvPr>
          <p:cNvSpPr txBox="1"/>
          <p:nvPr/>
        </p:nvSpPr>
        <p:spPr>
          <a:xfrm>
            <a:off x="98612" y="2058777"/>
            <a:ext cx="5567082" cy="3416320"/>
          </a:xfrm>
          <a:prstGeom prst="rect">
            <a:avLst/>
          </a:prstGeom>
          <a:noFill/>
        </p:spPr>
        <p:txBody>
          <a:bodyPr wrap="square">
            <a:spAutoFit/>
          </a:bodyPr>
          <a:lstStyle/>
          <a:p>
            <a:pPr algn="just"/>
            <a:r>
              <a:rPr lang="en-US" sz="2400" b="0" i="0" dirty="0">
                <a:solidFill>
                  <a:srgbClr val="202124"/>
                </a:solidFill>
                <a:effectLst/>
                <a:latin typeface="Sagona Book" panose="02020503050505020204" pitchFamily="18" charset="0"/>
              </a:rPr>
              <a:t>The increased prices of new cars and the financial incapability of the customers to buy them, Used Car sales are on a </a:t>
            </a:r>
            <a:r>
              <a:rPr lang="en-US" sz="2400" b="1" i="0" dirty="0">
                <a:solidFill>
                  <a:srgbClr val="202124"/>
                </a:solidFill>
                <a:effectLst/>
                <a:latin typeface="Sagona Book" panose="02020503050505020204" pitchFamily="18" charset="0"/>
              </a:rPr>
              <a:t>global increase</a:t>
            </a:r>
            <a:r>
              <a:rPr lang="en-US" sz="2400" b="0" i="0" dirty="0">
                <a:solidFill>
                  <a:srgbClr val="202124"/>
                </a:solidFill>
                <a:effectLst/>
                <a:latin typeface="Sagona Book" panose="02020503050505020204" pitchFamily="18" charset="0"/>
              </a:rPr>
              <a:t>. Therefore, there is an urgent need for a Used Car Price Prediction system which effectively determines the worthiness of the car using a variety of features.</a:t>
            </a:r>
            <a:endParaRPr lang="en-US" sz="2400" dirty="0">
              <a:latin typeface="Sagona Book" panose="02020503050505020204" pitchFamily="18" charset="0"/>
            </a:endParaRPr>
          </a:p>
        </p:txBody>
      </p:sp>
    </p:spTree>
    <p:extLst>
      <p:ext uri="{BB962C8B-B14F-4D97-AF65-F5344CB8AC3E}">
        <p14:creationId xmlns:p14="http://schemas.microsoft.com/office/powerpoint/2010/main" val="41762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181625" y="208344"/>
            <a:ext cx="10515600" cy="952767"/>
          </a:xfrm>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4000" dirty="0">
                <a:latin typeface="Sagona Book" panose="02020503050505020204" pitchFamily="18" charset="0"/>
                <a:cs typeface="Gill Sans Light" panose="020B0302020104020203" pitchFamily="34" charset="-79"/>
              </a:rPr>
              <a:t>Importance of Used Car Price Prediction</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Used Car Price Predictions</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7</a:t>
            </a:fld>
            <a:endParaRPr lang="en-US" dirty="0"/>
          </a:p>
        </p:txBody>
      </p:sp>
      <p:pic>
        <p:nvPicPr>
          <p:cNvPr id="10" name="Content Placeholder 7">
            <a:extLst>
              <a:ext uri="{FF2B5EF4-FFF2-40B4-BE49-F238E27FC236}">
                <a16:creationId xmlns:a16="http://schemas.microsoft.com/office/drawing/2014/main" id="{6BB6F43C-3C5E-46E1-9D9D-AA0B30EA8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437" y="1304070"/>
            <a:ext cx="3614662" cy="4392487"/>
          </a:xfrm>
          <a:prstGeom prst="rect">
            <a:avLst/>
          </a:prstGeom>
        </p:spPr>
      </p:pic>
      <p:sp>
        <p:nvSpPr>
          <p:cNvPr id="11" name="TextBox 10">
            <a:extLst>
              <a:ext uri="{FF2B5EF4-FFF2-40B4-BE49-F238E27FC236}">
                <a16:creationId xmlns:a16="http://schemas.microsoft.com/office/drawing/2014/main" id="{B39E1FC5-E82A-4DD6-A539-C431C1F12D88}"/>
              </a:ext>
            </a:extLst>
          </p:cNvPr>
          <p:cNvSpPr txBox="1"/>
          <p:nvPr/>
        </p:nvSpPr>
        <p:spPr>
          <a:xfrm>
            <a:off x="295836" y="1238157"/>
            <a:ext cx="6113928" cy="4524315"/>
          </a:xfrm>
          <a:prstGeom prst="rect">
            <a:avLst/>
          </a:prstGeom>
          <a:noFill/>
        </p:spPr>
        <p:txBody>
          <a:bodyPr wrap="square">
            <a:spAutoFit/>
          </a:bodyPr>
          <a:lstStyle/>
          <a:p>
            <a:pPr algn="just"/>
            <a:r>
              <a:rPr lang="en-IN" sz="18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 prices of new cars in the industry is fixed by the manufacturer with some additional costs incurred by the Government in the form of taxes. So, customers buying a new car can be assured of the money they invest to be worthy. But due to the increased price of new cars and the incapability of customers to buy new cars due to the lack of funds, used cars sales are on a global increase. There is a need for a used car price prediction system to effectively determine the worthiness of the car using a variety of features. Even though there are websites that offers this service, their prediction method may not be the best. Besides, different models and systems may contribute on predicting power for a used car’s actual market value. It is important to know their actual market value while both buying and selling.</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9088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Used Car Price Predictions</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5" name="Title 4">
            <a:extLst>
              <a:ext uri="{FF2B5EF4-FFF2-40B4-BE49-F238E27FC236}">
                <a16:creationId xmlns:a16="http://schemas.microsoft.com/office/drawing/2014/main" id="{4A270848-CCE7-4B84-AE84-118D8318DD2A}"/>
              </a:ext>
            </a:extLst>
          </p:cNvPr>
          <p:cNvSpPr>
            <a:spLocks noGrp="1"/>
          </p:cNvSpPr>
          <p:nvPr>
            <p:ph type="title"/>
          </p:nvPr>
        </p:nvSpPr>
        <p:spPr>
          <a:xfrm>
            <a:off x="235413" y="255853"/>
            <a:ext cx="10515600" cy="676656"/>
          </a:xfrm>
        </p:spPr>
        <p:txBody>
          <a:bodyPr/>
          <a:lstStyle/>
          <a:p>
            <a:r>
              <a:rPr lang="en-US" sz="4000" dirty="0">
                <a:latin typeface="Sagona Book" panose="020F0502020204030204" pitchFamily="34" charset="0"/>
                <a:cs typeface="Sagona Book" panose="020F0502020204030204" pitchFamily="34" charset="0"/>
              </a:rPr>
              <a:t>Data Loading and Description of Data</a:t>
            </a:r>
            <a:endParaRPr lang="en-US" sz="4000" dirty="0"/>
          </a:p>
        </p:txBody>
      </p:sp>
      <p:sp>
        <p:nvSpPr>
          <p:cNvPr id="11" name="TextBox 10">
            <a:extLst>
              <a:ext uri="{FF2B5EF4-FFF2-40B4-BE49-F238E27FC236}">
                <a16:creationId xmlns:a16="http://schemas.microsoft.com/office/drawing/2014/main" id="{9FC76842-BCB2-475A-9BC2-0BD9BAE003A0}"/>
              </a:ext>
            </a:extLst>
          </p:cNvPr>
          <p:cNvSpPr txBox="1"/>
          <p:nvPr/>
        </p:nvSpPr>
        <p:spPr>
          <a:xfrm>
            <a:off x="235413" y="976052"/>
            <a:ext cx="10515599" cy="1754326"/>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Century" panose="02040604050505020304" pitchFamily="18" charset="0"/>
                <a:ea typeface="Calibri" panose="020F0502020204030204" pitchFamily="34" charset="0"/>
                <a:cs typeface="Times New Roman" panose="02020603050405020304" pitchFamily="18" charset="0"/>
              </a:rPr>
              <a:t>I have collected used cars data from cars Dekho site</a:t>
            </a:r>
          </a:p>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imported required libraries and I have imported the dataset which was in excel format. </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dirty="0">
                <a:latin typeface="Century" panose="02040604050505020304" pitchFamily="18" charset="0"/>
                <a:ea typeface="Calibri" panose="020F0502020204030204" pitchFamily="34" charset="0"/>
                <a:cs typeface="Times New Roman" panose="02020603050405020304" pitchFamily="18" charset="0"/>
              </a:rPr>
              <a:t>First I have scraped the </a:t>
            </a:r>
            <a:r>
              <a:rPr lang="en-IN" dirty="0" err="1">
                <a:latin typeface="Century" panose="02040604050505020304" pitchFamily="18" charset="0"/>
                <a:ea typeface="Calibri" panose="020F0502020204030204" pitchFamily="34" charset="0"/>
                <a:cs typeface="Times New Roman" panose="02020603050405020304" pitchFamily="18" charset="0"/>
              </a:rPr>
              <a:t>url</a:t>
            </a:r>
            <a:r>
              <a:rPr lang="en-IN" dirty="0">
                <a:latin typeface="Century" panose="02040604050505020304" pitchFamily="18" charset="0"/>
                <a:ea typeface="Calibri" panose="020F0502020204030204" pitchFamily="34" charset="0"/>
                <a:cs typeface="Times New Roman" panose="02020603050405020304" pitchFamily="18" charset="0"/>
              </a:rPr>
              <a:t> of each car then from that </a:t>
            </a:r>
            <a:r>
              <a:rPr lang="en-IN" dirty="0" err="1">
                <a:latin typeface="Century" panose="02040604050505020304" pitchFamily="18" charset="0"/>
                <a:ea typeface="Calibri" panose="020F0502020204030204" pitchFamily="34" charset="0"/>
                <a:cs typeface="Times New Roman" panose="02020603050405020304" pitchFamily="18" charset="0"/>
              </a:rPr>
              <a:t>url</a:t>
            </a:r>
            <a:r>
              <a:rPr lang="en-IN" dirty="0">
                <a:latin typeface="Century" panose="02040604050505020304" pitchFamily="18" charset="0"/>
                <a:ea typeface="Calibri" panose="020F0502020204030204" pitchFamily="34" charset="0"/>
                <a:cs typeface="Times New Roman" panose="02020603050405020304" pitchFamily="18" charset="0"/>
              </a:rPr>
              <a:t> I have scraped other data like Car name, city, fuel, </a:t>
            </a:r>
            <a:r>
              <a:rPr lang="en-IN" dirty="0" err="1">
                <a:latin typeface="Century" panose="02040604050505020304" pitchFamily="18" charset="0"/>
                <a:ea typeface="Calibri" panose="020F0502020204030204" pitchFamily="34" charset="0"/>
                <a:cs typeface="Times New Roman" panose="02020603050405020304" pitchFamily="18" charset="0"/>
              </a:rPr>
              <a:t>car_price</a:t>
            </a:r>
            <a:r>
              <a:rPr lang="en-IN" dirty="0">
                <a:latin typeface="Century" panose="02040604050505020304" pitchFamily="18" charset="0"/>
                <a:ea typeface="Calibri" panose="020F0502020204030204" pitchFamily="34" charset="0"/>
                <a:cs typeface="Times New Roman" panose="02020603050405020304" pitchFamily="18" charset="0"/>
              </a:rPr>
              <a:t>, mileage, kms driven</a:t>
            </a:r>
          </a:p>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Using selenium and Beautiful Soup, I have scraped details of cars.</a:t>
            </a:r>
          </a:p>
          <a:p>
            <a:pPr marL="285750" indent="-285750" algn="just">
              <a:buFont typeface="Arial" panose="020B0604020202020204" pitchFamily="34" charset="0"/>
              <a:buChar char="•"/>
            </a:pPr>
            <a:r>
              <a:rPr lang="en-IN" dirty="0">
                <a:latin typeface="Century" panose="02040604050505020304" pitchFamily="18" charset="0"/>
                <a:ea typeface="Calibri" panose="020F0502020204030204" pitchFamily="34" charset="0"/>
                <a:cs typeface="Times New Roman" panose="02020603050405020304" pitchFamily="18" charset="0"/>
              </a:rPr>
              <a:t>I have created blank list of all details required and using selenium and Beautiful Soup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B24E2B74-5747-41C8-8AF6-098133269765}"/>
              </a:ext>
            </a:extLst>
          </p:cNvPr>
          <p:cNvPicPr>
            <a:picLocks noChangeAspect="1"/>
          </p:cNvPicPr>
          <p:nvPr/>
        </p:nvPicPr>
        <p:blipFill>
          <a:blip r:embed="rId2"/>
          <a:stretch>
            <a:fillRect/>
          </a:stretch>
        </p:blipFill>
        <p:spPr>
          <a:xfrm>
            <a:off x="443932" y="2773921"/>
            <a:ext cx="7872088" cy="3376197"/>
          </a:xfrm>
          <a:prstGeom prst="rect">
            <a:avLst/>
          </a:prstGeom>
        </p:spPr>
      </p:pic>
    </p:spTree>
    <p:extLst>
      <p:ext uri="{BB962C8B-B14F-4D97-AF65-F5344CB8AC3E}">
        <p14:creationId xmlns:p14="http://schemas.microsoft.com/office/powerpoint/2010/main" val="2752853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Used Car Price Predictions</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5" name="Title 4">
            <a:extLst>
              <a:ext uri="{FF2B5EF4-FFF2-40B4-BE49-F238E27FC236}">
                <a16:creationId xmlns:a16="http://schemas.microsoft.com/office/drawing/2014/main" id="{4A270848-CCE7-4B84-AE84-118D8318DD2A}"/>
              </a:ext>
            </a:extLst>
          </p:cNvPr>
          <p:cNvSpPr>
            <a:spLocks noGrp="1"/>
          </p:cNvSpPr>
          <p:nvPr>
            <p:ph type="title"/>
          </p:nvPr>
        </p:nvSpPr>
        <p:spPr>
          <a:xfrm>
            <a:off x="235413" y="255853"/>
            <a:ext cx="10515600" cy="676656"/>
          </a:xfrm>
        </p:spPr>
        <p:txBody>
          <a:bodyPr/>
          <a:lstStyle/>
          <a:p>
            <a:r>
              <a:rPr lang="en-US" dirty="0"/>
              <a:t>Exploratory Data Analysis</a:t>
            </a:r>
          </a:p>
        </p:txBody>
      </p:sp>
      <p:sp>
        <p:nvSpPr>
          <p:cNvPr id="2" name="TextBox 1">
            <a:extLst>
              <a:ext uri="{FF2B5EF4-FFF2-40B4-BE49-F238E27FC236}">
                <a16:creationId xmlns:a16="http://schemas.microsoft.com/office/drawing/2014/main" id="{5304BBE5-C6AA-40F0-9147-9CCA94BEADA6}"/>
              </a:ext>
            </a:extLst>
          </p:cNvPr>
          <p:cNvSpPr txBox="1"/>
          <p:nvPr/>
        </p:nvSpPr>
        <p:spPr>
          <a:xfrm>
            <a:off x="235413" y="1146079"/>
            <a:ext cx="529581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Sagona Book" panose="02020503050505020204" pitchFamily="18" charset="0"/>
              </a:rPr>
              <a:t>After importing and loading the dataset I have checked the shape of data and removed Unnamed Column as it was just giving index. Shape of data is 12608 rows and 20 columns </a:t>
            </a:r>
          </a:p>
        </p:txBody>
      </p:sp>
      <p:pic>
        <p:nvPicPr>
          <p:cNvPr id="7" name="Picture 6">
            <a:extLst>
              <a:ext uri="{FF2B5EF4-FFF2-40B4-BE49-F238E27FC236}">
                <a16:creationId xmlns:a16="http://schemas.microsoft.com/office/drawing/2014/main" id="{CF8A5F00-95BF-4365-AD9B-860B43123835}"/>
              </a:ext>
            </a:extLst>
          </p:cNvPr>
          <p:cNvPicPr>
            <a:picLocks noChangeAspect="1"/>
          </p:cNvPicPr>
          <p:nvPr/>
        </p:nvPicPr>
        <p:blipFill>
          <a:blip r:embed="rId2"/>
          <a:stretch>
            <a:fillRect/>
          </a:stretch>
        </p:blipFill>
        <p:spPr>
          <a:xfrm>
            <a:off x="6474847" y="1182731"/>
            <a:ext cx="3779848" cy="1013548"/>
          </a:xfrm>
          <a:prstGeom prst="rect">
            <a:avLst/>
          </a:prstGeom>
        </p:spPr>
      </p:pic>
      <p:sp>
        <p:nvSpPr>
          <p:cNvPr id="9" name="TextBox 8">
            <a:extLst>
              <a:ext uri="{FF2B5EF4-FFF2-40B4-BE49-F238E27FC236}">
                <a16:creationId xmlns:a16="http://schemas.microsoft.com/office/drawing/2014/main" id="{27E1201F-1271-4A6C-BE3F-37C81CE082C6}"/>
              </a:ext>
            </a:extLst>
          </p:cNvPr>
          <p:cNvSpPr txBox="1"/>
          <p:nvPr/>
        </p:nvSpPr>
        <p:spPr>
          <a:xfrm>
            <a:off x="89647" y="3218532"/>
            <a:ext cx="5710518"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Sagona Book" panose="02020503050505020204" pitchFamily="18" charset="0"/>
              </a:rPr>
              <a:t>Using df.info(), I have checked </a:t>
            </a:r>
            <a:r>
              <a:rPr lang="en-US" b="0" i="0" dirty="0">
                <a:solidFill>
                  <a:schemeClr val="tx1">
                    <a:lumMod val="50000"/>
                  </a:schemeClr>
                </a:solidFill>
                <a:effectLst/>
                <a:latin typeface="Sagona Book" panose="02020503050505020204" pitchFamily="18" charset="0"/>
              </a:rPr>
              <a:t>i</a:t>
            </a:r>
            <a:r>
              <a:rPr lang="en-US" i="0" dirty="0">
                <a:solidFill>
                  <a:schemeClr val="tx1">
                    <a:lumMod val="50000"/>
                  </a:schemeClr>
                </a:solidFill>
                <a:effectLst/>
                <a:latin typeface="Sagona Book" panose="02020503050505020204" pitchFamily="18" charset="0"/>
              </a:rPr>
              <a:t>nformation about a </a:t>
            </a:r>
            <a:r>
              <a:rPr lang="en-US" i="0" dirty="0" err="1">
                <a:solidFill>
                  <a:schemeClr val="tx1">
                    <a:lumMod val="50000"/>
                  </a:schemeClr>
                </a:solidFill>
                <a:effectLst/>
                <a:latin typeface="Sagona Book" panose="02020503050505020204" pitchFamily="18" charset="0"/>
              </a:rPr>
              <a:t>DataFrame</a:t>
            </a:r>
            <a:r>
              <a:rPr lang="en-US" i="0" dirty="0">
                <a:solidFill>
                  <a:schemeClr val="tx1">
                    <a:lumMod val="50000"/>
                  </a:schemeClr>
                </a:solidFill>
                <a:effectLst/>
                <a:latin typeface="Sagona Book" panose="02020503050505020204" pitchFamily="18" charset="0"/>
              </a:rPr>
              <a:t> including the index </a:t>
            </a:r>
            <a:r>
              <a:rPr lang="en-US" i="0" dirty="0" err="1">
                <a:solidFill>
                  <a:schemeClr val="tx1">
                    <a:lumMod val="50000"/>
                  </a:schemeClr>
                </a:solidFill>
                <a:effectLst/>
                <a:latin typeface="Sagona Book" panose="02020503050505020204" pitchFamily="18" charset="0"/>
              </a:rPr>
              <a:t>dtype</a:t>
            </a:r>
            <a:r>
              <a:rPr lang="en-US" i="0" dirty="0">
                <a:solidFill>
                  <a:schemeClr val="tx1">
                    <a:lumMod val="50000"/>
                  </a:schemeClr>
                </a:solidFill>
                <a:effectLst/>
                <a:latin typeface="Sagona Book" panose="02020503050505020204" pitchFamily="18" charset="0"/>
              </a:rPr>
              <a:t> and columns, non-null values and memory usage.</a:t>
            </a:r>
            <a:endParaRPr lang="en-US" dirty="0">
              <a:solidFill>
                <a:schemeClr val="tx1">
                  <a:lumMod val="50000"/>
                </a:schemeClr>
              </a:solidFill>
              <a:latin typeface="Sagona Book" panose="02020503050505020204" pitchFamily="18" charset="0"/>
            </a:endParaRPr>
          </a:p>
        </p:txBody>
      </p:sp>
      <p:pic>
        <p:nvPicPr>
          <p:cNvPr id="11" name="Picture 10">
            <a:extLst>
              <a:ext uri="{FF2B5EF4-FFF2-40B4-BE49-F238E27FC236}">
                <a16:creationId xmlns:a16="http://schemas.microsoft.com/office/drawing/2014/main" id="{027670CA-1843-4D92-AE54-5C2AD435D296}"/>
              </a:ext>
            </a:extLst>
          </p:cNvPr>
          <p:cNvPicPr>
            <a:picLocks noChangeAspect="1"/>
          </p:cNvPicPr>
          <p:nvPr/>
        </p:nvPicPr>
        <p:blipFill>
          <a:blip r:embed="rId3"/>
          <a:stretch>
            <a:fillRect/>
          </a:stretch>
        </p:blipFill>
        <p:spPr>
          <a:xfrm>
            <a:off x="6607885" y="2346408"/>
            <a:ext cx="2907189" cy="3827494"/>
          </a:xfrm>
          <a:prstGeom prst="rect">
            <a:avLst/>
          </a:prstGeom>
        </p:spPr>
      </p:pic>
    </p:spTree>
    <p:extLst>
      <p:ext uri="{BB962C8B-B14F-4D97-AF65-F5344CB8AC3E}">
        <p14:creationId xmlns:p14="http://schemas.microsoft.com/office/powerpoint/2010/main" val="704583776"/>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{5F930233-45CC-4025-A730-29DC4335C310}tf11964407_win32</Template>
  <TotalTime>703</TotalTime>
  <Words>2494</Words>
  <Application>Microsoft Office PowerPoint</Application>
  <PresentationFormat>Widescreen</PresentationFormat>
  <Paragraphs>239</Paragraphs>
  <Slides>42</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Century</vt:lpstr>
      <vt:lpstr>Courier New</vt:lpstr>
      <vt:lpstr>Gill Sans Nova</vt:lpstr>
      <vt:lpstr>Gill Sans Nova Light</vt:lpstr>
      <vt:lpstr>Helvetica Neue</vt:lpstr>
      <vt:lpstr>Sagona Book</vt:lpstr>
      <vt:lpstr>Office Theme</vt:lpstr>
      <vt:lpstr>Used Car Price Predictions Prepared By Purva Sonsare </vt:lpstr>
      <vt:lpstr>agenda</vt:lpstr>
      <vt:lpstr>Problem Statement</vt:lpstr>
      <vt:lpstr>PowerPoint Presentation</vt:lpstr>
      <vt:lpstr>Problem Understanding</vt:lpstr>
      <vt:lpstr>What is Used Car Price Predictions?</vt:lpstr>
      <vt:lpstr>Importance of Used Car Price Prediction</vt:lpstr>
      <vt:lpstr>Data Loading and Description of Data</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Checking Correlation</vt:lpstr>
      <vt:lpstr>Graphically plotting the correlation</vt:lpstr>
      <vt:lpstr>Graphically plotting the correlation using bar plot</vt:lpstr>
      <vt:lpstr>Encoding the Categorical data</vt:lpstr>
      <vt:lpstr>Checking Outliers</vt:lpstr>
      <vt:lpstr>PowerPoint Presentation</vt:lpstr>
      <vt:lpstr>Checking Skewness</vt:lpstr>
      <vt:lpstr>Splitting the dataframe in Feature and target Variable</vt:lpstr>
      <vt:lpstr>Removing Skewness</vt:lpstr>
      <vt:lpstr>Principle Component Analysis</vt:lpstr>
      <vt:lpstr>PowerPoint Presentation</vt:lpstr>
      <vt:lpstr>PowerPoint Presentation</vt:lpstr>
      <vt:lpstr>Hypertuning </vt:lpstr>
      <vt:lpstr>Saving the Model</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Predictions Prepared By Purva Sonsare </dc:title>
  <dc:creator>Purva Sonsare</dc:creator>
  <cp:lastModifiedBy>Purva Sonsare</cp:lastModifiedBy>
  <cp:revision>5</cp:revision>
  <dcterms:created xsi:type="dcterms:W3CDTF">2022-11-04T07:12:11Z</dcterms:created>
  <dcterms:modified xsi:type="dcterms:W3CDTF">2022-11-04T19:00:15Z</dcterms:modified>
</cp:coreProperties>
</file>