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0" name="Shape 26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2" name="Shape 27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9" name="Shape 27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5" name="Shape 28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9" name="Shape 29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7" name="Shape 30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Shape 31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9" name="Shape 32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1" name="Shape 371"/>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Shape 377"/>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5" name="Shape 38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2" name="Shape 39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9" name="Shape 39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6" name="Shape 406"/>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9" name="Shape 189"/>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3" name="Shape 203"/>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ph idx="2" type="sldImg"/>
          </p:nvPr>
        </p:nvSpPr>
        <p:spPr>
          <a:xfrm>
            <a:off x="1260175" y="801875"/>
            <a:ext cx="5040025" cy="4009425"/>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39" name="Shape 39"/>
        <p:cNvGrpSpPr/>
        <p:nvPr/>
      </p:nvGrpSpPr>
      <p:grpSpPr>
        <a:xfrm>
          <a:off x="0" y="0"/>
          <a:ext cx="0" cy="0"/>
          <a:chOff x="0" y="0"/>
          <a:chExt cx="0" cy="0"/>
        </a:xfrm>
      </p:grpSpPr>
      <p:sp>
        <p:nvSpPr>
          <p:cNvPr id="40" name="Shape 40"/>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Shape 41"/>
          <p:cNvSpPr txBox="1"/>
          <p:nvPr>
            <p:ph idx="1" type="body"/>
          </p:nvPr>
        </p:nvSpPr>
        <p:spPr>
          <a:xfrm>
            <a:off x="763560" y="581832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2" name="Shape 42"/>
          <p:cNvSpPr txBox="1"/>
          <p:nvPr>
            <p:ph idx="2"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3" name="Shape 43"/>
        <p:cNvGrpSpPr/>
        <p:nvPr/>
      </p:nvGrpSpPr>
      <p:grpSpPr>
        <a:xfrm>
          <a:off x="0" y="0"/>
          <a:ext cx="0" cy="0"/>
          <a:chOff x="0" y="0"/>
          <a:chExt cx="0" cy="0"/>
        </a:xfrm>
      </p:grpSpPr>
      <p:sp>
        <p:nvSpPr>
          <p:cNvPr id="44" name="Shape 44"/>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Shape 45"/>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6" name="Shape 46"/>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7" name="Shape 47"/>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48" name="Shape 48"/>
          <p:cNvSpPr txBox="1"/>
          <p:nvPr>
            <p:ph idx="4"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49" name="Shape 49"/>
        <p:cNvGrpSpPr/>
        <p:nvPr/>
      </p:nvGrpSpPr>
      <p:grpSpPr>
        <a:xfrm>
          <a:off x="0" y="0"/>
          <a:ext cx="0" cy="0"/>
          <a:chOff x="0" y="0"/>
          <a:chExt cx="0" cy="0"/>
        </a:xfrm>
      </p:grpSpPr>
      <p:sp>
        <p:nvSpPr>
          <p:cNvPr id="50" name="Shape 50"/>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Shape 51"/>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52" name="Shape 52"/>
          <p:cNvSpPr txBox="1"/>
          <p:nvPr>
            <p:ph idx="2"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pic>
        <p:nvPicPr>
          <p:cNvPr id="53" name="Shape 53"/>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pic>
        <p:nvPicPr>
          <p:cNvPr id="54" name="Shape 54"/>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0"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txBox="1"/>
          <p:nvPr>
            <p:ph idx="1" type="subTitle"/>
          </p:nvPr>
        </p:nvSpPr>
        <p:spPr>
          <a:xfrm>
            <a:off x="763560" y="5739480"/>
            <a:ext cx="7694280" cy="45612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4" name="Shape 64"/>
        <p:cNvGrpSpPr/>
        <p:nvPr/>
      </p:nvGrpSpPr>
      <p:grpSpPr>
        <a:xfrm>
          <a:off x="0" y="0"/>
          <a:ext cx="0" cy="0"/>
          <a:chOff x="0" y="0"/>
          <a:chExt cx="0" cy="0"/>
        </a:xfrm>
      </p:grpSpPr>
      <p:sp>
        <p:nvSpPr>
          <p:cNvPr id="65" name="Shape 65"/>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Shape 66"/>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67" name="Shape 67"/>
        <p:cNvGrpSpPr/>
        <p:nvPr/>
      </p:nvGrpSpPr>
      <p:grpSpPr>
        <a:xfrm>
          <a:off x="0" y="0"/>
          <a:ext cx="0" cy="0"/>
          <a:chOff x="0" y="0"/>
          <a:chExt cx="0" cy="0"/>
        </a:xfrm>
      </p:grpSpPr>
      <p:sp>
        <p:nvSpPr>
          <p:cNvPr id="68" name="Shape 68"/>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Shape 69"/>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0" name="Shape 70"/>
          <p:cNvSpPr txBox="1"/>
          <p:nvPr>
            <p:ph idx="2"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Shape 72"/>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3" name="Shape 73"/>
        <p:cNvGrpSpPr/>
        <p:nvPr/>
      </p:nvGrpSpPr>
      <p:grpSpPr>
        <a:xfrm>
          <a:off x="0" y="0"/>
          <a:ext cx="0" cy="0"/>
          <a:chOff x="0" y="0"/>
          <a:chExt cx="0" cy="0"/>
        </a:xfrm>
      </p:grpSpPr>
      <p:sp>
        <p:nvSpPr>
          <p:cNvPr id="74" name="Shape 74"/>
          <p:cNvSpPr txBox="1"/>
          <p:nvPr>
            <p:ph idx="1" type="subTitle"/>
          </p:nvPr>
        </p:nvSpPr>
        <p:spPr>
          <a:xfrm>
            <a:off x="763560" y="4614120"/>
            <a:ext cx="7694280" cy="573336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75" name="Shape 75"/>
        <p:cNvGrpSpPr/>
        <p:nvPr/>
      </p:nvGrpSpPr>
      <p:grpSpPr>
        <a:xfrm>
          <a:off x="0" y="0"/>
          <a:ext cx="0" cy="0"/>
          <a:chOff x="0" y="0"/>
          <a:chExt cx="0" cy="0"/>
        </a:xfrm>
      </p:grpSpPr>
      <p:sp>
        <p:nvSpPr>
          <p:cNvPr id="76" name="Shape 76"/>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7" name="Shape 77"/>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8" name="Shape 78"/>
          <p:cNvSpPr txBox="1"/>
          <p:nvPr>
            <p:ph idx="2"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9" name="Shape 79"/>
          <p:cNvSpPr txBox="1"/>
          <p:nvPr>
            <p:ph idx="3"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0" name="Shape 10"/>
        <p:cNvGrpSpPr/>
        <p:nvPr/>
      </p:nvGrpSpPr>
      <p:grpSpPr>
        <a:xfrm>
          <a:off x="0" y="0"/>
          <a:ext cx="0" cy="0"/>
          <a:chOff x="0" y="0"/>
          <a:chExt cx="0" cy="0"/>
        </a:xfrm>
      </p:grpSpPr>
      <p:sp>
        <p:nvSpPr>
          <p:cNvPr id="11" name="Shape 11"/>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Shape 12"/>
          <p:cNvSpPr txBox="1"/>
          <p:nvPr>
            <p:ph idx="1" type="subTitle"/>
          </p:nvPr>
        </p:nvSpPr>
        <p:spPr>
          <a:xfrm>
            <a:off x="763560" y="5739480"/>
            <a:ext cx="7694280" cy="45612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0" name="Shape 80"/>
        <p:cNvGrpSpPr/>
        <p:nvPr/>
      </p:nvGrpSpPr>
      <p:grpSpPr>
        <a:xfrm>
          <a:off x="0" y="0"/>
          <a:ext cx="0" cy="0"/>
          <a:chOff x="0" y="0"/>
          <a:chExt cx="0" cy="0"/>
        </a:xfrm>
      </p:grpSpPr>
      <p:sp>
        <p:nvSpPr>
          <p:cNvPr id="81" name="Shape 81"/>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Shape 82"/>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83" name="Shape 83"/>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84" name="Shape 84"/>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85" name="Shape 85"/>
        <p:cNvGrpSpPr/>
        <p:nvPr/>
      </p:nvGrpSpPr>
      <p:grpSpPr>
        <a:xfrm>
          <a:off x="0" y="0"/>
          <a:ext cx="0" cy="0"/>
          <a:chOff x="0" y="0"/>
          <a:chExt cx="0" cy="0"/>
        </a:xfrm>
      </p:grpSpPr>
      <p:sp>
        <p:nvSpPr>
          <p:cNvPr id="86" name="Shape 86"/>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Shape 87"/>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88" name="Shape 88"/>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89" name="Shape 89"/>
          <p:cNvSpPr txBox="1"/>
          <p:nvPr>
            <p:ph idx="3"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0" name="Shape 90"/>
        <p:cNvGrpSpPr/>
        <p:nvPr/>
      </p:nvGrpSpPr>
      <p:grpSpPr>
        <a:xfrm>
          <a:off x="0" y="0"/>
          <a:ext cx="0" cy="0"/>
          <a:chOff x="0" y="0"/>
          <a:chExt cx="0" cy="0"/>
        </a:xfrm>
      </p:grpSpPr>
      <p:sp>
        <p:nvSpPr>
          <p:cNvPr id="91" name="Shape 91"/>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Shape 92"/>
          <p:cNvSpPr txBox="1"/>
          <p:nvPr>
            <p:ph idx="1" type="body"/>
          </p:nvPr>
        </p:nvSpPr>
        <p:spPr>
          <a:xfrm>
            <a:off x="763560" y="581832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93" name="Shape 93"/>
          <p:cNvSpPr txBox="1"/>
          <p:nvPr>
            <p:ph idx="2"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94" name="Shape 94"/>
        <p:cNvGrpSpPr/>
        <p:nvPr/>
      </p:nvGrpSpPr>
      <p:grpSpPr>
        <a:xfrm>
          <a:off x="0" y="0"/>
          <a:ext cx="0" cy="0"/>
          <a:chOff x="0" y="0"/>
          <a:chExt cx="0" cy="0"/>
        </a:xfrm>
      </p:grpSpPr>
      <p:sp>
        <p:nvSpPr>
          <p:cNvPr id="95" name="Shape 95"/>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Shape 96"/>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97" name="Shape 97"/>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98" name="Shape 98"/>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99" name="Shape 99"/>
          <p:cNvSpPr txBox="1"/>
          <p:nvPr>
            <p:ph idx="4"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0" name="Shape 100"/>
        <p:cNvGrpSpPr/>
        <p:nvPr/>
      </p:nvGrpSpPr>
      <p:grpSpPr>
        <a:xfrm>
          <a:off x="0" y="0"/>
          <a:ext cx="0" cy="0"/>
          <a:chOff x="0" y="0"/>
          <a:chExt cx="0" cy="0"/>
        </a:xfrm>
      </p:grpSpPr>
      <p:sp>
        <p:nvSpPr>
          <p:cNvPr id="101" name="Shape 101"/>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Shape 102"/>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03" name="Shape 103"/>
          <p:cNvSpPr txBox="1"/>
          <p:nvPr>
            <p:ph idx="2"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pic>
        <p:nvPicPr>
          <p:cNvPr id="104" name="Shape 104"/>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pic>
        <p:nvPicPr>
          <p:cNvPr id="105" name="Shape 105"/>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2" name="Shape 1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13" name="Shape 113"/>
        <p:cNvGrpSpPr/>
        <p:nvPr/>
      </p:nvGrpSpPr>
      <p:grpSpPr>
        <a:xfrm>
          <a:off x="0" y="0"/>
          <a:ext cx="0" cy="0"/>
          <a:chOff x="0" y="0"/>
          <a:chExt cx="0" cy="0"/>
        </a:xfrm>
      </p:grpSpPr>
      <p:sp>
        <p:nvSpPr>
          <p:cNvPr id="114" name="Shape 114"/>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5" name="Shape 115"/>
          <p:cNvSpPr txBox="1"/>
          <p:nvPr>
            <p:ph idx="1" type="subTitle"/>
          </p:nvPr>
        </p:nvSpPr>
        <p:spPr>
          <a:xfrm>
            <a:off x="763560" y="5739480"/>
            <a:ext cx="7694280" cy="45612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16" name="Shape 116"/>
        <p:cNvGrpSpPr/>
        <p:nvPr/>
      </p:nvGrpSpPr>
      <p:grpSpPr>
        <a:xfrm>
          <a:off x="0" y="0"/>
          <a:ext cx="0" cy="0"/>
          <a:chOff x="0" y="0"/>
          <a:chExt cx="0" cy="0"/>
        </a:xfrm>
      </p:grpSpPr>
      <p:sp>
        <p:nvSpPr>
          <p:cNvPr id="117" name="Shape 117"/>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Shape 118"/>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19" name="Shape 119"/>
        <p:cNvGrpSpPr/>
        <p:nvPr/>
      </p:nvGrpSpPr>
      <p:grpSpPr>
        <a:xfrm>
          <a:off x="0" y="0"/>
          <a:ext cx="0" cy="0"/>
          <a:chOff x="0" y="0"/>
          <a:chExt cx="0" cy="0"/>
        </a:xfrm>
      </p:grpSpPr>
      <p:sp>
        <p:nvSpPr>
          <p:cNvPr id="120" name="Shape 120"/>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Shape 121"/>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22" name="Shape 122"/>
          <p:cNvSpPr txBox="1"/>
          <p:nvPr>
            <p:ph idx="2"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3" name="Shape 123"/>
        <p:cNvGrpSpPr/>
        <p:nvPr/>
      </p:nvGrpSpPr>
      <p:grpSpPr>
        <a:xfrm>
          <a:off x="0" y="0"/>
          <a:ext cx="0" cy="0"/>
          <a:chOff x="0" y="0"/>
          <a:chExt cx="0" cy="0"/>
        </a:xfrm>
      </p:grpSpPr>
      <p:sp>
        <p:nvSpPr>
          <p:cNvPr id="124" name="Shape 124"/>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 name="Shape 13"/>
        <p:cNvGrpSpPr/>
        <p:nvPr/>
      </p:nvGrpSpPr>
      <p:grpSpPr>
        <a:xfrm>
          <a:off x="0" y="0"/>
          <a:ext cx="0" cy="0"/>
          <a:chOff x="0" y="0"/>
          <a:chExt cx="0" cy="0"/>
        </a:xfrm>
      </p:grpSpPr>
      <p:sp>
        <p:nvSpPr>
          <p:cNvPr id="14" name="Shape 14"/>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Shape 15"/>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25" name="Shape 125"/>
        <p:cNvGrpSpPr/>
        <p:nvPr/>
      </p:nvGrpSpPr>
      <p:grpSpPr>
        <a:xfrm>
          <a:off x="0" y="0"/>
          <a:ext cx="0" cy="0"/>
          <a:chOff x="0" y="0"/>
          <a:chExt cx="0" cy="0"/>
        </a:xfrm>
      </p:grpSpPr>
      <p:sp>
        <p:nvSpPr>
          <p:cNvPr id="126" name="Shape 126"/>
          <p:cNvSpPr txBox="1"/>
          <p:nvPr>
            <p:ph idx="1" type="subTitle"/>
          </p:nvPr>
        </p:nvSpPr>
        <p:spPr>
          <a:xfrm>
            <a:off x="763560" y="4614120"/>
            <a:ext cx="7694280" cy="573336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27" name="Shape 127"/>
        <p:cNvGrpSpPr/>
        <p:nvPr/>
      </p:nvGrpSpPr>
      <p:grpSpPr>
        <a:xfrm>
          <a:off x="0" y="0"/>
          <a:ext cx="0" cy="0"/>
          <a:chOff x="0" y="0"/>
          <a:chExt cx="0" cy="0"/>
        </a:xfrm>
      </p:grpSpPr>
      <p:sp>
        <p:nvSpPr>
          <p:cNvPr id="128" name="Shape 128"/>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Shape 129"/>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30" name="Shape 130"/>
          <p:cNvSpPr txBox="1"/>
          <p:nvPr>
            <p:ph idx="2"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31" name="Shape 131"/>
          <p:cNvSpPr txBox="1"/>
          <p:nvPr>
            <p:ph idx="3"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32" name="Shape 132"/>
        <p:cNvGrpSpPr/>
        <p:nvPr/>
      </p:nvGrpSpPr>
      <p:grpSpPr>
        <a:xfrm>
          <a:off x="0" y="0"/>
          <a:ext cx="0" cy="0"/>
          <a:chOff x="0" y="0"/>
          <a:chExt cx="0" cy="0"/>
        </a:xfrm>
      </p:grpSpPr>
      <p:sp>
        <p:nvSpPr>
          <p:cNvPr id="133" name="Shape 133"/>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Shape 134"/>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35" name="Shape 135"/>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36" name="Shape 136"/>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37" name="Shape 137"/>
        <p:cNvGrpSpPr/>
        <p:nvPr/>
      </p:nvGrpSpPr>
      <p:grpSpPr>
        <a:xfrm>
          <a:off x="0" y="0"/>
          <a:ext cx="0" cy="0"/>
          <a:chOff x="0" y="0"/>
          <a:chExt cx="0" cy="0"/>
        </a:xfrm>
      </p:grpSpPr>
      <p:sp>
        <p:nvSpPr>
          <p:cNvPr id="138" name="Shape 138"/>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9" name="Shape 139"/>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40" name="Shape 140"/>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41" name="Shape 141"/>
          <p:cNvSpPr txBox="1"/>
          <p:nvPr>
            <p:ph idx="3"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42" name="Shape 142"/>
        <p:cNvGrpSpPr/>
        <p:nvPr/>
      </p:nvGrpSpPr>
      <p:grpSpPr>
        <a:xfrm>
          <a:off x="0" y="0"/>
          <a:ext cx="0" cy="0"/>
          <a:chOff x="0" y="0"/>
          <a:chExt cx="0" cy="0"/>
        </a:xfrm>
      </p:grpSpPr>
      <p:sp>
        <p:nvSpPr>
          <p:cNvPr id="143" name="Shape 143"/>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4" name="Shape 144"/>
          <p:cNvSpPr txBox="1"/>
          <p:nvPr>
            <p:ph idx="1" type="body"/>
          </p:nvPr>
        </p:nvSpPr>
        <p:spPr>
          <a:xfrm>
            <a:off x="763560" y="581832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45" name="Shape 145"/>
          <p:cNvSpPr txBox="1"/>
          <p:nvPr>
            <p:ph idx="2"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46" name="Shape 146"/>
        <p:cNvGrpSpPr/>
        <p:nvPr/>
      </p:nvGrpSpPr>
      <p:grpSpPr>
        <a:xfrm>
          <a:off x="0" y="0"/>
          <a:ext cx="0" cy="0"/>
          <a:chOff x="0" y="0"/>
          <a:chExt cx="0" cy="0"/>
        </a:xfrm>
      </p:grpSpPr>
      <p:sp>
        <p:nvSpPr>
          <p:cNvPr id="147" name="Shape 147"/>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8" name="Shape 148"/>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49" name="Shape 149"/>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50" name="Shape 150"/>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51" name="Shape 151"/>
          <p:cNvSpPr txBox="1"/>
          <p:nvPr>
            <p:ph idx="4"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52" name="Shape 152"/>
        <p:cNvGrpSpPr/>
        <p:nvPr/>
      </p:nvGrpSpPr>
      <p:grpSpPr>
        <a:xfrm>
          <a:off x="0" y="0"/>
          <a:ext cx="0" cy="0"/>
          <a:chOff x="0" y="0"/>
          <a:chExt cx="0" cy="0"/>
        </a:xfrm>
      </p:grpSpPr>
      <p:sp>
        <p:nvSpPr>
          <p:cNvPr id="153" name="Shape 153"/>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Shape 154"/>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55" name="Shape 155"/>
          <p:cNvSpPr txBox="1"/>
          <p:nvPr>
            <p:ph idx="2"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pic>
        <p:nvPicPr>
          <p:cNvPr id="156" name="Shape 156"/>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pic>
        <p:nvPicPr>
          <p:cNvPr id="157" name="Shape 157"/>
          <p:cNvPicPr preferRelativeResize="0"/>
          <p:nvPr/>
        </p:nvPicPr>
        <p:blipFill rotWithShape="1">
          <a:blip r:embed="rId2">
            <a:alphaModFix/>
          </a:blip>
          <a:srcRect b="0" l="0" r="0" t="0"/>
          <a:stretch/>
        </p:blipFill>
        <p:spPr>
          <a:xfrm>
            <a:off x="4423680" y="5818320"/>
            <a:ext cx="373680" cy="2980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6" name="Shape 16"/>
        <p:cNvGrpSpPr/>
        <p:nvPr/>
      </p:nvGrpSpPr>
      <p:grpSpPr>
        <a:xfrm>
          <a:off x="0" y="0"/>
          <a:ext cx="0" cy="0"/>
          <a:chOff x="0" y="0"/>
          <a:chExt cx="0" cy="0"/>
        </a:xfrm>
      </p:grpSpPr>
      <p:sp>
        <p:nvSpPr>
          <p:cNvPr id="17" name="Shape 17"/>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Shape 18"/>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9" name="Shape 19"/>
          <p:cNvSpPr txBox="1"/>
          <p:nvPr>
            <p:ph idx="2"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0" name="Shape 20"/>
        <p:cNvGrpSpPr/>
        <p:nvPr/>
      </p:nvGrpSpPr>
      <p:grpSpPr>
        <a:xfrm>
          <a:off x="0" y="0"/>
          <a:ext cx="0" cy="0"/>
          <a:chOff x="0" y="0"/>
          <a:chExt cx="0" cy="0"/>
        </a:xfrm>
      </p:grpSpPr>
      <p:sp>
        <p:nvSpPr>
          <p:cNvPr id="21" name="Shape 21"/>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2" name="Shape 22"/>
        <p:cNvGrpSpPr/>
        <p:nvPr/>
      </p:nvGrpSpPr>
      <p:grpSpPr>
        <a:xfrm>
          <a:off x="0" y="0"/>
          <a:ext cx="0" cy="0"/>
          <a:chOff x="0" y="0"/>
          <a:chExt cx="0" cy="0"/>
        </a:xfrm>
      </p:grpSpPr>
      <p:sp>
        <p:nvSpPr>
          <p:cNvPr id="23" name="Shape 23"/>
          <p:cNvSpPr txBox="1"/>
          <p:nvPr>
            <p:ph idx="1" type="subTitle"/>
          </p:nvPr>
        </p:nvSpPr>
        <p:spPr>
          <a:xfrm>
            <a:off x="763560" y="4614120"/>
            <a:ext cx="7694280" cy="573336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 name="Shape 24"/>
        <p:cNvGrpSpPr/>
        <p:nvPr/>
      </p:nvGrpSpPr>
      <p:grpSpPr>
        <a:xfrm>
          <a:off x="0" y="0"/>
          <a:ext cx="0" cy="0"/>
          <a:chOff x="0" y="0"/>
          <a:chExt cx="0" cy="0"/>
        </a:xfrm>
      </p:grpSpPr>
      <p:sp>
        <p:nvSpPr>
          <p:cNvPr id="25" name="Shape 25"/>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Shape 26"/>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7" name="Shape 27"/>
          <p:cNvSpPr txBox="1"/>
          <p:nvPr>
            <p:ph idx="2" type="body"/>
          </p:nvPr>
        </p:nvSpPr>
        <p:spPr>
          <a:xfrm>
            <a:off x="76356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8" name="Shape 28"/>
          <p:cNvSpPr txBox="1"/>
          <p:nvPr>
            <p:ph idx="3" type="body"/>
          </p:nvPr>
        </p:nvSpPr>
        <p:spPr>
          <a:xfrm>
            <a:off x="470664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9" name="Shape 29"/>
        <p:cNvGrpSpPr/>
        <p:nvPr/>
      </p:nvGrpSpPr>
      <p:grpSpPr>
        <a:xfrm>
          <a:off x="0" y="0"/>
          <a:ext cx="0" cy="0"/>
          <a:chOff x="0" y="0"/>
          <a:chExt cx="0" cy="0"/>
        </a:xfrm>
      </p:grpSpPr>
      <p:sp>
        <p:nvSpPr>
          <p:cNvPr id="30" name="Shape 30"/>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763560" y="5818320"/>
            <a:ext cx="375480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2" name="Shape 32"/>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3" name="Shape 33"/>
          <p:cNvSpPr txBox="1"/>
          <p:nvPr>
            <p:ph idx="3" type="body"/>
          </p:nvPr>
        </p:nvSpPr>
        <p:spPr>
          <a:xfrm>
            <a:off x="4706640" y="597420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4" name="Shape 34"/>
        <p:cNvGrpSpPr/>
        <p:nvPr/>
      </p:nvGrpSpPr>
      <p:grpSpPr>
        <a:xfrm>
          <a:off x="0" y="0"/>
          <a:ext cx="0" cy="0"/>
          <a:chOff x="0" y="0"/>
          <a:chExt cx="0" cy="0"/>
        </a:xfrm>
      </p:grpSpPr>
      <p:sp>
        <p:nvSpPr>
          <p:cNvPr id="35" name="Shape 35"/>
          <p:cNvSpPr txBox="1"/>
          <p:nvPr>
            <p:ph type="title"/>
          </p:nvPr>
        </p:nvSpPr>
        <p:spPr>
          <a:xfrm>
            <a:off x="763560" y="4614120"/>
            <a:ext cx="7694280" cy="1236600"/>
          </a:xfrm>
          <a:prstGeom prst="rect">
            <a:avLst/>
          </a:prstGeom>
          <a:noFill/>
          <a:ln>
            <a:noFill/>
          </a:ln>
        </p:spPr>
        <p:txBody>
          <a:bodyPr anchorCtr="0" anchor="ctr"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Shape 36"/>
          <p:cNvSpPr txBox="1"/>
          <p:nvPr>
            <p:ph idx="1" type="body"/>
          </p:nvPr>
        </p:nvSpPr>
        <p:spPr>
          <a:xfrm>
            <a:off x="76356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7" name="Shape 37"/>
          <p:cNvSpPr txBox="1"/>
          <p:nvPr>
            <p:ph idx="2" type="body"/>
          </p:nvPr>
        </p:nvSpPr>
        <p:spPr>
          <a:xfrm>
            <a:off x="4706640" y="5818320"/>
            <a:ext cx="375480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38" name="Shape 38"/>
          <p:cNvSpPr txBox="1"/>
          <p:nvPr>
            <p:ph idx="3" type="body"/>
          </p:nvPr>
        </p:nvSpPr>
        <p:spPr>
          <a:xfrm>
            <a:off x="763560" y="5974200"/>
            <a:ext cx="7694280" cy="141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4.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763560" y="4614120"/>
            <a:ext cx="7694280" cy="1236600"/>
          </a:xfrm>
          <a:prstGeom prst="rect">
            <a:avLst/>
          </a:prstGeom>
          <a:noFill/>
          <a:ln>
            <a:noFill/>
          </a:ln>
        </p:spPr>
        <p:txBody>
          <a:bodyPr anchorCtr="0" anchor="t"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p:nvPr/>
        </p:nvSpPr>
        <p:spPr>
          <a:xfrm>
            <a:off x="763560" y="6470280"/>
            <a:ext cx="7694280" cy="25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A6A6A6"/>
                </a:solidFill>
                <a:latin typeface="Calibri"/>
                <a:ea typeface="Calibri"/>
                <a:cs typeface="Calibri"/>
                <a:sym typeface="Calibri"/>
              </a:rPr>
              <a:t>Copyright © 2017 DSR Corporation</a:t>
            </a:r>
            <a:endParaRPr b="0" i="0" sz="1100" u="none" cap="none" strike="noStrike">
              <a:solidFill>
                <a:srgbClr val="FFFFFF"/>
              </a:solidFill>
              <a:latin typeface="Arial"/>
              <a:ea typeface="Arial"/>
              <a:cs typeface="Arial"/>
              <a:sym typeface="Arial"/>
            </a:endParaRPr>
          </a:p>
        </p:txBody>
      </p:sp>
      <p:sp>
        <p:nvSpPr>
          <p:cNvPr id="8" name="Shape 8"/>
          <p:cNvSpPr txBox="1"/>
          <p:nvPr>
            <p:ph idx="1" type="body"/>
          </p:nvPr>
        </p:nvSpPr>
        <p:spPr>
          <a:xfrm>
            <a:off x="763560" y="5818320"/>
            <a:ext cx="7694280" cy="2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839520" y="404640"/>
            <a:ext cx="7494480" cy="645840"/>
          </a:xfrm>
          <a:prstGeom prst="rect">
            <a:avLst/>
          </a:prstGeom>
          <a:noFill/>
          <a:ln>
            <a:noFill/>
          </a:ln>
        </p:spPr>
        <p:txBody>
          <a:bodyPr anchorCtr="0" anchor="t"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Shape 57"/>
          <p:cNvSpPr txBox="1"/>
          <p:nvPr>
            <p:ph idx="1" type="body"/>
          </p:nvPr>
        </p:nvSpPr>
        <p:spPr>
          <a:xfrm>
            <a:off x="839520" y="1953360"/>
            <a:ext cx="7494480" cy="391284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58" name="Shape 58"/>
          <p:cNvSpPr txBox="1"/>
          <p:nvPr>
            <p:ph idx="12" type="sldNum"/>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100" u="none" cap="none" strike="noStrike">
                <a:solidFill>
                  <a:srgbClr val="8B8B8B"/>
                </a:solidFill>
                <a:latin typeface="Arial"/>
                <a:ea typeface="Arial"/>
                <a:cs typeface="Arial"/>
                <a:sym typeface="Arial"/>
              </a:defRPr>
            </a:lvl1pPr>
            <a:lvl2pPr indent="0" lvl="1" marL="0" marR="0" rtl="0" algn="r">
              <a:lnSpc>
                <a:spcPct val="100000"/>
              </a:lnSpc>
              <a:spcBef>
                <a:spcPts val="0"/>
              </a:spcBef>
              <a:buNone/>
              <a:defRPr b="0" i="0" sz="1100" u="none" cap="none" strike="noStrike">
                <a:solidFill>
                  <a:srgbClr val="8B8B8B"/>
                </a:solidFill>
                <a:latin typeface="Arial"/>
                <a:ea typeface="Arial"/>
                <a:cs typeface="Arial"/>
                <a:sym typeface="Arial"/>
              </a:defRPr>
            </a:lvl2pPr>
            <a:lvl3pPr indent="0" lvl="2" marL="0" marR="0" rtl="0" algn="r">
              <a:lnSpc>
                <a:spcPct val="100000"/>
              </a:lnSpc>
              <a:spcBef>
                <a:spcPts val="0"/>
              </a:spcBef>
              <a:buNone/>
              <a:defRPr b="0" i="0" sz="1100" u="none" cap="none" strike="noStrike">
                <a:solidFill>
                  <a:srgbClr val="8B8B8B"/>
                </a:solidFill>
                <a:latin typeface="Arial"/>
                <a:ea typeface="Arial"/>
                <a:cs typeface="Arial"/>
                <a:sym typeface="Arial"/>
              </a:defRPr>
            </a:lvl3pPr>
            <a:lvl4pPr indent="0" lvl="3" marL="0" marR="0" rtl="0" algn="r">
              <a:lnSpc>
                <a:spcPct val="100000"/>
              </a:lnSpc>
              <a:spcBef>
                <a:spcPts val="0"/>
              </a:spcBef>
              <a:buNone/>
              <a:defRPr b="0" i="0" sz="1100" u="none" cap="none" strike="noStrike">
                <a:solidFill>
                  <a:srgbClr val="8B8B8B"/>
                </a:solidFill>
                <a:latin typeface="Arial"/>
                <a:ea typeface="Arial"/>
                <a:cs typeface="Arial"/>
                <a:sym typeface="Arial"/>
              </a:defRPr>
            </a:lvl4pPr>
            <a:lvl5pPr indent="0" lvl="4" marL="0" marR="0" rtl="0" algn="r">
              <a:lnSpc>
                <a:spcPct val="100000"/>
              </a:lnSpc>
              <a:spcBef>
                <a:spcPts val="0"/>
              </a:spcBef>
              <a:buNone/>
              <a:defRPr b="0" i="0" sz="1100" u="none" cap="none" strike="noStrike">
                <a:solidFill>
                  <a:srgbClr val="8B8B8B"/>
                </a:solidFill>
                <a:latin typeface="Arial"/>
                <a:ea typeface="Arial"/>
                <a:cs typeface="Arial"/>
                <a:sym typeface="Arial"/>
              </a:defRPr>
            </a:lvl5pPr>
            <a:lvl6pPr indent="0" lvl="5" marL="0" marR="0" rtl="0" algn="r">
              <a:lnSpc>
                <a:spcPct val="100000"/>
              </a:lnSpc>
              <a:spcBef>
                <a:spcPts val="0"/>
              </a:spcBef>
              <a:buNone/>
              <a:defRPr b="0" i="0" sz="1100" u="none" cap="none" strike="noStrike">
                <a:solidFill>
                  <a:srgbClr val="8B8B8B"/>
                </a:solidFill>
                <a:latin typeface="Arial"/>
                <a:ea typeface="Arial"/>
                <a:cs typeface="Arial"/>
                <a:sym typeface="Arial"/>
              </a:defRPr>
            </a:lvl6pPr>
            <a:lvl7pPr indent="0" lvl="6" marL="0" marR="0" rtl="0" algn="r">
              <a:lnSpc>
                <a:spcPct val="100000"/>
              </a:lnSpc>
              <a:spcBef>
                <a:spcPts val="0"/>
              </a:spcBef>
              <a:buNone/>
              <a:defRPr b="0" i="0" sz="1100" u="none" cap="none" strike="noStrike">
                <a:solidFill>
                  <a:srgbClr val="8B8B8B"/>
                </a:solidFill>
                <a:latin typeface="Arial"/>
                <a:ea typeface="Arial"/>
                <a:cs typeface="Arial"/>
                <a:sym typeface="Arial"/>
              </a:defRPr>
            </a:lvl7pPr>
            <a:lvl8pPr indent="0" lvl="7" marL="0" marR="0" rtl="0" algn="r">
              <a:lnSpc>
                <a:spcPct val="100000"/>
              </a:lnSpc>
              <a:spcBef>
                <a:spcPts val="0"/>
              </a:spcBef>
              <a:buNone/>
              <a:defRPr b="0" i="0" sz="1100" u="none" cap="none" strike="noStrike">
                <a:solidFill>
                  <a:srgbClr val="8B8B8B"/>
                </a:solidFill>
                <a:latin typeface="Arial"/>
                <a:ea typeface="Arial"/>
                <a:cs typeface="Arial"/>
                <a:sym typeface="Arial"/>
              </a:defRPr>
            </a:lvl8pPr>
            <a:lvl9pPr indent="0" lvl="8" marL="0" marR="0" rtl="0" algn="r">
              <a:lnSpc>
                <a:spcPct val="100000"/>
              </a:lnSpc>
              <a:spcBef>
                <a:spcPts val="0"/>
              </a:spcBef>
              <a:buNone/>
              <a:defRPr b="0" i="0" sz="1100" u="none" cap="none" strike="noStrike">
                <a:solidFill>
                  <a:srgbClr val="8B8B8B"/>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59" name="Shape 59"/>
          <p:cNvSpPr/>
          <p:nvPr/>
        </p:nvSpPr>
        <p:spPr>
          <a:xfrm>
            <a:off x="1554480" y="6475320"/>
            <a:ext cx="6109560" cy="25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808080"/>
                </a:solidFill>
                <a:latin typeface="Calibri"/>
                <a:ea typeface="Calibri"/>
                <a:cs typeface="Calibri"/>
                <a:sym typeface="Calibri"/>
              </a:rPr>
              <a:t>Copyright © 2017 DSR Corporation</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106" name="Shape 106"/>
        <p:cNvGrpSpPr/>
        <p:nvPr/>
      </p:nvGrpSpPr>
      <p:grpSpPr>
        <a:xfrm>
          <a:off x="0" y="0"/>
          <a:ext cx="0" cy="0"/>
          <a:chOff x="0" y="0"/>
          <a:chExt cx="0" cy="0"/>
        </a:xfrm>
      </p:grpSpPr>
      <p:sp>
        <p:nvSpPr>
          <p:cNvPr id="107" name="Shape 107"/>
          <p:cNvSpPr txBox="1"/>
          <p:nvPr>
            <p:ph type="title"/>
          </p:nvPr>
        </p:nvSpPr>
        <p:spPr>
          <a:xfrm>
            <a:off x="839520" y="404640"/>
            <a:ext cx="7494480" cy="645840"/>
          </a:xfrm>
          <a:prstGeom prst="rect">
            <a:avLst/>
          </a:prstGeom>
          <a:noFill/>
          <a:ln>
            <a:noFill/>
          </a:ln>
        </p:spPr>
        <p:txBody>
          <a:bodyPr anchorCtr="0" anchor="t" bIns="91425" lIns="91425" spcFirstLastPara="1" rIns="91425" wrap="square" tIns="91425"/>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Shape 108"/>
          <p:cNvSpPr txBox="1"/>
          <p:nvPr>
            <p:ph idx="1" type="body"/>
          </p:nvPr>
        </p:nvSpPr>
        <p:spPr>
          <a:xfrm>
            <a:off x="839520" y="1961640"/>
            <a:ext cx="3407760" cy="390456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09" name="Shape 109"/>
          <p:cNvSpPr txBox="1"/>
          <p:nvPr>
            <p:ph idx="2" type="body"/>
          </p:nvPr>
        </p:nvSpPr>
        <p:spPr>
          <a:xfrm>
            <a:off x="4912920" y="1961640"/>
            <a:ext cx="3421080" cy="3898080"/>
          </a:xfrm>
          <a:prstGeom prst="rect">
            <a:avLst/>
          </a:prstGeom>
          <a:noFill/>
          <a:ln>
            <a:noFill/>
          </a:ln>
        </p:spPr>
        <p:txBody>
          <a:bodyPr anchorCtr="0" anchor="t" bIns="91425" lIns="91425" spcFirstLastPara="1" rIns="91425" wrap="square" tIns="91425"/>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10" name="Shape 110"/>
          <p:cNvSpPr txBox="1"/>
          <p:nvPr>
            <p:ph idx="12" type="sldNum"/>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100" strike="noStrike">
                <a:solidFill>
                  <a:srgbClr val="8B8B8B"/>
                </a:solidFill>
                <a:latin typeface="Arial"/>
                <a:ea typeface="Arial"/>
                <a:cs typeface="Arial"/>
                <a:sym typeface="Arial"/>
              </a:defRPr>
            </a:lvl1pPr>
            <a:lvl2pPr indent="0" lvl="1" marL="0" marR="0" rtl="0" algn="r">
              <a:lnSpc>
                <a:spcPct val="100000"/>
              </a:lnSpc>
              <a:spcBef>
                <a:spcPts val="0"/>
              </a:spcBef>
              <a:buNone/>
              <a:defRPr b="0" sz="1100" strike="noStrike">
                <a:solidFill>
                  <a:srgbClr val="8B8B8B"/>
                </a:solidFill>
                <a:latin typeface="Arial"/>
                <a:ea typeface="Arial"/>
                <a:cs typeface="Arial"/>
                <a:sym typeface="Arial"/>
              </a:defRPr>
            </a:lvl2pPr>
            <a:lvl3pPr indent="0" lvl="2" marL="0" marR="0" rtl="0" algn="r">
              <a:lnSpc>
                <a:spcPct val="100000"/>
              </a:lnSpc>
              <a:spcBef>
                <a:spcPts val="0"/>
              </a:spcBef>
              <a:buNone/>
              <a:defRPr b="0" sz="1100" strike="noStrike">
                <a:solidFill>
                  <a:srgbClr val="8B8B8B"/>
                </a:solidFill>
                <a:latin typeface="Arial"/>
                <a:ea typeface="Arial"/>
                <a:cs typeface="Arial"/>
                <a:sym typeface="Arial"/>
              </a:defRPr>
            </a:lvl3pPr>
            <a:lvl4pPr indent="0" lvl="3" marL="0" marR="0" rtl="0" algn="r">
              <a:lnSpc>
                <a:spcPct val="100000"/>
              </a:lnSpc>
              <a:spcBef>
                <a:spcPts val="0"/>
              </a:spcBef>
              <a:buNone/>
              <a:defRPr b="0" sz="1100" strike="noStrike">
                <a:solidFill>
                  <a:srgbClr val="8B8B8B"/>
                </a:solidFill>
                <a:latin typeface="Arial"/>
                <a:ea typeface="Arial"/>
                <a:cs typeface="Arial"/>
                <a:sym typeface="Arial"/>
              </a:defRPr>
            </a:lvl4pPr>
            <a:lvl5pPr indent="0" lvl="4" marL="0" marR="0" rtl="0" algn="r">
              <a:lnSpc>
                <a:spcPct val="100000"/>
              </a:lnSpc>
              <a:spcBef>
                <a:spcPts val="0"/>
              </a:spcBef>
              <a:buNone/>
              <a:defRPr b="0" sz="1100" strike="noStrike">
                <a:solidFill>
                  <a:srgbClr val="8B8B8B"/>
                </a:solidFill>
                <a:latin typeface="Arial"/>
                <a:ea typeface="Arial"/>
                <a:cs typeface="Arial"/>
                <a:sym typeface="Arial"/>
              </a:defRPr>
            </a:lvl5pPr>
            <a:lvl6pPr indent="0" lvl="5" marL="0" marR="0" rtl="0" algn="r">
              <a:lnSpc>
                <a:spcPct val="100000"/>
              </a:lnSpc>
              <a:spcBef>
                <a:spcPts val="0"/>
              </a:spcBef>
              <a:buNone/>
              <a:defRPr b="0" sz="1100" strike="noStrike">
                <a:solidFill>
                  <a:srgbClr val="8B8B8B"/>
                </a:solidFill>
                <a:latin typeface="Arial"/>
                <a:ea typeface="Arial"/>
                <a:cs typeface="Arial"/>
                <a:sym typeface="Arial"/>
              </a:defRPr>
            </a:lvl6pPr>
            <a:lvl7pPr indent="0" lvl="6" marL="0" marR="0" rtl="0" algn="r">
              <a:lnSpc>
                <a:spcPct val="100000"/>
              </a:lnSpc>
              <a:spcBef>
                <a:spcPts val="0"/>
              </a:spcBef>
              <a:buNone/>
              <a:defRPr b="0" sz="1100" strike="noStrike">
                <a:solidFill>
                  <a:srgbClr val="8B8B8B"/>
                </a:solidFill>
                <a:latin typeface="Arial"/>
                <a:ea typeface="Arial"/>
                <a:cs typeface="Arial"/>
                <a:sym typeface="Arial"/>
              </a:defRPr>
            </a:lvl7pPr>
            <a:lvl8pPr indent="0" lvl="7" marL="0" marR="0" rtl="0" algn="r">
              <a:lnSpc>
                <a:spcPct val="100000"/>
              </a:lnSpc>
              <a:spcBef>
                <a:spcPts val="0"/>
              </a:spcBef>
              <a:buNone/>
              <a:defRPr b="0" sz="1100" strike="noStrike">
                <a:solidFill>
                  <a:srgbClr val="8B8B8B"/>
                </a:solidFill>
                <a:latin typeface="Arial"/>
                <a:ea typeface="Arial"/>
                <a:cs typeface="Arial"/>
                <a:sym typeface="Arial"/>
              </a:defRPr>
            </a:lvl8pPr>
            <a:lvl9pPr indent="0" lvl="8" marL="0" marR="0" rtl="0" algn="r">
              <a:lnSpc>
                <a:spcPct val="100000"/>
              </a:lnSpc>
              <a:spcBef>
                <a:spcPts val="0"/>
              </a:spcBef>
              <a:buNone/>
              <a:defRPr b="0" sz="1100" strike="noStrike">
                <a:solidFill>
                  <a:srgbClr val="8B8B8B"/>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sz="1400">
              <a:solidFill>
                <a:srgbClr val="000000"/>
              </a:solidFill>
              <a:latin typeface="Times New Roman"/>
              <a:ea typeface="Times New Roman"/>
              <a:cs typeface="Times New Roman"/>
              <a:sym typeface="Times New Roman"/>
            </a:endParaRPr>
          </a:p>
        </p:txBody>
      </p:sp>
      <p:sp>
        <p:nvSpPr>
          <p:cNvPr id="111" name="Shape 111"/>
          <p:cNvSpPr/>
          <p:nvPr/>
        </p:nvSpPr>
        <p:spPr>
          <a:xfrm>
            <a:off x="1554480" y="6475320"/>
            <a:ext cx="6109560" cy="25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lang="en-US" sz="1100" strike="noStrike">
                <a:solidFill>
                  <a:srgbClr val="808080"/>
                </a:solidFill>
                <a:latin typeface="Calibri"/>
                <a:ea typeface="Calibri"/>
                <a:cs typeface="Calibri"/>
                <a:sym typeface="Calibri"/>
              </a:rPr>
              <a:t>Copyright © 2017 DSR Corporation</a:t>
            </a:r>
            <a:endParaRPr b="0" sz="1100"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8.gi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nvSpPr>
        <p:spPr>
          <a:xfrm>
            <a:off x="763560" y="4614120"/>
            <a:ext cx="7694280" cy="70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FFFFFF"/>
                </a:solidFill>
                <a:latin typeface="Calibri"/>
                <a:ea typeface="Calibri"/>
                <a:cs typeface="Calibri"/>
                <a:sym typeface="Calibri"/>
              </a:rPr>
              <a:t>React/Redux </a:t>
            </a:r>
            <a:r>
              <a:rPr lang="en-US" sz="4000">
                <a:solidFill>
                  <a:srgbClr val="FFFFFF"/>
                </a:solidFill>
                <a:latin typeface="Calibri"/>
                <a:ea typeface="Calibri"/>
                <a:cs typeface="Calibri"/>
                <a:sym typeface="Calibri"/>
              </a:rPr>
              <a:t>101</a:t>
            </a:r>
            <a:endParaRPr b="0" i="0" sz="1800" u="none" cap="none" strike="noStrike">
              <a:solidFill>
                <a:srgbClr val="000000"/>
              </a:solidFill>
              <a:latin typeface="Calibri"/>
              <a:ea typeface="Calibri"/>
              <a:cs typeface="Calibri"/>
              <a:sym typeface="Calibri"/>
            </a:endParaRPr>
          </a:p>
        </p:txBody>
      </p:sp>
      <p:sp>
        <p:nvSpPr>
          <p:cNvPr id="163" name="Shape 163"/>
          <p:cNvSpPr txBox="1"/>
          <p:nvPr/>
        </p:nvSpPr>
        <p:spPr>
          <a:xfrm>
            <a:off x="763560" y="5818320"/>
            <a:ext cx="7694280" cy="2980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rgbClr val="FFFFFF"/>
                </a:solidFill>
                <a:latin typeface="Calibri"/>
                <a:ea typeface="Calibri"/>
                <a:cs typeface="Calibri"/>
                <a:sym typeface="Calibri"/>
              </a:rPr>
              <a:t>Presented by Evgeniy Razinkov</a:t>
            </a:r>
            <a:endParaRPr b="0"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State</a:t>
            </a:r>
            <a:endParaRPr b="0" sz="1800" strike="noStrike">
              <a:solidFill>
                <a:srgbClr val="000000"/>
              </a:solidFill>
              <a:latin typeface="Calibri"/>
              <a:ea typeface="Calibri"/>
              <a:cs typeface="Calibri"/>
              <a:sym typeface="Calibri"/>
            </a:endParaRPr>
          </a:p>
        </p:txBody>
      </p:sp>
      <p:pic>
        <p:nvPicPr>
          <p:cNvPr descr="D:\Projects\react доклад\newpictures\helloworld3.png" id="227" name="Shape 227"/>
          <p:cNvPicPr preferRelativeResize="0"/>
          <p:nvPr/>
        </p:nvPicPr>
        <p:blipFill rotWithShape="1">
          <a:blip r:embed="rId3">
            <a:alphaModFix/>
          </a:blip>
          <a:srcRect b="0" l="0" r="0" t="0"/>
          <a:stretch/>
        </p:blipFill>
        <p:spPr>
          <a:xfrm>
            <a:off x="899592" y="1628800"/>
            <a:ext cx="7545388" cy="407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pic>
        <p:nvPicPr>
          <p:cNvPr descr="D:\Projects\react доклад\lifecyclediagram.jpeg" id="233" name="Shape 233"/>
          <p:cNvPicPr preferRelativeResize="0"/>
          <p:nvPr/>
        </p:nvPicPr>
        <p:blipFill rotWithShape="1">
          <a:blip r:embed="rId3">
            <a:alphaModFix/>
          </a:blip>
          <a:srcRect b="0" l="0" r="0" t="0"/>
          <a:stretch/>
        </p:blipFill>
        <p:spPr>
          <a:xfrm>
            <a:off x="2771800" y="260646"/>
            <a:ext cx="5351711" cy="60370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sp>
        <p:nvSpPr>
          <p:cNvPr id="239" name="Shape 239"/>
          <p:cNvSpPr txBox="1"/>
          <p:nvPr/>
        </p:nvSpPr>
        <p:spPr>
          <a:xfrm>
            <a:off x="971600" y="1556792"/>
            <a:ext cx="720080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Constructor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method is called when your component is being created and before mounting (being added to the DOM). Its primary use is to initialize state and .bind(this) for the component’s methods. If you do neither of these, then there is no need for a constructor.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componentWillMount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method is executed right before a component is added to the DOM / render(). It is generally recommended that you use the constructor, but this method is still included in the API mostly for backwards compatibility.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should avoid calling any functions that cause side effects in this method as setState won’t trigger a change and there is no DOM to interact with.</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sp>
        <p:nvSpPr>
          <p:cNvPr id="245" name="Shape 245"/>
          <p:cNvSpPr txBox="1"/>
          <p:nvPr/>
        </p:nvSpPr>
        <p:spPr>
          <a:xfrm>
            <a:off x="971600" y="1556792"/>
            <a:ext cx="72008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componentDidMount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Your component has now been rendered and exists in the DOM. This is the point when you should initiate AJAX requests, add event listeners, and perform any set up that requires a DOM. Calling setState during this method or any time after will cause a re-render.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componentWillReceiveProps(nextProps)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When your component receives new props from its parent, componentWillReceiveProps is triggered. This is a great time to check if there are changes in the incoming props when compared to your current props and trigger a state change based on the new values. A common use-case for this is resetting state based on a change.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sp>
        <p:nvSpPr>
          <p:cNvPr id="251" name="Shape 251"/>
          <p:cNvSpPr txBox="1"/>
          <p:nvPr/>
        </p:nvSpPr>
        <p:spPr>
          <a:xfrm>
            <a:off x="971600" y="1556792"/>
            <a:ext cx="72008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shouldComponentUpdate(nextProps, nextState)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method exists purely for performance improvements. Renders and reconciliations are expensive in React.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shouldComponentUpdate provides the developer the ability to return a boolean true/false from this method which controls whether React should perform the reconciliation operations and DOM updates.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default behavior is for React to render every update, which works in most cases. If shouldComponentUpdate() returns false, then componentWillUpdate(), render(), and componentDidUpdate() will not be invoked.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sp>
        <p:nvSpPr>
          <p:cNvPr id="257" name="Shape 257"/>
          <p:cNvSpPr txBox="1"/>
          <p:nvPr/>
        </p:nvSpPr>
        <p:spPr>
          <a:xfrm>
            <a:off x="971600" y="1556792"/>
            <a:ext cx="72008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componentWillUpdate(nextProps, nextState)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React invokes this method immediately before rendering when new props or state are being received. There is not much use for componentWillUpdate and should probably be avoided (similar to componentWillMount). You should not do anything that would change the state at this point — use componentWillReceiveProps if you need to do anything before a render.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componentDidUpdate(prevProps, prevState)</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Immediately after React builds you a shiny new UI, componentDidUpdate is invoked. This is a great time to interact with the DOM or instantiate a new network request based on what the new interface should look like.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Lifecycle</a:t>
            </a:r>
            <a:endParaRPr b="0" sz="1800" strike="noStrike">
              <a:solidFill>
                <a:srgbClr val="000000"/>
              </a:solidFill>
              <a:latin typeface="Calibri"/>
              <a:ea typeface="Calibri"/>
              <a:cs typeface="Calibri"/>
              <a:sym typeface="Calibri"/>
            </a:endParaRPr>
          </a:p>
        </p:txBody>
      </p:sp>
      <p:sp>
        <p:nvSpPr>
          <p:cNvPr id="263" name="Shape 263"/>
          <p:cNvSpPr txBox="1"/>
          <p:nvPr/>
        </p:nvSpPr>
        <p:spPr>
          <a:xfrm>
            <a:off x="971600" y="1556792"/>
            <a:ext cx="72008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componentWillUnmount</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Your component had a great life and now it’s time for it to leave the UI. This is the moment to clean up everything that was associated with adding and maintaining your component while it was living on the UI.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componentDidCatch</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(error, info)</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It is a new lifecycle that was added in React 16. React was notorious for crashing the an entire application if a JavaScript error was thrown inside the React app. It corrupted React’s internal state which blew up the app and yielded cryptic error messages.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componentDidCatch solves this by catching any JavaScript error occurring in a component’s tree for the children of the component that implements the method. It is able to capture the error and display a fallback UI.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Flux Architecture</a:t>
            </a:r>
            <a:endParaRPr b="0" sz="1800" strike="noStrike">
              <a:solidFill>
                <a:srgbClr val="000000"/>
              </a:solidFill>
              <a:latin typeface="Calibri"/>
              <a:ea typeface="Calibri"/>
              <a:cs typeface="Calibri"/>
              <a:sym typeface="Calibri"/>
            </a:endParaRPr>
          </a:p>
        </p:txBody>
      </p:sp>
      <p:sp>
        <p:nvSpPr>
          <p:cNvPr id="269" name="Shape 269"/>
          <p:cNvSpPr txBox="1"/>
          <p:nvPr/>
        </p:nvSpPr>
        <p:spPr>
          <a:xfrm>
            <a:off x="971600" y="1556792"/>
            <a:ext cx="7200800" cy="1754326"/>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Flux is the architecture that Facebook uses for building client-side web apps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It’s a pattern, not a framework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Flux doesn’t follow MVC in favor of a unidirectional data flow</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Flux architecture is composed of four major parts: Actions, Dispatchers, Stores, Views</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Actions</a:t>
            </a:r>
            <a:endParaRPr b="0" sz="1800" strike="noStrike">
              <a:solidFill>
                <a:srgbClr val="000000"/>
              </a:solidFill>
              <a:latin typeface="Calibri"/>
              <a:ea typeface="Calibri"/>
              <a:cs typeface="Calibri"/>
              <a:sym typeface="Calibri"/>
            </a:endParaRPr>
          </a:p>
        </p:txBody>
      </p:sp>
      <p:sp>
        <p:nvSpPr>
          <p:cNvPr id="275" name="Shape 275"/>
          <p:cNvSpPr txBox="1"/>
          <p:nvPr/>
        </p:nvSpPr>
        <p:spPr>
          <a:xfrm>
            <a:off x="958554" y="2941649"/>
            <a:ext cx="72008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Describe a change and include a payload of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action MUST: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 a plain JavaScript object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Have a </a:t>
            </a:r>
            <a:r>
              <a:rPr b="1" i="1" lang="en-US" sz="1800">
                <a:solidFill>
                  <a:schemeClr val="dk1"/>
                </a:solidFill>
                <a:latin typeface="Calibri"/>
                <a:ea typeface="Calibri"/>
                <a:cs typeface="Calibri"/>
                <a:sym typeface="Calibri"/>
              </a:rPr>
              <a:t>type</a:t>
            </a:r>
            <a:r>
              <a:rPr lang="en-US" sz="1800">
                <a:solidFill>
                  <a:schemeClr val="dk1"/>
                </a:solidFill>
                <a:latin typeface="Calibri"/>
                <a:ea typeface="Calibri"/>
                <a:cs typeface="Calibri"/>
                <a:sym typeface="Calibri"/>
              </a:rPr>
              <a:t> property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action MAY: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Have an </a:t>
            </a:r>
            <a:r>
              <a:rPr b="1" i="1" lang="en-US" sz="1800">
                <a:solidFill>
                  <a:schemeClr val="dk1"/>
                </a:solidFill>
                <a:latin typeface="Calibri"/>
                <a:ea typeface="Calibri"/>
                <a:cs typeface="Calibri"/>
                <a:sym typeface="Calibri"/>
              </a:rPr>
              <a:t>error</a:t>
            </a:r>
            <a:r>
              <a:rPr lang="en-US" sz="1800">
                <a:solidFill>
                  <a:schemeClr val="dk1"/>
                </a:solidFill>
                <a:latin typeface="Calibri"/>
                <a:ea typeface="Calibri"/>
                <a:cs typeface="Calibri"/>
                <a:sym typeface="Calibri"/>
              </a:rPr>
              <a:t> property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Have a </a:t>
            </a:r>
            <a:r>
              <a:rPr b="1" i="1" lang="en-US" sz="1800">
                <a:solidFill>
                  <a:schemeClr val="dk1"/>
                </a:solidFill>
                <a:latin typeface="Calibri"/>
                <a:ea typeface="Calibri"/>
                <a:cs typeface="Calibri"/>
                <a:sym typeface="Calibri"/>
              </a:rPr>
              <a:t>payload</a:t>
            </a:r>
            <a:r>
              <a:rPr lang="en-US" sz="1800">
                <a:solidFill>
                  <a:schemeClr val="dk1"/>
                </a:solidFill>
                <a:latin typeface="Calibri"/>
                <a:ea typeface="Calibri"/>
                <a:cs typeface="Calibri"/>
                <a:sym typeface="Calibri"/>
              </a:rPr>
              <a:t> property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Have a </a:t>
            </a:r>
            <a:r>
              <a:rPr b="1" i="1" lang="en-US" sz="1800">
                <a:solidFill>
                  <a:schemeClr val="dk1"/>
                </a:solidFill>
                <a:latin typeface="Calibri"/>
                <a:ea typeface="Calibri"/>
                <a:cs typeface="Calibri"/>
                <a:sym typeface="Calibri"/>
              </a:rPr>
              <a:t>meta</a:t>
            </a:r>
            <a:r>
              <a:rPr lang="en-US" sz="1800">
                <a:solidFill>
                  <a:schemeClr val="dk1"/>
                </a:solidFill>
                <a:latin typeface="Calibri"/>
                <a:ea typeface="Calibri"/>
                <a:cs typeface="Calibri"/>
                <a:sym typeface="Calibri"/>
              </a:rPr>
              <a:t> property</a:t>
            </a:r>
            <a:endParaRPr sz="1800">
              <a:solidFill>
                <a:schemeClr val="dk1"/>
              </a:solidFill>
              <a:latin typeface="Calibri"/>
              <a:ea typeface="Calibri"/>
              <a:cs typeface="Calibri"/>
              <a:sym typeface="Calibri"/>
            </a:endParaRPr>
          </a:p>
        </p:txBody>
      </p:sp>
      <p:pic>
        <p:nvPicPr>
          <p:cNvPr descr="D:\Projects\react доклад\action creator.png" id="276" name="Shape 276"/>
          <p:cNvPicPr preferRelativeResize="0"/>
          <p:nvPr/>
        </p:nvPicPr>
        <p:blipFill rotWithShape="1">
          <a:blip r:embed="rId3">
            <a:alphaModFix/>
          </a:blip>
          <a:srcRect b="0" l="0" r="0" t="0"/>
          <a:stretch/>
        </p:blipFill>
        <p:spPr>
          <a:xfrm>
            <a:off x="5436096" y="437035"/>
            <a:ext cx="3448992" cy="24999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Actions</a:t>
            </a:r>
            <a:endParaRPr b="0" sz="1800" strike="noStrike">
              <a:solidFill>
                <a:srgbClr val="000000"/>
              </a:solidFill>
              <a:latin typeface="Calibri"/>
              <a:ea typeface="Calibri"/>
              <a:cs typeface="Calibri"/>
              <a:sym typeface="Calibri"/>
            </a:endParaRPr>
          </a:p>
        </p:txBody>
      </p:sp>
      <p:sp>
        <p:nvSpPr>
          <p:cNvPr id="282" name="Shape 282"/>
          <p:cNvSpPr txBox="1"/>
          <p:nvPr/>
        </p:nvSpPr>
        <p:spPr>
          <a:xfrm>
            <a:off x="838751" y="1916832"/>
            <a:ext cx="7200800" cy="39703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Type: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type of an action identifies to the consumer the nature of the action that has occurred. Type is a string constant. If two types are the same, they MUST be strictly equivalent (using ===). Example:  ‘ADD_TODO’.</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Payload: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optional payload property MAY be any type of value. It represents the payload of the action. Any information about the action that is not the type or status of the action should be part of the payload field.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By convention, if error is true, the payload SHOULD be an error object. This is akin to rejecting a promise with an error object.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Agenda</a:t>
            </a:r>
            <a:endParaRPr b="0" i="0" sz="1800" u="none" cap="none" strike="noStrike">
              <a:solidFill>
                <a:srgbClr val="000000"/>
              </a:solidFill>
              <a:latin typeface="Calibri"/>
              <a:ea typeface="Calibri"/>
              <a:cs typeface="Calibri"/>
              <a:sym typeface="Calibri"/>
            </a:endParaRPr>
          </a:p>
        </p:txBody>
      </p:sp>
      <p:sp>
        <p:nvSpPr>
          <p:cNvPr id="169" name="Shape 169"/>
          <p:cNvSpPr txBox="1"/>
          <p:nvPr/>
        </p:nvSpPr>
        <p:spPr>
          <a:xfrm>
            <a:off x="839520" y="1953360"/>
            <a:ext cx="7494480" cy="3912840"/>
          </a:xfrm>
          <a:prstGeom prst="rect">
            <a:avLst/>
          </a:prstGeom>
          <a:noFill/>
          <a:ln>
            <a:noFill/>
          </a:ln>
        </p:spPr>
        <p:txBody>
          <a:bodyPr anchorCtr="0" anchor="t" bIns="45700" lIns="91425" spcFirstLastPara="1" rIns="91425" wrap="square" tIns="45700">
            <a:noAutofit/>
          </a:bodyPr>
          <a:lstStyle/>
          <a:p>
            <a:pPr indent="-342900" lvl="0" marL="343259"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Introduction to React</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Virtual DOM</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Props</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State</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Lifecycle</a:t>
            </a:r>
            <a:endParaRPr b="0" i="0" sz="1800" u="none" cap="none" strike="noStrike">
              <a:solidFill>
                <a:srgbClr val="FFFFFF"/>
              </a:solidFill>
              <a:latin typeface="Calibri"/>
              <a:ea typeface="Calibri"/>
              <a:cs typeface="Calibri"/>
              <a:sym typeface="Calibri"/>
            </a:endParaRPr>
          </a:p>
          <a:p>
            <a:pPr indent="-342900" lvl="0" marL="3432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What is Flux</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History</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How it works</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Implementations</a:t>
            </a:r>
            <a:endParaRPr b="0" i="0" sz="1800" u="none" cap="none" strike="noStrike">
              <a:solidFill>
                <a:srgbClr val="FFFFFF"/>
              </a:solidFill>
              <a:latin typeface="Calibri"/>
              <a:ea typeface="Calibri"/>
              <a:cs typeface="Calibri"/>
              <a:sym typeface="Calibri"/>
            </a:endParaRPr>
          </a:p>
          <a:p>
            <a:pPr indent="-342900" lvl="0" marL="3432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What is Redux</a:t>
            </a:r>
            <a:endParaRPr b="0" i="0" sz="1800" u="none" cap="none" strike="noStrike">
              <a:solidFill>
                <a:srgbClr val="000000"/>
              </a:solidFill>
              <a:latin typeface="Calibri"/>
              <a:ea typeface="Calibri"/>
              <a:cs typeface="Calibri"/>
              <a:sym typeface="Calibri"/>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Overview</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Flow</a:t>
            </a:r>
            <a:endParaRPr/>
          </a:p>
          <a:p>
            <a:pPr indent="-342900" lvl="1" marL="800460" marR="0" rtl="0" algn="l">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Examples</a:t>
            </a:r>
            <a:endParaRPr/>
          </a:p>
          <a:p>
            <a:pPr indent="-228600" lvl="1" marL="800460" marR="0" rtl="0" algn="l">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0" name="Shape 170"/>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100" u="none" cap="none" strike="noStrike">
                <a:solidFill>
                  <a:srgbClr val="B2B2B2"/>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pic>
        <p:nvPicPr>
          <p:cNvPr id="171" name="Shape 171"/>
          <p:cNvPicPr preferRelativeResize="0"/>
          <p:nvPr/>
        </p:nvPicPr>
        <p:blipFill rotWithShape="1">
          <a:blip r:embed="rId3">
            <a:alphaModFix/>
          </a:blip>
          <a:srcRect b="0" l="0" r="0" t="0"/>
          <a:stretch/>
        </p:blipFill>
        <p:spPr>
          <a:xfrm>
            <a:off x="2878788" y="354856"/>
            <a:ext cx="1408897" cy="1128850"/>
          </a:xfrm>
          <a:prstGeom prst="rect">
            <a:avLst/>
          </a:prstGeom>
          <a:noFill/>
          <a:ln>
            <a:noFill/>
          </a:ln>
        </p:spPr>
      </p:pic>
      <p:pic>
        <p:nvPicPr>
          <p:cNvPr descr="D:\Projects\react доклад\flux-logo.png" id="172" name="Shape 172"/>
          <p:cNvPicPr preferRelativeResize="0"/>
          <p:nvPr/>
        </p:nvPicPr>
        <p:blipFill rotWithShape="1">
          <a:blip r:embed="rId4">
            <a:alphaModFix/>
          </a:blip>
          <a:srcRect b="0" l="0" r="0" t="0"/>
          <a:stretch/>
        </p:blipFill>
        <p:spPr>
          <a:xfrm>
            <a:off x="4612934" y="-250384"/>
            <a:ext cx="2339330" cy="2339330"/>
          </a:xfrm>
          <a:prstGeom prst="rect">
            <a:avLst/>
          </a:prstGeom>
          <a:noFill/>
          <a:ln>
            <a:noFill/>
          </a:ln>
        </p:spPr>
      </p:pic>
      <p:pic>
        <p:nvPicPr>
          <p:cNvPr descr="D:\Projects\react доклад\redux-logo.png" id="173" name="Shape 173"/>
          <p:cNvPicPr preferRelativeResize="0"/>
          <p:nvPr/>
        </p:nvPicPr>
        <p:blipFill rotWithShape="1">
          <a:blip r:embed="rId5">
            <a:alphaModFix/>
          </a:blip>
          <a:srcRect b="0" l="0" r="0" t="0"/>
          <a:stretch/>
        </p:blipFill>
        <p:spPr>
          <a:xfrm>
            <a:off x="7245701" y="329382"/>
            <a:ext cx="1277318" cy="1154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Actions</a:t>
            </a:r>
            <a:endParaRPr b="0" sz="1800" strike="noStrike">
              <a:solidFill>
                <a:srgbClr val="000000"/>
              </a:solidFill>
              <a:latin typeface="Calibri"/>
              <a:ea typeface="Calibri"/>
              <a:cs typeface="Calibri"/>
              <a:sym typeface="Calibri"/>
            </a:endParaRPr>
          </a:p>
        </p:txBody>
      </p:sp>
      <p:sp>
        <p:nvSpPr>
          <p:cNvPr id="288" name="Shape 288"/>
          <p:cNvSpPr txBox="1"/>
          <p:nvPr/>
        </p:nvSpPr>
        <p:spPr>
          <a:xfrm>
            <a:off x="838751" y="1556792"/>
            <a:ext cx="7200800"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Error:</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optional error property MAY be set to true if the action represents an error.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 action whose error is true is analogous to a rejected Promise. By convention, the payload SHOULD be an error object.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error has any other value besides true, including undefined and null, the action MUST NOT be interpreted as an error.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Meta:</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optional meta property MAY be any type of value. It is intended for any extra information that is not part of the payload.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Action example: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{type: ‘ADD_TODO’, payload:  ‘Get bread’}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Dispatchers</a:t>
            </a:r>
            <a:endParaRPr b="0" sz="1800" strike="noStrike">
              <a:solidFill>
                <a:srgbClr val="000000"/>
              </a:solidFill>
              <a:latin typeface="Calibri"/>
              <a:ea typeface="Calibri"/>
              <a:cs typeface="Calibri"/>
              <a:sym typeface="Calibri"/>
            </a:endParaRPr>
          </a:p>
        </p:txBody>
      </p:sp>
      <p:sp>
        <p:nvSpPr>
          <p:cNvPr id="294" name="Shape 294"/>
          <p:cNvSpPr txBox="1"/>
          <p:nvPr/>
        </p:nvSpPr>
        <p:spPr>
          <a:xfrm>
            <a:off x="838751" y="1916832"/>
            <a:ext cx="7200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D:\Projects\react доклад\1-dispatcher.png" id="295" name="Shape 295"/>
          <p:cNvPicPr preferRelativeResize="0"/>
          <p:nvPr/>
        </p:nvPicPr>
        <p:blipFill rotWithShape="1">
          <a:blip r:embed="rId3">
            <a:alphaModFix/>
          </a:blip>
          <a:srcRect b="0" l="0" r="0" t="0"/>
          <a:stretch/>
        </p:blipFill>
        <p:spPr>
          <a:xfrm>
            <a:off x="4586760" y="332656"/>
            <a:ext cx="3215179" cy="2966003"/>
          </a:xfrm>
          <a:prstGeom prst="rect">
            <a:avLst/>
          </a:prstGeom>
          <a:noFill/>
          <a:ln>
            <a:noFill/>
          </a:ln>
        </p:spPr>
      </p:pic>
      <p:sp>
        <p:nvSpPr>
          <p:cNvPr id="296" name="Shape 296"/>
          <p:cNvSpPr txBox="1"/>
          <p:nvPr/>
        </p:nvSpPr>
        <p:spPr>
          <a:xfrm>
            <a:off x="1187624" y="3298659"/>
            <a:ext cx="5891421"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Dispatchers are the central hubs that manage data flow.</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Essentially registry of callbacks into Stores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When Actions passed into the central Dispatcher,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they are redistributed to the Stores.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Dispatchers manage dependencies between Stores.</a:t>
            </a:r>
            <a:endParaRPr sz="1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Stores</a:t>
            </a:r>
            <a:endParaRPr b="0" sz="1800" strike="noStrike">
              <a:solidFill>
                <a:srgbClr val="000000"/>
              </a:solidFill>
              <a:latin typeface="Calibri"/>
              <a:ea typeface="Calibri"/>
              <a:cs typeface="Calibri"/>
              <a:sym typeface="Calibri"/>
            </a:endParaRPr>
          </a:p>
        </p:txBody>
      </p:sp>
      <p:sp>
        <p:nvSpPr>
          <p:cNvPr id="302" name="Shape 302"/>
          <p:cNvSpPr txBox="1"/>
          <p:nvPr/>
        </p:nvSpPr>
        <p:spPr>
          <a:xfrm>
            <a:off x="838751" y="1916832"/>
            <a:ext cx="7200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Shape 303"/>
          <p:cNvSpPr txBox="1"/>
          <p:nvPr/>
        </p:nvSpPr>
        <p:spPr>
          <a:xfrm>
            <a:off x="611560" y="3717032"/>
            <a:ext cx="837031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Stores contain the application state and logic(sort of like the Model in MVC)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Stores register themselves with the Dispatcher to receive Actions via a callback.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Actions describe state changes in the Store.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Stores broadcast an event saying they have changed so Views can update.</a:t>
            </a:r>
            <a:endParaRPr sz="1800">
              <a:solidFill>
                <a:schemeClr val="dk1"/>
              </a:solidFill>
              <a:latin typeface="Arial"/>
              <a:ea typeface="Arial"/>
              <a:cs typeface="Arial"/>
              <a:sym typeface="Arial"/>
            </a:endParaRPr>
          </a:p>
        </p:txBody>
      </p:sp>
      <p:pic>
        <p:nvPicPr>
          <p:cNvPr descr="D:\Projects\react доклад\store.png" id="304" name="Shape 304"/>
          <p:cNvPicPr preferRelativeResize="0"/>
          <p:nvPr/>
        </p:nvPicPr>
        <p:blipFill rotWithShape="1">
          <a:blip r:embed="rId3">
            <a:alphaModFix/>
          </a:blip>
          <a:srcRect b="0" l="0" r="0" t="0"/>
          <a:stretch/>
        </p:blipFill>
        <p:spPr>
          <a:xfrm>
            <a:off x="4283968" y="404640"/>
            <a:ext cx="3481860" cy="27765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Views</a:t>
            </a:r>
            <a:endParaRPr b="0" sz="1800" strike="noStrike">
              <a:solidFill>
                <a:srgbClr val="000000"/>
              </a:solidFill>
              <a:latin typeface="Calibri"/>
              <a:ea typeface="Calibri"/>
              <a:cs typeface="Calibri"/>
              <a:sym typeface="Calibri"/>
            </a:endParaRPr>
          </a:p>
        </p:txBody>
      </p:sp>
      <p:sp>
        <p:nvSpPr>
          <p:cNvPr id="310" name="Shape 310"/>
          <p:cNvSpPr txBox="1"/>
          <p:nvPr/>
        </p:nvSpPr>
        <p:spPr>
          <a:xfrm>
            <a:off x="838751" y="1916832"/>
            <a:ext cx="7200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Shape 311"/>
          <p:cNvSpPr txBox="1"/>
          <p:nvPr/>
        </p:nvSpPr>
        <p:spPr>
          <a:xfrm>
            <a:off x="611560" y="3717032"/>
            <a:ext cx="8370312"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Views are the components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Components are composable and are typically nested in a tree hierarchy.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special “App View” behaves like a controller-view and provides glue code to propagate states down the chain.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Events cause Views to request the State from a Store</a:t>
            </a:r>
            <a:endParaRPr sz="1800">
              <a:solidFill>
                <a:schemeClr val="dk1"/>
              </a:solidFill>
              <a:latin typeface="Arial"/>
              <a:ea typeface="Arial"/>
              <a:cs typeface="Arial"/>
              <a:sym typeface="Arial"/>
            </a:endParaRPr>
          </a:p>
        </p:txBody>
      </p:sp>
      <p:pic>
        <p:nvPicPr>
          <p:cNvPr descr="D:\Projects\react доклад\view.png" id="312" name="Shape 312"/>
          <p:cNvPicPr preferRelativeResize="0"/>
          <p:nvPr/>
        </p:nvPicPr>
        <p:blipFill rotWithShape="1">
          <a:blip r:embed="rId3">
            <a:alphaModFix/>
          </a:blip>
          <a:srcRect b="0" l="0" r="0" t="0"/>
          <a:stretch/>
        </p:blipFill>
        <p:spPr>
          <a:xfrm>
            <a:off x="5270822" y="484871"/>
            <a:ext cx="2400845" cy="26574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18" name="Shape 318"/>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1.png" id="319" name="Shape 319"/>
          <p:cNvPicPr preferRelativeResize="0"/>
          <p:nvPr/>
        </p:nvPicPr>
        <p:blipFill rotWithShape="1">
          <a:blip r:embed="rId3">
            <a:alphaModFix/>
          </a:blip>
          <a:srcRect b="0" l="0" r="0" t="0"/>
          <a:stretch/>
        </p:blipFill>
        <p:spPr>
          <a:xfrm>
            <a:off x="1115616" y="1421160"/>
            <a:ext cx="7620000" cy="4476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25" name="Shape 325"/>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2.png" id="326" name="Shape 326"/>
          <p:cNvPicPr preferRelativeResize="0"/>
          <p:nvPr/>
        </p:nvPicPr>
        <p:blipFill rotWithShape="1">
          <a:blip r:embed="rId3">
            <a:alphaModFix/>
          </a:blip>
          <a:srcRect b="0" l="0" r="0" t="0"/>
          <a:stretch/>
        </p:blipFill>
        <p:spPr>
          <a:xfrm>
            <a:off x="1117898" y="1412776"/>
            <a:ext cx="7620000" cy="447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32" name="Shape 332"/>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3.png" id="333" name="Shape 333"/>
          <p:cNvPicPr preferRelativeResize="0"/>
          <p:nvPr/>
        </p:nvPicPr>
        <p:blipFill rotWithShape="1">
          <a:blip r:embed="rId3">
            <a:alphaModFix/>
          </a:blip>
          <a:srcRect b="0" l="0" r="0" t="0"/>
          <a:stretch/>
        </p:blipFill>
        <p:spPr>
          <a:xfrm>
            <a:off x="1115616" y="1412776"/>
            <a:ext cx="7620000" cy="4476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39" name="Shape 339"/>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4.png" id="340" name="Shape 340"/>
          <p:cNvPicPr preferRelativeResize="0"/>
          <p:nvPr/>
        </p:nvPicPr>
        <p:blipFill rotWithShape="1">
          <a:blip r:embed="rId3">
            <a:alphaModFix/>
          </a:blip>
          <a:srcRect b="0" l="0" r="0" t="0"/>
          <a:stretch/>
        </p:blipFill>
        <p:spPr>
          <a:xfrm>
            <a:off x="1115616" y="1412776"/>
            <a:ext cx="7620000" cy="4476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46" name="Shape 346"/>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5.png" id="347" name="Shape 347"/>
          <p:cNvPicPr preferRelativeResize="0"/>
          <p:nvPr/>
        </p:nvPicPr>
        <p:blipFill rotWithShape="1">
          <a:blip r:embed="rId3">
            <a:alphaModFix/>
          </a:blip>
          <a:srcRect b="0" l="0" r="0" t="0"/>
          <a:stretch/>
        </p:blipFill>
        <p:spPr>
          <a:xfrm>
            <a:off x="1115616" y="1403995"/>
            <a:ext cx="7620000" cy="4476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53" name="Shape 353"/>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6.png" id="354" name="Shape 354"/>
          <p:cNvPicPr preferRelativeResize="0"/>
          <p:nvPr/>
        </p:nvPicPr>
        <p:blipFill rotWithShape="1">
          <a:blip r:embed="rId3">
            <a:alphaModFix/>
          </a:blip>
          <a:srcRect b="0" l="0" r="0" t="0"/>
          <a:stretch/>
        </p:blipFill>
        <p:spPr>
          <a:xfrm>
            <a:off x="1115616" y="1412776"/>
            <a:ext cx="7620000" cy="4476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Calibri"/>
                <a:ea typeface="Calibri"/>
                <a:cs typeface="Calibri"/>
                <a:sym typeface="Calibri"/>
              </a:rPr>
              <a:t>Introduction to React</a:t>
            </a:r>
            <a:br>
              <a:rPr b="0" i="0" lang="en-US" sz="3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9" name="Shape 179"/>
          <p:cNvSpPr txBox="1"/>
          <p:nvPr/>
        </p:nvSpPr>
        <p:spPr>
          <a:xfrm>
            <a:off x="822960" y="1645920"/>
            <a:ext cx="7494480" cy="39128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React is a UI </a:t>
            </a:r>
            <a:r>
              <a:rPr b="1" i="0" lang="en-US" sz="2400" u="none" cap="none" strike="noStrike">
                <a:solidFill>
                  <a:srgbClr val="000000"/>
                </a:solidFill>
                <a:latin typeface="Calibri"/>
                <a:ea typeface="Calibri"/>
                <a:cs typeface="Calibri"/>
                <a:sym typeface="Calibri"/>
              </a:rPr>
              <a:t>library</a:t>
            </a:r>
            <a:r>
              <a:rPr b="0" i="0" lang="en-US" sz="2400" u="none" cap="none" strike="noStrike">
                <a:solidFill>
                  <a:srgbClr val="000000"/>
                </a:solidFill>
                <a:latin typeface="Calibri"/>
                <a:ea typeface="Calibri"/>
                <a:cs typeface="Calibri"/>
                <a:sym typeface="Calibri"/>
              </a:rPr>
              <a:t> developed at Facebook.</a:t>
            </a:r>
            <a:endParaRPr b="0" i="0" sz="2400" u="none" cap="none" strike="noStrike">
              <a:solidFill>
                <a:srgbClr val="FFFFFF"/>
              </a:solidFill>
              <a:latin typeface="Calibri"/>
              <a:ea typeface="Calibri"/>
              <a:cs typeface="Calibri"/>
              <a:sym typeface="Calibri"/>
            </a:endParaRPr>
          </a:p>
          <a:p>
            <a:pPr indent="-342720" lvl="0" marL="34308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Lets you create interactive, stateful or stateless, reusable UI components.</a:t>
            </a:r>
            <a:endParaRPr b="0" i="0" sz="2400" u="none" cap="none" strike="noStrike">
              <a:solidFill>
                <a:srgbClr val="FFFFFF"/>
              </a:solidFill>
              <a:latin typeface="Calibri"/>
              <a:ea typeface="Calibri"/>
              <a:cs typeface="Calibri"/>
              <a:sym typeface="Calibri"/>
            </a:endParaRPr>
          </a:p>
          <a:p>
            <a:pPr indent="-342720" lvl="0" marL="34308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React can be used on both the client and server side.</a:t>
            </a:r>
            <a:endParaRPr b="0" i="0" sz="2400" u="none" cap="none" strike="noStrike">
              <a:solidFill>
                <a:srgbClr val="FFFFFF"/>
              </a:solidFill>
              <a:latin typeface="Calibri"/>
              <a:ea typeface="Calibri"/>
              <a:cs typeface="Calibri"/>
              <a:sym typeface="Calibri"/>
            </a:endParaRPr>
          </a:p>
          <a:p>
            <a:pPr indent="-342720" lvl="0" marL="34308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Lets you write HTML tags in javascript to simplify creating components(JSX).</a:t>
            </a:r>
            <a:endParaRPr b="0" i="0" sz="2400" u="none" cap="none" strike="noStrike">
              <a:solidFill>
                <a:srgbClr val="FFFFFF"/>
              </a:solidFill>
              <a:latin typeface="Calibri"/>
              <a:ea typeface="Calibri"/>
              <a:cs typeface="Calibri"/>
              <a:sym typeface="Calibri"/>
            </a:endParaRPr>
          </a:p>
          <a:p>
            <a:pPr indent="-342720" lvl="0" marL="34308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Uses a Virtual DOM to selectively render subtrees of components on state change.</a:t>
            </a:r>
            <a:endParaRPr b="0"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60" name="Shape 360"/>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7.png" id="361" name="Shape 361"/>
          <p:cNvPicPr preferRelativeResize="0"/>
          <p:nvPr/>
        </p:nvPicPr>
        <p:blipFill rotWithShape="1">
          <a:blip r:embed="rId3">
            <a:alphaModFix/>
          </a:blip>
          <a:srcRect b="0" l="0" r="0" t="0"/>
          <a:stretch/>
        </p:blipFill>
        <p:spPr>
          <a:xfrm>
            <a:off x="1115616" y="1412776"/>
            <a:ext cx="7620000" cy="4476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How it works?</a:t>
            </a:r>
            <a:endParaRPr b="0" sz="1800" strike="noStrike">
              <a:solidFill>
                <a:srgbClr val="000000"/>
              </a:solidFill>
              <a:latin typeface="Calibri"/>
              <a:ea typeface="Calibri"/>
              <a:cs typeface="Calibri"/>
              <a:sym typeface="Calibri"/>
            </a:endParaRPr>
          </a:p>
        </p:txBody>
      </p:sp>
      <p:sp>
        <p:nvSpPr>
          <p:cNvPr id="367" name="Shape 367"/>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8.png" id="368" name="Shape 368"/>
          <p:cNvPicPr preferRelativeResize="0"/>
          <p:nvPr/>
        </p:nvPicPr>
        <p:blipFill rotWithShape="1">
          <a:blip r:embed="rId3">
            <a:alphaModFix/>
          </a:blip>
          <a:srcRect b="0" l="0" r="0" t="0"/>
          <a:stretch/>
        </p:blipFill>
        <p:spPr>
          <a:xfrm>
            <a:off x="1123603" y="1412776"/>
            <a:ext cx="7620000" cy="4476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Flux Implementations</a:t>
            </a:r>
            <a:endParaRPr b="0" sz="1800" strike="noStrike">
              <a:solidFill>
                <a:srgbClr val="000000"/>
              </a:solidFill>
              <a:latin typeface="Calibri"/>
              <a:ea typeface="Calibri"/>
              <a:cs typeface="Calibri"/>
              <a:sym typeface="Calibri"/>
            </a:endParaRPr>
          </a:p>
        </p:txBody>
      </p:sp>
      <p:sp>
        <p:nvSpPr>
          <p:cNvPr id="374" name="Shape 374"/>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sp>
        <p:nvSpPr>
          <p:cNvPr id="375" name="Shape 375"/>
          <p:cNvSpPr txBox="1"/>
          <p:nvPr/>
        </p:nvSpPr>
        <p:spPr>
          <a:xfrm>
            <a:off x="1241351" y="2060848"/>
            <a:ext cx="4425250" cy="25340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solidFill>
                  <a:schemeClr val="dk1"/>
                </a:solidFill>
                <a:latin typeface="Arial"/>
                <a:ea typeface="Arial"/>
                <a:cs typeface="Arial"/>
                <a:sym typeface="Arial"/>
              </a:rPr>
              <a:t>Several different implementations of Flux:</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Flux</a:t>
            </a:r>
            <a:r>
              <a:rPr lang="en-US" sz="1800">
                <a:solidFill>
                  <a:schemeClr val="dk1"/>
                </a:solidFill>
                <a:latin typeface="Arial"/>
                <a:ea typeface="Arial"/>
                <a:cs typeface="Arial"/>
                <a:sym typeface="Arial"/>
              </a:rPr>
              <a:t> by Facebook</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Redux</a:t>
            </a:r>
            <a:r>
              <a:rPr lang="en-US" sz="1800">
                <a:solidFill>
                  <a:schemeClr val="dk1"/>
                </a:solidFill>
                <a:latin typeface="Arial"/>
                <a:ea typeface="Arial"/>
                <a:cs typeface="Arial"/>
                <a:sym typeface="Arial"/>
              </a:rPr>
              <a:t> by Dan Abramov</a:t>
            </a:r>
            <a:endParaRPr sz="1800">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Alt</a:t>
            </a:r>
            <a:r>
              <a:rPr lang="en-US" sz="1800">
                <a:solidFill>
                  <a:schemeClr val="dk1"/>
                </a:solidFill>
                <a:latin typeface="Arial"/>
                <a:ea typeface="Arial"/>
                <a:cs typeface="Arial"/>
                <a:sym typeface="Arial"/>
              </a:rPr>
              <a:t> by Josh Perez</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Reflux</a:t>
            </a:r>
            <a:r>
              <a:rPr lang="en-US" sz="1800">
                <a:solidFill>
                  <a:schemeClr val="dk1"/>
                </a:solidFill>
                <a:latin typeface="Arial"/>
                <a:ea typeface="Arial"/>
                <a:cs typeface="Arial"/>
                <a:sym typeface="Arial"/>
              </a:rPr>
              <a:t> by Mikael Brassman</a:t>
            </a:r>
            <a:endParaRPr sz="1800">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Fluxxor</a:t>
            </a:r>
            <a:r>
              <a:rPr lang="en-US" sz="1800">
                <a:solidFill>
                  <a:schemeClr val="dk1"/>
                </a:solidFill>
                <a:latin typeface="Arial"/>
                <a:ea typeface="Arial"/>
                <a:cs typeface="Arial"/>
                <a:sym typeface="Arial"/>
              </a:rPr>
              <a:t> by Michelle Tilley</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Shape 380"/>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Redux</a:t>
            </a:r>
            <a:endParaRPr b="0" sz="1800" strike="noStrike">
              <a:solidFill>
                <a:srgbClr val="000000"/>
              </a:solidFill>
              <a:latin typeface="Calibri"/>
              <a:ea typeface="Calibri"/>
              <a:cs typeface="Calibri"/>
              <a:sym typeface="Calibri"/>
            </a:endParaRPr>
          </a:p>
        </p:txBody>
      </p:sp>
      <p:sp>
        <p:nvSpPr>
          <p:cNvPr id="381" name="Shape 381"/>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sp>
        <p:nvSpPr>
          <p:cNvPr id="382" name="Shape 382"/>
          <p:cNvSpPr txBox="1"/>
          <p:nvPr/>
        </p:nvSpPr>
        <p:spPr>
          <a:xfrm>
            <a:off x="971601" y="1772816"/>
            <a:ext cx="7200579" cy="34163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Redux evolves the ideas of Flux, but avoids its complexity.</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Principles of Redux</a:t>
            </a:r>
            <a:endParaRPr sz="1800">
              <a:solidFill>
                <a:schemeClr val="dk1"/>
              </a:solidFill>
              <a:latin typeface="Calibri"/>
              <a:ea typeface="Calibri"/>
              <a:cs typeface="Calibri"/>
              <a:sym typeface="Calibri"/>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whole state of your app is stored in an object tree inside a single store.</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only way to change the state tree is to emit an action, an object describing what happened.</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To specify how the state tree is transformed by actions, you write pure reducers.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Store API</a:t>
            </a:r>
            <a:endParaRPr b="0" sz="1800" strike="noStrike">
              <a:solidFill>
                <a:srgbClr val="000000"/>
              </a:solidFill>
              <a:latin typeface="Calibri"/>
              <a:ea typeface="Calibri"/>
              <a:cs typeface="Calibri"/>
              <a:sym typeface="Calibri"/>
            </a:endParaRPr>
          </a:p>
        </p:txBody>
      </p:sp>
      <p:sp>
        <p:nvSpPr>
          <p:cNvPr id="388" name="Shape 388"/>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sp>
        <p:nvSpPr>
          <p:cNvPr id="389" name="Shape 389"/>
          <p:cNvSpPr txBox="1"/>
          <p:nvPr/>
        </p:nvSpPr>
        <p:spPr>
          <a:xfrm>
            <a:off x="971601" y="1844824"/>
            <a:ext cx="7560840" cy="341632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dispatch(action) </a:t>
            </a:r>
            <a:r>
              <a:rPr lang="en-US" sz="1800">
                <a:solidFill>
                  <a:schemeClr val="dk1"/>
                </a:solidFill>
                <a:latin typeface="Calibri"/>
                <a:ea typeface="Calibri"/>
                <a:cs typeface="Calibri"/>
                <a:sym typeface="Calibri"/>
              </a:rPr>
              <a:t>– dispatches an action. This is the only way to trigger a state change</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subscribe(listener)</a:t>
            </a:r>
            <a:r>
              <a:rPr lang="en-US" sz="1800">
                <a:solidFill>
                  <a:schemeClr val="dk1"/>
                </a:solidFill>
                <a:latin typeface="Calibri"/>
                <a:ea typeface="Calibri"/>
                <a:cs typeface="Calibri"/>
                <a:sym typeface="Calibri"/>
              </a:rPr>
              <a:t> – adds a change listener. It will be called any time an action is dispatched, and some part of the state tree may potentially have changed</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getState() </a:t>
            </a:r>
            <a:r>
              <a:rPr lang="en-US" sz="1800">
                <a:solidFill>
                  <a:schemeClr val="dk1"/>
                </a:solidFill>
                <a:latin typeface="Calibri"/>
                <a:ea typeface="Calibri"/>
                <a:cs typeface="Calibri"/>
                <a:sym typeface="Calibri"/>
              </a:rPr>
              <a:t>– returns the current state tree of your application</a:t>
            </a:r>
            <a:endParaRPr/>
          </a:p>
          <a:p>
            <a:pPr indent="-285750" lvl="0" marL="285750" marR="0" rtl="0" algn="l">
              <a:lnSpc>
                <a:spcPct val="15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replaceReducer(nextReducer) </a:t>
            </a:r>
            <a:r>
              <a:rPr lang="en-US" sz="1800">
                <a:solidFill>
                  <a:schemeClr val="dk1"/>
                </a:solidFill>
                <a:latin typeface="Calibri"/>
                <a:ea typeface="Calibri"/>
                <a:cs typeface="Calibri"/>
                <a:sym typeface="Calibri"/>
              </a:rPr>
              <a:t>– replaces the reducer currently used by the store</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Redux flow</a:t>
            </a:r>
            <a:endParaRPr b="0" sz="1800" strike="noStrike">
              <a:solidFill>
                <a:srgbClr val="000000"/>
              </a:solidFill>
              <a:latin typeface="Calibri"/>
              <a:ea typeface="Calibri"/>
              <a:cs typeface="Calibri"/>
              <a:sym typeface="Calibri"/>
            </a:endParaRPr>
          </a:p>
        </p:txBody>
      </p:sp>
      <p:sp>
        <p:nvSpPr>
          <p:cNvPr id="395" name="Shape 395"/>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newpictures\reduxflow.gif" id="396" name="Shape 396"/>
          <p:cNvPicPr preferRelativeResize="0"/>
          <p:nvPr/>
        </p:nvPicPr>
        <p:blipFill rotWithShape="1">
          <a:blip r:embed="rId3">
            <a:alphaModFix/>
          </a:blip>
          <a:srcRect b="0" l="0" r="0" t="0"/>
          <a:stretch/>
        </p:blipFill>
        <p:spPr>
          <a:xfrm>
            <a:off x="538623" y="980727"/>
            <a:ext cx="7921377" cy="534692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Redux</a:t>
            </a:r>
            <a:endParaRPr b="0" sz="1800" strike="noStrike">
              <a:solidFill>
                <a:srgbClr val="000000"/>
              </a:solidFill>
              <a:latin typeface="Calibri"/>
              <a:ea typeface="Calibri"/>
              <a:cs typeface="Calibri"/>
              <a:sym typeface="Calibri"/>
            </a:endParaRPr>
          </a:p>
        </p:txBody>
      </p:sp>
      <p:sp>
        <p:nvSpPr>
          <p:cNvPr id="402" name="Shape 402"/>
          <p:cNvSpPr txBox="1"/>
          <p:nvPr/>
        </p:nvSpPr>
        <p:spPr>
          <a:xfrm>
            <a:off x="7884360" y="6462000"/>
            <a:ext cx="575640" cy="26604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000000"/>
              </a:solidFill>
              <a:latin typeface="Times New Roman"/>
              <a:ea typeface="Times New Roman"/>
              <a:cs typeface="Times New Roman"/>
              <a:sym typeface="Times New Roman"/>
            </a:endParaRPr>
          </a:p>
        </p:txBody>
      </p:sp>
      <p:pic>
        <p:nvPicPr>
          <p:cNvPr descr="D:\Projects\react доклад\newpictures\redux example1.png" id="403" name="Shape 403"/>
          <p:cNvPicPr preferRelativeResize="0"/>
          <p:nvPr/>
        </p:nvPicPr>
        <p:blipFill rotWithShape="1">
          <a:blip r:embed="rId3">
            <a:alphaModFix/>
          </a:blip>
          <a:srcRect b="0" l="0" r="0" t="0"/>
          <a:stretch/>
        </p:blipFill>
        <p:spPr>
          <a:xfrm>
            <a:off x="1719347" y="1621557"/>
            <a:ext cx="5734826" cy="388843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nvSpPr>
        <p:spPr>
          <a:xfrm>
            <a:off x="763560" y="4614120"/>
            <a:ext cx="7694280" cy="70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FFFFFF"/>
                </a:solidFill>
                <a:latin typeface="Calibri"/>
                <a:ea typeface="Calibri"/>
                <a:cs typeface="Calibri"/>
                <a:sym typeface="Calibri"/>
              </a:rPr>
              <a:t>Thank you!</a:t>
            </a:r>
            <a:endParaRPr b="0" sz="1800" strike="noStrike">
              <a:solidFill>
                <a:srgbClr val="000000"/>
              </a:solidFill>
              <a:latin typeface="Calibri"/>
              <a:ea typeface="Calibri"/>
              <a:cs typeface="Calibri"/>
              <a:sym typeface="Calibri"/>
            </a:endParaRPr>
          </a:p>
        </p:txBody>
      </p:sp>
      <p:sp>
        <p:nvSpPr>
          <p:cNvPr id="409" name="Shape 409"/>
          <p:cNvSpPr txBox="1"/>
          <p:nvPr/>
        </p:nvSpPr>
        <p:spPr>
          <a:xfrm>
            <a:off x="8567640" y="6519960"/>
            <a:ext cx="576000" cy="337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lang="en-US" sz="1100" strike="noStrike">
                <a:solidFill>
                  <a:srgbClr val="B2B2B2"/>
                </a:solidFill>
                <a:latin typeface="Arial"/>
                <a:ea typeface="Arial"/>
                <a:cs typeface="Arial"/>
                <a:sym typeface="Arial"/>
              </a:rPr>
              <a:t>‹#›</a:t>
            </a:fld>
            <a:endParaRPr b="0" sz="1400"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600" u="none" cap="none" strike="noStrike">
                <a:solidFill>
                  <a:srgbClr val="000000"/>
                </a:solidFill>
                <a:latin typeface="Calibri"/>
                <a:ea typeface="Calibri"/>
                <a:cs typeface="Calibri"/>
                <a:sym typeface="Calibri"/>
              </a:rPr>
              <a:t>Introduction to React: Virtual DOM</a:t>
            </a:r>
            <a:endParaRPr/>
          </a:p>
        </p:txBody>
      </p:sp>
      <p:sp>
        <p:nvSpPr>
          <p:cNvPr id="185" name="Shape 185"/>
          <p:cNvSpPr txBox="1"/>
          <p:nvPr/>
        </p:nvSpPr>
        <p:spPr>
          <a:xfrm>
            <a:off x="274325" y="1953350"/>
            <a:ext cx="4663500" cy="391290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000"/>
              <a:buFont typeface="Noto Sans Symbols"/>
              <a:buChar char="▪"/>
            </a:pPr>
            <a:r>
              <a:rPr b="0" lang="en-US" sz="2000" strike="noStrike">
                <a:solidFill>
                  <a:srgbClr val="000000"/>
                </a:solidFill>
                <a:latin typeface="Calibri"/>
                <a:ea typeface="Calibri"/>
                <a:cs typeface="Calibri"/>
                <a:sym typeface="Calibri"/>
              </a:rPr>
              <a:t>DOM (Document Object Model) – programming API for HTML and XML documents. It defines the logical structure of documents and the way a document is accessed and manipulated.</a:t>
            </a:r>
            <a:endParaRPr b="0" sz="2000"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0"/>
              </a:spcBef>
              <a:spcAft>
                <a:spcPts val="0"/>
              </a:spcAft>
              <a:buNone/>
            </a:pPr>
            <a:r>
              <a:rPr lang="en-US">
                <a:solidFill>
                  <a:srgbClr val="6AA84F"/>
                </a:solidFill>
                <a:latin typeface="Calibri"/>
                <a:ea typeface="Calibri"/>
                <a:cs typeface="Calibri"/>
                <a:sym typeface="Calibri"/>
              </a:rPr>
              <a:t>document.getElementsByTagName('h1')[0].innerHTML='new'</a:t>
            </a:r>
            <a:endParaRPr>
              <a:solidFill>
                <a:srgbClr val="6AA84F"/>
              </a:solidFill>
              <a:latin typeface="Calibri"/>
              <a:ea typeface="Calibri"/>
              <a:cs typeface="Calibri"/>
              <a:sym typeface="Calibri"/>
            </a:endParaRPr>
          </a:p>
          <a:p>
            <a:pPr indent="-342720" lvl="0" marL="343080" marR="0" rtl="0" algn="l">
              <a:lnSpc>
                <a:spcPct val="100000"/>
              </a:lnSpc>
              <a:spcBef>
                <a:spcPts val="0"/>
              </a:spcBef>
              <a:spcAft>
                <a:spcPts val="0"/>
              </a:spcAft>
              <a:buClr>
                <a:srgbClr val="000000"/>
              </a:buClr>
              <a:buSzPts val="2000"/>
              <a:buFont typeface="Noto Sans Symbols"/>
              <a:buChar char="▪"/>
            </a:pPr>
            <a:r>
              <a:rPr b="0" lang="en-US" sz="2000" strike="noStrike">
                <a:solidFill>
                  <a:srgbClr val="000000"/>
                </a:solidFill>
                <a:latin typeface="Calibri"/>
                <a:ea typeface="Calibri"/>
                <a:cs typeface="Calibri"/>
                <a:sym typeface="Calibri"/>
              </a:rPr>
              <a:t>Main problem: </a:t>
            </a:r>
            <a:endParaRPr b="0" sz="3200" strike="noStrike">
              <a:solidFill>
                <a:srgbClr val="FFFFFF"/>
              </a:solidFill>
              <a:latin typeface="Calibri"/>
              <a:ea typeface="Calibri"/>
              <a:cs typeface="Calibri"/>
              <a:sym typeface="Calibri"/>
            </a:endParaRPr>
          </a:p>
          <a:p>
            <a:pPr indent="-342719" lvl="1" marL="800280" marR="0" rtl="0" algn="l">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can be slow – modifying the actual-DOM is a costly operation, and modifying the DOM on every change can be cause poor performance. </a:t>
            </a:r>
            <a:endParaRPr b="0" i="0" sz="32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sz="3200" strike="noStrike">
              <a:solidFill>
                <a:srgbClr val="FFFFFF"/>
              </a:solidFill>
              <a:latin typeface="Calibri"/>
              <a:ea typeface="Calibri"/>
              <a:cs typeface="Calibri"/>
              <a:sym typeface="Calibri"/>
            </a:endParaRPr>
          </a:p>
        </p:txBody>
      </p:sp>
      <p:pic>
        <p:nvPicPr>
          <p:cNvPr id="186" name="Shape 186"/>
          <p:cNvPicPr preferRelativeResize="0"/>
          <p:nvPr/>
        </p:nvPicPr>
        <p:blipFill>
          <a:blip r:embed="rId3">
            <a:alphaModFix/>
          </a:blip>
          <a:stretch>
            <a:fillRect/>
          </a:stretch>
        </p:blipFill>
        <p:spPr>
          <a:xfrm>
            <a:off x="4881800" y="1737350"/>
            <a:ext cx="4191425" cy="4338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3600" strike="noStrike">
                <a:solidFill>
                  <a:srgbClr val="000000"/>
                </a:solidFill>
                <a:latin typeface="Calibri"/>
                <a:ea typeface="Calibri"/>
                <a:cs typeface="Calibri"/>
                <a:sym typeface="Calibri"/>
              </a:rPr>
              <a:t>Introduction to React: Virtual DOM</a:t>
            </a:r>
            <a:br>
              <a:rPr b="0" lang="en-US" sz="3600" strike="noStrike">
                <a:solidFill>
                  <a:srgbClr val="000000"/>
                </a:solidFill>
                <a:latin typeface="Calibri"/>
                <a:ea typeface="Calibri"/>
                <a:cs typeface="Calibri"/>
                <a:sym typeface="Calibri"/>
              </a:rPr>
            </a:br>
            <a:br>
              <a:rPr b="0" lang="en-US" sz="3600" strike="noStrike">
                <a:solidFill>
                  <a:srgbClr val="000000"/>
                </a:solidFill>
                <a:latin typeface="Calibri"/>
                <a:ea typeface="Calibri"/>
                <a:cs typeface="Calibri"/>
                <a:sym typeface="Calibri"/>
              </a:rPr>
            </a:br>
            <a:endParaRPr b="0" sz="1800" strike="noStrike">
              <a:solidFill>
                <a:srgbClr val="000000"/>
              </a:solidFill>
              <a:latin typeface="Calibri"/>
              <a:ea typeface="Calibri"/>
              <a:cs typeface="Calibri"/>
              <a:sym typeface="Calibri"/>
            </a:endParaRPr>
          </a:p>
        </p:txBody>
      </p:sp>
      <p:sp>
        <p:nvSpPr>
          <p:cNvPr id="192" name="Shape 192"/>
          <p:cNvSpPr txBox="1"/>
          <p:nvPr/>
        </p:nvSpPr>
        <p:spPr>
          <a:xfrm>
            <a:off x="914400" y="1645920"/>
            <a:ext cx="7406640" cy="3315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Calibri"/>
                <a:ea typeface="Calibri"/>
                <a:cs typeface="Calibri"/>
                <a:sym typeface="Calibri"/>
              </a:rPr>
              <a:t>What is Virtual DOM?</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600" strike="noStrike">
                <a:solidFill>
                  <a:srgbClr val="000000"/>
                </a:solidFill>
                <a:latin typeface="Calibri"/>
                <a:ea typeface="Calibri"/>
                <a:cs typeface="Calibri"/>
                <a:sym typeface="Calibri"/>
              </a:rPr>
              <a:t>Virtual DOM was created to deal with performance issues. It’s a tree of JavaScript objects that represents the actual DOM.</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800" strike="noStrike">
                <a:solidFill>
                  <a:srgbClr val="000000"/>
                </a:solidFill>
                <a:latin typeface="Calibri"/>
                <a:ea typeface="Calibri"/>
                <a:cs typeface="Calibri"/>
                <a:sym typeface="Calibri"/>
              </a:rPr>
              <a:t>React’s Virtual DOM is a tree of </a:t>
            </a:r>
            <a:r>
              <a:rPr b="0" lang="en-US" sz="1800" strike="noStrike">
                <a:solidFill>
                  <a:srgbClr val="00CC33"/>
                </a:solidFill>
                <a:latin typeface="Calibri"/>
                <a:ea typeface="Calibri"/>
                <a:cs typeface="Calibri"/>
                <a:sym typeface="Calibri"/>
              </a:rPr>
              <a:t>ReactElement</a:t>
            </a:r>
            <a:r>
              <a:rPr b="0" lang="en-US" sz="1800" strike="noStrike">
                <a:solidFill>
                  <a:srgbClr val="000000"/>
                </a:solidFill>
                <a:latin typeface="Calibri"/>
                <a:ea typeface="Calibri"/>
                <a:cs typeface="Calibri"/>
                <a:sym typeface="Calibri"/>
              </a:rPr>
              <a:t>s</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3600" strike="noStrike">
                <a:solidFill>
                  <a:srgbClr val="000000"/>
                </a:solidFill>
                <a:latin typeface="Calibri"/>
                <a:ea typeface="Calibri"/>
                <a:cs typeface="Calibri"/>
                <a:sym typeface="Calibri"/>
              </a:rPr>
              <a:t>How virtual DOM works?</a:t>
            </a:r>
            <a:endParaRPr b="0" sz="1800" strike="noStrike">
              <a:solidFill>
                <a:srgbClr val="000000"/>
              </a:solidFill>
              <a:latin typeface="Calibri"/>
              <a:ea typeface="Calibri"/>
              <a:cs typeface="Calibri"/>
              <a:sym typeface="Calibri"/>
            </a:endParaRPr>
          </a:p>
        </p:txBody>
      </p:sp>
      <p:sp>
        <p:nvSpPr>
          <p:cNvPr id="198" name="Shape 198"/>
          <p:cNvSpPr txBox="1"/>
          <p:nvPr/>
        </p:nvSpPr>
        <p:spPr>
          <a:xfrm>
            <a:off x="914400" y="2057760"/>
            <a:ext cx="7498080" cy="2216160"/>
          </a:xfrm>
          <a:prstGeom prst="rect">
            <a:avLst/>
          </a:prstGeom>
          <a:noFill/>
          <a:ln>
            <a:noFill/>
          </a:ln>
        </p:spPr>
        <p:txBody>
          <a:bodyPr anchorCtr="0" anchor="t" bIns="45000" lIns="90000" spcFirstLastPara="1" rIns="90000" wrap="square" tIns="45000">
            <a:noAutofit/>
          </a:bodyPr>
          <a:lstStyle/>
          <a:p>
            <a:pPr indent="-216000" lvl="0" marL="21600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React builds a new virtual DOM subtree</a:t>
            </a:r>
            <a:endParaRPr b="0" sz="2000" strike="noStrike">
              <a:solidFill>
                <a:srgbClr val="000000"/>
              </a:solidFill>
              <a:latin typeface="Calibri"/>
              <a:ea typeface="Calibri"/>
              <a:cs typeface="Calibri"/>
              <a:sym typeface="Calibri"/>
            </a:endParaRPr>
          </a:p>
          <a:p>
            <a:pPr indent="-216000" lvl="0" marL="21600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Diffs it with the old one</a:t>
            </a:r>
            <a:endParaRPr b="0" sz="2000" strike="noStrike">
              <a:solidFill>
                <a:srgbClr val="000000"/>
              </a:solidFill>
              <a:latin typeface="Calibri"/>
              <a:ea typeface="Calibri"/>
              <a:cs typeface="Calibri"/>
              <a:sym typeface="Calibri"/>
            </a:endParaRPr>
          </a:p>
          <a:p>
            <a:pPr indent="-216000" lvl="0" marL="21600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Computes the minimal set of DOM mutations and puts them in queue</a:t>
            </a:r>
            <a:endParaRPr b="0" sz="2000" strike="noStrike">
              <a:solidFill>
                <a:srgbClr val="000000"/>
              </a:solidFill>
              <a:latin typeface="Calibri"/>
              <a:ea typeface="Calibri"/>
              <a:cs typeface="Calibri"/>
              <a:sym typeface="Calibri"/>
            </a:endParaRPr>
          </a:p>
          <a:p>
            <a:pPr indent="-216000" lvl="0" marL="216000" marR="0" rtl="0" algn="l">
              <a:lnSpc>
                <a:spcPct val="100000"/>
              </a:lnSpc>
              <a:spcBef>
                <a:spcPts val="0"/>
              </a:spcBef>
              <a:spcAft>
                <a:spcPts val="0"/>
              </a:spcAft>
              <a:buClr>
                <a:srgbClr val="000000"/>
              </a:buClr>
              <a:buSzPts val="900"/>
              <a:buFont typeface="Noto Sans Symbols"/>
              <a:buChar char="●"/>
            </a:pPr>
            <a:r>
              <a:rPr b="0" lang="en-US" sz="2000" strike="noStrike">
                <a:solidFill>
                  <a:srgbClr val="000000"/>
                </a:solidFill>
                <a:latin typeface="Calibri"/>
                <a:ea typeface="Calibri"/>
                <a:cs typeface="Calibri"/>
                <a:sym typeface="Calibri"/>
              </a:rPr>
              <a:t>Batch executes all updates</a:t>
            </a:r>
            <a:endParaRPr b="0" sz="2000" strike="noStrike">
              <a:solidFill>
                <a:srgbClr val="000000"/>
              </a:solidFill>
              <a:latin typeface="Calibri"/>
              <a:ea typeface="Calibri"/>
              <a:cs typeface="Calibri"/>
              <a:sym typeface="Calibri"/>
            </a:endParaRPr>
          </a:p>
        </p:txBody>
      </p:sp>
      <p:sp>
        <p:nvSpPr>
          <p:cNvPr id="199" name="Shape 199"/>
          <p:cNvSpPr txBox="1"/>
          <p:nvPr/>
        </p:nvSpPr>
        <p:spPr>
          <a:xfrm>
            <a:off x="914400" y="1505160"/>
            <a:ext cx="3490920" cy="415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200" strike="noStrike">
                <a:solidFill>
                  <a:srgbClr val="000000"/>
                </a:solidFill>
                <a:latin typeface="Calibri"/>
                <a:ea typeface="Calibri"/>
                <a:cs typeface="Calibri"/>
                <a:sym typeface="Calibri"/>
              </a:rPr>
              <a:t>When state changes:</a:t>
            </a:r>
            <a:endParaRPr/>
          </a:p>
        </p:txBody>
      </p:sp>
      <p:pic>
        <p:nvPicPr>
          <p:cNvPr descr="D:\Projects\react доклад\DOMupdated.png" id="200" name="Shape 200"/>
          <p:cNvPicPr preferRelativeResize="0"/>
          <p:nvPr/>
        </p:nvPicPr>
        <p:blipFill rotWithShape="1">
          <a:blip r:embed="rId3">
            <a:alphaModFix/>
          </a:blip>
          <a:srcRect b="0" l="0" r="0" t="0"/>
          <a:stretch/>
        </p:blipFill>
        <p:spPr>
          <a:xfrm>
            <a:off x="4139952" y="3284984"/>
            <a:ext cx="4812642" cy="26309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3600" strike="noStrike">
                <a:solidFill>
                  <a:srgbClr val="000000"/>
                </a:solidFill>
                <a:latin typeface="Calibri"/>
                <a:ea typeface="Calibri"/>
                <a:cs typeface="Calibri"/>
                <a:sym typeface="Calibri"/>
              </a:rPr>
              <a:t>Example</a:t>
            </a:r>
            <a:br>
              <a:rPr b="0" lang="en-US" sz="3600" strike="noStrike">
                <a:solidFill>
                  <a:srgbClr val="000000"/>
                </a:solidFill>
                <a:latin typeface="Calibri"/>
                <a:ea typeface="Calibri"/>
                <a:cs typeface="Calibri"/>
                <a:sym typeface="Calibri"/>
              </a:rPr>
            </a:br>
            <a:endParaRPr b="0" sz="1800" strike="noStrike">
              <a:solidFill>
                <a:srgbClr val="000000"/>
              </a:solidFill>
              <a:latin typeface="Calibri"/>
              <a:ea typeface="Calibri"/>
              <a:cs typeface="Calibri"/>
              <a:sym typeface="Calibri"/>
            </a:endParaRPr>
          </a:p>
        </p:txBody>
      </p:sp>
      <p:sp>
        <p:nvSpPr>
          <p:cNvPr id="206" name="Shape 206"/>
          <p:cNvSpPr txBox="1"/>
          <p:nvPr/>
        </p:nvSpPr>
        <p:spPr>
          <a:xfrm>
            <a:off x="839520" y="1953360"/>
            <a:ext cx="7494480" cy="3912840"/>
          </a:xfrm>
          <a:prstGeom prst="rect">
            <a:avLst/>
          </a:prstGeom>
          <a:noFill/>
          <a:ln>
            <a:noFill/>
          </a:ln>
        </p:spPr>
        <p:txBody>
          <a:bodyPr anchorCtr="0" anchor="t" bIns="45700" lIns="91425" spcFirstLastPara="1" rIns="91425" wrap="square" tIns="45700">
            <a:noAutofit/>
          </a:bodyPr>
          <a:lstStyle/>
          <a:p>
            <a:pPr indent="0" lvl="0" marL="360" marR="0" rtl="0" algn="l">
              <a:lnSpc>
                <a:spcPct val="100000"/>
              </a:lnSpc>
              <a:spcBef>
                <a:spcPts val="0"/>
              </a:spcBef>
              <a:spcAft>
                <a:spcPts val="0"/>
              </a:spcAft>
              <a:buNone/>
            </a:pPr>
            <a:r>
              <a:rPr b="0" lang="en-US" sz="2000" strike="noStrike">
                <a:solidFill>
                  <a:srgbClr val="000000"/>
                </a:solidFill>
                <a:latin typeface="Calibri"/>
                <a:ea typeface="Calibri"/>
                <a:cs typeface="Calibri"/>
                <a:sym typeface="Calibri"/>
              </a:rPr>
              <a:t>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spcBef>
                <a:spcPts val="0"/>
              </a:spcBef>
              <a:spcAft>
                <a:spcPts val="0"/>
              </a:spcAft>
              <a:buNone/>
            </a:pPr>
            <a:r>
              <a:t/>
            </a:r>
            <a:endParaRPr b="0" sz="3200"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sz="3200" strike="noStrike">
              <a:solidFill>
                <a:srgbClr val="FFFFFF"/>
              </a:solidFill>
              <a:latin typeface="Calibri"/>
              <a:ea typeface="Calibri"/>
              <a:cs typeface="Calibri"/>
              <a:sym typeface="Calibri"/>
            </a:endParaRPr>
          </a:p>
        </p:txBody>
      </p:sp>
      <p:pic>
        <p:nvPicPr>
          <p:cNvPr id="207" name="Shape 207"/>
          <p:cNvPicPr preferRelativeResize="0"/>
          <p:nvPr/>
        </p:nvPicPr>
        <p:blipFill rotWithShape="1">
          <a:blip r:embed="rId3">
            <a:alphaModFix/>
          </a:blip>
          <a:srcRect b="0" l="0" r="0" t="0"/>
          <a:stretch/>
        </p:blipFill>
        <p:spPr>
          <a:xfrm>
            <a:off x="1664640" y="1973520"/>
            <a:ext cx="2450160" cy="2049840"/>
          </a:xfrm>
          <a:prstGeom prst="rect">
            <a:avLst/>
          </a:prstGeom>
          <a:noFill/>
          <a:ln>
            <a:noFill/>
          </a:ln>
        </p:spPr>
      </p:pic>
      <p:pic>
        <p:nvPicPr>
          <p:cNvPr id="208" name="Shape 208"/>
          <p:cNvPicPr preferRelativeResize="0"/>
          <p:nvPr/>
        </p:nvPicPr>
        <p:blipFill rotWithShape="1">
          <a:blip r:embed="rId4">
            <a:alphaModFix/>
          </a:blip>
          <a:srcRect b="0" l="0" r="0" t="0"/>
          <a:stretch/>
        </p:blipFill>
        <p:spPr>
          <a:xfrm>
            <a:off x="5047920" y="1973520"/>
            <a:ext cx="2358720" cy="2049840"/>
          </a:xfrm>
          <a:prstGeom prst="rect">
            <a:avLst/>
          </a:prstGeom>
          <a:noFill/>
          <a:ln>
            <a:noFill/>
          </a:ln>
        </p:spPr>
      </p:pic>
      <p:sp>
        <p:nvSpPr>
          <p:cNvPr id="209" name="Shape 209"/>
          <p:cNvSpPr txBox="1"/>
          <p:nvPr/>
        </p:nvSpPr>
        <p:spPr>
          <a:xfrm>
            <a:off x="1280160" y="4572000"/>
            <a:ext cx="6675120" cy="1114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list.childNodes[0].textContent = ‘Steve’</a:t>
            </a:r>
            <a:endParaRPr/>
          </a:p>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n-US" sz="1800" strike="noStrike">
                <a:solidFill>
                  <a:srgbClr val="000000"/>
                </a:solidFill>
                <a:latin typeface="Arial"/>
                <a:ea typeface="Arial"/>
                <a:cs typeface="Arial"/>
                <a:sym typeface="Arial"/>
              </a:rPr>
              <a:t>list.childNodes[2].className = ‘mobile idle’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lang="en-US" sz="3600" strike="noStrike">
                <a:solidFill>
                  <a:srgbClr val="000000"/>
                </a:solidFill>
                <a:latin typeface="Calibri"/>
                <a:ea typeface="Calibri"/>
                <a:cs typeface="Calibri"/>
                <a:sym typeface="Calibri"/>
              </a:rPr>
              <a:t>Hello world</a:t>
            </a:r>
            <a:endParaRPr b="0" sz="1800" strike="noStrike">
              <a:solidFill>
                <a:srgbClr val="000000"/>
              </a:solidFill>
              <a:latin typeface="Calibri"/>
              <a:ea typeface="Calibri"/>
              <a:cs typeface="Calibri"/>
              <a:sym typeface="Calibri"/>
            </a:endParaRPr>
          </a:p>
        </p:txBody>
      </p:sp>
      <p:pic>
        <p:nvPicPr>
          <p:cNvPr descr="D:\Projects\react доклад\newpictures\helloworld.png" id="215" name="Shape 215"/>
          <p:cNvPicPr preferRelativeResize="0"/>
          <p:nvPr/>
        </p:nvPicPr>
        <p:blipFill rotWithShape="1">
          <a:blip r:embed="rId3">
            <a:alphaModFix/>
          </a:blip>
          <a:srcRect b="0" l="0" r="0" t="0"/>
          <a:stretch/>
        </p:blipFill>
        <p:spPr>
          <a:xfrm>
            <a:off x="971600" y="1700808"/>
            <a:ext cx="7145215" cy="4032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839520" y="404640"/>
            <a:ext cx="7494480" cy="6458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3600">
                <a:solidFill>
                  <a:srgbClr val="000000"/>
                </a:solidFill>
                <a:latin typeface="Calibri"/>
                <a:ea typeface="Calibri"/>
                <a:cs typeface="Calibri"/>
                <a:sym typeface="Calibri"/>
              </a:rPr>
              <a:t>Composition</a:t>
            </a:r>
            <a:endParaRPr b="0" sz="1800" strike="noStrike">
              <a:solidFill>
                <a:srgbClr val="000000"/>
              </a:solidFill>
              <a:latin typeface="Calibri"/>
              <a:ea typeface="Calibri"/>
              <a:cs typeface="Calibri"/>
              <a:sym typeface="Calibri"/>
            </a:endParaRPr>
          </a:p>
        </p:txBody>
      </p:sp>
      <p:pic>
        <p:nvPicPr>
          <p:cNvPr descr="D:\Projects\react доклад\newpictures\helloworld2.png" id="221" name="Shape 221"/>
          <p:cNvPicPr preferRelativeResize="0"/>
          <p:nvPr/>
        </p:nvPicPr>
        <p:blipFill rotWithShape="1">
          <a:blip r:embed="rId3">
            <a:alphaModFix/>
          </a:blip>
          <a:srcRect b="0" l="0" r="0" t="0"/>
          <a:stretch/>
        </p:blipFill>
        <p:spPr>
          <a:xfrm>
            <a:off x="2740655" y="1268760"/>
            <a:ext cx="3456384" cy="49021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