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5" r:id="rId3"/>
    <p:sldId id="274" r:id="rId4"/>
    <p:sldId id="275" r:id="rId5"/>
    <p:sldId id="273" r:id="rId6"/>
    <p:sldId id="276" r:id="rId7"/>
    <p:sldId id="277" r:id="rId8"/>
    <p:sldId id="278" r:id="rId9"/>
    <p:sldId id="279" r:id="rId10"/>
    <p:sldId id="280" r:id="rId11"/>
    <p:sldId id="281" r:id="rId12"/>
    <p:sldId id="282"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71" d="100"/>
          <a:sy n="71" d="100"/>
        </p:scale>
        <p:origin x="492" y="78"/>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E9C27-FD01-447B-8022-D9644935D1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A7266E9-DA12-4626-8C86-969FE76E5EFD}">
      <dgm:prSet custT="1"/>
      <dgm:spPr>
        <a:solidFill>
          <a:schemeClr val="accent2"/>
        </a:solidFill>
      </dgm:spPr>
      <dgm:t>
        <a:bodyPr/>
        <a:lstStyle/>
        <a:p>
          <a:r>
            <a:rPr lang="en-US" sz="1800" u="sng" dirty="0">
              <a:solidFill>
                <a:srgbClr val="FF0000"/>
              </a:solidFill>
              <a:highlight>
                <a:srgbClr val="00FFFF"/>
              </a:highlight>
              <a:latin typeface="Trebuchet MS" panose="020B0603020202020204" pitchFamily="34" charset="0"/>
            </a:rPr>
            <a:t>Problem Statement</a:t>
          </a:r>
          <a:br>
            <a:rPr lang="en-US" sz="1800" dirty="0">
              <a:latin typeface="Trebuchet MS" panose="020B0603020202020204" pitchFamily="34" charset="0"/>
            </a:rPr>
          </a:br>
          <a:r>
            <a:rPr lang="en-US" sz="1800" dirty="0">
              <a:latin typeface="Trebuchet MS" panose="020B0603020202020204" pitchFamily="34" charset="0"/>
            </a:rPr>
            <a:t>In order to fulfill above objective, we need to understand the user behavior along with that convert the most likely user to final product purchase stage and to do so we need to analyze the data and  predict based on user activity data whether they will buy the tourism product or not.</a:t>
          </a:r>
          <a:endParaRPr lang="en-IN" sz="1800" dirty="0">
            <a:latin typeface="Trebuchet MS" panose="020B0603020202020204" pitchFamily="34" charset="0"/>
          </a:endParaRPr>
        </a:p>
      </dgm:t>
    </dgm:pt>
    <dgm:pt modelId="{4B0AFC88-CF1E-4CB4-881E-EFFAC3E42E22}" type="parTrans" cxnId="{276DC279-AF79-44B5-B97D-E1B41C1FEC38}">
      <dgm:prSet/>
      <dgm:spPr/>
      <dgm:t>
        <a:bodyPr/>
        <a:lstStyle/>
        <a:p>
          <a:endParaRPr lang="en-IN"/>
        </a:p>
      </dgm:t>
    </dgm:pt>
    <dgm:pt modelId="{D43DDA63-8996-4940-A1D2-9FCD4560749C}" type="sibTrans" cxnId="{276DC279-AF79-44B5-B97D-E1B41C1FEC38}">
      <dgm:prSet/>
      <dgm:spPr/>
      <dgm:t>
        <a:bodyPr/>
        <a:lstStyle/>
        <a:p>
          <a:endParaRPr lang="en-IN"/>
        </a:p>
      </dgm:t>
    </dgm:pt>
    <dgm:pt modelId="{0375E4D5-44D9-43E5-A436-2577E7FDF06C}" type="pres">
      <dgm:prSet presAssocID="{F21E9C27-FD01-447B-8022-D9644935D174}" presName="linear" presStyleCnt="0">
        <dgm:presLayoutVars>
          <dgm:animLvl val="lvl"/>
          <dgm:resizeHandles val="exact"/>
        </dgm:presLayoutVars>
      </dgm:prSet>
      <dgm:spPr/>
    </dgm:pt>
    <dgm:pt modelId="{BD8CF4FB-7042-4D9C-8CBE-83E685AB39B1}" type="pres">
      <dgm:prSet presAssocID="{4A7266E9-DA12-4626-8C86-969FE76E5EFD}" presName="parentText" presStyleLbl="node1" presStyleIdx="0" presStyleCnt="1" custScaleX="100000" custScaleY="382892" custLinFactNeighborY="-1128">
        <dgm:presLayoutVars>
          <dgm:chMax val="0"/>
          <dgm:bulletEnabled val="1"/>
        </dgm:presLayoutVars>
      </dgm:prSet>
      <dgm:spPr/>
    </dgm:pt>
  </dgm:ptLst>
  <dgm:cxnLst>
    <dgm:cxn modelId="{276DC279-AF79-44B5-B97D-E1B41C1FEC38}" srcId="{F21E9C27-FD01-447B-8022-D9644935D174}" destId="{4A7266E9-DA12-4626-8C86-969FE76E5EFD}" srcOrd="0" destOrd="0" parTransId="{4B0AFC88-CF1E-4CB4-881E-EFFAC3E42E22}" sibTransId="{D43DDA63-8996-4940-A1D2-9FCD4560749C}"/>
    <dgm:cxn modelId="{02717ADA-2ED3-41B0-8499-17C88E815D90}" type="presOf" srcId="{4A7266E9-DA12-4626-8C86-969FE76E5EFD}" destId="{BD8CF4FB-7042-4D9C-8CBE-83E685AB39B1}" srcOrd="0" destOrd="0" presId="urn:microsoft.com/office/officeart/2005/8/layout/vList2"/>
    <dgm:cxn modelId="{6CE3E3F3-3659-4DD7-AF31-F57DE5253D7F}" type="presOf" srcId="{F21E9C27-FD01-447B-8022-D9644935D174}" destId="{0375E4D5-44D9-43E5-A436-2577E7FDF06C}" srcOrd="0" destOrd="0" presId="urn:microsoft.com/office/officeart/2005/8/layout/vList2"/>
    <dgm:cxn modelId="{FF99B1E9-EB27-48C9-BBAB-1EB30F62F536}" type="presParOf" srcId="{0375E4D5-44D9-43E5-A436-2577E7FDF06C}" destId="{BD8CF4FB-7042-4D9C-8CBE-83E685AB39B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5E5C7-88C6-4CAF-9975-452B0469D2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CA7F593-B788-438A-A313-3776676C0705}">
      <dgm:prSet custT="1"/>
      <dgm:spPr/>
      <dgm:t>
        <a:bodyPr/>
        <a:lstStyle/>
        <a:p>
          <a:r>
            <a:rPr lang="en-US" sz="1800" dirty="0">
              <a:latin typeface="Trebuchet MS" panose="020B0603020202020204" pitchFamily="34" charset="0"/>
            </a:rPr>
            <a:t>Objective :- To optimize the business of Tourism companies by focusing on the user that have more propensity to buy the product.</a:t>
          </a:r>
          <a:endParaRPr lang="en-IN" sz="1800" dirty="0">
            <a:latin typeface="Trebuchet MS" panose="020B0603020202020204" pitchFamily="34" charset="0"/>
          </a:endParaRPr>
        </a:p>
      </dgm:t>
    </dgm:pt>
    <dgm:pt modelId="{86501EF3-7A3C-4F8D-A228-D385B5314F20}" type="parTrans" cxnId="{FABE9ADD-9B70-455B-9E74-CBD2F3A6C028}">
      <dgm:prSet/>
      <dgm:spPr/>
      <dgm:t>
        <a:bodyPr/>
        <a:lstStyle/>
        <a:p>
          <a:endParaRPr lang="en-IN"/>
        </a:p>
      </dgm:t>
    </dgm:pt>
    <dgm:pt modelId="{2DF0AA9A-38FB-43F9-9015-1799D6EA27C4}" type="sibTrans" cxnId="{FABE9ADD-9B70-455B-9E74-CBD2F3A6C028}">
      <dgm:prSet/>
      <dgm:spPr/>
      <dgm:t>
        <a:bodyPr/>
        <a:lstStyle/>
        <a:p>
          <a:endParaRPr lang="en-IN"/>
        </a:p>
      </dgm:t>
    </dgm:pt>
    <dgm:pt modelId="{2C482982-5E16-4E05-8E29-48C183801501}" type="pres">
      <dgm:prSet presAssocID="{CF35E5C7-88C6-4CAF-9975-452B0469D289}" presName="linear" presStyleCnt="0">
        <dgm:presLayoutVars>
          <dgm:animLvl val="lvl"/>
          <dgm:resizeHandles val="exact"/>
        </dgm:presLayoutVars>
      </dgm:prSet>
      <dgm:spPr/>
    </dgm:pt>
    <dgm:pt modelId="{18F81CBF-911D-4861-88DF-1B2DB87B533E}" type="pres">
      <dgm:prSet presAssocID="{6CA7F593-B788-438A-A313-3776676C0705}" presName="parentText" presStyleLbl="node1" presStyleIdx="0" presStyleCnt="1">
        <dgm:presLayoutVars>
          <dgm:chMax val="0"/>
          <dgm:bulletEnabled val="1"/>
        </dgm:presLayoutVars>
      </dgm:prSet>
      <dgm:spPr/>
    </dgm:pt>
  </dgm:ptLst>
  <dgm:cxnLst>
    <dgm:cxn modelId="{C19F5909-E346-4E88-820D-11028AC2095E}" type="presOf" srcId="{6CA7F593-B788-438A-A313-3776676C0705}" destId="{18F81CBF-911D-4861-88DF-1B2DB87B533E}" srcOrd="0" destOrd="0" presId="urn:microsoft.com/office/officeart/2005/8/layout/vList2"/>
    <dgm:cxn modelId="{A7B1670C-2BAA-4B06-91FB-846824A80D24}" type="presOf" srcId="{CF35E5C7-88C6-4CAF-9975-452B0469D289}" destId="{2C482982-5E16-4E05-8E29-48C183801501}" srcOrd="0" destOrd="0" presId="urn:microsoft.com/office/officeart/2005/8/layout/vList2"/>
    <dgm:cxn modelId="{FABE9ADD-9B70-455B-9E74-CBD2F3A6C028}" srcId="{CF35E5C7-88C6-4CAF-9975-452B0469D289}" destId="{6CA7F593-B788-438A-A313-3776676C0705}" srcOrd="0" destOrd="0" parTransId="{86501EF3-7A3C-4F8D-A228-D385B5314F20}" sibTransId="{2DF0AA9A-38FB-43F9-9015-1799D6EA27C4}"/>
    <dgm:cxn modelId="{E3E445C1-76DA-4D3D-A751-594CD7A38C18}" type="presParOf" srcId="{2C482982-5E16-4E05-8E29-48C183801501}" destId="{18F81CBF-911D-4861-88DF-1B2DB87B533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1E9C27-FD01-447B-8022-D9644935D1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75E4D5-44D9-43E5-A436-2577E7FDF06C}" type="pres">
      <dgm:prSet presAssocID="{F21E9C27-FD01-447B-8022-D9644935D174}" presName="linear" presStyleCnt="0">
        <dgm:presLayoutVars>
          <dgm:animLvl val="lvl"/>
          <dgm:resizeHandles val="exact"/>
        </dgm:presLayoutVars>
      </dgm:prSet>
      <dgm:spPr/>
    </dgm:pt>
  </dgm:ptLst>
  <dgm:cxnLst>
    <dgm:cxn modelId="{6CE3E3F3-3659-4DD7-AF31-F57DE5253D7F}" type="presOf" srcId="{F21E9C27-FD01-447B-8022-D9644935D174}" destId="{0375E4D5-44D9-43E5-A436-2577E7FDF0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5E5C7-88C6-4CAF-9975-452B0469D2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C482982-5E16-4E05-8E29-48C183801501}" type="pres">
      <dgm:prSet presAssocID="{CF35E5C7-88C6-4CAF-9975-452B0469D289}" presName="linear" presStyleCnt="0">
        <dgm:presLayoutVars>
          <dgm:animLvl val="lvl"/>
          <dgm:resizeHandles val="exact"/>
        </dgm:presLayoutVars>
      </dgm:prSet>
      <dgm:spPr/>
    </dgm:pt>
  </dgm:ptLst>
  <dgm:cxnLst>
    <dgm:cxn modelId="{A7B1670C-2BAA-4B06-91FB-846824A80D24}" type="presOf" srcId="{CF35E5C7-88C6-4CAF-9975-452B0469D289}" destId="{2C482982-5E16-4E05-8E29-48C18380150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CF4FB-7042-4D9C-8CBE-83E685AB39B1}">
      <dsp:nvSpPr>
        <dsp:cNvPr id="0" name=""/>
        <dsp:cNvSpPr/>
      </dsp:nvSpPr>
      <dsp:spPr>
        <a:xfrm>
          <a:off x="0" y="0"/>
          <a:ext cx="8795654" cy="13544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u="sng" kern="1200" dirty="0">
              <a:solidFill>
                <a:srgbClr val="FF0000"/>
              </a:solidFill>
              <a:highlight>
                <a:srgbClr val="00FFFF"/>
              </a:highlight>
              <a:latin typeface="Trebuchet MS" panose="020B0603020202020204" pitchFamily="34" charset="0"/>
            </a:rPr>
            <a:t>Problem Statement</a:t>
          </a:r>
          <a:br>
            <a:rPr lang="en-US" sz="1800" kern="1200" dirty="0">
              <a:latin typeface="Trebuchet MS" panose="020B0603020202020204" pitchFamily="34" charset="0"/>
            </a:rPr>
          </a:br>
          <a:r>
            <a:rPr lang="en-US" sz="1800" kern="1200" dirty="0">
              <a:latin typeface="Trebuchet MS" panose="020B0603020202020204" pitchFamily="34" charset="0"/>
            </a:rPr>
            <a:t>In order to fulfill above objective, we need to understand the user behavior along with that convert the most likely user to final product purchase stage and to do so we need to analyze the data and  predict based on user activity data whether they will buy the tourism product or not.</a:t>
          </a:r>
          <a:endParaRPr lang="en-IN" sz="1800" kern="1200" dirty="0">
            <a:latin typeface="Trebuchet MS" panose="020B0603020202020204" pitchFamily="34" charset="0"/>
          </a:endParaRPr>
        </a:p>
      </dsp:txBody>
      <dsp:txXfrm>
        <a:off x="66119" y="66119"/>
        <a:ext cx="8663416" cy="1222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81CBF-911D-4861-88DF-1B2DB87B533E}">
      <dsp:nvSpPr>
        <dsp:cNvPr id="0" name=""/>
        <dsp:cNvSpPr/>
      </dsp:nvSpPr>
      <dsp:spPr>
        <a:xfrm>
          <a:off x="0" y="111654"/>
          <a:ext cx="8795657"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rebuchet MS" panose="020B0603020202020204" pitchFamily="34" charset="0"/>
            </a:rPr>
            <a:t>Objective :- To optimize the business of Tourism companies by focusing on the user that have more propensity to buy the product.</a:t>
          </a:r>
          <a:endParaRPr lang="en-IN" sz="1800" kern="1200" dirty="0">
            <a:latin typeface="Trebuchet MS" panose="020B0603020202020204" pitchFamily="34" charset="0"/>
          </a:endParaRPr>
        </a:p>
      </dsp:txBody>
      <dsp:txXfrm>
        <a:off x="59399" y="171053"/>
        <a:ext cx="8676859"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689316" y="3429000"/>
            <a:ext cx="4881489" cy="1200329"/>
          </a:xfrm>
          <a:prstGeom prst="rect">
            <a:avLst/>
          </a:prstGeom>
          <a:noFill/>
        </p:spPr>
        <p:txBody>
          <a:bodyPr wrap="square" rtlCol="0">
            <a:spAutoFit/>
          </a:bodyPr>
          <a:lstStyle/>
          <a:p>
            <a:pPr marL="25400" indent="0" algn="just"/>
            <a:r>
              <a:rPr lang="en-IN" b="1" dirty="0">
                <a:solidFill>
                  <a:srgbClr val="FF0000"/>
                </a:solidFill>
              </a:rPr>
              <a:t>Guidelines to be followed :</a:t>
            </a:r>
          </a:p>
          <a:p>
            <a:pPr marL="482600" indent="-457200" algn="just">
              <a:buFont typeface="Arial" panose="020B0604020202020204" pitchFamily="34" charset="0"/>
              <a:buChar char="•"/>
            </a:pPr>
            <a:r>
              <a:rPr lang="en-IN" b="1" dirty="0">
                <a:solidFill>
                  <a:srgbClr val="FF0000"/>
                </a:solidFill>
              </a:rPr>
              <a:t>Presentation should complete in 10 mins</a:t>
            </a:r>
          </a:p>
          <a:p>
            <a:pPr marL="482600" indent="-457200" algn="just">
              <a:buFont typeface="Arial" panose="020B0604020202020204" pitchFamily="34" charset="0"/>
              <a:buChar char="•"/>
            </a:pPr>
            <a:r>
              <a:rPr lang="en-IN" b="1" dirty="0">
                <a:solidFill>
                  <a:srgbClr val="FF0000"/>
                </a:solidFill>
              </a:rPr>
              <a:t>5 minutes will be devoted to Q&amp;A</a:t>
            </a:r>
          </a:p>
          <a:p>
            <a:endParaRPr lang="en-IN" dirty="0"/>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90" y="5144481"/>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6: This image is correlation matrix of all numerical columns with target columns.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38409" y="5802599"/>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There is negative correlation of target column with Daily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min spend on travelling page and travelling network rating and positive correlation with comments week since last outstation checking.</a:t>
            </a:r>
          </a:p>
        </p:txBody>
      </p:sp>
      <p:pic>
        <p:nvPicPr>
          <p:cNvPr id="12" name="Picture 11" descr="Timeline">
            <a:extLst>
              <a:ext uri="{FF2B5EF4-FFF2-40B4-BE49-F238E27FC236}">
                <a16:creationId xmlns:a16="http://schemas.microsoft.com/office/drawing/2014/main" id="{3AA24776-19A0-CC84-E22E-A0EEB57FD700}"/>
              </a:ext>
            </a:extLst>
          </p:cNvPr>
          <p:cNvPicPr>
            <a:picLocks noChangeAspect="1"/>
          </p:cNvPicPr>
          <p:nvPr/>
        </p:nvPicPr>
        <p:blipFill>
          <a:blip r:embed="rId2"/>
          <a:stretch>
            <a:fillRect/>
          </a:stretch>
        </p:blipFill>
        <p:spPr>
          <a:xfrm>
            <a:off x="276462" y="1056944"/>
            <a:ext cx="10848737" cy="4087537"/>
          </a:xfrm>
          <a:prstGeom prst="rect">
            <a:avLst/>
          </a:prstGeom>
        </p:spPr>
      </p:pic>
    </p:spTree>
    <p:extLst>
      <p:ext uri="{BB962C8B-B14F-4D97-AF65-F5344CB8AC3E}">
        <p14:creationId xmlns:p14="http://schemas.microsoft.com/office/powerpoint/2010/main" val="393920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Model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89" y="5144481"/>
            <a:ext cx="9760167"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7: This image is all the model that has been build and validated on AUC Score and others metrics as           well.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38409" y="5802599"/>
            <a:ext cx="10696338"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As the target column was imbalanced so we have used the smote technique and found that best model perform is Random forest with smote having best </a:t>
            </a:r>
            <a:r>
              <a:rPr lang="en-IN" sz="1600" dirty="0" err="1">
                <a:solidFill>
                  <a:srgbClr val="6D6868"/>
                </a:solidFill>
                <a:latin typeface="Arial" panose="020B0604020202020204" pitchFamily="34" charset="0"/>
                <a:cs typeface="Arial" panose="020B0604020202020204" pitchFamily="34" charset="0"/>
              </a:rPr>
              <a:t>auc</a:t>
            </a:r>
            <a:r>
              <a:rPr lang="en-IN" sz="1600" dirty="0">
                <a:solidFill>
                  <a:srgbClr val="6D6868"/>
                </a:solidFill>
                <a:latin typeface="Arial" panose="020B0604020202020204" pitchFamily="34" charset="0"/>
                <a:cs typeface="Arial" panose="020B0604020202020204" pitchFamily="34" charset="0"/>
              </a:rPr>
              <a:t> score of 0.99 which means to catch 100% result it catches with 99% and 1% error.</a:t>
            </a:r>
          </a:p>
        </p:txBody>
      </p:sp>
      <p:pic>
        <p:nvPicPr>
          <p:cNvPr id="16" name="Picture 15" descr="Table">
            <a:extLst>
              <a:ext uri="{FF2B5EF4-FFF2-40B4-BE49-F238E27FC236}">
                <a16:creationId xmlns:a16="http://schemas.microsoft.com/office/drawing/2014/main" id="{7A2148DE-57FE-6F89-742A-B26EE53FC938}"/>
              </a:ext>
            </a:extLst>
          </p:cNvPr>
          <p:cNvPicPr>
            <a:picLocks noChangeAspect="1"/>
          </p:cNvPicPr>
          <p:nvPr/>
        </p:nvPicPr>
        <p:blipFill>
          <a:blip r:embed="rId2"/>
          <a:stretch>
            <a:fillRect/>
          </a:stretch>
        </p:blipFill>
        <p:spPr>
          <a:xfrm>
            <a:off x="457889" y="1466576"/>
            <a:ext cx="10514911" cy="3266009"/>
          </a:xfrm>
          <a:prstGeom prst="rect">
            <a:avLst/>
          </a:prstGeom>
        </p:spPr>
      </p:pic>
    </p:spTree>
    <p:extLst>
      <p:ext uri="{BB962C8B-B14F-4D97-AF65-F5344CB8AC3E}">
        <p14:creationId xmlns:p14="http://schemas.microsoft.com/office/powerpoint/2010/main" val="160231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Model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89" y="5144481"/>
            <a:ext cx="9760167"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8: This image is a ROC AUC Curve of best model.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38409" y="5802599"/>
            <a:ext cx="10696338"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As the target column was imbalanced so we have used the smote technique and found that best model perform is Random forest with smote having best </a:t>
            </a:r>
            <a:r>
              <a:rPr lang="en-IN" sz="1600" dirty="0" err="1">
                <a:solidFill>
                  <a:srgbClr val="6D6868"/>
                </a:solidFill>
                <a:latin typeface="Arial" panose="020B0604020202020204" pitchFamily="34" charset="0"/>
                <a:cs typeface="Arial" panose="020B0604020202020204" pitchFamily="34" charset="0"/>
              </a:rPr>
              <a:t>auc</a:t>
            </a:r>
            <a:r>
              <a:rPr lang="en-IN" sz="1600" dirty="0">
                <a:solidFill>
                  <a:srgbClr val="6D6868"/>
                </a:solidFill>
                <a:latin typeface="Arial" panose="020B0604020202020204" pitchFamily="34" charset="0"/>
                <a:cs typeface="Arial" panose="020B0604020202020204" pitchFamily="34" charset="0"/>
              </a:rPr>
              <a:t> score of 0.99 which means to catch 100% result it catches with 99% and 1% error.</a:t>
            </a:r>
          </a:p>
        </p:txBody>
      </p:sp>
      <p:pic>
        <p:nvPicPr>
          <p:cNvPr id="3" name="Picture 2" descr="Chart, line chart">
            <a:extLst>
              <a:ext uri="{FF2B5EF4-FFF2-40B4-BE49-F238E27FC236}">
                <a16:creationId xmlns:a16="http://schemas.microsoft.com/office/drawing/2014/main" id="{CF5CB5DB-B1B6-2B93-B100-CF96C475DCEE}"/>
              </a:ext>
            </a:extLst>
          </p:cNvPr>
          <p:cNvPicPr>
            <a:picLocks noChangeAspect="1"/>
          </p:cNvPicPr>
          <p:nvPr/>
        </p:nvPicPr>
        <p:blipFill>
          <a:blip r:embed="rId2"/>
          <a:stretch>
            <a:fillRect/>
          </a:stretch>
        </p:blipFill>
        <p:spPr>
          <a:xfrm>
            <a:off x="457889" y="1347788"/>
            <a:ext cx="10239139" cy="3762609"/>
          </a:xfrm>
          <a:prstGeom prst="rect">
            <a:avLst/>
          </a:prstGeom>
        </p:spPr>
      </p:pic>
    </p:spTree>
    <p:extLst>
      <p:ext uri="{BB962C8B-B14F-4D97-AF65-F5344CB8AC3E}">
        <p14:creationId xmlns:p14="http://schemas.microsoft.com/office/powerpoint/2010/main" val="355102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2862322"/>
          </a:xfrm>
          <a:prstGeom prst="rect">
            <a:avLst/>
          </a:prstGeom>
          <a:noFill/>
        </p:spPr>
        <p:txBody>
          <a:bodyPr wrap="square" rtlCol="0">
            <a:spAutoFit/>
          </a:bodyPr>
          <a:lstStyle/>
          <a:p>
            <a:r>
              <a:rPr lang="en-IN" dirty="0">
                <a:latin typeface="Trebuchet MS" panose="020B0603020202020204" pitchFamily="34" charset="0"/>
              </a:rPr>
              <a:t>As we have tried various model optimization technique like </a:t>
            </a:r>
          </a:p>
          <a:p>
            <a:pPr marL="514350" indent="-514350">
              <a:buAutoNum type="arabicPeriod"/>
            </a:pPr>
            <a:r>
              <a:rPr lang="en-IN" dirty="0">
                <a:latin typeface="Trebuchet MS" panose="020B0603020202020204" pitchFamily="34" charset="0"/>
              </a:rPr>
              <a:t>RFE- Recursive feature elimination</a:t>
            </a:r>
          </a:p>
          <a:p>
            <a:pPr marL="514350" indent="-514350">
              <a:buAutoNum type="arabicPeriod"/>
            </a:pPr>
            <a:r>
              <a:rPr lang="en-IN" dirty="0">
                <a:latin typeface="Trebuchet MS" panose="020B0603020202020204" pitchFamily="34" charset="0"/>
              </a:rPr>
              <a:t>FS – forwards selection</a:t>
            </a:r>
          </a:p>
          <a:p>
            <a:pPr marL="514350" indent="-514350">
              <a:buAutoNum type="arabicPeriod"/>
            </a:pPr>
            <a:r>
              <a:rPr lang="en-IN" dirty="0">
                <a:latin typeface="Trebuchet MS" panose="020B0603020202020204" pitchFamily="34" charset="0"/>
              </a:rPr>
              <a:t>BE – Backward elimination</a:t>
            </a:r>
          </a:p>
          <a:p>
            <a:endParaRPr lang="en-IN" dirty="0">
              <a:latin typeface="Trebuchet MS" panose="020B0603020202020204" pitchFamily="34" charset="0"/>
            </a:endParaRPr>
          </a:p>
          <a:p>
            <a:r>
              <a:rPr lang="en-IN" dirty="0">
                <a:latin typeface="Trebuchet MS" panose="020B0603020202020204" pitchFamily="34" charset="0"/>
              </a:rPr>
              <a:t>There are many other things as well that can we further try up like  cross validation to further </a:t>
            </a:r>
            <a:r>
              <a:rPr lang="en-IN" dirty="0" err="1">
                <a:latin typeface="Trebuchet MS" panose="020B0603020202020204" pitchFamily="34" charset="0"/>
              </a:rPr>
              <a:t>tuin</a:t>
            </a:r>
            <a:r>
              <a:rPr lang="en-IN" dirty="0">
                <a:latin typeface="Trebuchet MS" panose="020B0603020202020204" pitchFamily="34" charset="0"/>
              </a:rPr>
              <a:t> up the model.</a:t>
            </a:r>
          </a:p>
          <a:p>
            <a:endParaRPr lang="en-IN" dirty="0">
              <a:latin typeface="Trebuchet MS" panose="020B0603020202020204" pitchFamily="34" charset="0"/>
            </a:endParaRPr>
          </a:p>
          <a:p>
            <a:r>
              <a:rPr lang="en-IN" dirty="0">
                <a:latin typeface="Trebuchet MS" panose="020B0603020202020204" pitchFamily="34" charset="0"/>
              </a:rPr>
              <a:t>But we almost got the best model with bagging technique of Random Forest with ROC AUC Score of 0.99</a:t>
            </a:r>
          </a:p>
        </p:txBody>
      </p:sp>
    </p:spTree>
    <p:extLst>
      <p:ext uri="{BB962C8B-B14F-4D97-AF65-F5344CB8AC3E}">
        <p14:creationId xmlns:p14="http://schemas.microsoft.com/office/powerpoint/2010/main" val="202373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9" name="Diagram 8">
            <a:extLst>
              <a:ext uri="{FF2B5EF4-FFF2-40B4-BE49-F238E27FC236}">
                <a16:creationId xmlns:a16="http://schemas.microsoft.com/office/drawing/2014/main" id="{AA1310C6-0BA9-9D6D-8AE0-5B720473B25A}"/>
              </a:ext>
            </a:extLst>
          </p:cNvPr>
          <p:cNvGraphicFramePr/>
          <p:nvPr>
            <p:extLst>
              <p:ext uri="{D42A27DB-BD31-4B8C-83A1-F6EECF244321}">
                <p14:modId xmlns:p14="http://schemas.microsoft.com/office/powerpoint/2010/main" val="1744129970"/>
              </p:ext>
            </p:extLst>
          </p:nvPr>
        </p:nvGraphicFramePr>
        <p:xfrm>
          <a:off x="1076946" y="3065291"/>
          <a:ext cx="8795654" cy="1355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85EFD58C-3341-C129-B402-C00657BD464A}"/>
              </a:ext>
            </a:extLst>
          </p:cNvPr>
          <p:cNvGraphicFramePr/>
          <p:nvPr>
            <p:extLst>
              <p:ext uri="{D42A27DB-BD31-4B8C-83A1-F6EECF244321}">
                <p14:modId xmlns:p14="http://schemas.microsoft.com/office/powerpoint/2010/main" val="2059863059"/>
              </p:ext>
            </p:extLst>
          </p:nvPr>
        </p:nvGraphicFramePr>
        <p:xfrm>
          <a:off x="1076946" y="1625181"/>
          <a:ext cx="8795657" cy="1440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1" name="Straight Arrow Connector 10">
            <a:extLst>
              <a:ext uri="{FF2B5EF4-FFF2-40B4-BE49-F238E27FC236}">
                <a16:creationId xmlns:a16="http://schemas.microsoft.com/office/drawing/2014/main" id="{3C7E19FC-63CF-307A-97C7-8129A716BA5E}"/>
              </a:ext>
            </a:extLst>
          </p:cNvPr>
          <p:cNvCxnSpPr>
            <a:cxnSpLocks/>
          </p:cNvCxnSpPr>
          <p:nvPr/>
        </p:nvCxnSpPr>
        <p:spPr>
          <a:xfrm>
            <a:off x="5017529" y="4370581"/>
            <a:ext cx="0" cy="1170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CA1BDE4-CB80-66EC-43CA-4D8C41FFBCDE}"/>
              </a:ext>
            </a:extLst>
          </p:cNvPr>
          <p:cNvSpPr/>
          <p:nvPr/>
        </p:nvSpPr>
        <p:spPr>
          <a:xfrm>
            <a:off x="2833980" y="4975412"/>
            <a:ext cx="4346713" cy="178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rebuchet MS" panose="020B0603020202020204" pitchFamily="34" charset="0"/>
              </a:rPr>
              <a:t>Machine Learning Model with having past data also real time containing information on user activity on user page to predict they will buy the product or not</a:t>
            </a:r>
            <a:endParaRPr lang="en-IN" dirty="0">
              <a:latin typeface="Trebuchet MS" panose="020B0603020202020204" pitchFamily="34" charset="0"/>
            </a:endParaRPr>
          </a:p>
        </p:txBody>
      </p:sp>
    </p:spTree>
    <p:extLst>
      <p:ext uri="{BB962C8B-B14F-4D97-AF65-F5344CB8AC3E}">
        <p14:creationId xmlns:p14="http://schemas.microsoft.com/office/powerpoint/2010/main" val="53269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06415" y="-116963"/>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9" name="Diagram 8">
            <a:extLst>
              <a:ext uri="{FF2B5EF4-FFF2-40B4-BE49-F238E27FC236}">
                <a16:creationId xmlns:a16="http://schemas.microsoft.com/office/drawing/2014/main" id="{AA1310C6-0BA9-9D6D-8AE0-5B720473B25A}"/>
              </a:ext>
            </a:extLst>
          </p:cNvPr>
          <p:cNvGraphicFramePr/>
          <p:nvPr>
            <p:extLst>
              <p:ext uri="{D42A27DB-BD31-4B8C-83A1-F6EECF244321}">
                <p14:modId xmlns:p14="http://schemas.microsoft.com/office/powerpoint/2010/main" val="1101068623"/>
              </p:ext>
            </p:extLst>
          </p:nvPr>
        </p:nvGraphicFramePr>
        <p:xfrm>
          <a:off x="1076946" y="3065291"/>
          <a:ext cx="8795654" cy="1355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85EFD58C-3341-C129-B402-C00657BD464A}"/>
              </a:ext>
            </a:extLst>
          </p:cNvPr>
          <p:cNvGraphicFramePr/>
          <p:nvPr>
            <p:extLst>
              <p:ext uri="{D42A27DB-BD31-4B8C-83A1-F6EECF244321}">
                <p14:modId xmlns:p14="http://schemas.microsoft.com/office/powerpoint/2010/main" val="460307841"/>
              </p:ext>
            </p:extLst>
          </p:nvPr>
        </p:nvGraphicFramePr>
        <p:xfrm>
          <a:off x="1076946" y="1625181"/>
          <a:ext cx="8795657" cy="1440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le 1">
            <a:extLst>
              <a:ext uri="{FF2B5EF4-FFF2-40B4-BE49-F238E27FC236}">
                <a16:creationId xmlns:a16="http://schemas.microsoft.com/office/drawing/2014/main" id="{506B0D62-C3AC-58D0-F48B-8D5C7C899DDD}"/>
              </a:ext>
            </a:extLst>
          </p:cNvPr>
          <p:cNvSpPr txBox="1">
            <a:spLocks/>
          </p:cNvSpPr>
          <p:nvPr/>
        </p:nvSpPr>
        <p:spPr>
          <a:xfrm>
            <a:off x="877836" y="482578"/>
            <a:ext cx="10515600" cy="76472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latin typeface="Trebuchet MS" panose="020B0603020202020204" pitchFamily="34" charset="0"/>
              </a:rPr>
              <a:t>Tools :- Python</a:t>
            </a:r>
            <a:br>
              <a:rPr lang="en-US" sz="2000">
                <a:latin typeface="Trebuchet MS" panose="020B0603020202020204" pitchFamily="34" charset="0"/>
              </a:rPr>
            </a:br>
            <a:r>
              <a:rPr lang="en-US" sz="2000">
                <a:latin typeface="Trebuchet MS" panose="020B0603020202020204" pitchFamily="34" charset="0"/>
              </a:rPr>
              <a:t>Libraries used :- Pandas, Matplotlib, Seaborn (Data Loading, EDA)</a:t>
            </a:r>
            <a:br>
              <a:rPr lang="en-US" sz="2000">
                <a:latin typeface="Trebuchet MS" panose="020B0603020202020204" pitchFamily="34" charset="0"/>
              </a:rPr>
            </a:br>
            <a:r>
              <a:rPr lang="en-US" sz="2000">
                <a:latin typeface="Trebuchet MS" panose="020B0603020202020204" pitchFamily="34" charset="0"/>
              </a:rPr>
              <a:t>                          sklearn (Data Preprocessing, Model Building, Model Validation &amp; Tuning) </a:t>
            </a:r>
            <a:endParaRPr lang="en-IN" sz="2000" dirty="0">
              <a:latin typeface="Trebuchet MS" panose="020B0603020202020204" pitchFamily="34" charset="0"/>
            </a:endParaRPr>
          </a:p>
        </p:txBody>
      </p:sp>
      <p:sp>
        <p:nvSpPr>
          <p:cNvPr id="3" name="Rectangle 2">
            <a:extLst>
              <a:ext uri="{FF2B5EF4-FFF2-40B4-BE49-F238E27FC236}">
                <a16:creationId xmlns:a16="http://schemas.microsoft.com/office/drawing/2014/main" id="{E04BC3F2-61C0-8751-E511-7861BF81B417}"/>
              </a:ext>
            </a:extLst>
          </p:cNvPr>
          <p:cNvSpPr/>
          <p:nvPr/>
        </p:nvSpPr>
        <p:spPr>
          <a:xfrm>
            <a:off x="877836" y="1359839"/>
            <a:ext cx="1336431" cy="85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Data loading</a:t>
            </a:r>
            <a:endParaRPr lang="en-IN" b="1" dirty="0">
              <a:ln w="22225">
                <a:solidFill>
                  <a:schemeClr val="accent2"/>
                </a:solidFill>
                <a:prstDash val="solid"/>
              </a:ln>
              <a:solidFill>
                <a:schemeClr val="accent2">
                  <a:lumMod val="40000"/>
                  <a:lumOff val="60000"/>
                </a:schemeClr>
              </a:solidFill>
            </a:endParaRPr>
          </a:p>
        </p:txBody>
      </p:sp>
      <p:cxnSp>
        <p:nvCxnSpPr>
          <p:cNvPr id="4" name="Straight Arrow Connector 3">
            <a:extLst>
              <a:ext uri="{FF2B5EF4-FFF2-40B4-BE49-F238E27FC236}">
                <a16:creationId xmlns:a16="http://schemas.microsoft.com/office/drawing/2014/main" id="{2CD64A2F-2DB1-6E26-EA77-143B712A3876}"/>
              </a:ext>
            </a:extLst>
          </p:cNvPr>
          <p:cNvCxnSpPr/>
          <p:nvPr/>
        </p:nvCxnSpPr>
        <p:spPr>
          <a:xfrm>
            <a:off x="2227160" y="1729877"/>
            <a:ext cx="68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99E1C3E-7CF7-4B95-43B7-6AD237235E21}"/>
              </a:ext>
            </a:extLst>
          </p:cNvPr>
          <p:cNvSpPr/>
          <p:nvPr/>
        </p:nvSpPr>
        <p:spPr>
          <a:xfrm>
            <a:off x="2930544" y="1434457"/>
            <a:ext cx="1336431" cy="590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Private Source  </a:t>
            </a:r>
            <a:endParaRPr lang="en-IN" sz="1400" dirty="0">
              <a:ln w="0"/>
              <a:solidFill>
                <a:schemeClr val="tx1"/>
              </a:solidFill>
              <a:effectLst>
                <a:outerShdw blurRad="38100" dist="19050" dir="2700000" algn="tl" rotWithShape="0">
                  <a:schemeClr val="dk1">
                    <a:alpha val="40000"/>
                  </a:schemeClr>
                </a:outerShdw>
              </a:effectLst>
            </a:endParaRPr>
          </a:p>
        </p:txBody>
      </p:sp>
      <p:cxnSp>
        <p:nvCxnSpPr>
          <p:cNvPr id="7" name="Straight Arrow Connector 6">
            <a:extLst>
              <a:ext uri="{FF2B5EF4-FFF2-40B4-BE49-F238E27FC236}">
                <a16:creationId xmlns:a16="http://schemas.microsoft.com/office/drawing/2014/main" id="{81F483FB-2A96-3BEA-3F5E-A2D088DEB2FC}"/>
              </a:ext>
            </a:extLst>
          </p:cNvPr>
          <p:cNvCxnSpPr/>
          <p:nvPr/>
        </p:nvCxnSpPr>
        <p:spPr>
          <a:xfrm>
            <a:off x="1546051" y="2217969"/>
            <a:ext cx="0" cy="42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4FD7766-6B95-BF67-E8B6-167DC55468F7}"/>
              </a:ext>
            </a:extLst>
          </p:cNvPr>
          <p:cNvSpPr/>
          <p:nvPr/>
        </p:nvSpPr>
        <p:spPr>
          <a:xfrm>
            <a:off x="838200" y="2648541"/>
            <a:ext cx="1336431" cy="1913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EDA</a:t>
            </a:r>
            <a:endParaRPr lang="en-IN" dirty="0">
              <a:solidFill>
                <a:sysClr val="windowText" lastClr="000000"/>
              </a:solidFill>
            </a:endParaRPr>
          </a:p>
        </p:txBody>
      </p:sp>
      <p:cxnSp>
        <p:nvCxnSpPr>
          <p:cNvPr id="14" name="Straight Arrow Connector 13">
            <a:extLst>
              <a:ext uri="{FF2B5EF4-FFF2-40B4-BE49-F238E27FC236}">
                <a16:creationId xmlns:a16="http://schemas.microsoft.com/office/drawing/2014/main" id="{967B6639-C061-3ECD-DC41-21AF13F0C0BA}"/>
              </a:ext>
            </a:extLst>
          </p:cNvPr>
          <p:cNvCxnSpPr/>
          <p:nvPr/>
        </p:nvCxnSpPr>
        <p:spPr>
          <a:xfrm>
            <a:off x="2174631" y="3225340"/>
            <a:ext cx="668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C11A219D-533C-A162-FEB2-008DD4CB150C}"/>
              </a:ext>
            </a:extLst>
          </p:cNvPr>
          <p:cNvSpPr/>
          <p:nvPr/>
        </p:nvSpPr>
        <p:spPr>
          <a:xfrm>
            <a:off x="2842846" y="2416912"/>
            <a:ext cx="6817649" cy="191373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500" dirty="0"/>
              <a:t>Basic EDA like checking datatypes of each column, shape</a:t>
            </a:r>
          </a:p>
          <a:p>
            <a:pPr marL="342900" indent="-342900">
              <a:buFont typeface="+mj-lt"/>
              <a:buAutoNum type="arabicPeriod"/>
            </a:pPr>
            <a:r>
              <a:rPr lang="en-US" sz="1500" dirty="0"/>
              <a:t>Filtering Numerical column and Categorical column</a:t>
            </a:r>
          </a:p>
          <a:p>
            <a:pPr marL="342900" indent="-342900">
              <a:buFont typeface="+mj-lt"/>
              <a:buAutoNum type="arabicPeriod"/>
            </a:pPr>
            <a:r>
              <a:rPr lang="en-US" sz="1500" dirty="0"/>
              <a:t>Product taken with preferred location</a:t>
            </a:r>
          </a:p>
          <a:p>
            <a:pPr marL="342900" indent="-342900">
              <a:buFont typeface="+mj-lt"/>
              <a:buAutoNum type="arabicPeriod"/>
            </a:pPr>
            <a:r>
              <a:rPr lang="en-US" sz="1500" dirty="0"/>
              <a:t>Checking the distribution of each numerical columns</a:t>
            </a:r>
          </a:p>
          <a:p>
            <a:pPr marL="342900" indent="-342900">
              <a:buFont typeface="+mj-lt"/>
              <a:buAutoNum type="arabicPeriod"/>
            </a:pPr>
            <a:r>
              <a:rPr lang="en-US" sz="1500" dirty="0"/>
              <a:t>Handling missing value with mode for categorical columns and mean for numerical columns</a:t>
            </a:r>
          </a:p>
          <a:p>
            <a:pPr marL="342900" indent="-342900">
              <a:buFont typeface="+mj-lt"/>
              <a:buAutoNum type="arabicPeriod"/>
            </a:pPr>
            <a:endParaRPr lang="en-IN" sz="1500" dirty="0"/>
          </a:p>
        </p:txBody>
      </p:sp>
      <p:cxnSp>
        <p:nvCxnSpPr>
          <p:cNvPr id="17" name="Straight Arrow Connector 16">
            <a:extLst>
              <a:ext uri="{FF2B5EF4-FFF2-40B4-BE49-F238E27FC236}">
                <a16:creationId xmlns:a16="http://schemas.microsoft.com/office/drawing/2014/main" id="{BC9B8B14-AD75-7D51-CD36-AAC1A2F76704}"/>
              </a:ext>
            </a:extLst>
          </p:cNvPr>
          <p:cNvCxnSpPr>
            <a:cxnSpLocks/>
          </p:cNvCxnSpPr>
          <p:nvPr/>
        </p:nvCxnSpPr>
        <p:spPr>
          <a:xfrm>
            <a:off x="1558947" y="4562274"/>
            <a:ext cx="0" cy="36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0EAD956-0B45-7AFA-7001-1E9B07F3D9AE}"/>
              </a:ext>
            </a:extLst>
          </p:cNvPr>
          <p:cNvSpPr/>
          <p:nvPr/>
        </p:nvSpPr>
        <p:spPr>
          <a:xfrm>
            <a:off x="857280" y="4930230"/>
            <a:ext cx="1336431" cy="65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Outlier Analysis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9" name="Straight Arrow Connector 18">
            <a:extLst>
              <a:ext uri="{FF2B5EF4-FFF2-40B4-BE49-F238E27FC236}">
                <a16:creationId xmlns:a16="http://schemas.microsoft.com/office/drawing/2014/main" id="{AA561BC4-056C-6FB9-8044-AA71E2279089}"/>
              </a:ext>
            </a:extLst>
          </p:cNvPr>
          <p:cNvCxnSpPr>
            <a:stCxn id="18" idx="3"/>
          </p:cNvCxnSpPr>
          <p:nvPr/>
        </p:nvCxnSpPr>
        <p:spPr>
          <a:xfrm flipV="1">
            <a:off x="2193711" y="5258033"/>
            <a:ext cx="6893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A9F6EDB-929A-5F65-510F-3D0C47A55ACD}"/>
              </a:ext>
            </a:extLst>
          </p:cNvPr>
          <p:cNvSpPr/>
          <p:nvPr/>
        </p:nvSpPr>
        <p:spPr>
          <a:xfrm>
            <a:off x="2930545" y="4746252"/>
            <a:ext cx="6729950" cy="106401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Boxplot on all Numerical columns along with target column</a:t>
            </a:r>
          </a:p>
          <a:p>
            <a:pPr marL="342900" indent="-342900">
              <a:buFont typeface="+mj-lt"/>
              <a:buAutoNum type="arabicPeriod"/>
            </a:pPr>
            <a:endParaRPr lang="en-IN" dirty="0"/>
          </a:p>
        </p:txBody>
      </p:sp>
      <p:cxnSp>
        <p:nvCxnSpPr>
          <p:cNvPr id="22" name="Straight Arrow Connector 21">
            <a:extLst>
              <a:ext uri="{FF2B5EF4-FFF2-40B4-BE49-F238E27FC236}">
                <a16:creationId xmlns:a16="http://schemas.microsoft.com/office/drawing/2014/main" id="{F37E1E56-8A68-934F-F7EE-09C798D0B8ED}"/>
              </a:ext>
            </a:extLst>
          </p:cNvPr>
          <p:cNvCxnSpPr>
            <a:cxnSpLocks/>
          </p:cNvCxnSpPr>
          <p:nvPr/>
        </p:nvCxnSpPr>
        <p:spPr>
          <a:xfrm>
            <a:off x="1558947" y="5585837"/>
            <a:ext cx="0" cy="43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6C54768-B560-7E80-EA39-8D434AE53DC8}"/>
              </a:ext>
            </a:extLst>
          </p:cNvPr>
          <p:cNvSpPr/>
          <p:nvPr/>
        </p:nvSpPr>
        <p:spPr>
          <a:xfrm>
            <a:off x="877836" y="6035479"/>
            <a:ext cx="1296795" cy="59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Correlation Analysis</a:t>
            </a:r>
            <a:endParaRPr lang="en-IN" dirty="0">
              <a:solidFill>
                <a:sysClr val="windowText" lastClr="000000"/>
              </a:solidFill>
            </a:endParaRPr>
          </a:p>
        </p:txBody>
      </p:sp>
      <p:cxnSp>
        <p:nvCxnSpPr>
          <p:cNvPr id="24" name="Straight Arrow Connector 23">
            <a:extLst>
              <a:ext uri="{FF2B5EF4-FFF2-40B4-BE49-F238E27FC236}">
                <a16:creationId xmlns:a16="http://schemas.microsoft.com/office/drawing/2014/main" id="{80BA315F-7704-8C50-4E93-0A99AD989145}"/>
              </a:ext>
            </a:extLst>
          </p:cNvPr>
          <p:cNvCxnSpPr/>
          <p:nvPr/>
        </p:nvCxnSpPr>
        <p:spPr>
          <a:xfrm>
            <a:off x="2193711" y="6267163"/>
            <a:ext cx="68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BA0CC2E4-3154-DCB3-AE4E-A9C68C0855BF}"/>
              </a:ext>
            </a:extLst>
          </p:cNvPr>
          <p:cNvSpPr/>
          <p:nvPr/>
        </p:nvSpPr>
        <p:spPr>
          <a:xfrm>
            <a:off x="2930544" y="6035479"/>
            <a:ext cx="6729951" cy="7647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Correlation matrix to remove insignificant variable by removing multicollinearity helps in making model simpler</a:t>
            </a:r>
            <a:endParaRPr lang="en-IN" dirty="0"/>
          </a:p>
        </p:txBody>
      </p:sp>
    </p:spTree>
    <p:extLst>
      <p:ext uri="{BB962C8B-B14F-4D97-AF65-F5344CB8AC3E}">
        <p14:creationId xmlns:p14="http://schemas.microsoft.com/office/powerpoint/2010/main" val="188776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685486" y="30071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2" name="TextBox 11">
            <a:extLst>
              <a:ext uri="{FF2B5EF4-FFF2-40B4-BE49-F238E27FC236}">
                <a16:creationId xmlns:a16="http://schemas.microsoft.com/office/drawing/2014/main" id="{CF0EDB71-FA98-8FBA-4478-7656C91EA70E}"/>
              </a:ext>
            </a:extLst>
          </p:cNvPr>
          <p:cNvSpPr txBox="1"/>
          <p:nvPr/>
        </p:nvSpPr>
        <p:spPr>
          <a:xfrm>
            <a:off x="3080274" y="1623963"/>
            <a:ext cx="6098240" cy="369332"/>
          </a:xfrm>
          <a:prstGeom prst="rect">
            <a:avLst/>
          </a:prstGeom>
          <a:noFill/>
        </p:spPr>
        <p:txBody>
          <a:bodyPr wrap="square">
            <a:spAutoFit/>
          </a:bodyPr>
          <a:lstStyle/>
          <a:p>
            <a:endParaRPr lang="en-IN" dirty="0"/>
          </a:p>
        </p:txBody>
      </p:sp>
      <p:sp>
        <p:nvSpPr>
          <p:cNvPr id="30" name="Rectangle 29">
            <a:extLst>
              <a:ext uri="{FF2B5EF4-FFF2-40B4-BE49-F238E27FC236}">
                <a16:creationId xmlns:a16="http://schemas.microsoft.com/office/drawing/2014/main" id="{EC3858CA-0DD7-6B34-50E1-5B6196DE2EC5}"/>
              </a:ext>
            </a:extLst>
          </p:cNvPr>
          <p:cNvSpPr/>
          <p:nvPr/>
        </p:nvSpPr>
        <p:spPr>
          <a:xfrm>
            <a:off x="349700" y="1433439"/>
            <a:ext cx="1629291" cy="962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Model building</a:t>
            </a:r>
            <a:endParaRPr lang="en-IN" dirty="0">
              <a:solidFill>
                <a:sysClr val="windowText" lastClr="000000"/>
              </a:solidFill>
            </a:endParaRPr>
          </a:p>
        </p:txBody>
      </p:sp>
      <p:cxnSp>
        <p:nvCxnSpPr>
          <p:cNvPr id="31" name="Straight Arrow Connector 30">
            <a:extLst>
              <a:ext uri="{FF2B5EF4-FFF2-40B4-BE49-F238E27FC236}">
                <a16:creationId xmlns:a16="http://schemas.microsoft.com/office/drawing/2014/main" id="{02E6B0D1-7661-DCD1-BD51-0958DA2C812B}"/>
              </a:ext>
            </a:extLst>
          </p:cNvPr>
          <p:cNvCxnSpPr/>
          <p:nvPr/>
        </p:nvCxnSpPr>
        <p:spPr>
          <a:xfrm>
            <a:off x="1978994" y="2062201"/>
            <a:ext cx="489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FFE6D4B-C0B2-DB8C-9682-C811DAFC4893}"/>
              </a:ext>
            </a:extLst>
          </p:cNvPr>
          <p:cNvSpPr/>
          <p:nvPr/>
        </p:nvSpPr>
        <p:spPr>
          <a:xfrm>
            <a:off x="2468982" y="1433438"/>
            <a:ext cx="1051034" cy="962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Feature Target column </a:t>
            </a:r>
            <a:endParaRPr lang="en-IN" dirty="0">
              <a:solidFill>
                <a:sysClr val="windowText" lastClr="000000"/>
              </a:solidFill>
            </a:endParaRPr>
          </a:p>
        </p:txBody>
      </p:sp>
      <p:cxnSp>
        <p:nvCxnSpPr>
          <p:cNvPr id="33" name="Straight Arrow Connector 32">
            <a:extLst>
              <a:ext uri="{FF2B5EF4-FFF2-40B4-BE49-F238E27FC236}">
                <a16:creationId xmlns:a16="http://schemas.microsoft.com/office/drawing/2014/main" id="{9541A87D-3815-5A2C-A4BB-A7641E5A3D9B}"/>
              </a:ext>
            </a:extLst>
          </p:cNvPr>
          <p:cNvCxnSpPr>
            <a:stCxn id="32" idx="3"/>
          </p:cNvCxnSpPr>
          <p:nvPr/>
        </p:nvCxnSpPr>
        <p:spPr>
          <a:xfrm>
            <a:off x="3520016" y="1914735"/>
            <a:ext cx="578257" cy="2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9D46872-8794-7ABD-2830-F7E0B63B08C7}"/>
              </a:ext>
            </a:extLst>
          </p:cNvPr>
          <p:cNvSpPr/>
          <p:nvPr/>
        </p:nvSpPr>
        <p:spPr>
          <a:xfrm>
            <a:off x="4173159" y="1433438"/>
            <a:ext cx="1364343" cy="1074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Feature_Numerical</a:t>
            </a:r>
          </a:p>
          <a:p>
            <a:pPr algn="ctr"/>
            <a:r>
              <a:rPr lang="en-US" dirty="0">
                <a:solidFill>
                  <a:sysClr val="windowText" lastClr="000000"/>
                </a:solidFill>
              </a:rPr>
              <a:t>Feature_Categorical</a:t>
            </a:r>
            <a:endParaRPr lang="en-IN" dirty="0">
              <a:solidFill>
                <a:sysClr val="windowText" lastClr="000000"/>
              </a:solidFill>
            </a:endParaRPr>
          </a:p>
        </p:txBody>
      </p:sp>
      <p:cxnSp>
        <p:nvCxnSpPr>
          <p:cNvPr id="35" name="Straight Arrow Connector 34">
            <a:extLst>
              <a:ext uri="{FF2B5EF4-FFF2-40B4-BE49-F238E27FC236}">
                <a16:creationId xmlns:a16="http://schemas.microsoft.com/office/drawing/2014/main" id="{33AFA174-CD6B-2D88-D95B-CBC352BB639C}"/>
              </a:ext>
            </a:extLst>
          </p:cNvPr>
          <p:cNvCxnSpPr/>
          <p:nvPr/>
        </p:nvCxnSpPr>
        <p:spPr>
          <a:xfrm>
            <a:off x="5537502" y="2283544"/>
            <a:ext cx="319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4F8DC92-8AB9-69C1-6BE0-1813B465A0E7}"/>
              </a:ext>
            </a:extLst>
          </p:cNvPr>
          <p:cNvSpPr/>
          <p:nvPr/>
        </p:nvSpPr>
        <p:spPr>
          <a:xfrm>
            <a:off x="5856816" y="1433436"/>
            <a:ext cx="1364343" cy="1625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Feature_Numerical Scaling</a:t>
            </a:r>
          </a:p>
          <a:p>
            <a:pPr algn="ctr"/>
            <a:r>
              <a:rPr lang="en-US" dirty="0">
                <a:solidFill>
                  <a:sysClr val="windowText" lastClr="000000"/>
                </a:solidFill>
              </a:rPr>
              <a:t>Feature_Categorical Encoding</a:t>
            </a:r>
            <a:endParaRPr lang="en-IN" dirty="0">
              <a:solidFill>
                <a:sysClr val="windowText" lastClr="000000"/>
              </a:solidFill>
            </a:endParaRPr>
          </a:p>
        </p:txBody>
      </p:sp>
      <p:cxnSp>
        <p:nvCxnSpPr>
          <p:cNvPr id="37" name="Straight Arrow Connector 36">
            <a:extLst>
              <a:ext uri="{FF2B5EF4-FFF2-40B4-BE49-F238E27FC236}">
                <a16:creationId xmlns:a16="http://schemas.microsoft.com/office/drawing/2014/main" id="{3ED833D1-2213-68F0-5DBD-C880AB10B303}"/>
              </a:ext>
            </a:extLst>
          </p:cNvPr>
          <p:cNvCxnSpPr/>
          <p:nvPr/>
        </p:nvCxnSpPr>
        <p:spPr>
          <a:xfrm>
            <a:off x="7177618" y="1914735"/>
            <a:ext cx="406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DDF7119-147F-58DF-AD14-5A90931B4B53}"/>
              </a:ext>
            </a:extLst>
          </p:cNvPr>
          <p:cNvSpPr/>
          <p:nvPr/>
        </p:nvSpPr>
        <p:spPr>
          <a:xfrm>
            <a:off x="7584016" y="1345918"/>
            <a:ext cx="1219200" cy="1712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Build Multiple classification model</a:t>
            </a:r>
            <a:endParaRPr lang="en-IN" dirty="0">
              <a:solidFill>
                <a:sysClr val="windowText" lastClr="000000"/>
              </a:solidFill>
            </a:endParaRPr>
          </a:p>
        </p:txBody>
      </p:sp>
      <p:cxnSp>
        <p:nvCxnSpPr>
          <p:cNvPr id="39" name="Straight Arrow Connector 38">
            <a:extLst>
              <a:ext uri="{FF2B5EF4-FFF2-40B4-BE49-F238E27FC236}">
                <a16:creationId xmlns:a16="http://schemas.microsoft.com/office/drawing/2014/main" id="{50714361-E297-AA1F-D491-4FF51CB8CE42}"/>
              </a:ext>
            </a:extLst>
          </p:cNvPr>
          <p:cNvCxnSpPr/>
          <p:nvPr/>
        </p:nvCxnSpPr>
        <p:spPr>
          <a:xfrm>
            <a:off x="8803216" y="1800944"/>
            <a:ext cx="40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5EF0A4B-3386-DCEF-414E-41AFD0E8A0FE}"/>
              </a:ext>
            </a:extLst>
          </p:cNvPr>
          <p:cNvSpPr/>
          <p:nvPr/>
        </p:nvSpPr>
        <p:spPr>
          <a:xfrm>
            <a:off x="9238645" y="1345918"/>
            <a:ext cx="1109287" cy="1712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Model Optimization</a:t>
            </a:r>
          </a:p>
          <a:p>
            <a:pPr algn="ctr"/>
            <a:r>
              <a:rPr lang="en-US" dirty="0">
                <a:solidFill>
                  <a:sysClr val="windowText" lastClr="000000"/>
                </a:solidFill>
              </a:rPr>
              <a:t>3 types of feature selection</a:t>
            </a:r>
            <a:endParaRPr lang="en-IN" dirty="0">
              <a:solidFill>
                <a:sysClr val="windowText" lastClr="000000"/>
              </a:solidFill>
            </a:endParaRPr>
          </a:p>
        </p:txBody>
      </p:sp>
      <p:cxnSp>
        <p:nvCxnSpPr>
          <p:cNvPr id="41" name="Straight Arrow Connector 40">
            <a:extLst>
              <a:ext uri="{FF2B5EF4-FFF2-40B4-BE49-F238E27FC236}">
                <a16:creationId xmlns:a16="http://schemas.microsoft.com/office/drawing/2014/main" id="{C22D8876-FA63-E87D-C654-75FC1969D4BF}"/>
              </a:ext>
            </a:extLst>
          </p:cNvPr>
          <p:cNvCxnSpPr/>
          <p:nvPr/>
        </p:nvCxnSpPr>
        <p:spPr>
          <a:xfrm>
            <a:off x="9833730" y="3058525"/>
            <a:ext cx="0" cy="19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122ADCE-295A-7334-18A0-6CF3D95934CC}"/>
              </a:ext>
            </a:extLst>
          </p:cNvPr>
          <p:cNvSpPr/>
          <p:nvPr/>
        </p:nvSpPr>
        <p:spPr>
          <a:xfrm>
            <a:off x="9238645" y="3163377"/>
            <a:ext cx="1109287" cy="264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Model Validation using </a:t>
            </a:r>
          </a:p>
          <a:p>
            <a:pPr algn="ctr"/>
            <a:r>
              <a:rPr lang="en-US" dirty="0">
                <a:solidFill>
                  <a:sysClr val="windowText" lastClr="000000"/>
                </a:solidFill>
              </a:rPr>
              <a:t>ROC AUC Curve</a:t>
            </a:r>
          </a:p>
          <a:p>
            <a:pPr algn="ctr"/>
            <a:r>
              <a:rPr lang="en-US" dirty="0">
                <a:solidFill>
                  <a:sysClr val="windowText" lastClr="000000"/>
                </a:solidFill>
              </a:rPr>
              <a:t>And Accuracy as main metric</a:t>
            </a:r>
          </a:p>
        </p:txBody>
      </p:sp>
      <p:cxnSp>
        <p:nvCxnSpPr>
          <p:cNvPr id="43" name="Straight Arrow Connector 42">
            <a:extLst>
              <a:ext uri="{FF2B5EF4-FFF2-40B4-BE49-F238E27FC236}">
                <a16:creationId xmlns:a16="http://schemas.microsoft.com/office/drawing/2014/main" id="{03875024-F6BF-3892-2988-2C1B1945256D}"/>
              </a:ext>
            </a:extLst>
          </p:cNvPr>
          <p:cNvCxnSpPr/>
          <p:nvPr/>
        </p:nvCxnSpPr>
        <p:spPr>
          <a:xfrm flipH="1">
            <a:off x="8527445" y="3801467"/>
            <a:ext cx="682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5724BEA-ED78-EA2F-8361-11CEEEAAF6CF}"/>
              </a:ext>
            </a:extLst>
          </p:cNvPr>
          <p:cNvSpPr/>
          <p:nvPr/>
        </p:nvSpPr>
        <p:spPr>
          <a:xfrm>
            <a:off x="7163102" y="3252373"/>
            <a:ext cx="1364343" cy="1981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Used Bagging and Boosting techniques to remove any overfitting</a:t>
            </a:r>
          </a:p>
        </p:txBody>
      </p:sp>
      <p:cxnSp>
        <p:nvCxnSpPr>
          <p:cNvPr id="45" name="Straight Arrow Connector 44">
            <a:extLst>
              <a:ext uri="{FF2B5EF4-FFF2-40B4-BE49-F238E27FC236}">
                <a16:creationId xmlns:a16="http://schemas.microsoft.com/office/drawing/2014/main" id="{055B1F89-2507-9DF1-7D1F-3605C03710F9}"/>
              </a:ext>
            </a:extLst>
          </p:cNvPr>
          <p:cNvCxnSpPr/>
          <p:nvPr/>
        </p:nvCxnSpPr>
        <p:spPr>
          <a:xfrm flipH="1">
            <a:off x="6524473" y="3801467"/>
            <a:ext cx="638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2CE5C87-EFD0-DC0C-D800-27CC59DB8144}"/>
              </a:ext>
            </a:extLst>
          </p:cNvPr>
          <p:cNvSpPr/>
          <p:nvPr/>
        </p:nvSpPr>
        <p:spPr>
          <a:xfrm>
            <a:off x="5348816" y="3353973"/>
            <a:ext cx="1288142" cy="2070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Used smote technique as target class was imbalanced </a:t>
            </a:r>
          </a:p>
        </p:txBody>
      </p:sp>
      <p:cxnSp>
        <p:nvCxnSpPr>
          <p:cNvPr id="47" name="Straight Arrow Connector 46">
            <a:extLst>
              <a:ext uri="{FF2B5EF4-FFF2-40B4-BE49-F238E27FC236}">
                <a16:creationId xmlns:a16="http://schemas.microsoft.com/office/drawing/2014/main" id="{E85C6A83-9506-2311-5322-4EC64FFAB08F}"/>
              </a:ext>
            </a:extLst>
          </p:cNvPr>
          <p:cNvCxnSpPr/>
          <p:nvPr/>
        </p:nvCxnSpPr>
        <p:spPr>
          <a:xfrm flipH="1">
            <a:off x="4445302" y="3801467"/>
            <a:ext cx="903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E8865CA-60CE-5EAE-321A-43B976CCCB3D}"/>
              </a:ext>
            </a:extLst>
          </p:cNvPr>
          <p:cNvSpPr/>
          <p:nvPr/>
        </p:nvSpPr>
        <p:spPr>
          <a:xfrm>
            <a:off x="3157159" y="3353973"/>
            <a:ext cx="1288143" cy="1501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Final Model</a:t>
            </a:r>
            <a:endParaRPr lang="en-IN" dirty="0">
              <a:solidFill>
                <a:sysClr val="windowText" lastClr="000000"/>
              </a:solidFill>
            </a:endParaRPr>
          </a:p>
        </p:txBody>
      </p:sp>
    </p:spTree>
    <p:extLst>
      <p:ext uri="{BB962C8B-B14F-4D97-AF65-F5344CB8AC3E}">
        <p14:creationId xmlns:p14="http://schemas.microsoft.com/office/powerpoint/2010/main" val="400192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69991E-E74D-C797-5105-2AC1BBD423EF}"/>
              </a:ext>
            </a:extLst>
          </p:cNvPr>
          <p:cNvPicPr>
            <a:picLocks noChangeAspect="1"/>
          </p:cNvPicPr>
          <p:nvPr/>
        </p:nvPicPr>
        <p:blipFill>
          <a:blip r:embed="rId2"/>
          <a:stretch>
            <a:fillRect/>
          </a:stretch>
        </p:blipFill>
        <p:spPr>
          <a:xfrm>
            <a:off x="656465" y="1347788"/>
            <a:ext cx="9455723" cy="22833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1E8C6E64-DB65-43FD-39F4-6017A96AD1E1}"/>
              </a:ext>
            </a:extLst>
          </p:cNvPr>
          <p:cNvSpPr txBox="1"/>
          <p:nvPr/>
        </p:nvSpPr>
        <p:spPr>
          <a:xfrm>
            <a:off x="428862" y="3923512"/>
            <a:ext cx="7599032"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1. This image is summary statistics of few important numerical columns of data</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4462121"/>
            <a:ext cx="10696338" cy="2062103"/>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for member in family columns max and min are 10 and 1 respectively and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mem are around 2.92 for each user.</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2:- mean yearly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view on travel page is around 280.68 with std deviation of 66.70.</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3: travelling network rating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given by users are 2.70 out of scale on 1-4 which is in </a:t>
            </a:r>
            <a:r>
              <a:rPr lang="en-IN" sz="1600" dirty="0" err="1">
                <a:solidFill>
                  <a:srgbClr val="6D6868"/>
                </a:solidFill>
                <a:latin typeface="Arial" panose="020B0604020202020204" pitchFamily="34" charset="0"/>
                <a:cs typeface="Arial" panose="020B0604020202020204" pitchFamily="34" charset="0"/>
              </a:rPr>
              <a:t>middile</a:t>
            </a:r>
            <a:r>
              <a:rPr lang="en-IN" sz="1600" dirty="0">
                <a:solidFill>
                  <a:srgbClr val="6D6868"/>
                </a:solidFill>
                <a:latin typeface="Arial" panose="020B0604020202020204" pitchFamily="34" charset="0"/>
                <a:cs typeface="Arial" panose="020B0604020202020204" pitchFamily="34" charset="0"/>
              </a:rPr>
              <a:t> range</a:t>
            </a:r>
          </a:p>
          <a:p>
            <a:r>
              <a:rPr lang="en-IN" sz="1600" dirty="0">
                <a:solidFill>
                  <a:srgbClr val="6D6868"/>
                </a:solidFill>
                <a:latin typeface="Arial" panose="020B0604020202020204" pitchFamily="34" charset="0"/>
                <a:cs typeface="Arial" panose="020B0604020202020204" pitchFamily="34" charset="0"/>
              </a:rPr>
              <a:t>So we get insights that not all user are having good experience.</a:t>
            </a:r>
          </a:p>
          <a:p>
            <a:endParaRPr lang="en-IN" sz="1600" dirty="0">
              <a:solidFill>
                <a:srgbClr val="6D686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328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B251A16-D1BE-3C5A-7DBA-A3B4767590B2}"/>
              </a:ext>
            </a:extLst>
          </p:cNvPr>
          <p:cNvPicPr>
            <a:picLocks noChangeAspect="1"/>
          </p:cNvPicPr>
          <p:nvPr/>
        </p:nvPicPr>
        <p:blipFill>
          <a:blip r:embed="rId2"/>
          <a:stretch>
            <a:fillRect/>
          </a:stretch>
        </p:blipFill>
        <p:spPr>
          <a:xfrm>
            <a:off x="428862" y="1441299"/>
            <a:ext cx="9911926" cy="20621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1E8C6E64-DB65-43FD-39F4-6017A96AD1E1}"/>
              </a:ext>
            </a:extLst>
          </p:cNvPr>
          <p:cNvSpPr txBox="1"/>
          <p:nvPr/>
        </p:nvSpPr>
        <p:spPr>
          <a:xfrm>
            <a:off x="428862" y="3923512"/>
            <a:ext cx="7599032"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2. This image is summary statistics of few important categorical columns of data</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4462121"/>
            <a:ext cx="10696338" cy="2308324"/>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For Target column product taken out of 10652 users 9032 are not taken the product that means conversion rate is very less and we need to improve that using target customers and userstanding their need and behaviour on user page.</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2:- There 15 types of preferred location but most of user are preferring financial location</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3: Out of all 10652 user most of them are not following the company page as well as they are not working flag.</a:t>
            </a:r>
          </a:p>
          <a:p>
            <a:endParaRPr lang="en-IN" sz="1600" dirty="0">
              <a:solidFill>
                <a:srgbClr val="6D686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919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28862" y="4812875"/>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3. This image is horizontal bar chart of most preferred location by the user.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5643872"/>
            <a:ext cx="10696338" cy="338554"/>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Most preferred location is Financial 22.9% followed by Beach 18.1%</a:t>
            </a:r>
          </a:p>
        </p:txBody>
      </p:sp>
      <p:pic>
        <p:nvPicPr>
          <p:cNvPr id="14" name="Picture 13" descr="Table">
            <a:extLst>
              <a:ext uri="{FF2B5EF4-FFF2-40B4-BE49-F238E27FC236}">
                <a16:creationId xmlns:a16="http://schemas.microsoft.com/office/drawing/2014/main" id="{807E59B0-1FA2-BBF5-0BFB-0A4694F8D224}"/>
              </a:ext>
            </a:extLst>
          </p:cNvPr>
          <p:cNvPicPr>
            <a:picLocks noChangeAspect="1"/>
          </p:cNvPicPr>
          <p:nvPr/>
        </p:nvPicPr>
        <p:blipFill>
          <a:blip r:embed="rId2"/>
          <a:stretch>
            <a:fillRect/>
          </a:stretch>
        </p:blipFill>
        <p:spPr>
          <a:xfrm>
            <a:off x="428862" y="1214127"/>
            <a:ext cx="9110906" cy="3598747"/>
          </a:xfrm>
          <a:prstGeom prst="rect">
            <a:avLst/>
          </a:prstGeom>
        </p:spPr>
      </p:pic>
    </p:spTree>
    <p:extLst>
      <p:ext uri="{BB962C8B-B14F-4D97-AF65-F5344CB8AC3E}">
        <p14:creationId xmlns:p14="http://schemas.microsoft.com/office/powerpoint/2010/main" val="342172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28862" y="4812875"/>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4. This image is count plot of Target class.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5351484"/>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we can clearly see that our target class is imbalanced which can lead to inaccurate model so we need to handle this case using smote technique</a:t>
            </a:r>
          </a:p>
        </p:txBody>
      </p:sp>
      <p:pic>
        <p:nvPicPr>
          <p:cNvPr id="3" name="Picture 2" descr="Chart, bar chart&#10;&#10;Description automatically generated">
            <a:extLst>
              <a:ext uri="{FF2B5EF4-FFF2-40B4-BE49-F238E27FC236}">
                <a16:creationId xmlns:a16="http://schemas.microsoft.com/office/drawing/2014/main" id="{44640888-993F-8827-26D8-CF5DB55C167D}"/>
              </a:ext>
            </a:extLst>
          </p:cNvPr>
          <p:cNvPicPr>
            <a:picLocks noChangeAspect="1"/>
          </p:cNvPicPr>
          <p:nvPr/>
        </p:nvPicPr>
        <p:blipFill>
          <a:blip r:embed="rId2"/>
          <a:stretch>
            <a:fillRect/>
          </a:stretch>
        </p:blipFill>
        <p:spPr>
          <a:xfrm>
            <a:off x="428862" y="1347788"/>
            <a:ext cx="5543767" cy="2880312"/>
          </a:xfrm>
          <a:prstGeom prst="rect">
            <a:avLst/>
          </a:prstGeom>
        </p:spPr>
      </p:pic>
    </p:spTree>
    <p:extLst>
      <p:ext uri="{BB962C8B-B14F-4D97-AF65-F5344CB8AC3E}">
        <p14:creationId xmlns:p14="http://schemas.microsoft.com/office/powerpoint/2010/main" val="279938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90" y="4812875"/>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5: This image is distribution plot of all numerical columns.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5351484"/>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We can see from above plot that only yearly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view column is in normal shape all other columns not in normal distribution form so if required we need to use transformation technique to build accurate model.</a:t>
            </a:r>
          </a:p>
        </p:txBody>
      </p:sp>
      <p:pic>
        <p:nvPicPr>
          <p:cNvPr id="4" name="Picture 3" descr="Chart, bar chart, waterfall chart&#10;&#10;Description automatically generated">
            <a:extLst>
              <a:ext uri="{FF2B5EF4-FFF2-40B4-BE49-F238E27FC236}">
                <a16:creationId xmlns:a16="http://schemas.microsoft.com/office/drawing/2014/main" id="{7211E28D-1862-8DBC-F67C-49C8B0F39EE0}"/>
              </a:ext>
            </a:extLst>
          </p:cNvPr>
          <p:cNvPicPr>
            <a:picLocks noChangeAspect="1"/>
          </p:cNvPicPr>
          <p:nvPr/>
        </p:nvPicPr>
        <p:blipFill>
          <a:blip r:embed="rId2"/>
          <a:stretch>
            <a:fillRect/>
          </a:stretch>
        </p:blipFill>
        <p:spPr>
          <a:xfrm>
            <a:off x="537029" y="1252234"/>
            <a:ext cx="10435771" cy="3560642"/>
          </a:xfrm>
          <a:prstGeom prst="rect">
            <a:avLst/>
          </a:prstGeom>
        </p:spPr>
      </p:pic>
    </p:spTree>
    <p:extLst>
      <p:ext uri="{BB962C8B-B14F-4D97-AF65-F5344CB8AC3E}">
        <p14:creationId xmlns:p14="http://schemas.microsoft.com/office/powerpoint/2010/main" val="24172350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2011</TotalTime>
  <Words>967</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Ranjan Keshri</cp:lastModifiedBy>
  <cp:revision>71</cp:revision>
  <dcterms:created xsi:type="dcterms:W3CDTF">2019-12-31T09:37:22Z</dcterms:created>
  <dcterms:modified xsi:type="dcterms:W3CDTF">2023-01-11T09:58:45Z</dcterms:modified>
</cp:coreProperties>
</file>