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61" r:id="rId2"/>
    <p:sldId id="265" r:id="rId3"/>
    <p:sldId id="274" r:id="rId4"/>
    <p:sldId id="275" r:id="rId5"/>
    <p:sldId id="273" r:id="rId6"/>
    <p:sldId id="276" r:id="rId7"/>
    <p:sldId id="277" r:id="rId8"/>
    <p:sldId id="278" r:id="rId9"/>
    <p:sldId id="279" r:id="rId10"/>
    <p:sldId id="280" r:id="rId11"/>
    <p:sldId id="281" r:id="rId12"/>
    <p:sldId id="282" r:id="rId13"/>
    <p:sldId id="272" r:id="rId14"/>
    <p:sldId id="284"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748" userDrawn="1">
          <p15:clr>
            <a:srgbClr val="A4A3A4"/>
          </p15:clr>
        </p15:guide>
        <p15:guide id="2" pos="16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36FC1"/>
    <a:srgbClr val="A2A4A4"/>
    <a:srgbClr val="5999D3"/>
    <a:srgbClr val="254175"/>
    <a:srgbClr val="6D6868"/>
    <a:srgbClr val="005296"/>
    <a:srgbClr val="014D8E"/>
    <a:srgbClr val="00589F"/>
    <a:srgbClr val="005FA8"/>
    <a:srgbClr val="005AA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770"/>
    <p:restoredTop sz="96208"/>
  </p:normalViewPr>
  <p:slideViewPr>
    <p:cSldViewPr snapToGrid="0" snapToObjects="1" showGuides="1">
      <p:cViewPr varScale="1">
        <p:scale>
          <a:sx n="71" d="100"/>
          <a:sy n="71" d="100"/>
        </p:scale>
        <p:origin x="492" y="78"/>
      </p:cViewPr>
      <p:guideLst>
        <p:guide orient="horz" pos="3748"/>
        <p:guide pos="16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21E9C27-FD01-447B-8022-D9644935D174}"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4A7266E9-DA12-4626-8C86-969FE76E5EFD}">
      <dgm:prSet custT="1"/>
      <dgm:spPr>
        <a:solidFill>
          <a:schemeClr val="accent2"/>
        </a:solidFill>
      </dgm:spPr>
      <dgm:t>
        <a:bodyPr/>
        <a:lstStyle/>
        <a:p>
          <a:r>
            <a:rPr lang="en-US" sz="1800" u="sng" dirty="0">
              <a:solidFill>
                <a:srgbClr val="FF0000"/>
              </a:solidFill>
              <a:highlight>
                <a:srgbClr val="00FFFF"/>
              </a:highlight>
              <a:latin typeface="Trebuchet MS" panose="020B0603020202020204" pitchFamily="34" charset="0"/>
            </a:rPr>
            <a:t>Problem Statement</a:t>
          </a:r>
          <a:br>
            <a:rPr lang="en-US" sz="1800" dirty="0">
              <a:latin typeface="Trebuchet MS" panose="020B0603020202020204" pitchFamily="34" charset="0"/>
            </a:rPr>
          </a:br>
          <a:r>
            <a:rPr lang="en-US" sz="1800" dirty="0">
              <a:latin typeface="Trebuchet MS" panose="020B0603020202020204" pitchFamily="34" charset="0"/>
            </a:rPr>
            <a:t>In order to fulfill above objective, we need to understand the user behavior along with that convert the most likely user to final product purchase stage and to do so we need to analyze the data and  predict based on user activity data whether they will buy the tourism product or not.</a:t>
          </a:r>
          <a:endParaRPr lang="en-IN" sz="1800" dirty="0">
            <a:latin typeface="Trebuchet MS" panose="020B0603020202020204" pitchFamily="34" charset="0"/>
          </a:endParaRPr>
        </a:p>
      </dgm:t>
    </dgm:pt>
    <dgm:pt modelId="{4B0AFC88-CF1E-4CB4-881E-EFFAC3E42E22}" type="parTrans" cxnId="{276DC279-AF79-44B5-B97D-E1B41C1FEC38}">
      <dgm:prSet/>
      <dgm:spPr/>
      <dgm:t>
        <a:bodyPr/>
        <a:lstStyle/>
        <a:p>
          <a:endParaRPr lang="en-IN"/>
        </a:p>
      </dgm:t>
    </dgm:pt>
    <dgm:pt modelId="{D43DDA63-8996-4940-A1D2-9FCD4560749C}" type="sibTrans" cxnId="{276DC279-AF79-44B5-B97D-E1B41C1FEC38}">
      <dgm:prSet/>
      <dgm:spPr/>
      <dgm:t>
        <a:bodyPr/>
        <a:lstStyle/>
        <a:p>
          <a:endParaRPr lang="en-IN"/>
        </a:p>
      </dgm:t>
    </dgm:pt>
    <dgm:pt modelId="{0375E4D5-44D9-43E5-A436-2577E7FDF06C}" type="pres">
      <dgm:prSet presAssocID="{F21E9C27-FD01-447B-8022-D9644935D174}" presName="linear" presStyleCnt="0">
        <dgm:presLayoutVars>
          <dgm:animLvl val="lvl"/>
          <dgm:resizeHandles val="exact"/>
        </dgm:presLayoutVars>
      </dgm:prSet>
      <dgm:spPr/>
    </dgm:pt>
    <dgm:pt modelId="{BD8CF4FB-7042-4D9C-8CBE-83E685AB39B1}" type="pres">
      <dgm:prSet presAssocID="{4A7266E9-DA12-4626-8C86-969FE76E5EFD}" presName="parentText" presStyleLbl="node1" presStyleIdx="0" presStyleCnt="1" custScaleX="100000" custScaleY="382892" custLinFactNeighborY="-1128">
        <dgm:presLayoutVars>
          <dgm:chMax val="0"/>
          <dgm:bulletEnabled val="1"/>
        </dgm:presLayoutVars>
      </dgm:prSet>
      <dgm:spPr/>
    </dgm:pt>
  </dgm:ptLst>
  <dgm:cxnLst>
    <dgm:cxn modelId="{276DC279-AF79-44B5-B97D-E1B41C1FEC38}" srcId="{F21E9C27-FD01-447B-8022-D9644935D174}" destId="{4A7266E9-DA12-4626-8C86-969FE76E5EFD}" srcOrd="0" destOrd="0" parTransId="{4B0AFC88-CF1E-4CB4-881E-EFFAC3E42E22}" sibTransId="{D43DDA63-8996-4940-A1D2-9FCD4560749C}"/>
    <dgm:cxn modelId="{02717ADA-2ED3-41B0-8499-17C88E815D90}" type="presOf" srcId="{4A7266E9-DA12-4626-8C86-969FE76E5EFD}" destId="{BD8CF4FB-7042-4D9C-8CBE-83E685AB39B1}" srcOrd="0" destOrd="0" presId="urn:microsoft.com/office/officeart/2005/8/layout/vList2"/>
    <dgm:cxn modelId="{6CE3E3F3-3659-4DD7-AF31-F57DE5253D7F}" type="presOf" srcId="{F21E9C27-FD01-447B-8022-D9644935D174}" destId="{0375E4D5-44D9-43E5-A436-2577E7FDF06C}" srcOrd="0" destOrd="0" presId="urn:microsoft.com/office/officeart/2005/8/layout/vList2"/>
    <dgm:cxn modelId="{FF99B1E9-EB27-48C9-BBAB-1EB30F62F536}" type="presParOf" srcId="{0375E4D5-44D9-43E5-A436-2577E7FDF06C}" destId="{BD8CF4FB-7042-4D9C-8CBE-83E685AB39B1}"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F35E5C7-88C6-4CAF-9975-452B0469D289}"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6CA7F593-B788-438A-A313-3776676C0705}">
      <dgm:prSet custT="1"/>
      <dgm:spPr/>
      <dgm:t>
        <a:bodyPr/>
        <a:lstStyle/>
        <a:p>
          <a:r>
            <a:rPr lang="en-US" sz="1800" dirty="0">
              <a:latin typeface="Trebuchet MS" panose="020B0603020202020204" pitchFamily="34" charset="0"/>
            </a:rPr>
            <a:t>Objective :- To optimize the business of Tourism companies by focusing on the user that have more propensity to buy the product.</a:t>
          </a:r>
          <a:endParaRPr lang="en-IN" sz="1800" dirty="0">
            <a:latin typeface="Trebuchet MS" panose="020B0603020202020204" pitchFamily="34" charset="0"/>
          </a:endParaRPr>
        </a:p>
      </dgm:t>
    </dgm:pt>
    <dgm:pt modelId="{86501EF3-7A3C-4F8D-A228-D385B5314F20}" type="parTrans" cxnId="{FABE9ADD-9B70-455B-9E74-CBD2F3A6C028}">
      <dgm:prSet/>
      <dgm:spPr/>
      <dgm:t>
        <a:bodyPr/>
        <a:lstStyle/>
        <a:p>
          <a:endParaRPr lang="en-IN"/>
        </a:p>
      </dgm:t>
    </dgm:pt>
    <dgm:pt modelId="{2DF0AA9A-38FB-43F9-9015-1799D6EA27C4}" type="sibTrans" cxnId="{FABE9ADD-9B70-455B-9E74-CBD2F3A6C028}">
      <dgm:prSet/>
      <dgm:spPr/>
      <dgm:t>
        <a:bodyPr/>
        <a:lstStyle/>
        <a:p>
          <a:endParaRPr lang="en-IN"/>
        </a:p>
      </dgm:t>
    </dgm:pt>
    <dgm:pt modelId="{2C482982-5E16-4E05-8E29-48C183801501}" type="pres">
      <dgm:prSet presAssocID="{CF35E5C7-88C6-4CAF-9975-452B0469D289}" presName="linear" presStyleCnt="0">
        <dgm:presLayoutVars>
          <dgm:animLvl val="lvl"/>
          <dgm:resizeHandles val="exact"/>
        </dgm:presLayoutVars>
      </dgm:prSet>
      <dgm:spPr/>
    </dgm:pt>
    <dgm:pt modelId="{18F81CBF-911D-4861-88DF-1B2DB87B533E}" type="pres">
      <dgm:prSet presAssocID="{6CA7F593-B788-438A-A313-3776676C0705}" presName="parentText" presStyleLbl="node1" presStyleIdx="0" presStyleCnt="1">
        <dgm:presLayoutVars>
          <dgm:chMax val="0"/>
          <dgm:bulletEnabled val="1"/>
        </dgm:presLayoutVars>
      </dgm:prSet>
      <dgm:spPr/>
    </dgm:pt>
  </dgm:ptLst>
  <dgm:cxnLst>
    <dgm:cxn modelId="{C19F5909-E346-4E88-820D-11028AC2095E}" type="presOf" srcId="{6CA7F593-B788-438A-A313-3776676C0705}" destId="{18F81CBF-911D-4861-88DF-1B2DB87B533E}" srcOrd="0" destOrd="0" presId="urn:microsoft.com/office/officeart/2005/8/layout/vList2"/>
    <dgm:cxn modelId="{A7B1670C-2BAA-4B06-91FB-846824A80D24}" type="presOf" srcId="{CF35E5C7-88C6-4CAF-9975-452B0469D289}" destId="{2C482982-5E16-4E05-8E29-48C183801501}" srcOrd="0" destOrd="0" presId="urn:microsoft.com/office/officeart/2005/8/layout/vList2"/>
    <dgm:cxn modelId="{FABE9ADD-9B70-455B-9E74-CBD2F3A6C028}" srcId="{CF35E5C7-88C6-4CAF-9975-452B0469D289}" destId="{6CA7F593-B788-438A-A313-3776676C0705}" srcOrd="0" destOrd="0" parTransId="{86501EF3-7A3C-4F8D-A228-D385B5314F20}" sibTransId="{2DF0AA9A-38FB-43F9-9015-1799D6EA27C4}"/>
    <dgm:cxn modelId="{E3E445C1-76DA-4D3D-A751-594CD7A38C18}" type="presParOf" srcId="{2C482982-5E16-4E05-8E29-48C183801501}" destId="{18F81CBF-911D-4861-88DF-1B2DB87B533E}" srcOrd="0"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21E9C27-FD01-447B-8022-D9644935D174}"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0375E4D5-44D9-43E5-A436-2577E7FDF06C}" type="pres">
      <dgm:prSet presAssocID="{F21E9C27-FD01-447B-8022-D9644935D174}" presName="linear" presStyleCnt="0">
        <dgm:presLayoutVars>
          <dgm:animLvl val="lvl"/>
          <dgm:resizeHandles val="exact"/>
        </dgm:presLayoutVars>
      </dgm:prSet>
      <dgm:spPr/>
    </dgm:pt>
  </dgm:ptLst>
  <dgm:cxnLst>
    <dgm:cxn modelId="{6CE3E3F3-3659-4DD7-AF31-F57DE5253D7F}" type="presOf" srcId="{F21E9C27-FD01-447B-8022-D9644935D174}" destId="{0375E4D5-44D9-43E5-A436-2577E7FDF06C}"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F35E5C7-88C6-4CAF-9975-452B0469D289}"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2C482982-5E16-4E05-8E29-48C183801501}" type="pres">
      <dgm:prSet presAssocID="{CF35E5C7-88C6-4CAF-9975-452B0469D289}" presName="linear" presStyleCnt="0">
        <dgm:presLayoutVars>
          <dgm:animLvl val="lvl"/>
          <dgm:resizeHandles val="exact"/>
        </dgm:presLayoutVars>
      </dgm:prSet>
      <dgm:spPr/>
    </dgm:pt>
  </dgm:ptLst>
  <dgm:cxnLst>
    <dgm:cxn modelId="{A7B1670C-2BAA-4B06-91FB-846824A80D24}" type="presOf" srcId="{CF35E5C7-88C6-4CAF-9975-452B0469D289}" destId="{2C482982-5E16-4E05-8E29-48C183801501}" srcOrd="0"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8CF4FB-7042-4D9C-8CBE-83E685AB39B1}">
      <dsp:nvSpPr>
        <dsp:cNvPr id="0" name=""/>
        <dsp:cNvSpPr/>
      </dsp:nvSpPr>
      <dsp:spPr>
        <a:xfrm>
          <a:off x="0" y="0"/>
          <a:ext cx="8795654" cy="1354450"/>
        </a:xfrm>
        <a:prstGeom prst="roundRect">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u="sng" kern="1200" dirty="0">
              <a:solidFill>
                <a:srgbClr val="FF0000"/>
              </a:solidFill>
              <a:highlight>
                <a:srgbClr val="00FFFF"/>
              </a:highlight>
              <a:latin typeface="Trebuchet MS" panose="020B0603020202020204" pitchFamily="34" charset="0"/>
            </a:rPr>
            <a:t>Problem Statement</a:t>
          </a:r>
          <a:br>
            <a:rPr lang="en-US" sz="1800" kern="1200" dirty="0">
              <a:latin typeface="Trebuchet MS" panose="020B0603020202020204" pitchFamily="34" charset="0"/>
            </a:rPr>
          </a:br>
          <a:r>
            <a:rPr lang="en-US" sz="1800" kern="1200" dirty="0">
              <a:latin typeface="Trebuchet MS" panose="020B0603020202020204" pitchFamily="34" charset="0"/>
            </a:rPr>
            <a:t>In order to fulfill above objective, we need to understand the user behavior along with that convert the most likely user to final product purchase stage and to do so we need to analyze the data and  predict based on user activity data whether they will buy the tourism product or not.</a:t>
          </a:r>
          <a:endParaRPr lang="en-IN" sz="1800" kern="1200" dirty="0">
            <a:latin typeface="Trebuchet MS" panose="020B0603020202020204" pitchFamily="34" charset="0"/>
          </a:endParaRPr>
        </a:p>
      </dsp:txBody>
      <dsp:txXfrm>
        <a:off x="66119" y="66119"/>
        <a:ext cx="8663416" cy="122221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F81CBF-911D-4861-88DF-1B2DB87B533E}">
      <dsp:nvSpPr>
        <dsp:cNvPr id="0" name=""/>
        <dsp:cNvSpPr/>
      </dsp:nvSpPr>
      <dsp:spPr>
        <a:xfrm>
          <a:off x="0" y="111654"/>
          <a:ext cx="8795657" cy="12168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latin typeface="Trebuchet MS" panose="020B0603020202020204" pitchFamily="34" charset="0"/>
            </a:rPr>
            <a:t>Objective :- To optimize the business of Tourism companies by focusing on the user that have more propensity to buy the product.</a:t>
          </a:r>
          <a:endParaRPr lang="en-IN" sz="1800" kern="1200" dirty="0">
            <a:latin typeface="Trebuchet MS" panose="020B0603020202020204" pitchFamily="34" charset="0"/>
          </a:endParaRPr>
        </a:p>
      </dsp:txBody>
      <dsp:txXfrm>
        <a:off x="59399" y="171053"/>
        <a:ext cx="8676859" cy="109800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5896B-F54D-CB4E-8E1F-E922CD2678BE}"/>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8FB9CB30-EEA7-6C48-BA49-131675470AA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B30C9555-C9B4-D94D-A6AC-7000721C11DA}"/>
              </a:ext>
            </a:extLst>
          </p:cNvPr>
          <p:cNvSpPr>
            <a:spLocks noGrp="1"/>
          </p:cNvSpPr>
          <p:nvPr>
            <p:ph type="dt" sz="half" idx="10"/>
          </p:nvPr>
        </p:nvSpPr>
        <p:spPr/>
        <p:txBody>
          <a:bodyPr/>
          <a:lstStyle/>
          <a:p>
            <a:fld id="{9A82BF8E-211B-9C43-825C-0671E50D7E39}" type="datetimeFigureOut">
              <a:rPr lang="en-US" smtClean="0"/>
              <a:t>1/12/2023</a:t>
            </a:fld>
            <a:endParaRPr lang="en-US"/>
          </a:p>
        </p:txBody>
      </p:sp>
      <p:sp>
        <p:nvSpPr>
          <p:cNvPr id="5" name="Footer Placeholder 4">
            <a:extLst>
              <a:ext uri="{FF2B5EF4-FFF2-40B4-BE49-F238E27FC236}">
                <a16:creationId xmlns:a16="http://schemas.microsoft.com/office/drawing/2014/main" id="{41E0B8D3-9A29-B64E-B444-0F0A1CB16BA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15229D4-3156-F845-AAA9-9F4AAF57EA97}"/>
              </a:ext>
            </a:extLst>
          </p:cNvPr>
          <p:cNvSpPr>
            <a:spLocks noGrp="1"/>
          </p:cNvSpPr>
          <p:nvPr>
            <p:ph type="sldNum" sz="quarter" idx="12"/>
          </p:nvPr>
        </p:nvSpPr>
        <p:spPr/>
        <p:txBody>
          <a:bodyPr/>
          <a:lstStyle/>
          <a:p>
            <a:fld id="{E14FFDC9-3D54-674E-86E0-9C3C86728DA7}" type="slidenum">
              <a:rPr lang="en-US" smtClean="0"/>
              <a:t>‹#›</a:t>
            </a:fld>
            <a:endParaRPr lang="en-US"/>
          </a:p>
        </p:txBody>
      </p:sp>
    </p:spTree>
    <p:extLst>
      <p:ext uri="{BB962C8B-B14F-4D97-AF65-F5344CB8AC3E}">
        <p14:creationId xmlns:p14="http://schemas.microsoft.com/office/powerpoint/2010/main" val="29125328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4_Blank">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1F07356-A34D-4F4D-A489-BAAA1D2552E9}"/>
              </a:ext>
            </a:extLst>
          </p:cNvPr>
          <p:cNvPicPr>
            <a:picLocks noChangeAspect="1"/>
          </p:cNvPicPr>
          <p:nvPr userDrawn="1"/>
        </p:nvPicPr>
        <p:blipFill rotWithShape="1">
          <a:blip r:embed="rId2"/>
          <a:srcRect l="1825" t="12803" r="7288" b="46015"/>
          <a:stretch/>
        </p:blipFill>
        <p:spPr>
          <a:xfrm>
            <a:off x="0" y="0"/>
            <a:ext cx="12192000" cy="3616864"/>
          </a:xfrm>
          <a:prstGeom prst="rect">
            <a:avLst/>
          </a:prstGeom>
        </p:spPr>
      </p:pic>
      <p:pic>
        <p:nvPicPr>
          <p:cNvPr id="24" name="Picture 23">
            <a:extLst>
              <a:ext uri="{FF2B5EF4-FFF2-40B4-BE49-F238E27FC236}">
                <a16:creationId xmlns:a16="http://schemas.microsoft.com/office/drawing/2014/main" id="{1B503D70-FF35-A949-A3D8-E63C868F360C}"/>
              </a:ext>
            </a:extLst>
          </p:cNvPr>
          <p:cNvPicPr>
            <a:picLocks noChangeAspect="1"/>
          </p:cNvPicPr>
          <p:nvPr userDrawn="1"/>
        </p:nvPicPr>
        <p:blipFill rotWithShape="1">
          <a:blip r:embed="rId3"/>
          <a:srcRect l="4686" t="451" r="7375" b="1"/>
          <a:stretch/>
        </p:blipFill>
        <p:spPr>
          <a:xfrm rot="20436793">
            <a:off x="-188402" y="2374729"/>
            <a:ext cx="13432426" cy="5601308"/>
          </a:xfrm>
          <a:custGeom>
            <a:avLst/>
            <a:gdLst>
              <a:gd name="connsiteX0" fmla="*/ 12359125 w 13432426"/>
              <a:gd name="connsiteY0" fmla="*/ 0 h 5601308"/>
              <a:gd name="connsiteX1" fmla="*/ 13432426 w 13432426"/>
              <a:gd name="connsiteY1" fmla="*/ 377691 h 5601308"/>
              <a:gd name="connsiteX2" fmla="*/ 13432426 w 13432426"/>
              <a:gd name="connsiteY2" fmla="*/ 778593 h 5601308"/>
              <a:gd name="connsiteX3" fmla="*/ 11735330 w 13432426"/>
              <a:gd name="connsiteY3" fmla="*/ 5601308 h 5601308"/>
              <a:gd name="connsiteX4" fmla="*/ 9605975 w 13432426"/>
              <a:gd name="connsiteY4" fmla="*/ 5601308 h 5601308"/>
              <a:gd name="connsiteX5" fmla="*/ 0 w 13432426"/>
              <a:gd name="connsiteY5" fmla="*/ 2221001 h 5601308"/>
              <a:gd name="connsiteX6" fmla="*/ 781562 w 13432426"/>
              <a:gd name="connsiteY6" fmla="*/ 0 h 56013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432426" h="5601308">
                <a:moveTo>
                  <a:pt x="12359125" y="0"/>
                </a:moveTo>
                <a:lnTo>
                  <a:pt x="13432426" y="377691"/>
                </a:lnTo>
                <a:lnTo>
                  <a:pt x="13432426" y="778593"/>
                </a:lnTo>
                <a:lnTo>
                  <a:pt x="11735330" y="5601308"/>
                </a:lnTo>
                <a:lnTo>
                  <a:pt x="9605975" y="5601308"/>
                </a:lnTo>
                <a:lnTo>
                  <a:pt x="0" y="2221001"/>
                </a:lnTo>
                <a:lnTo>
                  <a:pt x="781562" y="0"/>
                </a:lnTo>
                <a:close/>
              </a:path>
            </a:pathLst>
          </a:custGeom>
        </p:spPr>
      </p:pic>
    </p:spTree>
    <p:extLst>
      <p:ext uri="{BB962C8B-B14F-4D97-AF65-F5344CB8AC3E}">
        <p14:creationId xmlns:p14="http://schemas.microsoft.com/office/powerpoint/2010/main" val="5936068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3_Blank">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5068E9B-E8B9-FD4D-B2B9-D4F02F0B2B31}"/>
              </a:ext>
            </a:extLst>
          </p:cNvPr>
          <p:cNvSpPr/>
          <p:nvPr userDrawn="1"/>
        </p:nvSpPr>
        <p:spPr>
          <a:xfrm>
            <a:off x="11328400" y="0"/>
            <a:ext cx="863600" cy="6858000"/>
          </a:xfrm>
          <a:prstGeom prst="rect">
            <a:avLst/>
          </a:prstGeom>
          <a:gradFill>
            <a:gsLst>
              <a:gs pos="37000">
                <a:srgbClr val="0070C0"/>
              </a:gs>
              <a:gs pos="100000">
                <a:srgbClr val="00B0F0"/>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A18BA7AC-F33E-C740-BF8D-F8385FEFA684}"/>
              </a:ext>
            </a:extLst>
          </p:cNvPr>
          <p:cNvPicPr>
            <a:picLocks noChangeAspect="1"/>
          </p:cNvPicPr>
          <p:nvPr userDrawn="1"/>
        </p:nvPicPr>
        <p:blipFill rotWithShape="1">
          <a:blip r:embed="rId2"/>
          <a:srcRect l="7025" t="16383" r="11065" b="12297"/>
          <a:stretch/>
        </p:blipFill>
        <p:spPr>
          <a:xfrm>
            <a:off x="0" y="0"/>
            <a:ext cx="11328400" cy="6858000"/>
          </a:xfrm>
          <a:prstGeom prst="rect">
            <a:avLst/>
          </a:prstGeom>
        </p:spPr>
      </p:pic>
      <p:sp>
        <p:nvSpPr>
          <p:cNvPr id="6" name="Oval 5">
            <a:extLst>
              <a:ext uri="{FF2B5EF4-FFF2-40B4-BE49-F238E27FC236}">
                <a16:creationId xmlns:a16="http://schemas.microsoft.com/office/drawing/2014/main" id="{D2832F23-5F8E-C24A-924C-295E5E3C0658}"/>
              </a:ext>
            </a:extLst>
          </p:cNvPr>
          <p:cNvSpPr/>
          <p:nvPr userDrawn="1"/>
        </p:nvSpPr>
        <p:spPr>
          <a:xfrm>
            <a:off x="10778066" y="5338233"/>
            <a:ext cx="1130300" cy="1130300"/>
          </a:xfrm>
          <a:prstGeom prst="ellipse">
            <a:avLst/>
          </a:prstGeom>
          <a:solidFill>
            <a:schemeClr val="bg1"/>
          </a:solidFill>
          <a:ln>
            <a:noFill/>
          </a:ln>
          <a:effectLst>
            <a:outerShdw blurRad="177800" dist="12700" dir="2580000" sx="104000" sy="104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A close up of a sign&#10;&#10;Description automatically generated">
            <a:extLst>
              <a:ext uri="{FF2B5EF4-FFF2-40B4-BE49-F238E27FC236}">
                <a16:creationId xmlns:a16="http://schemas.microsoft.com/office/drawing/2014/main" id="{94B41FC5-8BC2-BB44-AC5B-4D88A0635522}"/>
              </a:ext>
            </a:extLst>
          </p:cNvPr>
          <p:cNvPicPr>
            <a:picLocks noChangeAspect="1"/>
          </p:cNvPicPr>
          <p:nvPr userDrawn="1"/>
        </p:nvPicPr>
        <p:blipFill>
          <a:blip r:embed="rId3"/>
          <a:stretch>
            <a:fillRect/>
          </a:stretch>
        </p:blipFill>
        <p:spPr>
          <a:xfrm>
            <a:off x="10962216" y="5520267"/>
            <a:ext cx="762000" cy="762000"/>
          </a:xfrm>
          <a:prstGeom prst="rect">
            <a:avLst/>
          </a:prstGeom>
        </p:spPr>
      </p:pic>
    </p:spTree>
    <p:extLst>
      <p:ext uri="{BB962C8B-B14F-4D97-AF65-F5344CB8AC3E}">
        <p14:creationId xmlns:p14="http://schemas.microsoft.com/office/powerpoint/2010/main" val="22506437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5_Blank">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5068E9B-E8B9-FD4D-B2B9-D4F02F0B2B31}"/>
              </a:ext>
            </a:extLst>
          </p:cNvPr>
          <p:cNvSpPr/>
          <p:nvPr userDrawn="1"/>
        </p:nvSpPr>
        <p:spPr>
          <a:xfrm>
            <a:off x="11328400" y="0"/>
            <a:ext cx="863600" cy="6858000"/>
          </a:xfrm>
          <a:prstGeom prst="rect">
            <a:avLst/>
          </a:prstGeom>
          <a:gradFill>
            <a:gsLst>
              <a:gs pos="37000">
                <a:srgbClr val="0070C0"/>
              </a:gs>
              <a:gs pos="100000">
                <a:srgbClr val="00B0F0"/>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D2832F23-5F8E-C24A-924C-295E5E3C0658}"/>
              </a:ext>
            </a:extLst>
          </p:cNvPr>
          <p:cNvSpPr/>
          <p:nvPr userDrawn="1"/>
        </p:nvSpPr>
        <p:spPr>
          <a:xfrm>
            <a:off x="10778066" y="5338233"/>
            <a:ext cx="1130300" cy="1130300"/>
          </a:xfrm>
          <a:prstGeom prst="ellipse">
            <a:avLst/>
          </a:prstGeom>
          <a:solidFill>
            <a:schemeClr val="bg1"/>
          </a:solidFill>
          <a:ln>
            <a:noFill/>
          </a:ln>
          <a:effectLst>
            <a:outerShdw blurRad="177800" dist="12700" dir="2580000" sx="104000" sy="104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A close up of a sign&#10;&#10;Description automatically generated">
            <a:extLst>
              <a:ext uri="{FF2B5EF4-FFF2-40B4-BE49-F238E27FC236}">
                <a16:creationId xmlns:a16="http://schemas.microsoft.com/office/drawing/2014/main" id="{94B41FC5-8BC2-BB44-AC5B-4D88A0635522}"/>
              </a:ext>
            </a:extLst>
          </p:cNvPr>
          <p:cNvPicPr>
            <a:picLocks noChangeAspect="1"/>
          </p:cNvPicPr>
          <p:nvPr userDrawn="1"/>
        </p:nvPicPr>
        <p:blipFill>
          <a:blip r:embed="rId2"/>
          <a:stretch>
            <a:fillRect/>
          </a:stretch>
        </p:blipFill>
        <p:spPr>
          <a:xfrm>
            <a:off x="10962216" y="5520267"/>
            <a:ext cx="762000" cy="762000"/>
          </a:xfrm>
          <a:prstGeom prst="rect">
            <a:avLst/>
          </a:prstGeom>
        </p:spPr>
      </p:pic>
    </p:spTree>
    <p:extLst>
      <p:ext uri="{BB962C8B-B14F-4D97-AF65-F5344CB8AC3E}">
        <p14:creationId xmlns:p14="http://schemas.microsoft.com/office/powerpoint/2010/main" val="27765646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F31018-2976-AA49-A740-DDC5D6D70DAF}"/>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6DD3960F-3B9D-134F-920F-56EC4DE5872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2899E991-8828-2049-9393-950FD703A14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4EED5707-B915-DA47-9178-0C1ABADB0FD6}"/>
              </a:ext>
            </a:extLst>
          </p:cNvPr>
          <p:cNvSpPr>
            <a:spLocks noGrp="1"/>
          </p:cNvSpPr>
          <p:nvPr>
            <p:ph type="dt" sz="half" idx="10"/>
          </p:nvPr>
        </p:nvSpPr>
        <p:spPr/>
        <p:txBody>
          <a:bodyPr/>
          <a:lstStyle/>
          <a:p>
            <a:fld id="{9A82BF8E-211B-9C43-825C-0671E50D7E39}" type="datetimeFigureOut">
              <a:rPr lang="en-US" smtClean="0"/>
              <a:t>1/12/2023</a:t>
            </a:fld>
            <a:endParaRPr lang="en-US"/>
          </a:p>
        </p:txBody>
      </p:sp>
      <p:sp>
        <p:nvSpPr>
          <p:cNvPr id="6" name="Footer Placeholder 5">
            <a:extLst>
              <a:ext uri="{FF2B5EF4-FFF2-40B4-BE49-F238E27FC236}">
                <a16:creationId xmlns:a16="http://schemas.microsoft.com/office/drawing/2014/main" id="{D564392B-A7E4-D143-BD60-F9538421A8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351E37-109A-B343-B780-F7233ACAF45C}"/>
              </a:ext>
            </a:extLst>
          </p:cNvPr>
          <p:cNvSpPr>
            <a:spLocks noGrp="1"/>
          </p:cNvSpPr>
          <p:nvPr>
            <p:ph type="sldNum" sz="quarter" idx="12"/>
          </p:nvPr>
        </p:nvSpPr>
        <p:spPr/>
        <p:txBody>
          <a:bodyPr/>
          <a:lstStyle/>
          <a:p>
            <a:fld id="{E14FFDC9-3D54-674E-86E0-9C3C86728DA7}" type="slidenum">
              <a:rPr lang="en-US" smtClean="0"/>
              <a:t>‹#›</a:t>
            </a:fld>
            <a:endParaRPr lang="en-US"/>
          </a:p>
        </p:txBody>
      </p:sp>
    </p:spTree>
    <p:extLst>
      <p:ext uri="{BB962C8B-B14F-4D97-AF65-F5344CB8AC3E}">
        <p14:creationId xmlns:p14="http://schemas.microsoft.com/office/powerpoint/2010/main" val="13337017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122277-4EFA-E743-8BB3-E6C403E66673}"/>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3F2D57E5-3218-D44D-89DB-D869107F77D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00F2D83-EAB4-CA44-A7F7-C18A4A7153D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7B85B392-C1F3-764E-9AA3-457044F124D7}"/>
              </a:ext>
            </a:extLst>
          </p:cNvPr>
          <p:cNvSpPr>
            <a:spLocks noGrp="1"/>
          </p:cNvSpPr>
          <p:nvPr>
            <p:ph type="dt" sz="half" idx="10"/>
          </p:nvPr>
        </p:nvSpPr>
        <p:spPr/>
        <p:txBody>
          <a:bodyPr/>
          <a:lstStyle/>
          <a:p>
            <a:fld id="{9A82BF8E-211B-9C43-825C-0671E50D7E39}" type="datetimeFigureOut">
              <a:rPr lang="en-US" smtClean="0"/>
              <a:t>1/12/2023</a:t>
            </a:fld>
            <a:endParaRPr lang="en-US"/>
          </a:p>
        </p:txBody>
      </p:sp>
      <p:sp>
        <p:nvSpPr>
          <p:cNvPr id="6" name="Footer Placeholder 5">
            <a:extLst>
              <a:ext uri="{FF2B5EF4-FFF2-40B4-BE49-F238E27FC236}">
                <a16:creationId xmlns:a16="http://schemas.microsoft.com/office/drawing/2014/main" id="{8354A54A-FF07-7C48-999A-67D71B4B086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648022A-1337-0B44-AEA8-E4615BE3D78C}"/>
              </a:ext>
            </a:extLst>
          </p:cNvPr>
          <p:cNvSpPr>
            <a:spLocks noGrp="1"/>
          </p:cNvSpPr>
          <p:nvPr>
            <p:ph type="sldNum" sz="quarter" idx="12"/>
          </p:nvPr>
        </p:nvSpPr>
        <p:spPr/>
        <p:txBody>
          <a:bodyPr/>
          <a:lstStyle/>
          <a:p>
            <a:fld id="{E14FFDC9-3D54-674E-86E0-9C3C86728DA7}" type="slidenum">
              <a:rPr lang="en-US" smtClean="0"/>
              <a:t>‹#›</a:t>
            </a:fld>
            <a:endParaRPr lang="en-US"/>
          </a:p>
        </p:txBody>
      </p:sp>
    </p:spTree>
    <p:extLst>
      <p:ext uri="{BB962C8B-B14F-4D97-AF65-F5344CB8AC3E}">
        <p14:creationId xmlns:p14="http://schemas.microsoft.com/office/powerpoint/2010/main" val="26229588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D33C27-9C65-3E45-873D-7188A5407D8E}"/>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58668386-7936-D842-93AB-FC92510A5CF6}"/>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47951898-E20A-7241-B4F6-77B54730E075}"/>
              </a:ext>
            </a:extLst>
          </p:cNvPr>
          <p:cNvSpPr>
            <a:spLocks noGrp="1"/>
          </p:cNvSpPr>
          <p:nvPr>
            <p:ph type="dt" sz="half" idx="10"/>
          </p:nvPr>
        </p:nvSpPr>
        <p:spPr/>
        <p:txBody>
          <a:bodyPr/>
          <a:lstStyle/>
          <a:p>
            <a:fld id="{9A82BF8E-211B-9C43-825C-0671E50D7E39}" type="datetimeFigureOut">
              <a:rPr lang="en-US" smtClean="0"/>
              <a:t>1/12/2023</a:t>
            </a:fld>
            <a:endParaRPr lang="en-US"/>
          </a:p>
        </p:txBody>
      </p:sp>
      <p:sp>
        <p:nvSpPr>
          <p:cNvPr id="5" name="Footer Placeholder 4">
            <a:extLst>
              <a:ext uri="{FF2B5EF4-FFF2-40B4-BE49-F238E27FC236}">
                <a16:creationId xmlns:a16="http://schemas.microsoft.com/office/drawing/2014/main" id="{B1C5934C-A9FF-B24C-8179-DD4A08F838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362683F-F7E4-5848-A263-3A612EE69924}"/>
              </a:ext>
            </a:extLst>
          </p:cNvPr>
          <p:cNvSpPr>
            <a:spLocks noGrp="1"/>
          </p:cNvSpPr>
          <p:nvPr>
            <p:ph type="sldNum" sz="quarter" idx="12"/>
          </p:nvPr>
        </p:nvSpPr>
        <p:spPr/>
        <p:txBody>
          <a:bodyPr/>
          <a:lstStyle/>
          <a:p>
            <a:fld id="{E14FFDC9-3D54-674E-86E0-9C3C86728DA7}" type="slidenum">
              <a:rPr lang="en-US" smtClean="0"/>
              <a:t>‹#›</a:t>
            </a:fld>
            <a:endParaRPr lang="en-US"/>
          </a:p>
        </p:txBody>
      </p:sp>
    </p:spTree>
    <p:extLst>
      <p:ext uri="{BB962C8B-B14F-4D97-AF65-F5344CB8AC3E}">
        <p14:creationId xmlns:p14="http://schemas.microsoft.com/office/powerpoint/2010/main" val="32058805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0D2FD4F-C622-364D-BAB7-1FCE29216DF6}"/>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F006E67C-1202-244C-8382-954898328A90}"/>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4E755452-BB22-FC4D-B6DC-D4C0270D6C42}"/>
              </a:ext>
            </a:extLst>
          </p:cNvPr>
          <p:cNvSpPr>
            <a:spLocks noGrp="1"/>
          </p:cNvSpPr>
          <p:nvPr>
            <p:ph type="dt" sz="half" idx="10"/>
          </p:nvPr>
        </p:nvSpPr>
        <p:spPr/>
        <p:txBody>
          <a:bodyPr/>
          <a:lstStyle/>
          <a:p>
            <a:fld id="{9A82BF8E-211B-9C43-825C-0671E50D7E39}" type="datetimeFigureOut">
              <a:rPr lang="en-US" smtClean="0"/>
              <a:t>1/12/2023</a:t>
            </a:fld>
            <a:endParaRPr lang="en-US"/>
          </a:p>
        </p:txBody>
      </p:sp>
      <p:sp>
        <p:nvSpPr>
          <p:cNvPr id="5" name="Footer Placeholder 4">
            <a:extLst>
              <a:ext uri="{FF2B5EF4-FFF2-40B4-BE49-F238E27FC236}">
                <a16:creationId xmlns:a16="http://schemas.microsoft.com/office/drawing/2014/main" id="{265DABA5-026E-9641-AAB0-00A2093D8BC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8273DA-7F7F-9343-A113-D4F5DF98BB6C}"/>
              </a:ext>
            </a:extLst>
          </p:cNvPr>
          <p:cNvSpPr>
            <a:spLocks noGrp="1"/>
          </p:cNvSpPr>
          <p:nvPr>
            <p:ph type="sldNum" sz="quarter" idx="12"/>
          </p:nvPr>
        </p:nvSpPr>
        <p:spPr/>
        <p:txBody>
          <a:bodyPr/>
          <a:lstStyle/>
          <a:p>
            <a:fld id="{E14FFDC9-3D54-674E-86E0-9C3C86728DA7}" type="slidenum">
              <a:rPr lang="en-US" smtClean="0"/>
              <a:t>‹#›</a:t>
            </a:fld>
            <a:endParaRPr lang="en-US"/>
          </a:p>
        </p:txBody>
      </p:sp>
    </p:spTree>
    <p:extLst>
      <p:ext uri="{BB962C8B-B14F-4D97-AF65-F5344CB8AC3E}">
        <p14:creationId xmlns:p14="http://schemas.microsoft.com/office/powerpoint/2010/main" val="11101688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D2A24-3BCF-104F-B2B4-808FFA12F322}"/>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DA09C088-CD2E-5547-B2FF-83C53C834318}"/>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09CFA407-11D9-5947-BBF3-D9FAD7D347D0}"/>
              </a:ext>
            </a:extLst>
          </p:cNvPr>
          <p:cNvSpPr>
            <a:spLocks noGrp="1"/>
          </p:cNvSpPr>
          <p:nvPr>
            <p:ph type="dt" sz="half" idx="10"/>
          </p:nvPr>
        </p:nvSpPr>
        <p:spPr/>
        <p:txBody>
          <a:bodyPr/>
          <a:lstStyle/>
          <a:p>
            <a:fld id="{9A82BF8E-211B-9C43-825C-0671E50D7E39}" type="datetimeFigureOut">
              <a:rPr lang="en-US" smtClean="0"/>
              <a:t>1/12/2023</a:t>
            </a:fld>
            <a:endParaRPr lang="en-US"/>
          </a:p>
        </p:txBody>
      </p:sp>
      <p:sp>
        <p:nvSpPr>
          <p:cNvPr id="5" name="Footer Placeholder 4">
            <a:extLst>
              <a:ext uri="{FF2B5EF4-FFF2-40B4-BE49-F238E27FC236}">
                <a16:creationId xmlns:a16="http://schemas.microsoft.com/office/drawing/2014/main" id="{C8D7F927-7DAC-9341-842B-0FD264B3B96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125873C-CF74-1049-BA6C-9C81E0EE9384}"/>
              </a:ext>
            </a:extLst>
          </p:cNvPr>
          <p:cNvSpPr>
            <a:spLocks noGrp="1"/>
          </p:cNvSpPr>
          <p:nvPr>
            <p:ph type="sldNum" sz="quarter" idx="12"/>
          </p:nvPr>
        </p:nvSpPr>
        <p:spPr/>
        <p:txBody>
          <a:bodyPr/>
          <a:lstStyle/>
          <a:p>
            <a:fld id="{E14FFDC9-3D54-674E-86E0-9C3C86728DA7}" type="slidenum">
              <a:rPr lang="en-US" smtClean="0"/>
              <a:t>‹#›</a:t>
            </a:fld>
            <a:endParaRPr lang="en-US"/>
          </a:p>
        </p:txBody>
      </p:sp>
    </p:spTree>
    <p:extLst>
      <p:ext uri="{BB962C8B-B14F-4D97-AF65-F5344CB8AC3E}">
        <p14:creationId xmlns:p14="http://schemas.microsoft.com/office/powerpoint/2010/main" val="19335716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F1A87C-251F-CB4D-AA3C-16067809D993}"/>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4D1BE4E9-9A6A-714C-9DDC-E4500738C05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AB349ECF-C4D9-6E4A-840B-E852BB7D8AEE}"/>
              </a:ext>
            </a:extLst>
          </p:cNvPr>
          <p:cNvSpPr>
            <a:spLocks noGrp="1"/>
          </p:cNvSpPr>
          <p:nvPr>
            <p:ph type="dt" sz="half" idx="10"/>
          </p:nvPr>
        </p:nvSpPr>
        <p:spPr/>
        <p:txBody>
          <a:bodyPr/>
          <a:lstStyle/>
          <a:p>
            <a:fld id="{9A82BF8E-211B-9C43-825C-0671E50D7E39}" type="datetimeFigureOut">
              <a:rPr lang="en-US" smtClean="0"/>
              <a:t>1/12/2023</a:t>
            </a:fld>
            <a:endParaRPr lang="en-US"/>
          </a:p>
        </p:txBody>
      </p:sp>
      <p:sp>
        <p:nvSpPr>
          <p:cNvPr id="5" name="Footer Placeholder 4">
            <a:extLst>
              <a:ext uri="{FF2B5EF4-FFF2-40B4-BE49-F238E27FC236}">
                <a16:creationId xmlns:a16="http://schemas.microsoft.com/office/drawing/2014/main" id="{FEFAB227-288D-904A-95BB-5BE988289E3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52B549-73B6-8C4B-B667-111ADF176B04}"/>
              </a:ext>
            </a:extLst>
          </p:cNvPr>
          <p:cNvSpPr>
            <a:spLocks noGrp="1"/>
          </p:cNvSpPr>
          <p:nvPr>
            <p:ph type="sldNum" sz="quarter" idx="12"/>
          </p:nvPr>
        </p:nvSpPr>
        <p:spPr/>
        <p:txBody>
          <a:bodyPr/>
          <a:lstStyle/>
          <a:p>
            <a:fld id="{E14FFDC9-3D54-674E-86E0-9C3C86728DA7}" type="slidenum">
              <a:rPr lang="en-US" smtClean="0"/>
              <a:t>‹#›</a:t>
            </a:fld>
            <a:endParaRPr lang="en-US"/>
          </a:p>
        </p:txBody>
      </p:sp>
    </p:spTree>
    <p:extLst>
      <p:ext uri="{BB962C8B-B14F-4D97-AF65-F5344CB8AC3E}">
        <p14:creationId xmlns:p14="http://schemas.microsoft.com/office/powerpoint/2010/main" val="10334153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857E6A-42EF-944F-A701-188B72DAC708}"/>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91611A28-F85A-CD49-95B6-8BDD3110BDA9}"/>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27370336-DDE3-E147-AAC4-D175A5EE413F}"/>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497FC7F5-0F77-CC4E-A7F3-E09E89CD3354}"/>
              </a:ext>
            </a:extLst>
          </p:cNvPr>
          <p:cNvSpPr>
            <a:spLocks noGrp="1"/>
          </p:cNvSpPr>
          <p:nvPr>
            <p:ph type="dt" sz="half" idx="10"/>
          </p:nvPr>
        </p:nvSpPr>
        <p:spPr/>
        <p:txBody>
          <a:bodyPr/>
          <a:lstStyle/>
          <a:p>
            <a:fld id="{9A82BF8E-211B-9C43-825C-0671E50D7E39}" type="datetimeFigureOut">
              <a:rPr lang="en-US" smtClean="0"/>
              <a:t>1/12/2023</a:t>
            </a:fld>
            <a:endParaRPr lang="en-US"/>
          </a:p>
        </p:txBody>
      </p:sp>
      <p:sp>
        <p:nvSpPr>
          <p:cNvPr id="6" name="Footer Placeholder 5">
            <a:extLst>
              <a:ext uri="{FF2B5EF4-FFF2-40B4-BE49-F238E27FC236}">
                <a16:creationId xmlns:a16="http://schemas.microsoft.com/office/drawing/2014/main" id="{893B59C2-A178-754D-898A-11EDEB4AD54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5372E9B-7AC7-E942-A5A8-7CF1D9F2315B}"/>
              </a:ext>
            </a:extLst>
          </p:cNvPr>
          <p:cNvSpPr>
            <a:spLocks noGrp="1"/>
          </p:cNvSpPr>
          <p:nvPr>
            <p:ph type="sldNum" sz="quarter" idx="12"/>
          </p:nvPr>
        </p:nvSpPr>
        <p:spPr/>
        <p:txBody>
          <a:bodyPr/>
          <a:lstStyle/>
          <a:p>
            <a:fld id="{E14FFDC9-3D54-674E-86E0-9C3C86728DA7}" type="slidenum">
              <a:rPr lang="en-US" smtClean="0"/>
              <a:t>‹#›</a:t>
            </a:fld>
            <a:endParaRPr lang="en-US"/>
          </a:p>
        </p:txBody>
      </p:sp>
    </p:spTree>
    <p:extLst>
      <p:ext uri="{BB962C8B-B14F-4D97-AF65-F5344CB8AC3E}">
        <p14:creationId xmlns:p14="http://schemas.microsoft.com/office/powerpoint/2010/main" val="34577385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9D4EE-9647-124A-A396-2CD164183603}"/>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817BC021-8473-1247-A0A3-6E92389A522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85461C68-B174-6F42-A27E-E6DFD2819BFB}"/>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D6A13931-4430-B94E-B071-1A9E67B5CDB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B3A3A001-AFF5-8242-A49C-787813881EA1}"/>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E2947992-8148-4B4B-88CE-1BD94B6291A2}"/>
              </a:ext>
            </a:extLst>
          </p:cNvPr>
          <p:cNvSpPr>
            <a:spLocks noGrp="1"/>
          </p:cNvSpPr>
          <p:nvPr>
            <p:ph type="dt" sz="half" idx="10"/>
          </p:nvPr>
        </p:nvSpPr>
        <p:spPr/>
        <p:txBody>
          <a:bodyPr/>
          <a:lstStyle/>
          <a:p>
            <a:fld id="{9A82BF8E-211B-9C43-825C-0671E50D7E39}" type="datetimeFigureOut">
              <a:rPr lang="en-US" smtClean="0"/>
              <a:t>1/12/2023</a:t>
            </a:fld>
            <a:endParaRPr lang="en-US"/>
          </a:p>
        </p:txBody>
      </p:sp>
      <p:sp>
        <p:nvSpPr>
          <p:cNvPr id="8" name="Footer Placeholder 7">
            <a:extLst>
              <a:ext uri="{FF2B5EF4-FFF2-40B4-BE49-F238E27FC236}">
                <a16:creationId xmlns:a16="http://schemas.microsoft.com/office/drawing/2014/main" id="{43778456-4CE9-8E47-A1D5-F506F16D89D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8D1E0FB-33FF-614D-A183-66470F06D6B2}"/>
              </a:ext>
            </a:extLst>
          </p:cNvPr>
          <p:cNvSpPr>
            <a:spLocks noGrp="1"/>
          </p:cNvSpPr>
          <p:nvPr>
            <p:ph type="sldNum" sz="quarter" idx="12"/>
          </p:nvPr>
        </p:nvSpPr>
        <p:spPr/>
        <p:txBody>
          <a:bodyPr/>
          <a:lstStyle/>
          <a:p>
            <a:fld id="{E14FFDC9-3D54-674E-86E0-9C3C86728DA7}" type="slidenum">
              <a:rPr lang="en-US" smtClean="0"/>
              <a:t>‹#›</a:t>
            </a:fld>
            <a:endParaRPr lang="en-US"/>
          </a:p>
        </p:txBody>
      </p:sp>
    </p:spTree>
    <p:extLst>
      <p:ext uri="{BB962C8B-B14F-4D97-AF65-F5344CB8AC3E}">
        <p14:creationId xmlns:p14="http://schemas.microsoft.com/office/powerpoint/2010/main" val="8854673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BACE1-36CE-3A43-83D4-971EE0EFFB0A}"/>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EC14C53A-F68C-C543-B6B1-7918BAF3540B}"/>
              </a:ext>
            </a:extLst>
          </p:cNvPr>
          <p:cNvSpPr>
            <a:spLocks noGrp="1"/>
          </p:cNvSpPr>
          <p:nvPr>
            <p:ph type="dt" sz="half" idx="10"/>
          </p:nvPr>
        </p:nvSpPr>
        <p:spPr/>
        <p:txBody>
          <a:bodyPr/>
          <a:lstStyle/>
          <a:p>
            <a:fld id="{9A82BF8E-211B-9C43-825C-0671E50D7E39}" type="datetimeFigureOut">
              <a:rPr lang="en-US" smtClean="0"/>
              <a:t>1/12/2023</a:t>
            </a:fld>
            <a:endParaRPr lang="en-US"/>
          </a:p>
        </p:txBody>
      </p:sp>
      <p:sp>
        <p:nvSpPr>
          <p:cNvPr id="4" name="Footer Placeholder 3">
            <a:extLst>
              <a:ext uri="{FF2B5EF4-FFF2-40B4-BE49-F238E27FC236}">
                <a16:creationId xmlns:a16="http://schemas.microsoft.com/office/drawing/2014/main" id="{AA0ACA56-584B-8249-9BAB-AD5093169FF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822BB5-F0BF-C94C-BF58-AFC8229696EB}"/>
              </a:ext>
            </a:extLst>
          </p:cNvPr>
          <p:cNvSpPr>
            <a:spLocks noGrp="1"/>
          </p:cNvSpPr>
          <p:nvPr>
            <p:ph type="sldNum" sz="quarter" idx="12"/>
          </p:nvPr>
        </p:nvSpPr>
        <p:spPr/>
        <p:txBody>
          <a:bodyPr/>
          <a:lstStyle/>
          <a:p>
            <a:fld id="{E14FFDC9-3D54-674E-86E0-9C3C86728DA7}" type="slidenum">
              <a:rPr lang="en-US" smtClean="0"/>
              <a:t>‹#›</a:t>
            </a:fld>
            <a:endParaRPr lang="en-US"/>
          </a:p>
        </p:txBody>
      </p:sp>
    </p:spTree>
    <p:extLst>
      <p:ext uri="{BB962C8B-B14F-4D97-AF65-F5344CB8AC3E}">
        <p14:creationId xmlns:p14="http://schemas.microsoft.com/office/powerpoint/2010/main" val="25936222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5068E9B-E8B9-FD4D-B2B9-D4F02F0B2B31}"/>
              </a:ext>
            </a:extLst>
          </p:cNvPr>
          <p:cNvSpPr/>
          <p:nvPr userDrawn="1"/>
        </p:nvSpPr>
        <p:spPr>
          <a:xfrm>
            <a:off x="11328400" y="0"/>
            <a:ext cx="863600" cy="6858000"/>
          </a:xfrm>
          <a:prstGeom prst="rect">
            <a:avLst/>
          </a:prstGeom>
          <a:gradFill>
            <a:gsLst>
              <a:gs pos="37000">
                <a:srgbClr val="0070C0"/>
              </a:gs>
              <a:gs pos="100000">
                <a:srgbClr val="00B0F0"/>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a:extLst>
              <a:ext uri="{FF2B5EF4-FFF2-40B4-BE49-F238E27FC236}">
                <a16:creationId xmlns:a16="http://schemas.microsoft.com/office/drawing/2014/main" id="{4B40D476-EEF5-7540-AF03-C95B5E3ABBED}"/>
              </a:ext>
            </a:extLst>
          </p:cNvPr>
          <p:cNvPicPr>
            <a:picLocks noChangeAspect="1"/>
          </p:cNvPicPr>
          <p:nvPr userDrawn="1"/>
        </p:nvPicPr>
        <p:blipFill rotWithShape="1">
          <a:blip r:embed="rId2"/>
          <a:srcRect l="7025" t="16383" r="11065" b="12297"/>
          <a:stretch/>
        </p:blipFill>
        <p:spPr>
          <a:xfrm>
            <a:off x="0" y="0"/>
            <a:ext cx="11328400" cy="6858000"/>
          </a:xfrm>
          <a:prstGeom prst="rect">
            <a:avLst/>
          </a:prstGeom>
        </p:spPr>
      </p:pic>
    </p:spTree>
    <p:extLst>
      <p:ext uri="{BB962C8B-B14F-4D97-AF65-F5344CB8AC3E}">
        <p14:creationId xmlns:p14="http://schemas.microsoft.com/office/powerpoint/2010/main" val="13164042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4B40D476-EEF5-7540-AF03-C95B5E3ABBED}"/>
              </a:ext>
            </a:extLst>
          </p:cNvPr>
          <p:cNvPicPr>
            <a:picLocks noChangeAspect="1"/>
          </p:cNvPicPr>
          <p:nvPr userDrawn="1"/>
        </p:nvPicPr>
        <p:blipFill rotWithShape="1">
          <a:blip r:embed="rId2"/>
          <a:srcRect l="4619" t="13182" r="3002" b="7575"/>
          <a:stretch/>
        </p:blipFill>
        <p:spPr>
          <a:xfrm>
            <a:off x="0" y="1"/>
            <a:ext cx="12192000" cy="6858000"/>
          </a:xfrm>
          <a:prstGeom prst="rect">
            <a:avLst/>
          </a:prstGeom>
        </p:spPr>
      </p:pic>
    </p:spTree>
    <p:extLst>
      <p:ext uri="{BB962C8B-B14F-4D97-AF65-F5344CB8AC3E}">
        <p14:creationId xmlns:p14="http://schemas.microsoft.com/office/powerpoint/2010/main" val="4343426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2_Blank">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5068E9B-E8B9-FD4D-B2B9-D4F02F0B2B31}"/>
              </a:ext>
            </a:extLst>
          </p:cNvPr>
          <p:cNvSpPr/>
          <p:nvPr userDrawn="1"/>
        </p:nvSpPr>
        <p:spPr>
          <a:xfrm>
            <a:off x="11328400" y="0"/>
            <a:ext cx="863600" cy="6858000"/>
          </a:xfrm>
          <a:prstGeom prst="rect">
            <a:avLst/>
          </a:prstGeom>
          <a:gradFill>
            <a:gsLst>
              <a:gs pos="37000">
                <a:srgbClr val="0070C0"/>
              </a:gs>
              <a:gs pos="100000">
                <a:srgbClr val="00B0F0"/>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083951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980D5B3-FA64-FD40-A370-F37EF9C6C7C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A2717060-FA86-7942-99EC-88B397F1550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869D0105-0DFD-3F40-AA87-1642704DF0F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A82BF8E-211B-9C43-825C-0671E50D7E39}" type="datetimeFigureOut">
              <a:rPr lang="en-US" smtClean="0"/>
              <a:t>1/12/2023</a:t>
            </a:fld>
            <a:endParaRPr lang="en-US"/>
          </a:p>
        </p:txBody>
      </p:sp>
      <p:sp>
        <p:nvSpPr>
          <p:cNvPr id="5" name="Footer Placeholder 4">
            <a:extLst>
              <a:ext uri="{FF2B5EF4-FFF2-40B4-BE49-F238E27FC236}">
                <a16:creationId xmlns:a16="http://schemas.microsoft.com/office/drawing/2014/main" id="{DF93CF04-95E7-7144-8A2B-1D7ADE92740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FB88691-866E-CF46-9919-541469EDC67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14FFDC9-3D54-674E-86E0-9C3C86728DA7}" type="slidenum">
              <a:rPr lang="en-US" smtClean="0"/>
              <a:t>‹#›</a:t>
            </a:fld>
            <a:endParaRPr lang="en-US"/>
          </a:p>
        </p:txBody>
      </p:sp>
    </p:spTree>
    <p:extLst>
      <p:ext uri="{BB962C8B-B14F-4D97-AF65-F5344CB8AC3E}">
        <p14:creationId xmlns:p14="http://schemas.microsoft.com/office/powerpoint/2010/main" val="319735985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77" r:id="rId8"/>
    <p:sldLayoutId id="2147483673" r:id="rId9"/>
    <p:sldLayoutId id="2147483675" r:id="rId10"/>
    <p:sldLayoutId id="2147483674" r:id="rId11"/>
    <p:sldLayoutId id="2147483676" r:id="rId12"/>
    <p:sldLayoutId id="2147483668" r:id="rId13"/>
    <p:sldLayoutId id="2147483669" r:id="rId14"/>
    <p:sldLayoutId id="2147483670" r:id="rId15"/>
    <p:sldLayoutId id="2147483671"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11.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3.xml.rels><?xml version="1.0" encoding="UTF-8" standalone="yes"?>
<Relationships xmlns="http://schemas.openxmlformats.org/package/2006/relationships"><Relationship Id="rId8" Type="http://schemas.openxmlformats.org/officeDocument/2006/relationships/diagramLayout" Target="../diagrams/layout4.xml"/><Relationship Id="rId3" Type="http://schemas.openxmlformats.org/officeDocument/2006/relationships/diagramLayout" Target="../diagrams/layout3.xml"/><Relationship Id="rId7" Type="http://schemas.openxmlformats.org/officeDocument/2006/relationships/diagramData" Target="../diagrams/data4.xml"/><Relationship Id="rId2" Type="http://schemas.openxmlformats.org/officeDocument/2006/relationships/diagramData" Target="../diagrams/data3.xml"/><Relationship Id="rId1" Type="http://schemas.openxmlformats.org/officeDocument/2006/relationships/slideLayout" Target="../slideLayouts/slideLayout11.xml"/><Relationship Id="rId6" Type="http://schemas.microsoft.com/office/2007/relationships/diagramDrawing" Target="../diagrams/drawing3.xml"/><Relationship Id="rId11" Type="http://schemas.microsoft.com/office/2007/relationships/diagramDrawing" Target="../diagrams/drawing4.xml"/><Relationship Id="rId5" Type="http://schemas.openxmlformats.org/officeDocument/2006/relationships/diagramColors" Target="../diagrams/colors3.xml"/><Relationship Id="rId10" Type="http://schemas.openxmlformats.org/officeDocument/2006/relationships/diagramColors" Target="../diagrams/colors4.xml"/><Relationship Id="rId4" Type="http://schemas.openxmlformats.org/officeDocument/2006/relationships/diagramQuickStyle" Target="../diagrams/quickStyle3.xml"/><Relationship Id="rId9" Type="http://schemas.openxmlformats.org/officeDocument/2006/relationships/diagramQuickStyle" Target="../diagrams/quickStyle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F8621ED-814E-F441-93A2-B7DC230A79A3}"/>
              </a:ext>
            </a:extLst>
          </p:cNvPr>
          <p:cNvPicPr>
            <a:picLocks noChangeAspect="1"/>
          </p:cNvPicPr>
          <p:nvPr/>
        </p:nvPicPr>
        <p:blipFill>
          <a:blip r:embed="rId2"/>
          <a:stretch>
            <a:fillRect/>
          </a:stretch>
        </p:blipFill>
        <p:spPr>
          <a:xfrm>
            <a:off x="179119" y="595020"/>
            <a:ext cx="3021463" cy="590312"/>
          </a:xfrm>
          <a:prstGeom prst="rect">
            <a:avLst/>
          </a:prstGeom>
        </p:spPr>
      </p:pic>
      <p:sp>
        <p:nvSpPr>
          <p:cNvPr id="2" name="TextBox 1">
            <a:extLst>
              <a:ext uri="{FF2B5EF4-FFF2-40B4-BE49-F238E27FC236}">
                <a16:creationId xmlns:a16="http://schemas.microsoft.com/office/drawing/2014/main" id="{DF890AA6-3288-7A41-9F48-31D099259D5C}"/>
              </a:ext>
            </a:extLst>
          </p:cNvPr>
          <p:cNvSpPr txBox="1"/>
          <p:nvPr/>
        </p:nvSpPr>
        <p:spPr>
          <a:xfrm>
            <a:off x="282105" y="2367874"/>
            <a:ext cx="7778162" cy="907941"/>
          </a:xfrm>
          <a:prstGeom prst="rect">
            <a:avLst/>
          </a:prstGeom>
          <a:noFill/>
        </p:spPr>
        <p:txBody>
          <a:bodyPr wrap="square" rtlCol="0">
            <a:spAutoFit/>
          </a:bodyPr>
          <a:lstStyle/>
          <a:p>
            <a:r>
              <a:rPr lang="en-US" sz="5300" b="1" dirty="0">
                <a:solidFill>
                  <a:srgbClr val="0070C0"/>
                </a:solidFill>
                <a:latin typeface="Arial" panose="020B0604020202020204" pitchFamily="34" charset="0"/>
                <a:cs typeface="Arial" panose="020B0604020202020204" pitchFamily="34" charset="0"/>
              </a:rPr>
              <a:t>Capstone Presentation</a:t>
            </a:r>
          </a:p>
        </p:txBody>
      </p:sp>
      <p:sp>
        <p:nvSpPr>
          <p:cNvPr id="3" name="TextBox 2">
            <a:extLst>
              <a:ext uri="{FF2B5EF4-FFF2-40B4-BE49-F238E27FC236}">
                <a16:creationId xmlns:a16="http://schemas.microsoft.com/office/drawing/2014/main" id="{5A740E41-0F8D-4151-979A-4270FBA95E57}"/>
              </a:ext>
            </a:extLst>
          </p:cNvPr>
          <p:cNvSpPr txBox="1"/>
          <p:nvPr/>
        </p:nvSpPr>
        <p:spPr>
          <a:xfrm>
            <a:off x="689316" y="3429000"/>
            <a:ext cx="4881489" cy="1200329"/>
          </a:xfrm>
          <a:prstGeom prst="rect">
            <a:avLst/>
          </a:prstGeom>
          <a:noFill/>
        </p:spPr>
        <p:txBody>
          <a:bodyPr wrap="square" rtlCol="0">
            <a:spAutoFit/>
          </a:bodyPr>
          <a:lstStyle/>
          <a:p>
            <a:pPr marL="25400" indent="0" algn="just"/>
            <a:r>
              <a:rPr lang="en-IN" b="1" dirty="0">
                <a:solidFill>
                  <a:srgbClr val="FF0000"/>
                </a:solidFill>
              </a:rPr>
              <a:t>Guidelines to be followed :</a:t>
            </a:r>
          </a:p>
          <a:p>
            <a:pPr marL="482600" indent="-457200" algn="just">
              <a:buFont typeface="Arial" panose="020B0604020202020204" pitchFamily="34" charset="0"/>
              <a:buChar char="•"/>
            </a:pPr>
            <a:r>
              <a:rPr lang="en-IN" b="1" dirty="0">
                <a:solidFill>
                  <a:srgbClr val="FF0000"/>
                </a:solidFill>
              </a:rPr>
              <a:t>Presentation should complete in 10 mins</a:t>
            </a:r>
          </a:p>
          <a:p>
            <a:pPr marL="482600" indent="-457200" algn="just">
              <a:buFont typeface="Arial" panose="020B0604020202020204" pitchFamily="34" charset="0"/>
              <a:buChar char="•"/>
            </a:pPr>
            <a:r>
              <a:rPr lang="en-IN" b="1" dirty="0">
                <a:solidFill>
                  <a:srgbClr val="FF0000"/>
                </a:solidFill>
              </a:rPr>
              <a:t>5 minutes will be devoted to Q&amp;A</a:t>
            </a:r>
          </a:p>
          <a:p>
            <a:endParaRPr lang="en-IN" dirty="0"/>
          </a:p>
        </p:txBody>
      </p:sp>
    </p:spTree>
    <p:extLst>
      <p:ext uri="{BB962C8B-B14F-4D97-AF65-F5344CB8AC3E}">
        <p14:creationId xmlns:p14="http://schemas.microsoft.com/office/powerpoint/2010/main" val="32522742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902C64F-B802-E343-B318-70D330A9A3FE}"/>
              </a:ext>
            </a:extLst>
          </p:cNvPr>
          <p:cNvSpPr/>
          <p:nvPr/>
        </p:nvSpPr>
        <p:spPr>
          <a:xfrm>
            <a:off x="757570" y="55127"/>
            <a:ext cx="10676857" cy="707886"/>
          </a:xfrm>
          <a:prstGeom prst="rect">
            <a:avLst/>
          </a:prstGeom>
        </p:spPr>
        <p:txBody>
          <a:bodyPr wrap="square" anchor="t">
            <a:spAutoFit/>
          </a:bodyPr>
          <a:lstStyle/>
          <a:p>
            <a:pPr algn="ctr"/>
            <a:r>
              <a:rPr lang="en-US" sz="4000" b="1" dirty="0">
                <a:solidFill>
                  <a:srgbClr val="0070C0"/>
                </a:solidFill>
                <a:latin typeface="Arial" panose="020B0604020202020204" pitchFamily="34" charset="0"/>
                <a:cs typeface="Arial" panose="020B0604020202020204" pitchFamily="34" charset="0"/>
              </a:rPr>
              <a:t>Insights from Analysis</a:t>
            </a:r>
          </a:p>
        </p:txBody>
      </p:sp>
      <p:sp>
        <p:nvSpPr>
          <p:cNvPr id="7" name="TextBox 6">
            <a:extLst>
              <a:ext uri="{FF2B5EF4-FFF2-40B4-BE49-F238E27FC236}">
                <a16:creationId xmlns:a16="http://schemas.microsoft.com/office/drawing/2014/main" id="{A84B8933-F44C-374A-B677-D79AD8184284}"/>
              </a:ext>
            </a:extLst>
          </p:cNvPr>
          <p:cNvSpPr txBox="1"/>
          <p:nvPr/>
        </p:nvSpPr>
        <p:spPr>
          <a:xfrm>
            <a:off x="276462" y="763013"/>
            <a:ext cx="10696338" cy="584775"/>
          </a:xfrm>
          <a:prstGeom prst="rect">
            <a:avLst/>
          </a:prstGeom>
          <a:noFill/>
        </p:spPr>
        <p:txBody>
          <a:bodyPr wrap="square" rtlCol="0">
            <a:spAutoFit/>
          </a:bodyPr>
          <a:lstStyle/>
          <a:p>
            <a:r>
              <a:rPr lang="en-IN" sz="1600" dirty="0">
                <a:solidFill>
                  <a:srgbClr val="6D6868"/>
                </a:solidFill>
                <a:latin typeface="Arial" panose="020B0604020202020204" pitchFamily="34" charset="0"/>
                <a:cs typeface="Arial" panose="020B0604020202020204" pitchFamily="34" charset="0"/>
              </a:rPr>
              <a:t>EDA Insights:</a:t>
            </a:r>
          </a:p>
          <a:p>
            <a:endParaRPr lang="en-IN" sz="1600" dirty="0">
              <a:solidFill>
                <a:srgbClr val="6D6868"/>
              </a:solidFill>
              <a:latin typeface="Arial" panose="020B0604020202020204" pitchFamily="34" charset="0"/>
              <a:cs typeface="Arial" panose="020B0604020202020204" pitchFamily="34" charset="0"/>
            </a:endParaRPr>
          </a:p>
        </p:txBody>
      </p:sp>
      <p:sp>
        <p:nvSpPr>
          <p:cNvPr id="8" name="TextBox 7">
            <a:extLst>
              <a:ext uri="{FF2B5EF4-FFF2-40B4-BE49-F238E27FC236}">
                <a16:creationId xmlns:a16="http://schemas.microsoft.com/office/drawing/2014/main" id="{1E8C6E64-DB65-43FD-39F4-6017A96AD1E1}"/>
              </a:ext>
            </a:extLst>
          </p:cNvPr>
          <p:cNvSpPr txBox="1"/>
          <p:nvPr/>
        </p:nvSpPr>
        <p:spPr>
          <a:xfrm>
            <a:off x="457890" y="5144481"/>
            <a:ext cx="9110906" cy="584775"/>
          </a:xfrm>
          <a:prstGeom prst="rect">
            <a:avLst/>
          </a:prstGeom>
          <a:noFill/>
        </p:spPr>
        <p:txBody>
          <a:bodyPr wrap="square" rtlCol="0">
            <a:spAutoFit/>
          </a:bodyPr>
          <a:lstStyle/>
          <a:p>
            <a:r>
              <a:rPr lang="en-IN" sz="1600" dirty="0">
                <a:solidFill>
                  <a:srgbClr val="6D6868"/>
                </a:solidFill>
                <a:latin typeface="Arial" panose="020B0604020202020204" pitchFamily="34" charset="0"/>
                <a:cs typeface="Arial" panose="020B0604020202020204" pitchFamily="34" charset="0"/>
              </a:rPr>
              <a:t>Fig 6: This image is correlation matrix of all numerical columns with target columns. </a:t>
            </a:r>
          </a:p>
          <a:p>
            <a:r>
              <a:rPr lang="en-IN" sz="1600" dirty="0">
                <a:solidFill>
                  <a:srgbClr val="6D6868"/>
                </a:solidFill>
                <a:latin typeface="Arial" panose="020B0604020202020204" pitchFamily="34" charset="0"/>
                <a:cs typeface="Arial" panose="020B0604020202020204" pitchFamily="34" charset="0"/>
              </a:rPr>
              <a:t> </a:t>
            </a:r>
          </a:p>
        </p:txBody>
      </p:sp>
      <p:sp>
        <p:nvSpPr>
          <p:cNvPr id="9" name="TextBox 8">
            <a:extLst>
              <a:ext uri="{FF2B5EF4-FFF2-40B4-BE49-F238E27FC236}">
                <a16:creationId xmlns:a16="http://schemas.microsoft.com/office/drawing/2014/main" id="{89A7CA59-B810-8F40-4BF4-9C371B62B303}"/>
              </a:ext>
            </a:extLst>
          </p:cNvPr>
          <p:cNvSpPr txBox="1"/>
          <p:nvPr/>
        </p:nvSpPr>
        <p:spPr>
          <a:xfrm>
            <a:off x="438409" y="5802599"/>
            <a:ext cx="10696338" cy="584775"/>
          </a:xfrm>
          <a:prstGeom prst="rect">
            <a:avLst/>
          </a:prstGeom>
          <a:noFill/>
        </p:spPr>
        <p:txBody>
          <a:bodyPr wrap="square" rtlCol="0">
            <a:spAutoFit/>
          </a:bodyPr>
          <a:lstStyle/>
          <a:p>
            <a:r>
              <a:rPr lang="en-IN" sz="1600" dirty="0">
                <a:solidFill>
                  <a:srgbClr val="6D6868"/>
                </a:solidFill>
                <a:latin typeface="Arial" panose="020B0604020202020204" pitchFamily="34" charset="0"/>
                <a:cs typeface="Arial" panose="020B0604020202020204" pitchFamily="34" charset="0"/>
              </a:rPr>
              <a:t>Interpretation 1:- There is negative correlation of target column with Daily </a:t>
            </a:r>
            <a:r>
              <a:rPr lang="en-IN" sz="1600" dirty="0" err="1">
                <a:solidFill>
                  <a:srgbClr val="6D6868"/>
                </a:solidFill>
                <a:latin typeface="Arial" panose="020B0604020202020204" pitchFamily="34" charset="0"/>
                <a:cs typeface="Arial" panose="020B0604020202020204" pitchFamily="34" charset="0"/>
              </a:rPr>
              <a:t>avg</a:t>
            </a:r>
            <a:r>
              <a:rPr lang="en-IN" sz="1600" dirty="0">
                <a:solidFill>
                  <a:srgbClr val="6D6868"/>
                </a:solidFill>
                <a:latin typeface="Arial" panose="020B0604020202020204" pitchFamily="34" charset="0"/>
                <a:cs typeface="Arial" panose="020B0604020202020204" pitchFamily="34" charset="0"/>
              </a:rPr>
              <a:t> min spend on travelling page and travelling network rating and positive correlation with comments week since last outstation checking.</a:t>
            </a:r>
          </a:p>
        </p:txBody>
      </p:sp>
      <p:pic>
        <p:nvPicPr>
          <p:cNvPr id="12" name="Picture 11" descr="Timeline">
            <a:extLst>
              <a:ext uri="{FF2B5EF4-FFF2-40B4-BE49-F238E27FC236}">
                <a16:creationId xmlns:a16="http://schemas.microsoft.com/office/drawing/2014/main" id="{3AA24776-19A0-CC84-E22E-A0EEB57FD700}"/>
              </a:ext>
            </a:extLst>
          </p:cNvPr>
          <p:cNvPicPr>
            <a:picLocks noChangeAspect="1"/>
          </p:cNvPicPr>
          <p:nvPr/>
        </p:nvPicPr>
        <p:blipFill>
          <a:blip r:embed="rId2"/>
          <a:stretch>
            <a:fillRect/>
          </a:stretch>
        </p:blipFill>
        <p:spPr>
          <a:xfrm>
            <a:off x="276462" y="1056944"/>
            <a:ext cx="10848737" cy="4087537"/>
          </a:xfrm>
          <a:prstGeom prst="rect">
            <a:avLst/>
          </a:prstGeom>
        </p:spPr>
      </p:pic>
    </p:spTree>
    <p:extLst>
      <p:ext uri="{BB962C8B-B14F-4D97-AF65-F5344CB8AC3E}">
        <p14:creationId xmlns:p14="http://schemas.microsoft.com/office/powerpoint/2010/main" val="39392061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902C64F-B802-E343-B318-70D330A9A3FE}"/>
              </a:ext>
            </a:extLst>
          </p:cNvPr>
          <p:cNvSpPr/>
          <p:nvPr/>
        </p:nvSpPr>
        <p:spPr>
          <a:xfrm>
            <a:off x="757570" y="55127"/>
            <a:ext cx="10676857" cy="707886"/>
          </a:xfrm>
          <a:prstGeom prst="rect">
            <a:avLst/>
          </a:prstGeom>
        </p:spPr>
        <p:txBody>
          <a:bodyPr wrap="square" anchor="t">
            <a:spAutoFit/>
          </a:bodyPr>
          <a:lstStyle/>
          <a:p>
            <a:pPr algn="ctr"/>
            <a:r>
              <a:rPr lang="en-US" sz="4000" b="1" dirty="0">
                <a:solidFill>
                  <a:srgbClr val="0070C0"/>
                </a:solidFill>
                <a:latin typeface="Arial" panose="020B0604020202020204" pitchFamily="34" charset="0"/>
                <a:cs typeface="Arial" panose="020B0604020202020204" pitchFamily="34" charset="0"/>
              </a:rPr>
              <a:t>Insights from Analysis</a:t>
            </a:r>
          </a:p>
        </p:txBody>
      </p:sp>
      <p:sp>
        <p:nvSpPr>
          <p:cNvPr id="7" name="TextBox 6">
            <a:extLst>
              <a:ext uri="{FF2B5EF4-FFF2-40B4-BE49-F238E27FC236}">
                <a16:creationId xmlns:a16="http://schemas.microsoft.com/office/drawing/2014/main" id="{A84B8933-F44C-374A-B677-D79AD8184284}"/>
              </a:ext>
            </a:extLst>
          </p:cNvPr>
          <p:cNvSpPr txBox="1"/>
          <p:nvPr/>
        </p:nvSpPr>
        <p:spPr>
          <a:xfrm>
            <a:off x="276462" y="763013"/>
            <a:ext cx="10696338" cy="584775"/>
          </a:xfrm>
          <a:prstGeom prst="rect">
            <a:avLst/>
          </a:prstGeom>
          <a:noFill/>
        </p:spPr>
        <p:txBody>
          <a:bodyPr wrap="square" rtlCol="0">
            <a:spAutoFit/>
          </a:bodyPr>
          <a:lstStyle/>
          <a:p>
            <a:r>
              <a:rPr lang="en-IN" sz="1600" dirty="0">
                <a:solidFill>
                  <a:srgbClr val="6D6868"/>
                </a:solidFill>
                <a:latin typeface="Arial" panose="020B0604020202020204" pitchFamily="34" charset="0"/>
                <a:cs typeface="Arial" panose="020B0604020202020204" pitchFamily="34" charset="0"/>
              </a:rPr>
              <a:t>Model Insights:</a:t>
            </a:r>
          </a:p>
          <a:p>
            <a:endParaRPr lang="en-IN" sz="1600" dirty="0">
              <a:solidFill>
                <a:srgbClr val="6D6868"/>
              </a:solidFill>
              <a:latin typeface="Arial" panose="020B0604020202020204" pitchFamily="34" charset="0"/>
              <a:cs typeface="Arial" panose="020B0604020202020204" pitchFamily="34" charset="0"/>
            </a:endParaRPr>
          </a:p>
        </p:txBody>
      </p:sp>
      <p:sp>
        <p:nvSpPr>
          <p:cNvPr id="8" name="TextBox 7">
            <a:extLst>
              <a:ext uri="{FF2B5EF4-FFF2-40B4-BE49-F238E27FC236}">
                <a16:creationId xmlns:a16="http://schemas.microsoft.com/office/drawing/2014/main" id="{1E8C6E64-DB65-43FD-39F4-6017A96AD1E1}"/>
              </a:ext>
            </a:extLst>
          </p:cNvPr>
          <p:cNvSpPr txBox="1"/>
          <p:nvPr/>
        </p:nvSpPr>
        <p:spPr>
          <a:xfrm>
            <a:off x="457889" y="5144481"/>
            <a:ext cx="9760167" cy="830997"/>
          </a:xfrm>
          <a:prstGeom prst="rect">
            <a:avLst/>
          </a:prstGeom>
          <a:noFill/>
        </p:spPr>
        <p:txBody>
          <a:bodyPr wrap="square" rtlCol="0">
            <a:spAutoFit/>
          </a:bodyPr>
          <a:lstStyle/>
          <a:p>
            <a:r>
              <a:rPr lang="en-IN" sz="1600" dirty="0">
                <a:solidFill>
                  <a:srgbClr val="6D6868"/>
                </a:solidFill>
                <a:latin typeface="Arial" panose="020B0604020202020204" pitchFamily="34" charset="0"/>
                <a:cs typeface="Arial" panose="020B0604020202020204" pitchFamily="34" charset="0"/>
              </a:rPr>
              <a:t>Fig 7: This image is all the model that has been build and validated on AUC Score and others metrics as           well. </a:t>
            </a:r>
          </a:p>
          <a:p>
            <a:r>
              <a:rPr lang="en-IN" sz="1600" dirty="0">
                <a:solidFill>
                  <a:srgbClr val="6D6868"/>
                </a:solidFill>
                <a:latin typeface="Arial" panose="020B0604020202020204" pitchFamily="34" charset="0"/>
                <a:cs typeface="Arial" panose="020B0604020202020204" pitchFamily="34" charset="0"/>
              </a:rPr>
              <a:t> </a:t>
            </a:r>
          </a:p>
        </p:txBody>
      </p:sp>
      <p:sp>
        <p:nvSpPr>
          <p:cNvPr id="9" name="TextBox 8">
            <a:extLst>
              <a:ext uri="{FF2B5EF4-FFF2-40B4-BE49-F238E27FC236}">
                <a16:creationId xmlns:a16="http://schemas.microsoft.com/office/drawing/2014/main" id="{89A7CA59-B810-8F40-4BF4-9C371B62B303}"/>
              </a:ext>
            </a:extLst>
          </p:cNvPr>
          <p:cNvSpPr txBox="1"/>
          <p:nvPr/>
        </p:nvSpPr>
        <p:spPr>
          <a:xfrm>
            <a:off x="438409" y="5802599"/>
            <a:ext cx="10696338" cy="830997"/>
          </a:xfrm>
          <a:prstGeom prst="rect">
            <a:avLst/>
          </a:prstGeom>
          <a:noFill/>
        </p:spPr>
        <p:txBody>
          <a:bodyPr wrap="square" rtlCol="0">
            <a:spAutoFit/>
          </a:bodyPr>
          <a:lstStyle/>
          <a:p>
            <a:r>
              <a:rPr lang="en-IN" sz="1600" dirty="0">
                <a:solidFill>
                  <a:srgbClr val="6D6868"/>
                </a:solidFill>
                <a:latin typeface="Arial" panose="020B0604020202020204" pitchFamily="34" charset="0"/>
                <a:cs typeface="Arial" panose="020B0604020202020204" pitchFamily="34" charset="0"/>
              </a:rPr>
              <a:t>Interpretation 1:- As the target column was imbalanced so we have used the smote technique and found that best model perform is Random forest with smote having best </a:t>
            </a:r>
            <a:r>
              <a:rPr lang="en-IN" sz="1600" dirty="0" err="1">
                <a:solidFill>
                  <a:srgbClr val="6D6868"/>
                </a:solidFill>
                <a:latin typeface="Arial" panose="020B0604020202020204" pitchFamily="34" charset="0"/>
                <a:cs typeface="Arial" panose="020B0604020202020204" pitchFamily="34" charset="0"/>
              </a:rPr>
              <a:t>auc</a:t>
            </a:r>
            <a:r>
              <a:rPr lang="en-IN" sz="1600" dirty="0">
                <a:solidFill>
                  <a:srgbClr val="6D6868"/>
                </a:solidFill>
                <a:latin typeface="Arial" panose="020B0604020202020204" pitchFamily="34" charset="0"/>
                <a:cs typeface="Arial" panose="020B0604020202020204" pitchFamily="34" charset="0"/>
              </a:rPr>
              <a:t> score of 0.99 which means to catch 100% result it catches with 99% and 1% error.</a:t>
            </a:r>
          </a:p>
        </p:txBody>
      </p:sp>
      <p:pic>
        <p:nvPicPr>
          <p:cNvPr id="16" name="Picture 15" descr="Table">
            <a:extLst>
              <a:ext uri="{FF2B5EF4-FFF2-40B4-BE49-F238E27FC236}">
                <a16:creationId xmlns:a16="http://schemas.microsoft.com/office/drawing/2014/main" id="{7A2148DE-57FE-6F89-742A-B26EE53FC938}"/>
              </a:ext>
            </a:extLst>
          </p:cNvPr>
          <p:cNvPicPr>
            <a:picLocks noChangeAspect="1"/>
          </p:cNvPicPr>
          <p:nvPr/>
        </p:nvPicPr>
        <p:blipFill>
          <a:blip r:embed="rId2"/>
          <a:stretch>
            <a:fillRect/>
          </a:stretch>
        </p:blipFill>
        <p:spPr>
          <a:xfrm>
            <a:off x="457889" y="1466576"/>
            <a:ext cx="10514911" cy="3266009"/>
          </a:xfrm>
          <a:prstGeom prst="rect">
            <a:avLst/>
          </a:prstGeom>
        </p:spPr>
      </p:pic>
    </p:spTree>
    <p:extLst>
      <p:ext uri="{BB962C8B-B14F-4D97-AF65-F5344CB8AC3E}">
        <p14:creationId xmlns:p14="http://schemas.microsoft.com/office/powerpoint/2010/main" val="16023185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902C64F-B802-E343-B318-70D330A9A3FE}"/>
              </a:ext>
            </a:extLst>
          </p:cNvPr>
          <p:cNvSpPr/>
          <p:nvPr/>
        </p:nvSpPr>
        <p:spPr>
          <a:xfrm>
            <a:off x="757570" y="55127"/>
            <a:ext cx="10676857" cy="707886"/>
          </a:xfrm>
          <a:prstGeom prst="rect">
            <a:avLst/>
          </a:prstGeom>
        </p:spPr>
        <p:txBody>
          <a:bodyPr wrap="square" anchor="t">
            <a:spAutoFit/>
          </a:bodyPr>
          <a:lstStyle/>
          <a:p>
            <a:pPr algn="ctr"/>
            <a:r>
              <a:rPr lang="en-US" sz="4000" b="1" dirty="0">
                <a:solidFill>
                  <a:srgbClr val="0070C0"/>
                </a:solidFill>
                <a:latin typeface="Arial" panose="020B0604020202020204" pitchFamily="34" charset="0"/>
                <a:cs typeface="Arial" panose="020B0604020202020204" pitchFamily="34" charset="0"/>
              </a:rPr>
              <a:t>Insights from Analysis</a:t>
            </a:r>
          </a:p>
        </p:txBody>
      </p:sp>
      <p:sp>
        <p:nvSpPr>
          <p:cNvPr id="7" name="TextBox 6">
            <a:extLst>
              <a:ext uri="{FF2B5EF4-FFF2-40B4-BE49-F238E27FC236}">
                <a16:creationId xmlns:a16="http://schemas.microsoft.com/office/drawing/2014/main" id="{A84B8933-F44C-374A-B677-D79AD8184284}"/>
              </a:ext>
            </a:extLst>
          </p:cNvPr>
          <p:cNvSpPr txBox="1"/>
          <p:nvPr/>
        </p:nvSpPr>
        <p:spPr>
          <a:xfrm>
            <a:off x="276462" y="763013"/>
            <a:ext cx="10696338" cy="584775"/>
          </a:xfrm>
          <a:prstGeom prst="rect">
            <a:avLst/>
          </a:prstGeom>
          <a:noFill/>
        </p:spPr>
        <p:txBody>
          <a:bodyPr wrap="square" rtlCol="0">
            <a:spAutoFit/>
          </a:bodyPr>
          <a:lstStyle/>
          <a:p>
            <a:r>
              <a:rPr lang="en-IN" sz="1600" dirty="0">
                <a:solidFill>
                  <a:srgbClr val="6D6868"/>
                </a:solidFill>
                <a:latin typeface="Arial" panose="020B0604020202020204" pitchFamily="34" charset="0"/>
                <a:cs typeface="Arial" panose="020B0604020202020204" pitchFamily="34" charset="0"/>
              </a:rPr>
              <a:t>Model Insights:</a:t>
            </a:r>
          </a:p>
          <a:p>
            <a:endParaRPr lang="en-IN" sz="1600" dirty="0">
              <a:solidFill>
                <a:srgbClr val="6D6868"/>
              </a:solidFill>
              <a:latin typeface="Arial" panose="020B0604020202020204" pitchFamily="34" charset="0"/>
              <a:cs typeface="Arial" panose="020B0604020202020204" pitchFamily="34" charset="0"/>
            </a:endParaRPr>
          </a:p>
        </p:txBody>
      </p:sp>
      <p:sp>
        <p:nvSpPr>
          <p:cNvPr id="8" name="TextBox 7">
            <a:extLst>
              <a:ext uri="{FF2B5EF4-FFF2-40B4-BE49-F238E27FC236}">
                <a16:creationId xmlns:a16="http://schemas.microsoft.com/office/drawing/2014/main" id="{1E8C6E64-DB65-43FD-39F4-6017A96AD1E1}"/>
              </a:ext>
            </a:extLst>
          </p:cNvPr>
          <p:cNvSpPr txBox="1"/>
          <p:nvPr/>
        </p:nvSpPr>
        <p:spPr>
          <a:xfrm>
            <a:off x="457889" y="5144481"/>
            <a:ext cx="9760167" cy="584775"/>
          </a:xfrm>
          <a:prstGeom prst="rect">
            <a:avLst/>
          </a:prstGeom>
          <a:noFill/>
        </p:spPr>
        <p:txBody>
          <a:bodyPr wrap="square" rtlCol="0">
            <a:spAutoFit/>
          </a:bodyPr>
          <a:lstStyle/>
          <a:p>
            <a:r>
              <a:rPr lang="en-IN" sz="1600" dirty="0">
                <a:solidFill>
                  <a:srgbClr val="6D6868"/>
                </a:solidFill>
                <a:latin typeface="Arial" panose="020B0604020202020204" pitchFamily="34" charset="0"/>
                <a:cs typeface="Arial" panose="020B0604020202020204" pitchFamily="34" charset="0"/>
              </a:rPr>
              <a:t>Fig 8: This image is a ROC AUC Curve of best model. </a:t>
            </a:r>
          </a:p>
          <a:p>
            <a:r>
              <a:rPr lang="en-IN" sz="1600" dirty="0">
                <a:solidFill>
                  <a:srgbClr val="6D6868"/>
                </a:solidFill>
                <a:latin typeface="Arial" panose="020B0604020202020204" pitchFamily="34" charset="0"/>
                <a:cs typeface="Arial" panose="020B0604020202020204" pitchFamily="34" charset="0"/>
              </a:rPr>
              <a:t> </a:t>
            </a:r>
          </a:p>
        </p:txBody>
      </p:sp>
      <p:sp>
        <p:nvSpPr>
          <p:cNvPr id="9" name="TextBox 8">
            <a:extLst>
              <a:ext uri="{FF2B5EF4-FFF2-40B4-BE49-F238E27FC236}">
                <a16:creationId xmlns:a16="http://schemas.microsoft.com/office/drawing/2014/main" id="{89A7CA59-B810-8F40-4BF4-9C371B62B303}"/>
              </a:ext>
            </a:extLst>
          </p:cNvPr>
          <p:cNvSpPr txBox="1"/>
          <p:nvPr/>
        </p:nvSpPr>
        <p:spPr>
          <a:xfrm>
            <a:off x="438409" y="5802599"/>
            <a:ext cx="10696338" cy="830997"/>
          </a:xfrm>
          <a:prstGeom prst="rect">
            <a:avLst/>
          </a:prstGeom>
          <a:noFill/>
        </p:spPr>
        <p:txBody>
          <a:bodyPr wrap="square" rtlCol="0">
            <a:spAutoFit/>
          </a:bodyPr>
          <a:lstStyle/>
          <a:p>
            <a:r>
              <a:rPr lang="en-IN" sz="1600" dirty="0">
                <a:solidFill>
                  <a:srgbClr val="6D6868"/>
                </a:solidFill>
                <a:latin typeface="Arial" panose="020B0604020202020204" pitchFamily="34" charset="0"/>
                <a:cs typeface="Arial" panose="020B0604020202020204" pitchFamily="34" charset="0"/>
              </a:rPr>
              <a:t>Interpretation 1:- As the target column was imbalanced so we have used the smote technique and found that best model perform is Random forest with smote having best </a:t>
            </a:r>
            <a:r>
              <a:rPr lang="en-IN" sz="1600" dirty="0" err="1">
                <a:solidFill>
                  <a:srgbClr val="6D6868"/>
                </a:solidFill>
                <a:latin typeface="Arial" panose="020B0604020202020204" pitchFamily="34" charset="0"/>
                <a:cs typeface="Arial" panose="020B0604020202020204" pitchFamily="34" charset="0"/>
              </a:rPr>
              <a:t>auc</a:t>
            </a:r>
            <a:r>
              <a:rPr lang="en-IN" sz="1600" dirty="0">
                <a:solidFill>
                  <a:srgbClr val="6D6868"/>
                </a:solidFill>
                <a:latin typeface="Arial" panose="020B0604020202020204" pitchFamily="34" charset="0"/>
                <a:cs typeface="Arial" panose="020B0604020202020204" pitchFamily="34" charset="0"/>
              </a:rPr>
              <a:t> score of 0.99 which means to catch 100% result it catches with 99% and 1% error.</a:t>
            </a:r>
          </a:p>
        </p:txBody>
      </p:sp>
      <p:pic>
        <p:nvPicPr>
          <p:cNvPr id="3" name="Picture 2" descr="Chart, line chart">
            <a:extLst>
              <a:ext uri="{FF2B5EF4-FFF2-40B4-BE49-F238E27FC236}">
                <a16:creationId xmlns:a16="http://schemas.microsoft.com/office/drawing/2014/main" id="{CF5CB5DB-B1B6-2B93-B100-CF96C475DCEE}"/>
              </a:ext>
            </a:extLst>
          </p:cNvPr>
          <p:cNvPicPr>
            <a:picLocks noChangeAspect="1"/>
          </p:cNvPicPr>
          <p:nvPr/>
        </p:nvPicPr>
        <p:blipFill>
          <a:blip r:embed="rId2"/>
          <a:stretch>
            <a:fillRect/>
          </a:stretch>
        </p:blipFill>
        <p:spPr>
          <a:xfrm>
            <a:off x="457889" y="1347788"/>
            <a:ext cx="10239139" cy="3762609"/>
          </a:xfrm>
          <a:prstGeom prst="rect">
            <a:avLst/>
          </a:prstGeom>
        </p:spPr>
      </p:pic>
    </p:spTree>
    <p:extLst>
      <p:ext uri="{BB962C8B-B14F-4D97-AF65-F5344CB8AC3E}">
        <p14:creationId xmlns:p14="http://schemas.microsoft.com/office/powerpoint/2010/main" val="35510203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902C64F-B802-E343-B318-70D330A9A3FE}"/>
              </a:ext>
            </a:extLst>
          </p:cNvPr>
          <p:cNvSpPr/>
          <p:nvPr/>
        </p:nvSpPr>
        <p:spPr>
          <a:xfrm>
            <a:off x="3408571" y="917294"/>
            <a:ext cx="5374857" cy="707886"/>
          </a:xfrm>
          <a:prstGeom prst="rect">
            <a:avLst/>
          </a:prstGeom>
        </p:spPr>
        <p:txBody>
          <a:bodyPr wrap="square" anchor="t">
            <a:spAutoFit/>
          </a:bodyPr>
          <a:lstStyle/>
          <a:p>
            <a:r>
              <a:rPr lang="en-US" sz="4000" b="1" dirty="0">
                <a:solidFill>
                  <a:srgbClr val="0070C0"/>
                </a:solidFill>
                <a:latin typeface="Arial" panose="020B0604020202020204" pitchFamily="34" charset="0"/>
                <a:cs typeface="Arial" panose="020B0604020202020204" pitchFamily="34" charset="0"/>
              </a:rPr>
              <a:t>Recommendations</a:t>
            </a:r>
          </a:p>
        </p:txBody>
      </p:sp>
      <p:sp>
        <p:nvSpPr>
          <p:cNvPr id="7" name="TextBox 6">
            <a:extLst>
              <a:ext uri="{FF2B5EF4-FFF2-40B4-BE49-F238E27FC236}">
                <a16:creationId xmlns:a16="http://schemas.microsoft.com/office/drawing/2014/main" id="{A84B8933-F44C-374A-B677-D79AD8184284}"/>
              </a:ext>
            </a:extLst>
          </p:cNvPr>
          <p:cNvSpPr txBox="1"/>
          <p:nvPr/>
        </p:nvSpPr>
        <p:spPr>
          <a:xfrm>
            <a:off x="276462" y="1773986"/>
            <a:ext cx="10696338" cy="7294305"/>
          </a:xfrm>
          <a:prstGeom prst="rect">
            <a:avLst/>
          </a:prstGeom>
          <a:noFill/>
        </p:spPr>
        <p:txBody>
          <a:bodyPr wrap="square" rtlCol="0">
            <a:spAutoFit/>
          </a:bodyPr>
          <a:lstStyle/>
          <a:p>
            <a:r>
              <a:rPr lang="en-IN" dirty="0">
                <a:latin typeface="Trebuchet MS" panose="020B0603020202020204" pitchFamily="34" charset="0"/>
              </a:rPr>
              <a:t>So as our objective is to improve the business of tourism by providing advisement on user page particular to each customer digitally</a:t>
            </a:r>
          </a:p>
          <a:p>
            <a:endParaRPr lang="en-IN" dirty="0">
              <a:latin typeface="Trebuchet MS" panose="020B0603020202020204" pitchFamily="34" charset="0"/>
            </a:endParaRPr>
          </a:p>
          <a:p>
            <a:r>
              <a:rPr lang="en-IN" dirty="0">
                <a:latin typeface="Trebuchet MS" panose="020B0603020202020204" pitchFamily="34" charset="0"/>
              </a:rPr>
              <a:t>Here are few recommendation where business needs to focus one  based on historical data that we have analysed</a:t>
            </a:r>
          </a:p>
          <a:p>
            <a:endParaRPr lang="en-IN" dirty="0">
              <a:latin typeface="Trebuchet MS" panose="020B0603020202020204" pitchFamily="34" charset="0"/>
            </a:endParaRPr>
          </a:p>
          <a:p>
            <a:pPr marL="342900" indent="-342900">
              <a:buAutoNum type="arabicPeriod"/>
            </a:pPr>
            <a:r>
              <a:rPr lang="en-IN" dirty="0">
                <a:latin typeface="Trebuchet MS" panose="020B0603020202020204" pitchFamily="34" charset="0"/>
              </a:rPr>
              <a:t>Monthly </a:t>
            </a:r>
            <a:r>
              <a:rPr lang="en-IN" dirty="0" err="1">
                <a:latin typeface="Trebuchet MS" panose="020B0603020202020204" pitchFamily="34" charset="0"/>
              </a:rPr>
              <a:t>avg</a:t>
            </a:r>
            <a:r>
              <a:rPr lang="en-IN" dirty="0">
                <a:latin typeface="Trebuchet MS" panose="020B0603020202020204" pitchFamily="34" charset="0"/>
              </a:rPr>
              <a:t> view on travel page std deviation is much around 66 that means users are not consistently view and coming to travel page that so business needs to focus on how they will improve the user view by monitoring the retention rate also with the same data</a:t>
            </a:r>
          </a:p>
          <a:p>
            <a:pPr marL="342900" indent="-342900">
              <a:buAutoNum type="arabicPeriod"/>
            </a:pPr>
            <a:endParaRPr lang="en-IN" dirty="0">
              <a:latin typeface="Trebuchet MS" panose="020B0603020202020204" pitchFamily="34" charset="0"/>
            </a:endParaRPr>
          </a:p>
          <a:p>
            <a:pPr marL="342900" indent="-342900">
              <a:buAutoNum type="arabicPeriod"/>
            </a:pPr>
            <a:r>
              <a:rPr lang="en-IN" dirty="0">
                <a:latin typeface="Trebuchet MS" panose="020B0603020202020204" pitchFamily="34" charset="0"/>
              </a:rPr>
              <a:t> same is the case with monthly </a:t>
            </a:r>
            <a:r>
              <a:rPr lang="en-IN" dirty="0" err="1">
                <a:latin typeface="Trebuchet MS" panose="020B0603020202020204" pitchFamily="34" charset="0"/>
              </a:rPr>
              <a:t>avg</a:t>
            </a:r>
            <a:r>
              <a:rPr lang="en-IN" dirty="0">
                <a:latin typeface="Trebuchet MS" panose="020B0603020202020204" pitchFamily="34" charset="0"/>
              </a:rPr>
              <a:t> comments where deviation is around 51again user not  consistently commenting on company page that means business has to create some logic so that they can increase the user activity like commenting which can helps business to understand what user are liking and what user is not liking by using that comments in sentiment analysis</a:t>
            </a:r>
          </a:p>
          <a:p>
            <a:pPr marL="342900" indent="-342900">
              <a:buAutoNum type="arabicPeriod"/>
            </a:pPr>
            <a:endParaRPr lang="en-IN" dirty="0">
              <a:latin typeface="Trebuchet MS" panose="020B0603020202020204" pitchFamily="34" charset="0"/>
            </a:endParaRPr>
          </a:p>
          <a:p>
            <a:pPr marL="342900" indent="-342900">
              <a:buAutoNum type="arabicPeriod" startAt="3"/>
            </a:pPr>
            <a:r>
              <a:rPr lang="en-IN" sz="1800" dirty="0">
                <a:solidFill>
                  <a:srgbClr val="6D6868"/>
                </a:solidFill>
                <a:latin typeface="Arial" panose="020B0604020202020204" pitchFamily="34" charset="0"/>
                <a:cs typeface="Arial" panose="020B0604020202020204" pitchFamily="34" charset="0"/>
              </a:rPr>
              <a:t>Out of all 10652 user most of them are not following the company page as well as they are not working flag that means again business need to take a call how they increase the user activity and so that they taken the product</a:t>
            </a:r>
          </a:p>
          <a:p>
            <a:pPr marL="342900" indent="-342900">
              <a:buAutoNum type="arabicPeriod" startAt="3"/>
            </a:pPr>
            <a:r>
              <a:rPr lang="en-IN" dirty="0">
                <a:solidFill>
                  <a:srgbClr val="6D6868"/>
                </a:solidFill>
                <a:latin typeface="Arial" panose="020B0604020202020204" pitchFamily="34" charset="0"/>
                <a:cs typeface="Arial" panose="020B0604020202020204" pitchFamily="34" charset="0"/>
              </a:rPr>
              <a:t>Another thing that we have observed in historical data is that user are giving average rating on scale of 1-4 around 2.7 that means after user taking the product they are not satisfy with the product and that may be the cause the business is not able to retain their customers and customer are churning out</a:t>
            </a:r>
          </a:p>
          <a:p>
            <a:r>
              <a:rPr lang="en-IN" sz="1800" dirty="0">
                <a:solidFill>
                  <a:srgbClr val="6D6868"/>
                </a:solidFill>
                <a:latin typeface="Arial" panose="020B0604020202020204" pitchFamily="34" charset="0"/>
                <a:cs typeface="Arial" panose="020B0604020202020204" pitchFamily="34" charset="0"/>
              </a:rPr>
              <a:t>So overall we can conclude that business needs to enhance their user activity and also improve the product taken so that they can increase the retention rate of user which help them to improve the tourism business and more people </a:t>
            </a:r>
            <a:r>
              <a:rPr lang="en-IN" dirty="0">
                <a:solidFill>
                  <a:srgbClr val="6D6868"/>
                </a:solidFill>
                <a:latin typeface="Arial" panose="020B0604020202020204" pitchFamily="34" charset="0"/>
                <a:cs typeface="Arial" panose="020B0604020202020204" pitchFamily="34" charset="0"/>
              </a:rPr>
              <a:t>start </a:t>
            </a:r>
            <a:r>
              <a:rPr lang="en-IN" dirty="0" err="1">
                <a:solidFill>
                  <a:srgbClr val="6D6868"/>
                </a:solidFill>
                <a:latin typeface="Arial" panose="020B0604020202020204" pitchFamily="34" charset="0"/>
                <a:cs typeface="Arial" panose="020B0604020202020204" pitchFamily="34" charset="0"/>
              </a:rPr>
              <a:t>takinng</a:t>
            </a:r>
            <a:r>
              <a:rPr lang="en-IN" dirty="0">
                <a:solidFill>
                  <a:srgbClr val="6D6868"/>
                </a:solidFill>
                <a:latin typeface="Arial" panose="020B0604020202020204" pitchFamily="34" charset="0"/>
                <a:cs typeface="Arial" panose="020B0604020202020204" pitchFamily="34" charset="0"/>
              </a:rPr>
              <a:t> their product</a:t>
            </a:r>
            <a:endParaRPr lang="en-IN" sz="1800" dirty="0">
              <a:solidFill>
                <a:srgbClr val="6D6868"/>
              </a:solidFill>
              <a:latin typeface="Arial" panose="020B0604020202020204" pitchFamily="34" charset="0"/>
              <a:cs typeface="Arial" panose="020B0604020202020204" pitchFamily="34" charset="0"/>
            </a:endParaRPr>
          </a:p>
          <a:p>
            <a:endParaRPr lang="en-IN" dirty="0">
              <a:latin typeface="Trebuchet MS" panose="020B0603020202020204" pitchFamily="34" charset="0"/>
            </a:endParaRPr>
          </a:p>
        </p:txBody>
      </p:sp>
    </p:spTree>
    <p:extLst>
      <p:ext uri="{BB962C8B-B14F-4D97-AF65-F5344CB8AC3E}">
        <p14:creationId xmlns:p14="http://schemas.microsoft.com/office/powerpoint/2010/main" val="20237341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902C64F-B802-E343-B318-70D330A9A3FE}"/>
              </a:ext>
            </a:extLst>
          </p:cNvPr>
          <p:cNvSpPr/>
          <p:nvPr/>
        </p:nvSpPr>
        <p:spPr>
          <a:xfrm>
            <a:off x="3408571" y="917294"/>
            <a:ext cx="5374857" cy="707886"/>
          </a:xfrm>
          <a:prstGeom prst="rect">
            <a:avLst/>
          </a:prstGeom>
        </p:spPr>
        <p:txBody>
          <a:bodyPr wrap="square" anchor="t">
            <a:spAutoFit/>
          </a:bodyPr>
          <a:lstStyle/>
          <a:p>
            <a:r>
              <a:rPr lang="en-US" sz="4000" b="1" dirty="0">
                <a:solidFill>
                  <a:srgbClr val="0070C0"/>
                </a:solidFill>
                <a:latin typeface="Arial" panose="020B0604020202020204" pitchFamily="34" charset="0"/>
                <a:cs typeface="Arial" panose="020B0604020202020204" pitchFamily="34" charset="0"/>
              </a:rPr>
              <a:t>Recommendations</a:t>
            </a:r>
          </a:p>
        </p:txBody>
      </p:sp>
      <p:sp>
        <p:nvSpPr>
          <p:cNvPr id="7" name="TextBox 6">
            <a:extLst>
              <a:ext uri="{FF2B5EF4-FFF2-40B4-BE49-F238E27FC236}">
                <a16:creationId xmlns:a16="http://schemas.microsoft.com/office/drawing/2014/main" id="{A84B8933-F44C-374A-B677-D79AD8184284}"/>
              </a:ext>
            </a:extLst>
          </p:cNvPr>
          <p:cNvSpPr txBox="1"/>
          <p:nvPr/>
        </p:nvSpPr>
        <p:spPr>
          <a:xfrm>
            <a:off x="276462" y="1773986"/>
            <a:ext cx="10696338" cy="3970318"/>
          </a:xfrm>
          <a:prstGeom prst="rect">
            <a:avLst/>
          </a:prstGeom>
          <a:noFill/>
        </p:spPr>
        <p:txBody>
          <a:bodyPr wrap="square" rtlCol="0">
            <a:spAutoFit/>
          </a:bodyPr>
          <a:lstStyle/>
          <a:p>
            <a:r>
              <a:rPr lang="en-IN" dirty="0">
                <a:latin typeface="Trebuchet MS" panose="020B0603020202020204" pitchFamily="34" charset="0"/>
              </a:rPr>
              <a:t>So as our objective is to improve the business of tourism by providing advisement on user page particular to each customer digitally</a:t>
            </a:r>
          </a:p>
          <a:p>
            <a:endParaRPr lang="en-IN" dirty="0">
              <a:latin typeface="Trebuchet MS" panose="020B0603020202020204" pitchFamily="34" charset="0"/>
            </a:endParaRPr>
          </a:p>
          <a:p>
            <a:pPr marL="342900" indent="-342900">
              <a:buAutoNum type="arabicPeriod" startAt="3"/>
            </a:pPr>
            <a:r>
              <a:rPr lang="en-IN" sz="1800" dirty="0">
                <a:latin typeface="Arial" panose="020B0604020202020204" pitchFamily="34" charset="0"/>
                <a:cs typeface="Arial" panose="020B0604020202020204" pitchFamily="34" charset="0"/>
              </a:rPr>
              <a:t>Out of all 10652 user most of them are not following the company page as well as they are not working flag that means again business need to take a call how they increase the user activity and so that they taken the product</a:t>
            </a:r>
          </a:p>
          <a:p>
            <a:pPr marL="342900" indent="-342900">
              <a:buAutoNum type="arabicPeriod" startAt="3"/>
            </a:pPr>
            <a:r>
              <a:rPr lang="en-IN" dirty="0">
                <a:latin typeface="Arial" panose="020B0604020202020204" pitchFamily="34" charset="0"/>
                <a:cs typeface="Arial" panose="020B0604020202020204" pitchFamily="34" charset="0"/>
              </a:rPr>
              <a:t>Another thing that we have observed in historical data is that user are giving average rating on scale of 1-4 around 2.7 that means after user taking the product they are not satisfy with the product and that may be the cause the business is not able to retain their customers and customer are churning out</a:t>
            </a:r>
          </a:p>
          <a:p>
            <a:r>
              <a:rPr lang="en-IN" sz="1800" dirty="0">
                <a:latin typeface="Arial" panose="020B0604020202020204" pitchFamily="34" charset="0"/>
                <a:cs typeface="Arial" panose="020B0604020202020204" pitchFamily="34" charset="0"/>
              </a:rPr>
              <a:t>So overall we can conclude that business needs to enhance their user activity and also improve the product taken so that they can increase the retention rate of user which help them to improve the tourism business and more people </a:t>
            </a:r>
            <a:r>
              <a:rPr lang="en-IN">
                <a:latin typeface="Arial" panose="020B0604020202020204" pitchFamily="34" charset="0"/>
                <a:cs typeface="Arial" panose="020B0604020202020204" pitchFamily="34" charset="0"/>
              </a:rPr>
              <a:t>start taking </a:t>
            </a:r>
            <a:r>
              <a:rPr lang="en-IN" dirty="0">
                <a:latin typeface="Arial" panose="020B0604020202020204" pitchFamily="34" charset="0"/>
                <a:cs typeface="Arial" panose="020B0604020202020204" pitchFamily="34" charset="0"/>
              </a:rPr>
              <a:t>their product</a:t>
            </a:r>
            <a:endParaRPr lang="en-IN" sz="1800" dirty="0">
              <a:latin typeface="Arial" panose="020B0604020202020204" pitchFamily="34" charset="0"/>
              <a:cs typeface="Arial" panose="020B0604020202020204" pitchFamily="34" charset="0"/>
            </a:endParaRPr>
          </a:p>
          <a:p>
            <a:endParaRPr lang="en-IN" dirty="0">
              <a:latin typeface="Trebuchet MS" panose="020B0603020202020204" pitchFamily="34" charset="0"/>
            </a:endParaRPr>
          </a:p>
        </p:txBody>
      </p:sp>
    </p:spTree>
    <p:extLst>
      <p:ext uri="{BB962C8B-B14F-4D97-AF65-F5344CB8AC3E}">
        <p14:creationId xmlns:p14="http://schemas.microsoft.com/office/powerpoint/2010/main" val="4483621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902C64F-B802-E343-B318-70D330A9A3FE}"/>
              </a:ext>
            </a:extLst>
          </p:cNvPr>
          <p:cNvSpPr/>
          <p:nvPr/>
        </p:nvSpPr>
        <p:spPr>
          <a:xfrm>
            <a:off x="1537568" y="917294"/>
            <a:ext cx="9116863" cy="707886"/>
          </a:xfrm>
          <a:prstGeom prst="rect">
            <a:avLst/>
          </a:prstGeom>
        </p:spPr>
        <p:txBody>
          <a:bodyPr wrap="square" anchor="t">
            <a:spAutoFit/>
          </a:bodyPr>
          <a:lstStyle/>
          <a:p>
            <a:pPr algn="ctr"/>
            <a:r>
              <a:rPr lang="en-US" sz="4000" b="1" dirty="0">
                <a:solidFill>
                  <a:srgbClr val="0070C0"/>
                </a:solidFill>
                <a:latin typeface="Arial" panose="020B0604020202020204" pitchFamily="34" charset="0"/>
                <a:cs typeface="Arial" panose="020B0604020202020204" pitchFamily="34" charset="0"/>
              </a:rPr>
              <a:t>Business Problem Understanding</a:t>
            </a:r>
          </a:p>
        </p:txBody>
      </p:sp>
      <p:sp>
        <p:nvSpPr>
          <p:cNvPr id="13" name="Oval 12">
            <a:extLst>
              <a:ext uri="{FF2B5EF4-FFF2-40B4-BE49-F238E27FC236}">
                <a16:creationId xmlns:a16="http://schemas.microsoft.com/office/drawing/2014/main" id="{BA2BBB34-2883-154B-B588-CD7BD235E055}"/>
              </a:ext>
            </a:extLst>
          </p:cNvPr>
          <p:cNvSpPr/>
          <p:nvPr/>
        </p:nvSpPr>
        <p:spPr>
          <a:xfrm>
            <a:off x="1287519" y="5148306"/>
            <a:ext cx="1019742" cy="101974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6" name="Oval 15">
            <a:extLst>
              <a:ext uri="{FF2B5EF4-FFF2-40B4-BE49-F238E27FC236}">
                <a16:creationId xmlns:a16="http://schemas.microsoft.com/office/drawing/2014/main" id="{F89D5F40-FD28-F442-905F-E871742D5041}"/>
              </a:ext>
            </a:extLst>
          </p:cNvPr>
          <p:cNvSpPr/>
          <p:nvPr/>
        </p:nvSpPr>
        <p:spPr>
          <a:xfrm>
            <a:off x="4585895" y="5148306"/>
            <a:ext cx="1019742" cy="101974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0" name="TextBox 19">
            <a:extLst>
              <a:ext uri="{FF2B5EF4-FFF2-40B4-BE49-F238E27FC236}">
                <a16:creationId xmlns:a16="http://schemas.microsoft.com/office/drawing/2014/main" id="{BF277A7B-E5CC-8D42-B702-381586A72771}"/>
              </a:ext>
            </a:extLst>
          </p:cNvPr>
          <p:cNvSpPr txBox="1"/>
          <p:nvPr/>
        </p:nvSpPr>
        <p:spPr>
          <a:xfrm>
            <a:off x="7044316" y="2973773"/>
            <a:ext cx="2699656" cy="1446550"/>
          </a:xfrm>
          <a:prstGeom prst="rect">
            <a:avLst/>
          </a:prstGeom>
          <a:noFill/>
        </p:spPr>
        <p:txBody>
          <a:bodyPr wrap="square" rtlCol="0">
            <a:spAutoFit/>
          </a:bodyPr>
          <a:lstStyle/>
          <a:p>
            <a:pPr algn="ctr">
              <a:buClr>
                <a:srgbClr val="0070C0"/>
              </a:buClr>
            </a:pPr>
            <a:r>
              <a:rPr lang="en-IN" sz="2000" dirty="0">
                <a:solidFill>
                  <a:schemeClr val="bg1"/>
                </a:solidFill>
                <a:latin typeface="Arial" panose="020B0604020202020204" pitchFamily="34" charset="0"/>
                <a:cs typeface="Arial" panose="020B0604020202020204" pitchFamily="34" charset="0"/>
              </a:rPr>
              <a:t>Subheading</a:t>
            </a:r>
          </a:p>
          <a:p>
            <a:pPr algn="ctr">
              <a:buClr>
                <a:srgbClr val="0070C0"/>
              </a:buClr>
            </a:pPr>
            <a:endParaRPr lang="en-IN" sz="2000" dirty="0">
              <a:solidFill>
                <a:schemeClr val="bg1"/>
              </a:solidFill>
              <a:latin typeface="Arial" panose="020B0604020202020204" pitchFamily="34" charset="0"/>
              <a:cs typeface="Arial" panose="020B0604020202020204" pitchFamily="34" charset="0"/>
            </a:endParaRPr>
          </a:p>
          <a:p>
            <a:pPr algn="ctr">
              <a:buClr>
                <a:srgbClr val="0070C0"/>
              </a:buClr>
            </a:pPr>
            <a:r>
              <a:rPr lang="en-IN" sz="1600" dirty="0">
                <a:solidFill>
                  <a:schemeClr val="bg1"/>
                </a:solidFill>
                <a:latin typeface="Arial" panose="020B0604020202020204" pitchFamily="34" charset="0"/>
                <a:cs typeface="Arial" panose="020B0604020202020204" pitchFamily="34" charset="0"/>
              </a:rPr>
              <a:t>Lorem Ipsum is simply dummy text of the printing and typesetting industry. </a:t>
            </a:r>
          </a:p>
        </p:txBody>
      </p:sp>
      <p:graphicFrame>
        <p:nvGraphicFramePr>
          <p:cNvPr id="9" name="Diagram 8">
            <a:extLst>
              <a:ext uri="{FF2B5EF4-FFF2-40B4-BE49-F238E27FC236}">
                <a16:creationId xmlns:a16="http://schemas.microsoft.com/office/drawing/2014/main" id="{AA1310C6-0BA9-9D6D-8AE0-5B720473B25A}"/>
              </a:ext>
            </a:extLst>
          </p:cNvPr>
          <p:cNvGraphicFramePr/>
          <p:nvPr>
            <p:extLst>
              <p:ext uri="{D42A27DB-BD31-4B8C-83A1-F6EECF244321}">
                <p14:modId xmlns:p14="http://schemas.microsoft.com/office/powerpoint/2010/main" val="1744129970"/>
              </p:ext>
            </p:extLst>
          </p:nvPr>
        </p:nvGraphicFramePr>
        <p:xfrm>
          <a:off x="1076946" y="3065291"/>
          <a:ext cx="8795654" cy="13550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0" name="Diagram 9">
            <a:extLst>
              <a:ext uri="{FF2B5EF4-FFF2-40B4-BE49-F238E27FC236}">
                <a16:creationId xmlns:a16="http://schemas.microsoft.com/office/drawing/2014/main" id="{85EFD58C-3341-C129-B402-C00657BD464A}"/>
              </a:ext>
            </a:extLst>
          </p:cNvPr>
          <p:cNvGraphicFramePr/>
          <p:nvPr>
            <p:extLst>
              <p:ext uri="{D42A27DB-BD31-4B8C-83A1-F6EECF244321}">
                <p14:modId xmlns:p14="http://schemas.microsoft.com/office/powerpoint/2010/main" val="2059863059"/>
              </p:ext>
            </p:extLst>
          </p:nvPr>
        </p:nvGraphicFramePr>
        <p:xfrm>
          <a:off x="1076946" y="1625181"/>
          <a:ext cx="8795657" cy="1440109"/>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cxnSp>
        <p:nvCxnSpPr>
          <p:cNvPr id="11" name="Straight Arrow Connector 10">
            <a:extLst>
              <a:ext uri="{FF2B5EF4-FFF2-40B4-BE49-F238E27FC236}">
                <a16:creationId xmlns:a16="http://schemas.microsoft.com/office/drawing/2014/main" id="{3C7E19FC-63CF-307A-97C7-8129A716BA5E}"/>
              </a:ext>
            </a:extLst>
          </p:cNvPr>
          <p:cNvCxnSpPr>
            <a:cxnSpLocks/>
          </p:cNvCxnSpPr>
          <p:nvPr/>
        </p:nvCxnSpPr>
        <p:spPr>
          <a:xfrm>
            <a:off x="5017529" y="4370581"/>
            <a:ext cx="0" cy="11704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2CA1BDE4-CB80-66EC-43CA-4D8C41FFBCDE}"/>
              </a:ext>
            </a:extLst>
          </p:cNvPr>
          <p:cNvSpPr/>
          <p:nvPr/>
        </p:nvSpPr>
        <p:spPr>
          <a:xfrm>
            <a:off x="2833980" y="4975412"/>
            <a:ext cx="4346713" cy="17848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rebuchet MS" panose="020B0603020202020204" pitchFamily="34" charset="0"/>
              </a:rPr>
              <a:t>Machine Learning Model with having past data also real time containing information on user activity on user page to predict they will buy the product or not</a:t>
            </a:r>
            <a:endParaRPr lang="en-IN" dirty="0">
              <a:latin typeface="Trebuchet MS" panose="020B0603020202020204" pitchFamily="34" charset="0"/>
            </a:endParaRPr>
          </a:p>
        </p:txBody>
      </p:sp>
    </p:spTree>
    <p:extLst>
      <p:ext uri="{BB962C8B-B14F-4D97-AF65-F5344CB8AC3E}">
        <p14:creationId xmlns:p14="http://schemas.microsoft.com/office/powerpoint/2010/main" val="5326951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902C64F-B802-E343-B318-70D330A9A3FE}"/>
              </a:ext>
            </a:extLst>
          </p:cNvPr>
          <p:cNvSpPr/>
          <p:nvPr/>
        </p:nvSpPr>
        <p:spPr>
          <a:xfrm>
            <a:off x="1506415" y="-116963"/>
            <a:ext cx="9116863" cy="707886"/>
          </a:xfrm>
          <a:prstGeom prst="rect">
            <a:avLst/>
          </a:prstGeom>
        </p:spPr>
        <p:txBody>
          <a:bodyPr wrap="square" anchor="t">
            <a:spAutoFit/>
          </a:bodyPr>
          <a:lstStyle/>
          <a:p>
            <a:r>
              <a:rPr lang="en-US" sz="4000" b="1" dirty="0">
                <a:solidFill>
                  <a:srgbClr val="0070C0"/>
                </a:solidFill>
                <a:latin typeface="Arial" panose="020B0604020202020204" pitchFamily="34" charset="0"/>
                <a:cs typeface="Arial" panose="020B0604020202020204" pitchFamily="34" charset="0"/>
              </a:rPr>
              <a:t>Modelling Approach Used &amp; Why</a:t>
            </a:r>
          </a:p>
        </p:txBody>
      </p:sp>
      <p:sp>
        <p:nvSpPr>
          <p:cNvPr id="13" name="Oval 12">
            <a:extLst>
              <a:ext uri="{FF2B5EF4-FFF2-40B4-BE49-F238E27FC236}">
                <a16:creationId xmlns:a16="http://schemas.microsoft.com/office/drawing/2014/main" id="{BA2BBB34-2883-154B-B588-CD7BD235E055}"/>
              </a:ext>
            </a:extLst>
          </p:cNvPr>
          <p:cNvSpPr/>
          <p:nvPr/>
        </p:nvSpPr>
        <p:spPr>
          <a:xfrm>
            <a:off x="1287519" y="5148306"/>
            <a:ext cx="1019742" cy="101974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6" name="Oval 15">
            <a:extLst>
              <a:ext uri="{FF2B5EF4-FFF2-40B4-BE49-F238E27FC236}">
                <a16:creationId xmlns:a16="http://schemas.microsoft.com/office/drawing/2014/main" id="{F89D5F40-FD28-F442-905F-E871742D5041}"/>
              </a:ext>
            </a:extLst>
          </p:cNvPr>
          <p:cNvSpPr/>
          <p:nvPr/>
        </p:nvSpPr>
        <p:spPr>
          <a:xfrm>
            <a:off x="4585895" y="5148306"/>
            <a:ext cx="1019742" cy="101974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0" name="TextBox 19">
            <a:extLst>
              <a:ext uri="{FF2B5EF4-FFF2-40B4-BE49-F238E27FC236}">
                <a16:creationId xmlns:a16="http://schemas.microsoft.com/office/drawing/2014/main" id="{BF277A7B-E5CC-8D42-B702-381586A72771}"/>
              </a:ext>
            </a:extLst>
          </p:cNvPr>
          <p:cNvSpPr txBox="1"/>
          <p:nvPr/>
        </p:nvSpPr>
        <p:spPr>
          <a:xfrm>
            <a:off x="7044316" y="2973773"/>
            <a:ext cx="2699656" cy="1446550"/>
          </a:xfrm>
          <a:prstGeom prst="rect">
            <a:avLst/>
          </a:prstGeom>
          <a:noFill/>
        </p:spPr>
        <p:txBody>
          <a:bodyPr wrap="square" rtlCol="0">
            <a:spAutoFit/>
          </a:bodyPr>
          <a:lstStyle/>
          <a:p>
            <a:pPr algn="ctr">
              <a:buClr>
                <a:srgbClr val="0070C0"/>
              </a:buClr>
            </a:pPr>
            <a:r>
              <a:rPr lang="en-IN" sz="2000" dirty="0">
                <a:solidFill>
                  <a:schemeClr val="bg1"/>
                </a:solidFill>
                <a:latin typeface="Arial" panose="020B0604020202020204" pitchFamily="34" charset="0"/>
                <a:cs typeface="Arial" panose="020B0604020202020204" pitchFamily="34" charset="0"/>
              </a:rPr>
              <a:t>Subheading</a:t>
            </a:r>
          </a:p>
          <a:p>
            <a:pPr algn="ctr">
              <a:buClr>
                <a:srgbClr val="0070C0"/>
              </a:buClr>
            </a:pPr>
            <a:endParaRPr lang="en-IN" sz="2000" dirty="0">
              <a:solidFill>
                <a:schemeClr val="bg1"/>
              </a:solidFill>
              <a:latin typeface="Arial" panose="020B0604020202020204" pitchFamily="34" charset="0"/>
              <a:cs typeface="Arial" panose="020B0604020202020204" pitchFamily="34" charset="0"/>
            </a:endParaRPr>
          </a:p>
          <a:p>
            <a:pPr algn="ctr">
              <a:buClr>
                <a:srgbClr val="0070C0"/>
              </a:buClr>
            </a:pPr>
            <a:r>
              <a:rPr lang="en-IN" sz="1600" dirty="0">
                <a:solidFill>
                  <a:schemeClr val="bg1"/>
                </a:solidFill>
                <a:latin typeface="Arial" panose="020B0604020202020204" pitchFamily="34" charset="0"/>
                <a:cs typeface="Arial" panose="020B0604020202020204" pitchFamily="34" charset="0"/>
              </a:rPr>
              <a:t>Lorem Ipsum is simply dummy text of the printing and typesetting industry. </a:t>
            </a:r>
          </a:p>
        </p:txBody>
      </p:sp>
      <p:graphicFrame>
        <p:nvGraphicFramePr>
          <p:cNvPr id="9" name="Diagram 8">
            <a:extLst>
              <a:ext uri="{FF2B5EF4-FFF2-40B4-BE49-F238E27FC236}">
                <a16:creationId xmlns:a16="http://schemas.microsoft.com/office/drawing/2014/main" id="{AA1310C6-0BA9-9D6D-8AE0-5B720473B25A}"/>
              </a:ext>
            </a:extLst>
          </p:cNvPr>
          <p:cNvGraphicFramePr/>
          <p:nvPr>
            <p:extLst>
              <p:ext uri="{D42A27DB-BD31-4B8C-83A1-F6EECF244321}">
                <p14:modId xmlns:p14="http://schemas.microsoft.com/office/powerpoint/2010/main" val="1101068623"/>
              </p:ext>
            </p:extLst>
          </p:nvPr>
        </p:nvGraphicFramePr>
        <p:xfrm>
          <a:off x="1076946" y="3065291"/>
          <a:ext cx="8795654" cy="13550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0" name="Diagram 9">
            <a:extLst>
              <a:ext uri="{FF2B5EF4-FFF2-40B4-BE49-F238E27FC236}">
                <a16:creationId xmlns:a16="http://schemas.microsoft.com/office/drawing/2014/main" id="{85EFD58C-3341-C129-B402-C00657BD464A}"/>
              </a:ext>
            </a:extLst>
          </p:cNvPr>
          <p:cNvGraphicFramePr/>
          <p:nvPr>
            <p:extLst>
              <p:ext uri="{D42A27DB-BD31-4B8C-83A1-F6EECF244321}">
                <p14:modId xmlns:p14="http://schemas.microsoft.com/office/powerpoint/2010/main" val="460307841"/>
              </p:ext>
            </p:extLst>
          </p:nvPr>
        </p:nvGraphicFramePr>
        <p:xfrm>
          <a:off x="1076946" y="1625181"/>
          <a:ext cx="8795657" cy="1440109"/>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2" name="Title 1">
            <a:extLst>
              <a:ext uri="{FF2B5EF4-FFF2-40B4-BE49-F238E27FC236}">
                <a16:creationId xmlns:a16="http://schemas.microsoft.com/office/drawing/2014/main" id="{506B0D62-C3AC-58D0-F48B-8D5C7C899DDD}"/>
              </a:ext>
            </a:extLst>
          </p:cNvPr>
          <p:cNvSpPr txBox="1">
            <a:spLocks/>
          </p:cNvSpPr>
          <p:nvPr/>
        </p:nvSpPr>
        <p:spPr>
          <a:xfrm>
            <a:off x="877836" y="482578"/>
            <a:ext cx="10515600" cy="764722"/>
          </a:xfrm>
          <a:prstGeom prst="rect">
            <a:avLst/>
          </a:prstGeom>
        </p:spPr>
        <p:txBody>
          <a:bodyP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a:latin typeface="Trebuchet MS" panose="020B0603020202020204" pitchFamily="34" charset="0"/>
              </a:rPr>
              <a:t>Tools :- Python</a:t>
            </a:r>
            <a:br>
              <a:rPr lang="en-US" sz="2000">
                <a:latin typeface="Trebuchet MS" panose="020B0603020202020204" pitchFamily="34" charset="0"/>
              </a:rPr>
            </a:br>
            <a:r>
              <a:rPr lang="en-US" sz="2000">
                <a:latin typeface="Trebuchet MS" panose="020B0603020202020204" pitchFamily="34" charset="0"/>
              </a:rPr>
              <a:t>Libraries used :- Pandas, Matplotlib, Seaborn (Data Loading, EDA)</a:t>
            </a:r>
            <a:br>
              <a:rPr lang="en-US" sz="2000">
                <a:latin typeface="Trebuchet MS" panose="020B0603020202020204" pitchFamily="34" charset="0"/>
              </a:rPr>
            </a:br>
            <a:r>
              <a:rPr lang="en-US" sz="2000">
                <a:latin typeface="Trebuchet MS" panose="020B0603020202020204" pitchFamily="34" charset="0"/>
              </a:rPr>
              <a:t>                          sklearn (Data Preprocessing, Model Building, Model Validation &amp; Tuning) </a:t>
            </a:r>
            <a:endParaRPr lang="en-IN" sz="2000" dirty="0">
              <a:latin typeface="Trebuchet MS" panose="020B0603020202020204" pitchFamily="34" charset="0"/>
            </a:endParaRPr>
          </a:p>
        </p:txBody>
      </p:sp>
      <p:sp>
        <p:nvSpPr>
          <p:cNvPr id="3" name="Rectangle 2">
            <a:extLst>
              <a:ext uri="{FF2B5EF4-FFF2-40B4-BE49-F238E27FC236}">
                <a16:creationId xmlns:a16="http://schemas.microsoft.com/office/drawing/2014/main" id="{E04BC3F2-61C0-8751-E511-7861BF81B417}"/>
              </a:ext>
            </a:extLst>
          </p:cNvPr>
          <p:cNvSpPr/>
          <p:nvPr/>
        </p:nvSpPr>
        <p:spPr>
          <a:xfrm>
            <a:off x="877836" y="1359839"/>
            <a:ext cx="1336431" cy="8581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n w="0"/>
                <a:solidFill>
                  <a:schemeClr val="tx1"/>
                </a:solidFill>
                <a:effectLst>
                  <a:outerShdw blurRad="38100" dist="19050" dir="2700000" algn="tl" rotWithShape="0">
                    <a:schemeClr val="dk1">
                      <a:alpha val="40000"/>
                    </a:schemeClr>
                  </a:outerShdw>
                </a:effectLst>
              </a:rPr>
              <a:t>Data loading</a:t>
            </a:r>
            <a:endParaRPr lang="en-IN" b="1" dirty="0">
              <a:ln w="22225">
                <a:solidFill>
                  <a:schemeClr val="accent2"/>
                </a:solidFill>
                <a:prstDash val="solid"/>
              </a:ln>
              <a:solidFill>
                <a:schemeClr val="accent2">
                  <a:lumMod val="40000"/>
                  <a:lumOff val="60000"/>
                </a:schemeClr>
              </a:solidFill>
            </a:endParaRPr>
          </a:p>
        </p:txBody>
      </p:sp>
      <p:cxnSp>
        <p:nvCxnSpPr>
          <p:cNvPr id="4" name="Straight Arrow Connector 3">
            <a:extLst>
              <a:ext uri="{FF2B5EF4-FFF2-40B4-BE49-F238E27FC236}">
                <a16:creationId xmlns:a16="http://schemas.microsoft.com/office/drawing/2014/main" id="{2CD64A2F-2DB1-6E26-EA77-143B712A3876}"/>
              </a:ext>
            </a:extLst>
          </p:cNvPr>
          <p:cNvCxnSpPr/>
          <p:nvPr/>
        </p:nvCxnSpPr>
        <p:spPr>
          <a:xfrm>
            <a:off x="2227160" y="1729877"/>
            <a:ext cx="68931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 name="Oval 4">
            <a:extLst>
              <a:ext uri="{FF2B5EF4-FFF2-40B4-BE49-F238E27FC236}">
                <a16:creationId xmlns:a16="http://schemas.microsoft.com/office/drawing/2014/main" id="{699E1C3E-7CF7-4B95-43B7-6AD237235E21}"/>
              </a:ext>
            </a:extLst>
          </p:cNvPr>
          <p:cNvSpPr/>
          <p:nvPr/>
        </p:nvSpPr>
        <p:spPr>
          <a:xfrm>
            <a:off x="2930544" y="1434457"/>
            <a:ext cx="1336431" cy="5908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n w="0"/>
                <a:solidFill>
                  <a:schemeClr val="tx1"/>
                </a:solidFill>
                <a:effectLst>
                  <a:outerShdw blurRad="38100" dist="19050" dir="2700000" algn="tl" rotWithShape="0">
                    <a:schemeClr val="dk1">
                      <a:alpha val="40000"/>
                    </a:schemeClr>
                  </a:outerShdw>
                </a:effectLst>
              </a:rPr>
              <a:t>Private Source  </a:t>
            </a:r>
            <a:endParaRPr lang="en-IN" sz="1400" dirty="0">
              <a:ln w="0"/>
              <a:solidFill>
                <a:schemeClr val="tx1"/>
              </a:solidFill>
              <a:effectLst>
                <a:outerShdw blurRad="38100" dist="19050" dir="2700000" algn="tl" rotWithShape="0">
                  <a:schemeClr val="dk1">
                    <a:alpha val="40000"/>
                  </a:schemeClr>
                </a:outerShdw>
              </a:effectLst>
            </a:endParaRPr>
          </a:p>
        </p:txBody>
      </p:sp>
      <p:cxnSp>
        <p:nvCxnSpPr>
          <p:cNvPr id="7" name="Straight Arrow Connector 6">
            <a:extLst>
              <a:ext uri="{FF2B5EF4-FFF2-40B4-BE49-F238E27FC236}">
                <a16:creationId xmlns:a16="http://schemas.microsoft.com/office/drawing/2014/main" id="{81F483FB-2A96-3BEA-3F5E-A2D088DEB2FC}"/>
              </a:ext>
            </a:extLst>
          </p:cNvPr>
          <p:cNvCxnSpPr/>
          <p:nvPr/>
        </p:nvCxnSpPr>
        <p:spPr>
          <a:xfrm>
            <a:off x="1546051" y="2217969"/>
            <a:ext cx="0" cy="4220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14FD7766-6B95-BF67-E8B6-167DC55468F7}"/>
              </a:ext>
            </a:extLst>
          </p:cNvPr>
          <p:cNvSpPr/>
          <p:nvPr/>
        </p:nvSpPr>
        <p:spPr>
          <a:xfrm>
            <a:off x="838200" y="2648541"/>
            <a:ext cx="1336431" cy="19137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EDA</a:t>
            </a:r>
            <a:endParaRPr lang="en-IN" dirty="0">
              <a:solidFill>
                <a:sysClr val="windowText" lastClr="000000"/>
              </a:solidFill>
            </a:endParaRPr>
          </a:p>
        </p:txBody>
      </p:sp>
      <p:cxnSp>
        <p:nvCxnSpPr>
          <p:cNvPr id="14" name="Straight Arrow Connector 13">
            <a:extLst>
              <a:ext uri="{FF2B5EF4-FFF2-40B4-BE49-F238E27FC236}">
                <a16:creationId xmlns:a16="http://schemas.microsoft.com/office/drawing/2014/main" id="{967B6639-C061-3ECD-DC41-21AF13F0C0BA}"/>
              </a:ext>
            </a:extLst>
          </p:cNvPr>
          <p:cNvCxnSpPr/>
          <p:nvPr/>
        </p:nvCxnSpPr>
        <p:spPr>
          <a:xfrm>
            <a:off x="2174631" y="3225340"/>
            <a:ext cx="66821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Rectangle: Rounded Corners 14">
            <a:extLst>
              <a:ext uri="{FF2B5EF4-FFF2-40B4-BE49-F238E27FC236}">
                <a16:creationId xmlns:a16="http://schemas.microsoft.com/office/drawing/2014/main" id="{C11A219D-533C-A162-FEB2-008DD4CB150C}"/>
              </a:ext>
            </a:extLst>
          </p:cNvPr>
          <p:cNvSpPr/>
          <p:nvPr/>
        </p:nvSpPr>
        <p:spPr>
          <a:xfrm>
            <a:off x="2842846" y="2416912"/>
            <a:ext cx="6817649" cy="1913733"/>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mj-lt"/>
              <a:buAutoNum type="arabicPeriod"/>
            </a:pPr>
            <a:r>
              <a:rPr lang="en-US" sz="1500" dirty="0"/>
              <a:t>Basic EDA like checking datatypes of each column, shape</a:t>
            </a:r>
          </a:p>
          <a:p>
            <a:pPr marL="342900" indent="-342900">
              <a:buFont typeface="+mj-lt"/>
              <a:buAutoNum type="arabicPeriod"/>
            </a:pPr>
            <a:r>
              <a:rPr lang="en-US" sz="1500" dirty="0"/>
              <a:t>Filtering Numerical column and Categorical column</a:t>
            </a:r>
          </a:p>
          <a:p>
            <a:pPr marL="342900" indent="-342900">
              <a:buFont typeface="+mj-lt"/>
              <a:buAutoNum type="arabicPeriod"/>
            </a:pPr>
            <a:r>
              <a:rPr lang="en-US" sz="1500" dirty="0"/>
              <a:t>Product taken with preferred location</a:t>
            </a:r>
          </a:p>
          <a:p>
            <a:pPr marL="342900" indent="-342900">
              <a:buFont typeface="+mj-lt"/>
              <a:buAutoNum type="arabicPeriod"/>
            </a:pPr>
            <a:r>
              <a:rPr lang="en-US" sz="1500" dirty="0"/>
              <a:t>Checking the distribution of each numerical columns</a:t>
            </a:r>
          </a:p>
          <a:p>
            <a:pPr marL="342900" indent="-342900">
              <a:buFont typeface="+mj-lt"/>
              <a:buAutoNum type="arabicPeriod"/>
            </a:pPr>
            <a:r>
              <a:rPr lang="en-US" sz="1500" dirty="0"/>
              <a:t>Handling missing value with mode for categorical columns and mean for numerical columns</a:t>
            </a:r>
          </a:p>
          <a:p>
            <a:pPr marL="342900" indent="-342900">
              <a:buFont typeface="+mj-lt"/>
              <a:buAutoNum type="arabicPeriod"/>
            </a:pPr>
            <a:endParaRPr lang="en-IN" sz="1500" dirty="0"/>
          </a:p>
        </p:txBody>
      </p:sp>
      <p:cxnSp>
        <p:nvCxnSpPr>
          <p:cNvPr id="17" name="Straight Arrow Connector 16">
            <a:extLst>
              <a:ext uri="{FF2B5EF4-FFF2-40B4-BE49-F238E27FC236}">
                <a16:creationId xmlns:a16="http://schemas.microsoft.com/office/drawing/2014/main" id="{BC9B8B14-AD75-7D51-CD36-AAC1A2F76704}"/>
              </a:ext>
            </a:extLst>
          </p:cNvPr>
          <p:cNvCxnSpPr>
            <a:cxnSpLocks/>
          </p:cNvCxnSpPr>
          <p:nvPr/>
        </p:nvCxnSpPr>
        <p:spPr>
          <a:xfrm>
            <a:off x="1558947" y="4562274"/>
            <a:ext cx="0" cy="3679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00EAD956-0B45-7AFA-7001-1E9B07F3D9AE}"/>
              </a:ext>
            </a:extLst>
          </p:cNvPr>
          <p:cNvSpPr/>
          <p:nvPr/>
        </p:nvSpPr>
        <p:spPr>
          <a:xfrm>
            <a:off x="857280" y="4930230"/>
            <a:ext cx="1336431" cy="6556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Outlier Analysis</a:t>
            </a:r>
            <a:endParaRPr lang="en-IN" dirty="0">
              <a:ln w="0"/>
              <a:solidFill>
                <a:schemeClr val="tx1"/>
              </a:solidFill>
              <a:effectLst>
                <a:outerShdw blurRad="38100" dist="19050" dir="2700000" algn="tl" rotWithShape="0">
                  <a:schemeClr val="dk1">
                    <a:alpha val="40000"/>
                  </a:schemeClr>
                </a:outerShdw>
              </a:effectLst>
            </a:endParaRPr>
          </a:p>
        </p:txBody>
      </p:sp>
      <p:cxnSp>
        <p:nvCxnSpPr>
          <p:cNvPr id="19" name="Straight Arrow Connector 18">
            <a:extLst>
              <a:ext uri="{FF2B5EF4-FFF2-40B4-BE49-F238E27FC236}">
                <a16:creationId xmlns:a16="http://schemas.microsoft.com/office/drawing/2014/main" id="{AA561BC4-056C-6FB9-8044-AA71E2279089}"/>
              </a:ext>
            </a:extLst>
          </p:cNvPr>
          <p:cNvCxnSpPr>
            <a:stCxn id="18" idx="3"/>
          </p:cNvCxnSpPr>
          <p:nvPr/>
        </p:nvCxnSpPr>
        <p:spPr>
          <a:xfrm flipV="1">
            <a:off x="2193711" y="5258033"/>
            <a:ext cx="689316"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Rectangle: Rounded Corners 20">
            <a:extLst>
              <a:ext uri="{FF2B5EF4-FFF2-40B4-BE49-F238E27FC236}">
                <a16:creationId xmlns:a16="http://schemas.microsoft.com/office/drawing/2014/main" id="{6A9F6EDB-929A-5F65-510F-3D0C47A55ACD}"/>
              </a:ext>
            </a:extLst>
          </p:cNvPr>
          <p:cNvSpPr/>
          <p:nvPr/>
        </p:nvSpPr>
        <p:spPr>
          <a:xfrm>
            <a:off x="2930545" y="4746252"/>
            <a:ext cx="6729950" cy="1064013"/>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mj-lt"/>
              <a:buAutoNum type="arabicPeriod"/>
            </a:pPr>
            <a:r>
              <a:rPr lang="en-US" dirty="0"/>
              <a:t>Boxplot on all Numerical columns along with target column</a:t>
            </a:r>
          </a:p>
          <a:p>
            <a:pPr marL="342900" indent="-342900">
              <a:buFont typeface="+mj-lt"/>
              <a:buAutoNum type="arabicPeriod"/>
            </a:pPr>
            <a:endParaRPr lang="en-IN" dirty="0"/>
          </a:p>
        </p:txBody>
      </p:sp>
      <p:cxnSp>
        <p:nvCxnSpPr>
          <p:cNvPr id="22" name="Straight Arrow Connector 21">
            <a:extLst>
              <a:ext uri="{FF2B5EF4-FFF2-40B4-BE49-F238E27FC236}">
                <a16:creationId xmlns:a16="http://schemas.microsoft.com/office/drawing/2014/main" id="{F37E1E56-8A68-934F-F7EE-09C798D0B8ED}"/>
              </a:ext>
            </a:extLst>
          </p:cNvPr>
          <p:cNvCxnSpPr>
            <a:cxnSpLocks/>
          </p:cNvCxnSpPr>
          <p:nvPr/>
        </p:nvCxnSpPr>
        <p:spPr>
          <a:xfrm>
            <a:off x="1558947" y="5585837"/>
            <a:ext cx="0" cy="4330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E6C54768-B560-7E80-EA39-8D434AE53DC8}"/>
              </a:ext>
            </a:extLst>
          </p:cNvPr>
          <p:cNvSpPr/>
          <p:nvPr/>
        </p:nvSpPr>
        <p:spPr>
          <a:xfrm>
            <a:off x="877836" y="6035479"/>
            <a:ext cx="1296795" cy="5996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Correlation Analysis</a:t>
            </a:r>
            <a:endParaRPr lang="en-IN" dirty="0">
              <a:solidFill>
                <a:sysClr val="windowText" lastClr="000000"/>
              </a:solidFill>
            </a:endParaRPr>
          </a:p>
        </p:txBody>
      </p:sp>
      <p:cxnSp>
        <p:nvCxnSpPr>
          <p:cNvPr id="24" name="Straight Arrow Connector 23">
            <a:extLst>
              <a:ext uri="{FF2B5EF4-FFF2-40B4-BE49-F238E27FC236}">
                <a16:creationId xmlns:a16="http://schemas.microsoft.com/office/drawing/2014/main" id="{80BA315F-7704-8C50-4E93-0A99AD989145}"/>
              </a:ext>
            </a:extLst>
          </p:cNvPr>
          <p:cNvCxnSpPr/>
          <p:nvPr/>
        </p:nvCxnSpPr>
        <p:spPr>
          <a:xfrm>
            <a:off x="2193711" y="6267163"/>
            <a:ext cx="68931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Rectangle: Rounded Corners 24">
            <a:extLst>
              <a:ext uri="{FF2B5EF4-FFF2-40B4-BE49-F238E27FC236}">
                <a16:creationId xmlns:a16="http://schemas.microsoft.com/office/drawing/2014/main" id="{BA0CC2E4-3154-DCB3-AE4E-A9C68C0855BF}"/>
              </a:ext>
            </a:extLst>
          </p:cNvPr>
          <p:cNvSpPr/>
          <p:nvPr/>
        </p:nvSpPr>
        <p:spPr>
          <a:xfrm>
            <a:off x="2930544" y="6035479"/>
            <a:ext cx="6729951" cy="764771"/>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mj-lt"/>
              <a:buAutoNum type="arabicPeriod"/>
            </a:pPr>
            <a:r>
              <a:rPr lang="en-US" dirty="0"/>
              <a:t>Correlation matrix to remove insignificant variable by removing multicollinearity helps in making model simpler</a:t>
            </a:r>
            <a:endParaRPr lang="en-IN" dirty="0"/>
          </a:p>
        </p:txBody>
      </p:sp>
    </p:spTree>
    <p:extLst>
      <p:ext uri="{BB962C8B-B14F-4D97-AF65-F5344CB8AC3E}">
        <p14:creationId xmlns:p14="http://schemas.microsoft.com/office/powerpoint/2010/main" val="18877657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902C64F-B802-E343-B318-70D330A9A3FE}"/>
              </a:ext>
            </a:extLst>
          </p:cNvPr>
          <p:cNvSpPr/>
          <p:nvPr/>
        </p:nvSpPr>
        <p:spPr>
          <a:xfrm>
            <a:off x="1685486" y="300714"/>
            <a:ext cx="9116863" cy="707886"/>
          </a:xfrm>
          <a:prstGeom prst="rect">
            <a:avLst/>
          </a:prstGeom>
        </p:spPr>
        <p:txBody>
          <a:bodyPr wrap="square" anchor="t">
            <a:spAutoFit/>
          </a:bodyPr>
          <a:lstStyle/>
          <a:p>
            <a:r>
              <a:rPr lang="en-US" sz="4000" b="1" dirty="0">
                <a:solidFill>
                  <a:srgbClr val="0070C0"/>
                </a:solidFill>
                <a:latin typeface="Arial" panose="020B0604020202020204" pitchFamily="34" charset="0"/>
                <a:cs typeface="Arial" panose="020B0604020202020204" pitchFamily="34" charset="0"/>
              </a:rPr>
              <a:t>Modelling Approach Used &amp; Why</a:t>
            </a:r>
          </a:p>
        </p:txBody>
      </p:sp>
      <p:sp>
        <p:nvSpPr>
          <p:cNvPr id="12" name="TextBox 11">
            <a:extLst>
              <a:ext uri="{FF2B5EF4-FFF2-40B4-BE49-F238E27FC236}">
                <a16:creationId xmlns:a16="http://schemas.microsoft.com/office/drawing/2014/main" id="{CF0EDB71-FA98-8FBA-4478-7656C91EA70E}"/>
              </a:ext>
            </a:extLst>
          </p:cNvPr>
          <p:cNvSpPr txBox="1"/>
          <p:nvPr/>
        </p:nvSpPr>
        <p:spPr>
          <a:xfrm>
            <a:off x="3080274" y="1623963"/>
            <a:ext cx="6098240" cy="369332"/>
          </a:xfrm>
          <a:prstGeom prst="rect">
            <a:avLst/>
          </a:prstGeom>
          <a:noFill/>
        </p:spPr>
        <p:txBody>
          <a:bodyPr wrap="square">
            <a:spAutoFit/>
          </a:bodyPr>
          <a:lstStyle/>
          <a:p>
            <a:endParaRPr lang="en-IN" dirty="0"/>
          </a:p>
        </p:txBody>
      </p:sp>
      <p:sp>
        <p:nvSpPr>
          <p:cNvPr id="30" name="Rectangle 29">
            <a:extLst>
              <a:ext uri="{FF2B5EF4-FFF2-40B4-BE49-F238E27FC236}">
                <a16:creationId xmlns:a16="http://schemas.microsoft.com/office/drawing/2014/main" id="{EC3858CA-0DD7-6B34-50E1-5B6196DE2EC5}"/>
              </a:ext>
            </a:extLst>
          </p:cNvPr>
          <p:cNvSpPr/>
          <p:nvPr/>
        </p:nvSpPr>
        <p:spPr>
          <a:xfrm>
            <a:off x="349700" y="1433439"/>
            <a:ext cx="1629291" cy="962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Model building</a:t>
            </a:r>
            <a:endParaRPr lang="en-IN" dirty="0">
              <a:solidFill>
                <a:sysClr val="windowText" lastClr="000000"/>
              </a:solidFill>
            </a:endParaRPr>
          </a:p>
        </p:txBody>
      </p:sp>
      <p:cxnSp>
        <p:nvCxnSpPr>
          <p:cNvPr id="31" name="Straight Arrow Connector 30">
            <a:extLst>
              <a:ext uri="{FF2B5EF4-FFF2-40B4-BE49-F238E27FC236}">
                <a16:creationId xmlns:a16="http://schemas.microsoft.com/office/drawing/2014/main" id="{02E6B0D1-7661-DCD1-BD51-0958DA2C812B}"/>
              </a:ext>
            </a:extLst>
          </p:cNvPr>
          <p:cNvCxnSpPr/>
          <p:nvPr/>
        </p:nvCxnSpPr>
        <p:spPr>
          <a:xfrm>
            <a:off x="1978994" y="2062201"/>
            <a:ext cx="48998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BFFE6D4B-C0B2-DB8C-9682-C811DAFC4893}"/>
              </a:ext>
            </a:extLst>
          </p:cNvPr>
          <p:cNvSpPr/>
          <p:nvPr/>
        </p:nvSpPr>
        <p:spPr>
          <a:xfrm>
            <a:off x="2468982" y="1433438"/>
            <a:ext cx="1051034" cy="9625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Feature Target column </a:t>
            </a:r>
            <a:endParaRPr lang="en-IN" dirty="0">
              <a:solidFill>
                <a:sysClr val="windowText" lastClr="000000"/>
              </a:solidFill>
            </a:endParaRPr>
          </a:p>
        </p:txBody>
      </p:sp>
      <p:cxnSp>
        <p:nvCxnSpPr>
          <p:cNvPr id="33" name="Straight Arrow Connector 32">
            <a:extLst>
              <a:ext uri="{FF2B5EF4-FFF2-40B4-BE49-F238E27FC236}">
                <a16:creationId xmlns:a16="http://schemas.microsoft.com/office/drawing/2014/main" id="{9541A87D-3815-5A2C-A4BB-A7641E5A3D9B}"/>
              </a:ext>
            </a:extLst>
          </p:cNvPr>
          <p:cNvCxnSpPr>
            <a:stCxn id="32" idx="3"/>
          </p:cNvCxnSpPr>
          <p:nvPr/>
        </p:nvCxnSpPr>
        <p:spPr>
          <a:xfrm>
            <a:off x="3520016" y="1914735"/>
            <a:ext cx="578257" cy="23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a16="http://schemas.microsoft.com/office/drawing/2014/main" id="{A9D46872-8794-7ABD-2830-F7E0B63B08C7}"/>
              </a:ext>
            </a:extLst>
          </p:cNvPr>
          <p:cNvSpPr/>
          <p:nvPr/>
        </p:nvSpPr>
        <p:spPr>
          <a:xfrm>
            <a:off x="4173159" y="1433438"/>
            <a:ext cx="1364343" cy="10740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Feature_Numerical</a:t>
            </a:r>
          </a:p>
          <a:p>
            <a:pPr algn="ctr"/>
            <a:r>
              <a:rPr lang="en-US" dirty="0">
                <a:solidFill>
                  <a:sysClr val="windowText" lastClr="000000"/>
                </a:solidFill>
              </a:rPr>
              <a:t>Feature_Categorical</a:t>
            </a:r>
            <a:endParaRPr lang="en-IN" dirty="0">
              <a:solidFill>
                <a:sysClr val="windowText" lastClr="000000"/>
              </a:solidFill>
            </a:endParaRPr>
          </a:p>
        </p:txBody>
      </p:sp>
      <p:cxnSp>
        <p:nvCxnSpPr>
          <p:cNvPr id="35" name="Straight Arrow Connector 34">
            <a:extLst>
              <a:ext uri="{FF2B5EF4-FFF2-40B4-BE49-F238E27FC236}">
                <a16:creationId xmlns:a16="http://schemas.microsoft.com/office/drawing/2014/main" id="{33AFA174-CD6B-2D88-D95B-CBC352BB639C}"/>
              </a:ext>
            </a:extLst>
          </p:cNvPr>
          <p:cNvCxnSpPr/>
          <p:nvPr/>
        </p:nvCxnSpPr>
        <p:spPr>
          <a:xfrm>
            <a:off x="5537502" y="2283544"/>
            <a:ext cx="31931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Rectangle 35">
            <a:extLst>
              <a:ext uri="{FF2B5EF4-FFF2-40B4-BE49-F238E27FC236}">
                <a16:creationId xmlns:a16="http://schemas.microsoft.com/office/drawing/2014/main" id="{44F8DC92-8AB9-69C1-6BE0-1813B465A0E7}"/>
              </a:ext>
            </a:extLst>
          </p:cNvPr>
          <p:cNvSpPr/>
          <p:nvPr/>
        </p:nvSpPr>
        <p:spPr>
          <a:xfrm>
            <a:off x="5856816" y="1433436"/>
            <a:ext cx="1364343" cy="16250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Feature_Numerical Scaling</a:t>
            </a:r>
          </a:p>
          <a:p>
            <a:pPr algn="ctr"/>
            <a:r>
              <a:rPr lang="en-US" dirty="0">
                <a:solidFill>
                  <a:sysClr val="windowText" lastClr="000000"/>
                </a:solidFill>
              </a:rPr>
              <a:t>Feature_Categorical Encoding</a:t>
            </a:r>
            <a:endParaRPr lang="en-IN" dirty="0">
              <a:solidFill>
                <a:sysClr val="windowText" lastClr="000000"/>
              </a:solidFill>
            </a:endParaRPr>
          </a:p>
        </p:txBody>
      </p:sp>
      <p:cxnSp>
        <p:nvCxnSpPr>
          <p:cNvPr id="37" name="Straight Arrow Connector 36">
            <a:extLst>
              <a:ext uri="{FF2B5EF4-FFF2-40B4-BE49-F238E27FC236}">
                <a16:creationId xmlns:a16="http://schemas.microsoft.com/office/drawing/2014/main" id="{3ED833D1-2213-68F0-5DBD-C880AB10B303}"/>
              </a:ext>
            </a:extLst>
          </p:cNvPr>
          <p:cNvCxnSpPr/>
          <p:nvPr/>
        </p:nvCxnSpPr>
        <p:spPr>
          <a:xfrm>
            <a:off x="7177618" y="1914735"/>
            <a:ext cx="40639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Rectangle 37">
            <a:extLst>
              <a:ext uri="{FF2B5EF4-FFF2-40B4-BE49-F238E27FC236}">
                <a16:creationId xmlns:a16="http://schemas.microsoft.com/office/drawing/2014/main" id="{6DDF7119-147F-58DF-AD14-5A90931B4B53}"/>
              </a:ext>
            </a:extLst>
          </p:cNvPr>
          <p:cNvSpPr/>
          <p:nvPr/>
        </p:nvSpPr>
        <p:spPr>
          <a:xfrm>
            <a:off x="7584016" y="1345918"/>
            <a:ext cx="1219200" cy="17126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Build Multiple classification model</a:t>
            </a:r>
            <a:endParaRPr lang="en-IN" dirty="0">
              <a:solidFill>
                <a:sysClr val="windowText" lastClr="000000"/>
              </a:solidFill>
            </a:endParaRPr>
          </a:p>
        </p:txBody>
      </p:sp>
      <p:cxnSp>
        <p:nvCxnSpPr>
          <p:cNvPr id="39" name="Straight Arrow Connector 38">
            <a:extLst>
              <a:ext uri="{FF2B5EF4-FFF2-40B4-BE49-F238E27FC236}">
                <a16:creationId xmlns:a16="http://schemas.microsoft.com/office/drawing/2014/main" id="{50714361-E297-AA1F-D491-4FF51CB8CE42}"/>
              </a:ext>
            </a:extLst>
          </p:cNvPr>
          <p:cNvCxnSpPr/>
          <p:nvPr/>
        </p:nvCxnSpPr>
        <p:spPr>
          <a:xfrm>
            <a:off x="8803216" y="1800944"/>
            <a:ext cx="4064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Rectangle 39">
            <a:extLst>
              <a:ext uri="{FF2B5EF4-FFF2-40B4-BE49-F238E27FC236}">
                <a16:creationId xmlns:a16="http://schemas.microsoft.com/office/drawing/2014/main" id="{85EF0A4B-3386-DCEF-414E-41AFD0E8A0FE}"/>
              </a:ext>
            </a:extLst>
          </p:cNvPr>
          <p:cNvSpPr/>
          <p:nvPr/>
        </p:nvSpPr>
        <p:spPr>
          <a:xfrm>
            <a:off x="9238645" y="1345918"/>
            <a:ext cx="1109287" cy="17126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Model Optimization</a:t>
            </a:r>
          </a:p>
          <a:p>
            <a:pPr algn="ctr"/>
            <a:r>
              <a:rPr lang="en-US" dirty="0">
                <a:solidFill>
                  <a:sysClr val="windowText" lastClr="000000"/>
                </a:solidFill>
              </a:rPr>
              <a:t>3 types of feature selection</a:t>
            </a:r>
            <a:endParaRPr lang="en-IN" dirty="0">
              <a:solidFill>
                <a:sysClr val="windowText" lastClr="000000"/>
              </a:solidFill>
            </a:endParaRPr>
          </a:p>
        </p:txBody>
      </p:sp>
      <p:cxnSp>
        <p:nvCxnSpPr>
          <p:cNvPr id="41" name="Straight Arrow Connector 40">
            <a:extLst>
              <a:ext uri="{FF2B5EF4-FFF2-40B4-BE49-F238E27FC236}">
                <a16:creationId xmlns:a16="http://schemas.microsoft.com/office/drawing/2014/main" id="{C22D8876-FA63-E87D-C654-75FC1969D4BF}"/>
              </a:ext>
            </a:extLst>
          </p:cNvPr>
          <p:cNvCxnSpPr/>
          <p:nvPr/>
        </p:nvCxnSpPr>
        <p:spPr>
          <a:xfrm>
            <a:off x="9833730" y="3058525"/>
            <a:ext cx="0" cy="1938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Rectangle 41">
            <a:extLst>
              <a:ext uri="{FF2B5EF4-FFF2-40B4-BE49-F238E27FC236}">
                <a16:creationId xmlns:a16="http://schemas.microsoft.com/office/drawing/2014/main" id="{8122ADCE-295A-7334-18A0-6CF3D95934CC}"/>
              </a:ext>
            </a:extLst>
          </p:cNvPr>
          <p:cNvSpPr/>
          <p:nvPr/>
        </p:nvSpPr>
        <p:spPr>
          <a:xfrm>
            <a:off x="9238645" y="3163377"/>
            <a:ext cx="1109287" cy="26457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Model Validation using </a:t>
            </a:r>
          </a:p>
          <a:p>
            <a:pPr algn="ctr"/>
            <a:r>
              <a:rPr lang="en-US" dirty="0">
                <a:solidFill>
                  <a:sysClr val="windowText" lastClr="000000"/>
                </a:solidFill>
              </a:rPr>
              <a:t>ROC AUC Curve</a:t>
            </a:r>
          </a:p>
          <a:p>
            <a:pPr algn="ctr"/>
            <a:r>
              <a:rPr lang="en-US" dirty="0">
                <a:solidFill>
                  <a:sysClr val="windowText" lastClr="000000"/>
                </a:solidFill>
              </a:rPr>
              <a:t>And Accuracy as main metric</a:t>
            </a:r>
          </a:p>
        </p:txBody>
      </p:sp>
      <p:cxnSp>
        <p:nvCxnSpPr>
          <p:cNvPr id="43" name="Straight Arrow Connector 42">
            <a:extLst>
              <a:ext uri="{FF2B5EF4-FFF2-40B4-BE49-F238E27FC236}">
                <a16:creationId xmlns:a16="http://schemas.microsoft.com/office/drawing/2014/main" id="{03875024-F6BF-3892-2988-2C1B1945256D}"/>
              </a:ext>
            </a:extLst>
          </p:cNvPr>
          <p:cNvCxnSpPr/>
          <p:nvPr/>
        </p:nvCxnSpPr>
        <p:spPr>
          <a:xfrm flipH="1">
            <a:off x="8527445" y="3801467"/>
            <a:ext cx="68217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4" name="Rectangle 43">
            <a:extLst>
              <a:ext uri="{FF2B5EF4-FFF2-40B4-BE49-F238E27FC236}">
                <a16:creationId xmlns:a16="http://schemas.microsoft.com/office/drawing/2014/main" id="{D5724BEA-ED78-EA2F-8361-11CEEEAAF6CF}"/>
              </a:ext>
            </a:extLst>
          </p:cNvPr>
          <p:cNvSpPr/>
          <p:nvPr/>
        </p:nvSpPr>
        <p:spPr>
          <a:xfrm>
            <a:off x="7163102" y="3252373"/>
            <a:ext cx="1364343" cy="19816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ysClr val="windowText" lastClr="000000"/>
                </a:solidFill>
              </a:rPr>
              <a:t>Used Bagging and Boosting techniques to remove any overfitting</a:t>
            </a:r>
          </a:p>
        </p:txBody>
      </p:sp>
      <p:cxnSp>
        <p:nvCxnSpPr>
          <p:cNvPr id="45" name="Straight Arrow Connector 44">
            <a:extLst>
              <a:ext uri="{FF2B5EF4-FFF2-40B4-BE49-F238E27FC236}">
                <a16:creationId xmlns:a16="http://schemas.microsoft.com/office/drawing/2014/main" id="{055B1F89-2507-9DF1-7D1F-3605C03710F9}"/>
              </a:ext>
            </a:extLst>
          </p:cNvPr>
          <p:cNvCxnSpPr/>
          <p:nvPr/>
        </p:nvCxnSpPr>
        <p:spPr>
          <a:xfrm flipH="1">
            <a:off x="6524473" y="3801467"/>
            <a:ext cx="63862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6" name="Rectangle 45">
            <a:extLst>
              <a:ext uri="{FF2B5EF4-FFF2-40B4-BE49-F238E27FC236}">
                <a16:creationId xmlns:a16="http://schemas.microsoft.com/office/drawing/2014/main" id="{E2CE5C87-EFD0-DC0C-D800-27CC59DB8144}"/>
              </a:ext>
            </a:extLst>
          </p:cNvPr>
          <p:cNvSpPr/>
          <p:nvPr/>
        </p:nvSpPr>
        <p:spPr>
          <a:xfrm>
            <a:off x="5348816" y="3353973"/>
            <a:ext cx="1288142" cy="20705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ysClr val="windowText" lastClr="000000"/>
                </a:solidFill>
              </a:rPr>
              <a:t>Used smote technique as target class was imbalanced </a:t>
            </a:r>
          </a:p>
        </p:txBody>
      </p:sp>
      <p:cxnSp>
        <p:nvCxnSpPr>
          <p:cNvPr id="47" name="Straight Arrow Connector 46">
            <a:extLst>
              <a:ext uri="{FF2B5EF4-FFF2-40B4-BE49-F238E27FC236}">
                <a16:creationId xmlns:a16="http://schemas.microsoft.com/office/drawing/2014/main" id="{E85C6A83-9506-2311-5322-4EC64FFAB08F}"/>
              </a:ext>
            </a:extLst>
          </p:cNvPr>
          <p:cNvCxnSpPr/>
          <p:nvPr/>
        </p:nvCxnSpPr>
        <p:spPr>
          <a:xfrm flipH="1">
            <a:off x="4445302" y="3801467"/>
            <a:ext cx="90351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E8865CA-60CE-5EAE-321A-43B976CCCB3D}"/>
              </a:ext>
            </a:extLst>
          </p:cNvPr>
          <p:cNvSpPr/>
          <p:nvPr/>
        </p:nvSpPr>
        <p:spPr>
          <a:xfrm>
            <a:off x="3157159" y="3353973"/>
            <a:ext cx="1288143" cy="15015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Final Model</a:t>
            </a:r>
            <a:endParaRPr lang="en-IN" dirty="0">
              <a:solidFill>
                <a:sysClr val="windowText" lastClr="000000"/>
              </a:solidFill>
            </a:endParaRPr>
          </a:p>
        </p:txBody>
      </p:sp>
    </p:spTree>
    <p:extLst>
      <p:ext uri="{BB962C8B-B14F-4D97-AF65-F5344CB8AC3E}">
        <p14:creationId xmlns:p14="http://schemas.microsoft.com/office/powerpoint/2010/main" val="40019277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902C64F-B802-E343-B318-70D330A9A3FE}"/>
              </a:ext>
            </a:extLst>
          </p:cNvPr>
          <p:cNvSpPr/>
          <p:nvPr/>
        </p:nvSpPr>
        <p:spPr>
          <a:xfrm>
            <a:off x="757570" y="55127"/>
            <a:ext cx="10676857" cy="707886"/>
          </a:xfrm>
          <a:prstGeom prst="rect">
            <a:avLst/>
          </a:prstGeom>
        </p:spPr>
        <p:txBody>
          <a:bodyPr wrap="square" anchor="t">
            <a:spAutoFit/>
          </a:bodyPr>
          <a:lstStyle/>
          <a:p>
            <a:pPr algn="ctr"/>
            <a:r>
              <a:rPr lang="en-US" sz="4000" b="1" dirty="0">
                <a:solidFill>
                  <a:srgbClr val="0070C0"/>
                </a:solidFill>
                <a:latin typeface="Arial" panose="020B0604020202020204" pitchFamily="34" charset="0"/>
                <a:cs typeface="Arial" panose="020B0604020202020204" pitchFamily="34" charset="0"/>
              </a:rPr>
              <a:t>Insights from Analysis</a:t>
            </a:r>
          </a:p>
        </p:txBody>
      </p:sp>
      <p:sp>
        <p:nvSpPr>
          <p:cNvPr id="7" name="TextBox 6">
            <a:extLst>
              <a:ext uri="{FF2B5EF4-FFF2-40B4-BE49-F238E27FC236}">
                <a16:creationId xmlns:a16="http://schemas.microsoft.com/office/drawing/2014/main" id="{A84B8933-F44C-374A-B677-D79AD8184284}"/>
              </a:ext>
            </a:extLst>
          </p:cNvPr>
          <p:cNvSpPr txBox="1"/>
          <p:nvPr/>
        </p:nvSpPr>
        <p:spPr>
          <a:xfrm>
            <a:off x="276462" y="763013"/>
            <a:ext cx="10696338" cy="584775"/>
          </a:xfrm>
          <a:prstGeom prst="rect">
            <a:avLst/>
          </a:prstGeom>
          <a:noFill/>
        </p:spPr>
        <p:txBody>
          <a:bodyPr wrap="square" rtlCol="0">
            <a:spAutoFit/>
          </a:bodyPr>
          <a:lstStyle/>
          <a:p>
            <a:r>
              <a:rPr lang="en-IN" sz="1600" dirty="0">
                <a:solidFill>
                  <a:srgbClr val="6D6868"/>
                </a:solidFill>
                <a:latin typeface="Arial" panose="020B0604020202020204" pitchFamily="34" charset="0"/>
                <a:cs typeface="Arial" panose="020B0604020202020204" pitchFamily="34" charset="0"/>
              </a:rPr>
              <a:t>EDA Insights:</a:t>
            </a:r>
          </a:p>
          <a:p>
            <a:endParaRPr lang="en-IN" sz="1600" dirty="0">
              <a:solidFill>
                <a:srgbClr val="6D6868"/>
              </a:solidFill>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2869991E-E74D-C797-5105-2AC1BBD423EF}"/>
              </a:ext>
            </a:extLst>
          </p:cNvPr>
          <p:cNvPicPr>
            <a:picLocks noChangeAspect="1"/>
          </p:cNvPicPr>
          <p:nvPr/>
        </p:nvPicPr>
        <p:blipFill>
          <a:blip r:embed="rId2"/>
          <a:stretch>
            <a:fillRect/>
          </a:stretch>
        </p:blipFill>
        <p:spPr>
          <a:xfrm>
            <a:off x="656465" y="1347788"/>
            <a:ext cx="9455723" cy="2283337"/>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8" name="TextBox 7">
            <a:extLst>
              <a:ext uri="{FF2B5EF4-FFF2-40B4-BE49-F238E27FC236}">
                <a16:creationId xmlns:a16="http://schemas.microsoft.com/office/drawing/2014/main" id="{1E8C6E64-DB65-43FD-39F4-6017A96AD1E1}"/>
              </a:ext>
            </a:extLst>
          </p:cNvPr>
          <p:cNvSpPr txBox="1"/>
          <p:nvPr/>
        </p:nvSpPr>
        <p:spPr>
          <a:xfrm>
            <a:off x="428862" y="3923512"/>
            <a:ext cx="7599032" cy="830997"/>
          </a:xfrm>
          <a:prstGeom prst="rect">
            <a:avLst/>
          </a:prstGeom>
          <a:noFill/>
        </p:spPr>
        <p:txBody>
          <a:bodyPr wrap="square" rtlCol="0">
            <a:spAutoFit/>
          </a:bodyPr>
          <a:lstStyle/>
          <a:p>
            <a:r>
              <a:rPr lang="en-IN" sz="1600" dirty="0">
                <a:solidFill>
                  <a:srgbClr val="6D6868"/>
                </a:solidFill>
                <a:latin typeface="Arial" panose="020B0604020202020204" pitchFamily="34" charset="0"/>
                <a:cs typeface="Arial" panose="020B0604020202020204" pitchFamily="34" charset="0"/>
              </a:rPr>
              <a:t>Fig 1. This image is summary statistics of few important numerical columns of data</a:t>
            </a:r>
          </a:p>
          <a:p>
            <a:r>
              <a:rPr lang="en-IN" sz="1600" dirty="0">
                <a:solidFill>
                  <a:srgbClr val="6D6868"/>
                </a:solidFill>
                <a:latin typeface="Arial" panose="020B0604020202020204" pitchFamily="34" charset="0"/>
                <a:cs typeface="Arial" panose="020B0604020202020204" pitchFamily="34" charset="0"/>
              </a:rPr>
              <a:t> </a:t>
            </a:r>
          </a:p>
        </p:txBody>
      </p:sp>
      <p:sp>
        <p:nvSpPr>
          <p:cNvPr id="9" name="TextBox 8">
            <a:extLst>
              <a:ext uri="{FF2B5EF4-FFF2-40B4-BE49-F238E27FC236}">
                <a16:creationId xmlns:a16="http://schemas.microsoft.com/office/drawing/2014/main" id="{89A7CA59-B810-8F40-4BF4-9C371B62B303}"/>
              </a:ext>
            </a:extLst>
          </p:cNvPr>
          <p:cNvSpPr txBox="1"/>
          <p:nvPr/>
        </p:nvSpPr>
        <p:spPr>
          <a:xfrm>
            <a:off x="428862" y="4462121"/>
            <a:ext cx="10696338" cy="2062103"/>
          </a:xfrm>
          <a:prstGeom prst="rect">
            <a:avLst/>
          </a:prstGeom>
          <a:noFill/>
        </p:spPr>
        <p:txBody>
          <a:bodyPr wrap="square" rtlCol="0">
            <a:spAutoFit/>
          </a:bodyPr>
          <a:lstStyle/>
          <a:p>
            <a:r>
              <a:rPr lang="en-IN" sz="1600" dirty="0">
                <a:solidFill>
                  <a:srgbClr val="6D6868"/>
                </a:solidFill>
                <a:latin typeface="Arial" panose="020B0604020202020204" pitchFamily="34" charset="0"/>
                <a:cs typeface="Arial" panose="020B0604020202020204" pitchFamily="34" charset="0"/>
              </a:rPr>
              <a:t>Interpretation 1:- for member in family columns max and min are 10 and 1 respectively and </a:t>
            </a:r>
            <a:r>
              <a:rPr lang="en-IN" sz="1600" dirty="0" err="1">
                <a:solidFill>
                  <a:srgbClr val="6D6868"/>
                </a:solidFill>
                <a:latin typeface="Arial" panose="020B0604020202020204" pitchFamily="34" charset="0"/>
                <a:cs typeface="Arial" panose="020B0604020202020204" pitchFamily="34" charset="0"/>
              </a:rPr>
              <a:t>avg</a:t>
            </a:r>
            <a:r>
              <a:rPr lang="en-IN" sz="1600" dirty="0">
                <a:solidFill>
                  <a:srgbClr val="6D6868"/>
                </a:solidFill>
                <a:latin typeface="Arial" panose="020B0604020202020204" pitchFamily="34" charset="0"/>
                <a:cs typeface="Arial" panose="020B0604020202020204" pitchFamily="34" charset="0"/>
              </a:rPr>
              <a:t> mem are around 2.92 for each user.</a:t>
            </a:r>
          </a:p>
          <a:p>
            <a:endParaRPr lang="en-IN" sz="1600" dirty="0">
              <a:solidFill>
                <a:srgbClr val="6D6868"/>
              </a:solidFill>
              <a:latin typeface="Arial" panose="020B0604020202020204" pitchFamily="34" charset="0"/>
              <a:cs typeface="Arial" panose="020B0604020202020204" pitchFamily="34" charset="0"/>
            </a:endParaRPr>
          </a:p>
          <a:p>
            <a:r>
              <a:rPr lang="en-IN" sz="1600" dirty="0">
                <a:solidFill>
                  <a:srgbClr val="6D6868"/>
                </a:solidFill>
                <a:latin typeface="Arial" panose="020B0604020202020204" pitchFamily="34" charset="0"/>
                <a:cs typeface="Arial" panose="020B0604020202020204" pitchFamily="34" charset="0"/>
              </a:rPr>
              <a:t>Interpretation 2:- mean yearly </a:t>
            </a:r>
            <a:r>
              <a:rPr lang="en-IN" sz="1600" dirty="0" err="1">
                <a:solidFill>
                  <a:srgbClr val="6D6868"/>
                </a:solidFill>
                <a:latin typeface="Arial" panose="020B0604020202020204" pitchFamily="34" charset="0"/>
                <a:cs typeface="Arial" panose="020B0604020202020204" pitchFamily="34" charset="0"/>
              </a:rPr>
              <a:t>avg</a:t>
            </a:r>
            <a:r>
              <a:rPr lang="en-IN" sz="1600" dirty="0">
                <a:solidFill>
                  <a:srgbClr val="6D6868"/>
                </a:solidFill>
                <a:latin typeface="Arial" panose="020B0604020202020204" pitchFamily="34" charset="0"/>
                <a:cs typeface="Arial" panose="020B0604020202020204" pitchFamily="34" charset="0"/>
              </a:rPr>
              <a:t> view on travel page is around 280.68 with std deviation of 66.70.</a:t>
            </a:r>
          </a:p>
          <a:p>
            <a:endParaRPr lang="en-IN" sz="1600" dirty="0">
              <a:solidFill>
                <a:srgbClr val="6D6868"/>
              </a:solidFill>
              <a:latin typeface="Arial" panose="020B0604020202020204" pitchFamily="34" charset="0"/>
              <a:cs typeface="Arial" panose="020B0604020202020204" pitchFamily="34" charset="0"/>
            </a:endParaRPr>
          </a:p>
          <a:p>
            <a:r>
              <a:rPr lang="en-IN" sz="1600" dirty="0">
                <a:solidFill>
                  <a:srgbClr val="6D6868"/>
                </a:solidFill>
                <a:latin typeface="Arial" panose="020B0604020202020204" pitchFamily="34" charset="0"/>
                <a:cs typeface="Arial" panose="020B0604020202020204" pitchFamily="34" charset="0"/>
              </a:rPr>
              <a:t>Interpretation 3: travelling network rating </a:t>
            </a:r>
            <a:r>
              <a:rPr lang="en-IN" sz="1600" dirty="0" err="1">
                <a:solidFill>
                  <a:srgbClr val="6D6868"/>
                </a:solidFill>
                <a:latin typeface="Arial" panose="020B0604020202020204" pitchFamily="34" charset="0"/>
                <a:cs typeface="Arial" panose="020B0604020202020204" pitchFamily="34" charset="0"/>
              </a:rPr>
              <a:t>avg</a:t>
            </a:r>
            <a:r>
              <a:rPr lang="en-IN" sz="1600" dirty="0">
                <a:solidFill>
                  <a:srgbClr val="6D6868"/>
                </a:solidFill>
                <a:latin typeface="Arial" panose="020B0604020202020204" pitchFamily="34" charset="0"/>
                <a:cs typeface="Arial" panose="020B0604020202020204" pitchFamily="34" charset="0"/>
              </a:rPr>
              <a:t> given by users are 2.70 out of scale on 1-4 which is in </a:t>
            </a:r>
            <a:r>
              <a:rPr lang="en-IN" sz="1600" dirty="0" err="1">
                <a:solidFill>
                  <a:srgbClr val="6D6868"/>
                </a:solidFill>
                <a:latin typeface="Arial" panose="020B0604020202020204" pitchFamily="34" charset="0"/>
                <a:cs typeface="Arial" panose="020B0604020202020204" pitchFamily="34" charset="0"/>
              </a:rPr>
              <a:t>middile</a:t>
            </a:r>
            <a:r>
              <a:rPr lang="en-IN" sz="1600" dirty="0">
                <a:solidFill>
                  <a:srgbClr val="6D6868"/>
                </a:solidFill>
                <a:latin typeface="Arial" panose="020B0604020202020204" pitchFamily="34" charset="0"/>
                <a:cs typeface="Arial" panose="020B0604020202020204" pitchFamily="34" charset="0"/>
              </a:rPr>
              <a:t> range</a:t>
            </a:r>
          </a:p>
          <a:p>
            <a:r>
              <a:rPr lang="en-IN" sz="1600" dirty="0">
                <a:solidFill>
                  <a:srgbClr val="6D6868"/>
                </a:solidFill>
                <a:latin typeface="Arial" panose="020B0604020202020204" pitchFamily="34" charset="0"/>
                <a:cs typeface="Arial" panose="020B0604020202020204" pitchFamily="34" charset="0"/>
              </a:rPr>
              <a:t>So we get insights that not all user are having good experience.</a:t>
            </a:r>
          </a:p>
          <a:p>
            <a:endParaRPr lang="en-IN" sz="1600" dirty="0">
              <a:solidFill>
                <a:srgbClr val="6D6868"/>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732849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902C64F-B802-E343-B318-70D330A9A3FE}"/>
              </a:ext>
            </a:extLst>
          </p:cNvPr>
          <p:cNvSpPr/>
          <p:nvPr/>
        </p:nvSpPr>
        <p:spPr>
          <a:xfrm>
            <a:off x="757570" y="55127"/>
            <a:ext cx="10676857" cy="707886"/>
          </a:xfrm>
          <a:prstGeom prst="rect">
            <a:avLst/>
          </a:prstGeom>
        </p:spPr>
        <p:txBody>
          <a:bodyPr wrap="square" anchor="t">
            <a:spAutoFit/>
          </a:bodyPr>
          <a:lstStyle/>
          <a:p>
            <a:pPr algn="ctr"/>
            <a:r>
              <a:rPr lang="en-US" sz="4000" b="1" dirty="0">
                <a:solidFill>
                  <a:srgbClr val="0070C0"/>
                </a:solidFill>
                <a:latin typeface="Arial" panose="020B0604020202020204" pitchFamily="34" charset="0"/>
                <a:cs typeface="Arial" panose="020B0604020202020204" pitchFamily="34" charset="0"/>
              </a:rPr>
              <a:t>Insights from Analysis</a:t>
            </a:r>
          </a:p>
        </p:txBody>
      </p:sp>
      <p:sp>
        <p:nvSpPr>
          <p:cNvPr id="7" name="TextBox 6">
            <a:extLst>
              <a:ext uri="{FF2B5EF4-FFF2-40B4-BE49-F238E27FC236}">
                <a16:creationId xmlns:a16="http://schemas.microsoft.com/office/drawing/2014/main" id="{A84B8933-F44C-374A-B677-D79AD8184284}"/>
              </a:ext>
            </a:extLst>
          </p:cNvPr>
          <p:cNvSpPr txBox="1"/>
          <p:nvPr/>
        </p:nvSpPr>
        <p:spPr>
          <a:xfrm>
            <a:off x="276462" y="763013"/>
            <a:ext cx="10696338" cy="584775"/>
          </a:xfrm>
          <a:prstGeom prst="rect">
            <a:avLst/>
          </a:prstGeom>
          <a:noFill/>
        </p:spPr>
        <p:txBody>
          <a:bodyPr wrap="square" rtlCol="0">
            <a:spAutoFit/>
          </a:bodyPr>
          <a:lstStyle/>
          <a:p>
            <a:r>
              <a:rPr lang="en-IN" sz="1600" dirty="0">
                <a:solidFill>
                  <a:srgbClr val="6D6868"/>
                </a:solidFill>
                <a:latin typeface="Arial" panose="020B0604020202020204" pitchFamily="34" charset="0"/>
                <a:cs typeface="Arial" panose="020B0604020202020204" pitchFamily="34" charset="0"/>
              </a:rPr>
              <a:t>EDA Insights:</a:t>
            </a:r>
          </a:p>
          <a:p>
            <a:endParaRPr lang="en-IN" sz="1600" dirty="0">
              <a:solidFill>
                <a:srgbClr val="6D6868"/>
              </a:solidFill>
              <a:latin typeface="Arial" panose="020B0604020202020204" pitchFamily="34" charset="0"/>
              <a:cs typeface="Arial" panose="020B0604020202020204" pitchFamily="34" charset="0"/>
            </a:endParaRPr>
          </a:p>
        </p:txBody>
      </p:sp>
      <p:pic>
        <p:nvPicPr>
          <p:cNvPr id="3" name="Picture 2">
            <a:extLst>
              <a:ext uri="{FF2B5EF4-FFF2-40B4-BE49-F238E27FC236}">
                <a16:creationId xmlns:a16="http://schemas.microsoft.com/office/drawing/2014/main" id="{FB251A16-D1BE-3C5A-7DBA-A3B4767590B2}"/>
              </a:ext>
            </a:extLst>
          </p:cNvPr>
          <p:cNvPicPr>
            <a:picLocks noChangeAspect="1"/>
          </p:cNvPicPr>
          <p:nvPr/>
        </p:nvPicPr>
        <p:blipFill>
          <a:blip r:embed="rId2"/>
          <a:stretch>
            <a:fillRect/>
          </a:stretch>
        </p:blipFill>
        <p:spPr>
          <a:xfrm>
            <a:off x="428862" y="1441299"/>
            <a:ext cx="9911926" cy="2062103"/>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8" name="TextBox 7">
            <a:extLst>
              <a:ext uri="{FF2B5EF4-FFF2-40B4-BE49-F238E27FC236}">
                <a16:creationId xmlns:a16="http://schemas.microsoft.com/office/drawing/2014/main" id="{1E8C6E64-DB65-43FD-39F4-6017A96AD1E1}"/>
              </a:ext>
            </a:extLst>
          </p:cNvPr>
          <p:cNvSpPr txBox="1"/>
          <p:nvPr/>
        </p:nvSpPr>
        <p:spPr>
          <a:xfrm>
            <a:off x="428862" y="3923512"/>
            <a:ext cx="7599032" cy="830997"/>
          </a:xfrm>
          <a:prstGeom prst="rect">
            <a:avLst/>
          </a:prstGeom>
          <a:noFill/>
        </p:spPr>
        <p:txBody>
          <a:bodyPr wrap="square" rtlCol="0">
            <a:spAutoFit/>
          </a:bodyPr>
          <a:lstStyle/>
          <a:p>
            <a:r>
              <a:rPr lang="en-IN" sz="1600" dirty="0">
                <a:solidFill>
                  <a:srgbClr val="6D6868"/>
                </a:solidFill>
                <a:latin typeface="Arial" panose="020B0604020202020204" pitchFamily="34" charset="0"/>
                <a:cs typeface="Arial" panose="020B0604020202020204" pitchFamily="34" charset="0"/>
              </a:rPr>
              <a:t>Fig 2. This image is summary statistics of few important categorical columns of data</a:t>
            </a:r>
          </a:p>
          <a:p>
            <a:r>
              <a:rPr lang="en-IN" sz="1600" dirty="0">
                <a:solidFill>
                  <a:srgbClr val="6D6868"/>
                </a:solidFill>
                <a:latin typeface="Arial" panose="020B0604020202020204" pitchFamily="34" charset="0"/>
                <a:cs typeface="Arial" panose="020B0604020202020204" pitchFamily="34" charset="0"/>
              </a:rPr>
              <a:t> </a:t>
            </a:r>
          </a:p>
        </p:txBody>
      </p:sp>
      <p:sp>
        <p:nvSpPr>
          <p:cNvPr id="9" name="TextBox 8">
            <a:extLst>
              <a:ext uri="{FF2B5EF4-FFF2-40B4-BE49-F238E27FC236}">
                <a16:creationId xmlns:a16="http://schemas.microsoft.com/office/drawing/2014/main" id="{89A7CA59-B810-8F40-4BF4-9C371B62B303}"/>
              </a:ext>
            </a:extLst>
          </p:cNvPr>
          <p:cNvSpPr txBox="1"/>
          <p:nvPr/>
        </p:nvSpPr>
        <p:spPr>
          <a:xfrm>
            <a:off x="428862" y="4462121"/>
            <a:ext cx="10696338" cy="2308324"/>
          </a:xfrm>
          <a:prstGeom prst="rect">
            <a:avLst/>
          </a:prstGeom>
          <a:noFill/>
        </p:spPr>
        <p:txBody>
          <a:bodyPr wrap="square" rtlCol="0">
            <a:spAutoFit/>
          </a:bodyPr>
          <a:lstStyle/>
          <a:p>
            <a:r>
              <a:rPr lang="en-IN" sz="1600" dirty="0">
                <a:solidFill>
                  <a:srgbClr val="6D6868"/>
                </a:solidFill>
                <a:latin typeface="Arial" panose="020B0604020202020204" pitchFamily="34" charset="0"/>
                <a:cs typeface="Arial" panose="020B0604020202020204" pitchFamily="34" charset="0"/>
              </a:rPr>
              <a:t>Interpretation 1:- For Target column product taken out of 10652 users 9032 are not taken the product that means conversion rate is very less and we need to improve that using target customers and userstanding their need and behaviour on user page.</a:t>
            </a:r>
          </a:p>
          <a:p>
            <a:endParaRPr lang="en-IN" sz="1600" dirty="0">
              <a:solidFill>
                <a:srgbClr val="6D6868"/>
              </a:solidFill>
              <a:latin typeface="Arial" panose="020B0604020202020204" pitchFamily="34" charset="0"/>
              <a:cs typeface="Arial" panose="020B0604020202020204" pitchFamily="34" charset="0"/>
            </a:endParaRPr>
          </a:p>
          <a:p>
            <a:r>
              <a:rPr lang="en-IN" sz="1600" dirty="0">
                <a:solidFill>
                  <a:srgbClr val="6D6868"/>
                </a:solidFill>
                <a:latin typeface="Arial" panose="020B0604020202020204" pitchFamily="34" charset="0"/>
                <a:cs typeface="Arial" panose="020B0604020202020204" pitchFamily="34" charset="0"/>
              </a:rPr>
              <a:t>Interpretation 2:- There 15 types of preferred location but most of user are preferring financial location</a:t>
            </a:r>
          </a:p>
          <a:p>
            <a:endParaRPr lang="en-IN" sz="1600" dirty="0">
              <a:solidFill>
                <a:srgbClr val="6D6868"/>
              </a:solidFill>
              <a:latin typeface="Arial" panose="020B0604020202020204" pitchFamily="34" charset="0"/>
              <a:cs typeface="Arial" panose="020B0604020202020204" pitchFamily="34" charset="0"/>
            </a:endParaRPr>
          </a:p>
          <a:p>
            <a:r>
              <a:rPr lang="en-IN" sz="1600" dirty="0">
                <a:solidFill>
                  <a:srgbClr val="6D6868"/>
                </a:solidFill>
                <a:latin typeface="Arial" panose="020B0604020202020204" pitchFamily="34" charset="0"/>
                <a:cs typeface="Arial" panose="020B0604020202020204" pitchFamily="34" charset="0"/>
              </a:rPr>
              <a:t>Interpretation 3: Out of all 10652 user most of them are not following the company page as well as they are not working flag.</a:t>
            </a:r>
          </a:p>
          <a:p>
            <a:endParaRPr lang="en-IN" sz="1600" dirty="0">
              <a:solidFill>
                <a:srgbClr val="6D6868"/>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691998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902C64F-B802-E343-B318-70D330A9A3FE}"/>
              </a:ext>
            </a:extLst>
          </p:cNvPr>
          <p:cNvSpPr/>
          <p:nvPr/>
        </p:nvSpPr>
        <p:spPr>
          <a:xfrm>
            <a:off x="757570" y="55127"/>
            <a:ext cx="10676857" cy="707886"/>
          </a:xfrm>
          <a:prstGeom prst="rect">
            <a:avLst/>
          </a:prstGeom>
        </p:spPr>
        <p:txBody>
          <a:bodyPr wrap="square" anchor="t">
            <a:spAutoFit/>
          </a:bodyPr>
          <a:lstStyle/>
          <a:p>
            <a:pPr algn="ctr"/>
            <a:r>
              <a:rPr lang="en-US" sz="4000" b="1" dirty="0">
                <a:solidFill>
                  <a:srgbClr val="0070C0"/>
                </a:solidFill>
                <a:latin typeface="Arial" panose="020B0604020202020204" pitchFamily="34" charset="0"/>
                <a:cs typeface="Arial" panose="020B0604020202020204" pitchFamily="34" charset="0"/>
              </a:rPr>
              <a:t>Insights from Analysis</a:t>
            </a:r>
          </a:p>
        </p:txBody>
      </p:sp>
      <p:sp>
        <p:nvSpPr>
          <p:cNvPr id="7" name="TextBox 6">
            <a:extLst>
              <a:ext uri="{FF2B5EF4-FFF2-40B4-BE49-F238E27FC236}">
                <a16:creationId xmlns:a16="http://schemas.microsoft.com/office/drawing/2014/main" id="{A84B8933-F44C-374A-B677-D79AD8184284}"/>
              </a:ext>
            </a:extLst>
          </p:cNvPr>
          <p:cNvSpPr txBox="1"/>
          <p:nvPr/>
        </p:nvSpPr>
        <p:spPr>
          <a:xfrm>
            <a:off x="276462" y="763013"/>
            <a:ext cx="10696338" cy="584775"/>
          </a:xfrm>
          <a:prstGeom prst="rect">
            <a:avLst/>
          </a:prstGeom>
          <a:noFill/>
        </p:spPr>
        <p:txBody>
          <a:bodyPr wrap="square" rtlCol="0">
            <a:spAutoFit/>
          </a:bodyPr>
          <a:lstStyle/>
          <a:p>
            <a:r>
              <a:rPr lang="en-IN" sz="1600" dirty="0">
                <a:solidFill>
                  <a:srgbClr val="6D6868"/>
                </a:solidFill>
                <a:latin typeface="Arial" panose="020B0604020202020204" pitchFamily="34" charset="0"/>
                <a:cs typeface="Arial" panose="020B0604020202020204" pitchFamily="34" charset="0"/>
              </a:rPr>
              <a:t>EDA Insights:</a:t>
            </a:r>
          </a:p>
          <a:p>
            <a:endParaRPr lang="en-IN" sz="1600" dirty="0">
              <a:solidFill>
                <a:srgbClr val="6D6868"/>
              </a:solidFill>
              <a:latin typeface="Arial" panose="020B0604020202020204" pitchFamily="34" charset="0"/>
              <a:cs typeface="Arial" panose="020B0604020202020204" pitchFamily="34" charset="0"/>
            </a:endParaRPr>
          </a:p>
        </p:txBody>
      </p:sp>
      <p:sp>
        <p:nvSpPr>
          <p:cNvPr id="8" name="TextBox 7">
            <a:extLst>
              <a:ext uri="{FF2B5EF4-FFF2-40B4-BE49-F238E27FC236}">
                <a16:creationId xmlns:a16="http://schemas.microsoft.com/office/drawing/2014/main" id="{1E8C6E64-DB65-43FD-39F4-6017A96AD1E1}"/>
              </a:ext>
            </a:extLst>
          </p:cNvPr>
          <p:cNvSpPr txBox="1"/>
          <p:nvPr/>
        </p:nvSpPr>
        <p:spPr>
          <a:xfrm>
            <a:off x="428862" y="4812875"/>
            <a:ext cx="9110906" cy="584775"/>
          </a:xfrm>
          <a:prstGeom prst="rect">
            <a:avLst/>
          </a:prstGeom>
          <a:noFill/>
        </p:spPr>
        <p:txBody>
          <a:bodyPr wrap="square" rtlCol="0">
            <a:spAutoFit/>
          </a:bodyPr>
          <a:lstStyle/>
          <a:p>
            <a:r>
              <a:rPr lang="en-IN" sz="1600" dirty="0">
                <a:solidFill>
                  <a:srgbClr val="6D6868"/>
                </a:solidFill>
                <a:latin typeface="Arial" panose="020B0604020202020204" pitchFamily="34" charset="0"/>
                <a:cs typeface="Arial" panose="020B0604020202020204" pitchFamily="34" charset="0"/>
              </a:rPr>
              <a:t>Fig 3. This image is horizontal bar chart of most preferred location by the user. </a:t>
            </a:r>
          </a:p>
          <a:p>
            <a:r>
              <a:rPr lang="en-IN" sz="1600" dirty="0">
                <a:solidFill>
                  <a:srgbClr val="6D6868"/>
                </a:solidFill>
                <a:latin typeface="Arial" panose="020B0604020202020204" pitchFamily="34" charset="0"/>
                <a:cs typeface="Arial" panose="020B0604020202020204" pitchFamily="34" charset="0"/>
              </a:rPr>
              <a:t> </a:t>
            </a:r>
          </a:p>
        </p:txBody>
      </p:sp>
      <p:sp>
        <p:nvSpPr>
          <p:cNvPr id="9" name="TextBox 8">
            <a:extLst>
              <a:ext uri="{FF2B5EF4-FFF2-40B4-BE49-F238E27FC236}">
                <a16:creationId xmlns:a16="http://schemas.microsoft.com/office/drawing/2014/main" id="{89A7CA59-B810-8F40-4BF4-9C371B62B303}"/>
              </a:ext>
            </a:extLst>
          </p:cNvPr>
          <p:cNvSpPr txBox="1"/>
          <p:nvPr/>
        </p:nvSpPr>
        <p:spPr>
          <a:xfrm>
            <a:off x="428862" y="5643872"/>
            <a:ext cx="10696338" cy="338554"/>
          </a:xfrm>
          <a:prstGeom prst="rect">
            <a:avLst/>
          </a:prstGeom>
          <a:noFill/>
        </p:spPr>
        <p:txBody>
          <a:bodyPr wrap="square" rtlCol="0">
            <a:spAutoFit/>
          </a:bodyPr>
          <a:lstStyle/>
          <a:p>
            <a:r>
              <a:rPr lang="en-IN" sz="1600" dirty="0">
                <a:solidFill>
                  <a:srgbClr val="6D6868"/>
                </a:solidFill>
                <a:latin typeface="Arial" panose="020B0604020202020204" pitchFamily="34" charset="0"/>
                <a:cs typeface="Arial" panose="020B0604020202020204" pitchFamily="34" charset="0"/>
              </a:rPr>
              <a:t>Interpretation 1:- Most preferred location is Financial 22.9% followed by Beach 18.1%</a:t>
            </a:r>
          </a:p>
        </p:txBody>
      </p:sp>
      <p:pic>
        <p:nvPicPr>
          <p:cNvPr id="14" name="Picture 13" descr="Table">
            <a:extLst>
              <a:ext uri="{FF2B5EF4-FFF2-40B4-BE49-F238E27FC236}">
                <a16:creationId xmlns:a16="http://schemas.microsoft.com/office/drawing/2014/main" id="{807E59B0-1FA2-BBF5-0BFB-0A4694F8D224}"/>
              </a:ext>
            </a:extLst>
          </p:cNvPr>
          <p:cNvPicPr>
            <a:picLocks noChangeAspect="1"/>
          </p:cNvPicPr>
          <p:nvPr/>
        </p:nvPicPr>
        <p:blipFill>
          <a:blip r:embed="rId2"/>
          <a:stretch>
            <a:fillRect/>
          </a:stretch>
        </p:blipFill>
        <p:spPr>
          <a:xfrm>
            <a:off x="428862" y="1214127"/>
            <a:ext cx="9110906" cy="3598747"/>
          </a:xfrm>
          <a:prstGeom prst="rect">
            <a:avLst/>
          </a:prstGeom>
        </p:spPr>
      </p:pic>
    </p:spTree>
    <p:extLst>
      <p:ext uri="{BB962C8B-B14F-4D97-AF65-F5344CB8AC3E}">
        <p14:creationId xmlns:p14="http://schemas.microsoft.com/office/powerpoint/2010/main" val="34217292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902C64F-B802-E343-B318-70D330A9A3FE}"/>
              </a:ext>
            </a:extLst>
          </p:cNvPr>
          <p:cNvSpPr/>
          <p:nvPr/>
        </p:nvSpPr>
        <p:spPr>
          <a:xfrm>
            <a:off x="757570" y="55127"/>
            <a:ext cx="10676857" cy="707886"/>
          </a:xfrm>
          <a:prstGeom prst="rect">
            <a:avLst/>
          </a:prstGeom>
        </p:spPr>
        <p:txBody>
          <a:bodyPr wrap="square" anchor="t">
            <a:spAutoFit/>
          </a:bodyPr>
          <a:lstStyle/>
          <a:p>
            <a:pPr algn="ctr"/>
            <a:r>
              <a:rPr lang="en-US" sz="4000" b="1" dirty="0">
                <a:solidFill>
                  <a:srgbClr val="0070C0"/>
                </a:solidFill>
                <a:latin typeface="Arial" panose="020B0604020202020204" pitchFamily="34" charset="0"/>
                <a:cs typeface="Arial" panose="020B0604020202020204" pitchFamily="34" charset="0"/>
              </a:rPr>
              <a:t>Insights from Analysis</a:t>
            </a:r>
          </a:p>
        </p:txBody>
      </p:sp>
      <p:sp>
        <p:nvSpPr>
          <p:cNvPr id="7" name="TextBox 6">
            <a:extLst>
              <a:ext uri="{FF2B5EF4-FFF2-40B4-BE49-F238E27FC236}">
                <a16:creationId xmlns:a16="http://schemas.microsoft.com/office/drawing/2014/main" id="{A84B8933-F44C-374A-B677-D79AD8184284}"/>
              </a:ext>
            </a:extLst>
          </p:cNvPr>
          <p:cNvSpPr txBox="1"/>
          <p:nvPr/>
        </p:nvSpPr>
        <p:spPr>
          <a:xfrm>
            <a:off x="276462" y="763013"/>
            <a:ext cx="10696338" cy="584775"/>
          </a:xfrm>
          <a:prstGeom prst="rect">
            <a:avLst/>
          </a:prstGeom>
          <a:noFill/>
        </p:spPr>
        <p:txBody>
          <a:bodyPr wrap="square" rtlCol="0">
            <a:spAutoFit/>
          </a:bodyPr>
          <a:lstStyle/>
          <a:p>
            <a:r>
              <a:rPr lang="en-IN" sz="1600" dirty="0">
                <a:solidFill>
                  <a:srgbClr val="6D6868"/>
                </a:solidFill>
                <a:latin typeface="Arial" panose="020B0604020202020204" pitchFamily="34" charset="0"/>
                <a:cs typeface="Arial" panose="020B0604020202020204" pitchFamily="34" charset="0"/>
              </a:rPr>
              <a:t>EDA Insights:</a:t>
            </a:r>
          </a:p>
          <a:p>
            <a:endParaRPr lang="en-IN" sz="1600" dirty="0">
              <a:solidFill>
                <a:srgbClr val="6D6868"/>
              </a:solidFill>
              <a:latin typeface="Arial" panose="020B0604020202020204" pitchFamily="34" charset="0"/>
              <a:cs typeface="Arial" panose="020B0604020202020204" pitchFamily="34" charset="0"/>
            </a:endParaRPr>
          </a:p>
        </p:txBody>
      </p:sp>
      <p:sp>
        <p:nvSpPr>
          <p:cNvPr id="8" name="TextBox 7">
            <a:extLst>
              <a:ext uri="{FF2B5EF4-FFF2-40B4-BE49-F238E27FC236}">
                <a16:creationId xmlns:a16="http://schemas.microsoft.com/office/drawing/2014/main" id="{1E8C6E64-DB65-43FD-39F4-6017A96AD1E1}"/>
              </a:ext>
            </a:extLst>
          </p:cNvPr>
          <p:cNvSpPr txBox="1"/>
          <p:nvPr/>
        </p:nvSpPr>
        <p:spPr>
          <a:xfrm>
            <a:off x="428862" y="4812875"/>
            <a:ext cx="9110906" cy="584775"/>
          </a:xfrm>
          <a:prstGeom prst="rect">
            <a:avLst/>
          </a:prstGeom>
          <a:noFill/>
        </p:spPr>
        <p:txBody>
          <a:bodyPr wrap="square" rtlCol="0">
            <a:spAutoFit/>
          </a:bodyPr>
          <a:lstStyle/>
          <a:p>
            <a:r>
              <a:rPr lang="en-IN" sz="1600" dirty="0">
                <a:solidFill>
                  <a:srgbClr val="6D6868"/>
                </a:solidFill>
                <a:latin typeface="Arial" panose="020B0604020202020204" pitchFamily="34" charset="0"/>
                <a:cs typeface="Arial" panose="020B0604020202020204" pitchFamily="34" charset="0"/>
              </a:rPr>
              <a:t>Fig 4. This image is count plot of Target class. </a:t>
            </a:r>
          </a:p>
          <a:p>
            <a:r>
              <a:rPr lang="en-IN" sz="1600" dirty="0">
                <a:solidFill>
                  <a:srgbClr val="6D6868"/>
                </a:solidFill>
                <a:latin typeface="Arial" panose="020B0604020202020204" pitchFamily="34" charset="0"/>
                <a:cs typeface="Arial" panose="020B0604020202020204" pitchFamily="34" charset="0"/>
              </a:rPr>
              <a:t> </a:t>
            </a:r>
          </a:p>
        </p:txBody>
      </p:sp>
      <p:sp>
        <p:nvSpPr>
          <p:cNvPr id="9" name="TextBox 8">
            <a:extLst>
              <a:ext uri="{FF2B5EF4-FFF2-40B4-BE49-F238E27FC236}">
                <a16:creationId xmlns:a16="http://schemas.microsoft.com/office/drawing/2014/main" id="{89A7CA59-B810-8F40-4BF4-9C371B62B303}"/>
              </a:ext>
            </a:extLst>
          </p:cNvPr>
          <p:cNvSpPr txBox="1"/>
          <p:nvPr/>
        </p:nvSpPr>
        <p:spPr>
          <a:xfrm>
            <a:off x="428862" y="5351484"/>
            <a:ext cx="10696338" cy="584775"/>
          </a:xfrm>
          <a:prstGeom prst="rect">
            <a:avLst/>
          </a:prstGeom>
          <a:noFill/>
        </p:spPr>
        <p:txBody>
          <a:bodyPr wrap="square" rtlCol="0">
            <a:spAutoFit/>
          </a:bodyPr>
          <a:lstStyle/>
          <a:p>
            <a:r>
              <a:rPr lang="en-IN" sz="1600" dirty="0">
                <a:solidFill>
                  <a:srgbClr val="6D6868"/>
                </a:solidFill>
                <a:latin typeface="Arial" panose="020B0604020202020204" pitchFamily="34" charset="0"/>
                <a:cs typeface="Arial" panose="020B0604020202020204" pitchFamily="34" charset="0"/>
              </a:rPr>
              <a:t>Interpretation 1:-  we can clearly see that our target class is imbalanced which can lead to inaccurate model so we need to handle this case using smote technique</a:t>
            </a:r>
          </a:p>
        </p:txBody>
      </p:sp>
      <p:pic>
        <p:nvPicPr>
          <p:cNvPr id="3" name="Picture 2" descr="Chart, bar chart&#10;&#10;Description automatically generated">
            <a:extLst>
              <a:ext uri="{FF2B5EF4-FFF2-40B4-BE49-F238E27FC236}">
                <a16:creationId xmlns:a16="http://schemas.microsoft.com/office/drawing/2014/main" id="{44640888-993F-8827-26D8-CF5DB55C167D}"/>
              </a:ext>
            </a:extLst>
          </p:cNvPr>
          <p:cNvPicPr>
            <a:picLocks noChangeAspect="1"/>
          </p:cNvPicPr>
          <p:nvPr/>
        </p:nvPicPr>
        <p:blipFill>
          <a:blip r:embed="rId2"/>
          <a:stretch>
            <a:fillRect/>
          </a:stretch>
        </p:blipFill>
        <p:spPr>
          <a:xfrm>
            <a:off x="428862" y="1347788"/>
            <a:ext cx="5543767" cy="2880312"/>
          </a:xfrm>
          <a:prstGeom prst="rect">
            <a:avLst/>
          </a:prstGeom>
        </p:spPr>
      </p:pic>
    </p:spTree>
    <p:extLst>
      <p:ext uri="{BB962C8B-B14F-4D97-AF65-F5344CB8AC3E}">
        <p14:creationId xmlns:p14="http://schemas.microsoft.com/office/powerpoint/2010/main" val="27993857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902C64F-B802-E343-B318-70D330A9A3FE}"/>
              </a:ext>
            </a:extLst>
          </p:cNvPr>
          <p:cNvSpPr/>
          <p:nvPr/>
        </p:nvSpPr>
        <p:spPr>
          <a:xfrm>
            <a:off x="757570" y="55127"/>
            <a:ext cx="10676857" cy="707886"/>
          </a:xfrm>
          <a:prstGeom prst="rect">
            <a:avLst/>
          </a:prstGeom>
        </p:spPr>
        <p:txBody>
          <a:bodyPr wrap="square" anchor="t">
            <a:spAutoFit/>
          </a:bodyPr>
          <a:lstStyle/>
          <a:p>
            <a:pPr algn="ctr"/>
            <a:r>
              <a:rPr lang="en-US" sz="4000" b="1" dirty="0">
                <a:solidFill>
                  <a:srgbClr val="0070C0"/>
                </a:solidFill>
                <a:latin typeface="Arial" panose="020B0604020202020204" pitchFamily="34" charset="0"/>
                <a:cs typeface="Arial" panose="020B0604020202020204" pitchFamily="34" charset="0"/>
              </a:rPr>
              <a:t>Insights from Analysis</a:t>
            </a:r>
          </a:p>
        </p:txBody>
      </p:sp>
      <p:sp>
        <p:nvSpPr>
          <p:cNvPr id="7" name="TextBox 6">
            <a:extLst>
              <a:ext uri="{FF2B5EF4-FFF2-40B4-BE49-F238E27FC236}">
                <a16:creationId xmlns:a16="http://schemas.microsoft.com/office/drawing/2014/main" id="{A84B8933-F44C-374A-B677-D79AD8184284}"/>
              </a:ext>
            </a:extLst>
          </p:cNvPr>
          <p:cNvSpPr txBox="1"/>
          <p:nvPr/>
        </p:nvSpPr>
        <p:spPr>
          <a:xfrm>
            <a:off x="276462" y="763013"/>
            <a:ext cx="10696338" cy="584775"/>
          </a:xfrm>
          <a:prstGeom prst="rect">
            <a:avLst/>
          </a:prstGeom>
          <a:noFill/>
        </p:spPr>
        <p:txBody>
          <a:bodyPr wrap="square" rtlCol="0">
            <a:spAutoFit/>
          </a:bodyPr>
          <a:lstStyle/>
          <a:p>
            <a:r>
              <a:rPr lang="en-IN" sz="1600" dirty="0">
                <a:solidFill>
                  <a:srgbClr val="6D6868"/>
                </a:solidFill>
                <a:latin typeface="Arial" panose="020B0604020202020204" pitchFamily="34" charset="0"/>
                <a:cs typeface="Arial" panose="020B0604020202020204" pitchFamily="34" charset="0"/>
              </a:rPr>
              <a:t>EDA Insights:</a:t>
            </a:r>
          </a:p>
          <a:p>
            <a:endParaRPr lang="en-IN" sz="1600" dirty="0">
              <a:solidFill>
                <a:srgbClr val="6D6868"/>
              </a:solidFill>
              <a:latin typeface="Arial" panose="020B0604020202020204" pitchFamily="34" charset="0"/>
              <a:cs typeface="Arial" panose="020B0604020202020204" pitchFamily="34" charset="0"/>
            </a:endParaRPr>
          </a:p>
        </p:txBody>
      </p:sp>
      <p:sp>
        <p:nvSpPr>
          <p:cNvPr id="8" name="TextBox 7">
            <a:extLst>
              <a:ext uri="{FF2B5EF4-FFF2-40B4-BE49-F238E27FC236}">
                <a16:creationId xmlns:a16="http://schemas.microsoft.com/office/drawing/2014/main" id="{1E8C6E64-DB65-43FD-39F4-6017A96AD1E1}"/>
              </a:ext>
            </a:extLst>
          </p:cNvPr>
          <p:cNvSpPr txBox="1"/>
          <p:nvPr/>
        </p:nvSpPr>
        <p:spPr>
          <a:xfrm>
            <a:off x="457890" y="4812875"/>
            <a:ext cx="9110906" cy="584775"/>
          </a:xfrm>
          <a:prstGeom prst="rect">
            <a:avLst/>
          </a:prstGeom>
          <a:noFill/>
        </p:spPr>
        <p:txBody>
          <a:bodyPr wrap="square" rtlCol="0">
            <a:spAutoFit/>
          </a:bodyPr>
          <a:lstStyle/>
          <a:p>
            <a:r>
              <a:rPr lang="en-IN" sz="1600" dirty="0">
                <a:solidFill>
                  <a:srgbClr val="6D6868"/>
                </a:solidFill>
                <a:latin typeface="Arial" panose="020B0604020202020204" pitchFamily="34" charset="0"/>
                <a:cs typeface="Arial" panose="020B0604020202020204" pitchFamily="34" charset="0"/>
              </a:rPr>
              <a:t>Fig 5: This image is distribution plot of all numerical columns. </a:t>
            </a:r>
          </a:p>
          <a:p>
            <a:r>
              <a:rPr lang="en-IN" sz="1600" dirty="0">
                <a:solidFill>
                  <a:srgbClr val="6D6868"/>
                </a:solidFill>
                <a:latin typeface="Arial" panose="020B0604020202020204" pitchFamily="34" charset="0"/>
                <a:cs typeface="Arial" panose="020B0604020202020204" pitchFamily="34" charset="0"/>
              </a:rPr>
              <a:t> </a:t>
            </a:r>
          </a:p>
        </p:txBody>
      </p:sp>
      <p:sp>
        <p:nvSpPr>
          <p:cNvPr id="9" name="TextBox 8">
            <a:extLst>
              <a:ext uri="{FF2B5EF4-FFF2-40B4-BE49-F238E27FC236}">
                <a16:creationId xmlns:a16="http://schemas.microsoft.com/office/drawing/2014/main" id="{89A7CA59-B810-8F40-4BF4-9C371B62B303}"/>
              </a:ext>
            </a:extLst>
          </p:cNvPr>
          <p:cNvSpPr txBox="1"/>
          <p:nvPr/>
        </p:nvSpPr>
        <p:spPr>
          <a:xfrm>
            <a:off x="428862" y="5351484"/>
            <a:ext cx="10696338" cy="584775"/>
          </a:xfrm>
          <a:prstGeom prst="rect">
            <a:avLst/>
          </a:prstGeom>
          <a:noFill/>
        </p:spPr>
        <p:txBody>
          <a:bodyPr wrap="square" rtlCol="0">
            <a:spAutoFit/>
          </a:bodyPr>
          <a:lstStyle/>
          <a:p>
            <a:r>
              <a:rPr lang="en-IN" sz="1600" dirty="0">
                <a:solidFill>
                  <a:srgbClr val="6D6868"/>
                </a:solidFill>
                <a:latin typeface="Arial" panose="020B0604020202020204" pitchFamily="34" charset="0"/>
                <a:cs typeface="Arial" panose="020B0604020202020204" pitchFamily="34" charset="0"/>
              </a:rPr>
              <a:t>Interpretation 1:- We can see from above plot that only yearly </a:t>
            </a:r>
            <a:r>
              <a:rPr lang="en-IN" sz="1600" dirty="0" err="1">
                <a:solidFill>
                  <a:srgbClr val="6D6868"/>
                </a:solidFill>
                <a:latin typeface="Arial" panose="020B0604020202020204" pitchFamily="34" charset="0"/>
                <a:cs typeface="Arial" panose="020B0604020202020204" pitchFamily="34" charset="0"/>
              </a:rPr>
              <a:t>avg</a:t>
            </a:r>
            <a:r>
              <a:rPr lang="en-IN" sz="1600" dirty="0">
                <a:solidFill>
                  <a:srgbClr val="6D6868"/>
                </a:solidFill>
                <a:latin typeface="Arial" panose="020B0604020202020204" pitchFamily="34" charset="0"/>
                <a:cs typeface="Arial" panose="020B0604020202020204" pitchFamily="34" charset="0"/>
              </a:rPr>
              <a:t> view column is in normal shape all other columns not in normal distribution form so if required we need to use transformation technique to build accurate model.</a:t>
            </a:r>
          </a:p>
        </p:txBody>
      </p:sp>
      <p:pic>
        <p:nvPicPr>
          <p:cNvPr id="4" name="Picture 3" descr="Chart, bar chart, waterfall chart&#10;&#10;Description automatically generated">
            <a:extLst>
              <a:ext uri="{FF2B5EF4-FFF2-40B4-BE49-F238E27FC236}">
                <a16:creationId xmlns:a16="http://schemas.microsoft.com/office/drawing/2014/main" id="{7211E28D-1862-8DBC-F67C-49C8B0F39EE0}"/>
              </a:ext>
            </a:extLst>
          </p:cNvPr>
          <p:cNvPicPr>
            <a:picLocks noChangeAspect="1"/>
          </p:cNvPicPr>
          <p:nvPr/>
        </p:nvPicPr>
        <p:blipFill>
          <a:blip r:embed="rId2"/>
          <a:stretch>
            <a:fillRect/>
          </a:stretch>
        </p:blipFill>
        <p:spPr>
          <a:xfrm>
            <a:off x="537029" y="1252234"/>
            <a:ext cx="10435771" cy="3560642"/>
          </a:xfrm>
          <a:prstGeom prst="rect">
            <a:avLst/>
          </a:prstGeom>
        </p:spPr>
      </p:pic>
    </p:spTree>
    <p:extLst>
      <p:ext uri="{BB962C8B-B14F-4D97-AF65-F5344CB8AC3E}">
        <p14:creationId xmlns:p14="http://schemas.microsoft.com/office/powerpoint/2010/main" val="2417235010"/>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2059</TotalTime>
  <Words>1365</Words>
  <Application>Microsoft Office PowerPoint</Application>
  <PresentationFormat>Widescreen</PresentationFormat>
  <Paragraphs>111</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Trebuchet MS</vt:lpstr>
      <vt:lpstr>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Rashmi P</dc:creator>
  <cp:lastModifiedBy>Ranjan Keshri</cp:lastModifiedBy>
  <cp:revision>73</cp:revision>
  <dcterms:created xsi:type="dcterms:W3CDTF">2019-12-31T09:37:22Z</dcterms:created>
  <dcterms:modified xsi:type="dcterms:W3CDTF">2023-01-12T16:13:05Z</dcterms:modified>
</cp:coreProperties>
</file>