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40"/>
  </p:notesMasterIdLst>
  <p:handoutMasterIdLst>
    <p:handoutMasterId r:id="rId241"/>
  </p:handoutMasterIdLst>
  <p:sldIdLst>
    <p:sldId id="256" r:id="rId2"/>
    <p:sldId id="267" r:id="rId3"/>
    <p:sldId id="262" r:id="rId4"/>
    <p:sldId id="258" r:id="rId5"/>
    <p:sldId id="275" r:id="rId6"/>
    <p:sldId id="263" r:id="rId7"/>
    <p:sldId id="284" r:id="rId8"/>
    <p:sldId id="276" r:id="rId9"/>
    <p:sldId id="278" r:id="rId10"/>
    <p:sldId id="280" r:id="rId11"/>
    <p:sldId id="281" r:id="rId12"/>
    <p:sldId id="282" r:id="rId13"/>
    <p:sldId id="283" r:id="rId14"/>
    <p:sldId id="285" r:id="rId15"/>
    <p:sldId id="268" r:id="rId16"/>
    <p:sldId id="259" r:id="rId17"/>
    <p:sldId id="286" r:id="rId18"/>
    <p:sldId id="287" r:id="rId19"/>
    <p:sldId id="531" r:id="rId20"/>
    <p:sldId id="288" r:id="rId21"/>
    <p:sldId id="532" r:id="rId22"/>
    <p:sldId id="533" r:id="rId23"/>
    <p:sldId id="290" r:id="rId24"/>
    <p:sldId id="291" r:id="rId25"/>
    <p:sldId id="292" r:id="rId26"/>
    <p:sldId id="293" r:id="rId27"/>
    <p:sldId id="294" r:id="rId28"/>
    <p:sldId id="295" r:id="rId29"/>
    <p:sldId id="296" r:id="rId30"/>
    <p:sldId id="297" r:id="rId31"/>
    <p:sldId id="298" r:id="rId32"/>
    <p:sldId id="299" r:id="rId33"/>
    <p:sldId id="306" r:id="rId34"/>
    <p:sldId id="305" r:id="rId35"/>
    <p:sldId id="427" r:id="rId36"/>
    <p:sldId id="300" r:id="rId37"/>
    <p:sldId id="307" r:id="rId38"/>
    <p:sldId id="301" r:id="rId39"/>
    <p:sldId id="302" r:id="rId40"/>
    <p:sldId id="303" r:id="rId41"/>
    <p:sldId id="304" r:id="rId42"/>
    <p:sldId id="309" r:id="rId43"/>
    <p:sldId id="311" r:id="rId44"/>
    <p:sldId id="312" r:id="rId45"/>
    <p:sldId id="310" r:id="rId46"/>
    <p:sldId id="313" r:id="rId47"/>
    <p:sldId id="314" r:id="rId48"/>
    <p:sldId id="315" r:id="rId49"/>
    <p:sldId id="316" r:id="rId50"/>
    <p:sldId id="317" r:id="rId51"/>
    <p:sldId id="318" r:id="rId52"/>
    <p:sldId id="319" r:id="rId53"/>
    <p:sldId id="536" r:id="rId54"/>
    <p:sldId id="537" r:id="rId55"/>
    <p:sldId id="322" r:id="rId56"/>
    <p:sldId id="323" r:id="rId57"/>
    <p:sldId id="324" r:id="rId58"/>
    <p:sldId id="325" r:id="rId59"/>
    <p:sldId id="326" r:id="rId60"/>
    <p:sldId id="328" r:id="rId61"/>
    <p:sldId id="329" r:id="rId62"/>
    <p:sldId id="330" r:id="rId63"/>
    <p:sldId id="331" r:id="rId64"/>
    <p:sldId id="567" r:id="rId65"/>
    <p:sldId id="327"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6" r:id="rId80"/>
    <p:sldId id="347" r:id="rId81"/>
    <p:sldId id="348" r:id="rId82"/>
    <p:sldId id="351" r:id="rId83"/>
    <p:sldId id="349" r:id="rId84"/>
    <p:sldId id="350" r:id="rId85"/>
    <p:sldId id="352" r:id="rId86"/>
    <p:sldId id="353" r:id="rId87"/>
    <p:sldId id="566" r:id="rId88"/>
    <p:sldId id="354" r:id="rId89"/>
    <p:sldId id="355" r:id="rId90"/>
    <p:sldId id="356" r:id="rId91"/>
    <p:sldId id="357" r:id="rId92"/>
    <p:sldId id="358" r:id="rId93"/>
    <p:sldId id="359" r:id="rId94"/>
    <p:sldId id="361" r:id="rId95"/>
    <p:sldId id="363" r:id="rId96"/>
    <p:sldId id="362" r:id="rId97"/>
    <p:sldId id="385" r:id="rId98"/>
    <p:sldId id="364" r:id="rId99"/>
    <p:sldId id="365" r:id="rId100"/>
    <p:sldId id="366" r:id="rId101"/>
    <p:sldId id="368" r:id="rId102"/>
    <p:sldId id="369" r:id="rId103"/>
    <p:sldId id="425" r:id="rId104"/>
    <p:sldId id="428" r:id="rId105"/>
    <p:sldId id="426" r:id="rId106"/>
    <p:sldId id="429" r:id="rId107"/>
    <p:sldId id="523" r:id="rId108"/>
    <p:sldId id="367" r:id="rId109"/>
    <p:sldId id="370" r:id="rId110"/>
    <p:sldId id="371" r:id="rId111"/>
    <p:sldId id="386" r:id="rId112"/>
    <p:sldId id="373" r:id="rId113"/>
    <p:sldId id="374" r:id="rId114"/>
    <p:sldId id="375" r:id="rId115"/>
    <p:sldId id="376" r:id="rId116"/>
    <p:sldId id="524" r:id="rId117"/>
    <p:sldId id="387" r:id="rId118"/>
    <p:sldId id="377" r:id="rId119"/>
    <p:sldId id="378" r:id="rId120"/>
    <p:sldId id="379" r:id="rId121"/>
    <p:sldId id="380" r:id="rId122"/>
    <p:sldId id="382" r:id="rId123"/>
    <p:sldId id="383" r:id="rId124"/>
    <p:sldId id="388" r:id="rId125"/>
    <p:sldId id="389" r:id="rId126"/>
    <p:sldId id="381" r:id="rId127"/>
    <p:sldId id="526" r:id="rId128"/>
    <p:sldId id="390" r:id="rId129"/>
    <p:sldId id="527" r:id="rId130"/>
    <p:sldId id="528" r:id="rId131"/>
    <p:sldId id="391" r:id="rId132"/>
    <p:sldId id="392" r:id="rId133"/>
    <p:sldId id="393" r:id="rId134"/>
    <p:sldId id="394" r:id="rId135"/>
    <p:sldId id="395" r:id="rId136"/>
    <p:sldId id="396" r:id="rId137"/>
    <p:sldId id="397" r:id="rId138"/>
    <p:sldId id="398" r:id="rId139"/>
    <p:sldId id="534" r:id="rId140"/>
    <p:sldId id="399" r:id="rId141"/>
    <p:sldId id="400" r:id="rId142"/>
    <p:sldId id="402" r:id="rId143"/>
    <p:sldId id="401" r:id="rId144"/>
    <p:sldId id="403" r:id="rId145"/>
    <p:sldId id="404" r:id="rId146"/>
    <p:sldId id="405" r:id="rId147"/>
    <p:sldId id="406" r:id="rId148"/>
    <p:sldId id="407" r:id="rId149"/>
    <p:sldId id="408" r:id="rId150"/>
    <p:sldId id="430" r:id="rId151"/>
    <p:sldId id="431" r:id="rId152"/>
    <p:sldId id="432" r:id="rId153"/>
    <p:sldId id="433" r:id="rId154"/>
    <p:sldId id="434" r:id="rId155"/>
    <p:sldId id="436" r:id="rId156"/>
    <p:sldId id="438" r:id="rId157"/>
    <p:sldId id="439" r:id="rId158"/>
    <p:sldId id="440" r:id="rId159"/>
    <p:sldId id="441" r:id="rId160"/>
    <p:sldId id="442" r:id="rId161"/>
    <p:sldId id="443" r:id="rId162"/>
    <p:sldId id="444" r:id="rId163"/>
    <p:sldId id="445" r:id="rId164"/>
    <p:sldId id="446" r:id="rId165"/>
    <p:sldId id="447" r:id="rId166"/>
    <p:sldId id="448" r:id="rId167"/>
    <p:sldId id="449" r:id="rId168"/>
    <p:sldId id="450" r:id="rId169"/>
    <p:sldId id="452" r:id="rId170"/>
    <p:sldId id="455" r:id="rId171"/>
    <p:sldId id="456" r:id="rId172"/>
    <p:sldId id="457" r:id="rId173"/>
    <p:sldId id="458" r:id="rId174"/>
    <p:sldId id="459" r:id="rId175"/>
    <p:sldId id="460" r:id="rId176"/>
    <p:sldId id="461" r:id="rId177"/>
    <p:sldId id="462" r:id="rId178"/>
    <p:sldId id="463" r:id="rId179"/>
    <p:sldId id="464" r:id="rId180"/>
    <p:sldId id="465" r:id="rId181"/>
    <p:sldId id="467" r:id="rId182"/>
    <p:sldId id="468" r:id="rId183"/>
    <p:sldId id="469" r:id="rId184"/>
    <p:sldId id="470" r:id="rId185"/>
    <p:sldId id="471" r:id="rId186"/>
    <p:sldId id="472" r:id="rId187"/>
    <p:sldId id="473" r:id="rId188"/>
    <p:sldId id="474" r:id="rId189"/>
    <p:sldId id="475" r:id="rId190"/>
    <p:sldId id="476" r:id="rId191"/>
    <p:sldId id="477" r:id="rId192"/>
    <p:sldId id="478" r:id="rId193"/>
    <p:sldId id="479" r:id="rId194"/>
    <p:sldId id="480" r:id="rId195"/>
    <p:sldId id="481" r:id="rId196"/>
    <p:sldId id="483" r:id="rId197"/>
    <p:sldId id="482" r:id="rId198"/>
    <p:sldId id="484" r:id="rId199"/>
    <p:sldId id="485" r:id="rId200"/>
    <p:sldId id="565" r:id="rId201"/>
    <p:sldId id="486" r:id="rId202"/>
    <p:sldId id="508" r:id="rId203"/>
    <p:sldId id="509" r:id="rId204"/>
    <p:sldId id="510" r:id="rId205"/>
    <p:sldId id="511" r:id="rId206"/>
    <p:sldId id="512" r:id="rId207"/>
    <p:sldId id="513" r:id="rId208"/>
    <p:sldId id="514" r:id="rId209"/>
    <p:sldId id="515" r:id="rId210"/>
    <p:sldId id="516" r:id="rId211"/>
    <p:sldId id="517" r:id="rId212"/>
    <p:sldId id="518" r:id="rId213"/>
    <p:sldId id="519" r:id="rId214"/>
    <p:sldId id="520" r:id="rId215"/>
    <p:sldId id="521" r:id="rId216"/>
    <p:sldId id="560" r:id="rId217"/>
    <p:sldId id="522" r:id="rId218"/>
    <p:sldId id="561" r:id="rId219"/>
    <p:sldId id="562" r:id="rId220"/>
    <p:sldId id="563" r:id="rId221"/>
    <p:sldId id="564" r:id="rId222"/>
    <p:sldId id="541" r:id="rId223"/>
    <p:sldId id="542" r:id="rId224"/>
    <p:sldId id="543" r:id="rId225"/>
    <p:sldId id="544" r:id="rId226"/>
    <p:sldId id="545" r:id="rId227"/>
    <p:sldId id="548" r:id="rId228"/>
    <p:sldId id="549" r:id="rId229"/>
    <p:sldId id="550" r:id="rId230"/>
    <p:sldId id="551" r:id="rId231"/>
    <p:sldId id="552" r:id="rId232"/>
    <p:sldId id="553" r:id="rId233"/>
    <p:sldId id="554" r:id="rId234"/>
    <p:sldId id="555" r:id="rId235"/>
    <p:sldId id="556" r:id="rId236"/>
    <p:sldId id="557" r:id="rId237"/>
    <p:sldId id="558" r:id="rId238"/>
    <p:sldId id="559" r:id="rId2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C6F1FE"/>
    <a:srgbClr val="003366"/>
    <a:srgbClr val="FFFF00"/>
    <a:srgbClr val="A50021"/>
    <a:srgbClr val="202D62"/>
    <a:srgbClr val="204162"/>
    <a:srgbClr val="254B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5884" autoAdjust="0"/>
  </p:normalViewPr>
  <p:slideViewPr>
    <p:cSldViewPr snapToGrid="0">
      <p:cViewPr varScale="1">
        <p:scale>
          <a:sx n="122" d="100"/>
          <a:sy n="122" d="100"/>
        </p:scale>
        <p:origin x="12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wmf"/><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2.png"/><Relationship Id="rId4"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4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645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3645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645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8FF51693-09AA-4DD3-869B-1DA69D31803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68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2457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368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0C03DCD5-092F-4144-BFB1-5DFD7318019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43DC61-CC60-4BD5-AAF1-9F063E160EF7}" type="slidenum">
              <a:rPr lang="en-US" altLang="zh-CN">
                <a:latin typeface="Times New Roman" panose="02020603050405020304" pitchFamily="18" charset="0"/>
              </a:rPr>
              <a:pPr/>
              <a:t>68</a:t>
            </a:fld>
            <a:endParaRPr lang="en-US" altLang="zh-CN">
              <a:latin typeface="Times New Roman" panose="02020603050405020304" pitchFamily="18" charset="0"/>
            </a:endParaRPr>
          </a:p>
        </p:txBody>
      </p:sp>
      <p:sp>
        <p:nvSpPr>
          <p:cNvPr id="246787" name="Rectangle 2"/>
          <p:cNvSpPr>
            <a:spLocks noRo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110100</a:t>
            </a:r>
            <a:r>
              <a:rPr lang="zh-CN" altLang="en-US" smtClean="0"/>
              <a:t>是－</a:t>
            </a:r>
            <a:r>
              <a:rPr lang="en-US" altLang="zh-CN" smtClean="0"/>
              <a:t>12</a:t>
            </a:r>
            <a:r>
              <a:rPr lang="zh-CN" altLang="en-US" smtClean="0"/>
              <a:t>的补码（</a:t>
            </a:r>
            <a:r>
              <a:rPr lang="en-US" altLang="zh-CN" smtClean="0"/>
              <a:t>6</a:t>
            </a:r>
            <a:r>
              <a:rPr lang="zh-CN" altLang="en-US" smtClean="0"/>
              <a:t>位数的时候），而</a:t>
            </a:r>
            <a:r>
              <a:rPr lang="en-US" altLang="zh-CN" smtClean="0"/>
              <a:t>110100</a:t>
            </a:r>
            <a:r>
              <a:rPr lang="zh-CN" altLang="en-US" smtClean="0"/>
              <a:t>的无符号数是</a:t>
            </a:r>
            <a:r>
              <a:rPr lang="en-US" altLang="zh-CN" smtClean="0"/>
              <a:t>52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46181B-1DE9-41E1-817E-3F55B9362A3F}" type="slidenum">
              <a:rPr lang="en-US" altLang="zh-CN">
                <a:latin typeface="Times New Roman" panose="02020603050405020304" pitchFamily="18" charset="0"/>
              </a:rPr>
              <a:pPr/>
              <a:t>113</a:t>
            </a:fld>
            <a:endParaRPr lang="en-US" altLang="zh-CN">
              <a:latin typeface="Times New Roman" panose="02020603050405020304" pitchFamily="18" charset="0"/>
            </a:endParaRPr>
          </a:p>
        </p:txBody>
      </p:sp>
      <p:sp>
        <p:nvSpPr>
          <p:cNvPr id="247811" name="Rectangle 2"/>
          <p:cNvSpPr>
            <a:spLocks noRo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3200" smtClean="0"/>
              <a:t>`timescale    1ns/100ps</a:t>
            </a:r>
            <a:r>
              <a:rPr kumimoji="1" lang="zh-CN" altLang="en-US" smtClean="0"/>
              <a:t>表示时延单位为</a:t>
            </a:r>
            <a:r>
              <a:rPr kumimoji="1" lang="en-US" altLang="zh-CN" smtClean="0"/>
              <a:t>1ns, </a:t>
            </a:r>
            <a:r>
              <a:rPr kumimoji="1" lang="zh-CN" altLang="en-US" smtClean="0"/>
              <a:t>时延精度为</a:t>
            </a:r>
            <a:r>
              <a:rPr kumimoji="1" lang="en-US" altLang="zh-CN" smtClean="0"/>
              <a:t>100ps</a:t>
            </a:r>
          </a:p>
          <a:p>
            <a:pPr eaLnBrk="1" hangingPunct="1"/>
            <a:endParaRPr kumimoji="1" lang="en-US" altLang="zh-CN" smtClean="0"/>
          </a:p>
          <a:p>
            <a:pPr eaLnBrk="1" hangingPunct="1"/>
            <a:r>
              <a:rPr kumimoji="1" lang="en-US" altLang="zh-CN" smtClean="0"/>
              <a:t>`timescale time_unit / time_precision</a:t>
            </a:r>
          </a:p>
          <a:p>
            <a:pPr eaLnBrk="1" hangingPunct="1"/>
            <a:r>
              <a:rPr kumimoji="1" lang="en-US" altLang="zh-CN" smtClean="0"/>
              <a:t>time_unit </a:t>
            </a:r>
            <a:r>
              <a:rPr kumimoji="1" lang="zh-CN" altLang="en-US" smtClean="0"/>
              <a:t>和</a:t>
            </a:r>
            <a:r>
              <a:rPr kumimoji="1" lang="en-US" altLang="zh-CN" smtClean="0"/>
              <a:t>time_precision </a:t>
            </a:r>
            <a:r>
              <a:rPr kumimoji="1" lang="zh-CN" altLang="en-US" smtClean="0"/>
              <a:t>由值</a:t>
            </a:r>
            <a:r>
              <a:rPr kumimoji="1" lang="en-US" altLang="zh-CN" smtClean="0"/>
              <a:t>1</a:t>
            </a:r>
            <a:r>
              <a:rPr kumimoji="1" lang="zh-CN" altLang="en-US" smtClean="0"/>
              <a:t>、</a:t>
            </a:r>
            <a:r>
              <a:rPr kumimoji="1" lang="en-US" altLang="zh-CN" smtClean="0"/>
              <a:t>10</a:t>
            </a:r>
            <a:r>
              <a:rPr kumimoji="1" lang="zh-CN" altLang="en-US" smtClean="0"/>
              <a:t>、和</a:t>
            </a:r>
            <a:r>
              <a:rPr kumimoji="1" lang="en-US" altLang="zh-CN" smtClean="0"/>
              <a:t>100</a:t>
            </a:r>
            <a:r>
              <a:rPr kumimoji="1" lang="zh-CN" altLang="en-US" smtClean="0"/>
              <a:t>以及单位</a:t>
            </a:r>
            <a:r>
              <a:rPr kumimoji="1" lang="en-US" altLang="zh-CN" smtClean="0"/>
              <a:t>s</a:t>
            </a:r>
            <a:r>
              <a:rPr kumimoji="1" lang="zh-CN" altLang="en-US" smtClean="0"/>
              <a:t>、</a:t>
            </a:r>
            <a:r>
              <a:rPr kumimoji="1" lang="en-US" altLang="zh-CN" smtClean="0"/>
              <a:t>ms</a:t>
            </a:r>
            <a:r>
              <a:rPr kumimoji="1" lang="zh-CN" altLang="en-US" smtClean="0"/>
              <a:t>、</a:t>
            </a:r>
            <a:r>
              <a:rPr kumimoji="1" lang="en-US" altLang="zh-CN" smtClean="0"/>
              <a:t>us</a:t>
            </a:r>
            <a:r>
              <a:rPr kumimoji="1" lang="zh-CN" altLang="en-US" smtClean="0"/>
              <a:t>、</a:t>
            </a:r>
            <a:r>
              <a:rPr kumimoji="1" lang="en-US" altLang="zh-CN" smtClean="0"/>
              <a:t>ns</a:t>
            </a:r>
            <a:r>
              <a:rPr kumimoji="1" lang="zh-CN" altLang="en-US" smtClean="0"/>
              <a:t>、</a:t>
            </a:r>
            <a:r>
              <a:rPr kumimoji="1" lang="en-US" altLang="zh-CN" smtClean="0"/>
              <a:t>ps</a:t>
            </a:r>
            <a:r>
              <a:rPr kumimoji="1" lang="zh-CN" altLang="en-US" smtClean="0"/>
              <a:t>和</a:t>
            </a:r>
            <a:r>
              <a:rPr kumimoji="1" lang="en-US" altLang="zh-CN" smtClean="0"/>
              <a:t>fs</a:t>
            </a:r>
            <a:r>
              <a:rPr kumimoji="1" lang="zh-CN" altLang="en-US" smtClean="0"/>
              <a:t>组成。</a:t>
            </a:r>
          </a:p>
          <a:p>
            <a:pPr eaLnBrk="1" hangingPunct="1"/>
            <a:endParaRPr kumimoji="1"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8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FF9192-2CC4-4DFD-86F5-84CD320CB471}" type="slidenum">
              <a:rPr lang="en-US" altLang="zh-CN">
                <a:latin typeface="Times New Roman" panose="02020603050405020304" pitchFamily="18" charset="0"/>
              </a:rPr>
              <a:pPr/>
              <a:t>141</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14579603-C560-491D-9214-F9A93EF3E5C8}" type="slidenum">
              <a:rPr lang="en-US" altLang="zh-CN"/>
              <a:pPr/>
              <a:t>‹#›</a:t>
            </a:fld>
            <a:endParaRPr lang="en-US" altLang="zh-CN"/>
          </a:p>
        </p:txBody>
      </p:sp>
      <p:sp>
        <p:nvSpPr>
          <p:cNvPr id="6" name="Rectangle 6"/>
          <p:cNvSpPr>
            <a:spLocks noGrp="1" noChangeArrowheads="1"/>
          </p:cNvSpPr>
          <p:nvPr>
            <p:ph type="dt" sz="half" idx="12"/>
          </p:nvPr>
        </p:nvSpPr>
        <p:spPr>
          <a:ln/>
        </p:spPr>
        <p:txBody>
          <a:bodyPr/>
          <a:lstStyle>
            <a:lvl1pPr>
              <a:defRPr/>
            </a:lvl1pPr>
          </a:lstStyle>
          <a:p>
            <a:r>
              <a:rPr lang="en-US" altLang="zh-CN"/>
              <a:t>P.</a:t>
            </a:r>
            <a:fld id="{1D62FCC6-73C7-4A59-AE34-006C06BE263E}" type="slidenum">
              <a:rPr lang="en-US" altLang="zh-CN"/>
              <a:pPr/>
              <a:t>‹#›</a:t>
            </a:fld>
            <a:endParaRPr lang="en-US" altLang="zh-CN"/>
          </a:p>
        </p:txBody>
      </p:sp>
    </p:spTree>
    <p:extLst>
      <p:ext uri="{BB962C8B-B14F-4D97-AF65-F5344CB8AC3E}">
        <p14:creationId xmlns:p14="http://schemas.microsoft.com/office/powerpoint/2010/main" val="329734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9EB43FB5-C25B-4F49-BEF9-BBD4F427CA9E}" type="slidenum">
              <a:rPr lang="en-US" altLang="zh-CN"/>
              <a:pPr/>
              <a:t>‹#›</a:t>
            </a:fld>
            <a:endParaRPr lang="en-US" altLang="zh-CN"/>
          </a:p>
        </p:txBody>
      </p:sp>
      <p:sp>
        <p:nvSpPr>
          <p:cNvPr id="6" name="Rectangle 6"/>
          <p:cNvSpPr>
            <a:spLocks noGrp="1" noChangeArrowheads="1"/>
          </p:cNvSpPr>
          <p:nvPr>
            <p:ph type="dt" sz="half" idx="12"/>
          </p:nvPr>
        </p:nvSpPr>
        <p:spPr>
          <a:ln/>
        </p:spPr>
        <p:txBody>
          <a:bodyPr/>
          <a:lstStyle>
            <a:lvl1pPr>
              <a:defRPr/>
            </a:lvl1pPr>
          </a:lstStyle>
          <a:p>
            <a:r>
              <a:rPr lang="en-US" altLang="zh-CN"/>
              <a:t>P.</a:t>
            </a:r>
            <a:fld id="{97C58131-E8DD-4616-B3CF-79B8449FC194}" type="slidenum">
              <a:rPr lang="en-US" altLang="zh-CN"/>
              <a:pPr/>
              <a:t>‹#›</a:t>
            </a:fld>
            <a:endParaRPr lang="en-US" altLang="zh-CN"/>
          </a:p>
        </p:txBody>
      </p:sp>
    </p:spTree>
    <p:extLst>
      <p:ext uri="{BB962C8B-B14F-4D97-AF65-F5344CB8AC3E}">
        <p14:creationId xmlns:p14="http://schemas.microsoft.com/office/powerpoint/2010/main" val="35778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138" y="0"/>
            <a:ext cx="2174875" cy="6502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373813" cy="6502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BF305CFD-726A-4058-8F39-5A87723C986B}" type="slidenum">
              <a:rPr lang="en-US" altLang="zh-CN"/>
              <a:pPr/>
              <a:t>‹#›</a:t>
            </a:fld>
            <a:endParaRPr lang="en-US" altLang="zh-CN"/>
          </a:p>
        </p:txBody>
      </p:sp>
      <p:sp>
        <p:nvSpPr>
          <p:cNvPr id="6" name="Rectangle 6"/>
          <p:cNvSpPr>
            <a:spLocks noGrp="1" noChangeArrowheads="1"/>
          </p:cNvSpPr>
          <p:nvPr>
            <p:ph type="dt" sz="half" idx="12"/>
          </p:nvPr>
        </p:nvSpPr>
        <p:spPr>
          <a:ln/>
        </p:spPr>
        <p:txBody>
          <a:bodyPr/>
          <a:lstStyle>
            <a:lvl1pPr>
              <a:defRPr/>
            </a:lvl1pPr>
          </a:lstStyle>
          <a:p>
            <a:r>
              <a:rPr lang="en-US" altLang="zh-CN"/>
              <a:t>P.</a:t>
            </a:r>
            <a:fld id="{E6BB5342-3757-4EE9-9F23-A9EBA59231D6}" type="slidenum">
              <a:rPr lang="en-US" altLang="zh-CN"/>
              <a:pPr/>
              <a:t>‹#›</a:t>
            </a:fld>
            <a:endParaRPr lang="en-US" altLang="zh-CN"/>
          </a:p>
        </p:txBody>
      </p:sp>
    </p:spTree>
    <p:extLst>
      <p:ext uri="{BB962C8B-B14F-4D97-AF65-F5344CB8AC3E}">
        <p14:creationId xmlns:p14="http://schemas.microsoft.com/office/powerpoint/2010/main" val="38882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B7544DAA-15F4-4015-A4B7-14B8F9123F9E}" type="slidenum">
              <a:rPr lang="en-US" altLang="zh-CN"/>
              <a:pPr/>
              <a:t>‹#›</a:t>
            </a:fld>
            <a:endParaRPr lang="en-US" altLang="zh-CN"/>
          </a:p>
        </p:txBody>
      </p:sp>
      <p:sp>
        <p:nvSpPr>
          <p:cNvPr id="6" name="Rectangle 6"/>
          <p:cNvSpPr>
            <a:spLocks noGrp="1" noChangeArrowheads="1"/>
          </p:cNvSpPr>
          <p:nvPr>
            <p:ph type="dt" sz="half" idx="12"/>
          </p:nvPr>
        </p:nvSpPr>
        <p:spPr>
          <a:ln/>
        </p:spPr>
        <p:txBody>
          <a:bodyPr/>
          <a:lstStyle>
            <a:lvl1pPr>
              <a:defRPr/>
            </a:lvl1pPr>
          </a:lstStyle>
          <a:p>
            <a:r>
              <a:rPr lang="en-US" altLang="zh-CN"/>
              <a:t>P.</a:t>
            </a:r>
            <a:fld id="{5778A181-9D98-4502-A143-210028430825}" type="slidenum">
              <a:rPr lang="en-US" altLang="zh-CN"/>
              <a:pPr/>
              <a:t>‹#›</a:t>
            </a:fld>
            <a:endParaRPr lang="en-US" altLang="zh-CN"/>
          </a:p>
        </p:txBody>
      </p:sp>
    </p:spTree>
    <p:extLst>
      <p:ext uri="{BB962C8B-B14F-4D97-AF65-F5344CB8AC3E}">
        <p14:creationId xmlns:p14="http://schemas.microsoft.com/office/powerpoint/2010/main" val="323809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1"/>
          </p:nvPr>
        </p:nvSpPr>
        <p:spPr>
          <a:ln/>
        </p:spPr>
        <p:txBody>
          <a:bodyPr/>
          <a:lstStyle>
            <a:lvl1pPr>
              <a:defRPr/>
            </a:lvl1pPr>
          </a:lstStyle>
          <a:p>
            <a:fld id="{945F4537-0A35-4339-BFE6-B18071D605AC}" type="slidenum">
              <a:rPr lang="en-US" altLang="zh-CN"/>
              <a:pPr/>
              <a:t>‹#›</a:t>
            </a:fld>
            <a:endParaRPr lang="en-US" altLang="zh-CN"/>
          </a:p>
        </p:txBody>
      </p:sp>
      <p:sp>
        <p:nvSpPr>
          <p:cNvPr id="6" name="Rectangle 6"/>
          <p:cNvSpPr>
            <a:spLocks noGrp="1" noChangeArrowheads="1"/>
          </p:cNvSpPr>
          <p:nvPr>
            <p:ph type="dt" sz="half" idx="12"/>
          </p:nvPr>
        </p:nvSpPr>
        <p:spPr>
          <a:ln/>
        </p:spPr>
        <p:txBody>
          <a:bodyPr/>
          <a:lstStyle>
            <a:lvl1pPr>
              <a:defRPr/>
            </a:lvl1pPr>
          </a:lstStyle>
          <a:p>
            <a:r>
              <a:rPr lang="en-US" altLang="zh-CN"/>
              <a:t>P.</a:t>
            </a:r>
            <a:fld id="{28E621AD-4985-426C-AFEC-44E0FC52E0FD}" type="slidenum">
              <a:rPr lang="en-US" altLang="zh-CN"/>
              <a:pPr/>
              <a:t>‹#›</a:t>
            </a:fld>
            <a:endParaRPr lang="en-US" altLang="zh-CN"/>
          </a:p>
        </p:txBody>
      </p:sp>
    </p:spTree>
    <p:extLst>
      <p:ext uri="{BB962C8B-B14F-4D97-AF65-F5344CB8AC3E}">
        <p14:creationId xmlns:p14="http://schemas.microsoft.com/office/powerpoint/2010/main" val="345558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1041400"/>
            <a:ext cx="4071938" cy="546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86263" y="1041400"/>
            <a:ext cx="4071937" cy="546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1"/>
          </p:nvPr>
        </p:nvSpPr>
        <p:spPr>
          <a:ln/>
        </p:spPr>
        <p:txBody>
          <a:bodyPr/>
          <a:lstStyle>
            <a:lvl1pPr>
              <a:defRPr/>
            </a:lvl1pPr>
          </a:lstStyle>
          <a:p>
            <a:fld id="{37A4AEF9-FE52-4D13-B151-1A8E5139062D}" type="slidenum">
              <a:rPr lang="en-US" altLang="zh-CN"/>
              <a:pPr/>
              <a:t>‹#›</a:t>
            </a:fld>
            <a:endParaRPr lang="en-US" altLang="zh-CN"/>
          </a:p>
        </p:txBody>
      </p:sp>
      <p:sp>
        <p:nvSpPr>
          <p:cNvPr id="7" name="Rectangle 6"/>
          <p:cNvSpPr>
            <a:spLocks noGrp="1" noChangeArrowheads="1"/>
          </p:cNvSpPr>
          <p:nvPr>
            <p:ph type="dt" sz="half" idx="12"/>
          </p:nvPr>
        </p:nvSpPr>
        <p:spPr>
          <a:ln/>
        </p:spPr>
        <p:txBody>
          <a:bodyPr/>
          <a:lstStyle>
            <a:lvl1pPr>
              <a:defRPr/>
            </a:lvl1pPr>
          </a:lstStyle>
          <a:p>
            <a:r>
              <a:rPr lang="en-US" altLang="zh-CN"/>
              <a:t>P.</a:t>
            </a:r>
            <a:fld id="{6E45E9FA-14E3-40B1-84B4-98D94ED6004D}" type="slidenum">
              <a:rPr lang="en-US" altLang="zh-CN"/>
              <a:pPr/>
              <a:t>‹#›</a:t>
            </a:fld>
            <a:endParaRPr lang="en-US" altLang="zh-CN"/>
          </a:p>
        </p:txBody>
      </p:sp>
    </p:spTree>
    <p:extLst>
      <p:ext uri="{BB962C8B-B14F-4D97-AF65-F5344CB8AC3E}">
        <p14:creationId xmlns:p14="http://schemas.microsoft.com/office/powerpoint/2010/main" val="273338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5"/>
          <p:cNvSpPr>
            <a:spLocks noGrp="1" noChangeArrowheads="1"/>
          </p:cNvSpPr>
          <p:nvPr>
            <p:ph type="sldNum" sz="quarter" idx="11"/>
          </p:nvPr>
        </p:nvSpPr>
        <p:spPr>
          <a:ln/>
        </p:spPr>
        <p:txBody>
          <a:bodyPr/>
          <a:lstStyle>
            <a:lvl1pPr>
              <a:defRPr/>
            </a:lvl1pPr>
          </a:lstStyle>
          <a:p>
            <a:fld id="{41CD13B8-3388-4055-87D6-ED498A5D62B8}" type="slidenum">
              <a:rPr lang="en-US" altLang="zh-CN"/>
              <a:pPr/>
              <a:t>‹#›</a:t>
            </a:fld>
            <a:endParaRPr lang="en-US" altLang="zh-CN"/>
          </a:p>
        </p:txBody>
      </p:sp>
      <p:sp>
        <p:nvSpPr>
          <p:cNvPr id="9" name="Rectangle 6"/>
          <p:cNvSpPr>
            <a:spLocks noGrp="1" noChangeArrowheads="1"/>
          </p:cNvSpPr>
          <p:nvPr>
            <p:ph type="dt" sz="half" idx="12"/>
          </p:nvPr>
        </p:nvSpPr>
        <p:spPr>
          <a:ln/>
        </p:spPr>
        <p:txBody>
          <a:bodyPr/>
          <a:lstStyle>
            <a:lvl1pPr>
              <a:defRPr/>
            </a:lvl1pPr>
          </a:lstStyle>
          <a:p>
            <a:r>
              <a:rPr lang="en-US" altLang="zh-CN"/>
              <a:t>P.</a:t>
            </a:r>
            <a:fld id="{6B58657C-6F33-4EB2-A865-67B5DAEA0ABF}" type="slidenum">
              <a:rPr lang="en-US" altLang="zh-CN"/>
              <a:pPr/>
              <a:t>‹#›</a:t>
            </a:fld>
            <a:endParaRPr lang="en-US" altLang="zh-CN"/>
          </a:p>
        </p:txBody>
      </p:sp>
    </p:spTree>
    <p:extLst>
      <p:ext uri="{BB962C8B-B14F-4D97-AF65-F5344CB8AC3E}">
        <p14:creationId xmlns:p14="http://schemas.microsoft.com/office/powerpoint/2010/main" val="387859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1"/>
          </p:nvPr>
        </p:nvSpPr>
        <p:spPr>
          <a:ln/>
        </p:spPr>
        <p:txBody>
          <a:bodyPr/>
          <a:lstStyle>
            <a:lvl1pPr>
              <a:defRPr/>
            </a:lvl1pPr>
          </a:lstStyle>
          <a:p>
            <a:fld id="{23D5494B-25D8-4577-B1EE-E251214EA09A}" type="slidenum">
              <a:rPr lang="en-US" altLang="zh-CN"/>
              <a:pPr/>
              <a:t>‹#›</a:t>
            </a:fld>
            <a:endParaRPr lang="en-US" altLang="zh-CN"/>
          </a:p>
        </p:txBody>
      </p:sp>
      <p:sp>
        <p:nvSpPr>
          <p:cNvPr id="5" name="Rectangle 6"/>
          <p:cNvSpPr>
            <a:spLocks noGrp="1" noChangeArrowheads="1"/>
          </p:cNvSpPr>
          <p:nvPr>
            <p:ph type="dt" sz="half" idx="12"/>
          </p:nvPr>
        </p:nvSpPr>
        <p:spPr>
          <a:ln/>
        </p:spPr>
        <p:txBody>
          <a:bodyPr/>
          <a:lstStyle>
            <a:lvl1pPr>
              <a:defRPr/>
            </a:lvl1pPr>
          </a:lstStyle>
          <a:p>
            <a:r>
              <a:rPr lang="en-US" altLang="zh-CN"/>
              <a:t>P.</a:t>
            </a:r>
            <a:fld id="{86FFB823-7CFD-46EC-87ED-2316F5463EE2}" type="slidenum">
              <a:rPr lang="en-US" altLang="zh-CN"/>
              <a:pPr/>
              <a:t>‹#›</a:t>
            </a:fld>
            <a:endParaRPr lang="en-US" altLang="zh-CN"/>
          </a:p>
        </p:txBody>
      </p:sp>
    </p:spTree>
    <p:extLst>
      <p:ext uri="{BB962C8B-B14F-4D97-AF65-F5344CB8AC3E}">
        <p14:creationId xmlns:p14="http://schemas.microsoft.com/office/powerpoint/2010/main" val="244744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5"/>
          <p:cNvSpPr>
            <a:spLocks noGrp="1" noChangeArrowheads="1"/>
          </p:cNvSpPr>
          <p:nvPr>
            <p:ph type="sldNum" sz="quarter" idx="11"/>
          </p:nvPr>
        </p:nvSpPr>
        <p:spPr>
          <a:ln/>
        </p:spPr>
        <p:txBody>
          <a:bodyPr/>
          <a:lstStyle>
            <a:lvl1pPr>
              <a:defRPr/>
            </a:lvl1pPr>
          </a:lstStyle>
          <a:p>
            <a:fld id="{50EAA038-C498-4B94-AF4D-D7BBF3BBC1EF}" type="slidenum">
              <a:rPr lang="en-US" altLang="zh-CN"/>
              <a:pPr/>
              <a:t>‹#›</a:t>
            </a:fld>
            <a:endParaRPr lang="en-US" altLang="zh-CN"/>
          </a:p>
        </p:txBody>
      </p:sp>
      <p:sp>
        <p:nvSpPr>
          <p:cNvPr id="4" name="Rectangle 6"/>
          <p:cNvSpPr>
            <a:spLocks noGrp="1" noChangeArrowheads="1"/>
          </p:cNvSpPr>
          <p:nvPr>
            <p:ph type="dt" sz="half" idx="12"/>
          </p:nvPr>
        </p:nvSpPr>
        <p:spPr>
          <a:ln/>
        </p:spPr>
        <p:txBody>
          <a:bodyPr/>
          <a:lstStyle>
            <a:lvl1pPr>
              <a:defRPr/>
            </a:lvl1pPr>
          </a:lstStyle>
          <a:p>
            <a:r>
              <a:rPr lang="en-US" altLang="zh-CN"/>
              <a:t>P.</a:t>
            </a:r>
            <a:fld id="{3D874CAE-322C-4103-905C-18D9C61E6FD3}" type="slidenum">
              <a:rPr lang="en-US" altLang="zh-CN"/>
              <a:pPr/>
              <a:t>‹#›</a:t>
            </a:fld>
            <a:endParaRPr lang="en-US" altLang="zh-CN"/>
          </a:p>
        </p:txBody>
      </p:sp>
    </p:spTree>
    <p:extLst>
      <p:ext uri="{BB962C8B-B14F-4D97-AF65-F5344CB8AC3E}">
        <p14:creationId xmlns:p14="http://schemas.microsoft.com/office/powerpoint/2010/main" val="389776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1"/>
          </p:nvPr>
        </p:nvSpPr>
        <p:spPr>
          <a:ln/>
        </p:spPr>
        <p:txBody>
          <a:bodyPr/>
          <a:lstStyle>
            <a:lvl1pPr>
              <a:defRPr/>
            </a:lvl1pPr>
          </a:lstStyle>
          <a:p>
            <a:fld id="{ED0A7D8E-9460-4FDE-BEC7-FEF4FA267701}" type="slidenum">
              <a:rPr lang="en-US" altLang="zh-CN"/>
              <a:pPr/>
              <a:t>‹#›</a:t>
            </a:fld>
            <a:endParaRPr lang="en-US" altLang="zh-CN"/>
          </a:p>
        </p:txBody>
      </p:sp>
      <p:sp>
        <p:nvSpPr>
          <p:cNvPr id="7" name="Rectangle 6"/>
          <p:cNvSpPr>
            <a:spLocks noGrp="1" noChangeArrowheads="1"/>
          </p:cNvSpPr>
          <p:nvPr>
            <p:ph type="dt" sz="half" idx="12"/>
          </p:nvPr>
        </p:nvSpPr>
        <p:spPr>
          <a:ln/>
        </p:spPr>
        <p:txBody>
          <a:bodyPr/>
          <a:lstStyle>
            <a:lvl1pPr>
              <a:defRPr/>
            </a:lvl1pPr>
          </a:lstStyle>
          <a:p>
            <a:r>
              <a:rPr lang="en-US" altLang="zh-CN"/>
              <a:t>P.</a:t>
            </a:r>
            <a:fld id="{1F799A07-7092-4745-B75B-302EA6D50956}" type="slidenum">
              <a:rPr lang="en-US" altLang="zh-CN"/>
              <a:pPr/>
              <a:t>‹#›</a:t>
            </a:fld>
            <a:endParaRPr lang="en-US" altLang="zh-CN"/>
          </a:p>
        </p:txBody>
      </p:sp>
    </p:spTree>
    <p:extLst>
      <p:ext uri="{BB962C8B-B14F-4D97-AF65-F5344CB8AC3E}">
        <p14:creationId xmlns:p14="http://schemas.microsoft.com/office/powerpoint/2010/main" val="41019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1"/>
          </p:nvPr>
        </p:nvSpPr>
        <p:spPr>
          <a:ln/>
        </p:spPr>
        <p:txBody>
          <a:bodyPr/>
          <a:lstStyle>
            <a:lvl1pPr>
              <a:defRPr/>
            </a:lvl1pPr>
          </a:lstStyle>
          <a:p>
            <a:fld id="{13809766-AAE6-4CAB-B0A3-AACFFFFB086B}" type="slidenum">
              <a:rPr lang="en-US" altLang="zh-CN"/>
              <a:pPr/>
              <a:t>‹#›</a:t>
            </a:fld>
            <a:endParaRPr lang="en-US" altLang="zh-CN"/>
          </a:p>
        </p:txBody>
      </p:sp>
      <p:sp>
        <p:nvSpPr>
          <p:cNvPr id="7" name="Rectangle 6"/>
          <p:cNvSpPr>
            <a:spLocks noGrp="1" noChangeArrowheads="1"/>
          </p:cNvSpPr>
          <p:nvPr>
            <p:ph type="dt" sz="half" idx="12"/>
          </p:nvPr>
        </p:nvSpPr>
        <p:spPr>
          <a:ln/>
        </p:spPr>
        <p:txBody>
          <a:bodyPr/>
          <a:lstStyle>
            <a:lvl1pPr>
              <a:defRPr/>
            </a:lvl1pPr>
          </a:lstStyle>
          <a:p>
            <a:r>
              <a:rPr lang="en-US" altLang="zh-CN"/>
              <a:t>P.</a:t>
            </a:r>
            <a:fld id="{4AFFE3FF-240A-4C09-9C9C-533975DC6FDA}" type="slidenum">
              <a:rPr lang="en-US" altLang="zh-CN"/>
              <a:pPr/>
              <a:t>‹#›</a:t>
            </a:fld>
            <a:endParaRPr lang="en-US" altLang="zh-CN"/>
          </a:p>
        </p:txBody>
      </p:sp>
    </p:spTree>
    <p:extLst>
      <p:ext uri="{BB962C8B-B14F-4D97-AF65-F5344CB8AC3E}">
        <p14:creationId xmlns:p14="http://schemas.microsoft.com/office/powerpoint/2010/main" val="103133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0" descr="head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42000" y="6521450"/>
            <a:ext cx="330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2" name="Rectangle 2"/>
          <p:cNvSpPr>
            <a:spLocks noGrp="1" noChangeArrowheads="1"/>
          </p:cNvSpPr>
          <p:nvPr>
            <p:ph type="title"/>
          </p:nvPr>
        </p:nvSpPr>
        <p:spPr bwMode="auto">
          <a:xfrm>
            <a:off x="174625" y="98425"/>
            <a:ext cx="8661400" cy="931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8" name="Rectangle 3"/>
          <p:cNvSpPr>
            <a:spLocks noGrp="1" noChangeArrowheads="1"/>
          </p:cNvSpPr>
          <p:nvPr>
            <p:ph type="body" idx="1"/>
          </p:nvPr>
        </p:nvSpPr>
        <p:spPr bwMode="auto">
          <a:xfrm>
            <a:off x="161925" y="1041400"/>
            <a:ext cx="8296275"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3524" name="Rectangle 4"/>
          <p:cNvSpPr>
            <a:spLocks noGrp="1" noChangeArrowheads="1"/>
          </p:cNvSpPr>
          <p:nvPr>
            <p:ph type="ftr" sz="quarter" idx="3"/>
          </p:nvPr>
        </p:nvSpPr>
        <p:spPr bwMode="auto">
          <a:xfrm>
            <a:off x="62484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defRPr>
            </a:lvl1pPr>
          </a:lstStyle>
          <a:p>
            <a:pPr>
              <a:defRPr/>
            </a:pPr>
            <a:endParaRPr lang="en-US" altLang="zh-CN"/>
          </a:p>
        </p:txBody>
      </p:sp>
      <p:sp>
        <p:nvSpPr>
          <p:cNvPr id="363525" name="Rectangle 5"/>
          <p:cNvSpPr>
            <a:spLocks noGrp="1" noChangeArrowheads="1"/>
          </p:cNvSpPr>
          <p:nvPr>
            <p:ph type="sldNum" sz="quarter" idx="4"/>
          </p:nvPr>
        </p:nvSpPr>
        <p:spPr bwMode="auto">
          <a:xfrm>
            <a:off x="169863"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fld id="{FA6A5AB2-5824-4E11-BD91-393A09E2137B}" type="slidenum">
              <a:rPr lang="en-US" altLang="zh-CN"/>
              <a:pPr/>
              <a:t>‹#›</a:t>
            </a:fld>
            <a:endParaRPr lang="en-US" altLang="zh-CN"/>
          </a:p>
        </p:txBody>
      </p:sp>
      <p:sp>
        <p:nvSpPr>
          <p:cNvPr id="363526" name="Rectangle 6"/>
          <p:cNvSpPr>
            <a:spLocks noGrp="1" noChangeArrowheads="1"/>
          </p:cNvSpPr>
          <p:nvPr>
            <p:ph type="dt" sz="half" idx="2"/>
          </p:nvPr>
        </p:nvSpPr>
        <p:spPr bwMode="auto">
          <a:xfrm>
            <a:off x="4019550" y="6400800"/>
            <a:ext cx="6191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imes New Roman" panose="02020603050405020304" pitchFamily="18" charset="0"/>
              </a:defRPr>
            </a:lvl1pPr>
          </a:lstStyle>
          <a:p>
            <a:r>
              <a:rPr lang="en-US" altLang="zh-CN"/>
              <a:t>P.</a:t>
            </a:r>
            <a:fld id="{A362E6E1-6A9A-4FC3-8672-0E02CC552027}" type="slidenum">
              <a:rPr lang="en-US" altLang="zh-CN"/>
              <a:pPr/>
              <a:t>‹#›</a:t>
            </a:fld>
            <a:endParaRPr lang="en-US" altLang="zh-CN"/>
          </a:p>
        </p:txBody>
      </p:sp>
      <p:sp>
        <p:nvSpPr>
          <p:cNvPr id="363532" name="Text Box 12"/>
          <p:cNvSpPr txBox="1">
            <a:spLocks noChangeArrowheads="1"/>
          </p:cNvSpPr>
          <p:nvPr/>
        </p:nvSpPr>
        <p:spPr bwMode="auto">
          <a:xfrm>
            <a:off x="0" y="0"/>
            <a:ext cx="2357438" cy="338138"/>
          </a:xfrm>
          <a:prstGeom prst="rect">
            <a:avLst/>
          </a:prstGeom>
          <a:noFill/>
          <a:ln w="9525">
            <a:noFill/>
            <a:miter lim="800000"/>
            <a:headEnd/>
            <a:tailEnd/>
          </a:ln>
          <a:effectLst/>
        </p:spPr>
        <p:txBody>
          <a:bodyPr wrap="none">
            <a:spAutoFit/>
          </a:bodyPr>
          <a:lstStyle/>
          <a:p>
            <a:pPr>
              <a:defRPr/>
            </a:pPr>
            <a:r>
              <a:rPr lang="zh-CN" altLang="en-US" sz="1600" b="1" dirty="0">
                <a:solidFill>
                  <a:srgbClr val="FF0000"/>
                </a:solidFill>
                <a:effectLst>
                  <a:outerShdw blurRad="38100" dist="38100" dir="2700000" algn="tl">
                    <a:srgbClr val="000000">
                      <a:alpha val="43137"/>
                    </a:srgbClr>
                  </a:outerShdw>
                </a:effectLst>
                <a:latin typeface="黑体" pitchFamily="2" charset="-122"/>
                <a:ea typeface="黑体" pitchFamily="2" charset="-122"/>
              </a:rPr>
              <a:t>教育部</a:t>
            </a:r>
            <a:r>
              <a:rPr lang="en-US" altLang="zh-CN" sz="1600" b="1" dirty="0">
                <a:solidFill>
                  <a:srgbClr val="FF0000"/>
                </a:solidFill>
                <a:effectLst>
                  <a:outerShdw blurRad="38100" dist="38100" dir="2700000" algn="tl">
                    <a:srgbClr val="000000">
                      <a:alpha val="43137"/>
                    </a:srgbClr>
                  </a:outerShdw>
                </a:effectLst>
                <a:latin typeface="黑体" pitchFamily="2" charset="-122"/>
                <a:ea typeface="黑体" pitchFamily="2" charset="-122"/>
              </a:rPr>
              <a:t>-</a:t>
            </a:r>
            <a:r>
              <a:rPr lang="zh-CN" altLang="en-US" sz="1600" b="1" dirty="0">
                <a:solidFill>
                  <a:srgbClr val="FF0000"/>
                </a:solidFill>
                <a:effectLst>
                  <a:outerShdw blurRad="38100" dist="38100" dir="2700000" algn="tl">
                    <a:srgbClr val="000000">
                      <a:alpha val="43137"/>
                    </a:srgbClr>
                  </a:outerShdw>
                </a:effectLst>
                <a:latin typeface="黑体" pitchFamily="2" charset="-122"/>
                <a:ea typeface="黑体" pitchFamily="2" charset="-122"/>
              </a:rPr>
              <a:t>英特尔精品课程</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p:txStyles>
    <p:titleStyle>
      <a:lvl1pPr algn="ctr" rtl="0" eaLnBrk="0" fontAlgn="base" hangingPunct="0">
        <a:spcBef>
          <a:spcPct val="0"/>
        </a:spcBef>
        <a:spcAft>
          <a:spcPct val="0"/>
        </a:spcAft>
        <a:defRPr kumimoji="1" sz="5400">
          <a:solidFill>
            <a:schemeClr val="folHlink"/>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2pPr>
      <a:lvl3pPr algn="ctr" rtl="0" eaLnBrk="0" fontAlgn="base" hangingPunct="0">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3pPr>
      <a:lvl4pPr algn="ctr" rtl="0" eaLnBrk="0" fontAlgn="base" hangingPunct="0">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4pPr>
      <a:lvl5pPr algn="ctr" rtl="0" eaLnBrk="0" fontAlgn="base" hangingPunct="0">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5pPr>
      <a:lvl6pPr marL="457200" algn="ctr" rtl="0" eaLnBrk="1" fontAlgn="base" hangingPunct="1">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6pPr>
      <a:lvl7pPr marL="914400" algn="ctr" rtl="0" eaLnBrk="1" fontAlgn="base" hangingPunct="1">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7pPr>
      <a:lvl8pPr marL="1371600" algn="ctr" rtl="0" eaLnBrk="1" fontAlgn="base" hangingPunct="1">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8pPr>
      <a:lvl9pPr marL="1828800" algn="ctr" rtl="0" eaLnBrk="1" fontAlgn="base" hangingPunct="1">
        <a:spcBef>
          <a:spcPct val="0"/>
        </a:spcBef>
        <a:spcAft>
          <a:spcPct val="0"/>
        </a:spcAft>
        <a:defRPr kumimoji="1" sz="5400">
          <a:solidFill>
            <a:schemeClr val="folHlink"/>
          </a:solidFill>
          <a:effectLst>
            <a:outerShdw blurRad="38100" dist="38100" dir="2700000" algn="tl">
              <a:srgbClr val="C0C0C0"/>
            </a:outerShdw>
          </a:effectLst>
          <a:latin typeface="Times New Roman" pitchFamily="18"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楷体_GB2312" pitchFamily="49" charset="-122"/>
          <a:ea typeface="楷体_GB2312"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kumimoji="1" sz="2800">
          <a:solidFill>
            <a:schemeClr val="tx1"/>
          </a:solidFill>
          <a:latin typeface="楷体_GB2312" pitchFamily="49" charset="-122"/>
          <a:ea typeface="楷体_GB2312" pitchFamily="49" charset="-122"/>
        </a:defRPr>
      </a:lvl2pPr>
      <a:lvl3pPr marL="1143000" indent="-228600" algn="l" rtl="0" eaLnBrk="0" fontAlgn="base" hangingPunct="0">
        <a:spcBef>
          <a:spcPct val="20000"/>
        </a:spcBef>
        <a:spcAft>
          <a:spcPct val="0"/>
        </a:spcAft>
        <a:buChar char="•"/>
        <a:defRPr kumimoji="1" sz="2400">
          <a:solidFill>
            <a:schemeClr val="tx1"/>
          </a:solidFill>
          <a:latin typeface="楷体_GB2312" pitchFamily="49" charset="-122"/>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楷体_GB2312" pitchFamily="49" charset="-122"/>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楷体_GB2312" pitchFamily="49" charset="-122"/>
          <a:ea typeface="楷体_GB2312" pitchFamily="49" charset="-122"/>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oleObject3.bin"/><Relationship Id="rId4" Type="http://schemas.openxmlformats.org/officeDocument/2006/relationships/image" Target="../media/image17.png"/></Relationships>
</file>

<file path=ppt/slides/_rels/slide22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oleObject" Target="../embeddings/oleObject5.bin"/><Relationship Id="rId4" Type="http://schemas.openxmlformats.org/officeDocument/2006/relationships/image" Target="../media/image19.png"/></Relationships>
</file>

<file path=ppt/slides/_rels/slide2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2.png"/></Relationships>
</file>

<file path=ppt/slides/_rels/slide225.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7.bin"/><Relationship Id="rId3" Type="http://schemas.openxmlformats.org/officeDocument/2006/relationships/oleObject" Target="../embeddings/oleObject10.bin"/><Relationship Id="rId7" Type="http://schemas.openxmlformats.org/officeDocument/2006/relationships/oleObject" Target="../embeddings/oleObject13.bin"/><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oleObject" Target="../embeddings/oleObject16.bin"/><Relationship Id="rId5" Type="http://schemas.openxmlformats.org/officeDocument/2006/relationships/oleObject" Target="../embeddings/oleObject11.bin"/><Relationship Id="rId10"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oleObject" Target="../embeddings/oleObject15.bin"/><Relationship Id="rId14" Type="http://schemas.openxmlformats.org/officeDocument/2006/relationships/image" Target="../media/image26.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7.png"/></Relationships>
</file>

<file path=ppt/slides/_rels/slide2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png"/><Relationship Id="rId5" Type="http://schemas.openxmlformats.org/officeDocument/2006/relationships/oleObject" Target="../embeddings/oleObject20.bin"/><Relationship Id="rId4" Type="http://schemas.openxmlformats.org/officeDocument/2006/relationships/image" Target="../media/image28.png"/></Relationships>
</file>

<file path=ppt/slides/_rels/slide2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oleObject" Target="../embeddings/oleObject23.bin"/><Relationship Id="rId4" Type="http://schemas.openxmlformats.org/officeDocument/2006/relationships/image" Target="../media/image29.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089150" y="3170238"/>
            <a:ext cx="5102225" cy="1030287"/>
          </a:xfrm>
        </p:spPr>
        <p:txBody>
          <a:bodyPr/>
          <a:lstStyle/>
          <a:p>
            <a:pPr eaLnBrk="1" hangingPunct="1">
              <a:defRPr/>
            </a:pPr>
            <a:r>
              <a:rPr lang="en-US" altLang="zh-CN" sz="3600" b="1"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rPr>
              <a:t>5-Verilog HDL</a:t>
            </a:r>
            <a:r>
              <a:rPr lang="zh-CN" altLang="en-US" sz="3600" b="1"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rPr>
              <a:t>语言初步</a:t>
            </a:r>
            <a:r>
              <a:rPr lang="en-US" altLang="zh-CN" sz="3600" b="1"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rPr>
              <a:t>(</a:t>
            </a:r>
            <a:r>
              <a:rPr lang="zh-CN" altLang="en-US" sz="3600" b="1" dirty="0" smtClean="0">
                <a:solidFill>
                  <a:schemeClr val="accent6">
                    <a:lumMod val="75000"/>
                  </a:schemeClr>
                </a:solidFill>
                <a:effectLst>
                  <a:outerShdw blurRad="38100" dist="38100" dir="2700000" algn="tl">
                    <a:srgbClr val="000000">
                      <a:alpha val="43137"/>
                    </a:srgbClr>
                  </a:outerShdw>
                </a:effectLst>
                <a:latin typeface="黑体" pitchFamily="2" charset="-122"/>
                <a:ea typeface="黑体" pitchFamily="2" charset="-122"/>
              </a:rPr>
              <a:t>自学）</a:t>
            </a:r>
          </a:p>
        </p:txBody>
      </p:sp>
      <p:sp>
        <p:nvSpPr>
          <p:cNvPr id="2052" name="Rectangle 4"/>
          <p:cNvSpPr>
            <a:spLocks noGrp="1" noChangeArrowheads="1"/>
          </p:cNvSpPr>
          <p:nvPr>
            <p:ph type="subTitle" idx="1"/>
          </p:nvPr>
        </p:nvSpPr>
        <p:spPr>
          <a:xfrm>
            <a:off x="741363" y="4332288"/>
            <a:ext cx="7993062" cy="1541462"/>
          </a:xfrm>
        </p:spPr>
        <p:txBody>
          <a:bodyPr/>
          <a:lstStyle/>
          <a:p>
            <a:pPr eaLnBrk="1" hangingPunct="1">
              <a:defRPr/>
            </a:pPr>
            <a:r>
              <a:rPr lang="zh-CN" altLang="en-US" sz="4000" dirty="0" smtClean="0">
                <a:solidFill>
                  <a:srgbClr val="660033"/>
                </a:solidFill>
                <a:effectLst>
                  <a:outerShdw blurRad="38100" dist="38100" dir="2700000" algn="tl">
                    <a:srgbClr val="C0C0C0"/>
                  </a:outerShdw>
                </a:effectLst>
                <a:latin typeface="隶书" pitchFamily="49" charset="-122"/>
                <a:ea typeface="隶书" pitchFamily="49" charset="-122"/>
              </a:rPr>
              <a:t>主讲 杨全胜</a:t>
            </a:r>
          </a:p>
          <a:p>
            <a:pPr eaLnBrk="1" hangingPunct="1">
              <a:defRPr/>
            </a:pPr>
            <a:r>
              <a:rPr lang="zh-CN" altLang="en-US" sz="4000" dirty="0" smtClean="0">
                <a:solidFill>
                  <a:srgbClr val="FF0000"/>
                </a:solidFill>
                <a:effectLst>
                  <a:outerShdw blurRad="38100" dist="38100" dir="2700000" algn="tl">
                    <a:srgbClr val="C0C0C0"/>
                  </a:outerShdw>
                </a:effectLst>
                <a:latin typeface="隶书" pitchFamily="49" charset="-122"/>
                <a:ea typeface="隶书" pitchFamily="49" charset="-122"/>
              </a:rPr>
              <a:t>东南大学计算机科学与工程学院</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5AB8A80-36F0-486E-96C1-C819B13D5ADB}" type="slidenum">
              <a:rPr lang="en-US" altLang="zh-CN">
                <a:latin typeface="Times New Roman" panose="02020603050405020304" pitchFamily="18" charset="0"/>
              </a:rPr>
              <a:pPr/>
              <a:t>1</a:t>
            </a:fld>
            <a:endParaRPr lang="en-US" altLang="zh-CN">
              <a:latin typeface="Times New Roman" panose="02020603050405020304" pitchFamily="18" charset="0"/>
            </a:endParaRPr>
          </a:p>
        </p:txBody>
      </p:sp>
      <p:sp>
        <p:nvSpPr>
          <p:cNvPr id="2053" name="Text Box 5"/>
          <p:cNvSpPr txBox="1">
            <a:spLocks noChangeArrowheads="1"/>
          </p:cNvSpPr>
          <p:nvPr/>
        </p:nvSpPr>
        <p:spPr bwMode="auto">
          <a:xfrm>
            <a:off x="541338" y="2162175"/>
            <a:ext cx="7837487" cy="923925"/>
          </a:xfrm>
          <a:prstGeom prst="rect">
            <a:avLst/>
          </a:prstGeom>
          <a:noFill/>
          <a:ln w="9525">
            <a:noFill/>
            <a:miter lim="800000"/>
            <a:headEnd/>
            <a:tailEnd/>
          </a:ln>
          <a:effectLst/>
        </p:spPr>
        <p:txBody>
          <a:bodyPr wrap="none">
            <a:spAutoFit/>
          </a:bodyPr>
          <a:lstStyle/>
          <a:p>
            <a:pPr eaLnBrk="1" hangingPunct="1">
              <a:defRPr/>
            </a:pPr>
            <a:r>
              <a:rPr kumimoji="1" lang="zh-CN" altLang="en-US" sz="5400" b="1" dirty="0">
                <a:solidFill>
                  <a:schemeClr val="folHlink"/>
                </a:solidFill>
                <a:effectLst>
                  <a:outerShdw blurRad="38100" dist="38100" dir="2700000" algn="tl">
                    <a:srgbClr val="C0C0C0"/>
                  </a:outerShdw>
                </a:effectLst>
                <a:latin typeface="黑体" pitchFamily="2" charset="-122"/>
                <a:ea typeface="黑体" pitchFamily="2" charset="-122"/>
              </a:rPr>
              <a:t>计算机系统综合课程设计</a:t>
            </a:r>
            <a:endParaRPr kumimoji="1" lang="en-US" altLang="zh-CN" sz="5400" b="1" dirty="0">
              <a:solidFill>
                <a:schemeClr val="folHlink"/>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228600" y="609600"/>
            <a:ext cx="7772400" cy="609600"/>
          </a:xfrm>
        </p:spPr>
        <p:txBody>
          <a:bodyPr/>
          <a:lstStyle/>
          <a:p>
            <a:pPr eaLnBrk="1" hangingPunct="1">
              <a:buFontTx/>
              <a:buNone/>
            </a:pPr>
            <a:r>
              <a:rPr lang="zh-CN" altLang="en-US" sz="3600" b="1" smtClean="0">
                <a:solidFill>
                  <a:schemeClr val="folHlink"/>
                </a:solidFill>
              </a:rPr>
              <a:t>四</a:t>
            </a:r>
            <a:r>
              <a:rPr lang="en-US" altLang="zh-CN" sz="3600" b="1" smtClean="0">
                <a:solidFill>
                  <a:schemeClr val="folHlink"/>
                </a:solidFill>
              </a:rPr>
              <a:t>.</a:t>
            </a:r>
            <a:r>
              <a:rPr lang="zh-CN" altLang="en-US" sz="3600" b="1" smtClean="0">
                <a:solidFill>
                  <a:schemeClr val="folHlink"/>
                </a:solidFill>
              </a:rPr>
              <a:t>设计过程</a:t>
            </a:r>
          </a:p>
        </p:txBody>
      </p:sp>
      <p:sp>
        <p:nvSpPr>
          <p:cNvPr id="3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9B30E6F-BEF4-4035-9583-7D8BE7EB6883}" type="slidenum">
              <a:rPr lang="en-US" altLang="zh-CN">
                <a:latin typeface="Times New Roman" panose="02020603050405020304" pitchFamily="18" charset="0"/>
              </a:rPr>
              <a:pPr/>
              <a:t>10</a:t>
            </a:fld>
            <a:endParaRPr lang="en-US" altLang="zh-CN">
              <a:latin typeface="Times New Roman" panose="02020603050405020304" pitchFamily="18" charset="0"/>
            </a:endParaRPr>
          </a:p>
        </p:txBody>
      </p:sp>
      <p:grpSp>
        <p:nvGrpSpPr>
          <p:cNvPr id="11268" name="Group 40"/>
          <p:cNvGrpSpPr>
            <a:grpSpLocks/>
          </p:cNvGrpSpPr>
          <p:nvPr/>
        </p:nvGrpSpPr>
        <p:grpSpPr bwMode="auto">
          <a:xfrm>
            <a:off x="304800" y="533400"/>
            <a:ext cx="7848600" cy="6134100"/>
            <a:chOff x="192" y="336"/>
            <a:chExt cx="4944" cy="3864"/>
          </a:xfrm>
        </p:grpSpPr>
        <p:grpSp>
          <p:nvGrpSpPr>
            <p:cNvPr id="11269" name="Group 28"/>
            <p:cNvGrpSpPr>
              <a:grpSpLocks/>
            </p:cNvGrpSpPr>
            <p:nvPr/>
          </p:nvGrpSpPr>
          <p:grpSpPr bwMode="auto">
            <a:xfrm>
              <a:off x="2448" y="336"/>
              <a:ext cx="2688" cy="3864"/>
              <a:chOff x="2448" y="336"/>
              <a:chExt cx="2688" cy="3864"/>
            </a:xfrm>
          </p:grpSpPr>
          <p:grpSp>
            <p:nvGrpSpPr>
              <p:cNvPr id="11283" name="Group 8"/>
              <p:cNvGrpSpPr>
                <a:grpSpLocks/>
              </p:cNvGrpSpPr>
              <p:nvPr/>
            </p:nvGrpSpPr>
            <p:grpSpPr bwMode="auto">
              <a:xfrm>
                <a:off x="2448" y="336"/>
                <a:ext cx="2688" cy="912"/>
                <a:chOff x="2436" y="1152"/>
                <a:chExt cx="2688" cy="912"/>
              </a:xfrm>
            </p:grpSpPr>
            <p:sp>
              <p:nvSpPr>
                <p:cNvPr id="11296" name="Rectangle 4"/>
                <p:cNvSpPr>
                  <a:spLocks noChangeArrowheads="1"/>
                </p:cNvSpPr>
                <p:nvPr/>
              </p:nvSpPr>
              <p:spPr bwMode="auto">
                <a:xfrm>
                  <a:off x="2436" y="1152"/>
                  <a:ext cx="2688" cy="912"/>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楷体_GB2312" pitchFamily="49" charset="-122"/>
                    <a:ea typeface="楷体_GB2312" pitchFamily="49" charset="-122"/>
                  </a:endParaRPr>
                </a:p>
              </p:txBody>
            </p:sp>
            <p:sp>
              <p:nvSpPr>
                <p:cNvPr id="11297" name="Text Box 5"/>
                <p:cNvSpPr txBox="1">
                  <a:spLocks noChangeArrowheads="1"/>
                </p:cNvSpPr>
                <p:nvPr/>
              </p:nvSpPr>
              <p:spPr bwMode="auto">
                <a:xfrm>
                  <a:off x="2544" y="1248"/>
                  <a:ext cx="1248" cy="33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文本编辑器</a:t>
                  </a:r>
                </a:p>
              </p:txBody>
            </p:sp>
            <p:sp>
              <p:nvSpPr>
                <p:cNvPr id="11298" name="Text Box 6"/>
                <p:cNvSpPr txBox="1">
                  <a:spLocks noChangeArrowheads="1"/>
                </p:cNvSpPr>
                <p:nvPr/>
              </p:nvSpPr>
              <p:spPr bwMode="auto">
                <a:xfrm>
                  <a:off x="3792" y="1248"/>
                  <a:ext cx="1248" cy="33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图形编辑器</a:t>
                  </a:r>
                </a:p>
              </p:txBody>
            </p:sp>
            <p:sp>
              <p:nvSpPr>
                <p:cNvPr id="11299" name="Text Box 7"/>
                <p:cNvSpPr txBox="1">
                  <a:spLocks noChangeArrowheads="1"/>
                </p:cNvSpPr>
                <p:nvPr/>
              </p:nvSpPr>
              <p:spPr bwMode="auto">
                <a:xfrm>
                  <a:off x="2544" y="1587"/>
                  <a:ext cx="2496" cy="33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生成</a:t>
                  </a:r>
                  <a:r>
                    <a:rPr kumimoji="1" lang="en-US" altLang="zh-CN" sz="2800" b="1">
                      <a:solidFill>
                        <a:schemeClr val="bg1"/>
                      </a:solidFill>
                      <a:latin typeface="楷体_GB2312" pitchFamily="49" charset="-122"/>
                      <a:ea typeface="楷体_GB2312" pitchFamily="49" charset="-122"/>
                    </a:rPr>
                    <a:t>Verilog HDL</a:t>
                  </a:r>
                  <a:r>
                    <a:rPr kumimoji="1" lang="zh-CN" altLang="en-US" sz="2800" b="1">
                      <a:solidFill>
                        <a:schemeClr val="bg1"/>
                      </a:solidFill>
                      <a:latin typeface="楷体_GB2312" pitchFamily="49" charset="-122"/>
                      <a:ea typeface="楷体_GB2312" pitchFamily="49" charset="-122"/>
                    </a:rPr>
                    <a:t>源程序</a:t>
                  </a:r>
                </a:p>
              </p:txBody>
            </p:sp>
          </p:grpSp>
          <p:grpSp>
            <p:nvGrpSpPr>
              <p:cNvPr id="11284" name="Group 11"/>
              <p:cNvGrpSpPr>
                <a:grpSpLocks/>
              </p:cNvGrpSpPr>
              <p:nvPr/>
            </p:nvGrpSpPr>
            <p:grpSpPr bwMode="auto">
              <a:xfrm>
                <a:off x="2928" y="1536"/>
                <a:ext cx="1728" cy="576"/>
                <a:chOff x="2424" y="1764"/>
                <a:chExt cx="1728" cy="576"/>
              </a:xfrm>
            </p:grpSpPr>
            <p:sp>
              <p:nvSpPr>
                <p:cNvPr id="11294" name="Rectangle 10"/>
                <p:cNvSpPr>
                  <a:spLocks noChangeArrowheads="1"/>
                </p:cNvSpPr>
                <p:nvPr/>
              </p:nvSpPr>
              <p:spPr bwMode="auto">
                <a:xfrm>
                  <a:off x="2424" y="1764"/>
                  <a:ext cx="1728" cy="576"/>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楷体_GB2312" pitchFamily="49" charset="-122"/>
                    <a:ea typeface="楷体_GB2312" pitchFamily="49" charset="-122"/>
                  </a:endParaRPr>
                </a:p>
              </p:txBody>
            </p:sp>
            <p:sp>
              <p:nvSpPr>
                <p:cNvPr id="11295" name="Text Box 9"/>
                <p:cNvSpPr txBox="1">
                  <a:spLocks noChangeArrowheads="1"/>
                </p:cNvSpPr>
                <p:nvPr/>
              </p:nvSpPr>
              <p:spPr bwMode="auto">
                <a:xfrm>
                  <a:off x="2544" y="1872"/>
                  <a:ext cx="1488" cy="33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逻辑综合优化</a:t>
                  </a:r>
                </a:p>
              </p:txBody>
            </p:sp>
          </p:grpSp>
          <p:grpSp>
            <p:nvGrpSpPr>
              <p:cNvPr id="11285" name="Group 15"/>
              <p:cNvGrpSpPr>
                <a:grpSpLocks/>
              </p:cNvGrpSpPr>
              <p:nvPr/>
            </p:nvGrpSpPr>
            <p:grpSpPr bwMode="auto">
              <a:xfrm>
                <a:off x="2928" y="2388"/>
                <a:ext cx="1716" cy="768"/>
                <a:chOff x="2940" y="2388"/>
                <a:chExt cx="1716" cy="768"/>
              </a:xfrm>
            </p:grpSpPr>
            <p:sp>
              <p:nvSpPr>
                <p:cNvPr id="11292" name="Rectangle 13"/>
                <p:cNvSpPr>
                  <a:spLocks noChangeArrowheads="1"/>
                </p:cNvSpPr>
                <p:nvPr/>
              </p:nvSpPr>
              <p:spPr bwMode="auto">
                <a:xfrm>
                  <a:off x="2940" y="2388"/>
                  <a:ext cx="1716" cy="768"/>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楷体_GB2312" pitchFamily="49" charset="-122"/>
                    <a:ea typeface="楷体_GB2312" pitchFamily="49" charset="-122"/>
                  </a:endParaRPr>
                </a:p>
              </p:txBody>
            </p:sp>
            <p:sp>
              <p:nvSpPr>
                <p:cNvPr id="11293" name="Text Box 14"/>
                <p:cNvSpPr txBox="1">
                  <a:spLocks noChangeArrowheads="1"/>
                </p:cNvSpPr>
                <p:nvPr/>
              </p:nvSpPr>
              <p:spPr bwMode="auto">
                <a:xfrm>
                  <a:off x="3060" y="2460"/>
                  <a:ext cx="1488" cy="602"/>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chemeClr val="bg1"/>
                      </a:solidFill>
                      <a:latin typeface="楷体_GB2312" pitchFamily="49" charset="-122"/>
                      <a:ea typeface="楷体_GB2312" pitchFamily="49" charset="-122"/>
                    </a:rPr>
                    <a:t>FPGA/CPLD</a:t>
                  </a:r>
                  <a:r>
                    <a:rPr kumimoji="1" lang="zh-CN" altLang="en-US" sz="2800" b="1">
                      <a:solidFill>
                        <a:schemeClr val="bg1"/>
                      </a:solidFill>
                      <a:latin typeface="楷体_GB2312" pitchFamily="49" charset="-122"/>
                      <a:ea typeface="楷体_GB2312" pitchFamily="49" charset="-122"/>
                    </a:rPr>
                    <a:t>布线</a:t>
                  </a:r>
                  <a:r>
                    <a:rPr kumimoji="1" lang="en-US" altLang="zh-CN" sz="2800" b="1">
                      <a:solidFill>
                        <a:schemeClr val="bg1"/>
                      </a:solidFill>
                      <a:latin typeface="楷体_GB2312" pitchFamily="49" charset="-122"/>
                      <a:ea typeface="楷体_GB2312" pitchFamily="49" charset="-122"/>
                    </a:rPr>
                    <a:t>/</a:t>
                  </a:r>
                  <a:r>
                    <a:rPr kumimoji="1" lang="zh-CN" altLang="en-US" sz="2800" b="1">
                      <a:solidFill>
                        <a:schemeClr val="bg1"/>
                      </a:solidFill>
                      <a:latin typeface="楷体_GB2312" pitchFamily="49" charset="-122"/>
                      <a:ea typeface="楷体_GB2312" pitchFamily="49" charset="-122"/>
                    </a:rPr>
                    <a:t>适配器</a:t>
                  </a:r>
                </a:p>
              </p:txBody>
            </p:sp>
          </p:grpSp>
          <p:grpSp>
            <p:nvGrpSpPr>
              <p:cNvPr id="11286" name="Group 16"/>
              <p:cNvGrpSpPr>
                <a:grpSpLocks/>
              </p:cNvGrpSpPr>
              <p:nvPr/>
            </p:nvGrpSpPr>
            <p:grpSpPr bwMode="auto">
              <a:xfrm>
                <a:off x="2928" y="3432"/>
                <a:ext cx="1716" cy="768"/>
                <a:chOff x="2940" y="2388"/>
                <a:chExt cx="1716" cy="768"/>
              </a:xfrm>
            </p:grpSpPr>
            <p:sp>
              <p:nvSpPr>
                <p:cNvPr id="11290" name="Rectangle 17"/>
                <p:cNvSpPr>
                  <a:spLocks noChangeArrowheads="1"/>
                </p:cNvSpPr>
                <p:nvPr/>
              </p:nvSpPr>
              <p:spPr bwMode="auto">
                <a:xfrm>
                  <a:off x="2940" y="2388"/>
                  <a:ext cx="1716" cy="768"/>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楷体_GB2312" pitchFamily="49" charset="-122"/>
                    <a:ea typeface="楷体_GB2312" pitchFamily="49" charset="-122"/>
                  </a:endParaRPr>
                </a:p>
              </p:txBody>
            </p:sp>
            <p:sp>
              <p:nvSpPr>
                <p:cNvPr id="11291" name="Text Box 18"/>
                <p:cNvSpPr txBox="1">
                  <a:spLocks noChangeArrowheads="1"/>
                </p:cNvSpPr>
                <p:nvPr/>
              </p:nvSpPr>
              <p:spPr bwMode="auto">
                <a:xfrm>
                  <a:off x="3060" y="2460"/>
                  <a:ext cx="1488" cy="602"/>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chemeClr val="bg1"/>
                      </a:solidFill>
                      <a:latin typeface="楷体_GB2312" pitchFamily="49" charset="-122"/>
                      <a:ea typeface="楷体_GB2312" pitchFamily="49" charset="-122"/>
                    </a:rPr>
                    <a:t>FPGA/CPLD</a:t>
                  </a:r>
                  <a:r>
                    <a:rPr kumimoji="1" lang="zh-CN" altLang="en-US" sz="2800" b="1">
                      <a:solidFill>
                        <a:schemeClr val="bg1"/>
                      </a:solidFill>
                      <a:latin typeface="楷体_GB2312" pitchFamily="49" charset="-122"/>
                      <a:ea typeface="楷体_GB2312" pitchFamily="49" charset="-122"/>
                    </a:rPr>
                    <a:t>编程、下载</a:t>
                  </a:r>
                </a:p>
              </p:txBody>
            </p:sp>
          </p:grpSp>
          <p:sp>
            <p:nvSpPr>
              <p:cNvPr id="11287" name="Line 19"/>
              <p:cNvSpPr>
                <a:spLocks noChangeShapeType="1"/>
              </p:cNvSpPr>
              <p:nvPr/>
            </p:nvSpPr>
            <p:spPr bwMode="auto">
              <a:xfrm>
                <a:off x="3792" y="1248"/>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8" name="Line 20"/>
              <p:cNvSpPr>
                <a:spLocks noChangeShapeType="1"/>
              </p:cNvSpPr>
              <p:nvPr/>
            </p:nvSpPr>
            <p:spPr bwMode="auto">
              <a:xfrm>
                <a:off x="3792" y="2112"/>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9" name="Line 21"/>
              <p:cNvSpPr>
                <a:spLocks noChangeShapeType="1"/>
              </p:cNvSpPr>
              <p:nvPr/>
            </p:nvSpPr>
            <p:spPr bwMode="auto">
              <a:xfrm>
                <a:off x="3792" y="3168"/>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70" name="Group 39"/>
            <p:cNvGrpSpPr>
              <a:grpSpLocks/>
            </p:cNvGrpSpPr>
            <p:nvPr/>
          </p:nvGrpSpPr>
          <p:grpSpPr bwMode="auto">
            <a:xfrm>
              <a:off x="192" y="1152"/>
              <a:ext cx="2736" cy="2844"/>
              <a:chOff x="192" y="1152"/>
              <a:chExt cx="2736" cy="2844"/>
            </a:xfrm>
          </p:grpSpPr>
          <p:sp>
            <p:nvSpPr>
              <p:cNvPr id="11271" name="Rectangle 23"/>
              <p:cNvSpPr>
                <a:spLocks noChangeArrowheads="1"/>
              </p:cNvSpPr>
              <p:nvPr/>
            </p:nvSpPr>
            <p:spPr bwMode="auto">
              <a:xfrm>
                <a:off x="372" y="1572"/>
                <a:ext cx="1183" cy="1056"/>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楷体_GB2312" pitchFamily="49" charset="-122"/>
                  <a:ea typeface="楷体_GB2312" pitchFamily="49" charset="-122"/>
                </a:endParaRPr>
              </a:p>
            </p:txBody>
          </p:sp>
          <p:sp>
            <p:nvSpPr>
              <p:cNvPr id="11272" name="Text Box 22"/>
              <p:cNvSpPr txBox="1">
                <a:spLocks noChangeArrowheads="1"/>
              </p:cNvSpPr>
              <p:nvPr/>
            </p:nvSpPr>
            <p:spPr bwMode="auto">
              <a:xfrm>
                <a:off x="384" y="1584"/>
                <a:ext cx="1152" cy="3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楷体_GB2312" pitchFamily="49" charset="-122"/>
                    <a:ea typeface="楷体_GB2312" pitchFamily="49" charset="-122"/>
                  </a:rPr>
                  <a:t>行为仿真</a:t>
                </a:r>
              </a:p>
            </p:txBody>
          </p:sp>
          <p:sp>
            <p:nvSpPr>
              <p:cNvPr id="11273" name="Text Box 25"/>
              <p:cNvSpPr txBox="1">
                <a:spLocks noChangeArrowheads="1"/>
              </p:cNvSpPr>
              <p:nvPr/>
            </p:nvSpPr>
            <p:spPr bwMode="auto">
              <a:xfrm>
                <a:off x="384" y="1923"/>
                <a:ext cx="1152" cy="3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楷体_GB2312" pitchFamily="49" charset="-122"/>
                    <a:ea typeface="楷体_GB2312" pitchFamily="49" charset="-122"/>
                  </a:rPr>
                  <a:t>功能仿真</a:t>
                </a:r>
              </a:p>
            </p:txBody>
          </p:sp>
          <p:sp>
            <p:nvSpPr>
              <p:cNvPr id="11274" name="Text Box 26"/>
              <p:cNvSpPr txBox="1">
                <a:spLocks noChangeArrowheads="1"/>
              </p:cNvSpPr>
              <p:nvPr/>
            </p:nvSpPr>
            <p:spPr bwMode="auto">
              <a:xfrm>
                <a:off x="384" y="2259"/>
                <a:ext cx="1152" cy="3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楷体_GB2312" pitchFamily="49" charset="-122"/>
                    <a:ea typeface="楷体_GB2312" pitchFamily="49" charset="-122"/>
                  </a:rPr>
                  <a:t>时序仿真</a:t>
                </a:r>
              </a:p>
            </p:txBody>
          </p:sp>
          <p:sp>
            <p:nvSpPr>
              <p:cNvPr id="11275" name="Line 29"/>
              <p:cNvSpPr>
                <a:spLocks noChangeShapeType="1"/>
              </p:cNvSpPr>
              <p:nvPr/>
            </p:nvSpPr>
            <p:spPr bwMode="auto">
              <a:xfrm flipH="1">
                <a:off x="1536" y="1728"/>
                <a:ext cx="1392" cy="384"/>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Line 30"/>
              <p:cNvSpPr>
                <a:spLocks noChangeShapeType="1"/>
              </p:cNvSpPr>
              <p:nvPr/>
            </p:nvSpPr>
            <p:spPr bwMode="auto">
              <a:xfrm flipH="1" flipV="1">
                <a:off x="1536" y="2400"/>
                <a:ext cx="1392" cy="480"/>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Line 31"/>
              <p:cNvSpPr>
                <a:spLocks noChangeShapeType="1"/>
              </p:cNvSpPr>
              <p:nvPr/>
            </p:nvSpPr>
            <p:spPr bwMode="auto">
              <a:xfrm flipH="1">
                <a:off x="1536" y="1152"/>
                <a:ext cx="912" cy="576"/>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278" name="Group 36"/>
              <p:cNvGrpSpPr>
                <a:grpSpLocks/>
              </p:cNvGrpSpPr>
              <p:nvPr/>
            </p:nvGrpSpPr>
            <p:grpSpPr bwMode="auto">
              <a:xfrm>
                <a:off x="372" y="3612"/>
                <a:ext cx="1200" cy="384"/>
                <a:chOff x="372" y="3600"/>
                <a:chExt cx="1200" cy="384"/>
              </a:xfrm>
            </p:grpSpPr>
            <p:sp>
              <p:nvSpPr>
                <p:cNvPr id="11281" name="Rectangle 33"/>
                <p:cNvSpPr>
                  <a:spLocks noChangeArrowheads="1"/>
                </p:cNvSpPr>
                <p:nvPr/>
              </p:nvSpPr>
              <p:spPr bwMode="auto">
                <a:xfrm>
                  <a:off x="372" y="3600"/>
                  <a:ext cx="1200" cy="384"/>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楷体_GB2312" pitchFamily="49" charset="-122"/>
                    <a:ea typeface="楷体_GB2312" pitchFamily="49" charset="-122"/>
                  </a:endParaRPr>
                </a:p>
              </p:txBody>
            </p:sp>
            <p:sp>
              <p:nvSpPr>
                <p:cNvPr id="11282" name="Text Box 35"/>
                <p:cNvSpPr txBox="1">
                  <a:spLocks noChangeArrowheads="1"/>
                </p:cNvSpPr>
                <p:nvPr/>
              </p:nvSpPr>
              <p:spPr bwMode="auto">
                <a:xfrm>
                  <a:off x="384" y="3612"/>
                  <a:ext cx="1152" cy="3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楷体_GB2312" pitchFamily="49" charset="-122"/>
                      <a:ea typeface="楷体_GB2312" pitchFamily="49" charset="-122"/>
                    </a:rPr>
                    <a:t>硬件测试</a:t>
                  </a:r>
                </a:p>
              </p:txBody>
            </p:sp>
          </p:grpSp>
          <p:sp>
            <p:nvSpPr>
              <p:cNvPr id="11279" name="Line 37"/>
              <p:cNvSpPr>
                <a:spLocks noChangeShapeType="1"/>
              </p:cNvSpPr>
              <p:nvPr/>
            </p:nvSpPr>
            <p:spPr bwMode="auto">
              <a:xfrm flipH="1">
                <a:off x="1584" y="3792"/>
                <a:ext cx="1344" cy="0"/>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Text Box 38"/>
              <p:cNvSpPr txBox="1">
                <a:spLocks noChangeArrowheads="1"/>
              </p:cNvSpPr>
              <p:nvPr/>
            </p:nvSpPr>
            <p:spPr bwMode="auto">
              <a:xfrm>
                <a:off x="192" y="1209"/>
                <a:ext cx="1770" cy="330"/>
              </a:xfrm>
              <a:prstGeom prst="rect">
                <a:avLst/>
              </a:prstGeom>
              <a:noFill/>
              <a:ln w="9525">
                <a:noFill/>
                <a:miter lim="800000"/>
                <a:headEnd/>
                <a:tailEnd/>
              </a:ln>
            </p:spPr>
            <p:txBody>
              <a:bodyPr>
                <a:spAutoFit/>
              </a:bodyPr>
              <a:lstStyle/>
              <a:p>
                <a:pPr eaLnBrk="1" hangingPunct="1">
                  <a:spcBef>
                    <a:spcPct val="50000"/>
                  </a:spcBef>
                  <a:defRPr/>
                </a:pPr>
                <a:r>
                  <a:rPr kumimoji="1" lang="en-US" altLang="zh-CN" sz="2800" b="1" dirty="0" err="1">
                    <a:latin typeface="+mj-lt"/>
                    <a:ea typeface="楷体_GB2312" pitchFamily="49" charset="-122"/>
                  </a:rPr>
                  <a:t>Verilog</a:t>
                </a:r>
                <a:r>
                  <a:rPr kumimoji="1" lang="zh-CN" altLang="en-US" sz="2800" b="1" dirty="0">
                    <a:latin typeface="楷体_GB2312" pitchFamily="49" charset="-122"/>
                    <a:ea typeface="楷体_GB2312" pitchFamily="49" charset="-122"/>
                  </a:rPr>
                  <a:t>仿真器</a:t>
                </a:r>
              </a:p>
            </p:txBody>
          </p:sp>
        </p:grpSp>
      </p:gr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E3FCA297-F5EE-43E9-A966-3C75A56BF1B3}" type="slidenum">
              <a:rPr lang="en-US" altLang="zh-CN">
                <a:latin typeface="Times New Roman" panose="02020603050405020304" pitchFamily="18" charset="0"/>
                <a:ea typeface="楷体_GB2312" pitchFamily="49" charset="-122"/>
              </a:rPr>
              <a:pPr/>
              <a:t>100</a:t>
            </a:fld>
            <a:endParaRPr lang="en-US" altLang="zh-CN">
              <a:latin typeface="Times New Roman" panose="02020603050405020304" pitchFamily="18" charset="0"/>
              <a:ea typeface="楷体_GB2312" pitchFamily="49" charset="-122"/>
            </a:endParaRPr>
          </a:p>
        </p:txBody>
      </p:sp>
      <p:sp>
        <p:nvSpPr>
          <p:cNvPr id="116738" name="Text Box 2"/>
          <p:cNvSpPr txBox="1">
            <a:spLocks noChangeArrowheads="1"/>
          </p:cNvSpPr>
          <p:nvPr/>
        </p:nvSpPr>
        <p:spPr bwMode="auto">
          <a:xfrm>
            <a:off x="304800" y="457200"/>
            <a:ext cx="7162800" cy="3013075"/>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3200" b="1">
                <a:latin typeface="Times New Roman" pitchFamily="18" charset="0"/>
              </a:rPr>
              <a:t>	2'b10</a:t>
            </a:r>
            <a:r>
              <a:rPr kumimoji="1" lang="zh-CN" altLang="en-US" sz="3200" b="1">
                <a:latin typeface="Times New Roman" pitchFamily="18" charset="0"/>
              </a:rPr>
              <a:t>：</a:t>
            </a:r>
            <a:r>
              <a:rPr kumimoji="1" lang="en-US" altLang="zh-CN" sz="3200" b="1">
                <a:latin typeface="Times New Roman" pitchFamily="18" charset="0"/>
              </a:rPr>
              <a:t>out=in2 </a:t>
            </a:r>
            <a:r>
              <a:rPr kumimoji="1" lang="zh-CN" altLang="en-US" sz="3200" b="1">
                <a:latin typeface="Times New Roman" pitchFamily="18" charset="0"/>
              </a:rPr>
              <a:t>；</a:t>
            </a:r>
          </a:p>
          <a:p>
            <a:pPr eaLnBrk="1" hangingPunct="1">
              <a:lnSpc>
                <a:spcPct val="120000"/>
              </a:lnSpc>
              <a:defRPr/>
            </a:pPr>
            <a:r>
              <a:rPr kumimoji="1" lang="zh-CN" altLang="en-US" sz="3200" b="1">
                <a:latin typeface="Times New Roman" pitchFamily="18" charset="0"/>
              </a:rPr>
              <a:t>	</a:t>
            </a:r>
            <a:r>
              <a:rPr kumimoji="1" lang="en-US" altLang="zh-CN" sz="3200" b="1">
                <a:latin typeface="Times New Roman" pitchFamily="18" charset="0"/>
              </a:rPr>
              <a:t>2'b11</a:t>
            </a:r>
            <a:r>
              <a:rPr kumimoji="1" lang="zh-CN" altLang="en-US" sz="3200" b="1">
                <a:latin typeface="Times New Roman" pitchFamily="18" charset="0"/>
              </a:rPr>
              <a:t>：</a:t>
            </a:r>
            <a:r>
              <a:rPr kumimoji="1" lang="en-US" altLang="zh-CN" sz="3200" b="1">
                <a:latin typeface="Times New Roman" pitchFamily="18" charset="0"/>
              </a:rPr>
              <a:t>out=in3 </a:t>
            </a:r>
            <a:r>
              <a:rPr kumimoji="1" lang="zh-CN" altLang="en-US" sz="3200" b="1">
                <a:latin typeface="Times New Roman" pitchFamily="18" charset="0"/>
              </a:rPr>
              <a:t>；</a:t>
            </a:r>
          </a:p>
          <a:p>
            <a:pPr eaLnBrk="1" hangingPunct="1">
              <a:lnSpc>
                <a:spcPct val="120000"/>
              </a:lnSpc>
              <a:defRPr/>
            </a:pPr>
            <a:r>
              <a:rPr kumimoji="1" lang="zh-CN" altLang="en-US"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default</a:t>
            </a:r>
            <a:r>
              <a:rPr kumimoji="1" lang="en-US" altLang="zh-CN" sz="3200" b="1">
                <a:solidFill>
                  <a:srgbClr val="0043A6"/>
                </a:solidFill>
                <a:latin typeface="Times New Roman" pitchFamily="18" charset="0"/>
              </a:rPr>
              <a:t> </a:t>
            </a:r>
            <a:r>
              <a:rPr kumimoji="1" lang="zh-CN" altLang="en-US" sz="3200" b="1">
                <a:latin typeface="Times New Roman" pitchFamily="18" charset="0"/>
              </a:rPr>
              <a:t>：</a:t>
            </a:r>
            <a:r>
              <a:rPr kumimoji="1" lang="en-US" altLang="zh-CN" sz="3200" b="1">
                <a:latin typeface="Times New Roman" pitchFamily="18" charset="0"/>
              </a:rPr>
              <a:t>out=2'bx </a:t>
            </a:r>
            <a:r>
              <a:rPr kumimoji="1" lang="zh-CN" altLang="en-US" sz="3200" b="1">
                <a:latin typeface="Times New Roman" pitchFamily="18" charset="0"/>
              </a:rPr>
              <a:t>；</a:t>
            </a:r>
          </a:p>
          <a:p>
            <a:pPr eaLnBrk="1" hangingPunct="1">
              <a:lnSpc>
                <a:spcPct val="120000"/>
              </a:lnSpc>
              <a:defRPr/>
            </a:pPr>
            <a:r>
              <a:rPr kumimoji="1" lang="zh-CN" altLang="en-US" sz="3200" b="1">
                <a:solidFill>
                  <a:srgbClr val="0043A6"/>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endcase</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endmodule</a:t>
            </a:r>
          </a:p>
        </p:txBody>
      </p:sp>
      <p:grpSp>
        <p:nvGrpSpPr>
          <p:cNvPr id="103428" name="Group 13"/>
          <p:cNvGrpSpPr>
            <a:grpSpLocks/>
          </p:cNvGrpSpPr>
          <p:nvPr/>
        </p:nvGrpSpPr>
        <p:grpSpPr bwMode="auto">
          <a:xfrm>
            <a:off x="193675" y="3235325"/>
            <a:ext cx="8534400" cy="2590800"/>
            <a:chOff x="48" y="2256"/>
            <a:chExt cx="5376" cy="1632"/>
          </a:xfrm>
        </p:grpSpPr>
        <p:sp>
          <p:nvSpPr>
            <p:cNvPr id="113669" name="Text Box 3"/>
            <p:cNvSpPr txBox="1">
              <a:spLocks noChangeArrowheads="1"/>
            </p:cNvSpPr>
            <p:nvPr/>
          </p:nvSpPr>
          <p:spPr bwMode="auto">
            <a:xfrm>
              <a:off x="48" y="2880"/>
              <a:ext cx="1728" cy="371"/>
            </a:xfrm>
            <a:prstGeom prst="rect">
              <a:avLst/>
            </a:prstGeom>
            <a:solidFill>
              <a:srgbClr val="006699"/>
            </a:solidFill>
            <a:ln w="9525">
              <a:solidFill>
                <a:srgbClr val="006699"/>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敏感信号分类</a:t>
              </a:r>
            </a:p>
          </p:txBody>
        </p:sp>
        <p:sp>
          <p:nvSpPr>
            <p:cNvPr id="113670" name="Rectangle 4"/>
            <p:cNvSpPr>
              <a:spLocks noChangeArrowheads="1"/>
            </p:cNvSpPr>
            <p:nvPr/>
          </p:nvSpPr>
          <p:spPr bwMode="auto">
            <a:xfrm>
              <a:off x="2304" y="2256"/>
              <a:ext cx="1536" cy="432"/>
            </a:xfrm>
            <a:prstGeom prst="rect">
              <a:avLst/>
            </a:prstGeom>
            <a:solidFill>
              <a:srgbClr val="006699"/>
            </a:solidFill>
            <a:ln w="9525">
              <a:solidFill>
                <a:srgbClr val="006699"/>
              </a:solidFill>
              <a:miter lim="800000"/>
              <a:headEnd/>
              <a:tailEnd/>
            </a:ln>
          </p:spPr>
          <p:txBody>
            <a:bodyPr wrap="none" anchor="ctr"/>
            <a:lstStyle/>
            <a:p>
              <a:pPr algn="ctr" eaLnBrk="1" hangingPunct="1">
                <a:defRPr/>
              </a:pPr>
              <a:r>
                <a:rPr kumimoji="1" lang="zh-CN" altLang="en-US" sz="3200" b="1">
                  <a:solidFill>
                    <a:schemeClr val="bg1"/>
                  </a:solidFill>
                  <a:latin typeface="+mj-lt"/>
                  <a:ea typeface="楷体_GB2312" pitchFamily="49" charset="-122"/>
                </a:rPr>
                <a:t>边沿敏感型</a:t>
              </a:r>
            </a:p>
          </p:txBody>
        </p:sp>
        <p:sp>
          <p:nvSpPr>
            <p:cNvPr id="113671" name="Rectangle 5"/>
            <p:cNvSpPr>
              <a:spLocks noChangeArrowheads="1"/>
            </p:cNvSpPr>
            <p:nvPr/>
          </p:nvSpPr>
          <p:spPr bwMode="auto">
            <a:xfrm>
              <a:off x="2304" y="3456"/>
              <a:ext cx="1536" cy="432"/>
            </a:xfrm>
            <a:prstGeom prst="rect">
              <a:avLst/>
            </a:prstGeom>
            <a:solidFill>
              <a:srgbClr val="006699"/>
            </a:solidFill>
            <a:ln w="9525">
              <a:solidFill>
                <a:srgbClr val="006699"/>
              </a:solidFill>
              <a:miter lim="800000"/>
              <a:headEnd/>
              <a:tailEnd/>
            </a:ln>
          </p:spPr>
          <p:txBody>
            <a:bodyPr wrap="none" anchor="ctr"/>
            <a:lstStyle/>
            <a:p>
              <a:pPr algn="ctr" eaLnBrk="1" hangingPunct="1">
                <a:defRPr/>
              </a:pPr>
              <a:r>
                <a:rPr kumimoji="1" lang="zh-CN" altLang="en-US" sz="3200" b="1">
                  <a:solidFill>
                    <a:schemeClr val="bg1"/>
                  </a:solidFill>
                  <a:latin typeface="+mj-lt"/>
                  <a:ea typeface="楷体_GB2312" pitchFamily="49" charset="-122"/>
                </a:rPr>
                <a:t>电平敏感型</a:t>
              </a:r>
            </a:p>
          </p:txBody>
        </p:sp>
        <p:sp>
          <p:nvSpPr>
            <p:cNvPr id="113672" name="Line 6"/>
            <p:cNvSpPr>
              <a:spLocks noChangeShapeType="1"/>
            </p:cNvSpPr>
            <p:nvPr/>
          </p:nvSpPr>
          <p:spPr bwMode="auto">
            <a:xfrm>
              <a:off x="2064" y="2496"/>
              <a:ext cx="240" cy="0"/>
            </a:xfrm>
            <a:prstGeom prst="line">
              <a:avLst/>
            </a:prstGeom>
            <a:noFill/>
            <a:ln w="38100">
              <a:solidFill>
                <a:srgbClr val="006699"/>
              </a:solidFill>
              <a:round/>
              <a:headEnd/>
              <a:tailEnd/>
            </a:ln>
          </p:spPr>
          <p:txBody>
            <a:bodyPr/>
            <a:lstStyle/>
            <a:p>
              <a:pPr>
                <a:defRPr/>
              </a:pPr>
              <a:endParaRPr lang="zh-CN" altLang="en-US">
                <a:latin typeface="+mj-lt"/>
                <a:ea typeface="楷体_GB2312" pitchFamily="49" charset="-122"/>
              </a:endParaRPr>
            </a:p>
          </p:txBody>
        </p:sp>
        <p:sp>
          <p:nvSpPr>
            <p:cNvPr id="113673" name="Line 7"/>
            <p:cNvSpPr>
              <a:spLocks noChangeShapeType="1"/>
            </p:cNvSpPr>
            <p:nvPr/>
          </p:nvSpPr>
          <p:spPr bwMode="auto">
            <a:xfrm>
              <a:off x="2064" y="3696"/>
              <a:ext cx="240" cy="0"/>
            </a:xfrm>
            <a:prstGeom prst="line">
              <a:avLst/>
            </a:prstGeom>
            <a:noFill/>
            <a:ln w="38100">
              <a:solidFill>
                <a:srgbClr val="006699"/>
              </a:solidFill>
              <a:round/>
              <a:headEnd/>
              <a:tailEnd/>
            </a:ln>
          </p:spPr>
          <p:txBody>
            <a:bodyPr/>
            <a:lstStyle/>
            <a:p>
              <a:pPr>
                <a:defRPr/>
              </a:pPr>
              <a:endParaRPr lang="zh-CN" altLang="en-US">
                <a:latin typeface="+mj-lt"/>
                <a:ea typeface="楷体_GB2312" pitchFamily="49" charset="-122"/>
              </a:endParaRPr>
            </a:p>
          </p:txBody>
        </p:sp>
        <p:sp>
          <p:nvSpPr>
            <p:cNvPr id="113674" name="Line 8"/>
            <p:cNvSpPr>
              <a:spLocks noChangeShapeType="1"/>
            </p:cNvSpPr>
            <p:nvPr/>
          </p:nvSpPr>
          <p:spPr bwMode="auto">
            <a:xfrm>
              <a:off x="2064" y="2496"/>
              <a:ext cx="0" cy="1200"/>
            </a:xfrm>
            <a:prstGeom prst="line">
              <a:avLst/>
            </a:prstGeom>
            <a:noFill/>
            <a:ln w="38100">
              <a:solidFill>
                <a:srgbClr val="006699"/>
              </a:solidFill>
              <a:round/>
              <a:headEnd/>
              <a:tailEnd/>
            </a:ln>
          </p:spPr>
          <p:txBody>
            <a:bodyPr/>
            <a:lstStyle/>
            <a:p>
              <a:pPr>
                <a:defRPr/>
              </a:pPr>
              <a:endParaRPr lang="zh-CN" altLang="en-US">
                <a:latin typeface="+mj-lt"/>
                <a:ea typeface="楷体_GB2312" pitchFamily="49" charset="-122"/>
              </a:endParaRPr>
            </a:p>
          </p:txBody>
        </p:sp>
        <p:sp>
          <p:nvSpPr>
            <p:cNvPr id="113675" name="Line 9"/>
            <p:cNvSpPr>
              <a:spLocks noChangeShapeType="1"/>
            </p:cNvSpPr>
            <p:nvPr/>
          </p:nvSpPr>
          <p:spPr bwMode="auto">
            <a:xfrm>
              <a:off x="1776" y="3072"/>
              <a:ext cx="288" cy="0"/>
            </a:xfrm>
            <a:prstGeom prst="line">
              <a:avLst/>
            </a:prstGeom>
            <a:noFill/>
            <a:ln w="38100">
              <a:solidFill>
                <a:srgbClr val="006699"/>
              </a:solidFill>
              <a:round/>
              <a:headEnd/>
              <a:tailEnd/>
            </a:ln>
          </p:spPr>
          <p:txBody>
            <a:bodyPr/>
            <a:lstStyle/>
            <a:p>
              <a:pPr>
                <a:defRPr/>
              </a:pPr>
              <a:endParaRPr lang="zh-CN" altLang="en-US">
                <a:latin typeface="+mj-lt"/>
                <a:ea typeface="楷体_GB2312" pitchFamily="49" charset="-122"/>
              </a:endParaRPr>
            </a:p>
          </p:txBody>
        </p:sp>
        <p:sp>
          <p:nvSpPr>
            <p:cNvPr id="113676" name="Line 11"/>
            <p:cNvSpPr>
              <a:spLocks noChangeShapeType="1"/>
            </p:cNvSpPr>
            <p:nvPr/>
          </p:nvSpPr>
          <p:spPr bwMode="auto">
            <a:xfrm>
              <a:off x="3840" y="3672"/>
              <a:ext cx="288" cy="0"/>
            </a:xfrm>
            <a:prstGeom prst="line">
              <a:avLst/>
            </a:prstGeom>
            <a:noFill/>
            <a:ln w="38100">
              <a:solidFill>
                <a:srgbClr val="006699"/>
              </a:solidFill>
              <a:round/>
              <a:headEnd/>
              <a:tailEnd/>
            </a:ln>
          </p:spPr>
          <p:txBody>
            <a:bodyPr/>
            <a:lstStyle/>
            <a:p>
              <a:pPr>
                <a:defRPr/>
              </a:pPr>
              <a:endParaRPr lang="zh-CN" altLang="en-US">
                <a:latin typeface="+mj-lt"/>
                <a:ea typeface="楷体_GB2312" pitchFamily="49" charset="-122"/>
              </a:endParaRPr>
            </a:p>
          </p:txBody>
        </p:sp>
        <p:sp>
          <p:nvSpPr>
            <p:cNvPr id="113677" name="Text Box 12"/>
            <p:cNvSpPr txBox="1">
              <a:spLocks noChangeArrowheads="1"/>
            </p:cNvSpPr>
            <p:nvPr/>
          </p:nvSpPr>
          <p:spPr bwMode="auto">
            <a:xfrm>
              <a:off x="4176" y="3456"/>
              <a:ext cx="1248" cy="36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wait</a:t>
              </a:r>
              <a:r>
                <a:rPr kumimoji="1" lang="zh-CN" altLang="en-US" sz="3200" b="1">
                  <a:latin typeface="+mj-lt"/>
                  <a:ea typeface="楷体_GB2312" pitchFamily="49" charset="-122"/>
                </a:rPr>
                <a:t>语句</a:t>
              </a:r>
            </a:p>
          </p:txBody>
        </p:sp>
      </p:gr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楷体_GB2312" pitchFamily="49" charset="-122"/>
              </a:rPr>
              <a:t>P.</a:t>
            </a:r>
            <a:fld id="{4231BA8C-2618-49C4-95AD-76F8DC9F5103}" type="slidenum">
              <a:rPr lang="en-US" altLang="zh-CN" b="1">
                <a:latin typeface="Times New Roman" panose="02020603050405020304" pitchFamily="18" charset="0"/>
                <a:ea typeface="楷体_GB2312" pitchFamily="49" charset="-122"/>
              </a:rPr>
              <a:pPr/>
              <a:t>101</a:t>
            </a:fld>
            <a:endParaRPr lang="en-US" altLang="zh-CN" b="1">
              <a:latin typeface="Times New Roman" panose="02020603050405020304" pitchFamily="18" charset="0"/>
              <a:ea typeface="楷体_GB2312" pitchFamily="49" charset="-122"/>
            </a:endParaRPr>
          </a:p>
        </p:txBody>
      </p:sp>
      <p:sp>
        <p:nvSpPr>
          <p:cNvPr id="114691" name="Text Box 2"/>
          <p:cNvSpPr txBox="1">
            <a:spLocks noChangeArrowheads="1"/>
          </p:cNvSpPr>
          <p:nvPr/>
        </p:nvSpPr>
        <p:spPr bwMode="auto">
          <a:xfrm>
            <a:off x="134938" y="254000"/>
            <a:ext cx="6273800" cy="57943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 </a:t>
            </a:r>
            <a:r>
              <a:rPr kumimoji="1" lang="en-US" altLang="zh-CN" sz="3200" b="1">
                <a:latin typeface="+mj-lt"/>
                <a:ea typeface="楷体_GB2312" pitchFamily="49" charset="-122"/>
              </a:rPr>
              <a:t>posedge </a:t>
            </a:r>
            <a:r>
              <a:rPr kumimoji="1" lang="zh-CN" altLang="en-US" sz="3200" b="1">
                <a:latin typeface="+mj-lt"/>
                <a:ea typeface="楷体_GB2312" pitchFamily="49" charset="-122"/>
              </a:rPr>
              <a:t>与 </a:t>
            </a:r>
            <a:r>
              <a:rPr kumimoji="1" lang="en-US" altLang="zh-CN" sz="3200" b="1">
                <a:latin typeface="+mj-lt"/>
                <a:ea typeface="楷体_GB2312" pitchFamily="49" charset="-122"/>
              </a:rPr>
              <a:t>negedge </a:t>
            </a:r>
            <a:r>
              <a:rPr kumimoji="1" lang="zh-CN" altLang="en-US" sz="3200" b="1">
                <a:latin typeface="+mj-lt"/>
                <a:ea typeface="楷体_GB2312" pitchFamily="49" charset="-122"/>
              </a:rPr>
              <a:t>关键字</a:t>
            </a:r>
          </a:p>
        </p:txBody>
      </p:sp>
      <p:sp>
        <p:nvSpPr>
          <p:cNvPr id="118787" name="Text Box 3"/>
          <p:cNvSpPr txBox="1">
            <a:spLocks noChangeArrowheads="1"/>
          </p:cNvSpPr>
          <p:nvPr/>
        </p:nvSpPr>
        <p:spPr bwMode="auto">
          <a:xfrm>
            <a:off x="279400" y="1031875"/>
            <a:ext cx="8397875" cy="4768850"/>
          </a:xfrm>
          <a:prstGeom prst="rect">
            <a:avLst/>
          </a:prstGeom>
          <a:noFill/>
          <a:ln w="9525">
            <a:noFill/>
            <a:miter lim="800000"/>
            <a:headEnd/>
            <a:tailEnd/>
          </a:ln>
          <a:effectLst/>
        </p:spPr>
        <p:txBody>
          <a:bodyPr>
            <a:spAutoFit/>
          </a:bodyPr>
          <a:lstStyle/>
          <a:p>
            <a:pPr eaLnBrk="1" hangingPunct="1">
              <a:lnSpc>
                <a:spcPct val="120000"/>
              </a:lnSpc>
              <a:defRPr/>
            </a:pPr>
            <a:r>
              <a:rPr kumimoji="1" lang="zh-CN" altLang="en-US" sz="3200" b="1">
                <a:latin typeface="+mj-lt"/>
                <a:ea typeface="楷体_GB2312" pitchFamily="49" charset="-122"/>
              </a:rPr>
              <a:t>例</a:t>
            </a:r>
            <a:r>
              <a:rPr kumimoji="1" lang="en-US" altLang="zh-CN" sz="3200" b="1">
                <a:latin typeface="+mj-lt"/>
                <a:ea typeface="楷体_GB2312" pitchFamily="49" charset="-122"/>
              </a:rPr>
              <a:t>1</a:t>
            </a:r>
            <a:r>
              <a:rPr kumimoji="1" lang="zh-CN" altLang="en-US" sz="3200" b="1">
                <a:latin typeface="+mj-lt"/>
                <a:ea typeface="楷体_GB2312" pitchFamily="49" charset="-122"/>
              </a:rPr>
              <a:t>：同步置数、同步清零的计数器</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module</a:t>
            </a:r>
            <a:r>
              <a:rPr kumimoji="1" lang="en-US" altLang="zh-CN" sz="3200" b="1">
                <a:latin typeface="+mj-lt"/>
                <a:ea typeface="楷体_GB2312" pitchFamily="49" charset="-122"/>
              </a:rPr>
              <a:t>  count(out</a:t>
            </a:r>
            <a:r>
              <a:rPr kumimoji="1" lang="zh-CN" altLang="en-US" sz="3200" b="1">
                <a:latin typeface="+mj-lt"/>
                <a:ea typeface="楷体_GB2312" pitchFamily="49" charset="-122"/>
              </a:rPr>
              <a:t>，</a:t>
            </a:r>
            <a:r>
              <a:rPr kumimoji="1" lang="en-US" altLang="zh-CN" sz="3200" b="1">
                <a:latin typeface="+mj-lt"/>
                <a:ea typeface="楷体_GB2312" pitchFamily="49" charset="-122"/>
              </a:rPr>
              <a:t>data</a:t>
            </a:r>
            <a:r>
              <a:rPr kumimoji="1" lang="zh-CN" altLang="en-US" sz="3200" b="1">
                <a:latin typeface="+mj-lt"/>
                <a:ea typeface="楷体_GB2312" pitchFamily="49" charset="-122"/>
              </a:rPr>
              <a:t>，</a:t>
            </a:r>
            <a:r>
              <a:rPr kumimoji="1" lang="en-US" altLang="zh-CN" sz="3200" b="1">
                <a:latin typeface="+mj-lt"/>
                <a:ea typeface="楷体_GB2312" pitchFamily="49" charset="-122"/>
              </a:rPr>
              <a:t>load</a:t>
            </a:r>
            <a:r>
              <a:rPr kumimoji="1" lang="zh-CN" altLang="en-US" sz="3200" b="1">
                <a:latin typeface="+mj-lt"/>
                <a:ea typeface="楷体_GB2312" pitchFamily="49" charset="-122"/>
              </a:rPr>
              <a:t>，</a:t>
            </a:r>
            <a:r>
              <a:rPr kumimoji="1" lang="en-US" altLang="zh-CN" sz="3200" b="1">
                <a:latin typeface="+mj-lt"/>
                <a:ea typeface="楷体_GB2312" pitchFamily="49" charset="-122"/>
              </a:rPr>
              <a:t>reset</a:t>
            </a:r>
            <a:r>
              <a:rPr kumimoji="1" lang="zh-CN" altLang="en-US" sz="3200" b="1">
                <a:latin typeface="+mj-lt"/>
                <a:ea typeface="楷体_GB2312" pitchFamily="49" charset="-122"/>
              </a:rPr>
              <a:t>，</a:t>
            </a:r>
            <a:r>
              <a:rPr kumimoji="1" lang="en-US" altLang="zh-CN" sz="3200" b="1">
                <a:latin typeface="+mj-lt"/>
                <a:ea typeface="楷体_GB2312" pitchFamily="49" charset="-122"/>
              </a:rPr>
              <a:t>clk)</a:t>
            </a:r>
            <a:r>
              <a:rPr kumimoji="1" lang="zh-CN" altLang="en-US" sz="3200" b="1">
                <a:latin typeface="+mj-lt"/>
                <a:ea typeface="楷体_GB2312" pitchFamily="49" charset="-122"/>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output</a:t>
            </a:r>
            <a:r>
              <a:rPr kumimoji="1" lang="en-US" altLang="zh-CN" sz="3200" b="1">
                <a:latin typeface="+mj-lt"/>
                <a:ea typeface="楷体_GB2312" pitchFamily="49" charset="-122"/>
              </a:rPr>
              <a:t>[7:0]  out</a:t>
            </a:r>
            <a:r>
              <a:rPr kumimoji="1" lang="zh-CN" altLang="en-US" sz="3200" b="1">
                <a:latin typeface="+mj-lt"/>
                <a:ea typeface="楷体_GB2312" pitchFamily="49" charset="-122"/>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input</a:t>
            </a:r>
            <a:r>
              <a:rPr kumimoji="1" lang="en-US" altLang="zh-CN" sz="3200" b="1">
                <a:solidFill>
                  <a:srgbClr val="0043A6"/>
                </a:solidFill>
                <a:latin typeface="+mj-lt"/>
                <a:ea typeface="楷体_GB2312" pitchFamily="49" charset="-122"/>
              </a:rPr>
              <a:t> </a:t>
            </a:r>
            <a:r>
              <a:rPr kumimoji="1" lang="en-US" altLang="zh-CN" sz="3200" b="1">
                <a:latin typeface="+mj-lt"/>
                <a:ea typeface="楷体_GB2312" pitchFamily="49" charset="-122"/>
              </a:rPr>
              <a:t>[7:0]  data </a:t>
            </a:r>
            <a:r>
              <a:rPr kumimoji="1" lang="zh-CN" altLang="en-US" sz="3200" b="1">
                <a:latin typeface="+mj-lt"/>
                <a:ea typeface="楷体_GB2312" pitchFamily="49" charset="-122"/>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input</a:t>
            </a:r>
            <a:r>
              <a:rPr kumimoji="1" lang="en-US" altLang="zh-CN" sz="3200" b="1">
                <a:latin typeface="+mj-lt"/>
                <a:ea typeface="楷体_GB2312" pitchFamily="49" charset="-122"/>
              </a:rPr>
              <a:t>  load </a:t>
            </a:r>
            <a:r>
              <a:rPr kumimoji="1" lang="zh-CN" altLang="en-US" sz="3200" b="1">
                <a:latin typeface="+mj-lt"/>
                <a:ea typeface="楷体_GB2312" pitchFamily="49" charset="-122"/>
              </a:rPr>
              <a:t>， </a:t>
            </a:r>
            <a:r>
              <a:rPr kumimoji="1" lang="en-US" altLang="zh-CN" sz="3200" b="1">
                <a:latin typeface="+mj-lt"/>
                <a:ea typeface="楷体_GB2312" pitchFamily="49" charset="-122"/>
              </a:rPr>
              <a:t>clk </a:t>
            </a:r>
            <a:r>
              <a:rPr kumimoji="1" lang="zh-CN" altLang="en-US" sz="3200" b="1">
                <a:latin typeface="+mj-lt"/>
                <a:ea typeface="楷体_GB2312" pitchFamily="49" charset="-122"/>
              </a:rPr>
              <a:t>， </a:t>
            </a:r>
            <a:r>
              <a:rPr kumimoji="1" lang="en-US" altLang="zh-CN" sz="3200" b="1">
                <a:latin typeface="+mj-lt"/>
                <a:ea typeface="楷体_GB2312" pitchFamily="49" charset="-122"/>
              </a:rPr>
              <a:t>reset</a:t>
            </a:r>
            <a:r>
              <a:rPr kumimoji="1" lang="zh-CN" altLang="en-US" sz="3200" b="1">
                <a:latin typeface="+mj-lt"/>
                <a:ea typeface="楷体_GB2312" pitchFamily="49" charset="-122"/>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reg</a:t>
            </a:r>
            <a:r>
              <a:rPr kumimoji="1" lang="en-US" altLang="zh-CN" sz="3200" b="1">
                <a:solidFill>
                  <a:srgbClr val="0043A6"/>
                </a:solidFill>
                <a:latin typeface="+mj-lt"/>
                <a:ea typeface="楷体_GB2312" pitchFamily="49" charset="-122"/>
              </a:rPr>
              <a:t> </a:t>
            </a:r>
            <a:r>
              <a:rPr kumimoji="1" lang="en-US" altLang="zh-CN" sz="3200" b="1">
                <a:latin typeface="+mj-lt"/>
                <a:ea typeface="楷体_GB2312" pitchFamily="49" charset="-122"/>
              </a:rPr>
              <a:t>[7:0] out</a:t>
            </a:r>
            <a:r>
              <a:rPr kumimoji="1" lang="zh-CN" altLang="en-US" sz="3200" b="1">
                <a:latin typeface="+mj-lt"/>
                <a:ea typeface="楷体_GB2312" pitchFamily="49" charset="-122"/>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always</a:t>
            </a:r>
            <a:r>
              <a:rPr kumimoji="1" lang="en-US" altLang="zh-CN" sz="3200" b="1">
                <a:solidFill>
                  <a:srgbClr val="0043A6"/>
                </a:solidFill>
                <a:latin typeface="+mj-lt"/>
                <a:ea typeface="楷体_GB2312" pitchFamily="49" charset="-122"/>
              </a:rPr>
              <a:t> </a:t>
            </a:r>
            <a:r>
              <a:rPr kumimoji="1" lang="en-US" altLang="zh-CN" sz="3200" b="1">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posedge</a:t>
            </a:r>
            <a:r>
              <a:rPr kumimoji="1" lang="en-US" altLang="zh-CN" sz="3200" b="1">
                <a:latin typeface="+mj-lt"/>
                <a:ea typeface="楷体_GB2312" pitchFamily="49" charset="-122"/>
              </a:rPr>
              <a:t>  clk)    //clk</a:t>
            </a:r>
            <a:r>
              <a:rPr kumimoji="1" lang="zh-CN" altLang="en-US" sz="3200" b="1">
                <a:latin typeface="+mj-lt"/>
                <a:ea typeface="楷体_GB2312" pitchFamily="49" charset="-122"/>
              </a:rPr>
              <a:t>上升沿触发</a:t>
            </a:r>
          </a:p>
          <a:p>
            <a:pPr eaLnBrk="1" hangingPunct="1">
              <a:lnSpc>
                <a:spcPct val="120000"/>
              </a:lnSpc>
              <a:defRPr/>
            </a:pPr>
            <a:r>
              <a:rPr kumimoji="1" lang="zh-CN" altLang="en-US" sz="3200" b="1">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begin</a:t>
            </a:r>
          </a:p>
        </p:txBody>
      </p:sp>
      <p:sp>
        <p:nvSpPr>
          <p:cNvPr id="114693" name="Text Box 4"/>
          <p:cNvSpPr txBox="1">
            <a:spLocks noChangeArrowheads="1"/>
          </p:cNvSpPr>
          <p:nvPr/>
        </p:nvSpPr>
        <p:spPr bwMode="auto">
          <a:xfrm>
            <a:off x="228600" y="2286000"/>
            <a:ext cx="8458200" cy="579438"/>
          </a:xfrm>
          <a:prstGeom prst="rect">
            <a:avLst/>
          </a:prstGeom>
          <a:noFill/>
          <a:ln w="9525">
            <a:noFill/>
            <a:miter lim="800000"/>
            <a:headEnd/>
            <a:tailEnd/>
          </a:ln>
        </p:spPr>
        <p:txBody>
          <a:bodyPr>
            <a:spAutoFit/>
          </a:bodyPr>
          <a:lstStyle/>
          <a:p>
            <a:pPr eaLnBrk="1" hangingPunct="1">
              <a:spcBef>
                <a:spcPct val="50000"/>
              </a:spcBef>
              <a:defRPr/>
            </a:pPr>
            <a:endParaRPr kumimoji="1" lang="zh-CN" altLang="zh-CN" sz="3200" b="1">
              <a:latin typeface="+mj-lt"/>
              <a:ea typeface="楷体_GB2312" pitchFamily="49" charset="-122"/>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07F8D764-22D3-4620-B273-BC00DE387981}" type="slidenum">
              <a:rPr lang="en-US" altLang="zh-CN">
                <a:latin typeface="Times New Roman" panose="02020603050405020304" pitchFamily="18" charset="0"/>
                <a:ea typeface="楷体_GB2312" pitchFamily="49" charset="-122"/>
              </a:rPr>
              <a:pPr/>
              <a:t>102</a:t>
            </a:fld>
            <a:endParaRPr lang="en-US" altLang="zh-CN">
              <a:latin typeface="Times New Roman" panose="02020603050405020304" pitchFamily="18" charset="0"/>
              <a:ea typeface="楷体_GB2312" pitchFamily="49" charset="-122"/>
            </a:endParaRPr>
          </a:p>
        </p:txBody>
      </p:sp>
      <p:sp>
        <p:nvSpPr>
          <p:cNvPr id="119810" name="Text Box 2"/>
          <p:cNvSpPr txBox="1">
            <a:spLocks noChangeArrowheads="1"/>
          </p:cNvSpPr>
          <p:nvPr/>
        </p:nvSpPr>
        <p:spPr bwMode="auto">
          <a:xfrm>
            <a:off x="76200" y="533400"/>
            <a:ext cx="8763000" cy="3046413"/>
          </a:xfrm>
          <a:prstGeom prst="rect">
            <a:avLst/>
          </a:prstGeom>
          <a:noFill/>
          <a:ln w="9525">
            <a:noFill/>
            <a:miter lim="800000"/>
            <a:headEnd/>
            <a:tailEnd/>
          </a:ln>
          <a:effectLst/>
        </p:spPr>
        <p:txBody>
          <a:bodyPr>
            <a:spAutoFit/>
          </a:bodyPr>
          <a:lstStyle/>
          <a:p>
            <a:pPr eaLnBrk="1" hangingPunct="1">
              <a:lnSpc>
                <a:spcPct val="80000"/>
              </a:lnSpc>
              <a:spcBef>
                <a:spcPct val="50000"/>
              </a:spcBef>
              <a:defRPr/>
            </a:pPr>
            <a:r>
              <a:rPr kumimoji="1" lang="en-US" altLang="zh-CN" sz="3200" b="1" dirty="0">
                <a:latin typeface="+mj-lt"/>
                <a:ea typeface="楷体_GB2312" pitchFamily="49" charset="-122"/>
              </a:rPr>
              <a:t>	</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if </a:t>
            </a:r>
            <a:r>
              <a:rPr kumimoji="1" lang="en-US" altLang="zh-CN" sz="3200" b="1" dirty="0">
                <a:latin typeface="+mj-lt"/>
                <a:ea typeface="楷体_GB2312" pitchFamily="49" charset="-122"/>
              </a:rPr>
              <a:t> (!reset)	  out=8'h00 </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a:t>
            </a:r>
            <a:r>
              <a:rPr kumimoji="1" lang="zh-CN" altLang="en-US" sz="2800" b="1" dirty="0">
                <a:latin typeface="+mj-lt"/>
                <a:ea typeface="楷体_GB2312" pitchFamily="49" charset="-122"/>
              </a:rPr>
              <a:t>同步清零，低有效</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else  if</a:t>
            </a:r>
            <a:r>
              <a:rPr kumimoji="1" lang="en-US" altLang="zh-CN" sz="3200" b="1" dirty="0">
                <a:latin typeface="+mj-lt"/>
                <a:ea typeface="楷体_GB2312" pitchFamily="49" charset="-122"/>
              </a:rPr>
              <a:t> (load)	out=data </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a:t>
            </a:r>
            <a:r>
              <a:rPr kumimoji="1" lang="zh-CN" altLang="en-US" sz="2800" b="1" dirty="0">
                <a:latin typeface="+mj-lt"/>
                <a:ea typeface="楷体_GB2312" pitchFamily="49" charset="-122"/>
              </a:rPr>
              <a:t>同步预置</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else</a:t>
            </a:r>
            <a:r>
              <a:rPr kumimoji="1" lang="en-US" altLang="zh-CN" sz="3200" b="1" dirty="0">
                <a:latin typeface="+mj-lt"/>
                <a:ea typeface="楷体_GB2312" pitchFamily="49" charset="-122"/>
              </a:rPr>
              <a:t>    		out=out+1 </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a:t>
            </a:r>
            <a:r>
              <a:rPr kumimoji="1" lang="zh-CN" altLang="en-US" sz="2800" b="1" dirty="0">
                <a:latin typeface="+mj-lt"/>
                <a:ea typeface="楷体_GB2312" pitchFamily="49" charset="-122"/>
              </a:rPr>
              <a:t>计数</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end</a:t>
            </a:r>
          </a:p>
          <a:p>
            <a:pPr eaLnBrk="1" hangingPunct="1">
              <a:lnSpc>
                <a:spcPct val="80000"/>
              </a:lnSpc>
              <a:spcBef>
                <a:spcPct val="50000"/>
              </a:spcBef>
              <a:defRPr/>
            </a:pPr>
            <a:r>
              <a:rPr kumimoji="1" lang="en-US" altLang="zh-CN" sz="3200" b="1" dirty="0" err="1">
                <a:solidFill>
                  <a:srgbClr val="0043A6"/>
                </a:solidFill>
                <a:effectLst>
                  <a:outerShdw blurRad="38100" dist="38100" dir="2700000" algn="tl">
                    <a:srgbClr val="C0C0C0"/>
                  </a:outerShdw>
                </a:effectLst>
                <a:latin typeface="+mj-lt"/>
                <a:ea typeface="楷体_GB2312" pitchFamily="49" charset="-122"/>
              </a:rPr>
              <a:t>endmodule</a:t>
            </a:r>
            <a:endParaRPr kumimoji="1" lang="en-US" altLang="zh-CN" sz="3200" b="1" dirty="0">
              <a:solidFill>
                <a:srgbClr val="0043A6"/>
              </a:solidFill>
              <a:effectLst>
                <a:outerShdw blurRad="38100" dist="38100" dir="2700000" algn="tl">
                  <a:srgbClr val="C0C0C0"/>
                </a:outerShdw>
              </a:effectLst>
              <a:latin typeface="+mj-lt"/>
              <a:ea typeface="楷体_GB2312" pitchFamily="49" charset="-122"/>
            </a:endParaRPr>
          </a:p>
        </p:txBody>
      </p:sp>
      <p:sp>
        <p:nvSpPr>
          <p:cNvPr id="119811" name="Text Box 3"/>
          <p:cNvSpPr txBox="1">
            <a:spLocks noChangeArrowheads="1"/>
          </p:cNvSpPr>
          <p:nvPr/>
        </p:nvSpPr>
        <p:spPr bwMode="auto">
          <a:xfrm>
            <a:off x="228600" y="3962400"/>
            <a:ext cx="8458200" cy="1766888"/>
          </a:xfrm>
          <a:prstGeom prst="rect">
            <a:avLst/>
          </a:prstGeom>
          <a:noFill/>
          <a:ln w="9525">
            <a:noFill/>
            <a:miter lim="800000"/>
            <a:headEnd/>
            <a:tailEnd/>
          </a:ln>
          <a:effectLst/>
        </p:spPr>
        <p:txBody>
          <a:bodyPr>
            <a:spAutoFit/>
          </a:bodyPr>
          <a:lstStyle/>
          <a:p>
            <a:pPr eaLnBrk="1" hangingPunct="1">
              <a:lnSpc>
                <a:spcPct val="80000"/>
              </a:lnSpc>
              <a:spcBef>
                <a:spcPct val="50000"/>
              </a:spcBef>
              <a:defRPr/>
            </a:pPr>
            <a:r>
              <a:rPr kumimoji="1" lang="zh-CN" altLang="en-US" sz="3200" b="1">
                <a:latin typeface="+mj-lt"/>
                <a:ea typeface="楷体_GB2312" pitchFamily="49" charset="-122"/>
              </a:rPr>
              <a:t>例</a:t>
            </a:r>
            <a:r>
              <a:rPr kumimoji="1" lang="en-US" altLang="zh-CN" sz="3200" b="1">
                <a:latin typeface="+mj-lt"/>
                <a:ea typeface="楷体_GB2312" pitchFamily="49" charset="-122"/>
              </a:rPr>
              <a:t>2</a:t>
            </a:r>
            <a:r>
              <a:rPr kumimoji="1" lang="zh-CN" altLang="en-US" sz="3200" b="1">
                <a:latin typeface="+mj-lt"/>
                <a:ea typeface="楷体_GB2312" pitchFamily="49" charset="-122"/>
              </a:rPr>
              <a:t>：时钟信号为</a:t>
            </a:r>
            <a:r>
              <a:rPr kumimoji="1" lang="en-US" altLang="zh-CN" sz="3200" b="1">
                <a:latin typeface="+mj-lt"/>
                <a:ea typeface="楷体_GB2312" pitchFamily="49" charset="-122"/>
              </a:rPr>
              <a:t>clk</a:t>
            </a:r>
            <a:r>
              <a:rPr kumimoji="1" lang="zh-CN" altLang="en-US" sz="3200" b="1">
                <a:latin typeface="+mj-lt"/>
                <a:ea typeface="楷体_GB2312" pitchFamily="49" charset="-122"/>
              </a:rPr>
              <a:t>，</a:t>
            </a:r>
            <a:r>
              <a:rPr kumimoji="1" lang="en-US" altLang="zh-CN" sz="3200" b="1">
                <a:latin typeface="+mj-lt"/>
                <a:ea typeface="楷体_GB2312" pitchFamily="49" charset="-122"/>
              </a:rPr>
              <a:t>clear</a:t>
            </a:r>
            <a:r>
              <a:rPr kumimoji="1" lang="zh-CN" altLang="en-US" sz="3200" b="1">
                <a:latin typeface="+mj-lt"/>
                <a:ea typeface="楷体_GB2312" pitchFamily="49" charset="-122"/>
              </a:rPr>
              <a:t>为异步清零信号</a:t>
            </a:r>
          </a:p>
          <a:p>
            <a:pPr eaLnBrk="1" hangingPunct="1">
              <a:lnSpc>
                <a:spcPct val="80000"/>
              </a:lnSpc>
              <a:spcBef>
                <a:spcPct val="50000"/>
              </a:spcBef>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always </a:t>
            </a:r>
            <a:r>
              <a:rPr kumimoji="1" lang="en-US" altLang="zh-CN" sz="3200" b="1">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posedge</a:t>
            </a:r>
            <a:r>
              <a:rPr kumimoji="1" lang="en-US" altLang="zh-CN" sz="3200" b="1">
                <a:latin typeface="+mj-lt"/>
                <a:ea typeface="楷体_GB2312" pitchFamily="49" charset="-122"/>
              </a:rPr>
              <a:t>  clk  </a:t>
            </a:r>
            <a:r>
              <a:rPr kumimoji="1" lang="en-US" altLang="zh-CN" sz="3200" b="1">
                <a:solidFill>
                  <a:srgbClr val="0043A6"/>
                </a:solidFill>
                <a:effectLst>
                  <a:outerShdw blurRad="38100" dist="38100" dir="2700000" algn="tl">
                    <a:srgbClr val="C0C0C0"/>
                  </a:outerShdw>
                </a:effectLst>
                <a:latin typeface="+mj-lt"/>
                <a:ea typeface="楷体_GB2312" pitchFamily="49" charset="-122"/>
              </a:rPr>
              <a:t>or  posedge</a:t>
            </a:r>
            <a:r>
              <a:rPr kumimoji="1" lang="en-US" altLang="zh-CN" sz="3200" b="1">
                <a:latin typeface="+mj-lt"/>
                <a:ea typeface="楷体_GB2312" pitchFamily="49" charset="-122"/>
              </a:rPr>
              <a:t>  clear)</a:t>
            </a:r>
          </a:p>
          <a:p>
            <a:pPr eaLnBrk="1" hangingPunct="1">
              <a:lnSpc>
                <a:spcPct val="80000"/>
              </a:lnSpc>
              <a:spcBef>
                <a:spcPct val="50000"/>
              </a:spcBef>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always</a:t>
            </a:r>
            <a:r>
              <a:rPr kumimoji="1" lang="en-US" altLang="zh-CN" sz="3200" b="1">
                <a:solidFill>
                  <a:srgbClr val="0043A6"/>
                </a:solidFill>
                <a:latin typeface="+mj-lt"/>
                <a:ea typeface="楷体_GB2312" pitchFamily="49" charset="-122"/>
              </a:rPr>
              <a:t> </a:t>
            </a:r>
            <a:r>
              <a:rPr kumimoji="1" lang="en-US" altLang="zh-CN" sz="3200" b="1">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posedge</a:t>
            </a:r>
            <a:r>
              <a:rPr kumimoji="1" lang="en-US" altLang="zh-CN" sz="3200" b="1">
                <a:latin typeface="+mj-lt"/>
                <a:ea typeface="楷体_GB2312" pitchFamily="49" charset="-122"/>
              </a:rPr>
              <a:t>  clk  </a:t>
            </a:r>
            <a:r>
              <a:rPr kumimoji="1" lang="en-US" altLang="zh-CN" sz="3200" b="1">
                <a:solidFill>
                  <a:srgbClr val="0043A6"/>
                </a:solidFill>
                <a:effectLst>
                  <a:outerShdw blurRad="38100" dist="38100" dir="2700000" algn="tl">
                    <a:srgbClr val="C0C0C0"/>
                  </a:outerShdw>
                </a:effectLst>
                <a:latin typeface="+mj-lt"/>
                <a:ea typeface="楷体_GB2312" pitchFamily="49" charset="-122"/>
              </a:rPr>
              <a:t>or  negedge</a:t>
            </a:r>
            <a:r>
              <a:rPr kumimoji="1" lang="en-US" altLang="zh-CN" sz="3200" b="1">
                <a:latin typeface="+mj-lt"/>
                <a:ea typeface="楷体_GB2312" pitchFamily="49" charset="-122"/>
              </a:rPr>
              <a:t>  clear)</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D92947A-F76E-40F1-AD70-5A2BC14D1C2F}" type="slidenum">
              <a:rPr lang="en-US" altLang="zh-CN">
                <a:latin typeface="Times New Roman" panose="02020603050405020304" pitchFamily="18" charset="0"/>
              </a:rPr>
              <a:pPr/>
              <a:t>103</a:t>
            </a:fld>
            <a:endParaRPr lang="en-US" altLang="zh-CN">
              <a:latin typeface="Times New Roman" panose="02020603050405020304" pitchFamily="18" charset="0"/>
            </a:endParaRPr>
          </a:p>
        </p:txBody>
      </p:sp>
      <p:sp>
        <p:nvSpPr>
          <p:cNvPr id="186370" name="Text Box 2"/>
          <p:cNvSpPr txBox="1">
            <a:spLocks noChangeArrowheads="1"/>
          </p:cNvSpPr>
          <p:nvPr/>
        </p:nvSpPr>
        <p:spPr bwMode="auto">
          <a:xfrm>
            <a:off x="381000" y="838200"/>
            <a:ext cx="8229600" cy="4181475"/>
          </a:xfrm>
          <a:prstGeom prst="rect">
            <a:avLst/>
          </a:prstGeom>
          <a:noFill/>
          <a:ln w="9525">
            <a:noFill/>
            <a:miter lim="800000"/>
            <a:headEnd/>
            <a:tailEnd/>
          </a:ln>
          <a:effectLst/>
        </p:spPr>
        <p:txBody>
          <a:bodyPr>
            <a:spAutoFit/>
          </a:bodyPr>
          <a:lstStyle/>
          <a:p>
            <a:pPr eaLnBrk="1" hangingPunct="1">
              <a:lnSpc>
                <a:spcPct val="120000"/>
              </a:lnSpc>
              <a:defRPr/>
            </a:pPr>
            <a:r>
              <a:rPr kumimoji="1" lang="zh-CN" altLang="en-US" sz="3200" b="1">
                <a:latin typeface="Times New Roman" pitchFamily="18" charset="0"/>
              </a:rPr>
              <a:t>错误的描述</a:t>
            </a:r>
            <a:r>
              <a:rPr kumimoji="1" lang="en-US" altLang="zh-CN" sz="3200" b="1">
                <a:latin typeface="Times New Roman" pitchFamily="18" charset="0"/>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always</a:t>
            </a:r>
            <a:r>
              <a:rPr kumimoji="1" lang="en-US" altLang="zh-CN" sz="3200" b="1">
                <a:solidFill>
                  <a:srgbClr val="0043A6"/>
                </a:solidFill>
                <a:latin typeface="Times New Roman" pitchFamily="18" charset="0"/>
              </a:rPr>
              <a:t> </a:t>
            </a: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posedge</a:t>
            </a:r>
            <a:r>
              <a:rPr kumimoji="1" lang="en-US" altLang="zh-CN" sz="3200" b="1">
                <a:latin typeface="Times New Roman" pitchFamily="18" charset="0"/>
              </a:rPr>
              <a:t>  clk  </a:t>
            </a:r>
            <a:r>
              <a:rPr kumimoji="1" lang="en-US" altLang="zh-CN" sz="3200" b="1">
                <a:solidFill>
                  <a:srgbClr val="0043A6"/>
                </a:solidFill>
                <a:effectLst>
                  <a:outerShdw blurRad="38100" dist="38100" dir="2700000" algn="tl">
                    <a:srgbClr val="C0C0C0"/>
                  </a:outerShdw>
                </a:effectLst>
                <a:latin typeface="Times New Roman" pitchFamily="18" charset="0"/>
              </a:rPr>
              <a:t>or  negedge</a:t>
            </a:r>
            <a:r>
              <a:rPr kumimoji="1" lang="en-US" altLang="zh-CN" sz="3200" b="1">
                <a:latin typeface="Times New Roman" pitchFamily="18" charset="0"/>
              </a:rPr>
              <a:t>  clear)</a:t>
            </a:r>
          </a:p>
          <a:p>
            <a:pPr eaLnBrk="1" hangingPunct="1">
              <a:lnSpc>
                <a:spcPct val="12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begin</a:t>
            </a:r>
          </a:p>
          <a:p>
            <a:pPr eaLnBrk="1" hangingPunct="1">
              <a:lnSpc>
                <a:spcPct val="120000"/>
              </a:lnSpc>
              <a:defRPr/>
            </a:pPr>
            <a:r>
              <a:rPr kumimoji="1" lang="en-US" altLang="zh-CN" sz="3200" b="1">
                <a:solidFill>
                  <a:srgbClr val="0043A6"/>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if </a:t>
            </a:r>
            <a:r>
              <a:rPr kumimoji="1" lang="en-US" altLang="zh-CN" sz="3200" b="1">
                <a:latin typeface="Times New Roman" pitchFamily="18" charset="0"/>
              </a:rPr>
              <a:t> (clear)			</a:t>
            </a:r>
            <a:endParaRPr kumimoji="1" lang="en-US" altLang="zh-CN" sz="3200" b="1">
              <a:solidFill>
                <a:srgbClr val="0043A6"/>
              </a:solidFill>
              <a:latin typeface="Times New Roman" pitchFamily="18" charset="0"/>
            </a:endParaRPr>
          </a:p>
          <a:p>
            <a:pPr eaLnBrk="1" hangingPunct="1">
              <a:lnSpc>
                <a:spcPct val="120000"/>
              </a:lnSpc>
              <a:defRPr/>
            </a:pPr>
            <a:r>
              <a:rPr kumimoji="1" lang="en-US" altLang="zh-CN" sz="3200" b="1">
                <a:solidFill>
                  <a:srgbClr val="0043A6"/>
                </a:solidFill>
                <a:latin typeface="Times New Roman" pitchFamily="18" charset="0"/>
              </a:rPr>
              <a:t>		</a:t>
            </a:r>
            <a:r>
              <a:rPr kumimoji="1" lang="en-US" altLang="zh-CN" sz="3200" b="1">
                <a:latin typeface="Times New Roman" pitchFamily="18" charset="0"/>
              </a:rPr>
              <a:t>out=0;</a:t>
            </a:r>
          </a:p>
          <a:p>
            <a:pPr eaLnBrk="1" hangingPunct="1">
              <a:lnSpc>
                <a:spcPct val="120000"/>
              </a:lnSpc>
              <a:defRPr/>
            </a:pPr>
            <a:r>
              <a:rPr kumimoji="1" lang="en-US" altLang="zh-CN" sz="3200" b="1">
                <a:solidFill>
                  <a:srgbClr val="0043A6"/>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else</a:t>
            </a:r>
            <a:r>
              <a:rPr kumimoji="1" lang="en-US" altLang="zh-CN" sz="3200" b="1">
                <a:solidFill>
                  <a:srgbClr val="0043A6"/>
                </a:solidFill>
                <a:latin typeface="Times New Roman" pitchFamily="18" charset="0"/>
              </a:rPr>
              <a:t>	 </a:t>
            </a:r>
            <a:r>
              <a:rPr kumimoji="1" lang="en-US" altLang="zh-CN" sz="3200" b="1">
                <a:latin typeface="Times New Roman" pitchFamily="18" charset="0"/>
              </a:rPr>
              <a:t>out=in;</a:t>
            </a:r>
          </a:p>
          <a:p>
            <a:pPr eaLnBrk="1" hangingPunct="1">
              <a:lnSpc>
                <a:spcPct val="120000"/>
              </a:lnSpc>
              <a:defRPr/>
            </a:pPr>
            <a:r>
              <a:rPr kumimoji="1" lang="en-US" altLang="zh-CN" sz="3200" b="1">
                <a:solidFill>
                  <a:srgbClr val="0043A6"/>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end</a:t>
            </a:r>
            <a:r>
              <a:rPr kumimoji="1" lang="en-US" altLang="zh-CN" sz="3200" b="1">
                <a:solidFill>
                  <a:srgbClr val="0043A6"/>
                </a:solidFill>
                <a:latin typeface="Times New Roman" pitchFamily="18" charset="0"/>
              </a:rPr>
              <a:t>	</a:t>
            </a:r>
          </a:p>
        </p:txBody>
      </p:sp>
      <p:sp>
        <p:nvSpPr>
          <p:cNvPr id="186371" name="Rectangle 3"/>
          <p:cNvSpPr>
            <a:spLocks noChangeArrowheads="1"/>
          </p:cNvSpPr>
          <p:nvPr/>
        </p:nvSpPr>
        <p:spPr bwMode="auto">
          <a:xfrm>
            <a:off x="3619500" y="2701925"/>
            <a:ext cx="3348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a:t>
            </a:r>
            <a:r>
              <a:rPr kumimoji="1" lang="zh-CN" altLang="en-US" sz="3200" b="1">
                <a:latin typeface="Times New Roman" panose="02020603050405020304" pitchFamily="18" charset="0"/>
              </a:rPr>
              <a:t>应改为</a:t>
            </a:r>
            <a:r>
              <a:rPr kumimoji="1" lang="en-US" altLang="zh-CN" sz="3200" b="1">
                <a:solidFill>
                  <a:srgbClr val="0043A6"/>
                </a:solidFill>
                <a:latin typeface="Times New Roman" panose="02020603050405020304" pitchFamily="18" charset="0"/>
              </a:rPr>
              <a:t>if </a:t>
            </a:r>
            <a:r>
              <a:rPr kumimoji="1" lang="en-US" altLang="zh-CN" sz="3200" b="1">
                <a:latin typeface="Times New Roman" panose="02020603050405020304" pitchFamily="18" charset="0"/>
              </a:rPr>
              <a:t> (!clear)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B91D680E-F496-4941-A3AF-1A51CCDE5861}" type="slidenum">
              <a:rPr lang="en-US" altLang="zh-CN">
                <a:latin typeface="Times New Roman" panose="02020603050405020304" pitchFamily="18" charset="0"/>
                <a:ea typeface="楷体_GB2312" pitchFamily="49" charset="-122"/>
              </a:rPr>
              <a:pPr/>
              <a:t>104</a:t>
            </a:fld>
            <a:endParaRPr lang="en-US" altLang="zh-CN">
              <a:latin typeface="Times New Roman" panose="02020603050405020304" pitchFamily="18" charset="0"/>
              <a:ea typeface="楷体_GB2312" pitchFamily="49" charset="-122"/>
            </a:endParaRPr>
          </a:p>
        </p:txBody>
      </p:sp>
      <p:sp>
        <p:nvSpPr>
          <p:cNvPr id="189442" name="Text Box 2"/>
          <p:cNvSpPr txBox="1">
            <a:spLocks noChangeArrowheads="1"/>
          </p:cNvSpPr>
          <p:nvPr/>
        </p:nvSpPr>
        <p:spPr bwMode="auto">
          <a:xfrm>
            <a:off x="196850" y="896938"/>
            <a:ext cx="8001000" cy="579437"/>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a:latin typeface="+mj-lt"/>
                <a:ea typeface="楷体_GB2312" pitchFamily="49" charset="-122"/>
              </a:rPr>
              <a:t>3</a:t>
            </a:r>
            <a:r>
              <a:rPr kumimoji="1" lang="zh-CN" altLang="en-US" sz="3200" b="1">
                <a:latin typeface="+mj-lt"/>
                <a:ea typeface="楷体_GB2312" pitchFamily="49" charset="-122"/>
              </a:rPr>
              <a:t>）用</a:t>
            </a:r>
            <a:r>
              <a:rPr kumimoji="1" lang="en-US" altLang="zh-CN" sz="3200" b="1">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a:latin typeface="+mj-lt"/>
                <a:ea typeface="楷体_GB2312" pitchFamily="49" charset="-122"/>
              </a:rPr>
              <a:t>过程块实现</a:t>
            </a:r>
            <a:r>
              <a:rPr kumimoji="1" lang="zh-CN" altLang="en-US" sz="3200" b="1">
                <a:solidFill>
                  <a:srgbClr val="FF0000"/>
                </a:solidFill>
                <a:effectLst>
                  <a:outerShdw blurRad="38100" dist="38100" dir="2700000" algn="tl">
                    <a:srgbClr val="C0C0C0"/>
                  </a:outerShdw>
                </a:effectLst>
                <a:latin typeface="+mj-lt"/>
                <a:ea typeface="楷体_GB2312" pitchFamily="49" charset="-122"/>
              </a:rPr>
              <a:t>组合逻辑</a:t>
            </a:r>
            <a:r>
              <a:rPr kumimoji="1" lang="zh-CN" altLang="en-US" sz="3200" b="1">
                <a:latin typeface="+mj-lt"/>
                <a:ea typeface="楷体_GB2312" pitchFamily="49" charset="-122"/>
              </a:rPr>
              <a:t>功能</a:t>
            </a:r>
          </a:p>
        </p:txBody>
      </p:sp>
      <p:sp>
        <p:nvSpPr>
          <p:cNvPr id="117764" name="Text Box 3"/>
          <p:cNvSpPr txBox="1">
            <a:spLocks noChangeArrowheads="1"/>
          </p:cNvSpPr>
          <p:nvPr/>
        </p:nvSpPr>
        <p:spPr bwMode="auto">
          <a:xfrm>
            <a:off x="385763" y="1617663"/>
            <a:ext cx="8458200" cy="2952750"/>
          </a:xfrm>
          <a:prstGeom prst="rect">
            <a:avLst/>
          </a:prstGeom>
          <a:noFill/>
          <a:ln w="9525">
            <a:noFill/>
            <a:miter lim="800000"/>
            <a:headEnd/>
            <a:tailEnd/>
          </a:ln>
        </p:spPr>
        <p:txBody>
          <a:bodyPr>
            <a:spAutoFit/>
          </a:bodyPr>
          <a:lstStyle/>
          <a:p>
            <a:pPr marL="447675" indent="-447675" eaLnBrk="1" hangingPunct="1">
              <a:lnSpc>
                <a:spcPct val="150000"/>
              </a:lnSpc>
              <a:buClr>
                <a:srgbClr val="993300"/>
              </a:buClr>
              <a:buFont typeface="Wingdings" pitchFamily="2" charset="2"/>
              <a:buChar char="v"/>
              <a:defRPr/>
            </a:pPr>
            <a:r>
              <a:rPr kumimoji="1" lang="zh-CN" altLang="en-US" sz="3200" b="1" dirty="0">
                <a:latin typeface="+mj-lt"/>
                <a:ea typeface="楷体_GB2312" pitchFamily="49" charset="-122"/>
              </a:rPr>
              <a:t>敏感信号表达式内不能包含</a:t>
            </a:r>
            <a:r>
              <a:rPr kumimoji="1" lang="en-US" altLang="zh-CN" sz="3200" b="1" dirty="0" err="1">
                <a:latin typeface="+mj-lt"/>
                <a:ea typeface="楷体_GB2312" pitchFamily="49" charset="-122"/>
              </a:rPr>
              <a:t>posedge</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与 </a:t>
            </a:r>
            <a:r>
              <a:rPr kumimoji="1" lang="en-US" altLang="zh-CN" sz="3200" b="1" dirty="0" err="1">
                <a:latin typeface="+mj-lt"/>
                <a:ea typeface="楷体_GB2312" pitchFamily="49" charset="-122"/>
              </a:rPr>
              <a:t>negedge</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关键字</a:t>
            </a:r>
          </a:p>
          <a:p>
            <a:pPr marL="447675" indent="-447675" eaLnBrk="1" hangingPunct="1">
              <a:lnSpc>
                <a:spcPct val="150000"/>
              </a:lnSpc>
              <a:buClr>
                <a:srgbClr val="993300"/>
              </a:buClr>
              <a:buFont typeface="Wingdings" pitchFamily="2" charset="2"/>
              <a:buChar char="v"/>
              <a:defRPr/>
            </a:pPr>
            <a:r>
              <a:rPr kumimoji="1" lang="zh-CN" altLang="en-US" sz="3200" b="1" dirty="0">
                <a:latin typeface="+mj-lt"/>
                <a:ea typeface="楷体_GB2312" pitchFamily="49" charset="-122"/>
              </a:rPr>
              <a:t>组合逻辑的所有输入信号都要作为“信号名”   出现在敏感信号表达式中。</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4B5D87D-A24A-4C9D-8A6A-055E5A4449FF}" type="slidenum">
              <a:rPr lang="en-US" altLang="zh-CN">
                <a:latin typeface="Times New Roman" panose="02020603050405020304" pitchFamily="18" charset="0"/>
              </a:rPr>
              <a:pPr/>
              <a:t>105</a:t>
            </a:fld>
            <a:endParaRPr lang="en-US" altLang="zh-CN">
              <a:latin typeface="Times New Roman" panose="02020603050405020304" pitchFamily="18" charset="0"/>
            </a:endParaRPr>
          </a:p>
        </p:txBody>
      </p:sp>
      <p:sp>
        <p:nvSpPr>
          <p:cNvPr id="187394" name="Text Box 2"/>
          <p:cNvSpPr txBox="1">
            <a:spLocks noChangeArrowheads="1"/>
          </p:cNvSpPr>
          <p:nvPr/>
        </p:nvSpPr>
        <p:spPr bwMode="auto">
          <a:xfrm>
            <a:off x="360363" y="344488"/>
            <a:ext cx="8305800" cy="5457825"/>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dirty="0">
                <a:solidFill>
                  <a:srgbClr val="0043A6"/>
                </a:solidFill>
                <a:effectLst>
                  <a:outerShdw blurRad="38100" dist="38100" dir="2700000" algn="tl">
                    <a:srgbClr val="C0C0C0"/>
                  </a:outerShdw>
                </a:effectLst>
                <a:latin typeface="楷体_GB2312" pitchFamily="49" charset="-122"/>
                <a:ea typeface="楷体_GB2312" pitchFamily="49" charset="-122"/>
              </a:rPr>
              <a:t>例</a:t>
            </a:r>
            <a:r>
              <a:rPr kumimoji="1" lang="en-US" altLang="zh-CN" sz="3200" b="1" dirty="0">
                <a:solidFill>
                  <a:srgbClr val="0043A6"/>
                </a:solidFill>
                <a:effectLst>
                  <a:outerShdw blurRad="38100" dist="38100" dir="2700000" algn="tl">
                    <a:srgbClr val="C0C0C0"/>
                  </a:outerShdw>
                </a:effectLst>
                <a:latin typeface="楷体_GB2312" pitchFamily="49" charset="-122"/>
                <a:ea typeface="楷体_GB2312" pitchFamily="49" charset="-122"/>
              </a:rPr>
              <a:t>:</a:t>
            </a:r>
            <a:r>
              <a:rPr kumimoji="1" lang="zh-CN" altLang="en-US" sz="3200" b="1" dirty="0">
                <a:solidFill>
                  <a:srgbClr val="0043A6"/>
                </a:solidFill>
                <a:effectLst>
                  <a:outerShdw blurRad="38100" dist="38100" dir="2700000" algn="tl">
                    <a:srgbClr val="C0C0C0"/>
                  </a:outerShdw>
                </a:effectLst>
                <a:latin typeface="楷体_GB2312" pitchFamily="49" charset="-122"/>
                <a:ea typeface="楷体_GB2312" pitchFamily="49" charset="-122"/>
              </a:rPr>
              <a:t>有什么问题？</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module</a:t>
            </a:r>
            <a:r>
              <a:rPr kumimoji="1" lang="en-US" altLang="zh-CN" sz="3200" b="1" dirty="0">
                <a:latin typeface="Times New Roman" pitchFamily="18" charset="0"/>
              </a:rPr>
              <a:t>  </a:t>
            </a:r>
            <a:r>
              <a:rPr kumimoji="1" lang="en-US" altLang="zh-CN" sz="3200" b="1" dirty="0" err="1">
                <a:latin typeface="Times New Roman" pitchFamily="18" charset="0"/>
              </a:rPr>
              <a:t>three_and</a:t>
            </a:r>
            <a:r>
              <a:rPr kumimoji="1" lang="en-US" altLang="zh-CN" sz="3200" b="1" dirty="0">
                <a:latin typeface="Times New Roman" pitchFamily="18" charset="0"/>
              </a:rPr>
              <a:t>(f</a:t>
            </a:r>
            <a:r>
              <a:rPr kumimoji="1" lang="zh-CN" altLang="en-US" sz="3200" b="1" dirty="0">
                <a:latin typeface="Times New Roman" pitchFamily="18" charset="0"/>
              </a:rPr>
              <a:t>，</a:t>
            </a:r>
            <a:r>
              <a:rPr kumimoji="1" lang="en-US" altLang="zh-CN" sz="3200" b="1" dirty="0">
                <a:latin typeface="Times New Roman" pitchFamily="18" charset="0"/>
              </a:rPr>
              <a:t>a</a:t>
            </a:r>
            <a:r>
              <a:rPr kumimoji="1" lang="zh-CN" altLang="en-US" sz="3200" b="1" dirty="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output</a:t>
            </a:r>
            <a:r>
              <a:rPr kumimoji="1" lang="en-US" altLang="zh-CN" sz="3200" b="1" dirty="0">
                <a:latin typeface="Times New Roman" pitchFamily="18" charset="0"/>
              </a:rPr>
              <a:t> f</a:t>
            </a:r>
            <a:r>
              <a:rPr kumimoji="1" lang="zh-CN" altLang="en-US"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input</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a</a:t>
            </a:r>
            <a:r>
              <a:rPr kumimoji="1" lang="zh-CN" altLang="en-US" sz="3200" b="1" dirty="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c </a:t>
            </a:r>
            <a:r>
              <a:rPr kumimoji="1" lang="zh-CN" altLang="en-US" sz="3200" b="1" dirty="0">
                <a:latin typeface="Times New Roman" pitchFamily="18" charset="0"/>
              </a:rPr>
              <a:t>；</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f</a:t>
            </a:r>
            <a:r>
              <a:rPr kumimoji="1" lang="zh-CN" altLang="en-US"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always</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 (a  or  b)</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dirty="0">
                <a:latin typeface="Times New Roman" pitchFamily="18" charset="0"/>
              </a:rPr>
              <a:t>	     f=</a:t>
            </a:r>
            <a:r>
              <a:rPr kumimoji="1" lang="en-US" altLang="zh-CN" sz="3200" b="1" dirty="0" err="1">
                <a:latin typeface="Times New Roman" pitchFamily="18" charset="0"/>
              </a:rPr>
              <a:t>a&amp;b&amp;c</a:t>
            </a:r>
            <a:r>
              <a:rPr kumimoji="1" lang="en-US" altLang="zh-CN" sz="3200" b="1" dirty="0">
                <a:latin typeface="Times New Roman" pitchFamily="18" charset="0"/>
              </a:rPr>
              <a:t>;</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endmodule</a:t>
            </a:r>
            <a:endParaRPr kumimoji="1" lang="en-US" altLang="zh-CN" sz="3200" b="1" dirty="0">
              <a:solidFill>
                <a:srgbClr val="0043A6"/>
              </a:solidFill>
              <a:effectLst>
                <a:outerShdw blurRad="38100" dist="38100" dir="2700000" algn="tl">
                  <a:srgbClr val="C0C0C0"/>
                </a:outerShdw>
              </a:effectLst>
              <a:latin typeface="Times New Roman" pitchFamily="18" charset="0"/>
            </a:endParaRPr>
          </a:p>
        </p:txBody>
      </p:sp>
      <p:sp>
        <p:nvSpPr>
          <p:cNvPr id="187395" name="Rectangle 3"/>
          <p:cNvSpPr>
            <a:spLocks noChangeArrowheads="1"/>
          </p:cNvSpPr>
          <p:nvPr/>
        </p:nvSpPr>
        <p:spPr bwMode="auto">
          <a:xfrm>
            <a:off x="3995738" y="3573463"/>
            <a:ext cx="4370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a:t>
            </a:r>
            <a:r>
              <a:rPr kumimoji="1" lang="zh-CN" altLang="en-US" sz="3200" b="1">
                <a:latin typeface="楷体_GB2312" pitchFamily="49" charset="-122"/>
                <a:ea typeface="楷体_GB2312" pitchFamily="49" charset="-122"/>
              </a:rPr>
              <a:t>应改为</a:t>
            </a:r>
            <a:r>
              <a:rPr kumimoji="1" lang="en-US" altLang="zh-CN" sz="3200" b="1">
                <a:latin typeface="Times New Roman" panose="02020603050405020304" pitchFamily="18" charset="0"/>
              </a:rPr>
              <a:t>@ (a  or b or  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2B10830-E396-4CA2-8C36-4067565F95A1}" type="slidenum">
              <a:rPr lang="en-US" altLang="zh-CN">
                <a:latin typeface="Times New Roman" panose="02020603050405020304" pitchFamily="18" charset="0"/>
                <a:ea typeface="楷体_GB2312" pitchFamily="49" charset="-122"/>
              </a:rPr>
              <a:pPr/>
              <a:t>106</a:t>
            </a:fld>
            <a:endParaRPr lang="en-US" altLang="zh-CN">
              <a:latin typeface="Times New Roman" panose="02020603050405020304" pitchFamily="18" charset="0"/>
              <a:ea typeface="楷体_GB2312" pitchFamily="49" charset="-122"/>
            </a:endParaRPr>
          </a:p>
        </p:txBody>
      </p:sp>
      <p:sp>
        <p:nvSpPr>
          <p:cNvPr id="190466" name="Text Box 2"/>
          <p:cNvSpPr txBox="1">
            <a:spLocks noChangeArrowheads="1"/>
          </p:cNvSpPr>
          <p:nvPr/>
        </p:nvSpPr>
        <p:spPr bwMode="auto">
          <a:xfrm>
            <a:off x="0" y="1225550"/>
            <a:ext cx="8001000" cy="579438"/>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a:latin typeface="+mj-lt"/>
                <a:ea typeface="楷体_GB2312" pitchFamily="49" charset="-122"/>
              </a:rPr>
              <a:t>4</a:t>
            </a:r>
            <a:r>
              <a:rPr kumimoji="1" lang="zh-CN" altLang="en-US" sz="3200" b="1">
                <a:latin typeface="+mj-lt"/>
                <a:ea typeface="楷体_GB2312" pitchFamily="49" charset="-122"/>
              </a:rPr>
              <a:t>）用</a:t>
            </a:r>
            <a:r>
              <a:rPr kumimoji="1" lang="en-US" altLang="zh-CN" sz="3200" b="1">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a:latin typeface="+mj-lt"/>
                <a:ea typeface="楷体_GB2312" pitchFamily="49" charset="-122"/>
              </a:rPr>
              <a:t>过程块实现</a:t>
            </a:r>
            <a:r>
              <a:rPr kumimoji="1" lang="zh-CN" altLang="en-US" sz="3200" b="1">
                <a:solidFill>
                  <a:srgbClr val="FF0000"/>
                </a:solidFill>
                <a:effectLst>
                  <a:outerShdw blurRad="38100" dist="38100" dir="2700000" algn="tl">
                    <a:srgbClr val="C0C0C0"/>
                  </a:outerShdw>
                </a:effectLst>
                <a:latin typeface="+mj-lt"/>
                <a:ea typeface="楷体_GB2312" pitchFamily="49" charset="-122"/>
              </a:rPr>
              <a:t>时序逻辑</a:t>
            </a:r>
            <a:r>
              <a:rPr kumimoji="1" lang="zh-CN" altLang="en-US" sz="3200" b="1">
                <a:latin typeface="+mj-lt"/>
                <a:ea typeface="楷体_GB2312" pitchFamily="49" charset="-122"/>
              </a:rPr>
              <a:t>功能</a:t>
            </a:r>
          </a:p>
        </p:txBody>
      </p:sp>
      <p:sp>
        <p:nvSpPr>
          <p:cNvPr id="119812" name="Text Box 3"/>
          <p:cNvSpPr txBox="1">
            <a:spLocks noChangeArrowheads="1"/>
          </p:cNvSpPr>
          <p:nvPr/>
        </p:nvSpPr>
        <p:spPr bwMode="auto">
          <a:xfrm>
            <a:off x="228600" y="1987550"/>
            <a:ext cx="8693150" cy="2952750"/>
          </a:xfrm>
          <a:prstGeom prst="rect">
            <a:avLst/>
          </a:prstGeom>
          <a:noFill/>
          <a:ln w="9525">
            <a:noFill/>
            <a:miter lim="800000"/>
            <a:headEnd/>
            <a:tailEnd/>
          </a:ln>
        </p:spPr>
        <p:txBody>
          <a:bodyPr>
            <a:spAutoFit/>
          </a:bodyPr>
          <a:lstStyle/>
          <a:p>
            <a:pPr marL="538163" indent="-538163" eaLnBrk="1" hangingPunct="1">
              <a:lnSpc>
                <a:spcPct val="150000"/>
              </a:lnSpc>
              <a:buClr>
                <a:srgbClr val="993300"/>
              </a:buClr>
              <a:buFont typeface="Wingdings" pitchFamily="2" charset="2"/>
              <a:buChar char="v"/>
              <a:defRPr/>
            </a:pPr>
            <a:r>
              <a:rPr kumimoji="1" lang="zh-CN" altLang="en-US" sz="3200" b="1" dirty="0">
                <a:latin typeface="+mj-lt"/>
                <a:ea typeface="楷体_GB2312" pitchFamily="49" charset="-122"/>
              </a:rPr>
              <a:t>敏感信号表达式内可以有</a:t>
            </a:r>
            <a:r>
              <a:rPr kumimoji="1" lang="en-US" altLang="zh-CN" sz="3200" b="1" dirty="0" err="1">
                <a:latin typeface="+mj-lt"/>
                <a:ea typeface="楷体_GB2312" pitchFamily="49" charset="-122"/>
              </a:rPr>
              <a:t>posedge</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与 </a:t>
            </a:r>
            <a:r>
              <a:rPr kumimoji="1" lang="en-US" altLang="zh-CN" sz="3200" b="1" dirty="0" err="1">
                <a:latin typeface="+mj-lt"/>
                <a:ea typeface="楷体_GB2312" pitchFamily="49" charset="-122"/>
              </a:rPr>
              <a:t>negedge</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关键字，也可以只有信号名；</a:t>
            </a:r>
          </a:p>
          <a:p>
            <a:pPr marL="538163" indent="-538163" eaLnBrk="1" hangingPunct="1">
              <a:lnSpc>
                <a:spcPct val="150000"/>
              </a:lnSpc>
              <a:buClr>
                <a:srgbClr val="993300"/>
              </a:buClr>
              <a:buFont typeface="Wingdings" pitchFamily="2" charset="2"/>
              <a:buChar char="v"/>
              <a:defRPr/>
            </a:pPr>
            <a:r>
              <a:rPr kumimoji="1" lang="zh-CN" altLang="en-US" sz="3200" b="1" dirty="0">
                <a:latin typeface="+mj-lt"/>
                <a:ea typeface="楷体_GB2312" pitchFamily="49" charset="-122"/>
              </a:rPr>
              <a:t>不要求所有输入信号都出现在敏感信号列表的“信号名”中。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DDF369A-7271-43B9-B5BD-4C9C1AABE919}" type="slidenum">
              <a:rPr lang="en-US" altLang="zh-CN">
                <a:latin typeface="Times New Roman" panose="02020603050405020304" pitchFamily="18" charset="0"/>
              </a:rPr>
              <a:pPr/>
              <a:t>107</a:t>
            </a:fld>
            <a:endParaRPr lang="en-US" altLang="zh-CN">
              <a:latin typeface="Times New Roman" panose="02020603050405020304" pitchFamily="18" charset="0"/>
            </a:endParaRPr>
          </a:p>
        </p:txBody>
      </p:sp>
      <p:sp>
        <p:nvSpPr>
          <p:cNvPr id="110595" name="Text Box 2"/>
          <p:cNvSpPr txBox="1">
            <a:spLocks noChangeArrowheads="1"/>
          </p:cNvSpPr>
          <p:nvPr/>
        </p:nvSpPr>
        <p:spPr bwMode="auto">
          <a:xfrm>
            <a:off x="395288" y="1412875"/>
            <a:ext cx="6900862"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3200" b="1">
                <a:latin typeface="Times New Roman" panose="02020603050405020304" pitchFamily="18" charset="0"/>
              </a:rPr>
              <a:t>module D_FF(Q</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D</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CLK);</a:t>
            </a:r>
          </a:p>
          <a:p>
            <a:pPr eaLnBrk="1" hangingPunct="1">
              <a:lnSpc>
                <a:spcPct val="60000"/>
              </a:lnSpc>
              <a:spcBef>
                <a:spcPct val="50000"/>
              </a:spcBef>
            </a:pPr>
            <a:r>
              <a:rPr kumimoji="1" lang="en-US" altLang="zh-CN" sz="3200" b="1">
                <a:latin typeface="Times New Roman" panose="02020603050405020304" pitchFamily="18" charset="0"/>
              </a:rPr>
              <a:t>output Q;</a:t>
            </a:r>
          </a:p>
          <a:p>
            <a:pPr eaLnBrk="1" hangingPunct="1">
              <a:lnSpc>
                <a:spcPct val="60000"/>
              </a:lnSpc>
              <a:spcBef>
                <a:spcPct val="50000"/>
              </a:spcBef>
            </a:pPr>
            <a:r>
              <a:rPr kumimoji="1" lang="en-US" altLang="zh-CN" sz="3200" b="1">
                <a:latin typeface="Times New Roman" panose="02020603050405020304" pitchFamily="18" charset="0"/>
              </a:rPr>
              <a:t>input D</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CLK;</a:t>
            </a:r>
          </a:p>
          <a:p>
            <a:pPr eaLnBrk="1" hangingPunct="1">
              <a:lnSpc>
                <a:spcPct val="60000"/>
              </a:lnSpc>
              <a:spcBef>
                <a:spcPct val="50000"/>
              </a:spcBef>
            </a:pPr>
            <a:r>
              <a:rPr kumimoji="1" lang="en-US" altLang="zh-CN" sz="3200" b="1">
                <a:latin typeface="Times New Roman" panose="02020603050405020304" pitchFamily="18" charset="0"/>
              </a:rPr>
              <a:t>reg Q;</a:t>
            </a:r>
          </a:p>
          <a:p>
            <a:pPr eaLnBrk="1" hangingPunct="1">
              <a:lnSpc>
                <a:spcPct val="60000"/>
              </a:lnSpc>
              <a:spcBef>
                <a:spcPct val="50000"/>
              </a:spcBef>
            </a:pPr>
            <a:r>
              <a:rPr kumimoji="1" lang="en-US" altLang="zh-CN" sz="3200" b="1">
                <a:latin typeface="Times New Roman" panose="02020603050405020304" pitchFamily="18" charset="0"/>
              </a:rPr>
              <a:t>always @(negedge CLK)</a:t>
            </a:r>
          </a:p>
          <a:p>
            <a:pPr eaLnBrk="1" hangingPunct="1">
              <a:lnSpc>
                <a:spcPct val="60000"/>
              </a:lnSpc>
              <a:spcBef>
                <a:spcPct val="50000"/>
              </a:spcBef>
            </a:pPr>
            <a:r>
              <a:rPr kumimoji="1" lang="en-US" altLang="zh-CN" sz="3200" b="1">
                <a:latin typeface="Times New Roman" panose="02020603050405020304" pitchFamily="18" charset="0"/>
              </a:rPr>
              <a:t>    begin</a:t>
            </a:r>
          </a:p>
          <a:p>
            <a:pPr eaLnBrk="1" hangingPunct="1">
              <a:lnSpc>
                <a:spcPct val="60000"/>
              </a:lnSpc>
              <a:spcBef>
                <a:spcPct val="50000"/>
              </a:spcBef>
            </a:pPr>
            <a:r>
              <a:rPr kumimoji="1" lang="en-US" altLang="zh-CN" sz="3200" b="1">
                <a:latin typeface="Times New Roman" panose="02020603050405020304" pitchFamily="18" charset="0"/>
              </a:rPr>
              <a:t>         Q = D;</a:t>
            </a:r>
          </a:p>
          <a:p>
            <a:pPr eaLnBrk="1" hangingPunct="1">
              <a:lnSpc>
                <a:spcPct val="60000"/>
              </a:lnSpc>
              <a:spcBef>
                <a:spcPct val="50000"/>
              </a:spcBef>
            </a:pPr>
            <a:r>
              <a:rPr kumimoji="1" lang="en-US" altLang="zh-CN" sz="3200" b="1">
                <a:latin typeface="Times New Roman" panose="02020603050405020304" pitchFamily="18" charset="0"/>
              </a:rPr>
              <a:t>    end</a:t>
            </a:r>
          </a:p>
          <a:p>
            <a:pPr eaLnBrk="1" hangingPunct="1">
              <a:lnSpc>
                <a:spcPct val="60000"/>
              </a:lnSpc>
              <a:spcBef>
                <a:spcPct val="50000"/>
              </a:spcBef>
            </a:pPr>
            <a:r>
              <a:rPr kumimoji="1" lang="en-US" altLang="zh-CN" sz="3200" b="1">
                <a:latin typeface="Times New Roman" panose="02020603050405020304" pitchFamily="18" charset="0"/>
              </a:rPr>
              <a:t>endmodule</a:t>
            </a:r>
          </a:p>
        </p:txBody>
      </p:sp>
      <p:sp>
        <p:nvSpPr>
          <p:cNvPr id="120836" name="Text Box 3"/>
          <p:cNvSpPr txBox="1">
            <a:spLocks noChangeArrowheads="1"/>
          </p:cNvSpPr>
          <p:nvPr/>
        </p:nvSpPr>
        <p:spPr bwMode="auto">
          <a:xfrm>
            <a:off x="468313" y="476250"/>
            <a:ext cx="6248400" cy="57943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latin typeface="+mj-lt"/>
                <a:ea typeface="楷体_GB2312" pitchFamily="49" charset="-122"/>
              </a:rPr>
              <a:t>例：时钟下降沿触发的</a:t>
            </a:r>
            <a:r>
              <a:rPr kumimoji="1" lang="en-US" altLang="zh-CN" sz="3200" b="1" dirty="0">
                <a:latin typeface="+mj-lt"/>
                <a:ea typeface="楷体_GB2312" pitchFamily="49" charset="-122"/>
              </a:rPr>
              <a:t>D</a:t>
            </a:r>
            <a:r>
              <a:rPr kumimoji="1" lang="zh-CN" altLang="en-US" sz="3200" b="1" dirty="0">
                <a:latin typeface="+mj-lt"/>
                <a:ea typeface="楷体_GB2312" pitchFamily="49" charset="-122"/>
              </a:rPr>
              <a:t>触发器</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8E1513F3-9E14-4B17-B29E-3A9C8A8A10F5}" type="slidenum">
              <a:rPr lang="en-US" altLang="zh-CN">
                <a:latin typeface="Times New Roman" panose="02020603050405020304" pitchFamily="18" charset="0"/>
                <a:ea typeface="楷体_GB2312" pitchFamily="49" charset="-122"/>
              </a:rPr>
              <a:pPr/>
              <a:t>108</a:t>
            </a:fld>
            <a:endParaRPr lang="en-US" altLang="zh-CN">
              <a:latin typeface="Times New Roman" panose="02020603050405020304" pitchFamily="18" charset="0"/>
              <a:ea typeface="楷体_GB2312" pitchFamily="49" charset="-122"/>
            </a:endParaRPr>
          </a:p>
        </p:txBody>
      </p:sp>
      <p:sp>
        <p:nvSpPr>
          <p:cNvPr id="117762" name="Text Box 2"/>
          <p:cNvSpPr txBox="1">
            <a:spLocks noChangeArrowheads="1"/>
          </p:cNvSpPr>
          <p:nvPr/>
        </p:nvSpPr>
        <p:spPr bwMode="auto">
          <a:xfrm>
            <a:off x="219075" y="334963"/>
            <a:ext cx="8534400" cy="5994400"/>
          </a:xfrm>
          <a:prstGeom prst="rect">
            <a:avLst/>
          </a:prstGeom>
          <a:noFill/>
          <a:ln w="9525">
            <a:noFill/>
            <a:miter lim="800000"/>
            <a:headEnd/>
            <a:tailEnd/>
          </a:ln>
          <a:effectLst/>
        </p:spPr>
        <p:txBody>
          <a:bodyPr>
            <a:spAutoFit/>
          </a:bodyPr>
          <a:lstStyle/>
          <a:p>
            <a:pPr marL="538163" indent="-538163" eaLnBrk="1" hangingPunct="1">
              <a:lnSpc>
                <a:spcPct val="110000"/>
              </a:lnSpc>
              <a:defRPr/>
            </a:pPr>
            <a:r>
              <a:rPr kumimoji="1" lang="zh-CN" altLang="en-US" sz="3200" b="1" dirty="0">
                <a:latin typeface="+mj-lt"/>
                <a:ea typeface="楷体_GB2312" pitchFamily="49" charset="-122"/>
              </a:rPr>
              <a:t>说明：</a:t>
            </a:r>
          </a:p>
          <a:p>
            <a:pPr marL="538163" indent="-538163" eaLnBrk="1" hangingPunct="1">
              <a:lnSpc>
                <a:spcPct val="110000"/>
              </a:lnSpc>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过程语句后面可以是一个敏感事件列表</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该敏感事件列表的作用是用来激活</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过程语句的执行；</a:t>
            </a:r>
          </a:p>
          <a:p>
            <a:pPr marL="538163" indent="-538163" eaLnBrk="1" hangingPunct="1">
              <a:lnSpc>
                <a:spcPct val="110000"/>
              </a:lnSpc>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）如果</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过程块中的敏感事件列表缺省，则认为触发条件始终被满足， </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过程块将无条件地循环执行下去，直到遇到</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$finish</a:t>
            </a:r>
            <a:r>
              <a:rPr kumimoji="1" lang="zh-CN" altLang="en-US" sz="3200" b="1" dirty="0">
                <a:latin typeface="+mj-lt"/>
                <a:ea typeface="楷体_GB2312" pitchFamily="49" charset="-122"/>
              </a:rPr>
              <a:t>或</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$stop</a:t>
            </a:r>
            <a:r>
              <a:rPr kumimoji="1" lang="zh-CN" altLang="en-US" sz="3200" b="1" dirty="0">
                <a:latin typeface="+mj-lt"/>
                <a:ea typeface="楷体_GB2312" pitchFamily="49" charset="-122"/>
              </a:rPr>
              <a:t>系统任务为止；</a:t>
            </a:r>
          </a:p>
          <a:p>
            <a:pPr marL="538163" indent="-538163" eaLnBrk="1" hangingPunct="1">
              <a:lnSpc>
                <a:spcPct val="110000"/>
              </a:lnSpc>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）进行仿真时， </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过程块是从模拟</a:t>
            </a:r>
            <a:r>
              <a:rPr kumimoji="1" lang="en-US" altLang="zh-CN" sz="3200" b="1" dirty="0">
                <a:latin typeface="+mj-lt"/>
                <a:ea typeface="楷体_GB2312" pitchFamily="49" charset="-122"/>
              </a:rPr>
              <a:t>0</a:t>
            </a:r>
            <a:r>
              <a:rPr kumimoji="1" lang="zh-CN" altLang="en-US" sz="3200" b="1" dirty="0">
                <a:latin typeface="+mj-lt"/>
                <a:ea typeface="楷体_GB2312" pitchFamily="49" charset="-122"/>
              </a:rPr>
              <a:t>开始执行的，且</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语句在仿真过程中是不断重复执行的；</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7F2BE2C5-5603-4A05-A05E-E8EE76B2F662}" type="slidenum">
              <a:rPr lang="en-US" altLang="zh-CN">
                <a:latin typeface="Times New Roman" panose="02020603050405020304" pitchFamily="18" charset="0"/>
                <a:ea typeface="楷体_GB2312" pitchFamily="49" charset="-122"/>
              </a:rPr>
              <a:pPr/>
              <a:t>109</a:t>
            </a:fld>
            <a:endParaRPr lang="en-US" altLang="zh-CN">
              <a:latin typeface="Times New Roman" panose="02020603050405020304" pitchFamily="18" charset="0"/>
              <a:ea typeface="楷体_GB2312" pitchFamily="49" charset="-122"/>
            </a:endParaRPr>
          </a:p>
        </p:txBody>
      </p:sp>
      <p:sp>
        <p:nvSpPr>
          <p:cNvPr id="120834" name="Text Box 2"/>
          <p:cNvSpPr txBox="1">
            <a:spLocks noChangeArrowheads="1"/>
          </p:cNvSpPr>
          <p:nvPr/>
        </p:nvSpPr>
        <p:spPr bwMode="auto">
          <a:xfrm>
            <a:off x="152400" y="623888"/>
            <a:ext cx="8610600" cy="5457825"/>
          </a:xfrm>
          <a:prstGeom prst="rect">
            <a:avLst/>
          </a:prstGeom>
          <a:noFill/>
          <a:ln w="9525">
            <a:noFill/>
            <a:miter lim="800000"/>
            <a:headEnd/>
            <a:tailEnd/>
          </a:ln>
          <a:effectLst/>
        </p:spPr>
        <p:txBody>
          <a:bodyPr>
            <a:spAutoFit/>
          </a:bodyPr>
          <a:lstStyle/>
          <a:p>
            <a:pPr marL="630238" indent="-630238" eaLnBrk="1" hangingPunct="1">
              <a:lnSpc>
                <a:spcPct val="110000"/>
              </a:lnSpc>
              <a:defRPr/>
            </a:pPr>
            <a:r>
              <a:rPr kumimoji="1" lang="en-US" altLang="zh-CN" sz="3200" b="1" dirty="0">
                <a:latin typeface="+mj-lt"/>
                <a:ea typeface="楷体_GB2312" pitchFamily="49" charset="-122"/>
              </a:rPr>
              <a:t>4</a:t>
            </a:r>
            <a:r>
              <a:rPr kumimoji="1" lang="zh-CN" altLang="en-US" sz="3200" b="1" dirty="0">
                <a:latin typeface="+mj-lt"/>
                <a:ea typeface="楷体_GB2312" pitchFamily="49" charset="-122"/>
              </a:rPr>
              <a:t>）敏感事件列表由一个或多个“事件表达式”构成，事件表达式说明了启动块内语句执行时的触发条件，</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当存在多个事件表达式时要用关键词</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or</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将多个触发条件组合起来</a:t>
            </a:r>
            <a:r>
              <a:rPr kumimoji="1" lang="zh-CN" altLang="en-US" sz="3200" b="1" dirty="0">
                <a:latin typeface="+mj-lt"/>
                <a:ea typeface="楷体_GB2312" pitchFamily="49" charset="-122"/>
              </a:rPr>
              <a:t>。</a:t>
            </a:r>
            <a:r>
              <a:rPr kumimoji="1" lang="en-US" altLang="zh-CN" sz="3200" b="1" dirty="0" err="1">
                <a:latin typeface="+mj-lt"/>
                <a:ea typeface="楷体_GB2312" pitchFamily="49" charset="-122"/>
              </a:rPr>
              <a:t>Verilog</a:t>
            </a:r>
            <a:r>
              <a:rPr kumimoji="1" lang="zh-CN" altLang="en-US" sz="3200" b="1" dirty="0">
                <a:latin typeface="+mj-lt"/>
                <a:ea typeface="楷体_GB2312" pitchFamily="49" charset="-122"/>
              </a:rPr>
              <a:t>规定：只要这些事件表达式所代表的多个触发条件中有一个成立，就启动块内语句的执行。</a:t>
            </a:r>
          </a:p>
          <a:p>
            <a:pPr marL="630238" indent="-630238" eaLnBrk="1" hangingPunct="1">
              <a:lnSpc>
                <a:spcPct val="110000"/>
              </a:lnSpc>
              <a:defRPr/>
            </a:pPr>
            <a:r>
              <a:rPr kumimoji="1" lang="en-US" altLang="zh-CN" sz="3200" b="1" dirty="0">
                <a:latin typeface="+mj-lt"/>
                <a:ea typeface="楷体_GB2312" pitchFamily="49" charset="-122"/>
              </a:rPr>
              <a:t>5</a:t>
            </a:r>
            <a:r>
              <a:rPr kumimoji="1" lang="zh-CN" altLang="en-US" sz="3200" b="1" dirty="0">
                <a:latin typeface="+mj-lt"/>
                <a:ea typeface="楷体_GB2312" pitchFamily="49" charset="-122"/>
              </a:rPr>
              <a:t>）</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切勿将变量引入敏感信号列表</a:t>
            </a:r>
            <a:r>
              <a:rPr kumimoji="1" lang="zh-CN" altLang="en-US" sz="3200" b="1" dirty="0">
                <a:latin typeface="+mj-lt"/>
                <a:ea typeface="楷体_GB2312" pitchFamily="49" charset="-122"/>
              </a:rPr>
              <a:t>。</a:t>
            </a:r>
          </a:p>
          <a:p>
            <a:pPr marL="630238" indent="-630238" eaLnBrk="1" hangingPunct="1">
              <a:lnSpc>
                <a:spcPct val="110000"/>
              </a:lnSpc>
              <a:defRPr/>
            </a:pPr>
            <a:r>
              <a:rPr kumimoji="1" lang="en-US" altLang="zh-CN" sz="3200" b="1" dirty="0">
                <a:latin typeface="+mj-lt"/>
                <a:ea typeface="楷体_GB2312" pitchFamily="49" charset="-122"/>
              </a:rPr>
              <a:t>6</a:t>
            </a:r>
            <a:r>
              <a:rPr kumimoji="1" lang="zh-CN" altLang="en-US" sz="3200" b="1" dirty="0">
                <a:latin typeface="+mj-lt"/>
                <a:ea typeface="楷体_GB2312" pitchFamily="49" charset="-122"/>
              </a:rPr>
              <a:t>）</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always</a:t>
            </a:r>
            <a:r>
              <a:rPr kumimoji="1" lang="zh-CN" altLang="en-US" sz="3200" b="1" dirty="0">
                <a:latin typeface="+mj-lt"/>
                <a:ea typeface="楷体_GB2312" pitchFamily="49" charset="-122"/>
              </a:rPr>
              <a:t>过程块和</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initial</a:t>
            </a:r>
            <a:r>
              <a:rPr kumimoji="1" lang="zh-CN" altLang="en-US" sz="3200" b="1" dirty="0">
                <a:latin typeface="+mj-lt"/>
                <a:ea typeface="楷体_GB2312" pitchFamily="49" charset="-122"/>
              </a:rPr>
              <a:t>过程块都不能嵌套使用。</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381000"/>
            <a:ext cx="7772400" cy="1143000"/>
          </a:xfrm>
        </p:spPr>
        <p:txBody>
          <a:bodyPr/>
          <a:lstStyle/>
          <a:p>
            <a:pPr eaLnBrk="1" hangingPunct="1">
              <a:defRPr/>
            </a:pPr>
            <a:r>
              <a:rPr lang="en-US" altLang="zh-CN" sz="4000" b="1" smtClean="0">
                <a:solidFill>
                  <a:schemeClr val="accent2"/>
                </a:solidFill>
              </a:rPr>
              <a:t>§2 </a:t>
            </a:r>
            <a:r>
              <a:rPr lang="en-US" altLang="zh-CN" sz="4800" b="1" smtClean="0">
                <a:solidFill>
                  <a:schemeClr val="accent2"/>
                </a:solidFill>
              </a:rPr>
              <a:t>Verilog HDL</a:t>
            </a:r>
            <a:r>
              <a:rPr lang="zh-CN" altLang="en-US" sz="4800" b="1" smtClean="0">
                <a:solidFill>
                  <a:schemeClr val="accent2"/>
                </a:solidFill>
              </a:rPr>
              <a:t>设计初步</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6ACEAC6-4423-4447-92AF-3D489F220E2F}" type="slidenum">
              <a:rPr lang="en-US" altLang="zh-CN">
                <a:latin typeface="Times New Roman" panose="02020603050405020304" pitchFamily="18" charset="0"/>
              </a:rPr>
              <a:pPr/>
              <a:t>11</a:t>
            </a:fld>
            <a:endParaRPr lang="en-US" altLang="zh-CN">
              <a:latin typeface="Times New Roman" panose="02020603050405020304" pitchFamily="18" charset="0"/>
            </a:endParaRPr>
          </a:p>
        </p:txBody>
      </p:sp>
      <p:pic>
        <p:nvPicPr>
          <p:cNvPr id="12292" name="Picture 4" descr="nanre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267200"/>
            <a:ext cx="2819400"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p:cNvSpPr txBox="1">
            <a:spLocks noChangeArrowheads="1"/>
          </p:cNvSpPr>
          <p:nvPr/>
        </p:nvSpPr>
        <p:spPr bwMode="auto">
          <a:xfrm>
            <a:off x="762000" y="1524000"/>
            <a:ext cx="60198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CC6600"/>
              </a:buClr>
              <a:buSzPct val="110000"/>
              <a:buFont typeface="Wingdings" panose="05000000000000000000" pitchFamily="2" charset="2"/>
              <a:buNone/>
            </a:pP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内容简介</a:t>
            </a:r>
          </a:p>
          <a:p>
            <a:pPr eaLnBrk="1" hangingPunct="1">
              <a:spcBef>
                <a:spcPct val="50000"/>
              </a:spcBef>
              <a:buClr>
                <a:srgbClr val="CC6600"/>
              </a:buClr>
              <a:buSzPct val="110000"/>
              <a:buFont typeface="Wingdings" panose="05000000000000000000" pitchFamily="2" charset="2"/>
              <a:buChar char="v"/>
            </a:pPr>
            <a:r>
              <a:rPr kumimoji="1" lang="en-US" altLang="zh-CN" sz="3200" b="1">
                <a:latin typeface="楷体_GB2312" pitchFamily="49" charset="-122"/>
                <a:ea typeface="楷体_GB2312" pitchFamily="49" charset="-122"/>
              </a:rPr>
              <a:t>Verilog HDL</a:t>
            </a:r>
            <a:r>
              <a:rPr kumimoji="1" lang="zh-CN" altLang="en-US" sz="3200" b="1">
                <a:latin typeface="楷体_GB2312" pitchFamily="49" charset="-122"/>
                <a:ea typeface="楷体_GB2312" pitchFamily="49" charset="-122"/>
              </a:rPr>
              <a:t>与</a:t>
            </a:r>
            <a:r>
              <a:rPr kumimoji="1" lang="en-US" altLang="zh-CN" sz="3200" b="1">
                <a:latin typeface="楷体_GB2312" pitchFamily="49" charset="-122"/>
                <a:ea typeface="楷体_GB2312" pitchFamily="49" charset="-122"/>
              </a:rPr>
              <a:t>C</a:t>
            </a:r>
            <a:r>
              <a:rPr kumimoji="1" lang="zh-CN" altLang="en-US" sz="3200" b="1">
                <a:latin typeface="楷体_GB2312" pitchFamily="49" charset="-122"/>
                <a:ea typeface="楷体_GB2312" pitchFamily="49" charset="-122"/>
              </a:rPr>
              <a:t>语言的比较</a:t>
            </a:r>
          </a:p>
          <a:p>
            <a:pPr eaLnBrk="1" hangingPunct="1">
              <a:spcBef>
                <a:spcPct val="50000"/>
              </a:spcBef>
              <a:buClr>
                <a:srgbClr val="CC6600"/>
              </a:buClr>
              <a:buSzPct val="110000"/>
              <a:buFont typeface="Wingdings" panose="05000000000000000000" pitchFamily="2" charset="2"/>
              <a:buChar char="v"/>
            </a:pPr>
            <a:r>
              <a:rPr kumimoji="1" lang="en-US" altLang="zh-CN" sz="3200" b="1">
                <a:latin typeface="楷体_GB2312" pitchFamily="49" charset="-122"/>
                <a:ea typeface="楷体_GB2312" pitchFamily="49" charset="-122"/>
              </a:rPr>
              <a:t>Verilog</a:t>
            </a:r>
            <a:r>
              <a:rPr kumimoji="1" lang="zh-CN" altLang="en-US" sz="3200" b="1">
                <a:latin typeface="楷体_GB2312" pitchFamily="49" charset="-122"/>
                <a:ea typeface="楷体_GB2312" pitchFamily="49" charset="-122"/>
              </a:rPr>
              <a:t>模块的基本结构</a:t>
            </a:r>
          </a:p>
          <a:p>
            <a:pPr eaLnBrk="1" hangingPunct="1">
              <a:spcBef>
                <a:spcPct val="50000"/>
              </a:spcBef>
              <a:buClr>
                <a:srgbClr val="CC6600"/>
              </a:buClr>
              <a:buSzPct val="110000"/>
              <a:buFont typeface="Wingdings" panose="05000000000000000000" pitchFamily="2" charset="2"/>
              <a:buChar char="v"/>
            </a:pPr>
            <a:r>
              <a:rPr kumimoji="1" lang="zh-CN" altLang="en-US" sz="3200" b="1">
                <a:latin typeface="楷体_GB2312" pitchFamily="49" charset="-122"/>
                <a:ea typeface="楷体_GB2312" pitchFamily="49" charset="-122"/>
              </a:rPr>
              <a:t>逻辑功能的定义</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2B8E9FB-6C11-4489-A864-3CE558E10AB4}" type="slidenum">
              <a:rPr lang="en-US" altLang="zh-CN">
                <a:latin typeface="Times New Roman" panose="02020603050405020304" pitchFamily="18" charset="0"/>
              </a:rPr>
              <a:pPr/>
              <a:t>110</a:t>
            </a:fld>
            <a:endParaRPr lang="en-US" altLang="zh-CN">
              <a:latin typeface="Times New Roman" panose="02020603050405020304" pitchFamily="18" charset="0"/>
            </a:endParaRPr>
          </a:p>
        </p:txBody>
      </p:sp>
      <p:sp>
        <p:nvSpPr>
          <p:cNvPr id="113667" name="Text Box 2"/>
          <p:cNvSpPr txBox="1">
            <a:spLocks noChangeArrowheads="1"/>
          </p:cNvSpPr>
          <p:nvPr/>
        </p:nvSpPr>
        <p:spPr bwMode="auto">
          <a:xfrm>
            <a:off x="358775" y="3810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例：不恰当使用</a:t>
            </a:r>
            <a:r>
              <a:rPr kumimoji="1" lang="en-US" altLang="zh-CN" sz="3200" b="1">
                <a:solidFill>
                  <a:srgbClr val="0043A6"/>
                </a:solidFill>
                <a:latin typeface="Times New Roman" panose="02020603050405020304" pitchFamily="18" charset="0"/>
              </a:rPr>
              <a:t>always</a:t>
            </a:r>
            <a:r>
              <a:rPr kumimoji="1" lang="zh-CN" altLang="en-US" sz="3200" b="1">
                <a:latin typeface="Times New Roman" panose="02020603050405020304" pitchFamily="18" charset="0"/>
              </a:rPr>
              <a:t>语句而产生仿真死锁的情况。</a:t>
            </a:r>
          </a:p>
        </p:txBody>
      </p:sp>
      <p:sp>
        <p:nvSpPr>
          <p:cNvPr id="113668" name="Text Box 3"/>
          <p:cNvSpPr txBox="1">
            <a:spLocks noChangeArrowheads="1"/>
          </p:cNvSpPr>
          <p:nvPr/>
        </p:nvSpPr>
        <p:spPr bwMode="auto">
          <a:xfrm>
            <a:off x="479425" y="1546225"/>
            <a:ext cx="3352800" cy="2784475"/>
          </a:xfrm>
          <a:prstGeom prst="rect">
            <a:avLst/>
          </a:prstGeom>
          <a:solidFill>
            <a:srgbClr val="006699"/>
          </a:solidFill>
          <a:ln w="9525">
            <a:solidFill>
              <a:srgbClr val="006699"/>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chemeClr val="bg1"/>
                </a:solidFill>
                <a:latin typeface="Times New Roman" panose="02020603050405020304" pitchFamily="18" charset="0"/>
              </a:rPr>
              <a:t>always</a:t>
            </a:r>
          </a:p>
          <a:p>
            <a:pPr eaLnBrk="1" hangingPunct="1">
              <a:spcBef>
                <a:spcPct val="50000"/>
              </a:spcBef>
            </a:pPr>
            <a:r>
              <a:rPr kumimoji="1" lang="en-US" altLang="zh-CN" sz="3200" b="1">
                <a:solidFill>
                  <a:schemeClr val="bg1"/>
                </a:solidFill>
                <a:latin typeface="Times New Roman" panose="02020603050405020304" pitchFamily="18" charset="0"/>
              </a:rPr>
              <a:t>	begin</a:t>
            </a:r>
          </a:p>
          <a:p>
            <a:pPr eaLnBrk="1" hangingPunct="1">
              <a:spcBef>
                <a:spcPct val="50000"/>
              </a:spcBef>
            </a:pPr>
            <a:r>
              <a:rPr kumimoji="1" lang="en-US" altLang="zh-CN" sz="3200" b="1">
                <a:solidFill>
                  <a:schemeClr val="bg1"/>
                </a:solidFill>
                <a:latin typeface="Times New Roman" panose="02020603050405020304" pitchFamily="18" charset="0"/>
              </a:rPr>
              <a:t>	    clk=~clk;</a:t>
            </a:r>
          </a:p>
          <a:p>
            <a:pPr eaLnBrk="1" hangingPunct="1">
              <a:spcBef>
                <a:spcPct val="50000"/>
              </a:spcBef>
            </a:pPr>
            <a:r>
              <a:rPr kumimoji="1" lang="en-US" altLang="zh-CN" sz="3200" b="1">
                <a:solidFill>
                  <a:schemeClr val="bg1"/>
                </a:solidFill>
                <a:latin typeface="Times New Roman" panose="02020603050405020304" pitchFamily="18" charset="0"/>
              </a:rPr>
              <a:t>	end</a:t>
            </a:r>
          </a:p>
        </p:txBody>
      </p:sp>
      <p:sp>
        <p:nvSpPr>
          <p:cNvPr id="2" name="Text Box 4"/>
          <p:cNvSpPr txBox="1">
            <a:spLocks noChangeArrowheads="1"/>
          </p:cNvSpPr>
          <p:nvPr/>
        </p:nvSpPr>
        <p:spPr bwMode="auto">
          <a:xfrm>
            <a:off x="4648200" y="1501775"/>
            <a:ext cx="3810000" cy="2784475"/>
          </a:xfrm>
          <a:prstGeom prst="rect">
            <a:avLst/>
          </a:prstGeom>
          <a:solidFill>
            <a:srgbClr val="006699"/>
          </a:solidFill>
          <a:ln w="9525">
            <a:solidFill>
              <a:srgbClr val="006699"/>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chemeClr val="bg1"/>
                </a:solidFill>
                <a:latin typeface="Times New Roman" panose="02020603050405020304" pitchFamily="18" charset="0"/>
              </a:rPr>
              <a:t>always</a:t>
            </a:r>
          </a:p>
          <a:p>
            <a:pPr eaLnBrk="1" hangingPunct="1">
              <a:spcBef>
                <a:spcPct val="50000"/>
              </a:spcBef>
            </a:pPr>
            <a:r>
              <a:rPr kumimoji="1" lang="en-US" altLang="zh-CN" sz="3200" b="1">
                <a:solidFill>
                  <a:schemeClr val="bg1"/>
                </a:solidFill>
                <a:latin typeface="Times New Roman" panose="02020603050405020304" pitchFamily="18" charset="0"/>
              </a:rPr>
              <a:t>	begin</a:t>
            </a:r>
          </a:p>
          <a:p>
            <a:pPr eaLnBrk="1" hangingPunct="1">
              <a:spcBef>
                <a:spcPct val="50000"/>
              </a:spcBef>
            </a:pPr>
            <a:r>
              <a:rPr kumimoji="1" lang="en-US" altLang="zh-CN" sz="3200" b="1">
                <a:solidFill>
                  <a:schemeClr val="bg1"/>
                </a:solidFill>
                <a:latin typeface="Times New Roman" panose="02020603050405020304" pitchFamily="18" charset="0"/>
              </a:rPr>
              <a:t>	   #50 clk=~clk;</a:t>
            </a:r>
          </a:p>
          <a:p>
            <a:pPr eaLnBrk="1" hangingPunct="1">
              <a:spcBef>
                <a:spcPct val="50000"/>
              </a:spcBef>
            </a:pPr>
            <a:r>
              <a:rPr kumimoji="1" lang="en-US" altLang="zh-CN" sz="3200" b="1">
                <a:solidFill>
                  <a:schemeClr val="bg1"/>
                </a:solidFill>
                <a:latin typeface="Times New Roman" panose="02020603050405020304" pitchFamily="18" charset="0"/>
              </a:rPr>
              <a:t>	end</a:t>
            </a:r>
          </a:p>
        </p:txBody>
      </p:sp>
      <p:sp>
        <p:nvSpPr>
          <p:cNvPr id="121861" name="Rectangle 5"/>
          <p:cNvSpPr>
            <a:spLocks noChangeArrowheads="1"/>
          </p:cNvSpPr>
          <p:nvPr/>
        </p:nvSpPr>
        <p:spPr bwMode="auto">
          <a:xfrm>
            <a:off x="4683125" y="4441825"/>
            <a:ext cx="3709988" cy="1373188"/>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rPr>
              <a:t>加上时延控制“</a:t>
            </a:r>
            <a:r>
              <a:rPr kumimoji="1" lang="en-US" altLang="zh-CN" sz="2800" b="1">
                <a:solidFill>
                  <a:schemeClr val="bg1"/>
                </a:solidFill>
              </a:rPr>
              <a:t>#50”</a:t>
            </a:r>
            <a:r>
              <a:rPr kumimoji="1" lang="zh-CN" altLang="en-US" sz="2800" b="1">
                <a:solidFill>
                  <a:schemeClr val="bg1"/>
                </a:solidFill>
              </a:rPr>
              <a:t>产生一个周期为</a:t>
            </a:r>
            <a:r>
              <a:rPr kumimoji="1" lang="en-US" altLang="zh-CN" sz="2800" b="1">
                <a:solidFill>
                  <a:schemeClr val="bg1"/>
                </a:solidFill>
              </a:rPr>
              <a:t>100</a:t>
            </a:r>
            <a:r>
              <a:rPr kumimoji="1" lang="zh-CN" altLang="en-US" sz="2800" b="1">
                <a:solidFill>
                  <a:schemeClr val="bg1"/>
                </a:solidFill>
              </a:rPr>
              <a:t>的方波信号 </a:t>
            </a:r>
          </a:p>
        </p:txBody>
      </p:sp>
      <p:sp>
        <p:nvSpPr>
          <p:cNvPr id="113671" name="Rectangle 6"/>
          <p:cNvSpPr>
            <a:spLocks noChangeArrowheads="1"/>
          </p:cNvSpPr>
          <p:nvPr/>
        </p:nvSpPr>
        <p:spPr bwMode="auto">
          <a:xfrm>
            <a:off x="317500" y="4395788"/>
            <a:ext cx="3709988" cy="2227262"/>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rPr>
              <a:t>当敏感信号列表缺省时，语句块将一直执行下去，这就可能在仿真时产生仿真死锁情况</a:t>
            </a:r>
            <a:r>
              <a:rPr kumimoji="1"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21861"/>
                                        </p:tgtEl>
                                        <p:attrNameLst>
                                          <p:attrName>style.visibility</p:attrName>
                                        </p:attrNameLst>
                                      </p:cBhvr>
                                      <p:to>
                                        <p:strVal val="visible"/>
                                      </p:to>
                                    </p:set>
                                    <p:animEffect transition="in" filter="box(out)">
                                      <p:cBhvr>
                                        <p:cTn id="11"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186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a:xfrm>
            <a:off x="304800" y="609600"/>
            <a:ext cx="4676775" cy="533400"/>
          </a:xfrm>
        </p:spPr>
        <p:txBody>
          <a:bodyPr/>
          <a:lstStyle/>
          <a:p>
            <a:pPr eaLnBrk="1" hangingPunct="1">
              <a:lnSpc>
                <a:spcPct val="90000"/>
              </a:lnSpc>
              <a:buFontTx/>
              <a:buNone/>
              <a:defRPr/>
            </a:pPr>
            <a:r>
              <a:rPr lang="en-US" altLang="zh-CN" b="1" dirty="0" smtClean="0">
                <a:solidFill>
                  <a:srgbClr val="990000"/>
                </a:solidFill>
                <a:latin typeface="+mj-lt"/>
              </a:rPr>
              <a:t>2. initial</a:t>
            </a:r>
            <a:r>
              <a:rPr lang="zh-CN" altLang="en-US" b="1" dirty="0" smtClean="0">
                <a:solidFill>
                  <a:srgbClr val="990000"/>
                </a:solidFill>
                <a:latin typeface="+mj-lt"/>
              </a:rPr>
              <a:t>过程块</a:t>
            </a:r>
          </a:p>
        </p:txBody>
      </p:sp>
      <p:sp>
        <p:nvSpPr>
          <p:cNvPr id="9"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7699958D-CBAD-463F-BF91-847046144351}" type="slidenum">
              <a:rPr lang="en-US" altLang="zh-CN">
                <a:latin typeface="Times New Roman" panose="02020603050405020304" pitchFamily="18" charset="0"/>
                <a:ea typeface="楷体_GB2312" pitchFamily="49" charset="-122"/>
              </a:rPr>
              <a:pPr/>
              <a:t>111</a:t>
            </a:fld>
            <a:endParaRPr lang="en-US" altLang="zh-CN">
              <a:latin typeface="Times New Roman" panose="02020603050405020304" pitchFamily="18" charset="0"/>
              <a:ea typeface="楷体_GB2312" pitchFamily="49" charset="-122"/>
            </a:endParaRPr>
          </a:p>
        </p:txBody>
      </p:sp>
      <p:grpSp>
        <p:nvGrpSpPr>
          <p:cNvPr id="114692" name="Group 4"/>
          <p:cNvGrpSpPr>
            <a:grpSpLocks/>
          </p:cNvGrpSpPr>
          <p:nvPr/>
        </p:nvGrpSpPr>
        <p:grpSpPr bwMode="auto">
          <a:xfrm>
            <a:off x="990600" y="1295400"/>
            <a:ext cx="3810000" cy="4927600"/>
            <a:chOff x="624" y="816"/>
            <a:chExt cx="2400" cy="3104"/>
          </a:xfrm>
        </p:grpSpPr>
        <p:sp>
          <p:nvSpPr>
            <p:cNvPr id="137221" name="Text Box 5"/>
            <p:cNvSpPr txBox="1">
              <a:spLocks noChangeArrowheads="1"/>
            </p:cNvSpPr>
            <p:nvPr/>
          </p:nvSpPr>
          <p:spPr bwMode="auto">
            <a:xfrm>
              <a:off x="624" y="816"/>
              <a:ext cx="2208" cy="3104"/>
            </a:xfrm>
            <a:prstGeom prst="rect">
              <a:avLst/>
            </a:prstGeom>
            <a:noFill/>
            <a:ln w="9525">
              <a:noFill/>
              <a:miter lim="800000"/>
              <a:headEnd/>
              <a:tailEnd/>
            </a:ln>
            <a:effectLst/>
          </p:spPr>
          <p:txBody>
            <a:bodyPr>
              <a:spAutoFit/>
            </a:bodyPr>
            <a:lstStyle/>
            <a:p>
              <a:pPr eaLnBrk="1" hangingPunct="1">
                <a:lnSpc>
                  <a:spcPct val="80000"/>
                </a:lnSpc>
                <a:spcBef>
                  <a:spcPct val="50000"/>
                </a:spcBef>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格式：</a:t>
              </a:r>
            </a:p>
            <a:p>
              <a:pPr eaLnBrk="1" hangingPunct="1">
                <a:lnSpc>
                  <a:spcPct val="80000"/>
                </a:lnSpc>
                <a:spcBef>
                  <a:spcPct val="50000"/>
                </a:spcBef>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initial</a:t>
              </a:r>
            </a:p>
            <a:p>
              <a:pPr eaLnBrk="1" hangingPunct="1">
                <a:lnSpc>
                  <a:spcPct val="80000"/>
                </a:lnSpc>
                <a:spcBef>
                  <a:spcPct val="50000"/>
                </a:spcBef>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begin</a:t>
              </a:r>
            </a:p>
            <a:p>
              <a:pPr eaLnBrk="1" hangingPunct="1">
                <a:lnSpc>
                  <a:spcPct val="80000"/>
                </a:lnSpc>
                <a:spcBef>
                  <a:spcPct val="50000"/>
                </a:spcBef>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a:t>
              </a:r>
              <a:r>
                <a:rPr kumimoji="1" lang="zh-CN" altLang="en-US" sz="3200" b="1">
                  <a:solidFill>
                    <a:srgbClr val="0043A6"/>
                  </a:solidFill>
                  <a:effectLst>
                    <a:outerShdw blurRad="38100" dist="38100" dir="2700000" algn="tl">
                      <a:srgbClr val="C0C0C0"/>
                    </a:outerShdw>
                  </a:effectLst>
                  <a:latin typeface="+mj-lt"/>
                  <a:ea typeface="楷体_GB2312" pitchFamily="49" charset="-122"/>
                </a:rPr>
                <a:t>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1</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80000"/>
                </a:lnSpc>
                <a:spcBef>
                  <a:spcPct val="50000"/>
                </a:spcBef>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2</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80000"/>
                </a:lnSpc>
                <a:spcBef>
                  <a:spcPct val="50000"/>
                </a:spcBef>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p>
            <a:p>
              <a:pPr eaLnBrk="1" hangingPunct="1">
                <a:lnSpc>
                  <a:spcPct val="80000"/>
                </a:lnSpc>
                <a:spcBef>
                  <a:spcPct val="50000"/>
                </a:spcBef>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n</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80000"/>
                </a:lnSpc>
                <a:spcBef>
                  <a:spcPct val="50000"/>
                </a:spcBef>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end</a:t>
              </a:r>
            </a:p>
          </p:txBody>
        </p:sp>
        <p:sp>
          <p:nvSpPr>
            <p:cNvPr id="124934" name="Line 6"/>
            <p:cNvSpPr>
              <a:spLocks noChangeShapeType="1"/>
            </p:cNvSpPr>
            <p:nvPr/>
          </p:nvSpPr>
          <p:spPr bwMode="auto">
            <a:xfrm>
              <a:off x="1200" y="2784"/>
              <a:ext cx="0" cy="384"/>
            </a:xfrm>
            <a:prstGeom prst="line">
              <a:avLst/>
            </a:prstGeom>
            <a:noFill/>
            <a:ln w="57150">
              <a:solidFill>
                <a:srgbClr val="006699"/>
              </a:solidFill>
              <a:prstDash val="sysDot"/>
              <a:round/>
              <a:headEnd/>
              <a:tailEnd/>
            </a:ln>
          </p:spPr>
          <p:txBody>
            <a:bodyPr/>
            <a:lstStyle/>
            <a:p>
              <a:pPr>
                <a:defRPr/>
              </a:pPr>
              <a:endParaRPr lang="zh-CN" altLang="en-US">
                <a:latin typeface="+mj-lt"/>
                <a:ea typeface="楷体_GB2312" pitchFamily="49" charset="-122"/>
              </a:endParaRPr>
            </a:p>
          </p:txBody>
        </p:sp>
        <p:sp>
          <p:nvSpPr>
            <p:cNvPr id="124935" name="AutoShape 7"/>
            <p:cNvSpPr>
              <a:spLocks/>
            </p:cNvSpPr>
            <p:nvPr/>
          </p:nvSpPr>
          <p:spPr bwMode="auto">
            <a:xfrm>
              <a:off x="1968" y="1776"/>
              <a:ext cx="96" cy="2064"/>
            </a:xfrm>
            <a:prstGeom prst="rightBrace">
              <a:avLst>
                <a:gd name="adj1" fmla="val 179167"/>
                <a:gd name="adj2" fmla="val 50000"/>
              </a:avLst>
            </a:prstGeom>
            <a:noFill/>
            <a:ln w="38100">
              <a:solidFill>
                <a:schemeClr val="tx1"/>
              </a:solidFill>
              <a:round/>
              <a:headEnd/>
              <a:tailEnd/>
            </a:ln>
          </p:spPr>
          <p:txBody>
            <a:bodyPr wrap="none" anchor="ctr"/>
            <a:lstStyle/>
            <a:p>
              <a:pPr algn="ctr" eaLnBrk="1" hangingPunct="1">
                <a:defRPr/>
              </a:pPr>
              <a:endParaRPr kumimoji="1" lang="zh-CN" altLang="zh-CN" sz="3200" b="1">
                <a:solidFill>
                  <a:srgbClr val="8C5D00"/>
                </a:solidFill>
                <a:latin typeface="+mj-lt"/>
                <a:ea typeface="楷体_GB2312" pitchFamily="49" charset="-122"/>
              </a:endParaRPr>
            </a:p>
          </p:txBody>
        </p:sp>
        <p:sp>
          <p:nvSpPr>
            <p:cNvPr id="124936" name="Text Box 8"/>
            <p:cNvSpPr txBox="1">
              <a:spLocks noChangeArrowheads="1"/>
            </p:cNvSpPr>
            <p:nvPr/>
          </p:nvSpPr>
          <p:spPr bwMode="auto">
            <a:xfrm>
              <a:off x="2064" y="2592"/>
              <a:ext cx="960" cy="365"/>
            </a:xfrm>
            <a:prstGeom prst="rect">
              <a:avLst/>
            </a:prstGeom>
            <a:noFill/>
            <a:ln w="9525">
              <a:noFill/>
              <a:miter lim="800000"/>
              <a:headEnd/>
              <a:tailEnd/>
            </a:ln>
          </p:spPr>
          <p:txBody>
            <a:bodyPr>
              <a:spAutoFit/>
            </a:bodyPr>
            <a:lstStyle/>
            <a:p>
              <a:pPr algn="ctr" eaLnBrk="1" hangingPunct="1">
                <a:spcBef>
                  <a:spcPct val="50000"/>
                </a:spcBef>
                <a:defRPr/>
              </a:pPr>
              <a:r>
                <a:rPr kumimoji="1" lang="zh-CN" altLang="en-US" sz="3200" b="1">
                  <a:latin typeface="+mj-lt"/>
                  <a:ea typeface="楷体_GB2312" pitchFamily="49" charset="-122"/>
                </a:rPr>
                <a:t>过程块</a:t>
              </a:r>
            </a:p>
          </p:txBody>
        </p:sp>
      </p:gr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007D249B-84B5-40BA-B2F8-8446076F6241}" type="slidenum">
              <a:rPr lang="en-US" altLang="zh-CN">
                <a:latin typeface="Times New Roman" panose="02020603050405020304" pitchFamily="18" charset="0"/>
                <a:ea typeface="楷体_GB2312" pitchFamily="49" charset="-122"/>
              </a:rPr>
              <a:pPr/>
              <a:t>112</a:t>
            </a:fld>
            <a:endParaRPr lang="en-US" altLang="zh-CN">
              <a:latin typeface="Times New Roman" panose="02020603050405020304" pitchFamily="18" charset="0"/>
              <a:ea typeface="楷体_GB2312" pitchFamily="49" charset="-122"/>
            </a:endParaRPr>
          </a:p>
        </p:txBody>
      </p:sp>
      <p:sp>
        <p:nvSpPr>
          <p:cNvPr id="123906" name="Text Box 2"/>
          <p:cNvSpPr txBox="1">
            <a:spLocks noChangeArrowheads="1"/>
          </p:cNvSpPr>
          <p:nvPr/>
        </p:nvSpPr>
        <p:spPr bwMode="auto">
          <a:xfrm>
            <a:off x="271463" y="635000"/>
            <a:ext cx="8501062" cy="4819650"/>
          </a:xfrm>
          <a:prstGeom prst="rect">
            <a:avLst/>
          </a:prstGeom>
          <a:noFill/>
          <a:ln w="9525">
            <a:noFill/>
            <a:miter lim="800000"/>
            <a:headEnd/>
            <a:tailEnd/>
          </a:ln>
          <a:effectLst/>
        </p:spPr>
        <p:txBody>
          <a:bodyPr>
            <a:spAutoFit/>
          </a:bodyPr>
          <a:lstStyle/>
          <a:p>
            <a:pPr eaLnBrk="1" hangingPunct="1">
              <a:lnSpc>
                <a:spcPct val="120000"/>
              </a:lnSpc>
              <a:defRPr/>
            </a:pPr>
            <a:r>
              <a:rPr kumimoji="1" lang="zh-CN" altLang="en-US" sz="3200" b="1" dirty="0">
                <a:solidFill>
                  <a:srgbClr val="800000"/>
                </a:solidFill>
                <a:latin typeface="+mj-lt"/>
                <a:ea typeface="楷体_GB2312" pitchFamily="49" charset="-122"/>
              </a:rPr>
              <a:t>说明：</a:t>
            </a:r>
          </a:p>
          <a:p>
            <a:pPr eaLnBrk="1" hangingPunct="1">
              <a:lnSpc>
                <a:spcPct val="120000"/>
              </a:lnSpc>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 </a:t>
            </a:r>
            <a:r>
              <a:rPr kumimoji="1" lang="en-US" altLang="zh-CN" sz="3200" b="1" dirty="0">
                <a:solidFill>
                  <a:srgbClr val="0043A6"/>
                </a:solidFill>
                <a:latin typeface="+mj-lt"/>
                <a:ea typeface="楷体_GB2312" pitchFamily="49" charset="-122"/>
              </a:rPr>
              <a:t>initial</a:t>
            </a:r>
            <a:r>
              <a:rPr kumimoji="1" lang="zh-CN" altLang="en-US" sz="3200" b="1" dirty="0">
                <a:latin typeface="+mj-lt"/>
                <a:ea typeface="楷体_GB2312" pitchFamily="49" charset="-122"/>
              </a:rPr>
              <a:t>语句后面没有“敏感信号列表”；</a:t>
            </a:r>
          </a:p>
          <a:p>
            <a:pPr eaLnBrk="1" hangingPunct="1">
              <a:lnSpc>
                <a:spcPct val="120000"/>
              </a:lnSpc>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 </a:t>
            </a:r>
            <a:r>
              <a:rPr kumimoji="1" lang="en-US" altLang="zh-CN" sz="3200" b="1" dirty="0">
                <a:solidFill>
                  <a:srgbClr val="0043A6"/>
                </a:solidFill>
                <a:latin typeface="+mj-lt"/>
                <a:ea typeface="楷体_GB2312" pitchFamily="49" charset="-122"/>
              </a:rPr>
              <a:t>initial</a:t>
            </a:r>
            <a:r>
              <a:rPr kumimoji="1" lang="zh-CN" altLang="en-US" sz="3200" b="1" dirty="0">
                <a:latin typeface="+mj-lt"/>
                <a:ea typeface="楷体_GB2312" pitchFamily="49" charset="-122"/>
              </a:rPr>
              <a:t>过程块中的语句是从模拟</a:t>
            </a:r>
            <a:r>
              <a:rPr kumimoji="1" lang="en-US" altLang="zh-CN" sz="3200" b="1" dirty="0">
                <a:latin typeface="+mj-lt"/>
                <a:ea typeface="楷体_GB2312" pitchFamily="49" charset="-122"/>
              </a:rPr>
              <a:t>0</a:t>
            </a:r>
            <a:r>
              <a:rPr kumimoji="1" lang="zh-CN" altLang="en-US" sz="3200" b="1" dirty="0">
                <a:latin typeface="+mj-lt"/>
                <a:ea typeface="楷体_GB2312" pitchFamily="49" charset="-122"/>
              </a:rPr>
              <a:t>开始执</a:t>
            </a:r>
          </a:p>
          <a:p>
            <a:pPr eaLnBrk="1" hangingPunct="1">
              <a:lnSpc>
                <a:spcPct val="120000"/>
              </a:lnSpc>
              <a:defRPr/>
            </a:pPr>
            <a:r>
              <a:rPr kumimoji="1" lang="zh-CN" altLang="en-US" sz="3200" b="1" dirty="0">
                <a:latin typeface="+mj-lt"/>
                <a:ea typeface="楷体_GB2312" pitchFamily="49" charset="-122"/>
              </a:rPr>
              <a:t>      行，它</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在仿真过程</a:t>
            </a:r>
            <a:r>
              <a:rPr kumimoji="1" lang="zh-CN" altLang="en-US" sz="3200" b="1" dirty="0">
                <a:latin typeface="+mj-lt"/>
                <a:ea typeface="楷体_GB2312" pitchFamily="49" charset="-122"/>
              </a:rPr>
              <a:t>中只执行一次，在执行</a:t>
            </a:r>
          </a:p>
          <a:p>
            <a:pPr eaLnBrk="1" hangingPunct="1">
              <a:lnSpc>
                <a:spcPct val="120000"/>
              </a:lnSpc>
              <a:defRPr/>
            </a:pPr>
            <a:r>
              <a:rPr kumimoji="1" lang="zh-CN" altLang="en-US" sz="3200" b="1" dirty="0">
                <a:latin typeface="+mj-lt"/>
                <a:ea typeface="楷体_GB2312" pitchFamily="49" charset="-122"/>
              </a:rPr>
              <a:t>      完后，该</a:t>
            </a:r>
            <a:r>
              <a:rPr kumimoji="1" lang="en-US" altLang="zh-CN" sz="3200" b="1" dirty="0">
                <a:solidFill>
                  <a:srgbClr val="0043A6"/>
                </a:solidFill>
                <a:latin typeface="+mj-lt"/>
                <a:ea typeface="楷体_GB2312" pitchFamily="49" charset="-122"/>
              </a:rPr>
              <a:t>initial</a:t>
            </a:r>
            <a:r>
              <a:rPr kumimoji="1" lang="zh-CN" altLang="en-US" sz="3200" b="1" dirty="0">
                <a:latin typeface="+mj-lt"/>
                <a:ea typeface="楷体_GB2312" pitchFamily="49" charset="-122"/>
              </a:rPr>
              <a:t>过程块就被挂起，不再执</a:t>
            </a:r>
          </a:p>
          <a:p>
            <a:pPr eaLnBrk="1" hangingPunct="1">
              <a:lnSpc>
                <a:spcPct val="120000"/>
              </a:lnSpc>
              <a:defRPr/>
            </a:pPr>
            <a:r>
              <a:rPr kumimoji="1" lang="zh-CN" altLang="en-US" sz="3200" b="1" dirty="0">
                <a:latin typeface="+mj-lt"/>
                <a:ea typeface="楷体_GB2312" pitchFamily="49" charset="-122"/>
              </a:rPr>
              <a:t>      行；</a:t>
            </a:r>
          </a:p>
          <a:p>
            <a:pPr eaLnBrk="1" hangingPunct="1">
              <a:lnSpc>
                <a:spcPct val="120000"/>
              </a:lnSpc>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 </a:t>
            </a:r>
            <a:r>
              <a:rPr kumimoji="1" lang="en-US" altLang="zh-CN" sz="3200" b="1" dirty="0">
                <a:solidFill>
                  <a:srgbClr val="0043A6"/>
                </a:solidFill>
                <a:latin typeface="+mj-lt"/>
                <a:ea typeface="楷体_GB2312" pitchFamily="49" charset="-122"/>
              </a:rPr>
              <a:t>initial</a:t>
            </a:r>
            <a:r>
              <a:rPr kumimoji="1" lang="zh-CN" altLang="en-US" sz="3200" b="1" dirty="0">
                <a:latin typeface="+mj-lt"/>
                <a:ea typeface="楷体_GB2312" pitchFamily="49" charset="-122"/>
              </a:rPr>
              <a:t>过程块的使用主要是面向功能模拟</a:t>
            </a:r>
          </a:p>
          <a:p>
            <a:pPr eaLnBrk="1" hangingPunct="1">
              <a:lnSpc>
                <a:spcPct val="120000"/>
              </a:lnSpc>
              <a:defRPr/>
            </a:pPr>
            <a:r>
              <a:rPr kumimoji="1" lang="zh-CN" altLang="en-US" sz="3200" b="1" dirty="0">
                <a:latin typeface="+mj-lt"/>
                <a:ea typeface="楷体_GB2312" pitchFamily="49" charset="-122"/>
              </a:rPr>
              <a:t>       的，通常</a:t>
            </a:r>
            <a:r>
              <a:rPr kumimoji="1" lang="zh-CN" altLang="en-US" sz="3200" b="1" dirty="0">
                <a:solidFill>
                  <a:srgbClr val="C00000"/>
                </a:solidFill>
                <a:effectLst>
                  <a:outerShdw blurRad="38100" dist="38100" dir="2700000" algn="tl">
                    <a:srgbClr val="C0C0C0"/>
                  </a:outerShdw>
                </a:effectLst>
                <a:latin typeface="+mj-lt"/>
                <a:ea typeface="楷体_GB2312" pitchFamily="49" charset="-122"/>
              </a:rPr>
              <a:t>不具综合性</a:t>
            </a:r>
            <a:r>
              <a:rPr kumimoji="1" lang="zh-CN" altLang="en-US" sz="3200" b="1" dirty="0">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C64F45EB-F8C2-4EAC-BA99-16E2B03E4EFC}" type="slidenum">
              <a:rPr lang="en-US" altLang="zh-CN">
                <a:latin typeface="Times New Roman" panose="02020603050405020304" pitchFamily="18" charset="0"/>
                <a:ea typeface="楷体_GB2312" pitchFamily="49" charset="-122"/>
              </a:rPr>
              <a:pPr/>
              <a:t>113</a:t>
            </a:fld>
            <a:endParaRPr lang="en-US" altLang="zh-CN">
              <a:latin typeface="Times New Roman" panose="02020603050405020304" pitchFamily="18" charset="0"/>
              <a:ea typeface="楷体_GB2312" pitchFamily="49" charset="-122"/>
            </a:endParaRPr>
          </a:p>
        </p:txBody>
      </p:sp>
      <p:sp>
        <p:nvSpPr>
          <p:cNvPr id="126979" name="Text Box 2"/>
          <p:cNvSpPr txBox="1">
            <a:spLocks noChangeArrowheads="1"/>
          </p:cNvSpPr>
          <p:nvPr/>
        </p:nvSpPr>
        <p:spPr bwMode="auto">
          <a:xfrm>
            <a:off x="114300" y="344488"/>
            <a:ext cx="8915400" cy="5349875"/>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1</a:t>
            </a:r>
            <a:r>
              <a:rPr kumimoji="1" lang="zh-CN" altLang="en-US" sz="3200" b="1" dirty="0">
                <a:latin typeface="+mj-lt"/>
                <a:ea typeface="楷体_GB2312" pitchFamily="49" charset="-122"/>
              </a:rPr>
              <a:t>：用</a:t>
            </a:r>
            <a:r>
              <a:rPr kumimoji="1" lang="en-US" altLang="zh-CN" sz="3200" b="1" dirty="0">
                <a:solidFill>
                  <a:srgbClr val="0043A6"/>
                </a:solidFill>
                <a:latin typeface="+mj-lt"/>
                <a:ea typeface="楷体_GB2312" pitchFamily="49" charset="-122"/>
              </a:rPr>
              <a:t>initial</a:t>
            </a:r>
            <a:r>
              <a:rPr kumimoji="1" lang="zh-CN" altLang="en-US" sz="3200" b="1" dirty="0">
                <a:latin typeface="+mj-lt"/>
                <a:ea typeface="楷体_GB2312" pitchFamily="49" charset="-122"/>
              </a:rPr>
              <a:t>过程语句对测试变量</a:t>
            </a:r>
            <a:r>
              <a:rPr kumimoji="1" lang="en-US" altLang="zh-CN" sz="3200" b="1" dirty="0">
                <a:latin typeface="+mj-lt"/>
                <a:ea typeface="楷体_GB2312" pitchFamily="49" charset="-122"/>
              </a:rPr>
              <a:t>A</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C</a:t>
            </a:r>
          </a:p>
          <a:p>
            <a:pPr eaLnBrk="1" hangingPunct="1">
              <a:lnSpc>
                <a:spcPct val="120000"/>
              </a:lnSpc>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赋值。</a:t>
            </a:r>
          </a:p>
          <a:p>
            <a:pPr eaLnBrk="1" hangingPunct="1">
              <a:lnSpc>
                <a:spcPct val="120000"/>
              </a:lnSpc>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`timescale    1ns/100ps</a:t>
            </a:r>
          </a:p>
          <a:p>
            <a:pPr eaLnBrk="1" hangingPunct="1">
              <a:lnSpc>
                <a:spcPct val="120000"/>
              </a:lnSpc>
              <a:defRPr/>
            </a:pPr>
            <a:r>
              <a:rPr kumimoji="1" lang="en-US" altLang="zh-CN" sz="3200" b="1" dirty="0">
                <a:latin typeface="+mj-lt"/>
                <a:ea typeface="楷体_GB2312" pitchFamily="49" charset="-122"/>
              </a:rPr>
              <a:t>    module   test</a:t>
            </a:r>
            <a:r>
              <a:rPr kumimoji="1" lang="zh-CN" altLang="en-US" sz="3200" b="1" dirty="0">
                <a:latin typeface="+mj-lt"/>
                <a:ea typeface="楷体_GB2312" pitchFamily="49" charset="-122"/>
              </a:rPr>
              <a:t>；</a:t>
            </a:r>
          </a:p>
          <a:p>
            <a:pPr eaLnBrk="1" hangingPunct="1">
              <a:lnSpc>
                <a:spcPct val="120000"/>
              </a:lnSpc>
              <a:defRPr/>
            </a:pPr>
            <a:r>
              <a:rPr kumimoji="1" lang="zh-CN" altLang="en-US" sz="3200" b="1" dirty="0">
                <a:latin typeface="+mj-lt"/>
                <a:ea typeface="楷体_GB2312" pitchFamily="49" charset="-122"/>
              </a:rPr>
              <a:t>    </a:t>
            </a: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A</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C</a:t>
            </a:r>
            <a:r>
              <a:rPr kumimoji="1" lang="zh-CN" altLang="en-US" sz="3200" b="1" dirty="0">
                <a:latin typeface="+mj-lt"/>
                <a:ea typeface="楷体_GB2312" pitchFamily="49" charset="-122"/>
              </a:rPr>
              <a:t>；</a:t>
            </a:r>
          </a:p>
          <a:p>
            <a:pPr eaLnBrk="1" hangingPunct="1">
              <a:lnSpc>
                <a:spcPct val="120000"/>
              </a:lnSpc>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initial</a:t>
            </a:r>
          </a:p>
          <a:p>
            <a:pPr eaLnBrk="1" hangingPunct="1">
              <a:lnSpc>
                <a:spcPct val="120000"/>
              </a:lnSpc>
              <a:defRPr/>
            </a:pPr>
            <a:r>
              <a:rPr kumimoji="1" lang="en-US" altLang="zh-CN" sz="3200" b="1" dirty="0">
                <a:latin typeface="+mj-lt"/>
                <a:ea typeface="楷体_GB2312" pitchFamily="49" charset="-122"/>
              </a:rPr>
              <a:t>	begin</a:t>
            </a:r>
          </a:p>
          <a:p>
            <a:pPr eaLnBrk="1" hangingPunct="1">
              <a:lnSpc>
                <a:spcPct val="120000"/>
              </a:lnSpc>
              <a:defRPr/>
            </a:pPr>
            <a:r>
              <a:rPr kumimoji="1" lang="en-US" altLang="zh-CN" sz="3200" b="1" dirty="0">
                <a:latin typeface="+mj-lt"/>
                <a:ea typeface="楷体_GB2312" pitchFamily="49" charset="-122"/>
              </a:rPr>
              <a:t>		A=0</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B=1</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C=0</a:t>
            </a:r>
            <a:r>
              <a:rPr kumimoji="1" lang="zh-CN" altLang="en-US" sz="3200" b="1" dirty="0">
                <a:latin typeface="+mj-lt"/>
                <a:ea typeface="楷体_GB2312" pitchFamily="49" charset="-122"/>
              </a:rPr>
              <a:t>；</a:t>
            </a:r>
          </a:p>
          <a:p>
            <a:pPr eaLnBrk="1" hangingPunct="1">
              <a:lnSpc>
                <a:spcPct val="120000"/>
              </a:lnSpc>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#50   A=1</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B=0</a:t>
            </a:r>
            <a:r>
              <a:rPr kumimoji="1" lang="zh-CN" altLang="en-US" sz="3200" b="1" dirty="0">
                <a:latin typeface="+mj-lt"/>
                <a:ea typeface="楷体_GB2312" pitchFamily="49" charset="-122"/>
              </a:rPr>
              <a:t>；</a:t>
            </a:r>
          </a:p>
        </p:txBody>
      </p:sp>
      <p:sp>
        <p:nvSpPr>
          <p:cNvPr id="116740" name="矩形 4"/>
          <p:cNvSpPr>
            <a:spLocks noChangeArrowheads="1"/>
          </p:cNvSpPr>
          <p:nvPr/>
        </p:nvSpPr>
        <p:spPr bwMode="auto">
          <a:xfrm>
            <a:off x="190500" y="5629275"/>
            <a:ext cx="8820150" cy="954088"/>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chemeClr val="bg1"/>
                </a:solidFill>
              </a:rPr>
              <a:t>`timescale    1ns/100ps</a:t>
            </a:r>
            <a:r>
              <a:rPr kumimoji="1" lang="zh-CN" altLang="en-US" sz="2800" b="1">
                <a:solidFill>
                  <a:schemeClr val="bg1"/>
                </a:solidFill>
              </a:rPr>
              <a:t>表示时延单位为</a:t>
            </a:r>
            <a:r>
              <a:rPr kumimoji="1" lang="en-US" altLang="zh-CN" sz="2800" b="1">
                <a:solidFill>
                  <a:schemeClr val="bg1"/>
                </a:solidFill>
              </a:rPr>
              <a:t>1ns, </a:t>
            </a:r>
            <a:r>
              <a:rPr kumimoji="1" lang="zh-CN" altLang="en-US" sz="2800" b="1">
                <a:solidFill>
                  <a:schemeClr val="bg1"/>
                </a:solidFill>
              </a:rPr>
              <a:t>时延精度为</a:t>
            </a:r>
            <a:r>
              <a:rPr kumimoji="1" lang="en-US" altLang="zh-CN" sz="2800" b="1">
                <a:solidFill>
                  <a:schemeClr val="bg1"/>
                </a:solidFill>
              </a:rPr>
              <a:t>100ps</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AC58B39-165C-4A63-B972-3CBC92C26B44}" type="slidenum">
              <a:rPr lang="en-US" altLang="zh-CN">
                <a:latin typeface="Times New Roman" panose="02020603050405020304" pitchFamily="18" charset="0"/>
              </a:rPr>
              <a:pPr/>
              <a:t>114</a:t>
            </a:fld>
            <a:endParaRPr lang="en-US" altLang="zh-CN">
              <a:latin typeface="Times New Roman" panose="02020603050405020304" pitchFamily="18" charset="0"/>
            </a:endParaRPr>
          </a:p>
        </p:txBody>
      </p:sp>
      <p:sp>
        <p:nvSpPr>
          <p:cNvPr id="117763" name="Text Box 2"/>
          <p:cNvSpPr txBox="1">
            <a:spLocks noChangeArrowheads="1"/>
          </p:cNvSpPr>
          <p:nvPr/>
        </p:nvSpPr>
        <p:spPr bwMode="auto">
          <a:xfrm>
            <a:off x="457200" y="685800"/>
            <a:ext cx="4038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3200" b="1">
                <a:latin typeface="Times New Roman" panose="02020603050405020304" pitchFamily="18" charset="0"/>
              </a:rPr>
              <a:t>    #50   A= 0</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C=1</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#50   B=1</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#50   B=0</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C=0</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#50   $finish</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end</a:t>
            </a:r>
          </a:p>
          <a:p>
            <a:pPr eaLnBrk="1" hangingPunct="1">
              <a:lnSpc>
                <a:spcPct val="8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FEF72E7-EE88-47A7-BF14-542637012422}" type="slidenum">
              <a:rPr lang="en-US" altLang="zh-CN">
                <a:latin typeface="Times New Roman" panose="02020603050405020304" pitchFamily="18" charset="0"/>
              </a:rPr>
              <a:pPr/>
              <a:t>115</a:t>
            </a:fld>
            <a:endParaRPr lang="en-US" altLang="zh-CN">
              <a:latin typeface="Times New Roman" panose="02020603050405020304" pitchFamily="18" charset="0"/>
            </a:endParaRPr>
          </a:p>
        </p:txBody>
      </p:sp>
      <p:sp>
        <p:nvSpPr>
          <p:cNvPr id="129027" name="Text Box 2"/>
          <p:cNvSpPr txBox="1">
            <a:spLocks noChangeArrowheads="1"/>
          </p:cNvSpPr>
          <p:nvPr/>
        </p:nvSpPr>
        <p:spPr bwMode="auto">
          <a:xfrm>
            <a:off x="371475" y="857250"/>
            <a:ext cx="8529638" cy="4181475"/>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2</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initial</a:t>
            </a:r>
            <a:r>
              <a:rPr kumimoji="1" lang="zh-CN" altLang="en-US" sz="3200" b="1" dirty="0">
                <a:latin typeface="+mj-lt"/>
                <a:ea typeface="楷体_GB2312" pitchFamily="49" charset="-122"/>
              </a:rPr>
              <a:t>过程块用于对变量和存储器进行初始化。</a:t>
            </a:r>
          </a:p>
          <a:p>
            <a:pPr eaLnBrk="1" hangingPunct="1">
              <a:lnSpc>
                <a:spcPct val="120000"/>
              </a:lnSpc>
              <a:defRPr/>
            </a:pPr>
            <a:r>
              <a:rPr kumimoji="1" lang="en-US" altLang="zh-CN" sz="3200" b="1" dirty="0">
                <a:solidFill>
                  <a:srgbClr val="0043A6"/>
                </a:solidFill>
                <a:latin typeface="+mj-lt"/>
                <a:ea typeface="楷体_GB2312" pitchFamily="49" charset="-122"/>
              </a:rPr>
              <a:t>module</a:t>
            </a:r>
            <a:r>
              <a:rPr kumimoji="1" lang="en-US" altLang="zh-CN" sz="3200" b="1" dirty="0">
                <a:latin typeface="+mj-lt"/>
                <a:ea typeface="楷体_GB2312" pitchFamily="49" charset="-122"/>
              </a:rPr>
              <a:t>  </a:t>
            </a:r>
            <a:r>
              <a:rPr kumimoji="1" lang="en-US" altLang="zh-CN" sz="3200" b="1" dirty="0" err="1">
                <a:latin typeface="+mj-lt"/>
                <a:ea typeface="楷体_GB2312" pitchFamily="49" charset="-122"/>
              </a:rPr>
              <a:t>register_initialize</a:t>
            </a:r>
            <a:r>
              <a:rPr kumimoji="1" lang="en-US" altLang="zh-CN" sz="3200" b="1" dirty="0">
                <a:latin typeface="+mj-lt"/>
                <a:ea typeface="楷体_GB2312" pitchFamily="49" charset="-122"/>
              </a:rPr>
              <a:t>(memory);</a:t>
            </a:r>
          </a:p>
          <a:p>
            <a:pPr eaLnBrk="1" hangingPunct="1">
              <a:lnSpc>
                <a:spcPct val="120000"/>
              </a:lnSpc>
              <a:defRPr/>
            </a:pPr>
            <a:r>
              <a:rPr kumimoji="1" lang="en-US" altLang="zh-CN" sz="3200" b="1" dirty="0" err="1">
                <a:solidFill>
                  <a:srgbClr val="0043A6"/>
                </a:solidFill>
                <a:latin typeface="+mj-lt"/>
                <a:ea typeface="楷体_GB2312" pitchFamily="49" charset="-122"/>
              </a:rPr>
              <a:t>inout</a:t>
            </a:r>
            <a:r>
              <a:rPr kumimoji="1" lang="en-US" altLang="zh-CN" sz="3200" b="1" dirty="0">
                <a:latin typeface="+mj-lt"/>
                <a:ea typeface="楷体_GB2312" pitchFamily="49" charset="-122"/>
              </a:rPr>
              <a:t>  </a:t>
            </a:r>
            <a:r>
              <a:rPr kumimoji="1" lang="en-US" altLang="zh-CN" sz="3200" b="1" dirty="0" err="1">
                <a:latin typeface="+mj-lt"/>
                <a:ea typeface="楷体_GB2312" pitchFamily="49" charset="-122"/>
              </a:rPr>
              <a:t>areg</a:t>
            </a:r>
            <a:r>
              <a:rPr kumimoji="1" lang="en-US" altLang="zh-CN" sz="3200" b="1" dirty="0">
                <a:latin typeface="+mj-lt"/>
                <a:ea typeface="楷体_GB2312" pitchFamily="49" charset="-122"/>
              </a:rPr>
              <a:t>;</a:t>
            </a:r>
          </a:p>
          <a:p>
            <a:pPr eaLnBrk="1" hangingPunct="1">
              <a:lnSpc>
                <a:spcPct val="120000"/>
              </a:lnSpc>
              <a:defRPr/>
            </a:pPr>
            <a:r>
              <a:rPr kumimoji="1" lang="en-US" altLang="zh-CN" sz="3200" b="1" dirty="0" err="1">
                <a:solidFill>
                  <a:srgbClr val="0043A6"/>
                </a:solidFill>
                <a:latin typeface="+mj-lt"/>
                <a:ea typeface="楷体_GB2312" pitchFamily="49" charset="-122"/>
              </a:rPr>
              <a:t>inout</a:t>
            </a:r>
            <a:r>
              <a:rPr kumimoji="1" lang="en-US" altLang="zh-CN" sz="3200" b="1" dirty="0">
                <a:latin typeface="+mj-lt"/>
                <a:ea typeface="楷体_GB2312" pitchFamily="49" charset="-122"/>
              </a:rPr>
              <a:t> memory;</a:t>
            </a:r>
          </a:p>
          <a:p>
            <a:pPr eaLnBrk="1" hangingPunct="1">
              <a:lnSpc>
                <a:spcPct val="120000"/>
              </a:lnSpc>
              <a:defRPr/>
            </a:pPr>
            <a:r>
              <a:rPr kumimoji="1" lang="en-US" altLang="zh-CN" sz="3200" b="1" dirty="0">
                <a:solidFill>
                  <a:srgbClr val="0043A6"/>
                </a:solidFill>
                <a:latin typeface="+mj-lt"/>
                <a:ea typeface="楷体_GB2312" pitchFamily="49" charset="-122"/>
              </a:rPr>
              <a:t>parameter</a:t>
            </a:r>
            <a:r>
              <a:rPr kumimoji="1" lang="en-US" altLang="zh-CN" sz="3200" b="1" dirty="0">
                <a:latin typeface="+mj-lt"/>
                <a:ea typeface="楷体_GB2312" pitchFamily="49" charset="-122"/>
              </a:rPr>
              <a:t>  size=1024, </a:t>
            </a:r>
            <a:r>
              <a:rPr kumimoji="1" lang="en-US" altLang="zh-CN" sz="3200" b="1" dirty="0" err="1">
                <a:latin typeface="+mj-lt"/>
                <a:ea typeface="楷体_GB2312" pitchFamily="49" charset="-122"/>
              </a:rPr>
              <a:t>bytesize</a:t>
            </a:r>
            <a:r>
              <a:rPr kumimoji="1" lang="en-US" altLang="zh-CN" sz="3200" b="1" dirty="0">
                <a:latin typeface="+mj-lt"/>
                <a:ea typeface="楷体_GB2312" pitchFamily="49" charset="-122"/>
              </a:rPr>
              <a:t>=8;</a:t>
            </a:r>
          </a:p>
          <a:p>
            <a:pPr eaLnBrk="1" hangingPunct="1">
              <a:lnSpc>
                <a:spcPct val="120000"/>
              </a:lnSpc>
              <a:defRPr/>
            </a:pPr>
            <a:r>
              <a:rPr kumimoji="1" lang="en-US" altLang="zh-CN" sz="3200" b="1" dirty="0" err="1">
                <a:solidFill>
                  <a:srgbClr val="0043A6"/>
                </a:solidFill>
                <a:latin typeface="+mj-lt"/>
                <a:ea typeface="楷体_GB2312" pitchFamily="49" charset="-122"/>
              </a:rPr>
              <a:t>reg</a:t>
            </a:r>
            <a:r>
              <a:rPr kumimoji="1" lang="en-US" altLang="zh-CN" sz="3200" b="1" dirty="0">
                <a:solidFill>
                  <a:srgbClr val="0043A6"/>
                </a:solidFill>
                <a:latin typeface="+mj-lt"/>
                <a:ea typeface="楷体_GB2312" pitchFamily="49" charset="-122"/>
              </a:rPr>
              <a:t> </a:t>
            </a:r>
            <a:r>
              <a:rPr kumimoji="1" lang="en-US" altLang="zh-CN" sz="3200" b="1" dirty="0">
                <a:latin typeface="+mj-lt"/>
                <a:ea typeface="楷体_GB2312" pitchFamily="49" charset="-122"/>
              </a:rPr>
              <a:t> [bytesize-1:0]   memory [size-1:0]</a:t>
            </a:r>
            <a:r>
              <a:rPr kumimoji="1" lang="zh-CN" altLang="en-US" sz="3200" b="1" dirty="0">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33C9D3C-A027-456C-A4BD-98173D8A469E}" type="slidenum">
              <a:rPr lang="en-US" altLang="zh-CN">
                <a:latin typeface="Times New Roman" panose="02020603050405020304" pitchFamily="18" charset="0"/>
              </a:rPr>
              <a:pPr/>
              <a:t>116</a:t>
            </a:fld>
            <a:endParaRPr lang="en-US" altLang="zh-CN">
              <a:latin typeface="Times New Roman" panose="02020603050405020304" pitchFamily="18" charset="0"/>
            </a:endParaRPr>
          </a:p>
        </p:txBody>
      </p:sp>
      <p:sp>
        <p:nvSpPr>
          <p:cNvPr id="119811" name="Text Box 1026"/>
          <p:cNvSpPr txBox="1">
            <a:spLocks noChangeArrowheads="1"/>
          </p:cNvSpPr>
          <p:nvPr/>
        </p:nvSpPr>
        <p:spPr bwMode="auto">
          <a:xfrm>
            <a:off x="401638" y="519113"/>
            <a:ext cx="83820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b="1">
                <a:solidFill>
                  <a:srgbClr val="0043A6"/>
                </a:solidFill>
                <a:latin typeface="Times New Roman" panose="02020603050405020304" pitchFamily="18" charset="0"/>
              </a:rPr>
              <a:t>initial</a:t>
            </a:r>
          </a:p>
          <a:p>
            <a:pPr eaLnBrk="1" hangingPunct="1">
              <a:lnSpc>
                <a:spcPct val="120000"/>
              </a:lnSpc>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begin</a:t>
            </a:r>
            <a:r>
              <a:rPr kumimoji="1" lang="en-US" altLang="zh-CN" sz="3200" b="1">
                <a:latin typeface="Times New Roman" panose="02020603050405020304" pitchFamily="18" charset="0"/>
              </a:rPr>
              <a:t>:SEQ-BLK-A</a:t>
            </a:r>
          </a:p>
          <a:p>
            <a:pPr eaLnBrk="1" hangingPunct="1">
              <a:lnSpc>
                <a:spcPct val="120000"/>
              </a:lnSpc>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integer</a:t>
            </a:r>
            <a:r>
              <a:rPr kumimoji="1" lang="en-US" altLang="zh-CN" sz="3200" b="1">
                <a:latin typeface="Times New Roman" panose="02020603050405020304" pitchFamily="18" charset="0"/>
              </a:rPr>
              <a:t>: index </a:t>
            </a:r>
            <a:r>
              <a:rPr kumimoji="1" lang="zh-CN" altLang="en-US" sz="3200" b="1">
                <a:latin typeface="Times New Roman" panose="02020603050405020304" pitchFamily="18" charset="0"/>
              </a:rPr>
              <a:t>；</a:t>
            </a:r>
          </a:p>
          <a:p>
            <a:pPr eaLnBrk="1" hangingPunct="1">
              <a:lnSpc>
                <a:spcPct val="120000"/>
              </a:lnSpc>
            </a:pPr>
            <a:r>
              <a:rPr kumimoji="1" lang="zh-CN" altLang="en-US"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for</a:t>
            </a:r>
            <a:r>
              <a:rPr kumimoji="1" lang="en-US" altLang="zh-CN" sz="3200" b="1">
                <a:latin typeface="Times New Roman" panose="02020603050405020304" pitchFamily="18" charset="0"/>
              </a:rPr>
              <a:t>(index=0; index&lt;size; index=index+1)</a:t>
            </a:r>
          </a:p>
          <a:p>
            <a:pPr eaLnBrk="1" hangingPunct="1">
              <a:lnSpc>
                <a:spcPct val="120000"/>
              </a:lnSpc>
            </a:pPr>
            <a:r>
              <a:rPr kumimoji="1" lang="en-US" altLang="zh-CN" sz="3200" b="1">
                <a:latin typeface="Times New Roman" panose="02020603050405020304" pitchFamily="18" charset="0"/>
              </a:rPr>
              <a:t>	memory[index]=0; </a:t>
            </a:r>
          </a:p>
          <a:p>
            <a:pPr eaLnBrk="1" hangingPunct="1">
              <a:lnSpc>
                <a:spcPct val="120000"/>
              </a:lnSpc>
            </a:pPr>
            <a:r>
              <a:rPr kumimoji="1" lang="en-US" altLang="zh-CN" sz="3200" b="1">
                <a:latin typeface="Times New Roman" panose="02020603050405020304" pitchFamily="18" charset="0"/>
              </a:rPr>
              <a:t>         areg=0;</a:t>
            </a:r>
          </a:p>
          <a:p>
            <a:pPr eaLnBrk="1" hangingPunct="1">
              <a:lnSpc>
                <a:spcPct val="120000"/>
              </a:lnSpc>
            </a:pPr>
            <a:r>
              <a:rPr kumimoji="1" lang="en-US" altLang="zh-CN" sz="3200" b="1">
                <a:latin typeface="Times New Roman" panose="02020603050405020304" pitchFamily="18" charset="0"/>
              </a:rPr>
              <a:t>   end</a:t>
            </a:r>
          </a:p>
          <a:p>
            <a:pPr eaLnBrk="1" hangingPunct="1">
              <a:lnSpc>
                <a:spcPct val="120000"/>
              </a:lnSpc>
            </a:pPr>
            <a:r>
              <a:rPr kumimoji="1" lang="en-US" altLang="zh-CN" sz="3200" b="1">
                <a:solidFill>
                  <a:srgbClr val="0043A6"/>
                </a:solidFill>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336550" y="301625"/>
            <a:ext cx="7772400" cy="609600"/>
          </a:xfrm>
        </p:spPr>
        <p:txBody>
          <a:bodyPr/>
          <a:lstStyle/>
          <a:p>
            <a:pPr eaLnBrk="1" hangingPunct="1">
              <a:buFontTx/>
              <a:buNone/>
              <a:defRPr/>
            </a:pPr>
            <a:r>
              <a:rPr lang="en-US" altLang="zh-CN" sz="3600" b="1" smtClean="0">
                <a:solidFill>
                  <a:srgbClr val="990000"/>
                </a:solidFill>
                <a:effectLst>
                  <a:outerShdw blurRad="38100" dist="38100" dir="2700000" algn="tl">
                    <a:srgbClr val="C0C0C0"/>
                  </a:outerShdw>
                </a:effectLst>
              </a:rPr>
              <a:t>3. </a:t>
            </a:r>
            <a:r>
              <a:rPr lang="zh-CN" altLang="en-US" sz="3600" b="1" smtClean="0">
                <a:solidFill>
                  <a:srgbClr val="990000"/>
                </a:solidFill>
                <a:effectLst>
                  <a:outerShdw blurRad="38100" dist="38100" dir="2700000" algn="tl">
                    <a:srgbClr val="C0C0C0"/>
                  </a:outerShdw>
                </a:effectLst>
              </a:rPr>
              <a:t>两类语句在模块中的使用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3969222-47F2-4B29-81E8-33949BA9567A}" type="slidenum">
              <a:rPr lang="en-US" altLang="zh-CN">
                <a:latin typeface="Times New Roman" panose="02020603050405020304" pitchFamily="18" charset="0"/>
              </a:rPr>
              <a:pPr/>
              <a:t>117</a:t>
            </a:fld>
            <a:endParaRPr lang="en-US" altLang="zh-CN">
              <a:latin typeface="Times New Roman" panose="02020603050405020304" pitchFamily="18" charset="0"/>
            </a:endParaRPr>
          </a:p>
        </p:txBody>
      </p:sp>
      <p:sp>
        <p:nvSpPr>
          <p:cNvPr id="120836" name="Text Box 4"/>
          <p:cNvSpPr txBox="1">
            <a:spLocks noChangeArrowheads="1"/>
          </p:cNvSpPr>
          <p:nvPr/>
        </p:nvSpPr>
        <p:spPr bwMode="auto">
          <a:xfrm>
            <a:off x="304800" y="1066800"/>
            <a:ext cx="6781800" cy="56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2800" b="1">
                <a:latin typeface="Times New Roman" panose="02020603050405020304" pitchFamily="18" charset="0"/>
              </a:rPr>
              <a:t> module   tese</a:t>
            </a:r>
          </a:p>
          <a:p>
            <a:pPr eaLnBrk="1" hangingPunct="1">
              <a:lnSpc>
                <a:spcPct val="60000"/>
              </a:lnSpc>
              <a:spcBef>
                <a:spcPct val="50000"/>
              </a:spcBef>
            </a:pPr>
            <a:r>
              <a:rPr kumimoji="1" lang="en-US" altLang="zh-CN" sz="2800" b="1">
                <a:latin typeface="Times New Roman" panose="02020603050405020304" pitchFamily="18" charset="0"/>
              </a:rPr>
              <a:t>    reg  sa</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sb</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ze;</a:t>
            </a:r>
          </a:p>
          <a:p>
            <a:pPr eaLnBrk="1" hangingPunct="1">
              <a:lnSpc>
                <a:spcPct val="60000"/>
              </a:lnSpc>
              <a:spcBef>
                <a:spcPct val="50000"/>
              </a:spcBef>
            </a:pPr>
            <a:r>
              <a:rPr kumimoji="1" lang="en-US" altLang="zh-CN" sz="2800" b="1">
                <a:latin typeface="Times New Roman" panose="02020603050405020304" pitchFamily="18" charset="0"/>
              </a:rPr>
              <a:t>    initial</a:t>
            </a:r>
          </a:p>
          <a:p>
            <a:pPr eaLnBrk="1" hangingPunct="1">
              <a:lnSpc>
                <a:spcPct val="60000"/>
              </a:lnSpc>
              <a:spcBef>
                <a:spcPct val="50000"/>
              </a:spcBef>
            </a:pPr>
            <a:r>
              <a:rPr kumimoji="1" lang="en-US" altLang="zh-CN" sz="2800" b="1">
                <a:latin typeface="Times New Roman" panose="02020603050405020304" pitchFamily="18" charset="0"/>
              </a:rPr>
              <a:t>	begin</a:t>
            </a:r>
          </a:p>
          <a:p>
            <a:pPr eaLnBrk="1" hangingPunct="1">
              <a:lnSpc>
                <a:spcPct val="60000"/>
              </a:lnSpc>
              <a:spcBef>
                <a:spcPct val="50000"/>
              </a:spcBef>
            </a:pPr>
            <a:r>
              <a:rPr kumimoji="1" lang="en-US" altLang="zh-CN" sz="2800" b="1">
                <a:latin typeface="Times New Roman" panose="02020603050405020304" pitchFamily="18" charset="0"/>
              </a:rPr>
              <a:t>	    sa=0;</a:t>
            </a:r>
          </a:p>
          <a:p>
            <a:pPr eaLnBrk="1" hangingPunct="1">
              <a:lnSpc>
                <a:spcPct val="60000"/>
              </a:lnSpc>
              <a:spcBef>
                <a:spcPct val="50000"/>
              </a:spcBef>
            </a:pPr>
            <a:r>
              <a:rPr kumimoji="1" lang="en-US" altLang="zh-CN" sz="2800" b="1">
                <a:latin typeface="Times New Roman" panose="02020603050405020304" pitchFamily="18" charset="0"/>
              </a:rPr>
              <a:t>	    sb=0;</a:t>
            </a:r>
          </a:p>
          <a:p>
            <a:pPr eaLnBrk="1" hangingPunct="1">
              <a:lnSpc>
                <a:spcPct val="60000"/>
              </a:lnSpc>
              <a:spcBef>
                <a:spcPct val="50000"/>
              </a:spcBef>
            </a:pPr>
            <a:r>
              <a:rPr kumimoji="1" lang="en-US" altLang="zh-CN" sz="2800" b="1">
                <a:latin typeface="Times New Roman" panose="02020603050405020304" pitchFamily="18" charset="0"/>
              </a:rPr>
              <a:t>	    #5  sb=1</a:t>
            </a:r>
          </a:p>
          <a:p>
            <a:pPr eaLnBrk="1" hangingPunct="1">
              <a:lnSpc>
                <a:spcPct val="60000"/>
              </a:lnSpc>
              <a:spcBef>
                <a:spcPct val="50000"/>
              </a:spcBef>
            </a:pPr>
            <a:r>
              <a:rPr kumimoji="1" lang="en-US" altLang="zh-CN" sz="2800" b="1">
                <a:latin typeface="Times New Roman" panose="02020603050405020304" pitchFamily="18" charset="0"/>
              </a:rPr>
              <a:t>	    #5  sa=1;</a:t>
            </a:r>
          </a:p>
          <a:p>
            <a:pPr eaLnBrk="1" hangingPunct="1">
              <a:lnSpc>
                <a:spcPct val="60000"/>
              </a:lnSpc>
              <a:spcBef>
                <a:spcPct val="50000"/>
              </a:spcBef>
            </a:pPr>
            <a:r>
              <a:rPr kumimoji="1" lang="en-US" altLang="zh-CN" sz="2800" b="1">
                <a:latin typeface="Times New Roman" panose="02020603050405020304" pitchFamily="18" charset="0"/>
              </a:rPr>
              <a:t>	    #5  sb=0;</a:t>
            </a:r>
          </a:p>
          <a:p>
            <a:pPr eaLnBrk="1" hangingPunct="1">
              <a:lnSpc>
                <a:spcPct val="60000"/>
              </a:lnSpc>
              <a:spcBef>
                <a:spcPct val="50000"/>
              </a:spcBef>
            </a:pPr>
            <a:r>
              <a:rPr kumimoji="1" lang="en-US" altLang="zh-CN" sz="2800" b="1">
                <a:latin typeface="Times New Roman" panose="02020603050405020304" pitchFamily="18" charset="0"/>
              </a:rPr>
              <a:t>	end</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3200" b="1">
                <a:latin typeface="Times New Roman" panose="02020603050405020304" pitchFamily="18" charset="0"/>
              </a:rPr>
              <a:t>always @ (sa  or  sb)    ze=sa^sb;</a:t>
            </a:r>
          </a:p>
          <a:p>
            <a:pPr eaLnBrk="1" hangingPunct="1">
              <a:lnSpc>
                <a:spcPct val="60000"/>
              </a:lnSpc>
              <a:spcBef>
                <a:spcPct val="50000"/>
              </a:spcBef>
            </a:pPr>
            <a:r>
              <a:rPr kumimoji="1" lang="en-US" altLang="zh-CN" sz="3200" b="1">
                <a:latin typeface="Times New Roman" panose="02020603050405020304" pitchFamily="18" charset="0"/>
              </a:rPr>
              <a:t> end</a:t>
            </a:r>
            <a:r>
              <a:rPr kumimoji="1" lang="en-US" altLang="zh-CN" sz="2800" b="1">
                <a:latin typeface="Times New Roman" panose="02020603050405020304" pitchFamily="18" charset="0"/>
              </a:rPr>
              <a:t>module</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206375" y="244475"/>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二</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块语句</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ED65227-4A8D-4D25-9313-199F6E5AAA6F}" type="slidenum">
              <a:rPr lang="en-US" altLang="zh-CN">
                <a:latin typeface="Times New Roman" panose="02020603050405020304" pitchFamily="18" charset="0"/>
                <a:ea typeface="楷体_GB2312" pitchFamily="49" charset="-122"/>
              </a:rPr>
              <a:pPr/>
              <a:t>118</a:t>
            </a:fld>
            <a:endParaRPr lang="en-US" altLang="zh-CN">
              <a:latin typeface="Times New Roman" panose="02020603050405020304" pitchFamily="18" charset="0"/>
              <a:ea typeface="楷体_GB2312" pitchFamily="49" charset="-122"/>
            </a:endParaRPr>
          </a:p>
        </p:txBody>
      </p:sp>
      <p:sp>
        <p:nvSpPr>
          <p:cNvPr id="132100" name="Text Box 4"/>
          <p:cNvSpPr txBox="1">
            <a:spLocks noChangeArrowheads="1"/>
          </p:cNvSpPr>
          <p:nvPr/>
        </p:nvSpPr>
        <p:spPr bwMode="auto">
          <a:xfrm>
            <a:off x="271463" y="830263"/>
            <a:ext cx="8077200" cy="1298575"/>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在</a:t>
            </a:r>
            <a:r>
              <a:rPr kumimoji="1" lang="en-US" altLang="zh-CN" sz="3200" b="1">
                <a:latin typeface="+mj-lt"/>
                <a:ea typeface="楷体_GB2312" pitchFamily="49" charset="-122"/>
              </a:rPr>
              <a:t>Verilog HDL</a:t>
            </a:r>
            <a:r>
              <a:rPr kumimoji="1" lang="zh-CN" altLang="en-US" sz="3200" b="1">
                <a:latin typeface="+mj-lt"/>
                <a:ea typeface="楷体_GB2312" pitchFamily="49" charset="-122"/>
              </a:rPr>
              <a:t>中有两类语句块：</a:t>
            </a:r>
          </a:p>
          <a:p>
            <a:pPr eaLnBrk="1" hangingPunct="1">
              <a:lnSpc>
                <a:spcPct val="90000"/>
              </a:lnSpc>
              <a:spcBef>
                <a:spcPct val="50000"/>
              </a:spcBef>
              <a:defRPr/>
            </a:pPr>
            <a:r>
              <a:rPr kumimoji="1" lang="en-US" altLang="zh-CN" sz="3600" b="1">
                <a:solidFill>
                  <a:srgbClr val="990000"/>
                </a:solidFill>
                <a:latin typeface="+mj-lt"/>
                <a:ea typeface="楷体_GB2312" pitchFamily="49" charset="-122"/>
              </a:rPr>
              <a:t>1. </a:t>
            </a:r>
            <a:r>
              <a:rPr kumimoji="1" lang="zh-CN" altLang="en-US" sz="3600" b="1">
                <a:solidFill>
                  <a:srgbClr val="990000"/>
                </a:solidFill>
                <a:latin typeface="+mj-lt"/>
                <a:ea typeface="楷体_GB2312" pitchFamily="49" charset="-122"/>
              </a:rPr>
              <a:t>串行块（</a:t>
            </a:r>
            <a:r>
              <a:rPr kumimoji="1" lang="en-US" altLang="zh-CN" sz="3600" b="1">
                <a:solidFill>
                  <a:srgbClr val="990000"/>
                </a:solidFill>
                <a:latin typeface="+mj-lt"/>
                <a:ea typeface="楷体_GB2312" pitchFamily="49" charset="-122"/>
              </a:rPr>
              <a:t>begin-end</a:t>
            </a:r>
            <a:r>
              <a:rPr kumimoji="1" lang="zh-CN" altLang="en-US" sz="3600" b="1">
                <a:solidFill>
                  <a:srgbClr val="990000"/>
                </a:solidFill>
                <a:latin typeface="+mj-lt"/>
                <a:ea typeface="楷体_GB2312" pitchFamily="49" charset="-122"/>
              </a:rPr>
              <a:t>）</a:t>
            </a:r>
          </a:p>
        </p:txBody>
      </p:sp>
      <p:sp>
        <p:nvSpPr>
          <p:cNvPr id="132101" name="Text Box 5"/>
          <p:cNvSpPr txBox="1">
            <a:spLocks noChangeArrowheads="1"/>
          </p:cNvSpPr>
          <p:nvPr/>
        </p:nvSpPr>
        <p:spPr bwMode="auto">
          <a:xfrm>
            <a:off x="1773238" y="2216150"/>
            <a:ext cx="6324600" cy="4124325"/>
          </a:xfrm>
          <a:prstGeom prst="rect">
            <a:avLst/>
          </a:prstGeom>
          <a:solidFill>
            <a:srgbClr val="006699"/>
          </a:solidFill>
          <a:ln w="9525">
            <a:solidFill>
              <a:srgbClr val="006699"/>
            </a:solidFill>
            <a:miter lim="800000"/>
            <a:headEnd/>
            <a:tailEnd/>
          </a:ln>
        </p:spPr>
        <p:txBody>
          <a:bodyPr>
            <a:spAutoFit/>
          </a:bodyPr>
          <a:lstStyle/>
          <a:p>
            <a:pPr eaLnBrk="1" hangingPunct="1">
              <a:lnSpc>
                <a:spcPct val="75000"/>
              </a:lnSpc>
              <a:spcBef>
                <a:spcPct val="50000"/>
              </a:spcBef>
              <a:defRPr/>
            </a:pPr>
            <a:r>
              <a:rPr kumimoji="1" lang="zh-CN" altLang="en-US" sz="3200" b="1">
                <a:solidFill>
                  <a:schemeClr val="bg1"/>
                </a:solidFill>
                <a:latin typeface="+mj-lt"/>
                <a:ea typeface="楷体_GB2312" pitchFamily="49" charset="-122"/>
              </a:rPr>
              <a:t>格式：</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begin</a:t>
            </a:r>
            <a:r>
              <a:rPr kumimoji="1" lang="zh-CN" altLang="en-US" sz="3200" b="1">
                <a:solidFill>
                  <a:schemeClr val="bg1"/>
                </a:solidFill>
                <a:latin typeface="+mj-lt"/>
                <a:ea typeface="楷体_GB2312" pitchFamily="49" charset="-122"/>
              </a:rPr>
              <a:t>：</a:t>
            </a:r>
            <a:r>
              <a:rPr kumimoji="1" lang="en-US" altLang="zh-CN" sz="3200" b="1">
                <a:solidFill>
                  <a:schemeClr val="bg1"/>
                </a:solidFill>
                <a:latin typeface="+mj-lt"/>
                <a:ea typeface="楷体_GB2312" pitchFamily="49" charset="-122"/>
              </a:rPr>
              <a:t>&lt;</a:t>
            </a:r>
            <a:r>
              <a:rPr kumimoji="1" lang="zh-CN" altLang="en-US" sz="3200" b="1">
                <a:solidFill>
                  <a:schemeClr val="bg1"/>
                </a:solidFill>
                <a:latin typeface="+mj-lt"/>
                <a:ea typeface="楷体_GB2312" pitchFamily="49" charset="-122"/>
              </a:rPr>
              <a:t>块名</a:t>
            </a:r>
            <a:r>
              <a:rPr kumimoji="1" lang="en-US" altLang="zh-CN" sz="3200" b="1">
                <a:solidFill>
                  <a:schemeClr val="bg1"/>
                </a:solidFill>
                <a:latin typeface="+mj-lt"/>
                <a:ea typeface="楷体_GB2312" pitchFamily="49" charset="-122"/>
              </a:rPr>
              <a:t>&gt;</a:t>
            </a:r>
          </a:p>
          <a:p>
            <a:pPr eaLnBrk="1" hangingPunct="1">
              <a:lnSpc>
                <a:spcPct val="75000"/>
              </a:lnSpc>
              <a:spcBef>
                <a:spcPct val="50000"/>
              </a:spcBef>
              <a:defRPr/>
            </a:pPr>
            <a:r>
              <a:rPr kumimoji="1" lang="en-US" altLang="zh-CN" sz="3200" b="1">
                <a:solidFill>
                  <a:schemeClr val="bg1"/>
                </a:solidFill>
                <a:latin typeface="+mj-lt"/>
                <a:ea typeface="楷体_GB2312" pitchFamily="49" charset="-122"/>
              </a:rPr>
              <a:t>	  </a:t>
            </a:r>
            <a:r>
              <a:rPr kumimoji="1" lang="zh-CN" altLang="en-US" sz="3200" b="1">
                <a:solidFill>
                  <a:schemeClr val="bg1"/>
                </a:solidFill>
                <a:latin typeface="+mj-lt"/>
                <a:ea typeface="楷体_GB2312" pitchFamily="49" charset="-122"/>
              </a:rPr>
              <a:t>块内局部变量说明；</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时间控制</a:t>
            </a:r>
            <a:r>
              <a:rPr kumimoji="1" lang="en-US" altLang="zh-CN" sz="3200" b="1">
                <a:solidFill>
                  <a:schemeClr val="bg1"/>
                </a:solidFill>
                <a:latin typeface="+mj-lt"/>
                <a:ea typeface="楷体_GB2312" pitchFamily="49" charset="-122"/>
              </a:rPr>
              <a:t>1	</a:t>
            </a:r>
            <a:r>
              <a:rPr kumimoji="1" lang="zh-CN" altLang="en-US" sz="3200" b="1">
                <a:solidFill>
                  <a:schemeClr val="bg1"/>
                </a:solidFill>
                <a:latin typeface="+mj-lt"/>
                <a:ea typeface="楷体_GB2312" pitchFamily="49" charset="-122"/>
              </a:rPr>
              <a:t>行为语句</a:t>
            </a:r>
            <a:r>
              <a:rPr kumimoji="1" lang="en-US" altLang="zh-CN" sz="3200" b="1">
                <a:solidFill>
                  <a:schemeClr val="bg1"/>
                </a:solidFill>
                <a:latin typeface="+mj-lt"/>
                <a:ea typeface="楷体_GB2312" pitchFamily="49" charset="-122"/>
              </a:rPr>
              <a:t>1</a:t>
            </a:r>
            <a:r>
              <a:rPr kumimoji="1" lang="zh-CN" altLang="en-US" sz="3200" b="1">
                <a:solidFill>
                  <a:schemeClr val="bg1"/>
                </a:solidFill>
                <a:latin typeface="+mj-lt"/>
                <a:ea typeface="楷体_GB2312" pitchFamily="49" charset="-122"/>
              </a:rPr>
              <a:t>；</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a:t>
            </a:r>
          </a:p>
          <a:p>
            <a:pPr eaLnBrk="1" hangingPunct="1">
              <a:lnSpc>
                <a:spcPct val="75000"/>
              </a:lnSpc>
              <a:spcBef>
                <a:spcPct val="50000"/>
              </a:spcBef>
              <a:defRPr/>
            </a:pPr>
            <a:r>
              <a:rPr kumimoji="1" lang="en-US" altLang="zh-CN" sz="3200" b="1">
                <a:solidFill>
                  <a:schemeClr val="bg1"/>
                </a:solidFill>
                <a:latin typeface="+mj-lt"/>
                <a:ea typeface="楷体_GB2312" pitchFamily="49" charset="-122"/>
              </a:rPr>
              <a:t>	</a:t>
            </a:r>
            <a:r>
              <a:rPr kumimoji="1" lang="zh-CN" altLang="en-US" sz="3200" b="1">
                <a:solidFill>
                  <a:schemeClr val="bg1"/>
                </a:solidFill>
                <a:latin typeface="+mj-lt"/>
                <a:ea typeface="楷体_GB2312" pitchFamily="49" charset="-122"/>
              </a:rPr>
              <a:t>时间控制</a:t>
            </a:r>
            <a:r>
              <a:rPr kumimoji="1" lang="en-US" altLang="zh-CN" sz="3200" b="1">
                <a:solidFill>
                  <a:schemeClr val="bg1"/>
                </a:solidFill>
                <a:latin typeface="+mj-lt"/>
                <a:ea typeface="楷体_GB2312" pitchFamily="49" charset="-122"/>
              </a:rPr>
              <a:t>n	</a:t>
            </a:r>
            <a:r>
              <a:rPr kumimoji="1" lang="zh-CN" altLang="en-US" sz="3200" b="1">
                <a:solidFill>
                  <a:schemeClr val="bg1"/>
                </a:solidFill>
                <a:latin typeface="+mj-lt"/>
                <a:ea typeface="楷体_GB2312" pitchFamily="49" charset="-122"/>
              </a:rPr>
              <a:t>行为语句</a:t>
            </a:r>
            <a:r>
              <a:rPr kumimoji="1" lang="en-US" altLang="zh-CN" sz="3200" b="1">
                <a:solidFill>
                  <a:schemeClr val="bg1"/>
                </a:solidFill>
                <a:latin typeface="+mj-lt"/>
                <a:ea typeface="楷体_GB2312" pitchFamily="49" charset="-122"/>
              </a:rPr>
              <a:t>n</a:t>
            </a:r>
            <a:r>
              <a:rPr kumimoji="1" lang="zh-CN" altLang="en-US" sz="3200" b="1">
                <a:solidFill>
                  <a:schemeClr val="bg1"/>
                </a:solidFill>
                <a:latin typeface="+mj-lt"/>
                <a:ea typeface="楷体_GB2312" pitchFamily="49" charset="-122"/>
              </a:rPr>
              <a:t>；</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end</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916CDFC-1A63-4602-95EA-70CB6639328F}" type="slidenum">
              <a:rPr lang="en-US" altLang="zh-CN">
                <a:latin typeface="Times New Roman" panose="02020603050405020304" pitchFamily="18" charset="0"/>
              </a:rPr>
              <a:pPr/>
              <a:t>119</a:t>
            </a:fld>
            <a:endParaRPr lang="en-US" altLang="zh-CN">
              <a:latin typeface="Times New Roman" panose="02020603050405020304" pitchFamily="18" charset="0"/>
            </a:endParaRPr>
          </a:p>
        </p:txBody>
      </p:sp>
      <p:sp>
        <p:nvSpPr>
          <p:cNvPr id="129026" name="Text Box 2"/>
          <p:cNvSpPr txBox="1">
            <a:spLocks noChangeArrowheads="1"/>
          </p:cNvSpPr>
          <p:nvPr/>
        </p:nvSpPr>
        <p:spPr bwMode="auto">
          <a:xfrm>
            <a:off x="238125" y="990600"/>
            <a:ext cx="8610600" cy="4238625"/>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3200" b="1" dirty="0">
                <a:solidFill>
                  <a:srgbClr val="800000"/>
                </a:solidFill>
                <a:latin typeface="+mj-lt"/>
                <a:ea typeface="楷体_GB2312" pitchFamily="49" charset="-122"/>
              </a:rPr>
              <a:t>说明：</a:t>
            </a:r>
          </a:p>
          <a:p>
            <a:pPr eaLnBrk="1" hangingPunct="1">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）串行块内的语句</a:t>
            </a:r>
            <a:r>
              <a:rPr kumimoji="1" lang="zh-CN" altLang="en-US" sz="3200" b="1" dirty="0">
                <a:solidFill>
                  <a:srgbClr val="CC0000"/>
                </a:solidFill>
                <a:effectLst>
                  <a:outerShdw blurRad="38100" dist="38100" dir="2700000" algn="tl">
                    <a:srgbClr val="000000">
                      <a:alpha val="43137"/>
                    </a:srgbClr>
                  </a:outerShdw>
                </a:effectLst>
                <a:latin typeface="+mj-lt"/>
                <a:ea typeface="楷体_GB2312" pitchFamily="49" charset="-122"/>
              </a:rPr>
              <a:t>按顺序方式</a:t>
            </a:r>
            <a:r>
              <a:rPr kumimoji="1" lang="zh-CN" altLang="en-US" sz="3200" b="1" dirty="0">
                <a:latin typeface="+mj-lt"/>
                <a:ea typeface="楷体_GB2312" pitchFamily="49" charset="-122"/>
              </a:rPr>
              <a:t>执行；</a:t>
            </a:r>
          </a:p>
          <a:p>
            <a:pPr eaLnBrk="1" hangingPunct="1">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）每条语句中的时延值与其前一条语句执行的</a:t>
            </a:r>
          </a:p>
          <a:p>
            <a:pPr eaLnBrk="1" hangingPunct="1">
              <a:spcBef>
                <a:spcPct val="50000"/>
              </a:spcBef>
              <a:defRPr/>
            </a:pPr>
            <a:r>
              <a:rPr kumimoji="1" lang="zh-CN" altLang="en-US" sz="3200" b="1" dirty="0">
                <a:latin typeface="+mj-lt"/>
                <a:ea typeface="楷体_GB2312" pitchFamily="49" charset="-122"/>
              </a:rPr>
              <a:t>      仿真时间有关；</a:t>
            </a:r>
          </a:p>
          <a:p>
            <a:pPr eaLnBrk="1" hangingPunct="1">
              <a:spcBef>
                <a:spcPct val="50000"/>
              </a:spcBef>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）一旦顺序语句块执行结束，跟随顺序语句块</a:t>
            </a:r>
          </a:p>
          <a:p>
            <a:pPr eaLnBrk="1" hangingPunct="1">
              <a:spcBef>
                <a:spcPct val="50000"/>
              </a:spcBef>
              <a:defRPr/>
            </a:pPr>
            <a:r>
              <a:rPr kumimoji="1" lang="zh-CN" altLang="en-US" sz="3200" b="1" dirty="0">
                <a:latin typeface="+mj-lt"/>
                <a:ea typeface="楷体_GB2312" pitchFamily="49" charset="-122"/>
              </a:rPr>
              <a:t>      过程的下一条语句继续执行。</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22263" y="136525"/>
            <a:ext cx="7772400" cy="685800"/>
          </a:xfrm>
        </p:spPr>
        <p:txBody>
          <a:bodyPr/>
          <a:lstStyle/>
          <a:p>
            <a:pPr eaLnBrk="1" hangingPunct="1">
              <a:buFontTx/>
              <a:buNone/>
              <a:defRPr/>
            </a:pPr>
            <a:r>
              <a:rPr lang="zh-CN" altLang="en-US" sz="3600" b="1" smtClean="0">
                <a:solidFill>
                  <a:srgbClr val="0043A6"/>
                </a:solidFill>
                <a:effectLst>
                  <a:outerShdw blurRad="38100" dist="38100" dir="2700000" algn="tl">
                    <a:srgbClr val="C0C0C0"/>
                  </a:outerShdw>
                </a:effectLst>
              </a:rPr>
              <a:t>一</a:t>
            </a:r>
            <a:r>
              <a:rPr lang="en-US" altLang="zh-CN" sz="3600" b="1" smtClean="0">
                <a:solidFill>
                  <a:srgbClr val="0043A6"/>
                </a:solidFill>
                <a:effectLst>
                  <a:outerShdw blurRad="38100" dist="38100" dir="2700000" algn="tl">
                    <a:srgbClr val="C0C0C0"/>
                  </a:outerShdw>
                </a:effectLst>
              </a:rPr>
              <a:t>.  Verilog HDL</a:t>
            </a:r>
            <a:r>
              <a:rPr lang="zh-CN" altLang="en-US" sz="3600" b="1" smtClean="0">
                <a:solidFill>
                  <a:srgbClr val="0043A6"/>
                </a:solidFill>
                <a:effectLst>
                  <a:outerShdw blurRad="38100" dist="38100" dir="2700000" algn="tl">
                    <a:srgbClr val="C0C0C0"/>
                  </a:outerShdw>
                </a:effectLst>
              </a:rPr>
              <a:t>与</a:t>
            </a:r>
            <a:r>
              <a:rPr lang="en-US" altLang="zh-CN" sz="3600" b="1" smtClean="0">
                <a:solidFill>
                  <a:srgbClr val="0043A6"/>
                </a:solidFill>
                <a:effectLst>
                  <a:outerShdw blurRad="38100" dist="38100" dir="2700000" algn="tl">
                    <a:srgbClr val="C0C0C0"/>
                  </a:outerShdw>
                </a:effectLst>
              </a:rPr>
              <a:t>C</a:t>
            </a:r>
            <a:r>
              <a:rPr lang="zh-CN" altLang="en-US" sz="3600" b="1" smtClean="0">
                <a:solidFill>
                  <a:srgbClr val="0043A6"/>
                </a:solidFill>
                <a:effectLst>
                  <a:outerShdw blurRad="38100" dist="38100" dir="2700000" algn="tl">
                    <a:srgbClr val="C0C0C0"/>
                  </a:outerShdw>
                </a:effectLst>
              </a:rPr>
              <a:t>语言的比较</a:t>
            </a:r>
          </a:p>
        </p:txBody>
      </p:sp>
      <p:sp>
        <p:nvSpPr>
          <p:cNvPr id="41"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8BBDC97-ECB4-4086-B7AD-01D0C84F3D5C}" type="slidenum">
              <a:rPr lang="en-US" altLang="zh-CN">
                <a:latin typeface="Times New Roman" panose="02020603050405020304" pitchFamily="18" charset="0"/>
              </a:rPr>
              <a:pPr/>
              <a:t>12</a:t>
            </a:fld>
            <a:endParaRPr lang="en-US" altLang="zh-CN">
              <a:latin typeface="Times New Roman" panose="02020603050405020304" pitchFamily="18" charset="0"/>
            </a:endParaRPr>
          </a:p>
        </p:txBody>
      </p:sp>
      <p:graphicFrame>
        <p:nvGraphicFramePr>
          <p:cNvPr id="112674" name="Group 34"/>
          <p:cNvGraphicFramePr>
            <a:graphicFrameLocks noGrp="1"/>
          </p:cNvGraphicFramePr>
          <p:nvPr/>
        </p:nvGraphicFramePr>
        <p:xfrm>
          <a:off x="2805113" y="1328738"/>
          <a:ext cx="6103937" cy="5181600"/>
        </p:xfrm>
        <a:graphic>
          <a:graphicData uri="http://schemas.openxmlformats.org/drawingml/2006/table">
            <a:tbl>
              <a:tblPr/>
              <a:tblGrid>
                <a:gridCol w="3055937">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C</a:t>
                      </a:r>
                      <a:r>
                        <a:rPr kumimoji="1" lang="zh-CN" altLang="en-US" sz="2800" b="1" i="0" u="none" strike="noStrike" cap="none" normalizeH="0" baseline="0" dirty="0" smtClean="0">
                          <a:ln>
                            <a:noFill/>
                          </a:ln>
                          <a:solidFill>
                            <a:schemeClr val="tx1"/>
                          </a:solidFill>
                          <a:effectLst/>
                          <a:latin typeface="Times New Roman" pitchFamily="18" charset="0"/>
                          <a:ea typeface="宋体" pitchFamily="2" charset="-122"/>
                        </a:rPr>
                        <a:t>语言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Verilog</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语言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module, 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if-then-else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if-then-else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for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while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break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define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define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printf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printf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err="1" smtClean="0">
                          <a:ln>
                            <a:noFill/>
                          </a:ln>
                          <a:solidFill>
                            <a:schemeClr val="tx1"/>
                          </a:solidFill>
                          <a:effectLst/>
                          <a:latin typeface="Times New Roman" pitchFamily="18" charset="0"/>
                          <a:ea typeface="宋体" pitchFamily="2" charset="-122"/>
                        </a:rPr>
                        <a:t>int</a:t>
                      </a:r>
                      <a:endPar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9"/>
                  </a:ext>
                </a:extLst>
              </a:tr>
            </a:tbl>
          </a:graphicData>
        </a:graphic>
      </p:graphicFrame>
      <p:sp>
        <p:nvSpPr>
          <p:cNvPr id="13351" name="Rectangle 29"/>
          <p:cNvSpPr>
            <a:spLocks noChangeArrowheads="1"/>
          </p:cNvSpPr>
          <p:nvPr/>
        </p:nvSpPr>
        <p:spPr bwMode="auto">
          <a:xfrm>
            <a:off x="158750" y="723900"/>
            <a:ext cx="8821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a:t>Verilog HDL</a:t>
            </a:r>
            <a:r>
              <a:rPr kumimoji="1" lang="zh-CN" altLang="en-US" sz="2800" b="1">
                <a:latin typeface="楷体_GB2312" pitchFamily="49" charset="-122"/>
                <a:ea typeface="楷体_GB2312" pitchFamily="49" charset="-122"/>
              </a:rPr>
              <a:t>是在</a:t>
            </a:r>
            <a:r>
              <a:rPr kumimoji="1" lang="en-US" altLang="zh-CN" sz="2800" b="1">
                <a:latin typeface="楷体_GB2312" pitchFamily="49" charset="-122"/>
                <a:ea typeface="楷体_GB2312" pitchFamily="49" charset="-122"/>
              </a:rPr>
              <a:t>C</a:t>
            </a:r>
            <a:r>
              <a:rPr kumimoji="1" lang="zh-CN" altLang="en-US" sz="2800" b="1">
                <a:latin typeface="楷体_GB2312" pitchFamily="49" charset="-122"/>
                <a:ea typeface="楷体_GB2312" pitchFamily="49" charset="-122"/>
              </a:rPr>
              <a:t>语言基础上发展起来的，保留了</a:t>
            </a:r>
            <a:r>
              <a:rPr kumimoji="1" lang="en-US" altLang="zh-CN" sz="2800" b="1">
                <a:latin typeface="楷体_GB2312" pitchFamily="49" charset="-122"/>
                <a:ea typeface="楷体_GB2312" pitchFamily="49" charset="-122"/>
              </a:rPr>
              <a:t>C</a:t>
            </a:r>
            <a:r>
              <a:rPr kumimoji="1" lang="zh-CN" altLang="en-US" sz="2800" b="1">
                <a:latin typeface="楷体_GB2312" pitchFamily="49" charset="-122"/>
                <a:ea typeface="楷体_GB2312" pitchFamily="49" charset="-122"/>
              </a:rPr>
              <a:t>语言的结构特点</a:t>
            </a:r>
            <a:r>
              <a:rPr kumimoji="1" lang="zh-CN" altLang="en-US" sz="2800" b="1"/>
              <a:t>。</a:t>
            </a:r>
          </a:p>
        </p:txBody>
      </p:sp>
      <p:sp>
        <p:nvSpPr>
          <p:cNvPr id="112675" name="Text Box 35"/>
          <p:cNvSpPr txBox="1">
            <a:spLocks noChangeArrowheads="1"/>
          </p:cNvSpPr>
          <p:nvPr/>
        </p:nvSpPr>
        <p:spPr bwMode="auto">
          <a:xfrm>
            <a:off x="212725" y="2509838"/>
            <a:ext cx="2463800" cy="2654300"/>
          </a:xfrm>
          <a:prstGeom prst="rect">
            <a:avLst/>
          </a:prstGeom>
          <a:noFill/>
          <a:ln w="9525">
            <a:noFill/>
            <a:miter lim="800000"/>
            <a:headEnd/>
            <a:tailEnd/>
          </a:ln>
          <a:effectLst/>
        </p:spPr>
        <p:txBody>
          <a:bodyPr>
            <a:spAutoFit/>
          </a:bodyPr>
          <a:lstStyle/>
          <a:p>
            <a:pPr>
              <a:defRPr/>
            </a:pPr>
            <a:r>
              <a:rPr lang="zh-CN" altLang="en-US" sz="2800" b="1"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但</a:t>
            </a:r>
            <a:r>
              <a:rPr lang="en-US" altLang="zh-CN" sz="2800" b="1"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C</a:t>
            </a:r>
            <a:r>
              <a:rPr lang="zh-CN" altLang="en-US" sz="2800" b="1"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语言的各函数之间是串行的，而</a:t>
            </a:r>
            <a:r>
              <a:rPr lang="en-US" altLang="zh-CN" sz="2800" b="1" dirty="0" err="1">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Verilog</a:t>
            </a:r>
            <a:r>
              <a:rPr lang="zh-CN" altLang="en-US" sz="2800" b="1"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的各个模块间是并行的</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938362A6-71EE-4942-87C4-4633170B4535}" type="slidenum">
              <a:rPr lang="en-US" altLang="zh-CN">
                <a:latin typeface="Times New Roman" panose="02020603050405020304" pitchFamily="18" charset="0"/>
              </a:rPr>
              <a:pPr/>
              <a:t>120</a:t>
            </a:fld>
            <a:endParaRPr lang="en-US" altLang="zh-CN">
              <a:latin typeface="Times New Roman" panose="02020603050405020304" pitchFamily="18" charset="0"/>
            </a:endParaRPr>
          </a:p>
        </p:txBody>
      </p:sp>
      <p:sp>
        <p:nvSpPr>
          <p:cNvPr id="123907" name="Text Box 2"/>
          <p:cNvSpPr txBox="1">
            <a:spLocks noChangeArrowheads="1"/>
          </p:cNvSpPr>
          <p:nvPr/>
        </p:nvSpPr>
        <p:spPr bwMode="auto">
          <a:xfrm>
            <a:off x="184150" y="473075"/>
            <a:ext cx="861060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3200" b="1">
                <a:latin typeface="Times New Roman" panose="02020603050405020304" pitchFamily="18" charset="0"/>
              </a:rPr>
              <a:t>例：用</a:t>
            </a:r>
            <a:r>
              <a:rPr kumimoji="1" lang="en-US" altLang="zh-CN" sz="3200" b="1">
                <a:latin typeface="Times New Roman" panose="02020603050405020304" pitchFamily="18" charset="0"/>
              </a:rPr>
              <a:t>begin-end</a:t>
            </a:r>
            <a:r>
              <a:rPr kumimoji="1" lang="zh-CN" altLang="en-US" sz="3200" b="1">
                <a:latin typeface="Times New Roman" panose="02020603050405020304" pitchFamily="18" charset="0"/>
              </a:rPr>
              <a:t>串行块产生信号波形</a:t>
            </a:r>
          </a:p>
          <a:p>
            <a:pPr eaLnBrk="1" hangingPunct="1">
              <a:lnSpc>
                <a:spcPct val="110000"/>
              </a:lnSpc>
            </a:pPr>
            <a:r>
              <a:rPr kumimoji="1" lang="en-US" altLang="zh-CN" sz="3200" b="1">
                <a:latin typeface="Times New Roman" panose="02020603050405020304" pitchFamily="18" charset="0"/>
              </a:rPr>
              <a:t>'timescale    10ns/1ns</a:t>
            </a:r>
          </a:p>
          <a:p>
            <a:pPr eaLnBrk="1" hangingPunct="1">
              <a:lnSpc>
                <a:spcPct val="110000"/>
              </a:lnSpc>
            </a:pPr>
            <a:r>
              <a:rPr kumimoji="1" lang="en-US" altLang="zh-CN" sz="3200" b="1">
                <a:latin typeface="Times New Roman" panose="02020603050405020304" pitchFamily="18" charset="0"/>
              </a:rPr>
              <a:t>    module   wave1</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reg   wave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parameter   cycle=10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initial</a:t>
            </a:r>
          </a:p>
          <a:p>
            <a:pPr eaLnBrk="1" hangingPunct="1">
              <a:lnSpc>
                <a:spcPct val="110000"/>
              </a:lnSpc>
            </a:pPr>
            <a:r>
              <a:rPr kumimoji="1" lang="en-US" altLang="zh-CN" sz="3200" b="1">
                <a:latin typeface="Times New Roman" panose="02020603050405020304" pitchFamily="18" charset="0"/>
              </a:rPr>
              <a:t>	begin</a:t>
            </a:r>
          </a:p>
          <a:p>
            <a:pPr eaLnBrk="1" hangingPunct="1">
              <a:lnSpc>
                <a:spcPct val="110000"/>
              </a:lnSpc>
            </a:pPr>
            <a:r>
              <a:rPr kumimoji="1" lang="en-US" altLang="zh-CN" sz="3200" b="1">
                <a:latin typeface="Times New Roman" panose="02020603050405020304" pitchFamily="18" charset="0"/>
              </a:rPr>
              <a:t>			 wave=0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#(cycle/2)   wave=1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#(cycle/2)   wave=0 </a:t>
            </a:r>
            <a:r>
              <a:rPr kumimoji="1" lang="zh-CN" altLang="en-US" sz="3200" b="1">
                <a:latin typeface="Times New Roman" panose="02020603050405020304" pitchFamily="18" charset="0"/>
              </a:rPr>
              <a:t>；</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A1A8475-5D8F-49B6-92EB-0843F1BBBB47}" type="slidenum">
              <a:rPr lang="en-US" altLang="zh-CN">
                <a:latin typeface="Times New Roman" panose="02020603050405020304" pitchFamily="18" charset="0"/>
              </a:rPr>
              <a:pPr/>
              <a:t>121</a:t>
            </a:fld>
            <a:endParaRPr lang="en-US" altLang="zh-CN">
              <a:latin typeface="Times New Roman" panose="02020603050405020304" pitchFamily="18" charset="0"/>
            </a:endParaRPr>
          </a:p>
        </p:txBody>
      </p:sp>
      <p:sp>
        <p:nvSpPr>
          <p:cNvPr id="124931" name="Text Box 2"/>
          <p:cNvSpPr txBox="1">
            <a:spLocks noChangeArrowheads="1"/>
          </p:cNvSpPr>
          <p:nvPr/>
        </p:nvSpPr>
        <p:spPr bwMode="auto">
          <a:xfrm>
            <a:off x="152400" y="685800"/>
            <a:ext cx="86106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3200" b="1">
                <a:latin typeface="Times New Roman" panose="02020603050405020304" pitchFamily="18" charset="0"/>
              </a:rPr>
              <a:t>	#(cycle/2)   wave=1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#(cycle/2)   wave=0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#(cycle/2)   wave=1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#(cycle/2)   $finish </a:t>
            </a:r>
            <a:r>
              <a:rPr kumimoji="1" lang="zh-CN" altLang="en-US" sz="3200" b="1">
                <a:latin typeface="Times New Roman" panose="02020603050405020304" pitchFamily="18" charset="0"/>
              </a:rPr>
              <a:t>；</a:t>
            </a:r>
          </a:p>
          <a:p>
            <a:pPr eaLnBrk="1" hangingPunct="1">
              <a:lnSpc>
                <a:spcPct val="110000"/>
              </a:lnSpc>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end</a:t>
            </a:r>
          </a:p>
          <a:p>
            <a:pPr eaLnBrk="1" hangingPunct="1">
              <a:lnSpc>
                <a:spcPct val="110000"/>
              </a:lnSpc>
            </a:pPr>
            <a:r>
              <a:rPr kumimoji="1" lang="en-US" altLang="zh-CN" sz="3200" b="1">
                <a:latin typeface="Times New Roman" panose="02020603050405020304" pitchFamily="18" charset="0"/>
              </a:rPr>
              <a:t>    initial  $monitor($time,,, “wave=%b”, wave);</a:t>
            </a:r>
          </a:p>
          <a:p>
            <a:pPr eaLnBrk="1" hangingPunct="1">
              <a:lnSpc>
                <a:spcPct val="110000"/>
              </a:lnSpc>
            </a:pPr>
            <a:r>
              <a:rPr kumimoji="1" lang="en-US" altLang="zh-CN" sz="3200" b="1">
                <a:latin typeface="Times New Roman" panose="02020603050405020304" pitchFamily="18" charset="0"/>
              </a:rPr>
              <a:t>    endmodule</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D50F18D-85DF-46BE-B5ED-6C4AD58210BF}" type="slidenum">
              <a:rPr lang="en-US" altLang="zh-CN">
                <a:latin typeface="Times New Roman" panose="02020603050405020304" pitchFamily="18" charset="0"/>
              </a:rPr>
              <a:pPr/>
              <a:t>122</a:t>
            </a:fld>
            <a:endParaRPr lang="en-US" altLang="zh-CN">
              <a:latin typeface="Times New Roman" panose="02020603050405020304" pitchFamily="18" charset="0"/>
            </a:endParaRPr>
          </a:p>
        </p:txBody>
      </p:sp>
      <p:sp>
        <p:nvSpPr>
          <p:cNvPr id="136195" name="Text Box 2"/>
          <p:cNvSpPr txBox="1">
            <a:spLocks noChangeArrowheads="1"/>
          </p:cNvSpPr>
          <p:nvPr/>
        </p:nvSpPr>
        <p:spPr bwMode="auto">
          <a:xfrm>
            <a:off x="228600" y="533400"/>
            <a:ext cx="8001000" cy="641350"/>
          </a:xfrm>
          <a:prstGeom prst="rect">
            <a:avLst/>
          </a:prstGeom>
          <a:noFill/>
          <a:ln w="9525">
            <a:noFill/>
            <a:miter lim="800000"/>
            <a:headEnd/>
            <a:tailEnd/>
          </a:ln>
        </p:spPr>
        <p:txBody>
          <a:bodyPr>
            <a:spAutoFit/>
          </a:bodyPr>
          <a:lstStyle/>
          <a:p>
            <a:pPr eaLnBrk="1" hangingPunct="1">
              <a:spcBef>
                <a:spcPct val="50000"/>
              </a:spcBef>
              <a:defRPr/>
            </a:pPr>
            <a:r>
              <a:rPr kumimoji="1" lang="en-US" altLang="zh-CN" sz="3600" b="1">
                <a:solidFill>
                  <a:srgbClr val="990000"/>
                </a:solidFill>
                <a:latin typeface="+mj-lt"/>
                <a:ea typeface="楷体_GB2312" pitchFamily="49" charset="-122"/>
              </a:rPr>
              <a:t>2.  </a:t>
            </a:r>
            <a:r>
              <a:rPr kumimoji="1" lang="zh-CN" altLang="en-US" sz="3600" b="1">
                <a:solidFill>
                  <a:srgbClr val="990000"/>
                </a:solidFill>
                <a:latin typeface="+mj-lt"/>
                <a:ea typeface="楷体_GB2312" pitchFamily="49" charset="-122"/>
              </a:rPr>
              <a:t>并行块</a:t>
            </a:r>
            <a:r>
              <a:rPr kumimoji="1" lang="en-US" altLang="zh-CN" sz="3600" b="1">
                <a:solidFill>
                  <a:srgbClr val="990000"/>
                </a:solidFill>
                <a:latin typeface="+mj-lt"/>
                <a:ea typeface="楷体_GB2312" pitchFamily="49" charset="-122"/>
              </a:rPr>
              <a:t>(fork-join)</a:t>
            </a:r>
          </a:p>
        </p:txBody>
      </p:sp>
      <p:sp>
        <p:nvSpPr>
          <p:cNvPr id="136196" name="Text Box 3"/>
          <p:cNvSpPr txBox="1">
            <a:spLocks noChangeArrowheads="1"/>
          </p:cNvSpPr>
          <p:nvPr/>
        </p:nvSpPr>
        <p:spPr bwMode="auto">
          <a:xfrm>
            <a:off x="304800" y="1371600"/>
            <a:ext cx="6324600" cy="4124325"/>
          </a:xfrm>
          <a:prstGeom prst="rect">
            <a:avLst/>
          </a:prstGeom>
          <a:solidFill>
            <a:srgbClr val="006699"/>
          </a:solidFill>
          <a:ln w="9525">
            <a:solidFill>
              <a:srgbClr val="006699"/>
            </a:solidFill>
            <a:miter lim="800000"/>
            <a:headEnd/>
            <a:tailEnd/>
          </a:ln>
        </p:spPr>
        <p:txBody>
          <a:bodyPr>
            <a:spAutoFit/>
          </a:bodyPr>
          <a:lstStyle/>
          <a:p>
            <a:pPr eaLnBrk="1" hangingPunct="1">
              <a:lnSpc>
                <a:spcPct val="75000"/>
              </a:lnSpc>
              <a:spcBef>
                <a:spcPct val="50000"/>
              </a:spcBef>
              <a:defRPr/>
            </a:pPr>
            <a:r>
              <a:rPr kumimoji="1" lang="zh-CN" altLang="en-US" sz="3200" b="1">
                <a:solidFill>
                  <a:schemeClr val="bg1"/>
                </a:solidFill>
                <a:latin typeface="+mj-lt"/>
                <a:ea typeface="楷体_GB2312" pitchFamily="49" charset="-122"/>
              </a:rPr>
              <a:t>格式：</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fork</a:t>
            </a:r>
            <a:r>
              <a:rPr kumimoji="1" lang="zh-CN" altLang="en-US" sz="3200" b="1">
                <a:solidFill>
                  <a:schemeClr val="bg1"/>
                </a:solidFill>
                <a:latin typeface="+mj-lt"/>
                <a:ea typeface="楷体_GB2312" pitchFamily="49" charset="-122"/>
              </a:rPr>
              <a:t>：</a:t>
            </a:r>
            <a:r>
              <a:rPr kumimoji="1" lang="en-US" altLang="zh-CN" sz="3200" b="1">
                <a:solidFill>
                  <a:schemeClr val="bg1"/>
                </a:solidFill>
                <a:latin typeface="+mj-lt"/>
                <a:ea typeface="楷体_GB2312" pitchFamily="49" charset="-122"/>
              </a:rPr>
              <a:t>&lt;</a:t>
            </a:r>
            <a:r>
              <a:rPr kumimoji="1" lang="zh-CN" altLang="en-US" sz="3200" b="1">
                <a:solidFill>
                  <a:schemeClr val="bg1"/>
                </a:solidFill>
                <a:latin typeface="+mj-lt"/>
                <a:ea typeface="楷体_GB2312" pitchFamily="49" charset="-122"/>
              </a:rPr>
              <a:t>块名</a:t>
            </a:r>
            <a:r>
              <a:rPr kumimoji="1" lang="en-US" altLang="zh-CN" sz="3200" b="1">
                <a:solidFill>
                  <a:schemeClr val="bg1"/>
                </a:solidFill>
                <a:latin typeface="+mj-lt"/>
                <a:ea typeface="楷体_GB2312" pitchFamily="49" charset="-122"/>
              </a:rPr>
              <a:t>&gt;</a:t>
            </a:r>
          </a:p>
          <a:p>
            <a:pPr eaLnBrk="1" hangingPunct="1">
              <a:lnSpc>
                <a:spcPct val="75000"/>
              </a:lnSpc>
              <a:spcBef>
                <a:spcPct val="50000"/>
              </a:spcBef>
              <a:defRPr/>
            </a:pPr>
            <a:r>
              <a:rPr kumimoji="1" lang="en-US" altLang="zh-CN" sz="3200" b="1">
                <a:solidFill>
                  <a:schemeClr val="bg1"/>
                </a:solidFill>
                <a:latin typeface="+mj-lt"/>
                <a:ea typeface="楷体_GB2312" pitchFamily="49" charset="-122"/>
              </a:rPr>
              <a:t>	  </a:t>
            </a:r>
            <a:r>
              <a:rPr kumimoji="1" lang="zh-CN" altLang="en-US" sz="3200" b="1">
                <a:solidFill>
                  <a:schemeClr val="bg1"/>
                </a:solidFill>
                <a:latin typeface="+mj-lt"/>
                <a:ea typeface="楷体_GB2312" pitchFamily="49" charset="-122"/>
              </a:rPr>
              <a:t>块内局部变量说明；</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时间控制</a:t>
            </a:r>
            <a:r>
              <a:rPr kumimoji="1" lang="en-US" altLang="zh-CN" sz="3200" b="1">
                <a:solidFill>
                  <a:schemeClr val="bg1"/>
                </a:solidFill>
                <a:latin typeface="+mj-lt"/>
                <a:ea typeface="楷体_GB2312" pitchFamily="49" charset="-122"/>
              </a:rPr>
              <a:t>1	</a:t>
            </a:r>
            <a:r>
              <a:rPr kumimoji="1" lang="zh-CN" altLang="en-US" sz="3200" b="1">
                <a:solidFill>
                  <a:schemeClr val="bg1"/>
                </a:solidFill>
                <a:latin typeface="+mj-lt"/>
                <a:ea typeface="楷体_GB2312" pitchFamily="49" charset="-122"/>
              </a:rPr>
              <a:t>行为语句</a:t>
            </a:r>
            <a:r>
              <a:rPr kumimoji="1" lang="en-US" altLang="zh-CN" sz="3200" b="1">
                <a:solidFill>
                  <a:schemeClr val="bg1"/>
                </a:solidFill>
                <a:latin typeface="+mj-lt"/>
                <a:ea typeface="楷体_GB2312" pitchFamily="49" charset="-122"/>
              </a:rPr>
              <a:t>1</a:t>
            </a:r>
            <a:r>
              <a:rPr kumimoji="1" lang="zh-CN" altLang="en-US" sz="3200" b="1">
                <a:solidFill>
                  <a:schemeClr val="bg1"/>
                </a:solidFill>
                <a:latin typeface="+mj-lt"/>
                <a:ea typeface="楷体_GB2312" pitchFamily="49" charset="-122"/>
              </a:rPr>
              <a:t>；</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a:t>
            </a:r>
          </a:p>
          <a:p>
            <a:pPr eaLnBrk="1" hangingPunct="1">
              <a:lnSpc>
                <a:spcPct val="75000"/>
              </a:lnSpc>
              <a:spcBef>
                <a:spcPct val="50000"/>
              </a:spcBef>
              <a:defRPr/>
            </a:pPr>
            <a:r>
              <a:rPr kumimoji="1" lang="en-US" altLang="zh-CN" sz="3200" b="1">
                <a:solidFill>
                  <a:schemeClr val="bg1"/>
                </a:solidFill>
                <a:latin typeface="+mj-lt"/>
                <a:ea typeface="楷体_GB2312" pitchFamily="49" charset="-122"/>
              </a:rPr>
              <a:t>	</a:t>
            </a:r>
            <a:r>
              <a:rPr kumimoji="1" lang="zh-CN" altLang="en-US" sz="3200" b="1">
                <a:solidFill>
                  <a:schemeClr val="bg1"/>
                </a:solidFill>
                <a:latin typeface="+mj-lt"/>
                <a:ea typeface="楷体_GB2312" pitchFamily="49" charset="-122"/>
              </a:rPr>
              <a:t>时间控制</a:t>
            </a:r>
            <a:r>
              <a:rPr kumimoji="1" lang="en-US" altLang="zh-CN" sz="3200" b="1">
                <a:solidFill>
                  <a:schemeClr val="bg1"/>
                </a:solidFill>
                <a:latin typeface="+mj-lt"/>
                <a:ea typeface="楷体_GB2312" pitchFamily="49" charset="-122"/>
              </a:rPr>
              <a:t>n	</a:t>
            </a:r>
            <a:r>
              <a:rPr kumimoji="1" lang="zh-CN" altLang="en-US" sz="3200" b="1">
                <a:solidFill>
                  <a:schemeClr val="bg1"/>
                </a:solidFill>
                <a:latin typeface="+mj-lt"/>
                <a:ea typeface="楷体_GB2312" pitchFamily="49" charset="-122"/>
              </a:rPr>
              <a:t>行为语句</a:t>
            </a:r>
            <a:r>
              <a:rPr kumimoji="1" lang="en-US" altLang="zh-CN" sz="3200" b="1">
                <a:solidFill>
                  <a:schemeClr val="bg1"/>
                </a:solidFill>
                <a:latin typeface="+mj-lt"/>
                <a:ea typeface="楷体_GB2312" pitchFamily="49" charset="-122"/>
              </a:rPr>
              <a:t>n</a:t>
            </a:r>
            <a:r>
              <a:rPr kumimoji="1" lang="zh-CN" altLang="en-US" sz="3200" b="1">
                <a:solidFill>
                  <a:schemeClr val="bg1"/>
                </a:solidFill>
                <a:latin typeface="+mj-lt"/>
                <a:ea typeface="楷体_GB2312" pitchFamily="49" charset="-122"/>
              </a:rPr>
              <a:t>；</a:t>
            </a:r>
          </a:p>
          <a:p>
            <a:pPr eaLnBrk="1" hangingPunct="1">
              <a:lnSpc>
                <a:spcPct val="75000"/>
              </a:lnSpc>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join</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FFD123B7-31B5-4730-B246-4CB68912511A}" type="slidenum">
              <a:rPr lang="en-US" altLang="zh-CN">
                <a:latin typeface="Times New Roman" panose="02020603050405020304" pitchFamily="18" charset="0"/>
                <a:ea typeface="楷体_GB2312" pitchFamily="49" charset="-122"/>
              </a:rPr>
              <a:pPr/>
              <a:t>123</a:t>
            </a:fld>
            <a:endParaRPr lang="en-US" altLang="zh-CN">
              <a:latin typeface="Times New Roman" panose="02020603050405020304" pitchFamily="18" charset="0"/>
              <a:ea typeface="楷体_GB2312" pitchFamily="49" charset="-122"/>
            </a:endParaRPr>
          </a:p>
        </p:txBody>
      </p:sp>
      <p:sp>
        <p:nvSpPr>
          <p:cNvPr id="134146" name="Text Box 2"/>
          <p:cNvSpPr txBox="1">
            <a:spLocks noChangeArrowheads="1"/>
          </p:cNvSpPr>
          <p:nvPr/>
        </p:nvSpPr>
        <p:spPr bwMode="auto">
          <a:xfrm>
            <a:off x="381000" y="609600"/>
            <a:ext cx="8583613" cy="5386388"/>
          </a:xfrm>
          <a:prstGeom prst="rect">
            <a:avLst/>
          </a:prstGeom>
          <a:noFill/>
          <a:ln w="9525">
            <a:noFill/>
            <a:miter lim="800000"/>
            <a:headEnd/>
            <a:tailEnd/>
          </a:ln>
          <a:effectLst/>
        </p:spPr>
        <p:txBody>
          <a:bodyPr>
            <a:spAutoFit/>
          </a:bodyPr>
          <a:lstStyle/>
          <a:p>
            <a:pPr eaLnBrk="1" hangingPunct="1">
              <a:lnSpc>
                <a:spcPct val="75000"/>
              </a:lnSpc>
              <a:spcBef>
                <a:spcPct val="50000"/>
              </a:spcBef>
              <a:defRPr/>
            </a:pPr>
            <a:r>
              <a:rPr kumimoji="1" lang="zh-CN" altLang="en-US" sz="3200" b="1" dirty="0">
                <a:solidFill>
                  <a:srgbClr val="800000"/>
                </a:solidFill>
                <a:latin typeface="+mj-lt"/>
                <a:ea typeface="楷体_GB2312" pitchFamily="49" charset="-122"/>
              </a:rPr>
              <a:t>说明：</a:t>
            </a:r>
          </a:p>
          <a:p>
            <a:pPr eaLnBrk="1" hangingPunct="1">
              <a:lnSpc>
                <a:spcPct val="75000"/>
              </a:lnSpc>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a:t>
            </a:r>
            <a:r>
              <a:rPr kumimoji="1" lang="zh-CN" altLang="en-US" sz="3200" b="1" dirty="0">
                <a:solidFill>
                  <a:srgbClr val="FF0000"/>
                </a:solidFill>
                <a:effectLst>
                  <a:outerShdw blurRad="38100" dist="38100" dir="2700000" algn="tl">
                    <a:srgbClr val="000000">
                      <a:alpha val="43137"/>
                    </a:srgbClr>
                  </a:outerShdw>
                </a:effectLst>
                <a:latin typeface="+mj-lt"/>
                <a:ea typeface="楷体_GB2312" pitchFamily="49" charset="-122"/>
              </a:rPr>
              <a:t>块内语句是同时执行</a:t>
            </a:r>
            <a:r>
              <a:rPr kumimoji="1" lang="zh-CN" altLang="en-US" sz="3200" b="1" dirty="0">
                <a:latin typeface="+mj-lt"/>
                <a:ea typeface="楷体_GB2312" pitchFamily="49" charset="-122"/>
              </a:rPr>
              <a:t>的，即程序流程控制</a:t>
            </a:r>
          </a:p>
          <a:p>
            <a:pPr eaLnBrk="1" hangingPunct="1">
              <a:lnSpc>
                <a:spcPct val="75000"/>
              </a:lnSpc>
              <a:spcBef>
                <a:spcPct val="50000"/>
              </a:spcBef>
              <a:defRPr/>
            </a:pPr>
            <a:r>
              <a:rPr kumimoji="1" lang="zh-CN" altLang="en-US" sz="3200" b="1" dirty="0">
                <a:latin typeface="+mj-lt"/>
                <a:ea typeface="楷体_GB2312" pitchFamily="49" charset="-122"/>
              </a:rPr>
              <a:t>       一进入到该并行块，块内语句则开始同时</a:t>
            </a:r>
          </a:p>
          <a:p>
            <a:pPr eaLnBrk="1" hangingPunct="1">
              <a:lnSpc>
                <a:spcPct val="75000"/>
              </a:lnSpc>
              <a:spcBef>
                <a:spcPct val="50000"/>
              </a:spcBef>
              <a:defRPr/>
            </a:pPr>
            <a:r>
              <a:rPr kumimoji="1" lang="zh-CN" altLang="en-US" sz="3200" b="1" dirty="0">
                <a:latin typeface="+mj-lt"/>
                <a:ea typeface="楷体_GB2312" pitchFamily="49" charset="-122"/>
              </a:rPr>
              <a:t>       并行执行。</a:t>
            </a:r>
          </a:p>
          <a:p>
            <a:pPr eaLnBrk="1" hangingPunct="1">
              <a:lnSpc>
                <a:spcPct val="75000"/>
              </a:lnSpc>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）块内每条语句的延迟时间是相对于程序流</a:t>
            </a:r>
          </a:p>
          <a:p>
            <a:pPr eaLnBrk="1" hangingPunct="1">
              <a:lnSpc>
                <a:spcPct val="75000"/>
              </a:lnSpc>
              <a:spcBef>
                <a:spcPct val="50000"/>
              </a:spcBef>
              <a:defRPr/>
            </a:pPr>
            <a:r>
              <a:rPr kumimoji="1" lang="zh-CN" altLang="en-US" sz="3200" b="1" dirty="0">
                <a:latin typeface="+mj-lt"/>
                <a:ea typeface="楷体_GB2312" pitchFamily="49" charset="-122"/>
              </a:rPr>
              <a:t>      程控制进入到块内的仿真时间的。</a:t>
            </a:r>
          </a:p>
          <a:p>
            <a:pPr eaLnBrk="1" hangingPunct="1">
              <a:lnSpc>
                <a:spcPct val="75000"/>
              </a:lnSpc>
              <a:spcBef>
                <a:spcPct val="50000"/>
              </a:spcBef>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）延迟时间用来给赋值语句提供执行时序。</a:t>
            </a:r>
          </a:p>
          <a:p>
            <a:pPr eaLnBrk="1" hangingPunct="1">
              <a:lnSpc>
                <a:spcPct val="75000"/>
              </a:lnSpc>
              <a:spcBef>
                <a:spcPct val="50000"/>
              </a:spcBef>
              <a:defRPr/>
            </a:pPr>
            <a:r>
              <a:rPr kumimoji="1" lang="en-US" altLang="zh-CN" sz="3200" b="1" dirty="0">
                <a:latin typeface="+mj-lt"/>
                <a:ea typeface="楷体_GB2312" pitchFamily="49" charset="-122"/>
              </a:rPr>
              <a:t>4</a:t>
            </a:r>
            <a:r>
              <a:rPr kumimoji="1" lang="zh-CN" altLang="en-US" sz="3200" b="1" dirty="0">
                <a:latin typeface="+mj-lt"/>
                <a:ea typeface="楷体_GB2312" pitchFamily="49" charset="-122"/>
              </a:rPr>
              <a:t>）当按时间时序排序在最后的语句执行完后，</a:t>
            </a:r>
          </a:p>
          <a:p>
            <a:pPr eaLnBrk="1" hangingPunct="1">
              <a:lnSpc>
                <a:spcPct val="75000"/>
              </a:lnSpc>
              <a:spcBef>
                <a:spcPct val="50000"/>
              </a:spcBef>
              <a:defRPr/>
            </a:pPr>
            <a:r>
              <a:rPr kumimoji="1" lang="zh-CN" altLang="en-US" sz="3200" b="1" dirty="0">
                <a:latin typeface="+mj-lt"/>
                <a:ea typeface="楷体_GB2312" pitchFamily="49" charset="-122"/>
              </a:rPr>
              <a:t>       程序流程控制跳出该程序块。</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9DDDE03A-4A03-4A09-84AB-A92032265D93}" type="slidenum">
              <a:rPr lang="en-US" altLang="zh-CN">
                <a:latin typeface="Times New Roman" panose="02020603050405020304" pitchFamily="18" charset="0"/>
                <a:ea typeface="楷体_GB2312" pitchFamily="49" charset="-122"/>
              </a:rPr>
              <a:pPr/>
              <a:t>124</a:t>
            </a:fld>
            <a:endParaRPr lang="en-US" altLang="zh-CN">
              <a:latin typeface="Times New Roman" panose="02020603050405020304" pitchFamily="18" charset="0"/>
              <a:ea typeface="楷体_GB2312" pitchFamily="49" charset="-122"/>
            </a:endParaRPr>
          </a:p>
        </p:txBody>
      </p:sp>
      <p:sp>
        <p:nvSpPr>
          <p:cNvPr id="138243" name="Text Box 2"/>
          <p:cNvSpPr txBox="1">
            <a:spLocks noChangeArrowheads="1"/>
          </p:cNvSpPr>
          <p:nvPr/>
        </p:nvSpPr>
        <p:spPr bwMode="auto">
          <a:xfrm>
            <a:off x="412750" y="350838"/>
            <a:ext cx="7696200" cy="579437"/>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例：用</a:t>
            </a:r>
            <a:r>
              <a:rPr kumimoji="1" lang="en-US" altLang="zh-CN" sz="3200" b="1">
                <a:latin typeface="+mj-lt"/>
                <a:ea typeface="楷体_GB2312" pitchFamily="49" charset="-122"/>
              </a:rPr>
              <a:t>fork-join</a:t>
            </a:r>
            <a:r>
              <a:rPr kumimoji="1" lang="zh-CN" altLang="en-US" sz="3200" b="1">
                <a:latin typeface="+mj-lt"/>
                <a:ea typeface="楷体_GB2312" pitchFamily="49" charset="-122"/>
              </a:rPr>
              <a:t>并行块产生信号波形</a:t>
            </a:r>
          </a:p>
        </p:txBody>
      </p:sp>
      <p:sp>
        <p:nvSpPr>
          <p:cNvPr id="138244" name="Text Box 3"/>
          <p:cNvSpPr txBox="1">
            <a:spLocks noChangeArrowheads="1"/>
          </p:cNvSpPr>
          <p:nvPr/>
        </p:nvSpPr>
        <p:spPr bwMode="auto">
          <a:xfrm>
            <a:off x="381000" y="1057275"/>
            <a:ext cx="8229600" cy="5168900"/>
          </a:xfrm>
          <a:prstGeom prst="rect">
            <a:avLst/>
          </a:prstGeom>
          <a:noFill/>
          <a:ln w="9525">
            <a:noFill/>
            <a:miter lim="800000"/>
            <a:headEnd/>
            <a:tailEnd/>
          </a:ln>
        </p:spPr>
        <p:txBody>
          <a:bodyPr>
            <a:spAutoFit/>
          </a:bodyPr>
          <a:lstStyle/>
          <a:p>
            <a:pPr eaLnBrk="1" hangingPunct="1">
              <a:lnSpc>
                <a:spcPct val="70000"/>
              </a:lnSpc>
              <a:spcBef>
                <a:spcPct val="50000"/>
              </a:spcBef>
              <a:defRPr/>
            </a:pPr>
            <a:r>
              <a:rPr kumimoji="1" lang="en-US" altLang="zh-CN" sz="3200" b="1" dirty="0">
                <a:solidFill>
                  <a:srgbClr val="0043A6"/>
                </a:solidFill>
                <a:latin typeface="+mj-lt"/>
                <a:ea typeface="楷体_GB2312" pitchFamily="49" charset="-122"/>
              </a:rPr>
              <a:t>'timescale</a:t>
            </a:r>
            <a:r>
              <a:rPr kumimoji="1" lang="en-US" altLang="zh-CN" sz="3200" b="1" dirty="0">
                <a:latin typeface="+mj-lt"/>
                <a:ea typeface="楷体_GB2312" pitchFamily="49" charset="-122"/>
              </a:rPr>
              <a:t>    10ns/1ns</a:t>
            </a:r>
          </a:p>
          <a:p>
            <a:pPr eaLnBrk="1" hangingPunct="1">
              <a:lnSpc>
                <a:spcPct val="70000"/>
              </a:lnSpc>
              <a:spcBef>
                <a:spcPct val="50000"/>
              </a:spcBef>
              <a:defRPr/>
            </a:pPr>
            <a:r>
              <a:rPr kumimoji="1" lang="en-US" altLang="zh-CN" sz="3200" b="1" dirty="0">
                <a:latin typeface="+mj-lt"/>
                <a:ea typeface="楷体_GB2312" pitchFamily="49" charset="-122"/>
              </a:rPr>
              <a:t>    </a:t>
            </a:r>
            <a:r>
              <a:rPr kumimoji="1" lang="en-US" altLang="zh-CN" sz="3200" b="1" dirty="0">
                <a:solidFill>
                  <a:srgbClr val="0043A6"/>
                </a:solidFill>
                <a:latin typeface="+mj-lt"/>
                <a:ea typeface="楷体_GB2312" pitchFamily="49" charset="-122"/>
              </a:rPr>
              <a:t>module</a:t>
            </a:r>
            <a:r>
              <a:rPr kumimoji="1" lang="en-US" altLang="zh-CN" sz="3200" b="1" dirty="0">
                <a:latin typeface="+mj-lt"/>
                <a:ea typeface="楷体_GB2312" pitchFamily="49" charset="-122"/>
              </a:rPr>
              <a:t>   wave2</a:t>
            </a:r>
            <a:r>
              <a:rPr kumimoji="1" lang="zh-CN" altLang="en-US" sz="3200" b="1" dirty="0">
                <a:latin typeface="+mj-lt"/>
                <a:ea typeface="楷体_GB2312" pitchFamily="49" charset="-122"/>
              </a:rPr>
              <a:t>；</a:t>
            </a:r>
          </a:p>
          <a:p>
            <a:pPr eaLnBrk="1" hangingPunct="1">
              <a:lnSpc>
                <a:spcPct val="70000"/>
              </a:lnSpc>
              <a:spcBef>
                <a:spcPct val="50000"/>
              </a:spcBef>
              <a:defRPr/>
            </a:pPr>
            <a:r>
              <a:rPr kumimoji="1" lang="zh-CN" altLang="en-US" sz="3200" b="1" dirty="0">
                <a:solidFill>
                  <a:srgbClr val="0043A6"/>
                </a:solidFill>
                <a:latin typeface="+mj-lt"/>
                <a:ea typeface="楷体_GB2312" pitchFamily="49" charset="-122"/>
              </a:rPr>
              <a:t>    </a:t>
            </a:r>
            <a:r>
              <a:rPr kumimoji="1" lang="en-US" altLang="zh-CN" sz="3200" b="1" dirty="0" err="1">
                <a:solidFill>
                  <a:srgbClr val="0043A6"/>
                </a:solidFill>
                <a:latin typeface="+mj-lt"/>
                <a:ea typeface="楷体_GB2312" pitchFamily="49" charset="-122"/>
              </a:rPr>
              <a:t>reg</a:t>
            </a:r>
            <a:r>
              <a:rPr kumimoji="1" lang="en-US" altLang="zh-CN" sz="3200" b="1" dirty="0">
                <a:latin typeface="+mj-lt"/>
                <a:ea typeface="楷体_GB2312" pitchFamily="49" charset="-122"/>
              </a:rPr>
              <a:t>   wave </a:t>
            </a:r>
            <a:r>
              <a:rPr kumimoji="1" lang="zh-CN" altLang="en-US" sz="3200" b="1" dirty="0">
                <a:latin typeface="+mj-lt"/>
                <a:ea typeface="楷体_GB2312" pitchFamily="49" charset="-122"/>
              </a:rPr>
              <a:t>；</a:t>
            </a:r>
          </a:p>
          <a:p>
            <a:pPr eaLnBrk="1" hangingPunct="1">
              <a:lnSpc>
                <a:spcPct val="70000"/>
              </a:lnSpc>
              <a:spcBef>
                <a:spcPct val="50000"/>
              </a:spcBef>
              <a:defRPr/>
            </a:pPr>
            <a:r>
              <a:rPr kumimoji="1" lang="zh-CN" altLang="en-US" sz="3200" b="1" dirty="0">
                <a:latin typeface="+mj-lt"/>
                <a:ea typeface="楷体_GB2312" pitchFamily="49" charset="-122"/>
              </a:rPr>
              <a:t>    </a:t>
            </a:r>
            <a:r>
              <a:rPr kumimoji="1" lang="en-US" altLang="zh-CN" sz="3200" b="1" dirty="0">
                <a:solidFill>
                  <a:srgbClr val="0043A6"/>
                </a:solidFill>
                <a:latin typeface="+mj-lt"/>
                <a:ea typeface="楷体_GB2312" pitchFamily="49" charset="-122"/>
              </a:rPr>
              <a:t>parameter</a:t>
            </a:r>
            <a:r>
              <a:rPr kumimoji="1" lang="en-US" altLang="zh-CN" sz="3200" b="1" dirty="0">
                <a:latin typeface="+mj-lt"/>
                <a:ea typeface="楷体_GB2312" pitchFamily="49" charset="-122"/>
              </a:rPr>
              <a:t>   cycle=5 </a:t>
            </a:r>
            <a:r>
              <a:rPr kumimoji="1" lang="zh-CN" altLang="en-US" sz="3200" b="1" dirty="0">
                <a:latin typeface="+mj-lt"/>
                <a:ea typeface="楷体_GB2312" pitchFamily="49" charset="-122"/>
              </a:rPr>
              <a:t>；</a:t>
            </a:r>
          </a:p>
          <a:p>
            <a:pPr eaLnBrk="1" hangingPunct="1">
              <a:lnSpc>
                <a:spcPct val="70000"/>
              </a:lnSpc>
              <a:spcBef>
                <a:spcPct val="50000"/>
              </a:spcBef>
              <a:defRPr/>
            </a:pPr>
            <a:r>
              <a:rPr kumimoji="1" lang="zh-CN" altLang="en-US" sz="3200" b="1" dirty="0">
                <a:latin typeface="+mj-lt"/>
                <a:ea typeface="楷体_GB2312" pitchFamily="49" charset="-122"/>
              </a:rPr>
              <a:t>    </a:t>
            </a:r>
            <a:r>
              <a:rPr kumimoji="1" lang="en-US" altLang="zh-CN" sz="3200" b="1" dirty="0">
                <a:solidFill>
                  <a:srgbClr val="0043A6"/>
                </a:solidFill>
                <a:latin typeface="+mj-lt"/>
                <a:ea typeface="楷体_GB2312" pitchFamily="49" charset="-122"/>
              </a:rPr>
              <a:t>initial</a:t>
            </a:r>
          </a:p>
          <a:p>
            <a:pPr eaLnBrk="1" hangingPunct="1">
              <a:lnSpc>
                <a:spcPct val="70000"/>
              </a:lnSpc>
              <a:spcBef>
                <a:spcPct val="50000"/>
              </a:spcBef>
              <a:defRPr/>
            </a:pPr>
            <a:r>
              <a:rPr kumimoji="1" lang="en-US" altLang="zh-CN" sz="3200" b="1" dirty="0">
                <a:latin typeface="+mj-lt"/>
                <a:ea typeface="楷体_GB2312" pitchFamily="49" charset="-122"/>
              </a:rPr>
              <a:t>	</a:t>
            </a:r>
            <a:r>
              <a:rPr kumimoji="1" lang="en-US" altLang="zh-CN" sz="3200" b="1" dirty="0">
                <a:solidFill>
                  <a:srgbClr val="0043A6"/>
                </a:solidFill>
                <a:latin typeface="+mj-lt"/>
                <a:ea typeface="楷体_GB2312" pitchFamily="49" charset="-122"/>
              </a:rPr>
              <a:t>fork</a:t>
            </a:r>
          </a:p>
          <a:p>
            <a:pPr eaLnBrk="1" hangingPunct="1">
              <a:lnSpc>
                <a:spcPct val="70000"/>
              </a:lnSpc>
              <a:spcBef>
                <a:spcPct val="50000"/>
              </a:spcBef>
              <a:defRPr/>
            </a:pPr>
            <a:r>
              <a:rPr kumimoji="1" lang="en-US" altLang="zh-CN" sz="3200" b="1" dirty="0">
                <a:latin typeface="+mj-lt"/>
                <a:ea typeface="楷体_GB2312" pitchFamily="49" charset="-122"/>
              </a:rPr>
              <a:t>			  wave=0 ;</a:t>
            </a:r>
          </a:p>
          <a:p>
            <a:pPr eaLnBrk="1" hangingPunct="1">
              <a:lnSpc>
                <a:spcPct val="70000"/>
              </a:lnSpc>
              <a:spcBef>
                <a:spcPct val="50000"/>
              </a:spcBef>
              <a:defRPr/>
            </a:pPr>
            <a:r>
              <a:rPr kumimoji="1" lang="en-US" altLang="zh-CN" sz="3200" b="1" dirty="0">
                <a:latin typeface="+mj-lt"/>
                <a:ea typeface="楷体_GB2312" pitchFamily="49" charset="-122"/>
              </a:rPr>
              <a:t>	#(cycle)       wave=1 ;// 5*10ns</a:t>
            </a:r>
            <a:r>
              <a:rPr kumimoji="1" lang="zh-CN" altLang="en-US" sz="3200" b="1" dirty="0">
                <a:latin typeface="+mj-lt"/>
                <a:ea typeface="楷体_GB2312" pitchFamily="49" charset="-122"/>
              </a:rPr>
              <a:t>延迟</a:t>
            </a:r>
          </a:p>
          <a:p>
            <a:pPr eaLnBrk="1" hangingPunct="1">
              <a:lnSpc>
                <a:spcPct val="7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#(2*cycle)   wave=0 ;//2*5*10ns</a:t>
            </a:r>
            <a:r>
              <a:rPr kumimoji="1" lang="zh-CN" altLang="en-US" sz="3200" b="1" dirty="0">
                <a:latin typeface="+mj-lt"/>
                <a:ea typeface="楷体_GB2312" pitchFamily="49" charset="-122"/>
              </a:rPr>
              <a:t>延迟</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A22FAF4-169D-4EA8-9235-4A52C90F28AD}" type="slidenum">
              <a:rPr lang="en-US" altLang="zh-CN">
                <a:latin typeface="Times New Roman" panose="02020603050405020304" pitchFamily="18" charset="0"/>
              </a:rPr>
              <a:pPr/>
              <a:t>125</a:t>
            </a:fld>
            <a:endParaRPr lang="en-US" altLang="zh-CN">
              <a:latin typeface="Times New Roman" panose="02020603050405020304" pitchFamily="18" charset="0"/>
            </a:endParaRPr>
          </a:p>
        </p:txBody>
      </p:sp>
      <p:sp>
        <p:nvSpPr>
          <p:cNvPr id="129027" name="Text Box 2"/>
          <p:cNvSpPr txBox="1">
            <a:spLocks noChangeArrowheads="1"/>
          </p:cNvSpPr>
          <p:nvPr/>
        </p:nvSpPr>
        <p:spPr bwMode="auto">
          <a:xfrm>
            <a:off x="152400" y="685800"/>
            <a:ext cx="8610600"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3200" b="1">
                <a:latin typeface="Times New Roman" panose="02020603050405020304" pitchFamily="18" charset="0"/>
              </a:rPr>
              <a:t>	#(3*cycle)    wave=1 </a:t>
            </a:r>
            <a:r>
              <a:rPr kumimoji="1" lang="en-US" altLang="zh-CN" sz="3200" b="1">
                <a:ea typeface="楷体_GB2312" pitchFamily="49" charset="-122"/>
              </a:rPr>
              <a:t>;  //3*5*10ns</a:t>
            </a:r>
            <a:r>
              <a:rPr kumimoji="1" lang="zh-CN" altLang="en-US" sz="3200" b="1">
                <a:ea typeface="楷体_GB2312" pitchFamily="49" charset="-122"/>
              </a:rPr>
              <a:t>延迟</a:t>
            </a:r>
            <a:endParaRPr kumimoji="1" lang="zh-CN" altLang="en-US" sz="3200" b="1">
              <a:latin typeface="Times New Roman" panose="02020603050405020304" pitchFamily="18" charset="0"/>
            </a:endParaRP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#(4*cycle)    wave=0 </a:t>
            </a:r>
            <a:r>
              <a:rPr kumimoji="1" lang="zh-CN" altLang="en-US" sz="3200" b="1">
                <a:latin typeface="Times New Roman" panose="02020603050405020304" pitchFamily="18" charset="0"/>
              </a:rPr>
              <a:t>；</a:t>
            </a:r>
          </a:p>
          <a:p>
            <a:pPr eaLnBrk="1" hangingPunct="1">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#(5*cycle)    wave=1 </a:t>
            </a:r>
            <a:r>
              <a:rPr kumimoji="1" lang="zh-CN" altLang="en-US" sz="3200" b="1">
                <a:latin typeface="Times New Roman" panose="02020603050405020304" pitchFamily="18" charset="0"/>
              </a:rPr>
              <a:t>；</a:t>
            </a:r>
          </a:p>
          <a:p>
            <a:pPr eaLnBrk="1" hangingPunct="1">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#(6*cycle)    $finish </a:t>
            </a:r>
            <a:r>
              <a:rPr kumimoji="1" lang="zh-CN" altLang="en-US" sz="3200" b="1">
                <a:latin typeface="Times New Roman" panose="02020603050405020304" pitchFamily="18" charset="0"/>
              </a:rPr>
              <a:t>；</a:t>
            </a:r>
          </a:p>
          <a:p>
            <a:pPr eaLnBrk="1" hangingPunct="1">
              <a:spcBef>
                <a:spcPct val="50000"/>
              </a:spcBef>
            </a:pPr>
            <a:r>
              <a:rPr kumimoji="1" lang="zh-CN" altLang="en-US"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join</a:t>
            </a:r>
          </a:p>
          <a:p>
            <a:pPr eaLnBrk="1" hangingPunct="1">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initial</a:t>
            </a:r>
            <a:r>
              <a:rPr kumimoji="1" lang="en-US" altLang="zh-CN" sz="3200" b="1">
                <a:latin typeface="Times New Roman" panose="02020603050405020304" pitchFamily="18" charset="0"/>
              </a:rPr>
              <a:t>  $monitor($time,,, “wave=%b”, wave);</a:t>
            </a:r>
          </a:p>
          <a:p>
            <a:pPr eaLnBrk="1" hangingPunct="1">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a:xfrm>
            <a:off x="304800" y="457200"/>
            <a:ext cx="7772400" cy="1371600"/>
          </a:xfrm>
        </p:spPr>
        <p:txBody>
          <a:bodyPr/>
          <a:lstStyle/>
          <a:p>
            <a:pPr eaLnBrk="1" hangingPunct="1">
              <a:lnSpc>
                <a:spcPct val="110000"/>
              </a:lnSpc>
              <a:buFontTx/>
              <a:buNone/>
              <a:defRPr/>
            </a:pPr>
            <a:r>
              <a:rPr lang="zh-CN" altLang="en-US" b="1" smtClean="0">
                <a:solidFill>
                  <a:srgbClr val="0043A6"/>
                </a:solidFill>
                <a:effectLst>
                  <a:outerShdw blurRad="38100" dist="38100" dir="2700000" algn="tl">
                    <a:srgbClr val="C0C0C0"/>
                  </a:outerShdw>
                </a:effectLst>
                <a:latin typeface="+mj-lt"/>
              </a:rPr>
              <a:t>三</a:t>
            </a:r>
            <a:r>
              <a:rPr lang="en-US" altLang="zh-CN" b="1" smtClean="0">
                <a:solidFill>
                  <a:srgbClr val="0043A6"/>
                </a:solidFill>
                <a:effectLst>
                  <a:outerShdw blurRad="38100" dist="38100" dir="2700000" algn="tl">
                    <a:srgbClr val="C0C0C0"/>
                  </a:outerShdw>
                </a:effectLst>
                <a:latin typeface="+mj-lt"/>
              </a:rPr>
              <a:t>.</a:t>
            </a:r>
            <a:r>
              <a:rPr lang="zh-CN" altLang="en-US" b="1" smtClean="0">
                <a:solidFill>
                  <a:srgbClr val="0043A6"/>
                </a:solidFill>
                <a:effectLst>
                  <a:outerShdw blurRad="38100" dist="38100" dir="2700000" algn="tl">
                    <a:srgbClr val="C0C0C0"/>
                  </a:outerShdw>
                </a:effectLst>
                <a:latin typeface="+mj-lt"/>
              </a:rPr>
              <a:t>赋值语句</a:t>
            </a:r>
          </a:p>
          <a:p>
            <a:pPr eaLnBrk="1" hangingPunct="1">
              <a:lnSpc>
                <a:spcPct val="110000"/>
              </a:lnSpc>
              <a:buFontTx/>
              <a:buNone/>
              <a:defRPr/>
            </a:pPr>
            <a:r>
              <a:rPr lang="en-US" altLang="zh-CN" b="1" smtClean="0">
                <a:solidFill>
                  <a:srgbClr val="990000"/>
                </a:solidFill>
                <a:latin typeface="+mj-lt"/>
              </a:rPr>
              <a:t>1. </a:t>
            </a:r>
            <a:r>
              <a:rPr lang="zh-CN" altLang="en-US" b="1" smtClean="0">
                <a:solidFill>
                  <a:srgbClr val="990000"/>
                </a:solidFill>
                <a:latin typeface="+mj-lt"/>
              </a:rPr>
              <a:t>持续赋值语句</a:t>
            </a:r>
            <a:r>
              <a:rPr lang="zh-CN" altLang="en-US" b="1" smtClean="0">
                <a:latin typeface="+mj-lt"/>
              </a:rPr>
              <a:t>（不能出现在过程块中）</a:t>
            </a:r>
            <a:endParaRPr lang="zh-CN" altLang="en-US" b="1" smtClean="0">
              <a:solidFill>
                <a:srgbClr val="8C5D00"/>
              </a:solidFill>
              <a:latin typeface="+mj-lt"/>
            </a:endParaRPr>
          </a:p>
        </p:txBody>
      </p:sp>
      <p:sp>
        <p:nvSpPr>
          <p:cNvPr id="9"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32BEEF04-9A3A-4EE1-8AC0-5B2BA5B425BB}" type="slidenum">
              <a:rPr lang="en-US" altLang="zh-CN">
                <a:latin typeface="Times New Roman" panose="02020603050405020304" pitchFamily="18" charset="0"/>
                <a:ea typeface="楷体_GB2312" pitchFamily="49" charset="-122"/>
              </a:rPr>
              <a:pPr/>
              <a:t>126</a:t>
            </a:fld>
            <a:endParaRPr lang="en-US" altLang="zh-CN">
              <a:latin typeface="Times New Roman" panose="02020603050405020304" pitchFamily="18" charset="0"/>
              <a:ea typeface="楷体_GB2312" pitchFamily="49" charset="-122"/>
            </a:endParaRPr>
          </a:p>
        </p:txBody>
      </p:sp>
      <p:sp>
        <p:nvSpPr>
          <p:cNvPr id="140292" name="Text Box 4"/>
          <p:cNvSpPr txBox="1">
            <a:spLocks noChangeArrowheads="1"/>
          </p:cNvSpPr>
          <p:nvPr/>
        </p:nvSpPr>
        <p:spPr bwMode="auto">
          <a:xfrm>
            <a:off x="381000" y="1828800"/>
            <a:ext cx="8229600" cy="131127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持续赋值语句只能对连线型变量</a:t>
            </a:r>
            <a:r>
              <a:rPr kumimoji="1" lang="en-US" altLang="zh-CN" sz="3200" b="1">
                <a:latin typeface="+mj-lt"/>
                <a:ea typeface="楷体_GB2312" pitchFamily="49" charset="-122"/>
              </a:rPr>
              <a:t>wire</a:t>
            </a:r>
            <a:r>
              <a:rPr kumimoji="1" lang="zh-CN" altLang="en-US" sz="3200" b="1">
                <a:latin typeface="+mj-lt"/>
                <a:ea typeface="楷体_GB2312" pitchFamily="49" charset="-122"/>
              </a:rPr>
              <a:t>进</a:t>
            </a:r>
          </a:p>
          <a:p>
            <a:pPr eaLnBrk="1" hangingPunct="1">
              <a:spcBef>
                <a:spcPct val="50000"/>
              </a:spcBef>
              <a:defRPr/>
            </a:pPr>
            <a:r>
              <a:rPr kumimoji="1" lang="zh-CN" altLang="en-US" sz="3200" b="1">
                <a:latin typeface="+mj-lt"/>
                <a:ea typeface="楷体_GB2312" pitchFamily="49" charset="-122"/>
              </a:rPr>
              <a:t>行赋值，不能对寄存器型变量进行赋值。</a:t>
            </a:r>
          </a:p>
        </p:txBody>
      </p:sp>
      <p:sp>
        <p:nvSpPr>
          <p:cNvPr id="140293" name="Text Box 5"/>
          <p:cNvSpPr txBox="1">
            <a:spLocks noChangeArrowheads="1"/>
          </p:cNvSpPr>
          <p:nvPr/>
        </p:nvSpPr>
        <p:spPr bwMode="auto">
          <a:xfrm>
            <a:off x="228600" y="3429000"/>
            <a:ext cx="8686800" cy="2016125"/>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格式：</a:t>
            </a:r>
          </a:p>
          <a:p>
            <a:pPr eaLnBrk="1" hangingPunct="1">
              <a:spcBef>
                <a:spcPct val="50000"/>
              </a:spcBef>
              <a:defRPr/>
            </a:pPr>
            <a:r>
              <a:rPr kumimoji="1" lang="zh-CN" altLang="en-US" sz="3000" b="1">
                <a:solidFill>
                  <a:schemeClr val="bg1"/>
                </a:solidFill>
                <a:latin typeface="+mj-lt"/>
                <a:ea typeface="楷体_GB2312" pitchFamily="49" charset="-122"/>
              </a:rPr>
              <a:t>连线型变量类型  </a:t>
            </a:r>
            <a:r>
              <a:rPr kumimoji="1" lang="en-US" altLang="zh-CN" sz="3000" b="1">
                <a:solidFill>
                  <a:schemeClr val="bg1"/>
                </a:solidFill>
                <a:latin typeface="+mj-lt"/>
                <a:ea typeface="楷体_GB2312" pitchFamily="49" charset="-122"/>
              </a:rPr>
              <a:t>[</a:t>
            </a:r>
            <a:r>
              <a:rPr kumimoji="1" lang="zh-CN" altLang="en-US" sz="3000" b="1" i="1">
                <a:solidFill>
                  <a:schemeClr val="bg1"/>
                </a:solidFill>
                <a:latin typeface="+mj-lt"/>
                <a:ea typeface="楷体_GB2312" pitchFamily="49" charset="-122"/>
              </a:rPr>
              <a:t>连线型变量位宽</a:t>
            </a:r>
            <a:r>
              <a:rPr kumimoji="1" lang="en-US" altLang="zh-CN" sz="3000" b="1">
                <a:solidFill>
                  <a:schemeClr val="bg1"/>
                </a:solidFill>
                <a:latin typeface="+mj-lt"/>
                <a:ea typeface="楷体_GB2312" pitchFamily="49" charset="-122"/>
              </a:rPr>
              <a:t>]  </a:t>
            </a:r>
            <a:r>
              <a:rPr kumimoji="1" lang="zh-CN" altLang="en-US" sz="3000" b="1">
                <a:solidFill>
                  <a:schemeClr val="bg1"/>
                </a:solidFill>
                <a:latin typeface="+mj-lt"/>
                <a:ea typeface="楷体_GB2312" pitchFamily="49" charset="-122"/>
              </a:rPr>
              <a:t>连线型变量名</a:t>
            </a:r>
          </a:p>
          <a:p>
            <a:pPr eaLnBrk="1" hangingPunct="1">
              <a:spcBef>
                <a:spcPct val="50000"/>
              </a:spcBef>
              <a:defRPr/>
            </a:pPr>
            <a:r>
              <a:rPr kumimoji="1" lang="en-US" altLang="zh-CN" sz="3200" b="1">
                <a:solidFill>
                  <a:schemeClr val="bg1"/>
                </a:solidFill>
                <a:latin typeface="+mj-lt"/>
                <a:ea typeface="楷体_GB2312" pitchFamily="49" charset="-122"/>
              </a:rPr>
              <a:t>assign</a:t>
            </a:r>
            <a:r>
              <a:rPr kumimoji="1" lang="en-US" altLang="zh-CN" sz="3000" b="1">
                <a:solidFill>
                  <a:schemeClr val="bg1"/>
                </a:solidFill>
                <a:latin typeface="+mj-lt"/>
                <a:ea typeface="楷体_GB2312" pitchFamily="49" charset="-122"/>
              </a:rPr>
              <a:t>   #</a:t>
            </a:r>
            <a:r>
              <a:rPr kumimoji="1" lang="zh-CN" altLang="en-US" sz="3000" b="1">
                <a:solidFill>
                  <a:schemeClr val="bg1"/>
                </a:solidFill>
                <a:latin typeface="+mj-lt"/>
                <a:ea typeface="楷体_GB2312" pitchFamily="49" charset="-122"/>
              </a:rPr>
              <a:t>（延时量）  连线型变量名</a:t>
            </a:r>
            <a:r>
              <a:rPr kumimoji="1" lang="en-US" altLang="zh-CN" sz="3000" b="1">
                <a:solidFill>
                  <a:schemeClr val="bg1"/>
                </a:solidFill>
                <a:latin typeface="+mj-lt"/>
                <a:ea typeface="楷体_GB2312" pitchFamily="49" charset="-122"/>
              </a:rPr>
              <a:t>=</a:t>
            </a:r>
            <a:r>
              <a:rPr kumimoji="1" lang="zh-CN" altLang="en-US" sz="3000" b="1">
                <a:solidFill>
                  <a:schemeClr val="bg1"/>
                </a:solidFill>
                <a:latin typeface="+mj-lt"/>
                <a:ea typeface="楷体_GB2312" pitchFamily="49" charset="-122"/>
              </a:rPr>
              <a:t>赋值表达式</a:t>
            </a:r>
          </a:p>
        </p:txBody>
      </p:sp>
      <p:grpSp>
        <p:nvGrpSpPr>
          <p:cNvPr id="2" name="Group 9"/>
          <p:cNvGrpSpPr>
            <a:grpSpLocks/>
          </p:cNvGrpSpPr>
          <p:nvPr/>
        </p:nvGrpSpPr>
        <p:grpSpPr bwMode="auto">
          <a:xfrm>
            <a:off x="838200" y="4800600"/>
            <a:ext cx="2971800" cy="1779588"/>
            <a:chOff x="528" y="3024"/>
            <a:chExt cx="1872" cy="1121"/>
          </a:xfrm>
        </p:grpSpPr>
        <p:sp>
          <p:nvSpPr>
            <p:cNvPr id="132102" name="AutoShape 6"/>
            <p:cNvSpPr>
              <a:spLocks noChangeArrowheads="1"/>
            </p:cNvSpPr>
            <p:nvPr/>
          </p:nvSpPr>
          <p:spPr bwMode="auto">
            <a:xfrm>
              <a:off x="528" y="3784"/>
              <a:ext cx="992" cy="361"/>
            </a:xfrm>
            <a:prstGeom prst="wedgeRoundRectCallout">
              <a:avLst>
                <a:gd name="adj1" fmla="val 63912"/>
                <a:gd name="adj2" fmla="val -138644"/>
                <a:gd name="adj3" fmla="val 16667"/>
              </a:avLst>
            </a:prstGeom>
            <a:solidFill>
              <a:srgbClr val="FF0000"/>
            </a:solidFill>
            <a:ln w="9525">
              <a:solidFill>
                <a:schemeClr val="bg2"/>
              </a:solidFill>
              <a:miter lim="800000"/>
              <a:headEnd/>
              <a:tailEnd/>
            </a:ln>
            <a:effectLst/>
          </p:spPr>
          <p:txBody>
            <a:bodyPr/>
            <a:lstStyle/>
            <a:p>
              <a:pPr algn="ctr" eaLnBrk="1" hangingPunct="1">
                <a:defRPr/>
              </a:pPr>
              <a:r>
                <a:rPr kumimoji="1" lang="zh-CN" altLang="en-US" sz="2800" b="1">
                  <a:solidFill>
                    <a:srgbClr val="EFEFFF"/>
                  </a:solidFill>
                  <a:effectLst>
                    <a:outerShdw blurRad="38100" dist="38100" dir="2700000" algn="tl">
                      <a:srgbClr val="000000"/>
                    </a:outerShdw>
                  </a:effectLst>
                  <a:latin typeface="+mj-lt"/>
                  <a:ea typeface="楷体_GB2312" pitchFamily="49" charset="-122"/>
                </a:rPr>
                <a:t>可选项</a:t>
              </a:r>
            </a:p>
          </p:txBody>
        </p:sp>
        <p:sp>
          <p:nvSpPr>
            <p:cNvPr id="140296" name="Oval 7"/>
            <p:cNvSpPr>
              <a:spLocks noChangeArrowheads="1"/>
            </p:cNvSpPr>
            <p:nvPr/>
          </p:nvSpPr>
          <p:spPr bwMode="auto">
            <a:xfrm>
              <a:off x="960" y="3024"/>
              <a:ext cx="1440" cy="432"/>
            </a:xfrm>
            <a:prstGeom prst="ellipse">
              <a:avLst/>
            </a:prstGeom>
            <a:noFill/>
            <a:ln w="38100">
              <a:solidFill>
                <a:srgbClr val="FF0000"/>
              </a:solidFill>
              <a:round/>
              <a:headEnd/>
              <a:tailEnd/>
            </a:ln>
          </p:spPr>
          <p:txBody>
            <a:bodyPr wrap="none" anchor="ctr"/>
            <a:lstStyle/>
            <a:p>
              <a:pPr>
                <a:defRPr/>
              </a:pPr>
              <a:endParaRPr lang="zh-CN" altLang="en-US">
                <a:latin typeface="+mj-lt"/>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AAEE3C1-546E-4848-BD49-0ADBB6E93818}" type="slidenum">
              <a:rPr lang="en-US" altLang="zh-CN">
                <a:latin typeface="Times New Roman" panose="02020603050405020304" pitchFamily="18" charset="0"/>
                <a:ea typeface="楷体_GB2312" pitchFamily="49" charset="-122"/>
              </a:rPr>
              <a:pPr/>
              <a:t>127</a:t>
            </a:fld>
            <a:endParaRPr lang="en-US" altLang="zh-CN">
              <a:latin typeface="Times New Roman" panose="02020603050405020304" pitchFamily="18" charset="0"/>
              <a:ea typeface="楷体_GB2312" pitchFamily="49" charset="-122"/>
            </a:endParaRPr>
          </a:p>
        </p:txBody>
      </p:sp>
      <p:sp>
        <p:nvSpPr>
          <p:cNvPr id="141315" name="Text Box 2"/>
          <p:cNvSpPr txBox="1">
            <a:spLocks noChangeArrowheads="1"/>
          </p:cNvSpPr>
          <p:nvPr/>
        </p:nvSpPr>
        <p:spPr bwMode="auto">
          <a:xfrm>
            <a:off x="304800" y="762000"/>
            <a:ext cx="7848600" cy="3506788"/>
          </a:xfrm>
          <a:prstGeom prst="rect">
            <a:avLst/>
          </a:prstGeom>
          <a:noFill/>
          <a:ln w="9525">
            <a:noFill/>
            <a:miter lim="800000"/>
            <a:headEnd/>
            <a:tailEnd/>
          </a:ln>
        </p:spPr>
        <p:txBody>
          <a:bodyPr>
            <a:spAutoFit/>
          </a:bodyPr>
          <a:lstStyle/>
          <a:p>
            <a:pPr eaLnBrk="1" hangingPunct="1">
              <a:spcBef>
                <a:spcPct val="50000"/>
              </a:spcBef>
              <a:defRPr/>
            </a:pPr>
            <a:r>
              <a:rPr kumimoji="1" lang="en-US" altLang="zh-CN" sz="3000" b="1" dirty="0">
                <a:solidFill>
                  <a:srgbClr val="006699"/>
                </a:solidFill>
                <a:effectLst>
                  <a:outerShdw blurRad="38100" dist="38100" dir="2700000" algn="tl">
                    <a:srgbClr val="000000">
                      <a:alpha val="43137"/>
                    </a:srgbClr>
                  </a:outerShdw>
                </a:effectLst>
                <a:latin typeface="+mj-lt"/>
                <a:ea typeface="楷体_GB2312" pitchFamily="49" charset="-122"/>
              </a:rPr>
              <a:t>“</a:t>
            </a:r>
            <a:r>
              <a:rPr kumimoji="1" lang="zh-CN" altLang="en-US" sz="3000" b="1" dirty="0">
                <a:solidFill>
                  <a:srgbClr val="006699"/>
                </a:solidFill>
                <a:effectLst>
                  <a:outerShdw blurRad="38100" dist="38100" dir="2700000" algn="tl">
                    <a:srgbClr val="000000">
                      <a:alpha val="43137"/>
                    </a:srgbClr>
                  </a:outerShdw>
                </a:effectLst>
                <a:latin typeface="+mj-lt"/>
                <a:ea typeface="楷体_GB2312" pitchFamily="49" charset="-122"/>
              </a:rPr>
              <a:t>延时量”</a:t>
            </a:r>
            <a:r>
              <a:rPr kumimoji="1" lang="zh-CN" altLang="en-US" sz="3200" b="1" dirty="0">
                <a:latin typeface="+mj-lt"/>
                <a:ea typeface="楷体_GB2312" pitchFamily="49" charset="-122"/>
              </a:rPr>
              <a:t>的基本格式：</a:t>
            </a:r>
          </a:p>
          <a:p>
            <a:pPr eaLnBrk="1" hangingPunct="1">
              <a:spcBef>
                <a:spcPct val="50000"/>
              </a:spcBef>
              <a:defRPr/>
            </a:pPr>
            <a:r>
              <a:rPr kumimoji="1" lang="en-US" altLang="zh-CN" sz="3200" b="1" dirty="0">
                <a:latin typeface="+mj-lt"/>
                <a:ea typeface="楷体_GB2312" pitchFamily="49" charset="-122"/>
              </a:rPr>
              <a:t>#</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delay1</a:t>
            </a:r>
            <a:r>
              <a:rPr kumimoji="1" lang="zh-CN" altLang="en-US" sz="3200" b="1" dirty="0">
                <a:latin typeface="+mj-lt"/>
                <a:ea typeface="楷体_GB2312" pitchFamily="49" charset="-122"/>
              </a:rPr>
              <a:t>， </a:t>
            </a:r>
            <a:r>
              <a:rPr kumimoji="1" lang="en-US" altLang="zh-CN" sz="3200" b="1" dirty="0">
                <a:latin typeface="+mj-lt"/>
                <a:ea typeface="楷体_GB2312" pitchFamily="49" charset="-122"/>
              </a:rPr>
              <a:t>delay2</a:t>
            </a:r>
            <a:r>
              <a:rPr kumimoji="1" lang="zh-CN" altLang="en-US" sz="3200" b="1" dirty="0">
                <a:latin typeface="+mj-lt"/>
                <a:ea typeface="楷体_GB2312" pitchFamily="49" charset="-122"/>
              </a:rPr>
              <a:t>， </a:t>
            </a:r>
            <a:r>
              <a:rPr kumimoji="1" lang="en-US" altLang="zh-CN" sz="3200" b="1" dirty="0">
                <a:latin typeface="+mj-lt"/>
                <a:ea typeface="楷体_GB2312" pitchFamily="49" charset="-122"/>
              </a:rPr>
              <a:t>delay3</a:t>
            </a:r>
            <a:r>
              <a:rPr kumimoji="1" lang="zh-CN" altLang="en-US" sz="3200" b="1" dirty="0">
                <a:latin typeface="+mj-lt"/>
                <a:ea typeface="楷体_GB2312" pitchFamily="49" charset="-122"/>
              </a:rPr>
              <a:t>）</a:t>
            </a:r>
          </a:p>
          <a:p>
            <a:pPr eaLnBrk="1" hangingPunct="1">
              <a:spcBef>
                <a:spcPct val="50000"/>
              </a:spcBef>
              <a:defRPr/>
            </a:pPr>
            <a:r>
              <a:rPr kumimoji="1" lang="en-US" altLang="zh-CN" sz="3200" b="1" dirty="0">
                <a:latin typeface="+mj-lt"/>
                <a:ea typeface="楷体_GB2312" pitchFamily="49" charset="-122"/>
              </a:rPr>
              <a:t>delay1——</a:t>
            </a:r>
            <a:r>
              <a:rPr kumimoji="1" lang="zh-CN" altLang="en-US" sz="3200" b="1" dirty="0">
                <a:latin typeface="+mj-lt"/>
                <a:ea typeface="楷体_GB2312" pitchFamily="49" charset="-122"/>
              </a:rPr>
              <a:t>上升延时；</a:t>
            </a:r>
          </a:p>
          <a:p>
            <a:pPr eaLnBrk="1" hangingPunct="1">
              <a:spcBef>
                <a:spcPct val="50000"/>
              </a:spcBef>
              <a:defRPr/>
            </a:pPr>
            <a:r>
              <a:rPr kumimoji="1" lang="en-US" altLang="zh-CN" sz="3200" b="1" dirty="0">
                <a:latin typeface="+mj-lt"/>
                <a:ea typeface="楷体_GB2312" pitchFamily="49" charset="-122"/>
              </a:rPr>
              <a:t>delay2——</a:t>
            </a:r>
            <a:r>
              <a:rPr kumimoji="1" lang="zh-CN" altLang="en-US" sz="3200" b="1" dirty="0">
                <a:latin typeface="+mj-lt"/>
                <a:ea typeface="楷体_GB2312" pitchFamily="49" charset="-122"/>
              </a:rPr>
              <a:t>下降延时；</a:t>
            </a:r>
          </a:p>
          <a:p>
            <a:pPr eaLnBrk="1" hangingPunct="1">
              <a:spcBef>
                <a:spcPct val="50000"/>
              </a:spcBef>
              <a:defRPr/>
            </a:pPr>
            <a:r>
              <a:rPr kumimoji="1" lang="en-US" altLang="zh-CN" sz="3200" b="1" dirty="0">
                <a:latin typeface="+mj-lt"/>
                <a:ea typeface="楷体_GB2312" pitchFamily="49" charset="-122"/>
              </a:rPr>
              <a:t>delay3——</a:t>
            </a:r>
            <a:r>
              <a:rPr kumimoji="1" lang="zh-CN" altLang="en-US" sz="3200" b="1" dirty="0">
                <a:latin typeface="+mj-lt"/>
                <a:ea typeface="楷体_GB2312" pitchFamily="49" charset="-122"/>
              </a:rPr>
              <a:t>转移到高阻态延时。</a:t>
            </a:r>
          </a:p>
        </p:txBody>
      </p:sp>
      <p:sp>
        <p:nvSpPr>
          <p:cNvPr id="141316" name="Text Box 3"/>
          <p:cNvSpPr txBox="1">
            <a:spLocks noChangeArrowheads="1"/>
          </p:cNvSpPr>
          <p:nvPr/>
        </p:nvSpPr>
        <p:spPr bwMode="auto">
          <a:xfrm>
            <a:off x="614363" y="4710113"/>
            <a:ext cx="7575550" cy="588962"/>
          </a:xfrm>
          <a:prstGeom prst="rect">
            <a:avLst/>
          </a:prstGeom>
          <a:solidFill>
            <a:srgbClr val="333399"/>
          </a:solidFill>
          <a:ln w="9525">
            <a:solidFill>
              <a:schemeClr val="bg2"/>
            </a:solidFill>
            <a:miter lim="800000"/>
            <a:headEnd/>
            <a:tailEnd/>
          </a:ln>
        </p:spPr>
        <p:txBody>
          <a:bodyPr>
            <a:spAutoFit/>
          </a:bodyPr>
          <a:lstStyle/>
          <a:p>
            <a:pPr eaLnBrk="1" hangingPunct="1">
              <a:spcBef>
                <a:spcPct val="50000"/>
              </a:spcBef>
              <a:defRPr/>
            </a:pPr>
            <a:r>
              <a:rPr kumimoji="1" lang="zh-CN" altLang="en-US" sz="3200" b="1">
                <a:solidFill>
                  <a:srgbClr val="EFEFFF"/>
                </a:solidFill>
                <a:latin typeface="+mj-lt"/>
                <a:ea typeface="楷体_GB2312" pitchFamily="49" charset="-122"/>
              </a:rPr>
              <a:t>如果“延时量”这项缺省，默认为</a:t>
            </a:r>
            <a:r>
              <a:rPr kumimoji="1" lang="en-US" altLang="zh-CN" sz="3200" b="1">
                <a:solidFill>
                  <a:srgbClr val="EFEFFF"/>
                </a:solidFill>
                <a:latin typeface="+mj-lt"/>
                <a:ea typeface="楷体_GB2312" pitchFamily="49" charset="-122"/>
              </a:rPr>
              <a:t>0</a:t>
            </a:r>
            <a:r>
              <a:rPr kumimoji="1" lang="zh-CN" altLang="en-US" sz="3200" b="1">
                <a:solidFill>
                  <a:srgbClr val="EFEFFF"/>
                </a:solidFill>
                <a:latin typeface="+mj-lt"/>
                <a:ea typeface="楷体_GB2312" pitchFamily="49" charset="-122"/>
              </a:rPr>
              <a:t>延时。</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025387E-A325-47D6-8A5E-637E4D4855DF}" type="slidenum">
              <a:rPr lang="en-US" altLang="zh-CN">
                <a:latin typeface="Times New Roman" panose="02020603050405020304" pitchFamily="18" charset="0"/>
              </a:rPr>
              <a:pPr/>
              <a:t>128</a:t>
            </a:fld>
            <a:endParaRPr lang="en-US" altLang="zh-CN">
              <a:latin typeface="Times New Roman" panose="02020603050405020304" pitchFamily="18" charset="0"/>
            </a:endParaRPr>
          </a:p>
        </p:txBody>
      </p:sp>
      <p:sp>
        <p:nvSpPr>
          <p:cNvPr id="132099" name="Text Box 2"/>
          <p:cNvSpPr txBox="1">
            <a:spLocks noChangeArrowheads="1"/>
          </p:cNvSpPr>
          <p:nvPr/>
        </p:nvSpPr>
        <p:spPr bwMode="auto">
          <a:xfrm>
            <a:off x="244475" y="422275"/>
            <a:ext cx="8458200"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例：</a:t>
            </a:r>
          </a:p>
          <a:p>
            <a:pPr eaLnBrk="1" hangingPunct="1">
              <a:spcBef>
                <a:spcPct val="50000"/>
              </a:spcBef>
            </a:pPr>
            <a:r>
              <a:rPr kumimoji="1" lang="en-US" altLang="zh-CN" sz="3200" b="1">
                <a:solidFill>
                  <a:srgbClr val="333399"/>
                </a:solidFill>
                <a:latin typeface="Times New Roman" panose="02020603050405020304" pitchFamily="18" charset="0"/>
              </a:rPr>
              <a:t>mod</a:t>
            </a:r>
            <a:r>
              <a:rPr kumimoji="1" lang="en-US" altLang="zh-CN" sz="3200" b="1">
                <a:solidFill>
                  <a:srgbClr val="0043A6"/>
                </a:solidFill>
                <a:latin typeface="Times New Roman" panose="02020603050405020304" pitchFamily="18" charset="0"/>
              </a:rPr>
              <a:t>ule</a:t>
            </a:r>
            <a:r>
              <a:rPr kumimoji="1" lang="en-US" altLang="zh-CN" sz="3200" b="1">
                <a:latin typeface="Times New Roman" panose="02020603050405020304" pitchFamily="18" charset="0"/>
              </a:rPr>
              <a:t>  and_cont_assignment(z,x,y);</a:t>
            </a:r>
          </a:p>
          <a:p>
            <a:pPr eaLnBrk="1" hangingPunct="1">
              <a:spcBef>
                <a:spcPct val="50000"/>
              </a:spcBef>
            </a:pPr>
            <a:r>
              <a:rPr kumimoji="1" lang="en-US" altLang="zh-CN" sz="3200" b="1">
                <a:solidFill>
                  <a:srgbClr val="0043A6"/>
                </a:solidFill>
                <a:latin typeface="Times New Roman" panose="02020603050405020304" pitchFamily="18" charset="0"/>
              </a:rPr>
              <a:t>input</a:t>
            </a:r>
            <a:r>
              <a:rPr kumimoji="1" lang="en-US" altLang="zh-CN" sz="3200" b="1">
                <a:latin typeface="Times New Roman" panose="02020603050405020304" pitchFamily="18" charset="0"/>
              </a:rPr>
              <a:t> [3:0] x</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y;</a:t>
            </a:r>
          </a:p>
          <a:p>
            <a:pPr eaLnBrk="1" hangingPunct="1">
              <a:spcBef>
                <a:spcPct val="50000"/>
              </a:spcBef>
            </a:pPr>
            <a:r>
              <a:rPr kumimoji="1" lang="en-US" altLang="zh-CN" sz="3200" b="1">
                <a:solidFill>
                  <a:srgbClr val="0043A6"/>
                </a:solidFill>
                <a:latin typeface="Times New Roman" panose="02020603050405020304" pitchFamily="18" charset="0"/>
              </a:rPr>
              <a:t>output</a:t>
            </a:r>
            <a:r>
              <a:rPr kumimoji="1" lang="en-US" altLang="zh-CN" sz="3200" b="1">
                <a:latin typeface="Times New Roman" panose="02020603050405020304" pitchFamily="18" charset="0"/>
              </a:rPr>
              <a:t> [3:0]z;</a:t>
            </a:r>
          </a:p>
          <a:p>
            <a:pPr eaLnBrk="1" hangingPunct="1">
              <a:spcBef>
                <a:spcPct val="50000"/>
              </a:spcBef>
            </a:pPr>
            <a:r>
              <a:rPr kumimoji="1" lang="en-US" altLang="zh-CN" sz="3200" b="1">
                <a:solidFill>
                  <a:srgbClr val="0043A6"/>
                </a:solidFill>
                <a:latin typeface="Times New Roman" panose="02020603050405020304" pitchFamily="18" charset="0"/>
              </a:rPr>
              <a:t>wire</a:t>
            </a:r>
            <a:r>
              <a:rPr kumimoji="1" lang="en-US" altLang="zh-CN" sz="3200" b="1">
                <a:latin typeface="Times New Roman" panose="02020603050405020304" pitchFamily="18" charset="0"/>
              </a:rPr>
              <a:t>  [3:0]z</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x</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y;</a:t>
            </a:r>
          </a:p>
          <a:p>
            <a:pPr eaLnBrk="1" hangingPunct="1">
              <a:spcBef>
                <a:spcPct val="50000"/>
              </a:spcBef>
            </a:pPr>
            <a:r>
              <a:rPr kumimoji="1" lang="en-US" altLang="zh-CN" sz="3200" b="1">
                <a:solidFill>
                  <a:srgbClr val="0043A6"/>
                </a:solidFill>
                <a:latin typeface="Times New Roman" panose="02020603050405020304" pitchFamily="18" charset="0"/>
              </a:rPr>
              <a:t>assign</a:t>
            </a:r>
            <a:r>
              <a:rPr kumimoji="1" lang="en-US" altLang="zh-CN" sz="3200" b="1">
                <a:latin typeface="Times New Roman" panose="02020603050405020304" pitchFamily="18" charset="0"/>
              </a:rPr>
              <a:t>  #(1.5</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1.0</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2.0) z=x&amp;y;</a:t>
            </a:r>
          </a:p>
          <a:p>
            <a:pPr eaLnBrk="1" hangingPunct="1">
              <a:spcBef>
                <a:spcPct val="50000"/>
              </a:spcBef>
            </a:pPr>
            <a:r>
              <a:rPr kumimoji="1" lang="en-US" altLang="zh-CN" sz="3200" b="1">
                <a:solidFill>
                  <a:srgbClr val="0043A6"/>
                </a:solidFill>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a:xfrm>
            <a:off x="4019550" y="6392863"/>
            <a:ext cx="620713" cy="465137"/>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39E581CD-BB91-4C38-B5BC-584C157C402E}" type="slidenum">
              <a:rPr lang="en-US" altLang="zh-CN">
                <a:latin typeface="Times New Roman" panose="02020603050405020304" pitchFamily="18" charset="0"/>
                <a:ea typeface="楷体_GB2312" pitchFamily="49" charset="-122"/>
              </a:rPr>
              <a:pPr/>
              <a:t>129</a:t>
            </a:fld>
            <a:endParaRPr lang="en-US" altLang="zh-CN">
              <a:latin typeface="Times New Roman" panose="02020603050405020304" pitchFamily="18" charset="0"/>
              <a:ea typeface="楷体_GB2312" pitchFamily="49" charset="-122"/>
            </a:endParaRPr>
          </a:p>
        </p:txBody>
      </p:sp>
      <p:sp>
        <p:nvSpPr>
          <p:cNvPr id="143363" name="Text Box 2"/>
          <p:cNvSpPr txBox="1">
            <a:spLocks noChangeArrowheads="1"/>
          </p:cNvSpPr>
          <p:nvPr/>
        </p:nvSpPr>
        <p:spPr bwMode="auto">
          <a:xfrm>
            <a:off x="304800" y="514350"/>
            <a:ext cx="7572375" cy="5657850"/>
          </a:xfrm>
          <a:prstGeom prst="rect">
            <a:avLst/>
          </a:prstGeom>
          <a:noFill/>
          <a:ln w="9525">
            <a:noFill/>
            <a:miter lim="800000"/>
            <a:headEnd/>
            <a:tailEnd/>
          </a:ln>
        </p:spPr>
        <p:txBody>
          <a:bodyPr>
            <a:spAutoFit/>
          </a:bodyPr>
          <a:lstStyle/>
          <a:p>
            <a:pPr eaLnBrk="1" hangingPunct="1">
              <a:lnSpc>
                <a:spcPct val="80000"/>
              </a:lnSpc>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）标量连线型</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wire  </a:t>
            </a:r>
            <a:r>
              <a:rPr kumimoji="1" lang="en-US" altLang="zh-CN" sz="3200" b="1" dirty="0" err="1">
                <a:latin typeface="+mj-lt"/>
                <a:ea typeface="楷体_GB2312" pitchFamily="49" charset="-122"/>
              </a:rPr>
              <a:t>a,b</a:t>
            </a:r>
            <a:r>
              <a:rPr kumimoji="1" lang="en-US" altLang="zh-CN" sz="3200" b="1" dirty="0">
                <a:latin typeface="+mj-lt"/>
                <a:ea typeface="楷体_GB2312" pitchFamily="49" charset="-122"/>
              </a:rPr>
              <a:t>;</a:t>
            </a:r>
          </a:p>
          <a:p>
            <a:pPr eaLnBrk="1" hangingPunct="1">
              <a:lnSpc>
                <a:spcPct val="80000"/>
              </a:lnSpc>
              <a:spcBef>
                <a:spcPct val="50000"/>
              </a:spcBef>
              <a:defRPr/>
            </a:pPr>
            <a:r>
              <a:rPr kumimoji="1" lang="en-US" altLang="zh-CN" sz="3200" b="1" dirty="0">
                <a:latin typeface="+mj-lt"/>
                <a:ea typeface="楷体_GB2312" pitchFamily="49" charset="-122"/>
              </a:rPr>
              <a:t> assign  a=b;</a:t>
            </a:r>
          </a:p>
          <a:p>
            <a:pPr eaLnBrk="1" hangingPunct="1">
              <a:lnSpc>
                <a:spcPct val="80000"/>
              </a:lnSpc>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）向量连线型</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wire[7:0]  a, b;</a:t>
            </a:r>
          </a:p>
          <a:p>
            <a:pPr eaLnBrk="1" hangingPunct="1">
              <a:lnSpc>
                <a:spcPct val="80000"/>
              </a:lnSpc>
              <a:spcBef>
                <a:spcPct val="50000"/>
              </a:spcBef>
              <a:defRPr/>
            </a:pPr>
            <a:r>
              <a:rPr kumimoji="1" lang="en-US" altLang="zh-CN" sz="3200" b="1" dirty="0">
                <a:latin typeface="+mj-lt"/>
                <a:ea typeface="楷体_GB2312" pitchFamily="49" charset="-122"/>
              </a:rPr>
              <a:t> assign  a=b;</a:t>
            </a:r>
          </a:p>
          <a:p>
            <a:pPr eaLnBrk="1" hangingPunct="1">
              <a:lnSpc>
                <a:spcPct val="80000"/>
              </a:lnSpc>
              <a:spcBef>
                <a:spcPct val="50000"/>
              </a:spcBef>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）向量连线型变量中的某一位</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wire[ 7:0]  </a:t>
            </a:r>
            <a:r>
              <a:rPr kumimoji="1" lang="en-US" altLang="zh-CN" sz="3200" b="1" dirty="0" err="1">
                <a:latin typeface="+mj-lt"/>
                <a:ea typeface="楷体_GB2312" pitchFamily="49" charset="-122"/>
              </a:rPr>
              <a:t>a,b</a:t>
            </a:r>
            <a:r>
              <a:rPr kumimoji="1" lang="en-US" altLang="zh-CN" sz="3200" b="1" dirty="0">
                <a:latin typeface="+mj-lt"/>
                <a:ea typeface="楷体_GB2312" pitchFamily="49" charset="-122"/>
              </a:rPr>
              <a:t>;</a:t>
            </a:r>
          </a:p>
          <a:p>
            <a:pPr eaLnBrk="1" hangingPunct="1">
              <a:lnSpc>
                <a:spcPct val="80000"/>
              </a:lnSpc>
              <a:spcBef>
                <a:spcPct val="50000"/>
              </a:spcBef>
              <a:defRPr/>
            </a:pPr>
            <a:r>
              <a:rPr kumimoji="1" lang="en-US" altLang="zh-CN" sz="3200" b="1" dirty="0">
                <a:latin typeface="+mj-lt"/>
                <a:ea typeface="楷体_GB2312" pitchFamily="49" charset="-122"/>
              </a:rPr>
              <a:t> assign  a[3]=b[3];</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533400" y="381000"/>
            <a:ext cx="6629400" cy="685800"/>
          </a:xfrm>
        </p:spPr>
        <p:txBody>
          <a:bodyPr/>
          <a:lstStyle/>
          <a:p>
            <a:pPr eaLnBrk="1" hangingPunct="1">
              <a:buFontTx/>
              <a:buNone/>
              <a:defRPr/>
            </a:pPr>
            <a:r>
              <a:rPr lang="en-US" altLang="zh-CN" b="1" dirty="0" err="1" smtClean="0">
                <a:solidFill>
                  <a:srgbClr val="0043A6"/>
                </a:solidFill>
                <a:effectLst>
                  <a:outerShdw blurRad="38100" dist="38100" dir="2700000" algn="tl">
                    <a:srgbClr val="C0C0C0"/>
                  </a:outerShdw>
                </a:effectLst>
              </a:rPr>
              <a:t>Verilog</a:t>
            </a:r>
            <a:r>
              <a:rPr lang="en-US" altLang="zh-CN" b="1" dirty="0" smtClean="0">
                <a:solidFill>
                  <a:srgbClr val="0043A6"/>
                </a:solidFill>
                <a:effectLst>
                  <a:outerShdw blurRad="38100" dist="38100" dir="2700000" algn="tl">
                    <a:srgbClr val="C0C0C0"/>
                  </a:outerShdw>
                </a:effectLst>
              </a:rPr>
              <a:t> HDL</a:t>
            </a:r>
            <a:r>
              <a:rPr lang="zh-CN" altLang="en-US" b="1" dirty="0" smtClean="0">
                <a:solidFill>
                  <a:srgbClr val="0043A6"/>
                </a:solidFill>
                <a:effectLst>
                  <a:outerShdw blurRad="38100" dist="38100" dir="2700000" algn="tl">
                    <a:srgbClr val="C0C0C0"/>
                  </a:outerShdw>
                </a:effectLst>
              </a:rPr>
              <a:t>与</a:t>
            </a:r>
            <a:r>
              <a:rPr lang="en-US" altLang="zh-CN" b="1" dirty="0" smtClean="0">
                <a:solidFill>
                  <a:srgbClr val="0043A6"/>
                </a:solidFill>
                <a:effectLst>
                  <a:outerShdw blurRad="38100" dist="38100" dir="2700000" algn="tl">
                    <a:srgbClr val="C0C0C0"/>
                  </a:outerShdw>
                </a:effectLst>
              </a:rPr>
              <a:t>C</a:t>
            </a:r>
            <a:r>
              <a:rPr lang="zh-CN" altLang="en-US" b="1" dirty="0" smtClean="0">
                <a:solidFill>
                  <a:srgbClr val="0043A6"/>
                </a:solidFill>
                <a:effectLst>
                  <a:outerShdw blurRad="38100" dist="38100" dir="2700000" algn="tl">
                    <a:srgbClr val="C0C0C0"/>
                  </a:outerShdw>
                </a:effectLst>
              </a:rPr>
              <a:t>语言运算符的比较</a:t>
            </a:r>
          </a:p>
        </p:txBody>
      </p:sp>
      <p:sp>
        <p:nvSpPr>
          <p:cNvPr id="90"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3CB8762-27B4-43AB-932F-2EB96E9FA327}" type="slidenum">
              <a:rPr lang="en-US" altLang="zh-CN">
                <a:latin typeface="Times New Roman" panose="02020603050405020304" pitchFamily="18" charset="0"/>
              </a:rPr>
              <a:pPr/>
              <a:t>13</a:t>
            </a:fld>
            <a:endParaRPr lang="en-US" altLang="zh-CN">
              <a:latin typeface="Times New Roman" panose="02020603050405020304" pitchFamily="18" charset="0"/>
            </a:endParaRPr>
          </a:p>
        </p:txBody>
      </p:sp>
      <p:graphicFrame>
        <p:nvGraphicFramePr>
          <p:cNvPr id="31766" name="Group 22"/>
          <p:cNvGraphicFramePr>
            <a:graphicFrameLocks noGrp="1"/>
          </p:cNvGraphicFramePr>
          <p:nvPr/>
        </p:nvGraphicFramePr>
        <p:xfrm>
          <a:off x="228600" y="1066800"/>
          <a:ext cx="8686800" cy="5699125"/>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C</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语言</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FF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Verilog</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FF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功能</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FF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C</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语言</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FF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Verilog</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FF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功能</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2FFF0"/>
                    </a:solidFill>
                  </a:tcPr>
                </a:tc>
                <a:extLst>
                  <a:ext uri="{0D108BD9-81ED-4DB2-BD59-A6C34878D82A}">
                    <a16:rowId xmlns:a16="http://schemas.microsoft.com/office/drawing/2014/main" val="10000"/>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加</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&gt;=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&gt;=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大于等于</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减</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&lt;=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&lt;=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小于等于</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乘</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等于</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除</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不等于</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取模</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Gulim" pitchFamily="34" charset="-127"/>
                          <a:ea typeface="Gulim" pitchFamily="34" charset="-127"/>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Gulim" pitchFamily="34" charset="-127"/>
                          <a:ea typeface="Gulim" pitchFamily="34" charset="-127"/>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取反</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逻辑非</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&amp;</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&amp;</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按位与</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&amp;&amp;</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&amp;&amp;</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逻辑与</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按位或</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逻辑或</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按位异或</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&gt;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&gt;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大于</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&lt;&lt;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&lt;&lt;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左移</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51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&lt;</a:t>
                      </a:r>
                    </a:p>
                  </a:txBody>
                  <a:tcPr marT="45704" marB="45704"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&lt;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小于</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&gt;&gt;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&gt;&gt;</a:t>
                      </a:r>
                    </a:p>
                  </a:txBody>
                  <a:tcPr marT="45704" marB="4570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右移</a:t>
                      </a:r>
                    </a:p>
                  </a:txBody>
                  <a:tcPr marT="45704" marB="45704"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9436ADD0-D7CF-4C92-B06A-F9D6C7B04C2E}" type="slidenum">
              <a:rPr lang="en-US" altLang="zh-CN">
                <a:latin typeface="Times New Roman" panose="02020603050405020304" pitchFamily="18" charset="0"/>
                <a:ea typeface="楷体_GB2312" pitchFamily="49" charset="-122"/>
              </a:rPr>
              <a:pPr/>
              <a:t>130</a:t>
            </a:fld>
            <a:endParaRPr lang="en-US" altLang="zh-CN">
              <a:latin typeface="Times New Roman" panose="02020603050405020304" pitchFamily="18" charset="0"/>
              <a:ea typeface="楷体_GB2312" pitchFamily="49" charset="-122"/>
            </a:endParaRPr>
          </a:p>
        </p:txBody>
      </p:sp>
      <p:sp>
        <p:nvSpPr>
          <p:cNvPr id="144387" name="Text Box 2"/>
          <p:cNvSpPr txBox="1">
            <a:spLocks noChangeArrowheads="1"/>
          </p:cNvSpPr>
          <p:nvPr/>
        </p:nvSpPr>
        <p:spPr bwMode="auto">
          <a:xfrm>
            <a:off x="304800" y="609600"/>
            <a:ext cx="7543800" cy="4927600"/>
          </a:xfrm>
          <a:prstGeom prst="rect">
            <a:avLst/>
          </a:prstGeom>
          <a:noFill/>
          <a:ln w="9525">
            <a:noFill/>
            <a:miter lim="800000"/>
            <a:headEnd/>
            <a:tailEnd/>
          </a:ln>
        </p:spPr>
        <p:txBody>
          <a:bodyPr>
            <a:spAutoFit/>
          </a:bodyPr>
          <a:lstStyle/>
          <a:p>
            <a:pPr eaLnBrk="1" hangingPunct="1">
              <a:lnSpc>
                <a:spcPct val="80000"/>
              </a:lnSpc>
              <a:spcBef>
                <a:spcPct val="50000"/>
              </a:spcBef>
              <a:defRPr/>
            </a:pPr>
            <a:r>
              <a:rPr kumimoji="1" lang="en-US" altLang="zh-CN" sz="3200" b="1">
                <a:latin typeface="+mj-lt"/>
                <a:ea typeface="楷体_GB2312" pitchFamily="49" charset="-122"/>
              </a:rPr>
              <a:t>4</a:t>
            </a:r>
            <a:r>
              <a:rPr kumimoji="1" lang="zh-CN" altLang="en-US" sz="3200" b="1">
                <a:latin typeface="+mj-lt"/>
                <a:ea typeface="楷体_GB2312" pitchFamily="49" charset="-122"/>
              </a:rPr>
              <a:t>）向量连线型变量中的某几位</a:t>
            </a:r>
          </a:p>
          <a:p>
            <a:pPr eaLnBrk="1" hangingPunct="1">
              <a:lnSpc>
                <a:spcPct val="80000"/>
              </a:lnSpc>
              <a:spcBef>
                <a:spcPct val="50000"/>
              </a:spcBef>
              <a:defRPr/>
            </a:pPr>
            <a:r>
              <a:rPr kumimoji="1" lang="zh-CN" altLang="en-US" sz="3200" b="1">
                <a:latin typeface="+mj-lt"/>
                <a:ea typeface="楷体_GB2312" pitchFamily="49" charset="-122"/>
              </a:rPr>
              <a:t> </a:t>
            </a:r>
            <a:r>
              <a:rPr kumimoji="1" lang="en-US" altLang="zh-CN" sz="3200" b="1">
                <a:latin typeface="+mj-lt"/>
                <a:ea typeface="楷体_GB2312" pitchFamily="49" charset="-122"/>
              </a:rPr>
              <a:t>wire [7:0]  a,b;</a:t>
            </a:r>
          </a:p>
          <a:p>
            <a:pPr eaLnBrk="1" hangingPunct="1">
              <a:lnSpc>
                <a:spcPct val="80000"/>
              </a:lnSpc>
              <a:spcBef>
                <a:spcPct val="50000"/>
              </a:spcBef>
              <a:defRPr/>
            </a:pPr>
            <a:r>
              <a:rPr kumimoji="1" lang="en-US" altLang="zh-CN" sz="3200" b="1">
                <a:latin typeface="+mj-lt"/>
                <a:ea typeface="楷体_GB2312" pitchFamily="49" charset="-122"/>
              </a:rPr>
              <a:t> assign  a[3:2]=b[1:0];</a:t>
            </a:r>
          </a:p>
          <a:p>
            <a:pPr eaLnBrk="1" hangingPunct="1">
              <a:lnSpc>
                <a:spcPct val="80000"/>
              </a:lnSpc>
              <a:spcBef>
                <a:spcPct val="50000"/>
              </a:spcBef>
              <a:defRPr/>
            </a:pPr>
            <a:endParaRPr kumimoji="1" lang="en-US" altLang="zh-CN" sz="3200" b="1">
              <a:latin typeface="+mj-lt"/>
              <a:ea typeface="楷体_GB2312" pitchFamily="49" charset="-122"/>
            </a:endParaRPr>
          </a:p>
          <a:p>
            <a:pPr eaLnBrk="1" hangingPunct="1">
              <a:lnSpc>
                <a:spcPct val="80000"/>
              </a:lnSpc>
              <a:spcBef>
                <a:spcPct val="50000"/>
              </a:spcBef>
              <a:defRPr/>
            </a:pPr>
            <a:r>
              <a:rPr kumimoji="1" lang="en-US" altLang="zh-CN" sz="3200" b="1">
                <a:latin typeface="+mj-lt"/>
                <a:ea typeface="楷体_GB2312" pitchFamily="49" charset="-122"/>
              </a:rPr>
              <a:t>5</a:t>
            </a:r>
            <a:r>
              <a:rPr kumimoji="1" lang="zh-CN" altLang="en-US" sz="3200" b="1">
                <a:latin typeface="+mj-lt"/>
                <a:ea typeface="楷体_GB2312" pitchFamily="49" charset="-122"/>
              </a:rPr>
              <a:t>）上面几种类型的任意拼接运算</a:t>
            </a:r>
          </a:p>
          <a:p>
            <a:pPr eaLnBrk="1" hangingPunct="1">
              <a:lnSpc>
                <a:spcPct val="80000"/>
              </a:lnSpc>
              <a:spcBef>
                <a:spcPct val="50000"/>
              </a:spcBef>
              <a:defRPr/>
            </a:pPr>
            <a:r>
              <a:rPr kumimoji="1" lang="zh-CN" altLang="en-US" sz="3200" b="1">
                <a:latin typeface="+mj-lt"/>
                <a:ea typeface="楷体_GB2312" pitchFamily="49" charset="-122"/>
              </a:rPr>
              <a:t> </a:t>
            </a:r>
            <a:r>
              <a:rPr kumimoji="1" lang="en-US" altLang="zh-CN" sz="3200" b="1">
                <a:latin typeface="+mj-lt"/>
                <a:ea typeface="楷体_GB2312" pitchFamily="49" charset="-122"/>
              </a:rPr>
              <a:t>wire  a, c; </a:t>
            </a:r>
          </a:p>
          <a:p>
            <a:pPr eaLnBrk="1" hangingPunct="1">
              <a:lnSpc>
                <a:spcPct val="80000"/>
              </a:lnSpc>
              <a:spcBef>
                <a:spcPct val="50000"/>
              </a:spcBef>
              <a:defRPr/>
            </a:pPr>
            <a:r>
              <a:rPr kumimoji="1" lang="en-US" altLang="zh-CN" sz="3200" b="1">
                <a:latin typeface="+mj-lt"/>
                <a:ea typeface="楷体_GB2312" pitchFamily="49" charset="-122"/>
              </a:rPr>
              <a:t> wire[1:0]  b;</a:t>
            </a:r>
          </a:p>
          <a:p>
            <a:pPr eaLnBrk="1" hangingPunct="1">
              <a:lnSpc>
                <a:spcPct val="80000"/>
              </a:lnSpc>
              <a:spcBef>
                <a:spcPct val="50000"/>
              </a:spcBef>
              <a:defRPr/>
            </a:pPr>
            <a:r>
              <a:rPr kumimoji="1" lang="en-US" altLang="zh-CN" sz="3200" b="1">
                <a:latin typeface="+mj-lt"/>
                <a:ea typeface="楷体_GB2312" pitchFamily="49" charset="-122"/>
              </a:rPr>
              <a:t> assign  {a</a:t>
            </a:r>
            <a:r>
              <a:rPr kumimoji="1" lang="zh-CN" altLang="en-US" sz="3200" b="1">
                <a:latin typeface="+mj-lt"/>
                <a:ea typeface="楷体_GB2312" pitchFamily="49" charset="-122"/>
              </a:rPr>
              <a:t>，</a:t>
            </a:r>
            <a:r>
              <a:rPr kumimoji="1" lang="en-US" altLang="zh-CN" sz="3200" b="1">
                <a:latin typeface="+mj-lt"/>
                <a:ea typeface="楷体_GB2312" pitchFamily="49" charset="-122"/>
              </a:rPr>
              <a:t>c}=b;</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CE13FA84-F2D2-467F-AD7F-EFF188232F89}" type="slidenum">
              <a:rPr lang="en-US" altLang="zh-CN">
                <a:latin typeface="Times New Roman" panose="02020603050405020304" pitchFamily="18" charset="0"/>
                <a:ea typeface="楷体_GB2312" pitchFamily="49" charset="-122"/>
              </a:rPr>
              <a:pPr/>
              <a:t>131</a:t>
            </a:fld>
            <a:endParaRPr lang="en-US" altLang="zh-CN">
              <a:latin typeface="Times New Roman" panose="02020603050405020304" pitchFamily="18" charset="0"/>
              <a:ea typeface="楷体_GB2312" pitchFamily="49" charset="-122"/>
            </a:endParaRPr>
          </a:p>
        </p:txBody>
      </p:sp>
      <p:sp>
        <p:nvSpPr>
          <p:cNvPr id="145411" name="Text Box 1026"/>
          <p:cNvSpPr txBox="1">
            <a:spLocks noChangeArrowheads="1"/>
          </p:cNvSpPr>
          <p:nvPr/>
        </p:nvSpPr>
        <p:spPr bwMode="auto">
          <a:xfrm>
            <a:off x="304800" y="609600"/>
            <a:ext cx="8659813" cy="5164138"/>
          </a:xfrm>
          <a:prstGeom prst="rect">
            <a:avLst/>
          </a:prstGeom>
          <a:noFill/>
          <a:ln w="9525">
            <a:noFill/>
            <a:miter lim="800000"/>
            <a:headEnd/>
            <a:tailEnd/>
          </a:ln>
        </p:spPr>
        <p:txBody>
          <a:bodyPr>
            <a:spAutoFit/>
          </a:bodyPr>
          <a:lstStyle/>
          <a:p>
            <a:pPr eaLnBrk="1" hangingPunct="1">
              <a:lnSpc>
                <a:spcPct val="85000"/>
              </a:lnSpc>
              <a:spcBef>
                <a:spcPct val="50000"/>
              </a:spcBef>
              <a:defRPr/>
            </a:pPr>
            <a:r>
              <a:rPr kumimoji="1" lang="zh-CN" altLang="en-US" sz="3200" b="1">
                <a:solidFill>
                  <a:srgbClr val="800000"/>
                </a:solidFill>
                <a:latin typeface="+mj-lt"/>
                <a:ea typeface="楷体_GB2312" pitchFamily="49" charset="-122"/>
              </a:rPr>
              <a:t>说明：</a:t>
            </a:r>
          </a:p>
          <a:p>
            <a:pPr eaLnBrk="1" hangingPunct="1">
              <a:lnSpc>
                <a:spcPct val="85000"/>
              </a:lnSpc>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）持续赋值用来描述组合逻辑。</a:t>
            </a:r>
          </a:p>
          <a:p>
            <a:pPr eaLnBrk="1" hangingPunct="1">
              <a:lnSpc>
                <a:spcPct val="85000"/>
              </a:lnSpc>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）持续赋值语句驱动连线型变量，输入操作</a:t>
            </a:r>
          </a:p>
          <a:p>
            <a:pPr eaLnBrk="1" hangingPunct="1">
              <a:lnSpc>
                <a:spcPct val="85000"/>
              </a:lnSpc>
              <a:spcBef>
                <a:spcPct val="50000"/>
              </a:spcBef>
              <a:defRPr/>
            </a:pPr>
            <a:r>
              <a:rPr kumimoji="1" lang="zh-CN" altLang="en-US" sz="3200" b="1">
                <a:latin typeface="+mj-lt"/>
                <a:ea typeface="楷体_GB2312" pitchFamily="49" charset="-122"/>
              </a:rPr>
              <a:t>      数的值一发生变化，就重新计算并更新它</a:t>
            </a:r>
          </a:p>
          <a:p>
            <a:pPr eaLnBrk="1" hangingPunct="1">
              <a:lnSpc>
                <a:spcPct val="85000"/>
              </a:lnSpc>
              <a:spcBef>
                <a:spcPct val="50000"/>
              </a:spcBef>
              <a:defRPr/>
            </a:pPr>
            <a:r>
              <a:rPr kumimoji="1" lang="zh-CN" altLang="en-US" sz="3200" b="1">
                <a:latin typeface="+mj-lt"/>
                <a:ea typeface="楷体_GB2312" pitchFamily="49" charset="-122"/>
              </a:rPr>
              <a:t>      所驱动的变量。</a:t>
            </a:r>
          </a:p>
          <a:p>
            <a:pPr eaLnBrk="1" hangingPunct="1">
              <a:lnSpc>
                <a:spcPct val="85000"/>
              </a:lnSpc>
              <a:spcBef>
                <a:spcPct val="50000"/>
              </a:spcBef>
              <a:defRPr/>
            </a:pPr>
            <a:r>
              <a:rPr kumimoji="1" lang="en-US" altLang="zh-CN" sz="3200" b="1">
                <a:latin typeface="+mj-lt"/>
                <a:ea typeface="楷体_GB2312" pitchFamily="49" charset="-122"/>
              </a:rPr>
              <a:t>3</a:t>
            </a:r>
            <a:r>
              <a:rPr kumimoji="1" lang="zh-CN" altLang="en-US" sz="3200" b="1">
                <a:latin typeface="+mj-lt"/>
                <a:ea typeface="楷体_GB2312" pitchFamily="49" charset="-122"/>
              </a:rPr>
              <a:t>）连线型变量没有数据保持能力。</a:t>
            </a:r>
          </a:p>
          <a:p>
            <a:pPr eaLnBrk="1" hangingPunct="1">
              <a:lnSpc>
                <a:spcPct val="85000"/>
              </a:lnSpc>
              <a:spcBef>
                <a:spcPct val="50000"/>
              </a:spcBef>
              <a:defRPr/>
            </a:pPr>
            <a:r>
              <a:rPr kumimoji="1" lang="en-US" altLang="zh-CN" sz="3200" b="1">
                <a:latin typeface="+mj-lt"/>
                <a:ea typeface="楷体_GB2312" pitchFamily="49" charset="-122"/>
              </a:rPr>
              <a:t>4</a:t>
            </a:r>
            <a:r>
              <a:rPr kumimoji="1" lang="zh-CN" altLang="en-US" sz="3200" b="1">
                <a:latin typeface="+mj-lt"/>
                <a:ea typeface="楷体_GB2312" pitchFamily="49" charset="-122"/>
              </a:rPr>
              <a:t>）若一个连线型变量没有得到任何连续驱动，</a:t>
            </a:r>
          </a:p>
          <a:p>
            <a:pPr eaLnBrk="1" hangingPunct="1">
              <a:lnSpc>
                <a:spcPct val="85000"/>
              </a:lnSpc>
              <a:spcBef>
                <a:spcPct val="50000"/>
              </a:spcBef>
              <a:defRPr/>
            </a:pPr>
            <a:r>
              <a:rPr kumimoji="1" lang="zh-CN" altLang="en-US" sz="3200" b="1">
                <a:latin typeface="+mj-lt"/>
                <a:ea typeface="楷体_GB2312" pitchFamily="49" charset="-122"/>
              </a:rPr>
              <a:t>      则它的取值将为不定态“</a:t>
            </a:r>
            <a:r>
              <a:rPr kumimoji="1" lang="en-US" altLang="zh-CN" sz="3200" b="1">
                <a:latin typeface="+mj-lt"/>
                <a:ea typeface="楷体_GB2312" pitchFamily="49" charset="-122"/>
              </a:rPr>
              <a:t>x”</a:t>
            </a:r>
            <a:r>
              <a:rPr kumimoji="1" lang="zh-CN" altLang="en-US" sz="3200" b="1">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3F35D5F4-534B-43A1-BCCB-281997CF04D8}" type="slidenum">
              <a:rPr lang="en-US" altLang="zh-CN">
                <a:latin typeface="Times New Roman" panose="02020603050405020304" pitchFamily="18" charset="0"/>
                <a:ea typeface="楷体_GB2312" pitchFamily="49" charset="-122"/>
              </a:rPr>
              <a:pPr/>
              <a:t>132</a:t>
            </a:fld>
            <a:endParaRPr lang="en-US" altLang="zh-CN">
              <a:latin typeface="Times New Roman" panose="02020603050405020304" pitchFamily="18" charset="0"/>
              <a:ea typeface="楷体_GB2312" pitchFamily="49" charset="-122"/>
            </a:endParaRPr>
          </a:p>
        </p:txBody>
      </p:sp>
      <p:sp>
        <p:nvSpPr>
          <p:cNvPr id="146435" name="Text Box 2"/>
          <p:cNvSpPr txBox="1">
            <a:spLocks noChangeArrowheads="1"/>
          </p:cNvSpPr>
          <p:nvPr/>
        </p:nvSpPr>
        <p:spPr bwMode="auto">
          <a:xfrm>
            <a:off x="228600" y="609600"/>
            <a:ext cx="8610600" cy="5534025"/>
          </a:xfrm>
          <a:prstGeom prst="rect">
            <a:avLst/>
          </a:prstGeom>
          <a:noFill/>
          <a:ln w="9525">
            <a:noFill/>
            <a:miter lim="800000"/>
            <a:headEnd/>
            <a:tailEnd/>
          </a:ln>
        </p:spPr>
        <p:txBody>
          <a:bodyPr>
            <a:spAutoFit/>
          </a:bodyPr>
          <a:lstStyle/>
          <a:p>
            <a:pPr marL="457200" indent="-457200" eaLnBrk="1" hangingPunct="1">
              <a:lnSpc>
                <a:spcPct val="85000"/>
              </a:lnSpc>
              <a:spcBef>
                <a:spcPct val="50000"/>
              </a:spcBef>
              <a:defRPr/>
            </a:pPr>
            <a:r>
              <a:rPr kumimoji="1" lang="en-US" altLang="zh-CN" sz="3200" b="1" dirty="0">
                <a:latin typeface="+mj-lt"/>
                <a:ea typeface="楷体_GB2312" pitchFamily="49" charset="-122"/>
              </a:rPr>
              <a:t>5</a:t>
            </a:r>
            <a:r>
              <a:rPr kumimoji="1" lang="zh-CN" altLang="en-US" sz="3200" b="1" dirty="0">
                <a:latin typeface="+mj-lt"/>
                <a:ea typeface="楷体_GB2312" pitchFamily="49" charset="-122"/>
              </a:rPr>
              <a:t>）在仿真时，只要右端赋值表达式内的任一</a:t>
            </a:r>
          </a:p>
          <a:p>
            <a:pPr marL="457200" indent="-457200" eaLnBrk="1" hangingPunct="1">
              <a:lnSpc>
                <a:spcPct val="85000"/>
              </a:lnSpc>
              <a:spcBef>
                <a:spcPct val="50000"/>
              </a:spcBef>
              <a:defRPr/>
            </a:pPr>
            <a:r>
              <a:rPr kumimoji="1" lang="zh-CN" altLang="en-US" sz="3200" b="1" dirty="0">
                <a:latin typeface="+mj-lt"/>
                <a:ea typeface="楷体_GB2312" pitchFamily="49" charset="-122"/>
              </a:rPr>
              <a:t>      操作数发生变化，就会立即触发对被赋值</a:t>
            </a:r>
          </a:p>
          <a:p>
            <a:pPr marL="457200" indent="-457200" eaLnBrk="1" hangingPunct="1">
              <a:lnSpc>
                <a:spcPct val="85000"/>
              </a:lnSpc>
              <a:spcBef>
                <a:spcPct val="50000"/>
              </a:spcBef>
              <a:defRPr/>
            </a:pPr>
            <a:r>
              <a:rPr kumimoji="1" lang="zh-CN" altLang="en-US" sz="3200" b="1" dirty="0">
                <a:latin typeface="+mj-lt"/>
                <a:ea typeface="楷体_GB2312" pitchFamily="49" charset="-122"/>
              </a:rPr>
              <a:t>      连线型变量的更新操作。</a:t>
            </a:r>
          </a:p>
          <a:p>
            <a:pPr marL="457200" indent="-457200" eaLnBrk="1" hangingPunct="1">
              <a:spcBef>
                <a:spcPct val="50000"/>
              </a:spcBef>
              <a:defRPr/>
            </a:pPr>
            <a:r>
              <a:rPr kumimoji="1" lang="en-US" altLang="zh-CN" sz="3200" b="1" dirty="0">
                <a:latin typeface="+mj-lt"/>
                <a:ea typeface="楷体_GB2312" pitchFamily="49" charset="-122"/>
              </a:rPr>
              <a:t>6</a:t>
            </a:r>
            <a:r>
              <a:rPr kumimoji="1" lang="zh-CN" altLang="en-US" sz="3200" b="1" dirty="0">
                <a:latin typeface="+mj-lt"/>
                <a:ea typeface="楷体_GB2312" pitchFamily="49" charset="-122"/>
              </a:rPr>
              <a:t>）如果持续赋值语句带有延时，则</a:t>
            </a:r>
            <a:r>
              <a:rPr kumimoji="1" lang="zh-CN" altLang="en-US" sz="3200" b="1" dirty="0">
                <a:solidFill>
                  <a:srgbClr val="FF0000"/>
                </a:solidFill>
                <a:effectLst>
                  <a:outerShdw blurRad="38100" dist="38100" dir="2700000" algn="tl">
                    <a:srgbClr val="000000">
                      <a:alpha val="43137"/>
                    </a:srgbClr>
                  </a:outerShdw>
                </a:effectLst>
                <a:latin typeface="+mj-lt"/>
                <a:ea typeface="楷体_GB2312" pitchFamily="49" charset="-122"/>
              </a:rPr>
              <a:t>在仿真时</a:t>
            </a:r>
            <a:r>
              <a:rPr kumimoji="1" lang="zh-CN" altLang="en-US" sz="3200" b="1" dirty="0">
                <a:latin typeface="+mj-lt"/>
                <a:ea typeface="楷体_GB2312" pitchFamily="49" charset="-122"/>
              </a:rPr>
              <a:t>只</a:t>
            </a:r>
          </a:p>
          <a:p>
            <a:pPr marL="457200" indent="-457200" eaLnBrk="1" hangingPunct="1">
              <a:spcBef>
                <a:spcPct val="50000"/>
              </a:spcBef>
              <a:defRPr/>
            </a:pPr>
            <a:r>
              <a:rPr kumimoji="1" lang="zh-CN" altLang="en-US" sz="3200" b="1" dirty="0">
                <a:latin typeface="+mj-lt"/>
                <a:ea typeface="楷体_GB2312" pitchFamily="49" charset="-122"/>
              </a:rPr>
              <a:t>     要右端赋值表达式中的任一信号发生变化，</a:t>
            </a:r>
          </a:p>
          <a:p>
            <a:pPr marL="457200" indent="-457200" eaLnBrk="1" hangingPunct="1">
              <a:spcBef>
                <a:spcPct val="50000"/>
              </a:spcBef>
              <a:defRPr/>
            </a:pPr>
            <a:r>
              <a:rPr kumimoji="1" lang="zh-CN" altLang="en-US" sz="3200" b="1" dirty="0">
                <a:latin typeface="+mj-lt"/>
                <a:ea typeface="楷体_GB2312" pitchFamily="49" charset="-122"/>
              </a:rPr>
              <a:t>     都将立即对赋值表达式进行重新计算，然后</a:t>
            </a:r>
          </a:p>
          <a:p>
            <a:pPr marL="457200" indent="-457200" eaLnBrk="1" hangingPunct="1">
              <a:spcBef>
                <a:spcPct val="50000"/>
              </a:spcBef>
              <a:defRPr/>
            </a:pPr>
            <a:r>
              <a:rPr kumimoji="1" lang="zh-CN" altLang="en-US" sz="3200" b="1" dirty="0">
                <a:latin typeface="+mj-lt"/>
                <a:ea typeface="楷体_GB2312" pitchFamily="49" charset="-122"/>
              </a:rPr>
              <a:t>     进入延时等待状态，待指定延时过去后再进</a:t>
            </a:r>
          </a:p>
          <a:p>
            <a:pPr marL="457200" indent="-457200" eaLnBrk="1" hangingPunct="1">
              <a:spcBef>
                <a:spcPct val="50000"/>
              </a:spcBef>
              <a:defRPr/>
            </a:pPr>
            <a:r>
              <a:rPr kumimoji="1" lang="zh-CN" altLang="en-US" sz="3200" b="1" dirty="0">
                <a:latin typeface="+mj-lt"/>
                <a:ea typeface="楷体_GB2312" pitchFamily="49" charset="-122"/>
              </a:rPr>
              <a:t>     行赋值。</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813F83E-889B-4873-83C3-4F6E7BE3DA40}" type="slidenum">
              <a:rPr lang="en-US" altLang="zh-CN">
                <a:latin typeface="Times New Roman" panose="02020603050405020304" pitchFamily="18" charset="0"/>
                <a:ea typeface="楷体_GB2312" pitchFamily="49" charset="-122"/>
              </a:rPr>
              <a:pPr/>
              <a:t>133</a:t>
            </a:fld>
            <a:endParaRPr lang="en-US" altLang="zh-CN">
              <a:latin typeface="Times New Roman" panose="02020603050405020304" pitchFamily="18" charset="0"/>
              <a:ea typeface="楷体_GB2312" pitchFamily="49" charset="-122"/>
            </a:endParaRPr>
          </a:p>
        </p:txBody>
      </p:sp>
      <p:sp>
        <p:nvSpPr>
          <p:cNvPr id="147459" name="Text Box 1026"/>
          <p:cNvSpPr txBox="1">
            <a:spLocks noChangeArrowheads="1"/>
          </p:cNvSpPr>
          <p:nvPr/>
        </p:nvSpPr>
        <p:spPr bwMode="auto">
          <a:xfrm>
            <a:off x="173038" y="376238"/>
            <a:ext cx="8458200" cy="579437"/>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例：用持续赋值语句实现</a:t>
            </a:r>
            <a:r>
              <a:rPr kumimoji="1" lang="en-US" altLang="zh-CN" sz="3200" b="1">
                <a:latin typeface="+mj-lt"/>
                <a:ea typeface="楷体_GB2312" pitchFamily="49" charset="-122"/>
              </a:rPr>
              <a:t>4</a:t>
            </a:r>
            <a:r>
              <a:rPr kumimoji="1" lang="zh-CN" altLang="en-US" sz="3200" b="1">
                <a:latin typeface="+mj-lt"/>
                <a:ea typeface="楷体_GB2312" pitchFamily="49" charset="-122"/>
              </a:rPr>
              <a:t>位全加器。</a:t>
            </a:r>
          </a:p>
        </p:txBody>
      </p:sp>
      <p:sp>
        <p:nvSpPr>
          <p:cNvPr id="145411" name="Text Box 1027"/>
          <p:cNvSpPr txBox="1">
            <a:spLocks noChangeArrowheads="1"/>
          </p:cNvSpPr>
          <p:nvPr/>
        </p:nvSpPr>
        <p:spPr bwMode="auto">
          <a:xfrm>
            <a:off x="249238" y="1027113"/>
            <a:ext cx="8229600" cy="4181475"/>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module</a:t>
            </a:r>
            <a:r>
              <a:rPr kumimoji="1" lang="en-US" altLang="zh-CN" sz="3200" b="1">
                <a:latin typeface="+mj-lt"/>
                <a:ea typeface="楷体_GB2312" pitchFamily="49" charset="-122"/>
              </a:rPr>
              <a:t>  adder_4(a,b,ci,sum,co);</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input</a:t>
            </a:r>
            <a:r>
              <a:rPr kumimoji="1" lang="en-US" altLang="zh-CN" sz="3200" b="1">
                <a:latin typeface="+mj-lt"/>
                <a:ea typeface="楷体_GB2312" pitchFamily="49" charset="-122"/>
              </a:rPr>
              <a:t>  [3:0] a,b;</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input</a:t>
            </a:r>
            <a:r>
              <a:rPr kumimoji="1" lang="en-US" altLang="zh-CN" sz="3200" b="1">
                <a:latin typeface="+mj-lt"/>
                <a:ea typeface="楷体_GB2312" pitchFamily="49" charset="-122"/>
              </a:rPr>
              <a:t> ci;</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output</a:t>
            </a:r>
            <a:r>
              <a:rPr kumimoji="1" lang="en-US" altLang="zh-CN" sz="3200" b="1">
                <a:latin typeface="+mj-lt"/>
                <a:ea typeface="楷体_GB2312" pitchFamily="49" charset="-122"/>
              </a:rPr>
              <a:t>  [3:0] sum;</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output</a:t>
            </a:r>
            <a:r>
              <a:rPr kumimoji="1" lang="en-US" altLang="zh-CN" sz="3200" b="1">
                <a:latin typeface="+mj-lt"/>
                <a:ea typeface="楷体_GB2312" pitchFamily="49" charset="-122"/>
              </a:rPr>
              <a:t> co;</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assign</a:t>
            </a:r>
            <a:r>
              <a:rPr kumimoji="1" lang="en-US" altLang="zh-CN" sz="3200" b="1">
                <a:latin typeface="+mj-lt"/>
                <a:ea typeface="楷体_GB2312" pitchFamily="49" charset="-122"/>
              </a:rPr>
              <a:t>  {co,sum}=a+b+ci;</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endmodule</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idx="1"/>
          </p:nvPr>
        </p:nvSpPr>
        <p:spPr>
          <a:xfrm>
            <a:off x="274638" y="487363"/>
            <a:ext cx="7772400" cy="609600"/>
          </a:xfrm>
        </p:spPr>
        <p:txBody>
          <a:bodyPr/>
          <a:lstStyle/>
          <a:p>
            <a:pPr eaLnBrk="1" hangingPunct="1">
              <a:buFontTx/>
              <a:buNone/>
              <a:defRPr/>
            </a:pPr>
            <a:r>
              <a:rPr lang="en-US" altLang="zh-CN" sz="3600" b="1" smtClean="0">
                <a:solidFill>
                  <a:srgbClr val="990000"/>
                </a:solidFill>
                <a:latin typeface="+mj-lt"/>
              </a:rPr>
              <a:t>2. </a:t>
            </a:r>
            <a:r>
              <a:rPr lang="zh-CN" altLang="en-US" sz="3600" b="1" smtClean="0">
                <a:solidFill>
                  <a:srgbClr val="990000"/>
                </a:solidFill>
                <a:latin typeface="+mj-lt"/>
              </a:rPr>
              <a:t>过程赋值语句</a:t>
            </a:r>
          </a:p>
        </p:txBody>
      </p:sp>
      <p:sp>
        <p:nvSpPr>
          <p:cNvPr id="13"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楷体_GB2312" pitchFamily="49" charset="-122"/>
              </a:rPr>
              <a:t>P.</a:t>
            </a:r>
            <a:fld id="{0B6AC9D6-FFD0-4AE8-BB13-7439D921D7F8}" type="slidenum">
              <a:rPr lang="en-US" altLang="zh-CN" b="1">
                <a:latin typeface="Times New Roman" panose="02020603050405020304" pitchFamily="18" charset="0"/>
                <a:ea typeface="楷体_GB2312" pitchFamily="49" charset="-122"/>
              </a:rPr>
              <a:pPr/>
              <a:t>134</a:t>
            </a:fld>
            <a:endParaRPr lang="en-US" altLang="zh-CN" b="1">
              <a:latin typeface="Times New Roman" panose="02020603050405020304" pitchFamily="18" charset="0"/>
              <a:ea typeface="楷体_GB2312" pitchFamily="49" charset="-122"/>
            </a:endParaRPr>
          </a:p>
        </p:txBody>
      </p:sp>
      <p:sp>
        <p:nvSpPr>
          <p:cNvPr id="146436" name="Text Box 4"/>
          <p:cNvSpPr txBox="1">
            <a:spLocks noChangeArrowheads="1"/>
          </p:cNvSpPr>
          <p:nvPr/>
        </p:nvSpPr>
        <p:spPr bwMode="auto">
          <a:xfrm>
            <a:off x="304800" y="1295400"/>
            <a:ext cx="8458200" cy="1165225"/>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dirty="0">
                <a:latin typeface="+mj-lt"/>
                <a:ea typeface="楷体_GB2312" pitchFamily="49" charset="-122"/>
              </a:rPr>
              <a:t>过程赋值是在</a:t>
            </a:r>
            <a:r>
              <a:rPr kumimoji="1" lang="en-US" altLang="zh-CN" sz="3200" b="1" dirty="0">
                <a:latin typeface="+mj-lt"/>
                <a:ea typeface="楷体_GB2312" pitchFamily="49" charset="-122"/>
              </a:rPr>
              <a:t>always</a:t>
            </a:r>
            <a:r>
              <a:rPr kumimoji="1" lang="zh-CN" altLang="en-US" sz="3200" b="1" dirty="0">
                <a:latin typeface="+mj-lt"/>
                <a:ea typeface="楷体_GB2312" pitchFamily="49" charset="-122"/>
              </a:rPr>
              <a:t>和</a:t>
            </a:r>
            <a:r>
              <a:rPr kumimoji="1" lang="en-US" altLang="zh-CN" sz="3200" b="1" dirty="0">
                <a:latin typeface="+mj-lt"/>
                <a:ea typeface="楷体_GB2312" pitchFamily="49" charset="-122"/>
              </a:rPr>
              <a:t>initial</a:t>
            </a:r>
            <a:r>
              <a:rPr kumimoji="1" lang="zh-CN" altLang="en-US" sz="3200" b="1" dirty="0">
                <a:latin typeface="+mj-lt"/>
                <a:ea typeface="楷体_GB2312" pitchFamily="49" charset="-122"/>
              </a:rPr>
              <a:t>语句内的赋值，</a:t>
            </a:r>
            <a:r>
              <a:rPr kumimoji="1" lang="zh-CN" altLang="en-US" sz="3200" b="1" dirty="0">
                <a:solidFill>
                  <a:srgbClr val="FF0000"/>
                </a:solidFill>
                <a:effectLst>
                  <a:outerShdw blurRad="38100" dist="38100" dir="2700000" algn="tl">
                    <a:srgbClr val="000000">
                      <a:alpha val="43137"/>
                    </a:srgbClr>
                  </a:outerShdw>
                </a:effectLst>
                <a:latin typeface="+mj-lt"/>
                <a:ea typeface="楷体_GB2312" pitchFamily="49" charset="-122"/>
              </a:rPr>
              <a:t>它只能对寄存器数据类型的变量赋值</a:t>
            </a:r>
            <a:r>
              <a:rPr kumimoji="1" lang="zh-CN" altLang="en-US" sz="3200" b="1" dirty="0">
                <a:latin typeface="+mj-lt"/>
                <a:ea typeface="楷体_GB2312" pitchFamily="49" charset="-122"/>
              </a:rPr>
              <a:t>。</a:t>
            </a:r>
          </a:p>
        </p:txBody>
      </p:sp>
      <p:grpSp>
        <p:nvGrpSpPr>
          <p:cNvPr id="138245" name="Group 12"/>
          <p:cNvGrpSpPr>
            <a:grpSpLocks/>
          </p:cNvGrpSpPr>
          <p:nvPr/>
        </p:nvGrpSpPr>
        <p:grpSpPr bwMode="auto">
          <a:xfrm>
            <a:off x="381000" y="3009900"/>
            <a:ext cx="7162800" cy="2247900"/>
            <a:chOff x="144" y="1824"/>
            <a:chExt cx="4512" cy="1416"/>
          </a:xfrm>
        </p:grpSpPr>
        <p:sp>
          <p:nvSpPr>
            <p:cNvPr id="148486" name="Text Box 5"/>
            <p:cNvSpPr txBox="1">
              <a:spLocks noChangeArrowheads="1"/>
            </p:cNvSpPr>
            <p:nvPr/>
          </p:nvSpPr>
          <p:spPr bwMode="auto">
            <a:xfrm>
              <a:off x="144" y="2352"/>
              <a:ext cx="2496" cy="371"/>
            </a:xfrm>
            <a:prstGeom prst="rect">
              <a:avLst/>
            </a:prstGeom>
            <a:solidFill>
              <a:srgbClr val="0043A6"/>
            </a:solidFill>
            <a:ln w="9525">
              <a:solidFill>
                <a:srgbClr val="0043A6"/>
              </a:solidFill>
              <a:miter lim="800000"/>
              <a:headEnd/>
              <a:tailEnd/>
            </a:ln>
          </p:spPr>
          <p:txBody>
            <a:bodyPr>
              <a:spAutoFit/>
            </a:bodyPr>
            <a:lstStyle/>
            <a:p>
              <a:pPr algn="ctr" eaLnBrk="1" hangingPunct="1">
                <a:spcBef>
                  <a:spcPct val="50000"/>
                </a:spcBef>
                <a:defRPr/>
              </a:pPr>
              <a:r>
                <a:rPr kumimoji="1" lang="zh-CN" altLang="en-US" sz="3200" b="1">
                  <a:solidFill>
                    <a:schemeClr val="bg1"/>
                  </a:solidFill>
                  <a:latin typeface="+mj-lt"/>
                  <a:ea typeface="楷体_GB2312" pitchFamily="49" charset="-122"/>
                </a:rPr>
                <a:t>过程赋值语句的分类</a:t>
              </a:r>
            </a:p>
          </p:txBody>
        </p:sp>
        <p:sp>
          <p:nvSpPr>
            <p:cNvPr id="148487" name="Text Box 6"/>
            <p:cNvSpPr txBox="1">
              <a:spLocks noChangeArrowheads="1"/>
            </p:cNvSpPr>
            <p:nvPr/>
          </p:nvSpPr>
          <p:spPr bwMode="auto">
            <a:xfrm>
              <a:off x="2976" y="1824"/>
              <a:ext cx="1440" cy="371"/>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阻塞型赋值</a:t>
              </a:r>
            </a:p>
          </p:txBody>
        </p:sp>
        <p:sp>
          <p:nvSpPr>
            <p:cNvPr id="148488" name="Text Box 7"/>
            <p:cNvSpPr txBox="1">
              <a:spLocks noChangeArrowheads="1"/>
            </p:cNvSpPr>
            <p:nvPr/>
          </p:nvSpPr>
          <p:spPr bwMode="auto">
            <a:xfrm>
              <a:off x="2976" y="2869"/>
              <a:ext cx="1680" cy="371"/>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非阻塞型赋值</a:t>
              </a:r>
            </a:p>
          </p:txBody>
        </p:sp>
        <p:sp>
          <p:nvSpPr>
            <p:cNvPr id="148489" name="Line 8"/>
            <p:cNvSpPr>
              <a:spLocks noChangeShapeType="1"/>
            </p:cNvSpPr>
            <p:nvPr/>
          </p:nvSpPr>
          <p:spPr bwMode="auto">
            <a:xfrm>
              <a:off x="2832" y="2016"/>
              <a:ext cx="0" cy="1056"/>
            </a:xfrm>
            <a:prstGeom prst="line">
              <a:avLst/>
            </a:prstGeom>
            <a:noFill/>
            <a:ln w="38100">
              <a:solidFill>
                <a:srgbClr val="8C5D00"/>
              </a:solidFill>
              <a:round/>
              <a:headEnd/>
              <a:tailEnd/>
            </a:ln>
          </p:spPr>
          <p:txBody>
            <a:bodyPr/>
            <a:lstStyle/>
            <a:p>
              <a:pPr>
                <a:defRPr/>
              </a:pPr>
              <a:endParaRPr lang="zh-CN" altLang="en-US" b="1">
                <a:latin typeface="+mj-lt"/>
                <a:ea typeface="楷体_GB2312" pitchFamily="49" charset="-122"/>
              </a:endParaRPr>
            </a:p>
          </p:txBody>
        </p:sp>
        <p:sp>
          <p:nvSpPr>
            <p:cNvPr id="148490" name="Line 9"/>
            <p:cNvSpPr>
              <a:spLocks noChangeShapeType="1"/>
            </p:cNvSpPr>
            <p:nvPr/>
          </p:nvSpPr>
          <p:spPr bwMode="auto">
            <a:xfrm>
              <a:off x="2832" y="2016"/>
              <a:ext cx="144" cy="0"/>
            </a:xfrm>
            <a:prstGeom prst="line">
              <a:avLst/>
            </a:prstGeom>
            <a:noFill/>
            <a:ln w="38100">
              <a:solidFill>
                <a:srgbClr val="8C5D00"/>
              </a:solidFill>
              <a:round/>
              <a:headEnd/>
              <a:tailEnd/>
            </a:ln>
          </p:spPr>
          <p:txBody>
            <a:bodyPr/>
            <a:lstStyle/>
            <a:p>
              <a:pPr>
                <a:defRPr/>
              </a:pPr>
              <a:endParaRPr lang="zh-CN" altLang="en-US" b="1">
                <a:latin typeface="+mj-lt"/>
                <a:ea typeface="楷体_GB2312" pitchFamily="49" charset="-122"/>
              </a:endParaRPr>
            </a:p>
          </p:txBody>
        </p:sp>
        <p:sp>
          <p:nvSpPr>
            <p:cNvPr id="148491" name="Line 10"/>
            <p:cNvSpPr>
              <a:spLocks noChangeShapeType="1"/>
            </p:cNvSpPr>
            <p:nvPr/>
          </p:nvSpPr>
          <p:spPr bwMode="auto">
            <a:xfrm>
              <a:off x="2832" y="3072"/>
              <a:ext cx="144" cy="0"/>
            </a:xfrm>
            <a:prstGeom prst="line">
              <a:avLst/>
            </a:prstGeom>
            <a:noFill/>
            <a:ln w="38100">
              <a:solidFill>
                <a:srgbClr val="8C5D00"/>
              </a:solidFill>
              <a:round/>
              <a:headEnd/>
              <a:tailEnd/>
            </a:ln>
          </p:spPr>
          <p:txBody>
            <a:bodyPr/>
            <a:lstStyle/>
            <a:p>
              <a:pPr>
                <a:defRPr/>
              </a:pPr>
              <a:endParaRPr lang="zh-CN" altLang="en-US" b="1">
                <a:latin typeface="+mj-lt"/>
                <a:ea typeface="楷体_GB2312" pitchFamily="49" charset="-122"/>
              </a:endParaRPr>
            </a:p>
          </p:txBody>
        </p:sp>
        <p:sp>
          <p:nvSpPr>
            <p:cNvPr id="148492" name="Line 11"/>
            <p:cNvSpPr>
              <a:spLocks noChangeShapeType="1"/>
            </p:cNvSpPr>
            <p:nvPr/>
          </p:nvSpPr>
          <p:spPr bwMode="auto">
            <a:xfrm>
              <a:off x="2640" y="2544"/>
              <a:ext cx="192" cy="0"/>
            </a:xfrm>
            <a:prstGeom prst="line">
              <a:avLst/>
            </a:prstGeom>
            <a:noFill/>
            <a:ln w="38100">
              <a:solidFill>
                <a:srgbClr val="8C5D00"/>
              </a:solidFill>
              <a:round/>
              <a:headEnd/>
              <a:tailEnd/>
            </a:ln>
          </p:spPr>
          <p:txBody>
            <a:bodyPr/>
            <a:lstStyle/>
            <a:p>
              <a:pPr>
                <a:defRPr/>
              </a:pPr>
              <a:endParaRPr lang="zh-CN" altLang="en-US" b="1">
                <a:latin typeface="+mj-lt"/>
                <a:ea typeface="楷体_GB2312" pitchFamily="49" charset="-122"/>
              </a:endParaRPr>
            </a:p>
          </p:txBody>
        </p:sp>
      </p:gr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A1EB5788-0912-40A0-9B7C-861D4B36950A}" type="slidenum">
              <a:rPr lang="en-US" altLang="zh-CN">
                <a:latin typeface="Times New Roman" panose="02020603050405020304" pitchFamily="18" charset="0"/>
                <a:ea typeface="楷体_GB2312" pitchFamily="49" charset="-122"/>
              </a:rPr>
              <a:pPr/>
              <a:t>135</a:t>
            </a:fld>
            <a:endParaRPr lang="en-US" altLang="zh-CN">
              <a:latin typeface="Times New Roman" panose="02020603050405020304" pitchFamily="18" charset="0"/>
              <a:ea typeface="楷体_GB2312" pitchFamily="49" charset="-122"/>
            </a:endParaRPr>
          </a:p>
        </p:txBody>
      </p:sp>
      <p:sp>
        <p:nvSpPr>
          <p:cNvPr id="149507" name="Text Box 2"/>
          <p:cNvSpPr txBox="1">
            <a:spLocks noChangeArrowheads="1"/>
          </p:cNvSpPr>
          <p:nvPr/>
        </p:nvSpPr>
        <p:spPr bwMode="auto">
          <a:xfrm>
            <a:off x="304800" y="533400"/>
            <a:ext cx="8458200" cy="372427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solidFill>
                  <a:srgbClr val="0043A6"/>
                </a:solidFill>
                <a:latin typeface="+mj-lt"/>
                <a:ea typeface="楷体_GB2312" pitchFamily="49" charset="-122"/>
              </a:rPr>
              <a:t>格式：</a:t>
            </a:r>
          </a:p>
          <a:p>
            <a:pPr eaLnBrk="1" hangingPunct="1">
              <a:spcBef>
                <a:spcPct val="50000"/>
              </a:spcBef>
              <a:defRPr/>
            </a:pPr>
            <a:r>
              <a:rPr kumimoji="1" lang="en-US" altLang="zh-CN" sz="3200" b="1" dirty="0">
                <a:solidFill>
                  <a:srgbClr val="0043A6"/>
                </a:solidFill>
                <a:latin typeface="+mj-lt"/>
                <a:ea typeface="楷体_GB2312" pitchFamily="49" charset="-122"/>
              </a:rPr>
              <a:t>&lt;</a:t>
            </a:r>
            <a:r>
              <a:rPr kumimoji="1" lang="zh-CN" altLang="en-US" sz="3200" b="1" dirty="0">
                <a:solidFill>
                  <a:srgbClr val="0043A6"/>
                </a:solidFill>
                <a:latin typeface="+mj-lt"/>
                <a:ea typeface="楷体_GB2312" pitchFamily="49" charset="-122"/>
              </a:rPr>
              <a:t>被赋值变量</a:t>
            </a:r>
            <a:r>
              <a:rPr kumimoji="1" lang="en-US" altLang="zh-CN" sz="3200" b="1" dirty="0">
                <a:solidFill>
                  <a:srgbClr val="0043A6"/>
                </a:solidFill>
                <a:latin typeface="+mj-lt"/>
                <a:ea typeface="楷体_GB2312" pitchFamily="49" charset="-122"/>
              </a:rPr>
              <a:t>&gt;</a:t>
            </a:r>
            <a:r>
              <a:rPr kumimoji="1" lang="en-US" altLang="zh-CN" sz="3200" b="1" dirty="0">
                <a:latin typeface="+mj-lt"/>
                <a:ea typeface="楷体_GB2312" pitchFamily="49" charset="-122"/>
              </a:rPr>
              <a:t>  </a:t>
            </a:r>
            <a:r>
              <a:rPr kumimoji="1" lang="en-US" altLang="zh-CN" sz="3600" b="1" dirty="0">
                <a:solidFill>
                  <a:srgbClr val="8C5D00"/>
                </a:solidFill>
                <a:latin typeface="+mj-lt"/>
                <a:ea typeface="楷体_GB2312" pitchFamily="49" charset="-122"/>
              </a:rPr>
              <a:t>&lt;=</a:t>
            </a:r>
            <a:r>
              <a:rPr kumimoji="1" lang="en-US" altLang="zh-CN" sz="3200" b="1" dirty="0">
                <a:latin typeface="+mj-lt"/>
                <a:ea typeface="楷体_GB2312" pitchFamily="49" charset="-122"/>
              </a:rPr>
              <a:t>  </a:t>
            </a:r>
            <a:r>
              <a:rPr kumimoji="1" lang="en-US" altLang="zh-CN" sz="3200" b="1" dirty="0">
                <a:solidFill>
                  <a:srgbClr val="0043A6"/>
                </a:solidFill>
                <a:latin typeface="+mj-lt"/>
                <a:ea typeface="楷体_GB2312" pitchFamily="49" charset="-122"/>
              </a:rPr>
              <a:t>&lt;</a:t>
            </a:r>
            <a:r>
              <a:rPr kumimoji="1" lang="zh-CN" altLang="en-US" sz="3200" b="1" dirty="0">
                <a:solidFill>
                  <a:srgbClr val="0043A6"/>
                </a:solidFill>
                <a:latin typeface="+mj-lt"/>
                <a:ea typeface="楷体_GB2312" pitchFamily="49" charset="-122"/>
              </a:rPr>
              <a:t>赋值表达式</a:t>
            </a:r>
            <a:r>
              <a:rPr kumimoji="1" lang="en-US" altLang="zh-CN" sz="3200" b="1" dirty="0">
                <a:solidFill>
                  <a:srgbClr val="0043A6"/>
                </a:solidFill>
                <a:latin typeface="+mj-lt"/>
                <a:ea typeface="楷体_GB2312" pitchFamily="49" charset="-122"/>
              </a:rPr>
              <a:t>&gt;</a:t>
            </a:r>
          </a:p>
          <a:p>
            <a:pPr eaLnBrk="1" hangingPunct="1">
              <a:spcBef>
                <a:spcPct val="5000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非阻塞型赋值</a:t>
            </a:r>
            <a:endParaRPr kumimoji="1" lang="en-US" altLang="zh-CN" sz="3200" b="1" dirty="0">
              <a:latin typeface="+mj-lt"/>
              <a:ea typeface="楷体_GB2312" pitchFamily="49" charset="-122"/>
            </a:endParaRPr>
          </a:p>
          <a:p>
            <a:pPr eaLnBrk="1" hangingPunct="1">
              <a:spcBef>
                <a:spcPct val="50000"/>
              </a:spcBef>
              <a:defRPr/>
            </a:pPr>
            <a:r>
              <a:rPr kumimoji="1" lang="en-US" altLang="zh-CN" sz="3200" b="1" dirty="0">
                <a:solidFill>
                  <a:srgbClr val="0043A6"/>
                </a:solidFill>
                <a:latin typeface="Arial" charset="0"/>
                <a:ea typeface="楷体_GB2312" pitchFamily="49" charset="-122"/>
              </a:rPr>
              <a:t>&lt;</a:t>
            </a:r>
            <a:r>
              <a:rPr kumimoji="1" lang="zh-CN" altLang="en-US" sz="3200" b="1" dirty="0">
                <a:solidFill>
                  <a:srgbClr val="0043A6"/>
                </a:solidFill>
                <a:latin typeface="Arial" charset="0"/>
                <a:ea typeface="楷体_GB2312" pitchFamily="49" charset="-122"/>
              </a:rPr>
              <a:t>被赋值变量</a:t>
            </a:r>
            <a:r>
              <a:rPr kumimoji="1" lang="en-US" altLang="zh-CN" sz="3200" b="1" dirty="0">
                <a:solidFill>
                  <a:srgbClr val="0043A6"/>
                </a:solidFill>
                <a:latin typeface="Arial" charset="0"/>
                <a:ea typeface="楷体_GB2312" pitchFamily="49" charset="-122"/>
              </a:rPr>
              <a:t>&gt;</a:t>
            </a:r>
            <a:r>
              <a:rPr kumimoji="1" lang="en-US" altLang="zh-CN" sz="3200" b="1" dirty="0">
                <a:latin typeface="Arial" charset="0"/>
                <a:ea typeface="楷体_GB2312" pitchFamily="49" charset="-122"/>
              </a:rPr>
              <a:t>  </a:t>
            </a:r>
            <a:r>
              <a:rPr kumimoji="1" lang="en-US" altLang="zh-CN" sz="3600" b="1" dirty="0">
                <a:solidFill>
                  <a:srgbClr val="8C5D00"/>
                </a:solidFill>
                <a:latin typeface="Arial" charset="0"/>
                <a:ea typeface="楷体_GB2312" pitchFamily="49" charset="-122"/>
              </a:rPr>
              <a:t>=</a:t>
            </a:r>
            <a:r>
              <a:rPr kumimoji="1" lang="en-US" altLang="zh-CN" sz="3200" b="1" dirty="0">
                <a:latin typeface="Arial" charset="0"/>
                <a:ea typeface="楷体_GB2312" pitchFamily="49" charset="-122"/>
              </a:rPr>
              <a:t>  </a:t>
            </a:r>
            <a:r>
              <a:rPr kumimoji="1" lang="en-US" altLang="zh-CN" sz="3200" b="1" dirty="0">
                <a:solidFill>
                  <a:srgbClr val="0043A6"/>
                </a:solidFill>
                <a:latin typeface="Arial" charset="0"/>
                <a:ea typeface="楷体_GB2312" pitchFamily="49" charset="-122"/>
              </a:rPr>
              <a:t>&lt;</a:t>
            </a:r>
            <a:r>
              <a:rPr kumimoji="1" lang="zh-CN" altLang="en-US" sz="3200" b="1" dirty="0">
                <a:solidFill>
                  <a:srgbClr val="0043A6"/>
                </a:solidFill>
                <a:latin typeface="Arial" charset="0"/>
                <a:ea typeface="楷体_GB2312" pitchFamily="49" charset="-122"/>
              </a:rPr>
              <a:t>赋值表达式</a:t>
            </a:r>
            <a:r>
              <a:rPr kumimoji="1" lang="en-US" altLang="zh-CN" sz="3200" b="1" dirty="0">
                <a:solidFill>
                  <a:srgbClr val="0043A6"/>
                </a:solidFill>
                <a:latin typeface="Arial" charset="0"/>
                <a:ea typeface="楷体_GB2312" pitchFamily="49" charset="-122"/>
              </a:rPr>
              <a:t>&gt;</a:t>
            </a:r>
          </a:p>
          <a:p>
            <a:pPr eaLnBrk="1" hangingPunct="1">
              <a:spcBef>
                <a:spcPct val="50000"/>
              </a:spcBef>
              <a:defRPr/>
            </a:pPr>
            <a:r>
              <a:rPr kumimoji="1" lang="en-US" altLang="zh-CN" sz="3200" b="1" dirty="0">
                <a:latin typeface="Arial" charset="0"/>
                <a:ea typeface="楷体_GB2312" pitchFamily="49" charset="-122"/>
              </a:rPr>
              <a:t>					——</a:t>
            </a:r>
            <a:r>
              <a:rPr kumimoji="1" lang="zh-CN" altLang="en-US" sz="3200" b="1" dirty="0">
                <a:latin typeface="Arial" charset="0"/>
                <a:ea typeface="楷体_GB2312" pitchFamily="49" charset="-122"/>
              </a:rPr>
              <a:t>阻塞型赋值</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a:xfrm>
            <a:off x="3990975" y="6400800"/>
            <a:ext cx="619125" cy="457200"/>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8C19709C-DAA8-43BE-9006-AD01446CC352}" type="slidenum">
              <a:rPr lang="en-US" altLang="zh-CN">
                <a:latin typeface="Times New Roman" panose="02020603050405020304" pitchFamily="18" charset="0"/>
                <a:ea typeface="楷体_GB2312" pitchFamily="49" charset="-122"/>
              </a:rPr>
              <a:pPr/>
              <a:t>136</a:t>
            </a:fld>
            <a:endParaRPr lang="en-US" altLang="zh-CN">
              <a:latin typeface="Times New Roman" panose="02020603050405020304" pitchFamily="18" charset="0"/>
              <a:ea typeface="楷体_GB2312" pitchFamily="49" charset="-122"/>
            </a:endParaRPr>
          </a:p>
        </p:txBody>
      </p:sp>
      <p:sp>
        <p:nvSpPr>
          <p:cNvPr id="150531" name="Text Box 2"/>
          <p:cNvSpPr txBox="1">
            <a:spLocks noChangeArrowheads="1"/>
          </p:cNvSpPr>
          <p:nvPr/>
        </p:nvSpPr>
        <p:spPr bwMode="auto">
          <a:xfrm>
            <a:off x="219075" y="1495425"/>
            <a:ext cx="8610600" cy="1870075"/>
          </a:xfrm>
          <a:prstGeom prst="rect">
            <a:avLst/>
          </a:prstGeom>
          <a:noFill/>
          <a:ln w="9525">
            <a:noFill/>
            <a:miter lim="800000"/>
            <a:headEnd/>
            <a:tailEnd/>
          </a:ln>
        </p:spPr>
        <p:txBody>
          <a:bodyPr>
            <a:spAutoFit/>
          </a:bodyPr>
          <a:lstStyle/>
          <a:p>
            <a:pPr eaLnBrk="1" hangingPunct="1">
              <a:lnSpc>
                <a:spcPct val="80000"/>
              </a:lnSpc>
              <a:spcBef>
                <a:spcPts val="0"/>
              </a:spcBef>
              <a:defRPr/>
            </a:pPr>
            <a:r>
              <a:rPr kumimoji="1" lang="en-US" altLang="zh-CN" sz="3200" b="1" dirty="0">
                <a:solidFill>
                  <a:srgbClr val="800000"/>
                </a:solidFill>
                <a:latin typeface="+mj-lt"/>
                <a:ea typeface="楷体_GB2312" pitchFamily="49" charset="-122"/>
              </a:rPr>
              <a:t>1</a:t>
            </a:r>
            <a:r>
              <a:rPr kumimoji="1" lang="zh-CN" altLang="en-US" sz="3200" b="1" dirty="0">
                <a:solidFill>
                  <a:srgbClr val="800000"/>
                </a:solidFill>
                <a:latin typeface="+mj-lt"/>
                <a:ea typeface="楷体_GB2312" pitchFamily="49" charset="-122"/>
              </a:rPr>
              <a:t>）非阻塞型赋值方式（如</a:t>
            </a:r>
            <a:r>
              <a:rPr kumimoji="1" lang="en-US" altLang="zh-CN" sz="3200" b="1" dirty="0">
                <a:solidFill>
                  <a:srgbClr val="800000"/>
                </a:solidFill>
                <a:latin typeface="+mj-lt"/>
                <a:ea typeface="楷体_GB2312" pitchFamily="49" charset="-122"/>
              </a:rPr>
              <a:t>b&lt;=a;</a:t>
            </a:r>
            <a:r>
              <a:rPr kumimoji="1" lang="zh-CN" altLang="en-US" sz="3200" b="1" dirty="0">
                <a:solidFill>
                  <a:srgbClr val="800000"/>
                </a:solidFill>
                <a:latin typeface="+mj-lt"/>
                <a:ea typeface="楷体_GB2312" pitchFamily="49" charset="-122"/>
              </a:rPr>
              <a:t>）</a:t>
            </a:r>
          </a:p>
          <a:p>
            <a:pPr eaLnBrk="1" hangingPunct="1">
              <a:lnSpc>
                <a:spcPct val="150000"/>
              </a:lnSpc>
              <a:spcBef>
                <a:spcPts val="0"/>
              </a:spcBef>
              <a:defRPr/>
            </a:pPr>
            <a:r>
              <a:rPr kumimoji="1" lang="zh-CN" altLang="en-US" sz="3200" b="1" dirty="0">
                <a:latin typeface="+mj-lt"/>
                <a:ea typeface="楷体_GB2312" pitchFamily="49" charset="-122"/>
              </a:rPr>
              <a:t>非阻塞赋值在整个过程块结束时才完成赋值操作，即</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的值并不是立即就改变的。</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B9056ED-EAE8-4D3B-A85C-7CC239AE0C84}" type="slidenum">
              <a:rPr lang="en-US" altLang="zh-CN">
                <a:latin typeface="Times New Roman" panose="02020603050405020304" pitchFamily="18" charset="0"/>
              </a:rPr>
              <a:pPr/>
              <a:t>137</a:t>
            </a:fld>
            <a:endParaRPr lang="en-US" altLang="zh-CN">
              <a:latin typeface="Times New Roman" panose="02020603050405020304" pitchFamily="18" charset="0"/>
            </a:endParaRPr>
          </a:p>
        </p:txBody>
      </p:sp>
      <p:sp>
        <p:nvSpPr>
          <p:cNvPr id="149506" name="Text Box 2"/>
          <p:cNvSpPr txBox="1">
            <a:spLocks noChangeArrowheads="1"/>
          </p:cNvSpPr>
          <p:nvPr/>
        </p:nvSpPr>
        <p:spPr bwMode="auto">
          <a:xfrm>
            <a:off x="228600" y="990600"/>
            <a:ext cx="6629400" cy="545782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module</a:t>
            </a:r>
            <a:r>
              <a:rPr kumimoji="1" lang="en-US" altLang="zh-CN" sz="3200" b="1" dirty="0">
                <a:latin typeface="Times New Roman" pitchFamily="18" charset="0"/>
              </a:rPr>
              <a:t>  </a:t>
            </a:r>
            <a:r>
              <a:rPr kumimoji="1" lang="en-US" altLang="zh-CN" sz="3200" b="1" dirty="0" err="1">
                <a:latin typeface="Times New Roman" pitchFamily="18" charset="0"/>
              </a:rPr>
              <a:t>non_block</a:t>
            </a:r>
            <a:r>
              <a:rPr kumimoji="1" lang="en-US" altLang="zh-CN" sz="3200" b="1" dirty="0">
                <a:latin typeface="Times New Roman" pitchFamily="18" charset="0"/>
              </a:rPr>
              <a:t>(</a:t>
            </a:r>
            <a:r>
              <a:rPr kumimoji="1" lang="en-US" altLang="zh-CN" sz="3200" b="1" dirty="0" err="1">
                <a:latin typeface="Times New Roman" pitchFamily="18" charset="0"/>
              </a:rPr>
              <a:t>c,b,a,clk</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output</a:t>
            </a:r>
            <a:r>
              <a:rPr kumimoji="1" lang="en-US" altLang="zh-CN" sz="3200" b="1" dirty="0">
                <a:latin typeface="Times New Roman" pitchFamily="18" charset="0"/>
              </a:rPr>
              <a:t>  </a:t>
            </a:r>
            <a:r>
              <a:rPr kumimoji="1" lang="en-US" altLang="zh-CN" sz="3200" b="1" dirty="0" err="1">
                <a:latin typeface="Times New Roman" pitchFamily="18" charset="0"/>
              </a:rPr>
              <a:t>c,b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input</a:t>
            </a:r>
            <a:r>
              <a:rPr kumimoji="1" lang="en-US" altLang="zh-CN" sz="3200" b="1" dirty="0">
                <a:latin typeface="Times New Roman" pitchFamily="18" charset="0"/>
              </a:rPr>
              <a:t>  </a:t>
            </a:r>
            <a:r>
              <a:rPr kumimoji="1" lang="en-US" altLang="zh-CN" sz="3200" b="1" dirty="0" err="1">
                <a:latin typeface="Times New Roman" pitchFamily="18" charset="0"/>
              </a:rPr>
              <a:t>clk,a</a:t>
            </a:r>
            <a:r>
              <a:rPr kumimoji="1" lang="en-US" altLang="zh-CN" sz="3200" b="1" dirty="0">
                <a:latin typeface="Times New Roman" pitchFamily="18" charset="0"/>
              </a:rPr>
              <a:t>;</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 </a:t>
            </a:r>
            <a:r>
              <a:rPr kumimoji="1" lang="en-US" altLang="zh-CN" sz="3200" b="1" dirty="0" err="1">
                <a:latin typeface="Times New Roman" pitchFamily="18" charset="0"/>
              </a:rPr>
              <a:t>c,b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always</a:t>
            </a:r>
            <a:r>
              <a:rPr kumimoji="1" lang="en-US" altLang="zh-CN" sz="3200" b="1" dirty="0">
                <a:latin typeface="Times New Roman" pitchFamily="18" charset="0"/>
              </a:rPr>
              <a:t>  @(</a:t>
            </a:r>
            <a:r>
              <a:rPr kumimoji="1" lang="en-US" altLang="zh-CN" sz="3200" b="1" dirty="0" err="1">
                <a:solidFill>
                  <a:srgbClr val="0043A6"/>
                </a:solidFill>
                <a:effectLst>
                  <a:outerShdw blurRad="38100" dist="38100" dir="2700000" algn="tl">
                    <a:srgbClr val="C0C0C0"/>
                  </a:outerShdw>
                </a:effectLst>
                <a:latin typeface="Times New Roman" pitchFamily="18" charset="0"/>
              </a:rPr>
              <a:t>posedge</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 </a:t>
            </a:r>
            <a:r>
              <a:rPr kumimoji="1" lang="en-US" altLang="zh-CN" sz="3200" b="1" dirty="0" err="1">
                <a:latin typeface="Times New Roman" pitchFamily="18" charset="0"/>
              </a:rPr>
              <a:t>clk</a:t>
            </a:r>
            <a:r>
              <a:rPr kumimoji="1" lang="en-US" altLang="zh-CN" sz="3200" b="1" dirty="0">
                <a:latin typeface="Times New Roman" pitchFamily="18" charset="0"/>
              </a:rPr>
              <a:t>)</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dirty="0">
                <a:latin typeface="Times New Roman" pitchFamily="18" charset="0"/>
              </a:rPr>
              <a:t>	b&lt;=a;</a:t>
            </a:r>
          </a:p>
          <a:p>
            <a:pPr eaLnBrk="1" hangingPunct="1">
              <a:lnSpc>
                <a:spcPct val="110000"/>
              </a:lnSpc>
              <a:defRPr/>
            </a:pPr>
            <a:r>
              <a:rPr kumimoji="1" lang="en-US" altLang="zh-CN" sz="3200" b="1" dirty="0">
                <a:latin typeface="Times New Roman" pitchFamily="18" charset="0"/>
              </a:rPr>
              <a:t>	c&lt;=b;</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endmodule</a:t>
            </a:r>
            <a:endParaRPr kumimoji="1" lang="en-US" altLang="zh-CN" sz="3200" b="1" dirty="0">
              <a:solidFill>
                <a:srgbClr val="0043A6"/>
              </a:solidFill>
              <a:effectLst>
                <a:outerShdw blurRad="38100" dist="38100" dir="2700000" algn="tl">
                  <a:srgbClr val="C0C0C0"/>
                </a:outerShdw>
              </a:effectLst>
              <a:latin typeface="Times New Roman" pitchFamily="18" charset="0"/>
            </a:endParaRPr>
          </a:p>
        </p:txBody>
      </p:sp>
      <p:sp>
        <p:nvSpPr>
          <p:cNvPr id="141316" name="Text Box 3"/>
          <p:cNvSpPr txBox="1">
            <a:spLocks noChangeArrowheads="1"/>
          </p:cNvSpPr>
          <p:nvPr/>
        </p:nvSpPr>
        <p:spPr bwMode="auto">
          <a:xfrm>
            <a:off x="228600" y="381000"/>
            <a:ext cx="701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例</a:t>
            </a:r>
            <a:r>
              <a:rPr kumimoji="1" lang="en-US" altLang="zh-CN" sz="3200" b="1">
                <a:latin typeface="Times New Roman" panose="02020603050405020304" pitchFamily="18" charset="0"/>
              </a:rPr>
              <a:t>1</a:t>
            </a:r>
            <a:r>
              <a:rPr kumimoji="1" lang="zh-CN" altLang="en-US" sz="3200" b="1">
                <a:latin typeface="Times New Roman" panose="02020603050405020304" pitchFamily="18" charset="0"/>
              </a:rPr>
              <a:t>：非阻塞赋值</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2D85197-39DF-4E17-AE97-BFFAA8174338}" type="slidenum">
              <a:rPr lang="en-US" altLang="zh-CN">
                <a:latin typeface="Times New Roman" panose="02020603050405020304" pitchFamily="18" charset="0"/>
              </a:rPr>
              <a:pPr/>
              <a:t>138</a:t>
            </a:fld>
            <a:endParaRPr lang="en-US" altLang="zh-CN">
              <a:latin typeface="Times New Roman" panose="02020603050405020304" pitchFamily="18" charset="0"/>
            </a:endParaRPr>
          </a:p>
        </p:txBody>
      </p:sp>
      <p:pic>
        <p:nvPicPr>
          <p:cNvPr id="1028" name="Picture 4"/>
          <p:cNvPicPr>
            <a:picLocks noChangeAspect="1" noChangeArrowheads="1"/>
          </p:cNvPicPr>
          <p:nvPr/>
        </p:nvPicPr>
        <p:blipFill>
          <a:blip r:embed="rId2"/>
          <a:srcRect/>
          <a:stretch>
            <a:fillRect/>
          </a:stretch>
        </p:blipFill>
        <p:spPr bwMode="auto">
          <a:xfrm>
            <a:off x="376238" y="909638"/>
            <a:ext cx="8408987" cy="3986212"/>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F33AB57B-A835-4F69-810D-4F148C5BCDF8}" type="slidenum">
              <a:rPr lang="en-US" altLang="zh-CN">
                <a:latin typeface="Times New Roman" panose="02020603050405020304" pitchFamily="18" charset="0"/>
                <a:ea typeface="楷体_GB2312" pitchFamily="49" charset="-122"/>
              </a:rPr>
              <a:pPr/>
              <a:t>139</a:t>
            </a:fld>
            <a:endParaRPr lang="en-US" altLang="zh-CN">
              <a:latin typeface="Times New Roman" panose="02020603050405020304" pitchFamily="18" charset="0"/>
              <a:ea typeface="楷体_GB2312" pitchFamily="49" charset="-122"/>
            </a:endParaRPr>
          </a:p>
        </p:txBody>
      </p:sp>
      <p:sp>
        <p:nvSpPr>
          <p:cNvPr id="152579" name="Text Box 4"/>
          <p:cNvSpPr txBox="1">
            <a:spLocks noChangeArrowheads="1"/>
          </p:cNvSpPr>
          <p:nvPr/>
        </p:nvSpPr>
        <p:spPr bwMode="auto">
          <a:xfrm>
            <a:off x="247650" y="1219200"/>
            <a:ext cx="8610600" cy="3657600"/>
          </a:xfrm>
          <a:prstGeom prst="rect">
            <a:avLst/>
          </a:prstGeom>
          <a:noFill/>
          <a:ln w="9525">
            <a:noFill/>
            <a:miter lim="800000"/>
            <a:headEnd/>
            <a:tailEnd/>
          </a:ln>
        </p:spPr>
        <p:txBody>
          <a:bodyPr>
            <a:spAutoFit/>
          </a:bodyPr>
          <a:lstStyle/>
          <a:p>
            <a:pPr eaLnBrk="1" hangingPunct="1">
              <a:lnSpc>
                <a:spcPct val="80000"/>
              </a:lnSpc>
              <a:spcBef>
                <a:spcPct val="50000"/>
              </a:spcBef>
              <a:defRPr/>
            </a:pPr>
            <a:r>
              <a:rPr kumimoji="1" lang="en-US" altLang="zh-CN" sz="3200" b="1" dirty="0">
                <a:solidFill>
                  <a:srgbClr val="800000"/>
                </a:solidFill>
                <a:latin typeface="+mj-lt"/>
                <a:ea typeface="楷体_GB2312" pitchFamily="49" charset="-122"/>
              </a:rPr>
              <a:t>2</a:t>
            </a:r>
            <a:r>
              <a:rPr kumimoji="1" lang="zh-CN" altLang="en-US" sz="3200" b="1" dirty="0">
                <a:solidFill>
                  <a:srgbClr val="800000"/>
                </a:solidFill>
                <a:latin typeface="+mj-lt"/>
                <a:ea typeface="楷体_GB2312" pitchFamily="49" charset="-122"/>
              </a:rPr>
              <a:t>）阻塞赋值方式（如</a:t>
            </a:r>
            <a:r>
              <a:rPr kumimoji="1" lang="en-US" altLang="zh-CN" sz="3200" b="1" dirty="0">
                <a:solidFill>
                  <a:srgbClr val="800000"/>
                </a:solidFill>
                <a:latin typeface="+mj-lt"/>
                <a:ea typeface="楷体_GB2312" pitchFamily="49" charset="-122"/>
              </a:rPr>
              <a:t>b=a;</a:t>
            </a:r>
            <a:r>
              <a:rPr kumimoji="1" lang="zh-CN" altLang="en-US" sz="3200" b="1" dirty="0">
                <a:solidFill>
                  <a:srgbClr val="800000"/>
                </a:solidFill>
                <a:latin typeface="+mj-lt"/>
                <a:ea typeface="楷体_GB2312" pitchFamily="49" charset="-122"/>
              </a:rPr>
              <a:t>）</a:t>
            </a:r>
            <a:endParaRPr kumimoji="1" lang="zh-CN" altLang="en-US" sz="3200" b="1" dirty="0">
              <a:latin typeface="+mj-lt"/>
              <a:ea typeface="楷体_GB2312" pitchFamily="49" charset="-122"/>
            </a:endParaRPr>
          </a:p>
          <a:p>
            <a:pPr eaLnBrk="1" hangingPunct="1">
              <a:lnSpc>
                <a:spcPct val="80000"/>
              </a:lnSpc>
              <a:spcBef>
                <a:spcPct val="50000"/>
              </a:spcBef>
              <a:defRPr/>
            </a:pPr>
            <a:r>
              <a:rPr kumimoji="1" lang="zh-CN" altLang="en-US" sz="3200" b="1" dirty="0">
                <a:latin typeface="+mj-lt"/>
                <a:ea typeface="楷体_GB2312" pitchFamily="49" charset="-122"/>
              </a:rPr>
              <a:t>	阻塞赋值在该语句结束时就立即完成赋值</a:t>
            </a:r>
          </a:p>
          <a:p>
            <a:pPr eaLnBrk="1" hangingPunct="1">
              <a:lnSpc>
                <a:spcPct val="80000"/>
              </a:lnSpc>
              <a:spcBef>
                <a:spcPct val="50000"/>
              </a:spcBef>
              <a:defRPr/>
            </a:pPr>
            <a:r>
              <a:rPr kumimoji="1" lang="zh-CN" altLang="en-US" sz="3200" b="1" dirty="0">
                <a:latin typeface="+mj-lt"/>
                <a:ea typeface="楷体_GB2312" pitchFamily="49" charset="-122"/>
              </a:rPr>
              <a:t>操作，即</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的值在该条语句结束后立即改变，如</a:t>
            </a:r>
          </a:p>
          <a:p>
            <a:pPr eaLnBrk="1" hangingPunct="1">
              <a:lnSpc>
                <a:spcPct val="80000"/>
              </a:lnSpc>
              <a:spcBef>
                <a:spcPct val="50000"/>
              </a:spcBef>
              <a:defRPr/>
            </a:pPr>
            <a:r>
              <a:rPr kumimoji="1" lang="zh-CN" altLang="en-US" sz="3200" b="1" dirty="0">
                <a:latin typeface="+mj-lt"/>
                <a:ea typeface="楷体_GB2312" pitchFamily="49" charset="-122"/>
              </a:rPr>
              <a:t>果在一个语句块中有多条阻塞赋值语句，则前</a:t>
            </a:r>
          </a:p>
          <a:p>
            <a:pPr eaLnBrk="1" hangingPunct="1">
              <a:lnSpc>
                <a:spcPct val="80000"/>
              </a:lnSpc>
              <a:spcBef>
                <a:spcPct val="50000"/>
              </a:spcBef>
              <a:defRPr/>
            </a:pPr>
            <a:r>
              <a:rPr kumimoji="1" lang="zh-CN" altLang="en-US" sz="3200" b="1" dirty="0">
                <a:latin typeface="+mj-lt"/>
                <a:ea typeface="楷体_GB2312" pitchFamily="49" charset="-122"/>
              </a:rPr>
              <a:t>面赋值语句没有完成之前，后面赋值语句不能</a:t>
            </a:r>
          </a:p>
          <a:p>
            <a:pPr eaLnBrk="1" hangingPunct="1">
              <a:lnSpc>
                <a:spcPct val="80000"/>
              </a:lnSpc>
              <a:spcBef>
                <a:spcPct val="50000"/>
              </a:spcBef>
              <a:defRPr/>
            </a:pPr>
            <a:r>
              <a:rPr kumimoji="1" lang="zh-CN" altLang="en-US" sz="3200" b="1" dirty="0">
                <a:latin typeface="+mj-lt"/>
                <a:ea typeface="楷体_GB2312" pitchFamily="49" charset="-122"/>
              </a:rPr>
              <a:t>被执行，仿佛被阻塞一样。</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28600" y="533400"/>
            <a:ext cx="7772400" cy="685800"/>
          </a:xfrm>
        </p:spPr>
        <p:txBody>
          <a:bodyPr/>
          <a:lstStyle/>
          <a:p>
            <a:pPr eaLnBrk="1" hangingPunct="1">
              <a:buFontTx/>
              <a:buNone/>
              <a:defRPr/>
            </a:pPr>
            <a:r>
              <a:rPr lang="zh-CN" altLang="en-US" sz="3600" b="1" dirty="0" smtClean="0">
                <a:solidFill>
                  <a:srgbClr val="0043A6"/>
                </a:solidFill>
                <a:effectLst>
                  <a:outerShdw blurRad="38100" dist="38100" dir="2700000" algn="tl">
                    <a:srgbClr val="C0C0C0"/>
                  </a:outerShdw>
                </a:effectLst>
              </a:rPr>
              <a:t>二</a:t>
            </a:r>
            <a:r>
              <a:rPr lang="en-US" altLang="zh-CN" sz="3600" b="1" dirty="0" smtClean="0">
                <a:solidFill>
                  <a:srgbClr val="0043A6"/>
                </a:solidFill>
                <a:effectLst>
                  <a:outerShdw blurRad="38100" dist="38100" dir="2700000" algn="tl">
                    <a:srgbClr val="C0C0C0"/>
                  </a:outerShdw>
                </a:effectLst>
              </a:rPr>
              <a:t>. </a:t>
            </a:r>
            <a:r>
              <a:rPr lang="en-US" altLang="zh-CN" sz="3600" b="1" dirty="0" err="1" smtClean="0">
                <a:solidFill>
                  <a:srgbClr val="0043A6"/>
                </a:solidFill>
                <a:effectLst>
                  <a:outerShdw blurRad="38100" dist="38100" dir="2700000" algn="tl">
                    <a:srgbClr val="C0C0C0"/>
                  </a:outerShdw>
                </a:effectLst>
                <a:latin typeface="+mj-lt"/>
              </a:rPr>
              <a:t>Verilog</a:t>
            </a:r>
            <a:r>
              <a:rPr lang="zh-CN" altLang="en-US" sz="3600" b="1" dirty="0" smtClean="0">
                <a:solidFill>
                  <a:srgbClr val="0043A6"/>
                </a:solidFill>
                <a:effectLst>
                  <a:outerShdw blurRad="38100" dist="38100" dir="2700000" algn="tl">
                    <a:srgbClr val="C0C0C0"/>
                  </a:outerShdw>
                </a:effectLst>
              </a:rPr>
              <a:t>模块的基本结构</a:t>
            </a:r>
          </a:p>
        </p:txBody>
      </p:sp>
      <p:sp>
        <p:nvSpPr>
          <p:cNvPr id="17"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869A041-B8C6-4B81-B535-433F17A51DD1}" type="slidenum">
              <a:rPr lang="en-US" altLang="zh-CN">
                <a:latin typeface="Times New Roman" panose="02020603050405020304" pitchFamily="18" charset="0"/>
              </a:rPr>
              <a:pPr/>
              <a:t>14</a:t>
            </a:fld>
            <a:endParaRPr lang="en-US" altLang="zh-CN">
              <a:latin typeface="Times New Roman" panose="02020603050405020304" pitchFamily="18" charset="0"/>
            </a:endParaRPr>
          </a:p>
        </p:txBody>
      </p:sp>
      <p:sp>
        <p:nvSpPr>
          <p:cNvPr id="27652" name="Text Box 4"/>
          <p:cNvSpPr txBox="1">
            <a:spLocks noChangeArrowheads="1"/>
          </p:cNvSpPr>
          <p:nvPr/>
        </p:nvSpPr>
        <p:spPr bwMode="auto">
          <a:xfrm>
            <a:off x="228600" y="1309688"/>
            <a:ext cx="6858000" cy="579437"/>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latin typeface="楷体_GB2312" pitchFamily="49" charset="-122"/>
                <a:ea typeface="楷体_GB2312" pitchFamily="49" charset="-122"/>
              </a:rPr>
              <a:t>由关键词</a:t>
            </a:r>
            <a:r>
              <a:rPr kumimoji="1" lang="en-US" altLang="zh-CN" sz="3200" b="1" dirty="0">
                <a:latin typeface="+mj-lt"/>
                <a:ea typeface="楷体_GB2312" pitchFamily="49" charset="-122"/>
              </a:rPr>
              <a:t>module</a:t>
            </a:r>
            <a:r>
              <a:rPr kumimoji="1" lang="zh-CN" altLang="en-US" sz="3200" b="1" dirty="0">
                <a:latin typeface="楷体_GB2312" pitchFamily="49" charset="-122"/>
                <a:ea typeface="楷体_GB2312" pitchFamily="49" charset="-122"/>
              </a:rPr>
              <a:t>和</a:t>
            </a:r>
            <a:r>
              <a:rPr kumimoji="1" lang="en-US" altLang="zh-CN" sz="3200" b="1" dirty="0" err="1">
                <a:latin typeface="+mj-lt"/>
                <a:ea typeface="楷体_GB2312" pitchFamily="49" charset="-122"/>
              </a:rPr>
              <a:t>endmodule</a:t>
            </a:r>
            <a:r>
              <a:rPr kumimoji="1" lang="zh-CN" altLang="en-US" sz="3200" b="1" dirty="0">
                <a:latin typeface="楷体_GB2312" pitchFamily="49" charset="-122"/>
                <a:ea typeface="楷体_GB2312" pitchFamily="49" charset="-122"/>
              </a:rPr>
              <a:t>定义</a:t>
            </a:r>
          </a:p>
        </p:txBody>
      </p:sp>
      <p:grpSp>
        <p:nvGrpSpPr>
          <p:cNvPr id="15365" name="Group 18"/>
          <p:cNvGrpSpPr>
            <a:grpSpLocks/>
          </p:cNvGrpSpPr>
          <p:nvPr/>
        </p:nvGrpSpPr>
        <p:grpSpPr bwMode="auto">
          <a:xfrm>
            <a:off x="381000" y="2286000"/>
            <a:ext cx="8001000" cy="4114800"/>
            <a:chOff x="240" y="1248"/>
            <a:chExt cx="5040" cy="2592"/>
          </a:xfrm>
        </p:grpSpPr>
        <p:grpSp>
          <p:nvGrpSpPr>
            <p:cNvPr id="15366" name="Group 13"/>
            <p:cNvGrpSpPr>
              <a:grpSpLocks/>
            </p:cNvGrpSpPr>
            <p:nvPr/>
          </p:nvGrpSpPr>
          <p:grpSpPr bwMode="auto">
            <a:xfrm>
              <a:off x="1728" y="1248"/>
              <a:ext cx="3552" cy="2592"/>
              <a:chOff x="1296" y="1104"/>
              <a:chExt cx="3552" cy="2592"/>
            </a:xfrm>
          </p:grpSpPr>
          <p:sp>
            <p:nvSpPr>
              <p:cNvPr id="15371" name="Rectangle 5"/>
              <p:cNvSpPr>
                <a:spLocks noChangeArrowheads="1"/>
              </p:cNvSpPr>
              <p:nvPr/>
            </p:nvSpPr>
            <p:spPr bwMode="auto">
              <a:xfrm>
                <a:off x="1296" y="1104"/>
                <a:ext cx="3552" cy="2592"/>
              </a:xfrm>
              <a:prstGeom prst="rect">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72" name="Text Box 7"/>
              <p:cNvSpPr txBox="1">
                <a:spLocks noChangeArrowheads="1"/>
              </p:cNvSpPr>
              <p:nvPr/>
            </p:nvSpPr>
            <p:spPr bwMode="auto">
              <a:xfrm>
                <a:off x="1536" y="1152"/>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Times New Roman" panose="02020603050405020304" pitchFamily="18" charset="0"/>
                  </a:rPr>
                  <a:t>module  </a:t>
                </a:r>
                <a:r>
                  <a:rPr kumimoji="1" lang="zh-CN" altLang="en-US" sz="2800" b="1">
                    <a:solidFill>
                      <a:schemeClr val="bg1"/>
                    </a:solidFill>
                    <a:latin typeface="楷体_GB2312" pitchFamily="49" charset="-122"/>
                    <a:ea typeface="楷体_GB2312" pitchFamily="49" charset="-122"/>
                  </a:rPr>
                  <a:t>模块名  </a:t>
                </a:r>
                <a:r>
                  <a:rPr kumimoji="1" lang="en-US" altLang="zh-CN" sz="2800" b="1">
                    <a:solidFill>
                      <a:schemeClr val="bg1"/>
                    </a:solidFill>
                    <a:latin typeface="楷体_GB2312" pitchFamily="49" charset="-122"/>
                    <a:ea typeface="楷体_GB2312" pitchFamily="49" charset="-122"/>
                  </a:rPr>
                  <a:t>(</a:t>
                </a:r>
                <a:r>
                  <a:rPr kumimoji="1" lang="zh-CN" altLang="en-US" sz="2800" b="1">
                    <a:solidFill>
                      <a:schemeClr val="bg1"/>
                    </a:solidFill>
                    <a:latin typeface="楷体_GB2312" pitchFamily="49" charset="-122"/>
                    <a:ea typeface="楷体_GB2312" pitchFamily="49" charset="-122"/>
                  </a:rPr>
                  <a:t>端口列表</a:t>
                </a:r>
                <a:r>
                  <a:rPr kumimoji="1" lang="en-US" altLang="zh-CN" sz="2800" b="1">
                    <a:solidFill>
                      <a:schemeClr val="bg1"/>
                    </a:solidFill>
                    <a:latin typeface="楷体_GB2312" pitchFamily="49" charset="-122"/>
                    <a:ea typeface="楷体_GB2312" pitchFamily="49" charset="-122"/>
                  </a:rPr>
                  <a:t>)</a:t>
                </a:r>
              </a:p>
            </p:txBody>
          </p:sp>
          <p:sp>
            <p:nvSpPr>
              <p:cNvPr id="15373" name="Oval 9"/>
              <p:cNvSpPr>
                <a:spLocks noChangeArrowheads="1"/>
              </p:cNvSpPr>
              <p:nvPr/>
            </p:nvSpPr>
            <p:spPr bwMode="auto">
              <a:xfrm>
                <a:off x="1584" y="1536"/>
                <a:ext cx="2784" cy="432"/>
              </a:xfrm>
              <a:prstGeom prst="ellipse">
                <a:avLst/>
              </a:prstGeom>
              <a:solidFill>
                <a:schemeClr val="bg1"/>
              </a:solidFill>
              <a:ln w="38100">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6600"/>
                    </a:solidFill>
                    <a:latin typeface="楷体_GB2312" pitchFamily="49" charset="-122"/>
                    <a:ea typeface="楷体_GB2312" pitchFamily="49" charset="-122"/>
                  </a:rPr>
                  <a:t>端口定义</a:t>
                </a:r>
              </a:p>
            </p:txBody>
          </p:sp>
          <p:sp>
            <p:nvSpPr>
              <p:cNvPr id="15374" name="Oval 10"/>
              <p:cNvSpPr>
                <a:spLocks noChangeArrowheads="1"/>
              </p:cNvSpPr>
              <p:nvPr/>
            </p:nvSpPr>
            <p:spPr bwMode="auto">
              <a:xfrm>
                <a:off x="1584" y="2112"/>
                <a:ext cx="2784" cy="432"/>
              </a:xfrm>
              <a:prstGeom prst="ellipse">
                <a:avLst/>
              </a:prstGeom>
              <a:solidFill>
                <a:schemeClr val="bg1"/>
              </a:solidFill>
              <a:ln w="38100">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6600"/>
                    </a:solidFill>
                    <a:latin typeface="楷体_GB2312" pitchFamily="49" charset="-122"/>
                    <a:ea typeface="楷体_GB2312" pitchFamily="49" charset="-122"/>
                  </a:rPr>
                  <a:t>数据类型说明</a:t>
                </a:r>
              </a:p>
            </p:txBody>
          </p:sp>
          <p:sp>
            <p:nvSpPr>
              <p:cNvPr id="15375" name="Oval 11"/>
              <p:cNvSpPr>
                <a:spLocks noChangeArrowheads="1"/>
              </p:cNvSpPr>
              <p:nvPr/>
            </p:nvSpPr>
            <p:spPr bwMode="auto">
              <a:xfrm>
                <a:off x="1596" y="2688"/>
                <a:ext cx="2784" cy="432"/>
              </a:xfrm>
              <a:prstGeom prst="ellipse">
                <a:avLst/>
              </a:prstGeom>
              <a:solidFill>
                <a:schemeClr val="bg1"/>
              </a:solidFill>
              <a:ln w="38100">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6600"/>
                    </a:solidFill>
                    <a:latin typeface="楷体_GB2312" pitchFamily="49" charset="-122"/>
                    <a:ea typeface="楷体_GB2312" pitchFamily="49" charset="-122"/>
                  </a:rPr>
                  <a:t>逻辑功能定义</a:t>
                </a:r>
              </a:p>
            </p:txBody>
          </p:sp>
          <p:sp>
            <p:nvSpPr>
              <p:cNvPr id="15376" name="Text Box 12"/>
              <p:cNvSpPr txBox="1">
                <a:spLocks noChangeArrowheads="1"/>
              </p:cNvSpPr>
              <p:nvPr/>
            </p:nvSpPr>
            <p:spPr bwMode="auto">
              <a:xfrm>
                <a:off x="1572" y="3264"/>
                <a:ext cx="27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chemeClr val="bg1"/>
                    </a:solidFill>
                    <a:latin typeface="Times New Roman" panose="02020603050405020304" pitchFamily="18" charset="0"/>
                  </a:rPr>
                  <a:t>endmodule</a:t>
                </a:r>
              </a:p>
            </p:txBody>
          </p:sp>
        </p:grpSp>
        <p:sp>
          <p:nvSpPr>
            <p:cNvPr id="15367" name="Line 14"/>
            <p:cNvSpPr>
              <a:spLocks noChangeShapeType="1"/>
            </p:cNvSpPr>
            <p:nvPr/>
          </p:nvSpPr>
          <p:spPr bwMode="auto">
            <a:xfrm flipV="1">
              <a:off x="1248" y="1488"/>
              <a:ext cx="768" cy="240"/>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Text Box 15"/>
            <p:cNvSpPr txBox="1">
              <a:spLocks noChangeArrowheads="1"/>
            </p:cNvSpPr>
            <p:nvPr/>
          </p:nvSpPr>
          <p:spPr bwMode="auto">
            <a:xfrm>
              <a:off x="240" y="1536"/>
              <a:ext cx="1152" cy="327"/>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dirty="0">
                  <a:solidFill>
                    <a:srgbClr val="993300"/>
                  </a:solidFill>
                  <a:effectLst>
                    <a:outerShdw blurRad="38100" dist="38100" dir="2700000" algn="tl">
                      <a:srgbClr val="C0C0C0"/>
                    </a:outerShdw>
                  </a:effectLst>
                  <a:latin typeface="楷体_GB2312" pitchFamily="49" charset="-122"/>
                  <a:ea typeface="楷体_GB2312" pitchFamily="49" charset="-122"/>
                </a:rPr>
                <a:t>模块声明</a:t>
              </a:r>
            </a:p>
          </p:txBody>
        </p:sp>
        <p:sp>
          <p:nvSpPr>
            <p:cNvPr id="15369" name="Line 16"/>
            <p:cNvSpPr>
              <a:spLocks noChangeShapeType="1"/>
            </p:cNvSpPr>
            <p:nvPr/>
          </p:nvSpPr>
          <p:spPr bwMode="auto">
            <a:xfrm>
              <a:off x="1488" y="3456"/>
              <a:ext cx="528" cy="144"/>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1" name="Text Box 17"/>
            <p:cNvSpPr txBox="1">
              <a:spLocks noChangeArrowheads="1"/>
            </p:cNvSpPr>
            <p:nvPr/>
          </p:nvSpPr>
          <p:spPr bwMode="auto">
            <a:xfrm>
              <a:off x="672" y="3273"/>
              <a:ext cx="1008" cy="327"/>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a:solidFill>
                    <a:srgbClr val="993300"/>
                  </a:solidFill>
                  <a:effectLst>
                    <a:outerShdw blurRad="38100" dist="38100" dir="2700000" algn="tl">
                      <a:srgbClr val="C0C0C0"/>
                    </a:outerShdw>
                  </a:effectLst>
                  <a:latin typeface="楷体_GB2312" pitchFamily="49" charset="-122"/>
                  <a:ea typeface="楷体_GB2312" pitchFamily="49" charset="-122"/>
                </a:rPr>
                <a:t>结束行</a:t>
              </a:r>
            </a:p>
          </p:txBody>
        </p:sp>
      </p:gr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DF7DAB1-2E53-40BE-8037-CA264EB32E7D}" type="slidenum">
              <a:rPr lang="en-US" altLang="zh-CN">
                <a:latin typeface="Times New Roman" panose="02020603050405020304" pitchFamily="18" charset="0"/>
              </a:rPr>
              <a:pPr/>
              <a:t>140</a:t>
            </a:fld>
            <a:endParaRPr lang="en-US" altLang="zh-CN">
              <a:latin typeface="Times New Roman" panose="02020603050405020304" pitchFamily="18" charset="0"/>
            </a:endParaRPr>
          </a:p>
        </p:txBody>
      </p:sp>
      <p:sp>
        <p:nvSpPr>
          <p:cNvPr id="151554" name="Text Box 2"/>
          <p:cNvSpPr txBox="1">
            <a:spLocks noChangeArrowheads="1"/>
          </p:cNvSpPr>
          <p:nvPr/>
        </p:nvSpPr>
        <p:spPr bwMode="auto">
          <a:xfrm>
            <a:off x="228600" y="990600"/>
            <a:ext cx="6629400" cy="545782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module</a:t>
            </a:r>
            <a:r>
              <a:rPr kumimoji="1" lang="en-US" altLang="zh-CN" sz="3200" b="1" dirty="0">
                <a:latin typeface="Times New Roman" pitchFamily="18" charset="0"/>
              </a:rPr>
              <a:t>  block(</a:t>
            </a:r>
            <a:r>
              <a:rPr kumimoji="1" lang="en-US" altLang="zh-CN" sz="3200" b="1" dirty="0" err="1">
                <a:latin typeface="Times New Roman" pitchFamily="18" charset="0"/>
              </a:rPr>
              <a:t>c,b,a,clk</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output</a:t>
            </a:r>
            <a:r>
              <a:rPr kumimoji="1" lang="en-US" altLang="zh-CN" sz="3200" b="1" dirty="0">
                <a:latin typeface="Times New Roman" pitchFamily="18" charset="0"/>
              </a:rPr>
              <a:t>  </a:t>
            </a:r>
            <a:r>
              <a:rPr kumimoji="1" lang="en-US" altLang="zh-CN" sz="3200" b="1" dirty="0" err="1">
                <a:latin typeface="Times New Roman" pitchFamily="18" charset="0"/>
              </a:rPr>
              <a:t>c,b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input</a:t>
            </a:r>
            <a:r>
              <a:rPr kumimoji="1" lang="en-US" altLang="zh-CN" sz="3200" b="1" dirty="0">
                <a:latin typeface="Times New Roman" pitchFamily="18" charset="0"/>
              </a:rPr>
              <a:t>  </a:t>
            </a:r>
            <a:r>
              <a:rPr kumimoji="1" lang="en-US" altLang="zh-CN" sz="3200" b="1" dirty="0" err="1">
                <a:latin typeface="Times New Roman" pitchFamily="18" charset="0"/>
              </a:rPr>
              <a:t>clk,a</a:t>
            </a:r>
            <a:r>
              <a:rPr kumimoji="1" lang="en-US" altLang="zh-CN" sz="3200" b="1" dirty="0">
                <a:latin typeface="Times New Roman" pitchFamily="18" charset="0"/>
              </a:rPr>
              <a:t>;</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 </a:t>
            </a:r>
            <a:r>
              <a:rPr kumimoji="1" lang="en-US" altLang="zh-CN" sz="3200" b="1" dirty="0" err="1">
                <a:latin typeface="Times New Roman" pitchFamily="18" charset="0"/>
              </a:rPr>
              <a:t>c,b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always</a:t>
            </a:r>
            <a:r>
              <a:rPr kumimoji="1" lang="en-US" altLang="zh-CN" sz="3200" b="1" dirty="0">
                <a:latin typeface="Times New Roman" pitchFamily="18" charset="0"/>
              </a:rPr>
              <a:t>  @(</a:t>
            </a:r>
            <a:r>
              <a:rPr kumimoji="1" lang="en-US" altLang="zh-CN" sz="3200" b="1" dirty="0" err="1">
                <a:solidFill>
                  <a:srgbClr val="0043A6"/>
                </a:solidFill>
                <a:effectLst>
                  <a:outerShdw blurRad="38100" dist="38100" dir="2700000" algn="tl">
                    <a:srgbClr val="C0C0C0"/>
                  </a:outerShdw>
                </a:effectLst>
                <a:latin typeface="Times New Roman" pitchFamily="18" charset="0"/>
              </a:rPr>
              <a:t>posedge</a:t>
            </a:r>
            <a:r>
              <a:rPr kumimoji="1" lang="en-US" altLang="zh-CN" sz="3200" b="1" dirty="0">
                <a:solidFill>
                  <a:srgbClr val="0043A6"/>
                </a:solidFill>
                <a:latin typeface="Times New Roman" pitchFamily="18" charset="0"/>
              </a:rPr>
              <a:t> </a:t>
            </a:r>
            <a:r>
              <a:rPr kumimoji="1" lang="en-US" altLang="zh-CN" sz="3200" b="1" dirty="0">
                <a:latin typeface="Times New Roman" pitchFamily="18" charset="0"/>
              </a:rPr>
              <a:t> </a:t>
            </a:r>
            <a:r>
              <a:rPr kumimoji="1" lang="en-US" altLang="zh-CN" sz="3200" b="1" dirty="0" err="1">
                <a:latin typeface="Times New Roman" pitchFamily="18" charset="0"/>
              </a:rPr>
              <a:t>clk</a:t>
            </a:r>
            <a:r>
              <a:rPr kumimoji="1" lang="en-US" altLang="zh-CN" sz="3200" b="1" dirty="0">
                <a:latin typeface="Times New Roman" pitchFamily="18" charset="0"/>
              </a:rPr>
              <a:t>)</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dirty="0">
                <a:latin typeface="Times New Roman" pitchFamily="18" charset="0"/>
              </a:rPr>
              <a:t>	b=a;</a:t>
            </a:r>
          </a:p>
          <a:p>
            <a:pPr eaLnBrk="1" hangingPunct="1">
              <a:lnSpc>
                <a:spcPct val="110000"/>
              </a:lnSpc>
              <a:defRPr/>
            </a:pPr>
            <a:r>
              <a:rPr kumimoji="1" lang="en-US" altLang="zh-CN" sz="3200" b="1" dirty="0">
                <a:latin typeface="Times New Roman" pitchFamily="18" charset="0"/>
              </a:rPr>
              <a:t>	c=b;</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endmodule</a:t>
            </a:r>
            <a:endParaRPr kumimoji="1" lang="en-US" altLang="zh-CN" sz="3200" b="1" dirty="0">
              <a:solidFill>
                <a:srgbClr val="0043A6"/>
              </a:solidFill>
              <a:effectLst>
                <a:outerShdw blurRad="38100" dist="38100" dir="2700000" algn="tl">
                  <a:srgbClr val="C0C0C0"/>
                </a:outerShdw>
              </a:effectLst>
              <a:latin typeface="Times New Roman" pitchFamily="18" charset="0"/>
            </a:endParaRPr>
          </a:p>
        </p:txBody>
      </p:sp>
      <p:sp>
        <p:nvSpPr>
          <p:cNvPr id="144388" name="Text Box 3"/>
          <p:cNvSpPr txBox="1">
            <a:spLocks noChangeArrowheads="1"/>
          </p:cNvSpPr>
          <p:nvPr/>
        </p:nvSpPr>
        <p:spPr bwMode="auto">
          <a:xfrm>
            <a:off x="228600" y="381000"/>
            <a:ext cx="701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例</a:t>
            </a:r>
            <a:r>
              <a:rPr kumimoji="1" lang="en-US" altLang="zh-CN" sz="3200" b="1">
                <a:latin typeface="Times New Roman" panose="02020603050405020304" pitchFamily="18" charset="0"/>
              </a:rPr>
              <a:t>2</a:t>
            </a:r>
            <a:r>
              <a:rPr kumimoji="1" lang="zh-CN" altLang="en-US" sz="3200" b="1">
                <a:latin typeface="Times New Roman" panose="02020603050405020304" pitchFamily="18" charset="0"/>
              </a:rPr>
              <a:t>：阻塞赋值</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6A50765-D785-4AD7-903B-B9B4C5F7AB48}" type="slidenum">
              <a:rPr lang="en-US" altLang="zh-CN">
                <a:latin typeface="Times New Roman" panose="02020603050405020304" pitchFamily="18" charset="0"/>
              </a:rPr>
              <a:pPr/>
              <a:t>141</a:t>
            </a:fld>
            <a:endParaRPr lang="en-US" altLang="zh-CN">
              <a:latin typeface="Times New Roman" panose="02020603050405020304" pitchFamily="18" charset="0"/>
            </a:endParaRPr>
          </a:p>
        </p:txBody>
      </p:sp>
      <p:pic>
        <p:nvPicPr>
          <p:cNvPr id="2052" name="Picture 4"/>
          <p:cNvPicPr>
            <a:picLocks noChangeAspect="1" noChangeArrowheads="1"/>
          </p:cNvPicPr>
          <p:nvPr/>
        </p:nvPicPr>
        <p:blipFill>
          <a:blip r:embed="rId3"/>
          <a:srcRect/>
          <a:stretch>
            <a:fillRect/>
          </a:stretch>
        </p:blipFill>
        <p:spPr bwMode="auto">
          <a:xfrm>
            <a:off x="366713" y="1181100"/>
            <a:ext cx="8453437" cy="3524250"/>
          </a:xfrm>
          <a:prstGeom prst="rect">
            <a:avLst/>
          </a:prstGeom>
          <a:noFill/>
          <a:ln w="9525">
            <a:noFill/>
            <a:miter lim="800000"/>
            <a:headEnd/>
            <a:tailEnd/>
          </a:ln>
          <a:effectLst>
            <a:prstShdw prst="shdw18" dist="17961" dir="135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a:xfrm>
            <a:off x="304800" y="533400"/>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rPr>
              <a:t>四</a:t>
            </a:r>
            <a:r>
              <a:rPr lang="en-US" altLang="zh-CN" sz="3600" b="1" smtClean="0">
                <a:solidFill>
                  <a:srgbClr val="0043A6"/>
                </a:solidFill>
                <a:effectLst>
                  <a:outerShdw blurRad="38100" dist="38100" dir="2700000" algn="tl">
                    <a:srgbClr val="C0C0C0"/>
                  </a:outerShdw>
                </a:effectLst>
              </a:rPr>
              <a:t>.</a:t>
            </a:r>
            <a:r>
              <a:rPr lang="zh-CN" altLang="en-US" sz="3600" b="1" smtClean="0">
                <a:solidFill>
                  <a:srgbClr val="0043A6"/>
                </a:solidFill>
                <a:effectLst>
                  <a:outerShdw blurRad="38100" dist="38100" dir="2700000" algn="tl">
                    <a:srgbClr val="C0C0C0"/>
                  </a:outerShdw>
                </a:effectLst>
              </a:rPr>
              <a:t>条件语句</a:t>
            </a:r>
          </a:p>
        </p:txBody>
      </p:sp>
      <p:sp>
        <p:nvSpPr>
          <p:cNvPr id="146435"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楷体_GB2312" pitchFamily="49" charset="-122"/>
                <a:ea typeface="楷体_GB2312" pitchFamily="49" charset="-122"/>
              </a:rPr>
              <a:t>P.</a:t>
            </a:r>
            <a:fld id="{1F1C6B71-66C4-42FA-9B2F-6A475C8EB1D3}" type="slidenum">
              <a:rPr lang="en-US" altLang="zh-CN">
                <a:latin typeface="楷体_GB2312" pitchFamily="49" charset="-122"/>
                <a:ea typeface="楷体_GB2312" pitchFamily="49" charset="-122"/>
              </a:rPr>
              <a:pPr/>
              <a:t>142</a:t>
            </a:fld>
            <a:endParaRPr lang="en-US" altLang="zh-CN">
              <a:latin typeface="楷体_GB2312" pitchFamily="49" charset="-122"/>
              <a:ea typeface="楷体_GB2312" pitchFamily="49" charset="-122"/>
            </a:endParaRPr>
          </a:p>
        </p:txBody>
      </p:sp>
      <p:grpSp>
        <p:nvGrpSpPr>
          <p:cNvPr id="146436" name="Group 14"/>
          <p:cNvGrpSpPr>
            <a:grpSpLocks/>
          </p:cNvGrpSpPr>
          <p:nvPr/>
        </p:nvGrpSpPr>
        <p:grpSpPr bwMode="auto">
          <a:xfrm>
            <a:off x="152400" y="1143000"/>
            <a:ext cx="8839200" cy="5441950"/>
            <a:chOff x="96" y="576"/>
            <a:chExt cx="5568" cy="3428"/>
          </a:xfrm>
        </p:grpSpPr>
        <p:sp>
          <p:nvSpPr>
            <p:cNvPr id="154629" name="Rectangle 13"/>
            <p:cNvSpPr>
              <a:spLocks noChangeArrowheads="1"/>
            </p:cNvSpPr>
            <p:nvPr/>
          </p:nvSpPr>
          <p:spPr bwMode="auto">
            <a:xfrm>
              <a:off x="120" y="576"/>
              <a:ext cx="5520" cy="3408"/>
            </a:xfrm>
            <a:prstGeom prst="rect">
              <a:avLst/>
            </a:prstGeom>
            <a:solidFill>
              <a:srgbClr val="0043A6"/>
            </a:solidFill>
            <a:ln w="9525">
              <a:solidFill>
                <a:srgbClr val="0043A6"/>
              </a:solidFill>
              <a:miter lim="800000"/>
              <a:headEnd/>
              <a:tailEnd/>
            </a:ln>
          </p:spPr>
          <p:txBody>
            <a:bodyPr wrap="none" anchor="ctr"/>
            <a:lstStyle/>
            <a:p>
              <a:pPr>
                <a:defRPr/>
              </a:pPr>
              <a:endParaRPr lang="zh-CN" altLang="en-US">
                <a:latin typeface="+mj-lt"/>
                <a:ea typeface="楷体_GB2312" pitchFamily="49" charset="-122"/>
              </a:endParaRPr>
            </a:p>
          </p:txBody>
        </p:sp>
        <p:sp>
          <p:nvSpPr>
            <p:cNvPr id="154630" name="Text Box 4"/>
            <p:cNvSpPr txBox="1">
              <a:spLocks noChangeArrowheads="1"/>
            </p:cNvSpPr>
            <p:nvPr/>
          </p:nvSpPr>
          <p:spPr bwMode="auto">
            <a:xfrm>
              <a:off x="96" y="2035"/>
              <a:ext cx="1728" cy="36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高级程序语句</a:t>
              </a:r>
            </a:p>
          </p:txBody>
        </p:sp>
        <p:sp>
          <p:nvSpPr>
            <p:cNvPr id="154631" name="Text Box 5"/>
            <p:cNvSpPr txBox="1">
              <a:spLocks noChangeArrowheads="1"/>
            </p:cNvSpPr>
            <p:nvPr/>
          </p:nvSpPr>
          <p:spPr bwMode="auto">
            <a:xfrm>
              <a:off x="1920" y="1056"/>
              <a:ext cx="1728" cy="365"/>
            </a:xfrm>
            <a:prstGeom prst="rect">
              <a:avLst/>
            </a:prstGeom>
            <a:noFill/>
            <a:ln w="9525">
              <a:noFill/>
              <a:miter lim="800000"/>
              <a:headEnd/>
              <a:tailEnd/>
            </a:ln>
          </p:spPr>
          <p:txBody>
            <a:bodyPr>
              <a:spAutoFit/>
            </a:bodyPr>
            <a:lstStyle/>
            <a:p>
              <a:pPr algn="ctr" eaLnBrk="1" hangingPunct="1">
                <a:spcBef>
                  <a:spcPct val="50000"/>
                </a:spcBef>
                <a:defRPr/>
              </a:pPr>
              <a:r>
                <a:rPr kumimoji="1" lang="zh-CN" altLang="en-US" sz="3200" b="1">
                  <a:solidFill>
                    <a:schemeClr val="bg1"/>
                  </a:solidFill>
                  <a:latin typeface="+mj-lt"/>
                  <a:ea typeface="楷体_GB2312" pitchFamily="49" charset="-122"/>
                </a:rPr>
                <a:t>条件分支语句</a:t>
              </a:r>
            </a:p>
          </p:txBody>
        </p:sp>
        <p:sp>
          <p:nvSpPr>
            <p:cNvPr id="154632" name="Text Box 6"/>
            <p:cNvSpPr txBox="1">
              <a:spLocks noChangeArrowheads="1"/>
            </p:cNvSpPr>
            <p:nvPr/>
          </p:nvSpPr>
          <p:spPr bwMode="auto">
            <a:xfrm>
              <a:off x="1920" y="2947"/>
              <a:ext cx="1728" cy="365"/>
            </a:xfrm>
            <a:prstGeom prst="rect">
              <a:avLst/>
            </a:prstGeom>
            <a:noFill/>
            <a:ln w="9525">
              <a:noFill/>
              <a:miter lim="800000"/>
              <a:headEnd/>
              <a:tailEnd/>
            </a:ln>
          </p:spPr>
          <p:txBody>
            <a:bodyPr>
              <a:spAutoFit/>
            </a:bodyPr>
            <a:lstStyle/>
            <a:p>
              <a:pPr algn="ctr" eaLnBrk="1" hangingPunct="1">
                <a:spcBef>
                  <a:spcPct val="50000"/>
                </a:spcBef>
                <a:defRPr/>
              </a:pPr>
              <a:r>
                <a:rPr kumimoji="1" lang="zh-CN" altLang="en-US" sz="3200" b="1">
                  <a:solidFill>
                    <a:schemeClr val="bg1"/>
                  </a:solidFill>
                  <a:latin typeface="+mj-lt"/>
                  <a:ea typeface="楷体_GB2312" pitchFamily="49" charset="-122"/>
                </a:rPr>
                <a:t>循环控制语句</a:t>
              </a:r>
            </a:p>
          </p:txBody>
        </p:sp>
        <p:sp>
          <p:nvSpPr>
            <p:cNvPr id="154633" name="Text Box 7"/>
            <p:cNvSpPr txBox="1">
              <a:spLocks noChangeArrowheads="1"/>
            </p:cNvSpPr>
            <p:nvPr/>
          </p:nvSpPr>
          <p:spPr bwMode="auto">
            <a:xfrm>
              <a:off x="3792" y="643"/>
              <a:ext cx="1872" cy="368"/>
            </a:xfrm>
            <a:prstGeom prst="rect">
              <a:avLst/>
            </a:prstGeom>
            <a:noFill/>
            <a:ln w="9525">
              <a:noFill/>
              <a:miter lim="800000"/>
              <a:headEnd/>
              <a:tailEnd/>
            </a:ln>
          </p:spPr>
          <p:txBody>
            <a:bodyPr>
              <a:spAutoFit/>
            </a:bodyPr>
            <a:lstStyle/>
            <a:p>
              <a:pPr algn="ctr" eaLnBrk="1" hangingPunct="1">
                <a:spcBef>
                  <a:spcPct val="50000"/>
                </a:spcBef>
                <a:defRPr/>
              </a:pPr>
              <a:r>
                <a:rPr kumimoji="1" lang="en-US" altLang="zh-CN" sz="3200" b="1">
                  <a:solidFill>
                    <a:schemeClr val="bg1"/>
                  </a:solidFill>
                  <a:latin typeface="+mj-lt"/>
                  <a:ea typeface="楷体_GB2312" pitchFamily="49" charset="-122"/>
                </a:rPr>
                <a:t>if-else</a:t>
              </a:r>
              <a:r>
                <a:rPr kumimoji="1" lang="zh-CN" altLang="en-US" sz="3200" b="1">
                  <a:solidFill>
                    <a:schemeClr val="bg1"/>
                  </a:solidFill>
                  <a:latin typeface="+mj-lt"/>
                  <a:ea typeface="楷体_GB2312" pitchFamily="49" charset="-122"/>
                </a:rPr>
                <a:t>条件分支</a:t>
              </a:r>
            </a:p>
          </p:txBody>
        </p:sp>
        <p:sp>
          <p:nvSpPr>
            <p:cNvPr id="154634" name="Text Box 8"/>
            <p:cNvSpPr txBox="1">
              <a:spLocks noChangeArrowheads="1"/>
            </p:cNvSpPr>
            <p:nvPr/>
          </p:nvSpPr>
          <p:spPr bwMode="auto">
            <a:xfrm>
              <a:off x="3792" y="1296"/>
              <a:ext cx="1776" cy="365"/>
            </a:xfrm>
            <a:prstGeom prst="rect">
              <a:avLst/>
            </a:prstGeom>
            <a:noFill/>
            <a:ln w="9525">
              <a:noFill/>
              <a:miter lim="800000"/>
              <a:headEnd/>
              <a:tailEnd/>
            </a:ln>
          </p:spPr>
          <p:txBody>
            <a:bodyPr>
              <a:spAutoFit/>
            </a:bodyPr>
            <a:lstStyle/>
            <a:p>
              <a:pPr algn="ctr" eaLnBrk="1" hangingPunct="1">
                <a:spcBef>
                  <a:spcPct val="50000"/>
                </a:spcBef>
                <a:defRPr/>
              </a:pPr>
              <a:r>
                <a:rPr kumimoji="1" lang="en-US" altLang="zh-CN" sz="3200" b="1">
                  <a:solidFill>
                    <a:schemeClr val="bg1"/>
                  </a:solidFill>
                  <a:latin typeface="+mj-lt"/>
                  <a:ea typeface="楷体_GB2312" pitchFamily="49" charset="-122"/>
                </a:rPr>
                <a:t>case</a:t>
              </a:r>
              <a:r>
                <a:rPr kumimoji="1" lang="zh-CN" altLang="en-US" sz="3200" b="1">
                  <a:solidFill>
                    <a:schemeClr val="bg1"/>
                  </a:solidFill>
                  <a:latin typeface="+mj-lt"/>
                  <a:ea typeface="楷体_GB2312" pitchFamily="49" charset="-122"/>
                </a:rPr>
                <a:t>条件分支</a:t>
              </a:r>
            </a:p>
          </p:txBody>
        </p:sp>
        <p:sp>
          <p:nvSpPr>
            <p:cNvPr id="154635" name="Text Box 9"/>
            <p:cNvSpPr txBox="1">
              <a:spLocks noChangeArrowheads="1"/>
            </p:cNvSpPr>
            <p:nvPr/>
          </p:nvSpPr>
          <p:spPr bwMode="auto">
            <a:xfrm>
              <a:off x="3792" y="2256"/>
              <a:ext cx="1344" cy="174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solidFill>
                    <a:schemeClr val="bg1"/>
                  </a:solidFill>
                  <a:latin typeface="+mj-lt"/>
                  <a:ea typeface="楷体_GB2312" pitchFamily="49" charset="-122"/>
                </a:rPr>
                <a:t>forever</a:t>
              </a:r>
            </a:p>
            <a:p>
              <a:pPr eaLnBrk="1" hangingPunct="1">
                <a:spcBef>
                  <a:spcPct val="50000"/>
                </a:spcBef>
                <a:defRPr/>
              </a:pPr>
              <a:r>
                <a:rPr kumimoji="1" lang="en-US" altLang="zh-CN" sz="3200" b="1">
                  <a:solidFill>
                    <a:schemeClr val="bg1"/>
                  </a:solidFill>
                  <a:latin typeface="+mj-lt"/>
                  <a:ea typeface="楷体_GB2312" pitchFamily="49" charset="-122"/>
                </a:rPr>
                <a:t>repeat</a:t>
              </a:r>
            </a:p>
            <a:p>
              <a:pPr eaLnBrk="1" hangingPunct="1">
                <a:spcBef>
                  <a:spcPct val="50000"/>
                </a:spcBef>
                <a:defRPr/>
              </a:pPr>
              <a:r>
                <a:rPr kumimoji="1" lang="en-US" altLang="zh-CN" sz="3200" b="1">
                  <a:solidFill>
                    <a:schemeClr val="bg1"/>
                  </a:solidFill>
                  <a:latin typeface="+mj-lt"/>
                  <a:ea typeface="楷体_GB2312" pitchFamily="49" charset="-122"/>
                </a:rPr>
                <a:t>while</a:t>
              </a:r>
            </a:p>
            <a:p>
              <a:pPr eaLnBrk="1" hangingPunct="1">
                <a:spcBef>
                  <a:spcPct val="50000"/>
                </a:spcBef>
                <a:defRPr/>
              </a:pPr>
              <a:r>
                <a:rPr kumimoji="1" lang="en-US" altLang="zh-CN" sz="3200" b="1">
                  <a:solidFill>
                    <a:schemeClr val="bg1"/>
                  </a:solidFill>
                  <a:latin typeface="+mj-lt"/>
                  <a:ea typeface="楷体_GB2312" pitchFamily="49" charset="-122"/>
                </a:rPr>
                <a:t>for</a:t>
              </a:r>
            </a:p>
          </p:txBody>
        </p:sp>
        <p:sp>
          <p:nvSpPr>
            <p:cNvPr id="154636" name="AutoShape 10"/>
            <p:cNvSpPr>
              <a:spLocks/>
            </p:cNvSpPr>
            <p:nvPr/>
          </p:nvSpPr>
          <p:spPr bwMode="auto">
            <a:xfrm>
              <a:off x="1776" y="1344"/>
              <a:ext cx="144" cy="1776"/>
            </a:xfrm>
            <a:prstGeom prst="leftBrace">
              <a:avLst>
                <a:gd name="adj1" fmla="val 102778"/>
                <a:gd name="adj2" fmla="val 50000"/>
              </a:avLst>
            </a:prstGeom>
            <a:noFill/>
            <a:ln w="38100">
              <a:solidFill>
                <a:schemeClr val="bg1"/>
              </a:solidFill>
              <a:round/>
              <a:headEnd/>
              <a:tailEnd/>
            </a:ln>
          </p:spPr>
          <p:txBody>
            <a:bodyPr wrap="none" anchor="ctr"/>
            <a:lstStyle/>
            <a:p>
              <a:pPr>
                <a:defRPr/>
              </a:pPr>
              <a:endParaRPr lang="zh-CN" altLang="en-US">
                <a:latin typeface="+mj-lt"/>
                <a:ea typeface="楷体_GB2312" pitchFamily="49" charset="-122"/>
              </a:endParaRPr>
            </a:p>
          </p:txBody>
        </p:sp>
        <p:sp>
          <p:nvSpPr>
            <p:cNvPr id="154637" name="AutoShape 11"/>
            <p:cNvSpPr>
              <a:spLocks/>
            </p:cNvSpPr>
            <p:nvPr/>
          </p:nvSpPr>
          <p:spPr bwMode="auto">
            <a:xfrm>
              <a:off x="3648" y="2448"/>
              <a:ext cx="96" cy="1392"/>
            </a:xfrm>
            <a:prstGeom prst="leftBrace">
              <a:avLst>
                <a:gd name="adj1" fmla="val 120833"/>
                <a:gd name="adj2" fmla="val 50000"/>
              </a:avLst>
            </a:prstGeom>
            <a:noFill/>
            <a:ln w="38100">
              <a:solidFill>
                <a:schemeClr val="bg1"/>
              </a:solidFill>
              <a:round/>
              <a:headEnd/>
              <a:tailEnd/>
            </a:ln>
          </p:spPr>
          <p:txBody>
            <a:bodyPr wrap="none" anchor="ctr"/>
            <a:lstStyle/>
            <a:p>
              <a:pPr>
                <a:defRPr/>
              </a:pPr>
              <a:endParaRPr lang="zh-CN" altLang="en-US">
                <a:latin typeface="+mj-lt"/>
                <a:ea typeface="楷体_GB2312" pitchFamily="49" charset="-122"/>
              </a:endParaRPr>
            </a:p>
          </p:txBody>
        </p:sp>
        <p:sp>
          <p:nvSpPr>
            <p:cNvPr id="154638" name="AutoShape 12"/>
            <p:cNvSpPr>
              <a:spLocks/>
            </p:cNvSpPr>
            <p:nvPr/>
          </p:nvSpPr>
          <p:spPr bwMode="auto">
            <a:xfrm>
              <a:off x="3696" y="816"/>
              <a:ext cx="96" cy="768"/>
            </a:xfrm>
            <a:prstGeom prst="leftBrace">
              <a:avLst>
                <a:gd name="adj1" fmla="val 66667"/>
                <a:gd name="adj2" fmla="val 50000"/>
              </a:avLst>
            </a:prstGeom>
            <a:noFill/>
            <a:ln w="38100">
              <a:solidFill>
                <a:schemeClr val="bg1"/>
              </a:solidFill>
              <a:round/>
              <a:headEnd/>
              <a:tailEnd/>
            </a:ln>
          </p:spPr>
          <p:txBody>
            <a:bodyPr wrap="none" anchor="ctr"/>
            <a:lstStyle/>
            <a:p>
              <a:pPr>
                <a:defRPr/>
              </a:pPr>
              <a:endParaRPr lang="zh-CN" altLang="en-US">
                <a:latin typeface="+mj-lt"/>
                <a:ea typeface="楷体_GB2312" pitchFamily="49" charset="-122"/>
              </a:endParaRPr>
            </a:p>
          </p:txBody>
        </p:sp>
      </p:gr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4"/>
          <p:cNvSpPr>
            <a:spLocks noGrp="1" noChangeArrowheads="1"/>
          </p:cNvSpPr>
          <p:nvPr>
            <p:ph idx="1"/>
          </p:nvPr>
        </p:nvSpPr>
        <p:spPr>
          <a:xfrm>
            <a:off x="228600" y="239713"/>
            <a:ext cx="7772400" cy="609600"/>
          </a:xfrm>
        </p:spPr>
        <p:txBody>
          <a:bodyPr/>
          <a:lstStyle/>
          <a:p>
            <a:pPr eaLnBrk="1" hangingPunct="1">
              <a:buFontTx/>
              <a:buNone/>
              <a:defRPr/>
            </a:pPr>
            <a:r>
              <a:rPr lang="en-US" altLang="zh-CN" sz="3600" b="1" smtClean="0">
                <a:solidFill>
                  <a:srgbClr val="990000"/>
                </a:solidFill>
                <a:latin typeface="+mj-lt"/>
              </a:rPr>
              <a:t>1. if-else</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B5CB7EA3-2302-45D1-8143-A6A76F99C8C4}" type="slidenum">
              <a:rPr lang="en-US" altLang="zh-CN">
                <a:latin typeface="Times New Roman" panose="02020603050405020304" pitchFamily="18" charset="0"/>
                <a:ea typeface="楷体_GB2312" pitchFamily="49" charset="-122"/>
              </a:rPr>
              <a:pPr/>
              <a:t>143</a:t>
            </a:fld>
            <a:endParaRPr lang="en-US" altLang="zh-CN">
              <a:latin typeface="Times New Roman" panose="02020603050405020304" pitchFamily="18" charset="0"/>
              <a:ea typeface="楷体_GB2312" pitchFamily="49" charset="-122"/>
            </a:endParaRPr>
          </a:p>
        </p:txBody>
      </p:sp>
      <p:sp>
        <p:nvSpPr>
          <p:cNvPr id="155652" name="Text Box 5"/>
          <p:cNvSpPr txBox="1">
            <a:spLocks noChangeArrowheads="1"/>
          </p:cNvSpPr>
          <p:nvPr/>
        </p:nvSpPr>
        <p:spPr bwMode="auto">
          <a:xfrm>
            <a:off x="381000" y="838200"/>
            <a:ext cx="8229600" cy="57943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Verilog HDL</a:t>
            </a:r>
            <a:r>
              <a:rPr kumimoji="1" lang="zh-CN" altLang="en-US" sz="3200" b="1">
                <a:latin typeface="+mj-lt"/>
                <a:ea typeface="楷体_GB2312" pitchFamily="49" charset="-122"/>
              </a:rPr>
              <a:t>语言提供了</a:t>
            </a:r>
            <a:r>
              <a:rPr kumimoji="1" lang="en-US" altLang="zh-CN" sz="3200" b="1">
                <a:latin typeface="+mj-lt"/>
                <a:ea typeface="楷体_GB2312" pitchFamily="49" charset="-122"/>
              </a:rPr>
              <a:t>3</a:t>
            </a:r>
            <a:r>
              <a:rPr kumimoji="1" lang="zh-CN" altLang="en-US" sz="3200" b="1">
                <a:latin typeface="+mj-lt"/>
                <a:ea typeface="楷体_GB2312" pitchFamily="49" charset="-122"/>
              </a:rPr>
              <a:t>种形式的</a:t>
            </a:r>
            <a:r>
              <a:rPr kumimoji="1" lang="en-US" altLang="zh-CN" sz="3200" b="1">
                <a:latin typeface="+mj-lt"/>
                <a:ea typeface="楷体_GB2312" pitchFamily="49" charset="-122"/>
              </a:rPr>
              <a:t>if</a:t>
            </a:r>
            <a:r>
              <a:rPr kumimoji="1" lang="zh-CN" altLang="en-US" sz="3200" b="1">
                <a:latin typeface="+mj-lt"/>
                <a:ea typeface="楷体_GB2312" pitchFamily="49" charset="-122"/>
              </a:rPr>
              <a:t>语句：</a:t>
            </a:r>
          </a:p>
        </p:txBody>
      </p:sp>
      <p:sp>
        <p:nvSpPr>
          <p:cNvPr id="155653" name="Text Box 6"/>
          <p:cNvSpPr txBox="1">
            <a:spLocks noChangeArrowheads="1"/>
          </p:cNvSpPr>
          <p:nvPr/>
        </p:nvSpPr>
        <p:spPr bwMode="auto">
          <a:xfrm>
            <a:off x="1066800" y="1438275"/>
            <a:ext cx="6477000" cy="5124450"/>
          </a:xfrm>
          <a:prstGeom prst="rect">
            <a:avLst/>
          </a:prstGeom>
          <a:solidFill>
            <a:srgbClr val="FFE8B9"/>
          </a:solidFill>
          <a:ln w="38100">
            <a:solidFill>
              <a:schemeClr val="bg2"/>
            </a:solidFill>
            <a:miter lim="800000"/>
            <a:headEnd/>
            <a:tailEnd/>
          </a:ln>
        </p:spPr>
        <p:txBody>
          <a:bodyPr>
            <a:spAutoFit/>
          </a:bodyPr>
          <a:lstStyle/>
          <a:p>
            <a:pPr eaLnBrk="1" hangingPunct="1">
              <a:lnSpc>
                <a:spcPct val="75000"/>
              </a:lnSpc>
              <a:spcBef>
                <a:spcPct val="50000"/>
              </a:spcBef>
              <a:defRPr/>
            </a:pPr>
            <a:r>
              <a:rPr kumimoji="1" lang="en-US" altLang="zh-CN" sz="3000" b="1">
                <a:solidFill>
                  <a:srgbClr val="0043A6"/>
                </a:solidFill>
                <a:latin typeface="+mj-lt"/>
                <a:ea typeface="楷体_GB2312" pitchFamily="49" charset="-122"/>
              </a:rPr>
              <a:t>1</a:t>
            </a: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if</a:t>
            </a:r>
            <a:r>
              <a:rPr kumimoji="1" lang="zh-CN" altLang="en-US" sz="3000" b="1">
                <a:latin typeface="+mj-lt"/>
                <a:ea typeface="楷体_GB2312" pitchFamily="49" charset="-122"/>
              </a:rPr>
              <a:t>（表达式）  语句</a:t>
            </a:r>
            <a:r>
              <a:rPr kumimoji="1" lang="en-US" altLang="zh-CN" sz="3000" b="1">
                <a:latin typeface="+mj-lt"/>
                <a:ea typeface="楷体_GB2312" pitchFamily="49" charset="-122"/>
              </a:rPr>
              <a:t>1</a:t>
            </a:r>
            <a:r>
              <a:rPr kumimoji="1" lang="zh-CN" altLang="en-US" sz="3000" b="1">
                <a:latin typeface="+mj-lt"/>
                <a:ea typeface="楷体_GB2312" pitchFamily="49" charset="-122"/>
              </a:rPr>
              <a:t>；</a:t>
            </a:r>
          </a:p>
          <a:p>
            <a:pPr eaLnBrk="1" hangingPunct="1">
              <a:lnSpc>
                <a:spcPct val="75000"/>
              </a:lnSpc>
              <a:spcBef>
                <a:spcPct val="50000"/>
              </a:spcBef>
              <a:defRPr/>
            </a:pPr>
            <a:r>
              <a:rPr kumimoji="1" lang="en-US" altLang="zh-CN" sz="3000" b="1">
                <a:solidFill>
                  <a:srgbClr val="0043A6"/>
                </a:solidFill>
                <a:latin typeface="+mj-lt"/>
                <a:ea typeface="楷体_GB2312" pitchFamily="49" charset="-122"/>
              </a:rPr>
              <a:t>2</a:t>
            </a: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if</a:t>
            </a:r>
            <a:r>
              <a:rPr kumimoji="1" lang="zh-CN" altLang="en-US" sz="3000" b="1">
                <a:latin typeface="+mj-lt"/>
                <a:ea typeface="楷体_GB2312" pitchFamily="49" charset="-122"/>
              </a:rPr>
              <a:t>（表达式）  语句</a:t>
            </a:r>
            <a:r>
              <a:rPr kumimoji="1" lang="en-US" altLang="zh-CN" sz="3000" b="1">
                <a:latin typeface="+mj-lt"/>
                <a:ea typeface="楷体_GB2312" pitchFamily="49" charset="-122"/>
              </a:rPr>
              <a:t>1</a:t>
            </a:r>
            <a:r>
              <a:rPr kumimoji="1" lang="zh-CN" altLang="en-US" sz="3000" b="1">
                <a:latin typeface="+mj-lt"/>
                <a:ea typeface="楷体_GB2312" pitchFamily="49" charset="-122"/>
              </a:rPr>
              <a:t>；</a:t>
            </a:r>
          </a:p>
          <a:p>
            <a:pPr eaLnBrk="1" hangingPunct="1">
              <a:lnSpc>
                <a:spcPct val="75000"/>
              </a:lnSpc>
              <a:spcBef>
                <a:spcPct val="50000"/>
              </a:spcBef>
              <a:defRPr/>
            </a:pP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else   </a:t>
            </a:r>
            <a:r>
              <a:rPr kumimoji="1" lang="zh-CN" altLang="en-US" sz="3000" b="1">
                <a:latin typeface="+mj-lt"/>
                <a:ea typeface="楷体_GB2312" pitchFamily="49" charset="-122"/>
              </a:rPr>
              <a:t>语句</a:t>
            </a:r>
            <a:r>
              <a:rPr kumimoji="1" lang="en-US" altLang="zh-CN" sz="3000" b="1">
                <a:latin typeface="+mj-lt"/>
                <a:ea typeface="楷体_GB2312" pitchFamily="49" charset="-122"/>
              </a:rPr>
              <a:t>2</a:t>
            </a:r>
            <a:r>
              <a:rPr kumimoji="1" lang="zh-CN" altLang="en-US" sz="3000" b="1">
                <a:latin typeface="+mj-lt"/>
                <a:ea typeface="楷体_GB2312" pitchFamily="49" charset="-122"/>
              </a:rPr>
              <a:t>；</a:t>
            </a:r>
          </a:p>
          <a:p>
            <a:pPr eaLnBrk="1" hangingPunct="1">
              <a:lnSpc>
                <a:spcPct val="75000"/>
              </a:lnSpc>
              <a:spcBef>
                <a:spcPct val="50000"/>
              </a:spcBef>
              <a:defRPr/>
            </a:pPr>
            <a:r>
              <a:rPr kumimoji="1" lang="en-US" altLang="zh-CN" sz="3000" b="1">
                <a:solidFill>
                  <a:srgbClr val="0043A6"/>
                </a:solidFill>
                <a:latin typeface="+mj-lt"/>
                <a:ea typeface="楷体_GB2312" pitchFamily="49" charset="-122"/>
              </a:rPr>
              <a:t>3</a:t>
            </a:r>
            <a:r>
              <a:rPr kumimoji="1" lang="zh-CN" altLang="en-US" sz="3000" b="1">
                <a:solidFill>
                  <a:srgbClr val="0043A6"/>
                </a:solidFill>
                <a:latin typeface="+mj-lt"/>
                <a:ea typeface="楷体_GB2312" pitchFamily="49" charset="-122"/>
              </a:rPr>
              <a:t>）</a:t>
            </a:r>
            <a:r>
              <a:rPr kumimoji="1" lang="en-US" altLang="zh-CN" sz="3000" b="1">
                <a:solidFill>
                  <a:srgbClr val="0043A6"/>
                </a:solidFill>
                <a:latin typeface="+mj-lt"/>
                <a:ea typeface="楷体_GB2312" pitchFamily="49" charset="-122"/>
              </a:rPr>
              <a:t>if</a:t>
            </a:r>
            <a:r>
              <a:rPr kumimoji="1" lang="zh-CN" altLang="en-US" sz="3000" b="1">
                <a:latin typeface="+mj-lt"/>
                <a:ea typeface="楷体_GB2312" pitchFamily="49" charset="-122"/>
              </a:rPr>
              <a:t>（表达式</a:t>
            </a:r>
            <a:r>
              <a:rPr kumimoji="1" lang="en-US" altLang="zh-CN" sz="3000" b="1">
                <a:latin typeface="+mj-lt"/>
                <a:ea typeface="楷体_GB2312" pitchFamily="49" charset="-122"/>
              </a:rPr>
              <a:t>1</a:t>
            </a:r>
            <a:r>
              <a:rPr kumimoji="1" lang="zh-CN" altLang="en-US" sz="3000" b="1">
                <a:latin typeface="+mj-lt"/>
                <a:ea typeface="楷体_GB2312" pitchFamily="49" charset="-122"/>
              </a:rPr>
              <a:t>）  语句</a:t>
            </a:r>
            <a:r>
              <a:rPr kumimoji="1" lang="en-US" altLang="zh-CN" sz="3000" b="1">
                <a:latin typeface="+mj-lt"/>
                <a:ea typeface="楷体_GB2312" pitchFamily="49" charset="-122"/>
              </a:rPr>
              <a:t>1</a:t>
            </a:r>
            <a:r>
              <a:rPr kumimoji="1" lang="zh-CN" altLang="en-US" sz="3000" b="1">
                <a:latin typeface="+mj-lt"/>
                <a:ea typeface="楷体_GB2312" pitchFamily="49" charset="-122"/>
              </a:rPr>
              <a:t>；</a:t>
            </a:r>
          </a:p>
          <a:p>
            <a:pPr eaLnBrk="1" hangingPunct="1">
              <a:lnSpc>
                <a:spcPct val="75000"/>
              </a:lnSpc>
              <a:spcBef>
                <a:spcPct val="50000"/>
              </a:spcBef>
              <a:defRPr/>
            </a:pP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else    if</a:t>
            </a:r>
            <a:r>
              <a:rPr kumimoji="1" lang="zh-CN" altLang="en-US" sz="3000" b="1">
                <a:latin typeface="+mj-lt"/>
                <a:ea typeface="楷体_GB2312" pitchFamily="49" charset="-122"/>
              </a:rPr>
              <a:t>（表达式</a:t>
            </a:r>
            <a:r>
              <a:rPr kumimoji="1" lang="en-US" altLang="zh-CN" sz="3000" b="1">
                <a:latin typeface="+mj-lt"/>
                <a:ea typeface="楷体_GB2312" pitchFamily="49" charset="-122"/>
              </a:rPr>
              <a:t>2</a:t>
            </a:r>
            <a:r>
              <a:rPr kumimoji="1" lang="zh-CN" altLang="en-US" sz="3000" b="1">
                <a:latin typeface="+mj-lt"/>
                <a:ea typeface="楷体_GB2312" pitchFamily="49" charset="-122"/>
              </a:rPr>
              <a:t>） 语句</a:t>
            </a:r>
            <a:r>
              <a:rPr kumimoji="1" lang="en-US" altLang="zh-CN" sz="3000" b="1">
                <a:latin typeface="+mj-lt"/>
                <a:ea typeface="楷体_GB2312" pitchFamily="49" charset="-122"/>
              </a:rPr>
              <a:t>2</a:t>
            </a:r>
            <a:r>
              <a:rPr kumimoji="1" lang="zh-CN" altLang="en-US" sz="3000" b="1">
                <a:latin typeface="+mj-lt"/>
                <a:ea typeface="楷体_GB2312" pitchFamily="49" charset="-122"/>
              </a:rPr>
              <a:t>；</a:t>
            </a:r>
          </a:p>
          <a:p>
            <a:pPr eaLnBrk="1" hangingPunct="1">
              <a:lnSpc>
                <a:spcPct val="75000"/>
              </a:lnSpc>
              <a:spcBef>
                <a:spcPct val="50000"/>
              </a:spcBef>
              <a:defRPr/>
            </a:pP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else    if</a:t>
            </a:r>
            <a:r>
              <a:rPr kumimoji="1" lang="zh-CN" altLang="en-US" sz="3000" b="1">
                <a:latin typeface="+mj-lt"/>
                <a:ea typeface="楷体_GB2312" pitchFamily="49" charset="-122"/>
              </a:rPr>
              <a:t>（表达式</a:t>
            </a:r>
            <a:r>
              <a:rPr kumimoji="1" lang="en-US" altLang="zh-CN" sz="3000" b="1">
                <a:latin typeface="+mj-lt"/>
                <a:ea typeface="楷体_GB2312" pitchFamily="49" charset="-122"/>
              </a:rPr>
              <a:t>3</a:t>
            </a:r>
            <a:r>
              <a:rPr kumimoji="1" lang="zh-CN" altLang="en-US" sz="3000" b="1">
                <a:latin typeface="+mj-lt"/>
                <a:ea typeface="楷体_GB2312" pitchFamily="49" charset="-122"/>
              </a:rPr>
              <a:t>） 语句</a:t>
            </a:r>
            <a:r>
              <a:rPr kumimoji="1" lang="en-US" altLang="zh-CN" sz="3000" b="1">
                <a:latin typeface="+mj-lt"/>
                <a:ea typeface="楷体_GB2312" pitchFamily="49" charset="-122"/>
              </a:rPr>
              <a:t>3</a:t>
            </a:r>
            <a:r>
              <a:rPr kumimoji="1" lang="zh-CN" altLang="en-US" sz="3000" b="1">
                <a:latin typeface="+mj-lt"/>
                <a:ea typeface="楷体_GB2312" pitchFamily="49" charset="-122"/>
              </a:rPr>
              <a:t>；</a:t>
            </a:r>
          </a:p>
          <a:p>
            <a:pPr eaLnBrk="1" hangingPunct="1">
              <a:lnSpc>
                <a:spcPct val="75000"/>
              </a:lnSpc>
              <a:spcBef>
                <a:spcPct val="50000"/>
              </a:spcBef>
              <a:defRPr/>
            </a:pP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a:t>
            </a:r>
          </a:p>
          <a:p>
            <a:pPr eaLnBrk="1" hangingPunct="1">
              <a:lnSpc>
                <a:spcPct val="75000"/>
              </a:lnSpc>
              <a:spcBef>
                <a:spcPct val="50000"/>
              </a:spcBef>
              <a:defRPr/>
            </a:pPr>
            <a:r>
              <a:rPr kumimoji="1" lang="en-US" altLang="zh-CN" sz="3000" b="1">
                <a:solidFill>
                  <a:srgbClr val="0043A6"/>
                </a:solidFill>
                <a:latin typeface="+mj-lt"/>
                <a:ea typeface="楷体_GB2312" pitchFamily="49" charset="-122"/>
              </a:rPr>
              <a:t>       else    if</a:t>
            </a:r>
            <a:r>
              <a:rPr kumimoji="1" lang="zh-CN" altLang="en-US" sz="3000" b="1">
                <a:latin typeface="+mj-lt"/>
                <a:ea typeface="楷体_GB2312" pitchFamily="49" charset="-122"/>
              </a:rPr>
              <a:t>（表达式</a:t>
            </a:r>
            <a:r>
              <a:rPr kumimoji="1" lang="en-US" altLang="zh-CN" sz="3000" b="1">
                <a:latin typeface="+mj-lt"/>
                <a:ea typeface="楷体_GB2312" pitchFamily="49" charset="-122"/>
              </a:rPr>
              <a:t>n</a:t>
            </a:r>
            <a:r>
              <a:rPr kumimoji="1" lang="zh-CN" altLang="en-US" sz="3000" b="1">
                <a:latin typeface="+mj-lt"/>
                <a:ea typeface="楷体_GB2312" pitchFamily="49" charset="-122"/>
              </a:rPr>
              <a:t>） 语句</a:t>
            </a:r>
            <a:r>
              <a:rPr kumimoji="1" lang="en-US" altLang="zh-CN" sz="3000" b="1">
                <a:latin typeface="+mj-lt"/>
                <a:ea typeface="楷体_GB2312" pitchFamily="49" charset="-122"/>
              </a:rPr>
              <a:t>n</a:t>
            </a:r>
            <a:r>
              <a:rPr kumimoji="1" lang="zh-CN" altLang="en-US" sz="3000" b="1">
                <a:latin typeface="+mj-lt"/>
                <a:ea typeface="楷体_GB2312" pitchFamily="49" charset="-122"/>
              </a:rPr>
              <a:t>；</a:t>
            </a:r>
          </a:p>
          <a:p>
            <a:pPr eaLnBrk="1" hangingPunct="1">
              <a:lnSpc>
                <a:spcPct val="75000"/>
              </a:lnSpc>
              <a:spcBef>
                <a:spcPct val="50000"/>
              </a:spcBef>
              <a:defRPr/>
            </a:pPr>
            <a:r>
              <a:rPr kumimoji="1" lang="zh-CN" altLang="en-US" sz="3000" b="1">
                <a:solidFill>
                  <a:srgbClr val="0043A6"/>
                </a:solidFill>
                <a:latin typeface="+mj-lt"/>
                <a:ea typeface="楷体_GB2312" pitchFamily="49" charset="-122"/>
              </a:rPr>
              <a:t>       </a:t>
            </a:r>
            <a:r>
              <a:rPr kumimoji="1" lang="en-US" altLang="zh-CN" sz="3000" b="1">
                <a:solidFill>
                  <a:srgbClr val="0043A6"/>
                </a:solidFill>
                <a:latin typeface="+mj-lt"/>
                <a:ea typeface="楷体_GB2312" pitchFamily="49" charset="-122"/>
              </a:rPr>
              <a:t>else    </a:t>
            </a:r>
            <a:r>
              <a:rPr kumimoji="1" lang="zh-CN" altLang="en-US" sz="3000" b="1">
                <a:latin typeface="+mj-lt"/>
                <a:ea typeface="楷体_GB2312" pitchFamily="49" charset="-122"/>
              </a:rPr>
              <a:t>语句</a:t>
            </a:r>
            <a:r>
              <a:rPr kumimoji="1" lang="en-US" altLang="zh-CN" sz="3000" b="1">
                <a:latin typeface="+mj-lt"/>
                <a:ea typeface="楷体_GB2312" pitchFamily="49" charset="-122"/>
              </a:rPr>
              <a:t>n+1</a:t>
            </a:r>
            <a:r>
              <a:rPr kumimoji="1" lang="zh-CN" altLang="en-US" sz="3000" b="1">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06E83966-C912-427A-AD61-FF9CB72CA776}" type="slidenum">
              <a:rPr lang="en-US" altLang="zh-CN">
                <a:latin typeface="Times New Roman" panose="02020603050405020304" pitchFamily="18" charset="0"/>
                <a:ea typeface="楷体_GB2312" pitchFamily="49" charset="-122"/>
              </a:rPr>
              <a:pPr/>
              <a:t>144</a:t>
            </a:fld>
            <a:endParaRPr lang="en-US" altLang="zh-CN">
              <a:latin typeface="Times New Roman" panose="02020603050405020304" pitchFamily="18" charset="0"/>
              <a:ea typeface="楷体_GB2312" pitchFamily="49" charset="-122"/>
            </a:endParaRPr>
          </a:p>
        </p:txBody>
      </p:sp>
      <p:sp>
        <p:nvSpPr>
          <p:cNvPr id="156675" name="Text Box 2"/>
          <p:cNvSpPr txBox="1">
            <a:spLocks noChangeArrowheads="1"/>
          </p:cNvSpPr>
          <p:nvPr/>
        </p:nvSpPr>
        <p:spPr bwMode="auto">
          <a:xfrm>
            <a:off x="239713" y="423863"/>
            <a:ext cx="8610600" cy="5922962"/>
          </a:xfrm>
          <a:prstGeom prst="rect">
            <a:avLst/>
          </a:prstGeom>
          <a:noFill/>
          <a:ln w="9525">
            <a:noFill/>
            <a:miter lim="800000"/>
            <a:headEnd/>
            <a:tailEnd/>
          </a:ln>
        </p:spPr>
        <p:txBody>
          <a:bodyPr>
            <a:spAutoFit/>
          </a:bodyPr>
          <a:lstStyle/>
          <a:p>
            <a:pPr marL="533400" indent="-533400" eaLnBrk="1" hangingPunct="1">
              <a:lnSpc>
                <a:spcPct val="120000"/>
              </a:lnSpc>
              <a:defRPr/>
            </a:pPr>
            <a:r>
              <a:rPr kumimoji="1" lang="zh-CN" altLang="en-US" sz="3200" b="1" dirty="0">
                <a:solidFill>
                  <a:srgbClr val="800000"/>
                </a:solidFill>
                <a:latin typeface="+mj-lt"/>
                <a:ea typeface="楷体_GB2312" pitchFamily="49" charset="-122"/>
              </a:rPr>
              <a:t>说明：</a:t>
            </a:r>
          </a:p>
          <a:p>
            <a:pPr marL="533400" indent="-533400" eaLnBrk="1" hangingPunct="1">
              <a:lnSpc>
                <a:spcPct val="120000"/>
              </a:lnSpc>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3</a:t>
            </a:r>
            <a:r>
              <a:rPr kumimoji="1" lang="zh-CN" altLang="en-US" sz="3200" b="1" dirty="0">
                <a:latin typeface="+mj-lt"/>
                <a:ea typeface="楷体_GB2312" pitchFamily="49" charset="-122"/>
              </a:rPr>
              <a:t>种形式的</a:t>
            </a:r>
            <a:r>
              <a:rPr kumimoji="1" lang="en-US" altLang="zh-CN" sz="3200" b="1" dirty="0">
                <a:latin typeface="+mj-lt"/>
                <a:ea typeface="楷体_GB2312" pitchFamily="49" charset="-122"/>
              </a:rPr>
              <a:t>if</a:t>
            </a:r>
            <a:r>
              <a:rPr kumimoji="1" lang="zh-CN" altLang="en-US" sz="3200" b="1" dirty="0">
                <a:latin typeface="+mj-lt"/>
                <a:ea typeface="楷体_GB2312" pitchFamily="49" charset="-122"/>
              </a:rPr>
              <a:t>语句在</a:t>
            </a:r>
            <a:r>
              <a:rPr kumimoji="1" lang="en-US" altLang="zh-CN" sz="3200" b="1" dirty="0">
                <a:latin typeface="+mj-lt"/>
                <a:ea typeface="楷体_GB2312" pitchFamily="49" charset="-122"/>
              </a:rPr>
              <a:t>if</a:t>
            </a:r>
            <a:r>
              <a:rPr kumimoji="1" lang="zh-CN" altLang="en-US" sz="3200" b="1" dirty="0">
                <a:latin typeface="+mj-lt"/>
                <a:ea typeface="楷体_GB2312" pitchFamily="49" charset="-122"/>
              </a:rPr>
              <a:t>后面都有“表达式”，一般为逻辑表达式或关系表达式。系统对表达式的值进行判断，</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若为</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0</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x</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z</a:t>
            </a:r>
            <a:r>
              <a:rPr kumimoji="1" lang="zh-CN" altLang="en-US" sz="3200" b="1" dirty="0">
                <a:solidFill>
                  <a:srgbClr val="C00000"/>
                </a:solidFill>
                <a:effectLst>
                  <a:outerShdw blurRad="38100" dist="38100" dir="2700000" algn="tl">
                    <a:srgbClr val="000000">
                      <a:alpha val="43137"/>
                    </a:srgbClr>
                  </a:outerShdw>
                </a:effectLst>
                <a:latin typeface="+mj-lt"/>
                <a:ea typeface="楷体_GB2312" pitchFamily="49" charset="-122"/>
              </a:rPr>
              <a:t>，按“假”处理</a:t>
            </a:r>
            <a:r>
              <a:rPr kumimoji="1" lang="zh-CN" altLang="en-US" sz="3200" b="1" dirty="0">
                <a:latin typeface="+mj-lt"/>
                <a:ea typeface="楷体_GB2312" pitchFamily="49" charset="-122"/>
              </a:rPr>
              <a:t>；若为</a:t>
            </a:r>
            <a:r>
              <a:rPr kumimoji="1" lang="en-US" altLang="zh-CN" sz="3200" b="1" dirty="0">
                <a:latin typeface="+mj-lt"/>
                <a:ea typeface="楷体_GB2312" pitchFamily="49" charset="-122"/>
              </a:rPr>
              <a:t>1</a:t>
            </a:r>
            <a:r>
              <a:rPr kumimoji="1" lang="zh-CN" altLang="en-US" sz="3200" b="1" dirty="0">
                <a:latin typeface="+mj-lt"/>
                <a:ea typeface="楷体_GB2312" pitchFamily="49" charset="-122"/>
              </a:rPr>
              <a:t>，按“真”处理，执行指定语句。</a:t>
            </a:r>
          </a:p>
          <a:p>
            <a:pPr marL="533400" indent="-533400" eaLnBrk="1" hangingPunct="1">
              <a:lnSpc>
                <a:spcPct val="120000"/>
              </a:lnSpc>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）在</a:t>
            </a:r>
            <a:r>
              <a:rPr kumimoji="1" lang="en-US" altLang="zh-CN" sz="3200" b="1" dirty="0">
                <a:latin typeface="+mj-lt"/>
                <a:ea typeface="楷体_GB2312" pitchFamily="49" charset="-122"/>
              </a:rPr>
              <a:t>if</a:t>
            </a:r>
            <a:r>
              <a:rPr kumimoji="1" lang="zh-CN" altLang="en-US" sz="3200" b="1" dirty="0">
                <a:latin typeface="+mj-lt"/>
                <a:ea typeface="楷体_GB2312" pitchFamily="49" charset="-122"/>
              </a:rPr>
              <a:t>和</a:t>
            </a:r>
            <a:r>
              <a:rPr kumimoji="1" lang="en-US" altLang="zh-CN" sz="3200" b="1" dirty="0">
                <a:latin typeface="+mj-lt"/>
                <a:ea typeface="楷体_GB2312" pitchFamily="49" charset="-122"/>
              </a:rPr>
              <a:t>else</a:t>
            </a:r>
            <a:r>
              <a:rPr kumimoji="1" lang="zh-CN" altLang="en-US" sz="3200" b="1" dirty="0">
                <a:latin typeface="+mj-lt"/>
                <a:ea typeface="楷体_GB2312" pitchFamily="49" charset="-122"/>
              </a:rPr>
              <a:t>后面可以包含单个或多个语句，多句时用“</a:t>
            </a:r>
            <a:r>
              <a:rPr kumimoji="1" lang="en-US" altLang="zh-CN" sz="3200" b="1" dirty="0">
                <a:latin typeface="+mj-lt"/>
                <a:ea typeface="楷体_GB2312" pitchFamily="49" charset="-122"/>
              </a:rPr>
              <a:t>begin-end”</a:t>
            </a:r>
            <a:r>
              <a:rPr kumimoji="1" lang="zh-CN" altLang="en-US" sz="3200" b="1" dirty="0">
                <a:latin typeface="+mj-lt"/>
                <a:ea typeface="楷体_GB2312" pitchFamily="49" charset="-122"/>
              </a:rPr>
              <a:t>块语句括起来。</a:t>
            </a:r>
          </a:p>
          <a:p>
            <a:pPr marL="533400" indent="-533400" eaLnBrk="1" hangingPunct="1">
              <a:lnSpc>
                <a:spcPct val="120000"/>
              </a:lnSpc>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）在</a:t>
            </a:r>
            <a:r>
              <a:rPr kumimoji="1" lang="en-US" altLang="zh-CN" sz="3200" b="1" dirty="0">
                <a:latin typeface="+mj-lt"/>
                <a:ea typeface="楷体_GB2312" pitchFamily="49" charset="-122"/>
              </a:rPr>
              <a:t>if</a:t>
            </a:r>
            <a:r>
              <a:rPr kumimoji="1" lang="zh-CN" altLang="en-US" sz="3200" b="1" dirty="0">
                <a:latin typeface="+mj-lt"/>
                <a:ea typeface="楷体_GB2312" pitchFamily="49" charset="-122"/>
              </a:rPr>
              <a:t>语句嵌套使用时，要注意</a:t>
            </a:r>
            <a:r>
              <a:rPr kumimoji="1" lang="en-US" altLang="zh-CN" sz="3200" b="1" dirty="0">
                <a:latin typeface="+mj-lt"/>
                <a:ea typeface="楷体_GB2312" pitchFamily="49" charset="-122"/>
              </a:rPr>
              <a:t>if</a:t>
            </a:r>
            <a:r>
              <a:rPr kumimoji="1" lang="zh-CN" altLang="en-US" sz="3200" b="1" dirty="0">
                <a:latin typeface="+mj-lt"/>
                <a:ea typeface="楷体_GB2312" pitchFamily="49" charset="-122"/>
              </a:rPr>
              <a:t>与</a:t>
            </a:r>
            <a:r>
              <a:rPr kumimoji="1" lang="en-US" altLang="zh-CN" sz="3200" b="1" dirty="0">
                <a:latin typeface="+mj-lt"/>
                <a:ea typeface="楷体_GB2312" pitchFamily="49" charset="-122"/>
              </a:rPr>
              <a:t>else</a:t>
            </a:r>
            <a:r>
              <a:rPr kumimoji="1" lang="zh-CN" altLang="en-US" sz="3200" b="1" dirty="0">
                <a:latin typeface="+mj-lt"/>
                <a:ea typeface="楷体_GB2312" pitchFamily="49" charset="-122"/>
              </a:rPr>
              <a:t>的配对关系。</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AEFD926-26D8-4723-BC5E-BF0DF81A6524}" type="slidenum">
              <a:rPr lang="en-US" altLang="zh-CN">
                <a:latin typeface="Times New Roman" panose="02020603050405020304" pitchFamily="18" charset="0"/>
              </a:rPr>
              <a:pPr/>
              <a:t>145</a:t>
            </a:fld>
            <a:endParaRPr lang="en-US" altLang="zh-CN">
              <a:latin typeface="Times New Roman" panose="02020603050405020304" pitchFamily="18" charset="0"/>
            </a:endParaRPr>
          </a:p>
        </p:txBody>
      </p:sp>
      <p:sp>
        <p:nvSpPr>
          <p:cNvPr id="149507" name="Text Box 2"/>
          <p:cNvSpPr txBox="1">
            <a:spLocks noChangeArrowheads="1"/>
          </p:cNvSpPr>
          <p:nvPr/>
        </p:nvSpPr>
        <p:spPr bwMode="auto">
          <a:xfrm>
            <a:off x="228600" y="490538"/>
            <a:ext cx="8534400" cy="619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zh-CN" altLang="en-US" sz="3200" b="1">
                <a:latin typeface="Times New Roman" panose="02020603050405020304" pitchFamily="18" charset="0"/>
              </a:rPr>
              <a:t>例</a:t>
            </a:r>
            <a:r>
              <a:rPr kumimoji="1" lang="en-US" altLang="zh-CN" sz="3200" b="1">
                <a:latin typeface="Times New Roman" panose="02020603050405020304" pitchFamily="18" charset="0"/>
              </a:rPr>
              <a:t>1</a:t>
            </a:r>
            <a:r>
              <a:rPr kumimoji="1" lang="zh-CN" altLang="en-US" sz="3200" b="1">
                <a:latin typeface="Times New Roman" panose="02020603050405020304" pitchFamily="18" charset="0"/>
              </a:rPr>
              <a:t>：</a:t>
            </a:r>
            <a:r>
              <a:rPr kumimoji="1" lang="en-US" altLang="zh-CN" sz="3200" b="1">
                <a:solidFill>
                  <a:srgbClr val="0043A6"/>
                </a:solidFill>
                <a:latin typeface="Times New Roman" panose="02020603050405020304" pitchFamily="18" charset="0"/>
              </a:rPr>
              <a:t>module</a:t>
            </a:r>
            <a:r>
              <a:rPr kumimoji="1" lang="en-US" altLang="zh-CN" sz="3200" b="1">
                <a:latin typeface="Times New Roman" panose="02020603050405020304" pitchFamily="18" charset="0"/>
              </a:rPr>
              <a:t>   sel-from-three(q,sela,selb,a,b,c);</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input</a:t>
            </a:r>
            <a:r>
              <a:rPr kumimoji="1" lang="en-US" altLang="zh-CN" sz="3200" b="1">
                <a:latin typeface="Times New Roman" panose="02020603050405020304" pitchFamily="18" charset="0"/>
              </a:rPr>
              <a:t>   sela,selb,a,b,c;</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output</a:t>
            </a:r>
            <a:r>
              <a:rPr kumimoji="1" lang="en-US" altLang="zh-CN" sz="3200" b="1">
                <a:latin typeface="Times New Roman" panose="02020603050405020304" pitchFamily="18" charset="0"/>
              </a:rPr>
              <a:t>   q;</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reg </a:t>
            </a:r>
            <a:r>
              <a:rPr kumimoji="1" lang="en-US" altLang="zh-CN" sz="3200" b="1">
                <a:latin typeface="Times New Roman" panose="02020603050405020304" pitchFamily="18" charset="0"/>
              </a:rPr>
              <a:t>  q;</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always</a:t>
            </a:r>
            <a:r>
              <a:rPr kumimoji="1" lang="en-US" altLang="zh-CN" sz="3200" b="1">
                <a:latin typeface="Times New Roman" panose="02020603050405020304" pitchFamily="18" charset="0"/>
              </a:rPr>
              <a:t>   @(sela  </a:t>
            </a:r>
            <a:r>
              <a:rPr kumimoji="1" lang="en-US" altLang="zh-CN" sz="3200" b="1">
                <a:solidFill>
                  <a:srgbClr val="0043A6"/>
                </a:solidFill>
                <a:latin typeface="Times New Roman" panose="02020603050405020304" pitchFamily="18" charset="0"/>
              </a:rPr>
              <a:t>or</a:t>
            </a:r>
            <a:r>
              <a:rPr kumimoji="1" lang="en-US" altLang="zh-CN" sz="3200" b="1">
                <a:latin typeface="Times New Roman" panose="02020603050405020304" pitchFamily="18" charset="0"/>
              </a:rPr>
              <a:t>  selb  </a:t>
            </a:r>
            <a:r>
              <a:rPr kumimoji="1" lang="en-US" altLang="zh-CN" sz="3200" b="1">
                <a:solidFill>
                  <a:srgbClr val="0043A6"/>
                </a:solidFill>
                <a:latin typeface="Times New Roman" panose="02020603050405020304" pitchFamily="18" charset="0"/>
              </a:rPr>
              <a:t>or</a:t>
            </a:r>
            <a:r>
              <a:rPr kumimoji="1" lang="en-US" altLang="zh-CN" sz="3200" b="1">
                <a:latin typeface="Times New Roman" panose="02020603050405020304" pitchFamily="18" charset="0"/>
              </a:rPr>
              <a:t>  a  </a:t>
            </a:r>
            <a:r>
              <a:rPr kumimoji="1" lang="en-US" altLang="zh-CN" sz="3200" b="1">
                <a:solidFill>
                  <a:srgbClr val="0043A6"/>
                </a:solidFill>
                <a:latin typeface="Times New Roman" panose="02020603050405020304" pitchFamily="18" charset="0"/>
              </a:rPr>
              <a:t>or</a:t>
            </a:r>
            <a:r>
              <a:rPr kumimoji="1" lang="en-US" altLang="zh-CN" sz="3200" b="1">
                <a:latin typeface="Times New Roman" panose="02020603050405020304" pitchFamily="18" charset="0"/>
              </a:rPr>
              <a:t>  b  </a:t>
            </a:r>
            <a:r>
              <a:rPr kumimoji="1" lang="en-US" altLang="zh-CN" sz="3200" b="1">
                <a:solidFill>
                  <a:srgbClr val="0043A6"/>
                </a:solidFill>
                <a:latin typeface="Times New Roman" panose="02020603050405020304" pitchFamily="18" charset="0"/>
              </a:rPr>
              <a:t>or</a:t>
            </a:r>
            <a:r>
              <a:rPr kumimoji="1" lang="en-US" altLang="zh-CN" sz="3200" b="1">
                <a:latin typeface="Times New Roman" panose="02020603050405020304" pitchFamily="18" charset="0"/>
              </a:rPr>
              <a:t>  c);</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begin</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if</a:t>
            </a:r>
            <a:r>
              <a:rPr kumimoji="1" lang="en-US" altLang="zh-CN" sz="3200" b="1">
                <a:latin typeface="Times New Roman" panose="02020603050405020304" pitchFamily="18" charset="0"/>
              </a:rPr>
              <a:t>(sela)  q=a;</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else  if</a:t>
            </a:r>
            <a:r>
              <a:rPr kumimoji="1" lang="en-US" altLang="zh-CN" sz="3200" b="1">
                <a:latin typeface="Times New Roman" panose="02020603050405020304" pitchFamily="18" charset="0"/>
              </a:rPr>
              <a:t>(selb)  q=b;</a:t>
            </a:r>
          </a:p>
          <a:p>
            <a:pPr eaLnBrk="1" hangingPunct="1">
              <a:lnSpc>
                <a:spcPct val="7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else</a:t>
            </a:r>
            <a:r>
              <a:rPr kumimoji="1" lang="en-US" altLang="zh-CN" sz="3200" b="1">
                <a:latin typeface="Times New Roman" panose="02020603050405020304" pitchFamily="18" charset="0"/>
              </a:rPr>
              <a:t>  q=c;</a:t>
            </a:r>
          </a:p>
          <a:p>
            <a:pPr eaLnBrk="1" hangingPunct="1">
              <a:lnSpc>
                <a:spcPct val="60000"/>
              </a:lnSpc>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end</a:t>
            </a:r>
          </a:p>
          <a:p>
            <a:pPr eaLnBrk="1" hangingPunct="1">
              <a:lnSpc>
                <a:spcPct val="60000"/>
              </a:lnSpc>
              <a:spcBef>
                <a:spcPct val="50000"/>
              </a:spcBef>
            </a:pPr>
            <a:r>
              <a:rPr kumimoji="1" lang="en-US" altLang="zh-CN" sz="3200" b="1">
                <a:solidFill>
                  <a:srgbClr val="0043A6"/>
                </a:solidFill>
                <a:latin typeface="Times New Roman" panose="02020603050405020304" pitchFamily="18" charset="0"/>
              </a:rPr>
              <a:t>	 endmodule</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681916B-D85F-404B-B16A-22C379B3E9EE}" type="slidenum">
              <a:rPr lang="en-US" altLang="zh-CN">
                <a:latin typeface="Times New Roman" panose="02020603050405020304" pitchFamily="18" charset="0"/>
              </a:rPr>
              <a:pPr/>
              <a:t>146</a:t>
            </a:fld>
            <a:endParaRPr lang="en-US" altLang="zh-CN">
              <a:latin typeface="Times New Roman" panose="02020603050405020304" pitchFamily="18" charset="0"/>
            </a:endParaRPr>
          </a:p>
        </p:txBody>
      </p:sp>
      <p:sp>
        <p:nvSpPr>
          <p:cNvPr id="150531" name="Text Box 2"/>
          <p:cNvSpPr txBox="1">
            <a:spLocks noChangeArrowheads="1"/>
          </p:cNvSpPr>
          <p:nvPr/>
        </p:nvSpPr>
        <p:spPr bwMode="auto">
          <a:xfrm>
            <a:off x="228600" y="388938"/>
            <a:ext cx="8610600" cy="578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5000"/>
              </a:lnSpc>
              <a:spcBef>
                <a:spcPct val="50000"/>
              </a:spcBef>
            </a:pPr>
            <a:r>
              <a:rPr kumimoji="1" lang="zh-CN" altLang="en-US" sz="2800" b="1">
                <a:latin typeface="Times New Roman" panose="02020603050405020304" pitchFamily="18" charset="0"/>
              </a:rPr>
              <a:t>例</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module</a:t>
            </a:r>
            <a:r>
              <a:rPr kumimoji="1" lang="en-US" altLang="zh-CN" sz="2800" b="1">
                <a:latin typeface="Times New Roman" panose="02020603050405020304" pitchFamily="18" charset="0"/>
              </a:rPr>
              <a:t>  count60(qout</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cout</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data</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load</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cin</a:t>
            </a:r>
            <a:r>
              <a:rPr kumimoji="1" lang="zh-CN" altLang="en-US" sz="2800" b="1">
                <a:latin typeface="Times New Roman" panose="02020603050405020304" pitchFamily="18" charset="0"/>
              </a:rPr>
              <a:t>， </a:t>
            </a:r>
          </a:p>
          <a:p>
            <a:pPr eaLnBrk="1" hangingPunct="1">
              <a:lnSpc>
                <a:spcPct val="65000"/>
              </a:lnSpc>
              <a:spcBef>
                <a:spcPct val="50000"/>
              </a:spcBef>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reset</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clk);</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input</a:t>
            </a:r>
            <a:r>
              <a:rPr kumimoji="1" lang="en-US" altLang="zh-CN" sz="2800" b="1">
                <a:latin typeface="Times New Roman" panose="02020603050405020304" pitchFamily="18" charset="0"/>
              </a:rPr>
              <a:t> [7:0] data;</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input</a:t>
            </a:r>
            <a:r>
              <a:rPr kumimoji="1" lang="en-US" altLang="zh-CN" sz="2800" b="1">
                <a:latin typeface="Times New Roman" panose="02020603050405020304" pitchFamily="18" charset="0"/>
              </a:rPr>
              <a:t>  load</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cin</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reset</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clk;</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output</a:t>
            </a:r>
            <a:r>
              <a:rPr kumimoji="1" lang="en-US" altLang="zh-CN" sz="2800" b="1">
                <a:latin typeface="Times New Roman" panose="02020603050405020304" pitchFamily="18" charset="0"/>
              </a:rPr>
              <a:t> [7:0]  qout;</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output</a:t>
            </a:r>
            <a:r>
              <a:rPr kumimoji="1" lang="en-US" altLang="zh-CN" sz="2800" b="1">
                <a:latin typeface="Times New Roman" panose="02020603050405020304" pitchFamily="18" charset="0"/>
              </a:rPr>
              <a:t>  cout;</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reg </a:t>
            </a:r>
            <a:r>
              <a:rPr kumimoji="1" lang="en-US" altLang="zh-CN" sz="2800" b="1">
                <a:latin typeface="Times New Roman" panose="02020603050405020304" pitchFamily="18" charset="0"/>
              </a:rPr>
              <a:t>[7:0]  qout;</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always</a:t>
            </a: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posedge</a:t>
            </a:r>
            <a:r>
              <a:rPr kumimoji="1" lang="en-US" altLang="zh-CN" sz="2800" b="1">
                <a:latin typeface="Times New Roman" panose="02020603050405020304" pitchFamily="18" charset="0"/>
              </a:rPr>
              <a:t>  clk);</a:t>
            </a:r>
          </a:p>
          <a:p>
            <a:pPr eaLnBrk="1" hangingPunct="1">
              <a:lnSpc>
                <a:spcPct val="65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begin</a:t>
            </a:r>
          </a:p>
          <a:p>
            <a:pPr eaLnBrk="1" hangingPunct="1">
              <a:lnSpc>
                <a:spcPct val="65000"/>
              </a:lnSpc>
              <a:spcBef>
                <a:spcPct val="50000"/>
              </a:spcBef>
            </a:pPr>
            <a:r>
              <a:rPr kumimoji="1" lang="en-US" altLang="zh-CN" sz="2800" b="1">
                <a:solidFill>
                  <a:srgbClr val="0043A6"/>
                </a:solidFill>
                <a:latin typeface="Times New Roman" panose="02020603050405020304" pitchFamily="18" charset="0"/>
              </a:rPr>
              <a:t>	if </a:t>
            </a:r>
            <a:r>
              <a:rPr kumimoji="1" lang="en-US" altLang="zh-CN" sz="2800" b="1">
                <a:latin typeface="Times New Roman" panose="02020603050405020304" pitchFamily="18" charset="0"/>
              </a:rPr>
              <a:t>(reset)          qout&lt;=0;</a:t>
            </a:r>
          </a:p>
          <a:p>
            <a:pPr eaLnBrk="1" hangingPunct="1">
              <a:lnSpc>
                <a:spcPct val="65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else  if</a:t>
            </a:r>
            <a:r>
              <a:rPr kumimoji="1" lang="en-US" altLang="zh-CN" sz="2800" b="1">
                <a:latin typeface="Times New Roman" panose="02020603050405020304" pitchFamily="18" charset="0"/>
              </a:rPr>
              <a:t> (load)   qout&lt;=data;</a:t>
            </a:r>
            <a:endParaRPr kumimoji="1" lang="en-US" altLang="zh-CN" sz="2800" b="1">
              <a:solidFill>
                <a:srgbClr val="0043A6"/>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E3476C1-778E-45F5-B24C-EE53326B7282}" type="slidenum">
              <a:rPr lang="en-US" altLang="zh-CN">
                <a:latin typeface="Times New Roman" panose="02020603050405020304" pitchFamily="18" charset="0"/>
              </a:rPr>
              <a:pPr/>
              <a:t>147</a:t>
            </a:fld>
            <a:endParaRPr lang="en-US" altLang="zh-CN">
              <a:latin typeface="Times New Roman" panose="02020603050405020304" pitchFamily="18" charset="0"/>
            </a:endParaRPr>
          </a:p>
        </p:txBody>
      </p:sp>
      <p:sp>
        <p:nvSpPr>
          <p:cNvPr id="151555" name="Text Box 2"/>
          <p:cNvSpPr txBox="1">
            <a:spLocks noChangeArrowheads="1"/>
          </p:cNvSpPr>
          <p:nvPr/>
        </p:nvSpPr>
        <p:spPr bwMode="auto">
          <a:xfrm>
            <a:off x="304800" y="533400"/>
            <a:ext cx="8305800"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else   if</a:t>
            </a:r>
            <a:r>
              <a:rPr kumimoji="1" lang="en-US" altLang="zh-CN" sz="2800" b="1">
                <a:latin typeface="Times New Roman" panose="02020603050405020304" pitchFamily="18" charset="0"/>
              </a:rPr>
              <a:t> (cin)</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begin</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if</a:t>
            </a:r>
            <a:r>
              <a:rPr kumimoji="1" lang="en-US" altLang="zh-CN" sz="2800" b="1">
                <a:latin typeface="Times New Roman" panose="02020603050405020304" pitchFamily="18" charset="0"/>
              </a:rPr>
              <a:t> (qout[3:0]==9)</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begin</a:t>
            </a:r>
          </a:p>
          <a:p>
            <a:pPr eaLnBrk="1" hangingPunct="1">
              <a:lnSpc>
                <a:spcPct val="60000"/>
              </a:lnSpc>
              <a:spcBef>
                <a:spcPct val="50000"/>
              </a:spcBef>
            </a:pPr>
            <a:r>
              <a:rPr kumimoji="1" lang="en-US" altLang="zh-CN" sz="2800" b="1">
                <a:latin typeface="Times New Roman" panose="02020603050405020304" pitchFamily="18" charset="0"/>
              </a:rPr>
              <a:t>		       qout[3:0]&lt;=0;</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if</a:t>
            </a:r>
            <a:r>
              <a:rPr kumimoji="1" lang="en-US" altLang="zh-CN" sz="2800" b="1">
                <a:latin typeface="Times New Roman" panose="02020603050405020304" pitchFamily="18" charset="0"/>
              </a:rPr>
              <a:t> (qout[7:4]==5)   qout[7:4]&lt;=0;</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else</a:t>
            </a:r>
            <a:r>
              <a:rPr kumimoji="1" lang="en-US" altLang="zh-CN" sz="2800" b="1">
                <a:latin typeface="Times New Roman" panose="02020603050405020304" pitchFamily="18" charset="0"/>
              </a:rPr>
              <a:t>  qout[7:4]&lt;=qout[7:4]+1;</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end</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else</a:t>
            </a:r>
            <a:r>
              <a:rPr kumimoji="1" lang="en-US" altLang="zh-CN" sz="2800" b="1">
                <a:latin typeface="Times New Roman" panose="02020603050405020304" pitchFamily="18" charset="0"/>
              </a:rPr>
              <a:t>    qout[3:0]&lt;=qout[3:0]+1;</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end</a:t>
            </a:r>
          </a:p>
          <a:p>
            <a:pPr eaLnBrk="1" hangingPunct="1">
              <a:lnSpc>
                <a:spcPct val="60000"/>
              </a:lnSpc>
              <a:spcBef>
                <a:spcPct val="50000"/>
              </a:spcBef>
            </a:pPr>
            <a:r>
              <a:rPr kumimoji="1" lang="en-US" altLang="zh-CN" sz="2800" b="1">
                <a:latin typeface="Times New Roman" panose="02020603050405020304" pitchFamily="18" charset="0"/>
              </a:rPr>
              <a:t>    </a:t>
            </a:r>
            <a:r>
              <a:rPr kumimoji="1" lang="en-US" altLang="zh-CN" sz="2800" b="1">
                <a:solidFill>
                  <a:srgbClr val="0043A6"/>
                </a:solidFill>
                <a:latin typeface="Times New Roman" panose="02020603050405020304" pitchFamily="18" charset="0"/>
              </a:rPr>
              <a:t>end</a:t>
            </a:r>
          </a:p>
          <a:p>
            <a:pPr eaLnBrk="1" hangingPunct="1">
              <a:lnSpc>
                <a:spcPct val="60000"/>
              </a:lnSpc>
              <a:spcBef>
                <a:spcPct val="50000"/>
              </a:spcBef>
            </a:pPr>
            <a:r>
              <a:rPr kumimoji="1" lang="en-US" altLang="zh-CN" sz="2800" b="1">
                <a:solidFill>
                  <a:srgbClr val="0043A6"/>
                </a:solidFill>
                <a:latin typeface="Times New Roman" panose="02020603050405020304" pitchFamily="18" charset="0"/>
              </a:rPr>
              <a:t>assign</a:t>
            </a:r>
            <a:r>
              <a:rPr kumimoji="1" lang="en-US" altLang="zh-CN" sz="2800" b="1">
                <a:latin typeface="Times New Roman" panose="02020603050405020304" pitchFamily="18" charset="0"/>
              </a:rPr>
              <a:t>  cout=((qout==8'h59)&amp;cin)?1:0;</a:t>
            </a:r>
          </a:p>
          <a:p>
            <a:pPr eaLnBrk="1" hangingPunct="1">
              <a:lnSpc>
                <a:spcPct val="60000"/>
              </a:lnSpc>
              <a:spcBef>
                <a:spcPct val="50000"/>
              </a:spcBef>
            </a:pPr>
            <a:r>
              <a:rPr kumimoji="1" lang="en-US" altLang="zh-CN" sz="2800" b="1">
                <a:solidFill>
                  <a:srgbClr val="0043A6"/>
                </a:solidFill>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idx="1"/>
          </p:nvPr>
        </p:nvSpPr>
        <p:spPr>
          <a:xfrm>
            <a:off x="304800" y="533400"/>
            <a:ext cx="7772400" cy="457200"/>
          </a:xfrm>
        </p:spPr>
        <p:txBody>
          <a:bodyPr/>
          <a:lstStyle/>
          <a:p>
            <a:pPr eaLnBrk="1" hangingPunct="1">
              <a:lnSpc>
                <a:spcPct val="90000"/>
              </a:lnSpc>
              <a:buFontTx/>
              <a:buNone/>
              <a:defRPr/>
            </a:pPr>
            <a:r>
              <a:rPr lang="en-US" altLang="zh-CN" sz="3600" b="1" smtClean="0">
                <a:solidFill>
                  <a:srgbClr val="990000"/>
                </a:solidFill>
                <a:latin typeface="+mj-lt"/>
              </a:rPr>
              <a:t>2.  case</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7CB280E8-F954-4DE1-92A7-EA1B836B9A82}" type="slidenum">
              <a:rPr lang="en-US" altLang="zh-CN">
                <a:latin typeface="Times New Roman" panose="02020603050405020304" pitchFamily="18" charset="0"/>
                <a:ea typeface="楷体_GB2312" pitchFamily="49" charset="-122"/>
              </a:rPr>
              <a:pPr/>
              <a:t>148</a:t>
            </a:fld>
            <a:endParaRPr lang="en-US" altLang="zh-CN">
              <a:latin typeface="Times New Roman" panose="02020603050405020304" pitchFamily="18" charset="0"/>
              <a:ea typeface="楷体_GB2312" pitchFamily="49" charset="-122"/>
            </a:endParaRPr>
          </a:p>
        </p:txBody>
      </p:sp>
      <p:sp>
        <p:nvSpPr>
          <p:cNvPr id="160772" name="Text Box 4"/>
          <p:cNvSpPr txBox="1">
            <a:spLocks noChangeArrowheads="1"/>
          </p:cNvSpPr>
          <p:nvPr/>
        </p:nvSpPr>
        <p:spPr bwMode="auto">
          <a:xfrm>
            <a:off x="295275" y="1633538"/>
            <a:ext cx="8382000" cy="2062162"/>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	if</a:t>
            </a:r>
            <a:r>
              <a:rPr kumimoji="1" lang="zh-CN" altLang="en-US" sz="3200" b="1" dirty="0">
                <a:latin typeface="+mj-lt"/>
                <a:ea typeface="楷体_GB2312" pitchFamily="49" charset="-122"/>
              </a:rPr>
              <a:t>语句有两个分支，而</a:t>
            </a:r>
            <a:r>
              <a:rPr kumimoji="1" lang="en-US" altLang="zh-CN" sz="3200" b="1" dirty="0">
                <a:latin typeface="+mj-lt"/>
                <a:ea typeface="楷体_GB2312" pitchFamily="49" charset="-122"/>
              </a:rPr>
              <a:t>case</a:t>
            </a:r>
            <a:r>
              <a:rPr kumimoji="1" lang="zh-CN" altLang="en-US" sz="3200" b="1" dirty="0">
                <a:latin typeface="+mj-lt"/>
                <a:ea typeface="楷体_GB2312" pitchFamily="49" charset="-122"/>
              </a:rPr>
              <a:t>语句是一种多</a:t>
            </a:r>
          </a:p>
          <a:p>
            <a:pPr eaLnBrk="1" hangingPunct="1">
              <a:spcBef>
                <a:spcPct val="50000"/>
              </a:spcBef>
              <a:defRPr/>
            </a:pPr>
            <a:r>
              <a:rPr kumimoji="1" lang="zh-CN" altLang="en-US" sz="3200" b="1" dirty="0">
                <a:latin typeface="+mj-lt"/>
                <a:ea typeface="楷体_GB2312" pitchFamily="49" charset="-122"/>
              </a:rPr>
              <a:t>路分支语句，故</a:t>
            </a:r>
            <a:r>
              <a:rPr kumimoji="1" lang="en-US" altLang="zh-CN" sz="3200" b="1" dirty="0">
                <a:latin typeface="+mj-lt"/>
                <a:ea typeface="楷体_GB2312" pitchFamily="49" charset="-122"/>
              </a:rPr>
              <a:t>case</a:t>
            </a:r>
            <a:r>
              <a:rPr kumimoji="1" lang="zh-CN" altLang="en-US" sz="3200" b="1" dirty="0">
                <a:latin typeface="+mj-lt"/>
                <a:ea typeface="楷体_GB2312" pitchFamily="49" charset="-122"/>
              </a:rPr>
              <a:t>语句可用于译码器、数据</a:t>
            </a:r>
          </a:p>
          <a:p>
            <a:pPr eaLnBrk="1" hangingPunct="1">
              <a:spcBef>
                <a:spcPct val="50000"/>
              </a:spcBef>
              <a:defRPr/>
            </a:pPr>
            <a:r>
              <a:rPr kumimoji="1" lang="zh-CN" altLang="en-US" sz="3200" b="1" dirty="0">
                <a:latin typeface="+mj-lt"/>
                <a:ea typeface="楷体_GB2312" pitchFamily="49" charset="-122"/>
              </a:rPr>
              <a:t>选择器、状态机、微处理器的指令译码等。</a:t>
            </a:r>
          </a:p>
        </p:txBody>
      </p:sp>
      <p:sp>
        <p:nvSpPr>
          <p:cNvPr id="160773" name="Text Box 6"/>
          <p:cNvSpPr txBox="1">
            <a:spLocks noChangeArrowheads="1"/>
          </p:cNvSpPr>
          <p:nvPr/>
        </p:nvSpPr>
        <p:spPr bwMode="auto">
          <a:xfrm>
            <a:off x="304800" y="3916363"/>
            <a:ext cx="8534400" cy="584200"/>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case</a:t>
            </a:r>
            <a:r>
              <a:rPr kumimoji="1" lang="zh-CN" altLang="en-US" sz="3200" b="1">
                <a:latin typeface="+mj-lt"/>
                <a:ea typeface="楷体_GB2312" pitchFamily="49" charset="-122"/>
              </a:rPr>
              <a:t>语句有</a:t>
            </a:r>
            <a:r>
              <a:rPr kumimoji="1" lang="en-US" altLang="zh-CN" sz="3200" b="1">
                <a:latin typeface="+mj-lt"/>
                <a:ea typeface="楷体_GB2312" pitchFamily="49" charset="-122"/>
              </a:rPr>
              <a:t>case</a:t>
            </a:r>
            <a:r>
              <a:rPr kumimoji="1" lang="zh-CN" altLang="en-US" sz="3200" b="1">
                <a:latin typeface="+mj-lt"/>
                <a:ea typeface="楷体_GB2312" pitchFamily="49" charset="-122"/>
              </a:rPr>
              <a:t>、 </a:t>
            </a:r>
            <a:r>
              <a:rPr kumimoji="1" lang="en-US" altLang="zh-CN" sz="3200" b="1">
                <a:latin typeface="+mj-lt"/>
                <a:ea typeface="楷体_GB2312" pitchFamily="49" charset="-122"/>
              </a:rPr>
              <a:t>casez</a:t>
            </a:r>
            <a:r>
              <a:rPr kumimoji="1" lang="zh-CN" altLang="en-US" sz="3200" b="1">
                <a:latin typeface="+mj-lt"/>
                <a:ea typeface="楷体_GB2312" pitchFamily="49" charset="-122"/>
              </a:rPr>
              <a:t>、</a:t>
            </a:r>
            <a:r>
              <a:rPr kumimoji="1" lang="en-US" altLang="zh-CN" sz="3200" b="1">
                <a:latin typeface="+mj-lt"/>
                <a:ea typeface="楷体_GB2312" pitchFamily="49" charset="-122"/>
              </a:rPr>
              <a:t>casex</a:t>
            </a:r>
            <a:r>
              <a:rPr kumimoji="1" lang="zh-CN" altLang="en-US" sz="3200" b="1">
                <a:latin typeface="+mj-lt"/>
                <a:ea typeface="楷体_GB2312" pitchFamily="49" charset="-122"/>
              </a:rPr>
              <a:t>三种表示方式：</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A3DE023E-5EC7-4E7B-AC46-F1637D14BCB9}" type="slidenum">
              <a:rPr lang="en-US" altLang="zh-CN">
                <a:latin typeface="Times New Roman" panose="02020603050405020304" pitchFamily="18" charset="0"/>
                <a:ea typeface="楷体_GB2312" pitchFamily="49" charset="-122"/>
              </a:rPr>
              <a:pPr/>
              <a:t>149</a:t>
            </a:fld>
            <a:endParaRPr lang="en-US" altLang="zh-CN">
              <a:latin typeface="Times New Roman" panose="02020603050405020304" pitchFamily="18" charset="0"/>
              <a:ea typeface="楷体_GB2312" pitchFamily="49" charset="-122"/>
            </a:endParaRPr>
          </a:p>
        </p:txBody>
      </p:sp>
      <p:sp>
        <p:nvSpPr>
          <p:cNvPr id="161795" name="Text Box 2"/>
          <p:cNvSpPr txBox="1">
            <a:spLocks noChangeArrowheads="1"/>
          </p:cNvSpPr>
          <p:nvPr/>
        </p:nvSpPr>
        <p:spPr bwMode="auto">
          <a:xfrm>
            <a:off x="304800" y="598488"/>
            <a:ext cx="8153400" cy="579437"/>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 </a:t>
            </a:r>
            <a:r>
              <a:rPr kumimoji="1" lang="en-US" altLang="zh-CN" sz="3200" b="1">
                <a:latin typeface="+mj-lt"/>
                <a:ea typeface="楷体_GB2312" pitchFamily="49" charset="-122"/>
              </a:rPr>
              <a:t>case</a:t>
            </a:r>
            <a:r>
              <a:rPr kumimoji="1" lang="zh-CN" altLang="en-US" sz="3200" b="1">
                <a:latin typeface="+mj-lt"/>
                <a:ea typeface="楷体_GB2312" pitchFamily="49" charset="-122"/>
              </a:rPr>
              <a:t>语句</a:t>
            </a:r>
          </a:p>
        </p:txBody>
      </p:sp>
      <p:sp>
        <p:nvSpPr>
          <p:cNvPr id="160771" name="Text Box 3"/>
          <p:cNvSpPr txBox="1">
            <a:spLocks noChangeArrowheads="1"/>
          </p:cNvSpPr>
          <p:nvPr/>
        </p:nvSpPr>
        <p:spPr bwMode="auto">
          <a:xfrm>
            <a:off x="336550" y="1154113"/>
            <a:ext cx="8229600" cy="4384675"/>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格式：</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case </a:t>
            </a:r>
            <a:r>
              <a:rPr kumimoji="1" lang="zh-CN" altLang="en-US" sz="3200" b="1">
                <a:solidFill>
                  <a:srgbClr val="0043A6"/>
                </a:solidFill>
                <a:effectLst>
                  <a:outerShdw blurRad="38100" dist="38100" dir="2700000" algn="tl">
                    <a:srgbClr val="C0C0C0"/>
                  </a:outerShdw>
                </a:effectLst>
                <a:latin typeface="+mj-lt"/>
                <a:ea typeface="楷体_GB2312" pitchFamily="49" charset="-122"/>
              </a:rPr>
              <a:t>（敏感表达式）</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值</a:t>
            </a:r>
            <a:r>
              <a:rPr kumimoji="1" lang="en-US" altLang="zh-CN" sz="3200" b="1">
                <a:solidFill>
                  <a:srgbClr val="0043A6"/>
                </a:solidFill>
                <a:effectLst>
                  <a:outerShdw blurRad="38100" dist="38100" dir="2700000" algn="tl">
                    <a:srgbClr val="C0C0C0"/>
                  </a:outerShdw>
                </a:effectLst>
                <a:latin typeface="+mj-lt"/>
                <a:ea typeface="楷体_GB2312" pitchFamily="49" charset="-122"/>
              </a:rPr>
              <a:t>1</a:t>
            </a:r>
            <a:r>
              <a:rPr kumimoji="1" lang="zh-CN" altLang="en-US" sz="3200" b="1">
                <a:solidFill>
                  <a:srgbClr val="0043A6"/>
                </a:solidFill>
                <a:effectLst>
                  <a:outerShdw blurRad="38100" dist="38100" dir="2700000" algn="tl">
                    <a:srgbClr val="C0C0C0"/>
                  </a:outerShdw>
                </a:effectLst>
                <a:latin typeface="+mj-lt"/>
                <a:ea typeface="楷体_GB2312" pitchFamily="49" charset="-122"/>
              </a:rPr>
              <a:t>：语句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1</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值</a:t>
            </a:r>
            <a:r>
              <a:rPr kumimoji="1" lang="en-US" altLang="zh-CN" sz="3200" b="1">
                <a:solidFill>
                  <a:srgbClr val="0043A6"/>
                </a:solidFill>
                <a:effectLst>
                  <a:outerShdw blurRad="38100" dist="38100" dir="2700000" algn="tl">
                    <a:srgbClr val="C0C0C0"/>
                  </a:outerShdw>
                </a:effectLst>
                <a:latin typeface="+mj-lt"/>
                <a:ea typeface="楷体_GB2312" pitchFamily="49" charset="-122"/>
              </a:rPr>
              <a:t>2</a:t>
            </a:r>
            <a:r>
              <a:rPr kumimoji="1" lang="zh-CN" altLang="en-US" sz="3200" b="1">
                <a:solidFill>
                  <a:srgbClr val="0043A6"/>
                </a:solidFill>
                <a:effectLst>
                  <a:outerShdw blurRad="38100" dist="38100" dir="2700000" algn="tl">
                    <a:srgbClr val="C0C0C0"/>
                  </a:outerShdw>
                </a:effectLst>
                <a:latin typeface="+mj-lt"/>
                <a:ea typeface="楷体_GB2312" pitchFamily="49" charset="-122"/>
              </a:rPr>
              <a:t>：语句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2</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a:t>
            </a:r>
            <a:r>
              <a:rPr kumimoji="1" lang="zh-CN" altLang="en-US" sz="3200" b="1">
                <a:solidFill>
                  <a:srgbClr val="0043A6"/>
                </a:solidFill>
                <a:effectLst>
                  <a:outerShdw blurRad="38100" dist="38100" dir="2700000" algn="tl">
                    <a:srgbClr val="C0C0C0"/>
                  </a:outerShdw>
                </a:effectLst>
                <a:latin typeface="+mj-lt"/>
                <a:ea typeface="楷体_GB2312" pitchFamily="49" charset="-122"/>
              </a:rPr>
              <a:t>值</a:t>
            </a:r>
            <a:r>
              <a:rPr kumimoji="1" lang="en-US" altLang="zh-CN" sz="3200" b="1">
                <a:solidFill>
                  <a:srgbClr val="0043A6"/>
                </a:solidFill>
                <a:effectLst>
                  <a:outerShdw blurRad="38100" dist="38100" dir="2700000" algn="tl">
                    <a:srgbClr val="C0C0C0"/>
                  </a:outerShdw>
                </a:effectLst>
                <a:latin typeface="+mj-lt"/>
                <a:ea typeface="楷体_GB2312" pitchFamily="49" charset="-122"/>
              </a:rPr>
              <a:t>n</a:t>
            </a:r>
            <a:r>
              <a:rPr kumimoji="1" lang="zh-CN" altLang="en-US" sz="3200" b="1">
                <a:solidFill>
                  <a:srgbClr val="0043A6"/>
                </a:solidFill>
                <a:effectLst>
                  <a:outerShdw blurRad="38100" dist="38100" dir="2700000" algn="tl">
                    <a:srgbClr val="C0C0C0"/>
                  </a:outerShdw>
                </a:effectLst>
                <a:latin typeface="+mj-lt"/>
                <a:ea typeface="楷体_GB2312" pitchFamily="49" charset="-122"/>
              </a:rPr>
              <a:t>：语句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n</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default</a:t>
            </a:r>
            <a:r>
              <a:rPr kumimoji="1" lang="zh-CN" altLang="en-US" sz="3200" b="1">
                <a:solidFill>
                  <a:srgbClr val="0043A6"/>
                </a:solidFill>
                <a:effectLst>
                  <a:outerShdw blurRad="38100" dist="38100" dir="2700000" algn="tl">
                    <a:srgbClr val="C0C0C0"/>
                  </a:outerShdw>
                </a:effectLst>
                <a:latin typeface="+mj-lt"/>
                <a:ea typeface="楷体_GB2312" pitchFamily="49" charset="-122"/>
              </a:rPr>
              <a:t>：  语句</a:t>
            </a:r>
            <a:r>
              <a:rPr kumimoji="1" lang="en-US" altLang="zh-CN" sz="3200" b="1">
                <a:solidFill>
                  <a:srgbClr val="0043A6"/>
                </a:solidFill>
                <a:effectLst>
                  <a:outerShdw blurRad="38100" dist="38100" dir="2700000" algn="tl">
                    <a:srgbClr val="C0C0C0"/>
                  </a:outerShdw>
                </a:effectLst>
                <a:latin typeface="+mj-lt"/>
                <a:ea typeface="楷体_GB2312" pitchFamily="49" charset="-122"/>
              </a:rPr>
              <a:t>n+1</a:t>
            </a:r>
            <a:r>
              <a:rPr kumimoji="1" lang="zh-CN" altLang="en-US" sz="3200" b="1">
                <a:solidFill>
                  <a:srgbClr val="0043A6"/>
                </a:solidFill>
                <a:effectLst>
                  <a:outerShdw blurRad="38100" dist="38100" dir="2700000" algn="tl">
                    <a:srgbClr val="C0C0C0"/>
                  </a:outerShdw>
                </a:effectLst>
                <a:latin typeface="+mj-lt"/>
                <a:ea typeface="楷体_GB2312" pitchFamily="49" charset="-122"/>
              </a:rPr>
              <a:t>；</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endcase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6C83C2E-EE7A-45C8-BD1C-875620D652DD}" type="slidenum">
              <a:rPr lang="en-US" altLang="zh-CN">
                <a:latin typeface="Times New Roman" panose="02020603050405020304" pitchFamily="18" charset="0"/>
              </a:rPr>
              <a:pPr/>
              <a:t>15</a:t>
            </a:fld>
            <a:endParaRPr lang="en-US" altLang="zh-CN">
              <a:latin typeface="Times New Roman" panose="02020603050405020304" pitchFamily="18" charset="0"/>
            </a:endParaRPr>
          </a:p>
        </p:txBody>
      </p:sp>
      <p:sp>
        <p:nvSpPr>
          <p:cNvPr id="16387" name="Text Box 3"/>
          <p:cNvSpPr txBox="1">
            <a:spLocks noChangeArrowheads="1"/>
          </p:cNvSpPr>
          <p:nvPr/>
        </p:nvSpPr>
        <p:spPr bwMode="auto">
          <a:xfrm>
            <a:off x="180975" y="390525"/>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43A6"/>
                </a:solidFill>
                <a:latin typeface="Times New Roman" panose="02020603050405020304" pitchFamily="18" charset="0"/>
              </a:rPr>
              <a:t>1.</a:t>
            </a:r>
            <a:r>
              <a:rPr kumimoji="1" lang="zh-CN" altLang="en-US" sz="3200" b="1">
                <a:solidFill>
                  <a:srgbClr val="0043A6"/>
                </a:solidFill>
                <a:latin typeface="Times New Roman" panose="02020603050405020304" pitchFamily="18" charset="0"/>
              </a:rPr>
              <a:t>模块声明</a:t>
            </a:r>
          </a:p>
        </p:txBody>
      </p:sp>
      <p:sp>
        <p:nvSpPr>
          <p:cNvPr id="28676" name="Text Box 4"/>
          <p:cNvSpPr txBox="1">
            <a:spLocks noChangeArrowheads="1"/>
          </p:cNvSpPr>
          <p:nvPr/>
        </p:nvSpPr>
        <p:spPr bwMode="auto">
          <a:xfrm>
            <a:off x="190500" y="962025"/>
            <a:ext cx="8610600" cy="5262563"/>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Times New Roman" pitchFamily="18" charset="0"/>
              </a:rPr>
              <a:t>module——</a:t>
            </a:r>
            <a:r>
              <a:rPr kumimoji="1" lang="zh-CN" altLang="en-US" sz="3200" b="1" dirty="0">
                <a:latin typeface="楷体_GB2312" pitchFamily="49" charset="-122"/>
                <a:ea typeface="楷体_GB2312" pitchFamily="49" charset="-122"/>
              </a:rPr>
              <a:t>关键词</a:t>
            </a:r>
          </a:p>
          <a:p>
            <a:pPr eaLnBrk="1" hangingPunct="1">
              <a:spcBef>
                <a:spcPct val="50000"/>
              </a:spcBef>
              <a:defRPr/>
            </a:pPr>
            <a:r>
              <a:rPr kumimoji="1" lang="zh-CN" altLang="en-US" sz="3200" b="1" dirty="0">
                <a:latin typeface="楷体_GB2312" pitchFamily="49" charset="-122"/>
                <a:ea typeface="楷体_GB2312" pitchFamily="49" charset="-122"/>
              </a:rPr>
              <a:t>模块名</a:t>
            </a:r>
            <a:r>
              <a:rPr kumimoji="1" lang="en-US" altLang="zh-CN" sz="3200" b="1" dirty="0">
                <a:latin typeface="+mj-lt"/>
                <a:ea typeface="楷体_GB2312" pitchFamily="49" charset="-122"/>
              </a:rPr>
              <a:t>——</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模块唯一的标识符</a:t>
            </a:r>
          </a:p>
          <a:p>
            <a:pPr marL="2514600" indent="-2514600" eaLnBrk="1" hangingPunct="1">
              <a:lnSpc>
                <a:spcPct val="150000"/>
              </a:lnSpc>
              <a:spcBef>
                <a:spcPct val="50000"/>
              </a:spcBef>
              <a:defRPr/>
            </a:pPr>
            <a:r>
              <a:rPr kumimoji="1" lang="zh-CN" altLang="en-US" sz="3200" b="1" dirty="0">
                <a:latin typeface="楷体_GB2312" pitchFamily="49" charset="-122"/>
                <a:ea typeface="楷体_GB2312" pitchFamily="49" charset="-122"/>
              </a:rPr>
              <a:t>端口列表</a:t>
            </a:r>
            <a:r>
              <a:rPr kumimoji="1" lang="en-US" altLang="zh-CN" sz="3200" b="1" dirty="0">
                <a:latin typeface="+mj-lt"/>
                <a:ea typeface="楷体_GB2312" pitchFamily="49" charset="-122"/>
              </a:rPr>
              <a:t>——</a:t>
            </a:r>
            <a:r>
              <a:rPr kumimoji="1" lang="zh-CN" altLang="en-US" sz="3200" b="1" dirty="0">
                <a:latin typeface="楷体_GB2312" pitchFamily="49" charset="-122"/>
                <a:ea typeface="楷体_GB2312" pitchFamily="49" charset="-122"/>
              </a:rPr>
              <a:t>是由输入、输出和双向端口的端口表达式按一定的次序组成的一个列表，它用来指明模块所具有的端口，这些端口用来与其它模块进行连接。</a:t>
            </a: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idx="1"/>
          </p:nvPr>
        </p:nvSpPr>
        <p:spPr>
          <a:xfrm>
            <a:off x="261938" y="315913"/>
            <a:ext cx="7772400" cy="609600"/>
          </a:xfrm>
        </p:spPr>
        <p:txBody>
          <a:bodyPr/>
          <a:lstStyle/>
          <a:p>
            <a:pPr eaLnBrk="1" hangingPunct="1">
              <a:buFontTx/>
              <a:buNone/>
              <a:defRPr/>
            </a:pPr>
            <a:r>
              <a:rPr lang="zh-CN" altLang="en-US" b="1" dirty="0" smtClean="0">
                <a:latin typeface="+mj-lt"/>
              </a:rPr>
              <a:t>例：</a:t>
            </a:r>
            <a:r>
              <a:rPr lang="en-US" altLang="zh-CN" b="1" dirty="0" smtClean="0">
                <a:latin typeface="+mj-lt"/>
              </a:rPr>
              <a:t>BCD</a:t>
            </a:r>
            <a:r>
              <a:rPr lang="zh-CN" altLang="en-US" b="1" dirty="0" smtClean="0">
                <a:latin typeface="+mj-lt"/>
              </a:rPr>
              <a:t>码</a:t>
            </a:r>
            <a:r>
              <a:rPr lang="en-US" altLang="zh-CN" b="1" dirty="0" smtClean="0">
                <a:latin typeface="+mj-lt"/>
              </a:rPr>
              <a:t>-</a:t>
            </a:r>
            <a:r>
              <a:rPr lang="zh-CN" altLang="en-US" b="1" dirty="0" smtClean="0">
                <a:latin typeface="+mj-lt"/>
              </a:rPr>
              <a:t>七段数码管显示译码</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86F6406-6B56-4615-9CD5-0523B412D90A}" type="slidenum">
              <a:rPr lang="en-US" altLang="zh-CN">
                <a:latin typeface="Times New Roman" panose="02020603050405020304" pitchFamily="18" charset="0"/>
              </a:rPr>
              <a:pPr/>
              <a:t>150</a:t>
            </a:fld>
            <a:endParaRPr lang="en-US" altLang="zh-CN">
              <a:latin typeface="Times New Roman" panose="02020603050405020304" pitchFamily="18" charset="0"/>
            </a:endParaRPr>
          </a:p>
        </p:txBody>
      </p:sp>
      <p:sp>
        <p:nvSpPr>
          <p:cNvPr id="214019" name="Text Box 3"/>
          <p:cNvSpPr txBox="1">
            <a:spLocks noChangeArrowheads="1"/>
          </p:cNvSpPr>
          <p:nvPr/>
        </p:nvSpPr>
        <p:spPr bwMode="auto">
          <a:xfrm>
            <a:off x="207963" y="987425"/>
            <a:ext cx="8610600" cy="5119688"/>
          </a:xfrm>
          <a:prstGeom prst="rect">
            <a:avLst/>
          </a:prstGeom>
          <a:noFill/>
          <a:ln w="9525">
            <a:noFill/>
            <a:miter lim="800000"/>
            <a:headEnd/>
            <a:tailEnd/>
          </a:ln>
          <a:effectLst/>
        </p:spPr>
        <p:txBody>
          <a:bodyPr>
            <a:spAutoFit/>
          </a:bodyPr>
          <a:lstStyle/>
          <a:p>
            <a:pPr eaLnBrk="1" hangingPunct="1">
              <a:lnSpc>
                <a:spcPct val="70000"/>
              </a:lnSpc>
              <a:spcBef>
                <a:spcPct val="50000"/>
              </a:spcBef>
              <a:defRPr/>
            </a:pPr>
            <a:r>
              <a:rPr kumimoji="1" lang="en-US" altLang="zh-CN" sz="3200" b="1">
                <a:solidFill>
                  <a:srgbClr val="0043A6"/>
                </a:solidFill>
                <a:effectLst>
                  <a:outerShdw blurRad="38100" dist="38100" dir="2700000" algn="tl">
                    <a:srgbClr val="C0C0C0"/>
                  </a:outerShdw>
                </a:effectLst>
                <a:latin typeface="Times New Roman" pitchFamily="18" charset="0"/>
              </a:rPr>
              <a:t>module</a:t>
            </a:r>
            <a:r>
              <a:rPr kumimoji="1" lang="en-US" altLang="zh-CN" sz="3200" b="1">
                <a:latin typeface="Times New Roman" pitchFamily="18" charset="0"/>
              </a:rPr>
              <a:t>   decode4_7(decodeout</a:t>
            </a:r>
            <a:r>
              <a:rPr kumimoji="1" lang="zh-CN" altLang="en-US" sz="3200" b="1">
                <a:latin typeface="Times New Roman" pitchFamily="18" charset="0"/>
              </a:rPr>
              <a:t>，</a:t>
            </a:r>
            <a:r>
              <a:rPr kumimoji="1" lang="en-US" altLang="zh-CN" sz="3200" b="1">
                <a:latin typeface="Times New Roman" pitchFamily="18" charset="0"/>
              </a:rPr>
              <a:t>indec);</a:t>
            </a:r>
          </a:p>
          <a:p>
            <a:pPr eaLnBrk="1" hangingPunct="1">
              <a:lnSpc>
                <a:spcPct val="70000"/>
              </a:lnSpc>
              <a:spcBef>
                <a:spcPct val="50000"/>
              </a:spcBef>
              <a:defRPr/>
            </a:pPr>
            <a:r>
              <a:rPr kumimoji="1" lang="en-US" altLang="zh-CN" sz="3200" b="1">
                <a:solidFill>
                  <a:srgbClr val="0043A6"/>
                </a:solidFill>
                <a:effectLst>
                  <a:outerShdw blurRad="38100" dist="38100" dir="2700000" algn="tl">
                    <a:srgbClr val="C0C0C0"/>
                  </a:outerShdw>
                </a:effectLst>
                <a:latin typeface="Times New Roman" pitchFamily="18" charset="0"/>
              </a:rPr>
              <a:t>output</a:t>
            </a:r>
            <a:r>
              <a:rPr kumimoji="1" lang="en-US" altLang="zh-CN" sz="3200" b="1">
                <a:latin typeface="Times New Roman" pitchFamily="18" charset="0"/>
              </a:rPr>
              <a:t> [6:0]   decodeout;</a:t>
            </a:r>
          </a:p>
          <a:p>
            <a:pPr eaLnBrk="1" hangingPunct="1">
              <a:lnSpc>
                <a:spcPct val="70000"/>
              </a:lnSpc>
              <a:spcBef>
                <a:spcPct val="50000"/>
              </a:spcBef>
              <a:defRPr/>
            </a:pPr>
            <a:r>
              <a:rPr kumimoji="1" lang="en-US" altLang="zh-CN" sz="3200" b="1">
                <a:solidFill>
                  <a:srgbClr val="0043A6"/>
                </a:solidFill>
                <a:effectLst>
                  <a:outerShdw blurRad="38100" dist="38100" dir="2700000" algn="tl">
                    <a:srgbClr val="C0C0C0"/>
                  </a:outerShdw>
                </a:effectLst>
                <a:latin typeface="Times New Roman" pitchFamily="18" charset="0"/>
              </a:rPr>
              <a:t>input</a:t>
            </a:r>
            <a:r>
              <a:rPr kumimoji="1" lang="en-US" altLang="zh-CN" sz="3200" b="1">
                <a:latin typeface="Times New Roman" pitchFamily="18" charset="0"/>
              </a:rPr>
              <a:t> [3:0]   indec;</a:t>
            </a:r>
          </a:p>
          <a:p>
            <a:pPr eaLnBrk="1" hangingPunct="1">
              <a:lnSpc>
                <a:spcPct val="70000"/>
              </a:lnSpc>
              <a:spcBef>
                <a:spcPct val="50000"/>
              </a:spcBef>
              <a:defRPr/>
            </a:pPr>
            <a:r>
              <a:rPr kumimoji="1" lang="en-US" altLang="zh-CN" sz="3200" b="1">
                <a:solidFill>
                  <a:srgbClr val="0043A6"/>
                </a:solidFill>
                <a:effectLst>
                  <a:outerShdw blurRad="38100" dist="38100" dir="2700000" algn="tl">
                    <a:srgbClr val="C0C0C0"/>
                  </a:outerShdw>
                </a:effectLst>
                <a:latin typeface="Times New Roman" pitchFamily="18" charset="0"/>
              </a:rPr>
              <a:t>reg</a:t>
            </a:r>
            <a:r>
              <a:rPr kumimoji="1" lang="en-US" altLang="zh-CN" sz="3200" b="1">
                <a:latin typeface="Times New Roman" pitchFamily="18" charset="0"/>
              </a:rPr>
              <a:t> [6:0]   decodeout;</a:t>
            </a:r>
          </a:p>
          <a:p>
            <a:pPr eaLnBrk="1" hangingPunct="1">
              <a:lnSpc>
                <a:spcPct val="70000"/>
              </a:lnSpc>
              <a:spcBef>
                <a:spcPct val="50000"/>
              </a:spcBef>
              <a:defRPr/>
            </a:pPr>
            <a:r>
              <a:rPr kumimoji="1" lang="en-US" altLang="zh-CN" sz="3200" b="1">
                <a:solidFill>
                  <a:srgbClr val="0043A6"/>
                </a:solidFill>
                <a:effectLst>
                  <a:outerShdw blurRad="38100" dist="38100" dir="2700000" algn="tl">
                    <a:srgbClr val="C0C0C0"/>
                  </a:outerShdw>
                </a:effectLst>
                <a:latin typeface="Times New Roman" pitchFamily="18" charset="0"/>
              </a:rPr>
              <a:t>always</a:t>
            </a:r>
            <a:r>
              <a:rPr kumimoji="1" lang="en-US" altLang="zh-CN" sz="3200" b="1">
                <a:latin typeface="Times New Roman" pitchFamily="18" charset="0"/>
              </a:rPr>
              <a:t>  @  (indec)</a:t>
            </a:r>
          </a:p>
          <a:p>
            <a:pPr eaLnBrk="1" hangingPunct="1">
              <a:lnSpc>
                <a:spcPct val="70000"/>
              </a:lnSpc>
              <a:spcBef>
                <a:spcPct val="50000"/>
              </a:spcBef>
              <a:defRPr/>
            </a:pPr>
            <a:r>
              <a:rPr kumimoji="1" lang="en-US" altLang="zh-CN" sz="3200" b="1">
                <a:solidFill>
                  <a:srgbClr val="006699"/>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begin</a:t>
            </a:r>
          </a:p>
          <a:p>
            <a:pPr eaLnBrk="1" hangingPunct="1">
              <a:lnSpc>
                <a:spcPct val="70000"/>
              </a:lnSpc>
              <a:spcBef>
                <a:spcPct val="50000"/>
              </a:spcBef>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case</a:t>
            </a:r>
            <a:r>
              <a:rPr kumimoji="1" lang="en-US" altLang="zh-CN" sz="3200" b="1">
                <a:latin typeface="Times New Roman" pitchFamily="18" charset="0"/>
              </a:rPr>
              <a:t> (indec)</a:t>
            </a:r>
          </a:p>
          <a:p>
            <a:pPr eaLnBrk="1" hangingPunct="1">
              <a:lnSpc>
                <a:spcPct val="70000"/>
              </a:lnSpc>
              <a:spcBef>
                <a:spcPct val="50000"/>
              </a:spcBef>
              <a:defRPr/>
            </a:pPr>
            <a:r>
              <a:rPr kumimoji="1" lang="en-US" altLang="zh-CN" sz="3200" b="1">
                <a:latin typeface="Times New Roman" pitchFamily="18" charset="0"/>
              </a:rPr>
              <a:t>	4'd0</a:t>
            </a:r>
            <a:r>
              <a:rPr kumimoji="1" lang="zh-CN" altLang="en-US" sz="3200" b="1">
                <a:latin typeface="Times New Roman" pitchFamily="18" charset="0"/>
              </a:rPr>
              <a:t>：</a:t>
            </a:r>
            <a:r>
              <a:rPr kumimoji="1" lang="en-US" altLang="zh-CN" sz="3200" b="1">
                <a:latin typeface="Times New Roman" pitchFamily="18" charset="0"/>
              </a:rPr>
              <a:t>decodeout=7'b1111110;</a:t>
            </a:r>
          </a:p>
          <a:p>
            <a:pPr eaLnBrk="1" hangingPunct="1">
              <a:lnSpc>
                <a:spcPct val="70000"/>
              </a:lnSpc>
              <a:spcBef>
                <a:spcPct val="50000"/>
              </a:spcBef>
              <a:defRPr/>
            </a:pPr>
            <a:r>
              <a:rPr kumimoji="1" lang="en-US" altLang="zh-CN" sz="3200" b="1">
                <a:latin typeface="Times New Roman" pitchFamily="18" charset="0"/>
              </a:rPr>
              <a:t>	4'd1</a:t>
            </a:r>
            <a:r>
              <a:rPr kumimoji="1" lang="zh-CN" altLang="en-US" sz="3200" b="1">
                <a:latin typeface="Times New Roman" pitchFamily="18" charset="0"/>
              </a:rPr>
              <a:t>：</a:t>
            </a:r>
            <a:r>
              <a:rPr kumimoji="1" lang="en-US" altLang="zh-CN" sz="3200" b="1">
                <a:latin typeface="Times New Roman" pitchFamily="18" charset="0"/>
              </a:rPr>
              <a:t>decodeout=7'b0110000;</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9DB068C-9CBB-4AAD-9460-622B07C1D198}" type="slidenum">
              <a:rPr lang="en-US" altLang="zh-CN">
                <a:latin typeface="Times New Roman" panose="02020603050405020304" pitchFamily="18" charset="0"/>
              </a:rPr>
              <a:pPr/>
              <a:t>151</a:t>
            </a:fld>
            <a:endParaRPr lang="en-US" altLang="zh-CN">
              <a:latin typeface="Times New Roman" panose="02020603050405020304" pitchFamily="18" charset="0"/>
            </a:endParaRPr>
          </a:p>
        </p:txBody>
      </p:sp>
      <p:sp>
        <p:nvSpPr>
          <p:cNvPr id="215042" name="Text Box 2"/>
          <p:cNvSpPr txBox="1">
            <a:spLocks noChangeArrowheads="1"/>
          </p:cNvSpPr>
          <p:nvPr/>
        </p:nvSpPr>
        <p:spPr bwMode="auto">
          <a:xfrm>
            <a:off x="327025" y="190500"/>
            <a:ext cx="7772400" cy="653097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a:latin typeface="Times New Roman" pitchFamily="18" charset="0"/>
              </a:rPr>
              <a:t>	4'd2</a:t>
            </a:r>
            <a:r>
              <a:rPr kumimoji="1" lang="zh-CN" altLang="en-US" sz="3200" b="1">
                <a:latin typeface="Times New Roman" pitchFamily="18" charset="0"/>
              </a:rPr>
              <a:t>：</a:t>
            </a:r>
            <a:r>
              <a:rPr kumimoji="1" lang="en-US" altLang="zh-CN" sz="3200" b="1">
                <a:latin typeface="Times New Roman" pitchFamily="18" charset="0"/>
              </a:rPr>
              <a:t>decodeout=7'b1101101;</a:t>
            </a:r>
          </a:p>
          <a:p>
            <a:pPr eaLnBrk="1" hangingPunct="1">
              <a:lnSpc>
                <a:spcPct val="110000"/>
              </a:lnSpc>
              <a:defRPr/>
            </a:pPr>
            <a:r>
              <a:rPr kumimoji="1" lang="en-US" altLang="zh-CN" sz="3200" b="1">
                <a:latin typeface="Times New Roman" pitchFamily="18" charset="0"/>
              </a:rPr>
              <a:t>	4'd3</a:t>
            </a:r>
            <a:r>
              <a:rPr kumimoji="1" lang="zh-CN" altLang="en-US" sz="3200" b="1">
                <a:latin typeface="Times New Roman" pitchFamily="18" charset="0"/>
              </a:rPr>
              <a:t>：</a:t>
            </a:r>
            <a:r>
              <a:rPr kumimoji="1" lang="en-US" altLang="zh-CN" sz="3200" b="1">
                <a:latin typeface="Times New Roman" pitchFamily="18" charset="0"/>
              </a:rPr>
              <a:t>decodeout=7'b1111001;</a:t>
            </a:r>
          </a:p>
          <a:p>
            <a:pPr eaLnBrk="1" hangingPunct="1">
              <a:lnSpc>
                <a:spcPct val="110000"/>
              </a:lnSpc>
              <a:defRPr/>
            </a:pPr>
            <a:r>
              <a:rPr kumimoji="1" lang="en-US" altLang="zh-CN" sz="3200" b="1">
                <a:latin typeface="Times New Roman" pitchFamily="18" charset="0"/>
              </a:rPr>
              <a:t>	4'd4</a:t>
            </a:r>
            <a:r>
              <a:rPr kumimoji="1" lang="zh-CN" altLang="en-US" sz="3200" b="1">
                <a:latin typeface="Times New Roman" pitchFamily="18" charset="0"/>
              </a:rPr>
              <a:t>：</a:t>
            </a:r>
            <a:r>
              <a:rPr kumimoji="1" lang="en-US" altLang="zh-CN" sz="3200" b="1">
                <a:latin typeface="Times New Roman" pitchFamily="18" charset="0"/>
              </a:rPr>
              <a:t>decodeout=7'b0110011;</a:t>
            </a:r>
          </a:p>
          <a:p>
            <a:pPr eaLnBrk="1" hangingPunct="1">
              <a:lnSpc>
                <a:spcPct val="110000"/>
              </a:lnSpc>
              <a:defRPr/>
            </a:pPr>
            <a:r>
              <a:rPr kumimoji="1" lang="en-US" altLang="zh-CN" sz="3200" b="1">
                <a:latin typeface="Times New Roman" pitchFamily="18" charset="0"/>
              </a:rPr>
              <a:t>	4'd5</a:t>
            </a:r>
            <a:r>
              <a:rPr kumimoji="1" lang="zh-CN" altLang="en-US" sz="3200" b="1">
                <a:latin typeface="Times New Roman" pitchFamily="18" charset="0"/>
              </a:rPr>
              <a:t>：</a:t>
            </a:r>
            <a:r>
              <a:rPr kumimoji="1" lang="en-US" altLang="zh-CN" sz="3200" b="1">
                <a:latin typeface="Times New Roman" pitchFamily="18" charset="0"/>
              </a:rPr>
              <a:t>decodeout=7'b1011011;</a:t>
            </a:r>
          </a:p>
          <a:p>
            <a:pPr eaLnBrk="1" hangingPunct="1">
              <a:lnSpc>
                <a:spcPct val="110000"/>
              </a:lnSpc>
              <a:defRPr/>
            </a:pPr>
            <a:r>
              <a:rPr kumimoji="1" lang="en-US" altLang="zh-CN" sz="3200" b="1">
                <a:latin typeface="Times New Roman" pitchFamily="18" charset="0"/>
              </a:rPr>
              <a:t>	4'd6</a:t>
            </a:r>
            <a:r>
              <a:rPr kumimoji="1" lang="zh-CN" altLang="en-US" sz="3200" b="1">
                <a:latin typeface="Times New Roman" pitchFamily="18" charset="0"/>
              </a:rPr>
              <a:t>：</a:t>
            </a:r>
            <a:r>
              <a:rPr kumimoji="1" lang="en-US" altLang="zh-CN" sz="3200" b="1">
                <a:latin typeface="Times New Roman" pitchFamily="18" charset="0"/>
              </a:rPr>
              <a:t>decodeout=7'b1011111;</a:t>
            </a:r>
          </a:p>
          <a:p>
            <a:pPr eaLnBrk="1" hangingPunct="1">
              <a:lnSpc>
                <a:spcPct val="110000"/>
              </a:lnSpc>
              <a:defRPr/>
            </a:pPr>
            <a:r>
              <a:rPr kumimoji="1" lang="en-US" altLang="zh-CN" sz="3200" b="1">
                <a:latin typeface="Times New Roman" pitchFamily="18" charset="0"/>
              </a:rPr>
              <a:t>	4'd7</a:t>
            </a:r>
            <a:r>
              <a:rPr kumimoji="1" lang="zh-CN" altLang="en-US" sz="3200" b="1">
                <a:latin typeface="Times New Roman" pitchFamily="18" charset="0"/>
              </a:rPr>
              <a:t>：</a:t>
            </a:r>
            <a:r>
              <a:rPr kumimoji="1" lang="en-US" altLang="zh-CN" sz="3200" b="1">
                <a:latin typeface="Times New Roman" pitchFamily="18" charset="0"/>
              </a:rPr>
              <a:t>decodeout=7'b1110000;</a:t>
            </a:r>
          </a:p>
          <a:p>
            <a:pPr eaLnBrk="1" hangingPunct="1">
              <a:lnSpc>
                <a:spcPct val="110000"/>
              </a:lnSpc>
              <a:defRPr/>
            </a:pPr>
            <a:r>
              <a:rPr kumimoji="1" lang="en-US" altLang="zh-CN" sz="3200" b="1">
                <a:latin typeface="Times New Roman" pitchFamily="18" charset="0"/>
              </a:rPr>
              <a:t>	4'd8</a:t>
            </a:r>
            <a:r>
              <a:rPr kumimoji="1" lang="zh-CN" altLang="en-US" sz="3200" b="1">
                <a:latin typeface="Times New Roman" pitchFamily="18" charset="0"/>
              </a:rPr>
              <a:t>：</a:t>
            </a:r>
            <a:r>
              <a:rPr kumimoji="1" lang="en-US" altLang="zh-CN" sz="3200" b="1">
                <a:latin typeface="Times New Roman" pitchFamily="18" charset="0"/>
              </a:rPr>
              <a:t>decodeout=7'b1111111;</a:t>
            </a:r>
          </a:p>
          <a:p>
            <a:pPr eaLnBrk="1" hangingPunct="1">
              <a:lnSpc>
                <a:spcPct val="110000"/>
              </a:lnSpc>
              <a:defRPr/>
            </a:pPr>
            <a:r>
              <a:rPr kumimoji="1" lang="en-US" altLang="zh-CN" sz="3200" b="1">
                <a:latin typeface="Times New Roman" pitchFamily="18" charset="0"/>
              </a:rPr>
              <a:t>	4'd9</a:t>
            </a:r>
            <a:r>
              <a:rPr kumimoji="1" lang="zh-CN" altLang="en-US" sz="3200" b="1">
                <a:latin typeface="Times New Roman" pitchFamily="18" charset="0"/>
              </a:rPr>
              <a:t>：</a:t>
            </a:r>
            <a:r>
              <a:rPr kumimoji="1" lang="en-US" altLang="zh-CN" sz="3200" b="1">
                <a:latin typeface="Times New Roman" pitchFamily="18" charset="0"/>
              </a:rPr>
              <a:t>decodeout=7'b1111011;</a:t>
            </a:r>
          </a:p>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default </a:t>
            </a:r>
            <a:r>
              <a:rPr kumimoji="1" lang="zh-CN" altLang="en-US" sz="3200" b="1">
                <a:latin typeface="Times New Roman" pitchFamily="18" charset="0"/>
              </a:rPr>
              <a:t>： </a:t>
            </a:r>
            <a:r>
              <a:rPr kumimoji="1" lang="en-US" altLang="zh-CN" sz="3200" b="1">
                <a:latin typeface="Times New Roman" pitchFamily="18" charset="0"/>
              </a:rPr>
              <a:t>decodeout=7'bx;</a:t>
            </a:r>
          </a:p>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endcase</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    end</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endmodule</a:t>
            </a: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EB77785F-F35D-45AF-824E-96053F9B4817}" type="slidenum">
              <a:rPr lang="en-US" altLang="zh-CN">
                <a:latin typeface="Times New Roman" panose="02020603050405020304" pitchFamily="18" charset="0"/>
                <a:ea typeface="楷体_GB2312" pitchFamily="49" charset="-122"/>
              </a:rPr>
              <a:pPr/>
              <a:t>152</a:t>
            </a:fld>
            <a:endParaRPr lang="en-US" altLang="zh-CN">
              <a:latin typeface="Times New Roman" panose="02020603050405020304" pitchFamily="18" charset="0"/>
              <a:ea typeface="楷体_GB2312" pitchFamily="49" charset="-122"/>
            </a:endParaRPr>
          </a:p>
        </p:txBody>
      </p:sp>
      <p:sp>
        <p:nvSpPr>
          <p:cNvPr id="164867" name="Text Box 2"/>
          <p:cNvSpPr txBox="1">
            <a:spLocks noChangeArrowheads="1"/>
          </p:cNvSpPr>
          <p:nvPr/>
        </p:nvSpPr>
        <p:spPr bwMode="auto">
          <a:xfrm>
            <a:off x="152400" y="457200"/>
            <a:ext cx="8610600" cy="57943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 </a:t>
            </a:r>
            <a:r>
              <a:rPr kumimoji="1" lang="en-US" altLang="zh-CN" sz="3200" b="1">
                <a:latin typeface="+mj-lt"/>
                <a:ea typeface="楷体_GB2312" pitchFamily="49" charset="-122"/>
              </a:rPr>
              <a:t>casez</a:t>
            </a:r>
            <a:r>
              <a:rPr kumimoji="1" lang="zh-CN" altLang="en-US" sz="3200" b="1">
                <a:latin typeface="+mj-lt"/>
                <a:ea typeface="楷体_GB2312" pitchFamily="49" charset="-122"/>
              </a:rPr>
              <a:t>与</a:t>
            </a:r>
            <a:r>
              <a:rPr kumimoji="1" lang="en-US" altLang="zh-CN" sz="3200" b="1">
                <a:latin typeface="+mj-lt"/>
                <a:ea typeface="楷体_GB2312" pitchFamily="49" charset="-122"/>
              </a:rPr>
              <a:t>casex</a:t>
            </a:r>
            <a:r>
              <a:rPr kumimoji="1" lang="zh-CN" altLang="en-US" sz="3200" b="1">
                <a:latin typeface="+mj-lt"/>
                <a:ea typeface="楷体_GB2312" pitchFamily="49" charset="-122"/>
              </a:rPr>
              <a:t>语句</a:t>
            </a:r>
          </a:p>
        </p:txBody>
      </p:sp>
      <p:sp>
        <p:nvSpPr>
          <p:cNvPr id="164868" name="Text Box 3"/>
          <p:cNvSpPr txBox="1">
            <a:spLocks noChangeArrowheads="1"/>
          </p:cNvSpPr>
          <p:nvPr/>
        </p:nvSpPr>
        <p:spPr bwMode="auto">
          <a:xfrm>
            <a:off x="228600" y="1143000"/>
            <a:ext cx="8382000" cy="132397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	casez</a:t>
            </a:r>
            <a:r>
              <a:rPr kumimoji="1" lang="zh-CN" altLang="en-US" sz="3200" b="1">
                <a:latin typeface="+mj-lt"/>
                <a:ea typeface="楷体_GB2312" pitchFamily="49" charset="-122"/>
              </a:rPr>
              <a:t>与</a:t>
            </a:r>
            <a:r>
              <a:rPr kumimoji="1" lang="en-US" altLang="zh-CN" sz="3200" b="1">
                <a:latin typeface="+mj-lt"/>
                <a:ea typeface="楷体_GB2312" pitchFamily="49" charset="-122"/>
              </a:rPr>
              <a:t>casex</a:t>
            </a:r>
            <a:r>
              <a:rPr kumimoji="1" lang="zh-CN" altLang="en-US" sz="3200" b="1">
                <a:latin typeface="+mj-lt"/>
                <a:ea typeface="楷体_GB2312" pitchFamily="49" charset="-122"/>
              </a:rPr>
              <a:t>的格式与</a:t>
            </a:r>
            <a:r>
              <a:rPr kumimoji="1" lang="en-US" altLang="zh-CN" sz="3200" b="1">
                <a:latin typeface="+mj-lt"/>
                <a:ea typeface="楷体_GB2312" pitchFamily="49" charset="-122"/>
              </a:rPr>
              <a:t>case</a:t>
            </a:r>
            <a:r>
              <a:rPr kumimoji="1" lang="zh-CN" altLang="en-US" sz="3200" b="1">
                <a:latin typeface="+mj-lt"/>
                <a:ea typeface="楷体_GB2312" pitchFamily="49" charset="-122"/>
              </a:rPr>
              <a:t>完全相同，但</a:t>
            </a:r>
          </a:p>
          <a:p>
            <a:pPr eaLnBrk="1" hangingPunct="1">
              <a:spcBef>
                <a:spcPct val="50000"/>
              </a:spcBef>
              <a:defRPr/>
            </a:pPr>
            <a:r>
              <a:rPr kumimoji="1" lang="zh-CN" altLang="en-US" sz="3200" b="1">
                <a:latin typeface="+mj-lt"/>
                <a:ea typeface="楷体_GB2312" pitchFamily="49" charset="-122"/>
              </a:rPr>
              <a:t>在执行时有区别。</a:t>
            </a:r>
          </a:p>
        </p:txBody>
      </p:sp>
      <p:graphicFrame>
        <p:nvGraphicFramePr>
          <p:cNvPr id="216068" name="Group 4"/>
          <p:cNvGraphicFramePr>
            <a:graphicFrameLocks noGrp="1"/>
          </p:cNvGraphicFramePr>
          <p:nvPr/>
        </p:nvGraphicFramePr>
        <p:xfrm>
          <a:off x="457200" y="3282950"/>
          <a:ext cx="3505200" cy="2895600"/>
        </p:xfrm>
        <a:graphic>
          <a:graphicData uri="http://schemas.openxmlformats.org/drawingml/2006/table">
            <a:tbl>
              <a:tblPr/>
              <a:tblGrid>
                <a:gridCol w="1133475">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0    1    x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0"/>
                  </a:ext>
                </a:extLst>
              </a:tr>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1    0    0    0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1"/>
                  </a:ext>
                </a:extLst>
              </a:tr>
              <a:tr h="428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3"/>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bl>
          </a:graphicData>
        </a:graphic>
      </p:graphicFrame>
      <p:sp>
        <p:nvSpPr>
          <p:cNvPr id="216088" name="Text Box 24"/>
          <p:cNvSpPr txBox="1">
            <a:spLocks noChangeArrowheads="1"/>
          </p:cNvSpPr>
          <p:nvPr/>
        </p:nvSpPr>
        <p:spPr bwMode="auto">
          <a:xfrm>
            <a:off x="685800" y="2681288"/>
            <a:ext cx="3429000" cy="579437"/>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2800" b="1">
                <a:solidFill>
                  <a:srgbClr val="800000"/>
                </a:solidFill>
                <a:latin typeface="+mj-lt"/>
                <a:ea typeface="楷体_GB2312" pitchFamily="49" charset="-122"/>
              </a:rPr>
              <a:t>case</a:t>
            </a:r>
            <a:r>
              <a:rPr kumimoji="1" lang="zh-CN" altLang="en-US" sz="3200" b="1">
                <a:solidFill>
                  <a:srgbClr val="0043A6"/>
                </a:solidFill>
                <a:effectLst>
                  <a:outerShdw blurRad="38100" dist="38100" dir="2700000" algn="tl">
                    <a:srgbClr val="C0C0C0"/>
                  </a:outerShdw>
                </a:effectLst>
                <a:latin typeface="+mj-lt"/>
                <a:ea typeface="楷体_GB2312" pitchFamily="49" charset="-122"/>
              </a:rPr>
              <a:t>语句</a:t>
            </a:r>
            <a:r>
              <a:rPr kumimoji="1" lang="zh-CN" altLang="en-US" sz="2800" b="1">
                <a:solidFill>
                  <a:srgbClr val="800000"/>
                </a:solidFill>
                <a:latin typeface="+mj-lt"/>
                <a:ea typeface="楷体_GB2312" pitchFamily="49" charset="-122"/>
              </a:rPr>
              <a:t>比较规则</a:t>
            </a:r>
          </a:p>
        </p:txBody>
      </p:sp>
      <p:graphicFrame>
        <p:nvGraphicFramePr>
          <p:cNvPr id="216089" name="Group 25"/>
          <p:cNvGraphicFramePr>
            <a:graphicFrameLocks noGrp="1"/>
          </p:cNvGraphicFramePr>
          <p:nvPr/>
        </p:nvGraphicFramePr>
        <p:xfrm>
          <a:off x="4953000" y="3282950"/>
          <a:ext cx="3429000" cy="2895600"/>
        </p:xfrm>
        <a:graphic>
          <a:graphicData uri="http://schemas.openxmlformats.org/drawingml/2006/table">
            <a:tbl>
              <a:tblPr/>
              <a:tblGrid>
                <a:gridCol w="1143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casez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8A4A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0    1    x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0"/>
                  </a:ext>
                </a:extLst>
              </a:tr>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8A4A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1    0    0    1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1"/>
                  </a:ext>
                </a:extLst>
              </a:tr>
              <a:tr h="428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8A4A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0    1    0    1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2"/>
                  </a:ext>
                </a:extLst>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8A4A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0    0    1    1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3"/>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28A4A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bg1"/>
                          </a:solidFill>
                          <a:effectLst/>
                          <a:latin typeface="Times New Roman" pitchFamily="18" charset="0"/>
                          <a:ea typeface="宋体" pitchFamily="2" charset="-122"/>
                        </a:rPr>
                        <a:t>1    1    1    1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4"/>
                  </a:ext>
                </a:extLst>
              </a:tr>
            </a:tbl>
          </a:graphicData>
        </a:graphic>
      </p:graphicFrame>
      <p:sp>
        <p:nvSpPr>
          <p:cNvPr id="164910" name="Text Box 45"/>
          <p:cNvSpPr txBox="1">
            <a:spLocks noChangeArrowheads="1"/>
          </p:cNvSpPr>
          <p:nvPr/>
        </p:nvSpPr>
        <p:spPr bwMode="auto">
          <a:xfrm>
            <a:off x="5029200" y="2667000"/>
            <a:ext cx="3429000" cy="519113"/>
          </a:xfrm>
          <a:prstGeom prst="rect">
            <a:avLst/>
          </a:prstGeom>
          <a:noFill/>
          <a:ln w="9525">
            <a:noFill/>
            <a:miter lim="800000"/>
            <a:headEnd/>
            <a:tailEnd/>
          </a:ln>
        </p:spPr>
        <p:txBody>
          <a:bodyPr>
            <a:spAutoFit/>
          </a:bodyPr>
          <a:lstStyle/>
          <a:p>
            <a:pPr eaLnBrk="1" hangingPunct="1">
              <a:spcBef>
                <a:spcPct val="50000"/>
              </a:spcBef>
              <a:defRPr/>
            </a:pPr>
            <a:r>
              <a:rPr kumimoji="1" lang="en-US" altLang="zh-CN" sz="2800" b="1">
                <a:solidFill>
                  <a:srgbClr val="800000"/>
                </a:solidFill>
                <a:latin typeface="+mj-lt"/>
                <a:ea typeface="楷体_GB2312" pitchFamily="49" charset="-122"/>
              </a:rPr>
              <a:t>casez</a:t>
            </a:r>
            <a:r>
              <a:rPr kumimoji="1" lang="zh-CN" altLang="en-US" sz="2800" b="1">
                <a:solidFill>
                  <a:srgbClr val="800000"/>
                </a:solidFill>
                <a:latin typeface="+mj-lt"/>
                <a:ea typeface="楷体_GB2312" pitchFamily="49" charset="-122"/>
              </a:rPr>
              <a:t>语句比较规则</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E7AE511-EB3C-4713-9511-A7006679D319}" type="slidenum">
              <a:rPr lang="en-US" altLang="zh-CN">
                <a:latin typeface="Times New Roman" panose="02020603050405020304" pitchFamily="18" charset="0"/>
              </a:rPr>
              <a:pPr/>
              <a:t>153</a:t>
            </a:fld>
            <a:endParaRPr lang="en-US" altLang="zh-CN">
              <a:latin typeface="Times New Roman" panose="02020603050405020304" pitchFamily="18" charset="0"/>
            </a:endParaRPr>
          </a:p>
        </p:txBody>
      </p:sp>
      <p:graphicFrame>
        <p:nvGraphicFramePr>
          <p:cNvPr id="217090" name="Group 2"/>
          <p:cNvGraphicFramePr>
            <a:graphicFrameLocks noGrp="1"/>
          </p:cNvGraphicFramePr>
          <p:nvPr/>
        </p:nvGraphicFramePr>
        <p:xfrm>
          <a:off x="609600" y="1143000"/>
          <a:ext cx="3505200" cy="2651125"/>
        </p:xfrm>
        <a:graphic>
          <a:graphicData uri="http://schemas.openxmlformats.org/drawingml/2006/table">
            <a:tbl>
              <a:tblPr/>
              <a:tblGrid>
                <a:gridCol w="1133475">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tblGrid>
              <a:tr h="57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casex</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1    x    z</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0"/>
                  </a:ext>
                </a:extLst>
              </a:tr>
              <a:tr h="5180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1    0    1    1 </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1"/>
                  </a:ext>
                </a:extLst>
              </a:tr>
              <a:tr h="5180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0    1    1    1</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5180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x</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1    1    1    1</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3"/>
                  </a:ext>
                </a:extLst>
              </a:tr>
              <a:tr h="5180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z</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1    1    1    1</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bl>
          </a:graphicData>
        </a:graphic>
      </p:graphicFrame>
      <p:sp>
        <p:nvSpPr>
          <p:cNvPr id="157719" name="Text Box 22"/>
          <p:cNvSpPr txBox="1">
            <a:spLocks noChangeArrowheads="1"/>
          </p:cNvSpPr>
          <p:nvPr/>
        </p:nvSpPr>
        <p:spPr bwMode="auto">
          <a:xfrm>
            <a:off x="685800" y="53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800000"/>
                </a:solidFill>
                <a:latin typeface="Times New Roman" panose="02020603050405020304" pitchFamily="18" charset="0"/>
              </a:rPr>
              <a:t>casex</a:t>
            </a:r>
            <a:r>
              <a:rPr kumimoji="1" lang="zh-CN" altLang="en-US" sz="2800" b="1">
                <a:solidFill>
                  <a:srgbClr val="800000"/>
                </a:solidFill>
                <a:latin typeface="Times New Roman" panose="02020603050405020304" pitchFamily="18" charset="0"/>
              </a:rPr>
              <a:t>语句比较规则</a:t>
            </a: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idx="1"/>
          </p:nvPr>
        </p:nvSpPr>
        <p:spPr>
          <a:xfrm>
            <a:off x="134938" y="238125"/>
            <a:ext cx="7772400" cy="457200"/>
          </a:xfrm>
        </p:spPr>
        <p:txBody>
          <a:bodyPr/>
          <a:lstStyle/>
          <a:p>
            <a:pPr eaLnBrk="1" hangingPunct="1">
              <a:lnSpc>
                <a:spcPct val="90000"/>
              </a:lnSpc>
              <a:buFontTx/>
              <a:buNone/>
            </a:pPr>
            <a:r>
              <a:rPr lang="zh-CN" altLang="en-US" sz="2800" b="1" smtClean="0"/>
              <a:t>例</a:t>
            </a:r>
            <a:r>
              <a:rPr lang="en-US" altLang="zh-CN" sz="2800" b="1" smtClean="0"/>
              <a:t>1</a:t>
            </a:r>
            <a:r>
              <a:rPr lang="zh-CN" altLang="en-US" sz="2800" b="1" smtClean="0"/>
              <a:t>：用</a:t>
            </a:r>
            <a:r>
              <a:rPr lang="en-US" altLang="zh-CN" sz="2800" b="1" smtClean="0"/>
              <a:t>casez</a:t>
            </a:r>
            <a:r>
              <a:rPr lang="zh-CN" altLang="en-US" sz="2800" b="1" smtClean="0"/>
              <a:t>语句实现操作码译码</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552123F-2DC6-4177-BC74-431C54D24E3B}" type="slidenum">
              <a:rPr lang="en-US" altLang="zh-CN">
                <a:latin typeface="Times New Roman" panose="02020603050405020304" pitchFamily="18" charset="0"/>
              </a:rPr>
              <a:pPr/>
              <a:t>154</a:t>
            </a:fld>
            <a:endParaRPr lang="en-US" altLang="zh-CN">
              <a:latin typeface="Times New Roman" panose="02020603050405020304" pitchFamily="18" charset="0"/>
            </a:endParaRPr>
          </a:p>
        </p:txBody>
      </p:sp>
      <p:sp>
        <p:nvSpPr>
          <p:cNvPr id="218115" name="Text Box 3"/>
          <p:cNvSpPr txBox="1">
            <a:spLocks noChangeArrowheads="1"/>
          </p:cNvSpPr>
          <p:nvPr/>
        </p:nvSpPr>
        <p:spPr bwMode="auto">
          <a:xfrm>
            <a:off x="261938" y="530225"/>
            <a:ext cx="8153400" cy="632777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module </a:t>
            </a:r>
            <a:r>
              <a:rPr kumimoji="1" lang="en-US" altLang="zh-CN" sz="2800" b="1" dirty="0">
                <a:latin typeface="Times New Roman" pitchFamily="18" charset="0"/>
              </a:rPr>
              <a:t>  decode_ </a:t>
            </a:r>
            <a:r>
              <a:rPr kumimoji="1" lang="en-US" altLang="zh-CN" sz="2800" b="1" dirty="0" err="1">
                <a:latin typeface="Times New Roman" pitchFamily="18" charset="0"/>
              </a:rPr>
              <a:t>casez</a:t>
            </a:r>
            <a:r>
              <a:rPr kumimoji="1" lang="en-US" altLang="zh-CN" sz="2800" b="1" dirty="0">
                <a:latin typeface="Times New Roman" pitchFamily="18" charset="0"/>
              </a:rPr>
              <a:t>(a, b, </a:t>
            </a:r>
            <a:r>
              <a:rPr kumimoji="1" lang="en-US" altLang="zh-CN" sz="2800" b="1" dirty="0" err="1">
                <a:latin typeface="Times New Roman" pitchFamily="18" charset="0"/>
              </a:rPr>
              <a:t>opcode</a:t>
            </a:r>
            <a:r>
              <a:rPr kumimoji="1" lang="en-US" altLang="zh-CN" sz="2800" b="1" dirty="0">
                <a:latin typeface="Times New Roman" pitchFamily="18" charset="0"/>
              </a:rPr>
              <a:t>, out);</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input</a:t>
            </a:r>
            <a:r>
              <a:rPr kumimoji="1" lang="en-US" altLang="zh-CN" sz="2800" b="1" dirty="0">
                <a:latin typeface="Times New Roman" pitchFamily="18" charset="0"/>
              </a:rPr>
              <a:t>[7:0]   a, b;</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input</a:t>
            </a:r>
            <a:r>
              <a:rPr kumimoji="1" lang="en-US" altLang="zh-CN" sz="2800" b="1" dirty="0">
                <a:latin typeface="Times New Roman" pitchFamily="18" charset="0"/>
              </a:rPr>
              <a:t>[4:1]  </a:t>
            </a:r>
            <a:r>
              <a:rPr kumimoji="1" lang="en-US" altLang="zh-CN" sz="2800" b="1" dirty="0" err="1">
                <a:latin typeface="Times New Roman" pitchFamily="18" charset="0"/>
              </a:rPr>
              <a:t>opcode</a:t>
            </a:r>
            <a:r>
              <a:rPr kumimoji="1" lang="en-US" altLang="zh-CN" sz="2800" b="1" dirty="0">
                <a:latin typeface="Times New Roman" pitchFamily="18" charset="0"/>
              </a:rPr>
              <a:t>;</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output</a:t>
            </a:r>
            <a:r>
              <a:rPr kumimoji="1" lang="en-US" altLang="zh-CN" sz="2800" b="1" dirty="0">
                <a:latin typeface="Times New Roman" pitchFamily="18" charset="0"/>
              </a:rPr>
              <a:t>[7:0]   out;</a:t>
            </a:r>
          </a:p>
          <a:p>
            <a:pPr eaLnBrk="1" hangingPunct="1">
              <a:lnSpc>
                <a:spcPct val="110000"/>
              </a:lnSpc>
              <a:defRPr/>
            </a:pPr>
            <a:r>
              <a:rPr kumimoji="1" lang="en-US" altLang="zh-CN" sz="2800" b="1" dirty="0" err="1">
                <a:solidFill>
                  <a:srgbClr val="0043A6"/>
                </a:solidFill>
                <a:effectLst>
                  <a:outerShdw blurRad="38100" dist="38100" dir="2700000" algn="tl">
                    <a:srgbClr val="C0C0C0"/>
                  </a:outerShdw>
                </a:effectLst>
                <a:latin typeface="Times New Roman" pitchFamily="18" charset="0"/>
              </a:rPr>
              <a:t>reg</a:t>
            </a:r>
            <a:r>
              <a:rPr kumimoji="1" lang="en-US" altLang="zh-CN" sz="2800" b="1" dirty="0">
                <a:latin typeface="Times New Roman" pitchFamily="18" charset="0"/>
              </a:rPr>
              <a:t> [7:0]  out;</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always  @  (a  or  b  or  </a:t>
            </a:r>
            <a:r>
              <a:rPr kumimoji="1" lang="en-US" altLang="zh-CN" sz="2800" b="1" dirty="0" err="1">
                <a:solidFill>
                  <a:srgbClr val="0043A6"/>
                </a:solidFill>
                <a:effectLst>
                  <a:outerShdw blurRad="38100" dist="38100" dir="2700000" algn="tl">
                    <a:srgbClr val="C0C0C0"/>
                  </a:outerShdw>
                </a:effectLst>
                <a:latin typeface="Times New Roman" pitchFamily="18" charset="0"/>
              </a:rPr>
              <a:t>opcode</a:t>
            </a:r>
            <a:r>
              <a:rPr kumimoji="1" lang="en-US" altLang="zh-CN" sz="2800" b="1" dirty="0">
                <a:solidFill>
                  <a:srgbClr val="0043A6"/>
                </a:solidFill>
                <a:effectLst>
                  <a:outerShdw blurRad="38100" dist="38100" dir="2700000" algn="tl">
                    <a:srgbClr val="C0C0C0"/>
                  </a:outerShdw>
                </a:effectLst>
                <a:latin typeface="Times New Roman" pitchFamily="18" charset="0"/>
              </a:rPr>
              <a:t>)</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begin</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a:t>
            </a:r>
            <a:r>
              <a:rPr kumimoji="1" lang="en-US" altLang="zh-CN" sz="2800" b="1" dirty="0" err="1">
                <a:solidFill>
                  <a:srgbClr val="0043A6"/>
                </a:solidFill>
                <a:effectLst>
                  <a:outerShdw blurRad="38100" dist="38100" dir="2700000" algn="tl">
                    <a:srgbClr val="C0C0C0"/>
                  </a:outerShdw>
                </a:effectLst>
                <a:latin typeface="Times New Roman" pitchFamily="18" charset="0"/>
              </a:rPr>
              <a:t>casez</a:t>
            </a:r>
            <a:r>
              <a:rPr kumimoji="1" lang="en-US" altLang="zh-CN" sz="2800" b="1" dirty="0">
                <a:solidFill>
                  <a:srgbClr val="0043A6"/>
                </a:solidFill>
                <a:effectLst>
                  <a:outerShdw blurRad="38100" dist="38100" dir="2700000" algn="tl">
                    <a:srgbClr val="C0C0C0"/>
                  </a:outerShdw>
                </a:effectLst>
                <a:latin typeface="Times New Roman" pitchFamily="18" charset="0"/>
              </a:rPr>
              <a:t>  (</a:t>
            </a:r>
            <a:r>
              <a:rPr kumimoji="1" lang="en-US" altLang="zh-CN" sz="2800" b="1" dirty="0" err="1">
                <a:solidFill>
                  <a:srgbClr val="0043A6"/>
                </a:solidFill>
                <a:effectLst>
                  <a:outerShdw blurRad="38100" dist="38100" dir="2700000" algn="tl">
                    <a:srgbClr val="C0C0C0"/>
                  </a:outerShdw>
                </a:effectLst>
                <a:latin typeface="Times New Roman" pitchFamily="18" charset="0"/>
              </a:rPr>
              <a:t>opcode</a:t>
            </a:r>
            <a:r>
              <a:rPr kumimoji="1" lang="en-US" altLang="zh-CN" sz="2800" b="1" dirty="0">
                <a:solidFill>
                  <a:srgbClr val="0043A6"/>
                </a:solidFill>
                <a:effectLst>
                  <a:outerShdw blurRad="38100" dist="38100" dir="2700000" algn="tl">
                    <a:srgbClr val="C0C0C0"/>
                  </a:outerShdw>
                </a:effectLst>
                <a:latin typeface="Times New Roman" pitchFamily="18" charset="0"/>
              </a:rPr>
              <a:t>)</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4'b1zzz:     out=</a:t>
            </a:r>
            <a:r>
              <a:rPr kumimoji="1" lang="en-US" altLang="zh-CN" sz="2800" b="1" dirty="0" err="1">
                <a:solidFill>
                  <a:srgbClr val="0043A6"/>
                </a:solidFill>
                <a:effectLst>
                  <a:outerShdw blurRad="38100" dist="38100" dir="2700000" algn="tl">
                    <a:srgbClr val="C0C0C0"/>
                  </a:outerShdw>
                </a:effectLst>
                <a:latin typeface="Times New Roman" pitchFamily="18" charset="0"/>
              </a:rPr>
              <a:t>a+b</a:t>
            </a:r>
            <a:r>
              <a:rPr kumimoji="1" lang="en-US" altLang="zh-CN" sz="2800" b="1" dirty="0">
                <a:solidFill>
                  <a:srgbClr val="0043A6"/>
                </a:solidFill>
                <a:effectLst>
                  <a:outerShdw blurRad="38100" dist="38100" dir="2700000" algn="tl">
                    <a:srgbClr val="C0C0C0"/>
                  </a:outerShdw>
                </a:effectLst>
                <a:latin typeface="Times New Roman" pitchFamily="18" charset="0"/>
              </a:rPr>
              <a:t>;</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4'b01xx:    out=a-b;</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4'b0001:   out=(~b)+1;</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a:t>
            </a:r>
            <a:r>
              <a:rPr kumimoji="1" lang="en-US" altLang="zh-CN" sz="2800" b="1" dirty="0" err="1">
                <a:solidFill>
                  <a:srgbClr val="0043A6"/>
                </a:solidFill>
                <a:effectLst>
                  <a:outerShdw blurRad="38100" dist="38100" dir="2700000" algn="tl">
                    <a:srgbClr val="C0C0C0"/>
                  </a:outerShdw>
                </a:effectLst>
                <a:latin typeface="Times New Roman" pitchFamily="18" charset="0"/>
              </a:rPr>
              <a:t>endcase</a:t>
            </a:r>
            <a:endParaRPr kumimoji="1" lang="en-US" altLang="zh-CN" sz="2800" b="1" dirty="0">
              <a:solidFill>
                <a:srgbClr val="0043A6"/>
              </a:solidFill>
              <a:effectLst>
                <a:outerShdw blurRad="38100" dist="38100" dir="2700000" algn="tl">
                  <a:srgbClr val="C0C0C0"/>
                </a:outerShdw>
              </a:effectLst>
              <a:latin typeface="Times New Roman" pitchFamily="18" charset="0"/>
            </a:endParaRP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end</a:t>
            </a:r>
          </a:p>
          <a:p>
            <a:pPr>
              <a:defRPr/>
            </a:pPr>
            <a:r>
              <a:rPr kumimoji="1" lang="en-US" altLang="zh-CN" sz="2800" b="1" dirty="0" err="1">
                <a:solidFill>
                  <a:srgbClr val="0043A6"/>
                </a:solidFill>
                <a:effectLst>
                  <a:outerShdw blurRad="38100" dist="38100" dir="2700000" algn="tl">
                    <a:srgbClr val="C0C0C0"/>
                  </a:outerShdw>
                </a:effectLst>
                <a:latin typeface="Times New Roman" pitchFamily="18" charset="0"/>
              </a:rPr>
              <a:t>endmodule</a:t>
            </a:r>
            <a:endParaRPr kumimoji="1" lang="en-US" altLang="zh-CN" sz="2800" b="1" dirty="0">
              <a:solidFill>
                <a:srgbClr val="0043A6"/>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174625" y="0"/>
            <a:ext cx="7772400" cy="457200"/>
          </a:xfrm>
        </p:spPr>
        <p:txBody>
          <a:bodyPr/>
          <a:lstStyle/>
          <a:p>
            <a:pPr eaLnBrk="1" hangingPunct="1">
              <a:lnSpc>
                <a:spcPct val="90000"/>
              </a:lnSpc>
              <a:buFontTx/>
              <a:buNone/>
            </a:pPr>
            <a:r>
              <a:rPr lang="zh-CN" altLang="en-US" sz="2800" b="1" smtClean="0"/>
              <a:t>例</a:t>
            </a:r>
            <a:r>
              <a:rPr lang="en-US" altLang="zh-CN" sz="2800" b="1" smtClean="0"/>
              <a:t>2</a:t>
            </a:r>
            <a:r>
              <a:rPr lang="zh-CN" altLang="en-US" sz="2800" b="1" smtClean="0"/>
              <a:t>：用</a:t>
            </a:r>
            <a:r>
              <a:rPr lang="en-US" altLang="zh-CN" sz="2800" b="1" smtClean="0"/>
              <a:t>casex</a:t>
            </a:r>
            <a:r>
              <a:rPr lang="zh-CN" altLang="en-US" sz="2800" b="1" smtClean="0"/>
              <a:t>语句实现操作码译码</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EF4CD0E-FD66-41CD-B038-F4E841C8310D}" type="slidenum">
              <a:rPr lang="en-US" altLang="zh-CN">
                <a:latin typeface="Times New Roman" panose="02020603050405020304" pitchFamily="18" charset="0"/>
              </a:rPr>
              <a:pPr/>
              <a:t>155</a:t>
            </a:fld>
            <a:endParaRPr lang="en-US" altLang="zh-CN">
              <a:latin typeface="Times New Roman" panose="02020603050405020304" pitchFamily="18" charset="0"/>
            </a:endParaRPr>
          </a:p>
        </p:txBody>
      </p:sp>
      <p:sp>
        <p:nvSpPr>
          <p:cNvPr id="220163" name="Text Box 3"/>
          <p:cNvSpPr txBox="1">
            <a:spLocks noChangeArrowheads="1"/>
          </p:cNvSpPr>
          <p:nvPr/>
        </p:nvSpPr>
        <p:spPr bwMode="auto">
          <a:xfrm>
            <a:off x="174625" y="385763"/>
            <a:ext cx="8153400" cy="632777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module</a:t>
            </a:r>
            <a:r>
              <a:rPr kumimoji="1" lang="en-US" altLang="zh-CN" sz="2800" b="1" dirty="0">
                <a:latin typeface="Times New Roman" pitchFamily="18" charset="0"/>
              </a:rPr>
              <a:t>   decode_ </a:t>
            </a:r>
            <a:r>
              <a:rPr kumimoji="1" lang="en-US" altLang="zh-CN" sz="2800" b="1" dirty="0" err="1">
                <a:latin typeface="Times New Roman" pitchFamily="18" charset="0"/>
              </a:rPr>
              <a:t>casez</a:t>
            </a:r>
            <a:r>
              <a:rPr kumimoji="1" lang="en-US" altLang="zh-CN" sz="2800" b="1" dirty="0">
                <a:latin typeface="Times New Roman" pitchFamily="18" charset="0"/>
              </a:rPr>
              <a:t>(a, b, </a:t>
            </a:r>
            <a:r>
              <a:rPr kumimoji="1" lang="en-US" altLang="zh-CN" sz="2800" b="1" dirty="0" err="1">
                <a:latin typeface="Times New Roman" pitchFamily="18" charset="0"/>
              </a:rPr>
              <a:t>opcode</a:t>
            </a:r>
            <a:r>
              <a:rPr kumimoji="1" lang="en-US" altLang="zh-CN" sz="2800" b="1" dirty="0">
                <a:latin typeface="Times New Roman" pitchFamily="18" charset="0"/>
              </a:rPr>
              <a:t>, out);</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input</a:t>
            </a:r>
            <a:r>
              <a:rPr kumimoji="1" lang="en-US" altLang="zh-CN" sz="2800" b="1" dirty="0">
                <a:latin typeface="Times New Roman" pitchFamily="18" charset="0"/>
              </a:rPr>
              <a:t>[7:0]   a, b;</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input</a:t>
            </a:r>
            <a:r>
              <a:rPr kumimoji="1" lang="en-US" altLang="zh-CN" sz="2800" b="1" dirty="0">
                <a:latin typeface="Times New Roman" pitchFamily="18" charset="0"/>
              </a:rPr>
              <a:t>[4:1]  </a:t>
            </a:r>
            <a:r>
              <a:rPr kumimoji="1" lang="en-US" altLang="zh-CN" sz="2800" b="1" dirty="0" err="1">
                <a:latin typeface="Times New Roman" pitchFamily="18" charset="0"/>
              </a:rPr>
              <a:t>opcode</a:t>
            </a:r>
            <a:r>
              <a:rPr kumimoji="1" lang="en-US" altLang="zh-CN" sz="2800" b="1" dirty="0">
                <a:latin typeface="Times New Roman" pitchFamily="18" charset="0"/>
              </a:rPr>
              <a:t>;</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output</a:t>
            </a:r>
            <a:r>
              <a:rPr kumimoji="1" lang="en-US" altLang="zh-CN" sz="2800" b="1" dirty="0">
                <a:latin typeface="Times New Roman" pitchFamily="18" charset="0"/>
              </a:rPr>
              <a:t>[7:0]   out;</a:t>
            </a:r>
          </a:p>
          <a:p>
            <a:pPr eaLnBrk="1" hangingPunct="1">
              <a:lnSpc>
                <a:spcPct val="110000"/>
              </a:lnSpc>
              <a:defRPr/>
            </a:pPr>
            <a:r>
              <a:rPr kumimoji="1" lang="en-US" altLang="zh-CN" sz="2800" b="1" dirty="0" err="1">
                <a:solidFill>
                  <a:srgbClr val="0043A6"/>
                </a:solidFill>
                <a:effectLst>
                  <a:outerShdw blurRad="38100" dist="38100" dir="2700000" algn="tl">
                    <a:srgbClr val="C0C0C0"/>
                  </a:outerShdw>
                </a:effectLst>
                <a:latin typeface="Times New Roman" pitchFamily="18" charset="0"/>
              </a:rPr>
              <a:t>reg</a:t>
            </a:r>
            <a:r>
              <a:rPr kumimoji="1" lang="en-US" altLang="zh-CN" sz="2800" b="1" dirty="0">
                <a:latin typeface="Times New Roman" pitchFamily="18" charset="0"/>
              </a:rPr>
              <a:t> [7:0]  out;</a:t>
            </a:r>
          </a:p>
          <a:p>
            <a:pPr eaLnBrk="1" hangingPunct="1">
              <a:lnSpc>
                <a:spcPct val="110000"/>
              </a:lnSpc>
              <a:defRPr/>
            </a:pPr>
            <a:r>
              <a:rPr kumimoji="1" lang="en-US" altLang="zh-CN" sz="2800" b="1" dirty="0">
                <a:solidFill>
                  <a:srgbClr val="0043A6"/>
                </a:solidFill>
                <a:effectLst>
                  <a:outerShdw blurRad="38100" dist="38100" dir="2700000" algn="tl">
                    <a:srgbClr val="C0C0C0"/>
                  </a:outerShdw>
                </a:effectLst>
                <a:latin typeface="Times New Roman" pitchFamily="18" charset="0"/>
              </a:rPr>
              <a:t>always</a:t>
            </a:r>
            <a:r>
              <a:rPr kumimoji="1" lang="en-US" altLang="zh-CN" sz="2800" b="1" dirty="0">
                <a:solidFill>
                  <a:srgbClr val="006699"/>
                </a:solidFill>
                <a:latin typeface="Times New Roman" pitchFamily="18" charset="0"/>
              </a:rPr>
              <a:t> </a:t>
            </a:r>
            <a:r>
              <a:rPr kumimoji="1" lang="en-US" altLang="zh-CN" sz="2800" b="1" dirty="0">
                <a:latin typeface="Times New Roman" pitchFamily="18" charset="0"/>
              </a:rPr>
              <a:t> @  (a  </a:t>
            </a:r>
            <a:r>
              <a:rPr kumimoji="1" lang="en-US" altLang="zh-CN" sz="2800" b="1" dirty="0">
                <a:solidFill>
                  <a:srgbClr val="0043A6"/>
                </a:solidFill>
                <a:effectLst>
                  <a:outerShdw blurRad="38100" dist="38100" dir="2700000" algn="tl">
                    <a:srgbClr val="C0C0C0"/>
                  </a:outerShdw>
                </a:effectLst>
                <a:latin typeface="Times New Roman" pitchFamily="18" charset="0"/>
              </a:rPr>
              <a:t>or</a:t>
            </a:r>
            <a:r>
              <a:rPr kumimoji="1" lang="en-US" altLang="zh-CN" sz="2800" b="1" dirty="0">
                <a:latin typeface="Times New Roman" pitchFamily="18" charset="0"/>
              </a:rPr>
              <a:t>  b  </a:t>
            </a:r>
            <a:r>
              <a:rPr kumimoji="1" lang="en-US" altLang="zh-CN" sz="2800" b="1" dirty="0">
                <a:solidFill>
                  <a:srgbClr val="0043A6"/>
                </a:solidFill>
                <a:effectLst>
                  <a:outerShdw blurRad="38100" dist="38100" dir="2700000" algn="tl">
                    <a:srgbClr val="C0C0C0"/>
                  </a:outerShdw>
                </a:effectLst>
                <a:latin typeface="Times New Roman" pitchFamily="18" charset="0"/>
              </a:rPr>
              <a:t>or</a:t>
            </a:r>
            <a:r>
              <a:rPr kumimoji="1" lang="en-US" altLang="zh-CN" sz="2800" b="1" dirty="0">
                <a:latin typeface="Times New Roman" pitchFamily="18" charset="0"/>
              </a:rPr>
              <a:t>  </a:t>
            </a:r>
            <a:r>
              <a:rPr kumimoji="1" lang="en-US" altLang="zh-CN" sz="2800" b="1" dirty="0" err="1">
                <a:latin typeface="Times New Roman" pitchFamily="18" charset="0"/>
              </a:rPr>
              <a:t>opcode</a:t>
            </a:r>
            <a:r>
              <a:rPr kumimoji="1" lang="en-US" altLang="zh-CN" sz="2800" b="1" dirty="0">
                <a:latin typeface="Times New Roman" pitchFamily="18" charset="0"/>
              </a:rPr>
              <a:t>)</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begin</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a:t>
            </a:r>
            <a:r>
              <a:rPr kumimoji="1" lang="en-US" altLang="zh-CN" sz="2800" b="1" dirty="0" err="1">
                <a:solidFill>
                  <a:srgbClr val="0043A6"/>
                </a:solidFill>
                <a:effectLst>
                  <a:outerShdw blurRad="38100" dist="38100" dir="2700000" algn="tl">
                    <a:srgbClr val="C0C0C0"/>
                  </a:outerShdw>
                </a:effectLst>
                <a:latin typeface="Times New Roman" pitchFamily="18" charset="0"/>
              </a:rPr>
              <a:t>casex</a:t>
            </a:r>
            <a:r>
              <a:rPr kumimoji="1" lang="en-US" altLang="zh-CN" sz="2800" b="1" dirty="0">
                <a:solidFill>
                  <a:srgbClr val="0043A6"/>
                </a:solidFill>
                <a:effectLst>
                  <a:outerShdw blurRad="38100" dist="38100" dir="2700000" algn="tl">
                    <a:srgbClr val="C0C0C0"/>
                  </a:outerShdw>
                </a:effectLst>
                <a:latin typeface="Times New Roman" pitchFamily="18" charset="0"/>
              </a:rPr>
              <a:t>  (</a:t>
            </a:r>
            <a:r>
              <a:rPr kumimoji="1" lang="en-US" altLang="zh-CN" sz="2800" b="1" dirty="0" err="1">
                <a:solidFill>
                  <a:srgbClr val="0043A6"/>
                </a:solidFill>
                <a:effectLst>
                  <a:outerShdw blurRad="38100" dist="38100" dir="2700000" algn="tl">
                    <a:srgbClr val="C0C0C0"/>
                  </a:outerShdw>
                </a:effectLst>
                <a:latin typeface="Times New Roman" pitchFamily="18" charset="0"/>
              </a:rPr>
              <a:t>opcode</a:t>
            </a:r>
            <a:r>
              <a:rPr kumimoji="1" lang="en-US" altLang="zh-CN" sz="2800" b="1" dirty="0">
                <a:solidFill>
                  <a:srgbClr val="0043A6"/>
                </a:solidFill>
                <a:effectLst>
                  <a:outerShdw blurRad="38100" dist="38100" dir="2700000" algn="tl">
                    <a:srgbClr val="C0C0C0"/>
                  </a:outerShdw>
                </a:effectLst>
                <a:latin typeface="Times New Roman" pitchFamily="18" charset="0"/>
              </a:rPr>
              <a:t>)</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4'b1zzx:     out=</a:t>
            </a:r>
            <a:r>
              <a:rPr kumimoji="1" lang="en-US" altLang="zh-CN" sz="2800" b="1" dirty="0" err="1">
                <a:solidFill>
                  <a:srgbClr val="0043A6"/>
                </a:solidFill>
                <a:effectLst>
                  <a:outerShdw blurRad="38100" dist="38100" dir="2700000" algn="tl">
                    <a:srgbClr val="C0C0C0"/>
                  </a:outerShdw>
                </a:effectLst>
                <a:latin typeface="Times New Roman" pitchFamily="18" charset="0"/>
              </a:rPr>
              <a:t>a+b</a:t>
            </a:r>
            <a:r>
              <a:rPr kumimoji="1" lang="en-US" altLang="zh-CN" sz="2800" b="1" dirty="0">
                <a:solidFill>
                  <a:srgbClr val="0043A6"/>
                </a:solidFill>
                <a:effectLst>
                  <a:outerShdw blurRad="38100" dist="38100" dir="2700000" algn="tl">
                    <a:srgbClr val="C0C0C0"/>
                  </a:outerShdw>
                </a:effectLst>
                <a:latin typeface="Times New Roman" pitchFamily="18" charset="0"/>
              </a:rPr>
              <a:t>;</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4'b01xx:    out=a-b;</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4'b0001:   out=(~b)+1;</a:t>
            </a: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a:t>
            </a:r>
            <a:r>
              <a:rPr kumimoji="1" lang="en-US" altLang="zh-CN" sz="2800" b="1" dirty="0" err="1">
                <a:solidFill>
                  <a:srgbClr val="0043A6"/>
                </a:solidFill>
                <a:effectLst>
                  <a:outerShdw blurRad="38100" dist="38100" dir="2700000" algn="tl">
                    <a:srgbClr val="C0C0C0"/>
                  </a:outerShdw>
                </a:effectLst>
                <a:latin typeface="Times New Roman" pitchFamily="18" charset="0"/>
              </a:rPr>
              <a:t>endcase</a:t>
            </a:r>
            <a:endParaRPr kumimoji="1" lang="en-US" altLang="zh-CN" sz="2800" b="1" dirty="0">
              <a:solidFill>
                <a:srgbClr val="0043A6"/>
              </a:solidFill>
              <a:effectLst>
                <a:outerShdw blurRad="38100" dist="38100" dir="2700000" algn="tl">
                  <a:srgbClr val="C0C0C0"/>
                </a:outerShdw>
              </a:effectLst>
              <a:latin typeface="Times New Roman" pitchFamily="18" charset="0"/>
            </a:endParaRPr>
          </a:p>
          <a:p>
            <a:pPr>
              <a:defRPr/>
            </a:pPr>
            <a:r>
              <a:rPr kumimoji="1" lang="en-US" altLang="zh-CN" sz="2800" b="1" dirty="0">
                <a:solidFill>
                  <a:srgbClr val="0043A6"/>
                </a:solidFill>
                <a:effectLst>
                  <a:outerShdw blurRad="38100" dist="38100" dir="2700000" algn="tl">
                    <a:srgbClr val="C0C0C0"/>
                  </a:outerShdw>
                </a:effectLst>
                <a:latin typeface="Times New Roman" pitchFamily="18" charset="0"/>
              </a:rPr>
              <a:t>    end</a:t>
            </a:r>
          </a:p>
          <a:p>
            <a:pPr>
              <a:defRPr/>
            </a:pPr>
            <a:r>
              <a:rPr kumimoji="1" lang="en-US" altLang="zh-CN" sz="2800" b="1" dirty="0" err="1">
                <a:solidFill>
                  <a:srgbClr val="0043A6"/>
                </a:solidFill>
                <a:effectLst>
                  <a:outerShdw blurRad="38100" dist="38100" dir="2700000" algn="tl">
                    <a:srgbClr val="C0C0C0"/>
                  </a:outerShdw>
                </a:effectLst>
                <a:latin typeface="Times New Roman" pitchFamily="18" charset="0"/>
              </a:rPr>
              <a:t>endmodule</a:t>
            </a:r>
            <a:endParaRPr kumimoji="1" lang="en-US" altLang="zh-CN" sz="2800" b="1" dirty="0">
              <a:solidFill>
                <a:srgbClr val="0043A6"/>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idx="1"/>
          </p:nvPr>
        </p:nvSpPr>
        <p:spPr>
          <a:xfrm>
            <a:off x="271463" y="327025"/>
            <a:ext cx="7772400" cy="533400"/>
          </a:xfrm>
        </p:spPr>
        <p:txBody>
          <a:bodyPr/>
          <a:lstStyle/>
          <a:p>
            <a:pPr eaLnBrk="1" hangingPunct="1">
              <a:lnSpc>
                <a:spcPct val="90000"/>
              </a:lnSpc>
              <a:buFontTx/>
              <a:buNone/>
              <a:defRPr/>
            </a:pPr>
            <a:r>
              <a:rPr lang="en-US" altLang="zh-CN" sz="3600" b="1" smtClean="0">
                <a:solidFill>
                  <a:srgbClr val="990000"/>
                </a:solidFill>
                <a:effectLst>
                  <a:outerShdw blurRad="38100" dist="38100" dir="2700000" algn="tl">
                    <a:srgbClr val="C0C0C0"/>
                  </a:outerShdw>
                </a:effectLst>
                <a:latin typeface="+mj-lt"/>
              </a:rPr>
              <a:t>3. </a:t>
            </a:r>
            <a:r>
              <a:rPr lang="zh-CN" altLang="en-US" sz="3600" b="1" smtClean="0">
                <a:solidFill>
                  <a:srgbClr val="990000"/>
                </a:solidFill>
                <a:effectLst>
                  <a:outerShdw blurRad="38100" dist="38100" dir="2700000" algn="tl">
                    <a:srgbClr val="C0C0C0"/>
                  </a:outerShdw>
                </a:effectLst>
                <a:latin typeface="+mj-lt"/>
              </a:rPr>
              <a:t>条件语句使用要点</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B5DDD409-3E01-4703-8FE9-A2C3F0C32936}" type="slidenum">
              <a:rPr lang="en-US" altLang="zh-CN">
                <a:latin typeface="Times New Roman" panose="02020603050405020304" pitchFamily="18" charset="0"/>
                <a:ea typeface="楷体_GB2312" pitchFamily="49" charset="-122"/>
              </a:rPr>
              <a:pPr/>
              <a:t>156</a:t>
            </a:fld>
            <a:endParaRPr lang="en-US" altLang="zh-CN">
              <a:latin typeface="Times New Roman" panose="02020603050405020304" pitchFamily="18" charset="0"/>
              <a:ea typeface="楷体_GB2312" pitchFamily="49" charset="-122"/>
            </a:endParaRPr>
          </a:p>
        </p:txBody>
      </p:sp>
      <p:sp>
        <p:nvSpPr>
          <p:cNvPr id="168964" name="Text Box 3"/>
          <p:cNvSpPr txBox="1">
            <a:spLocks noChangeArrowheads="1"/>
          </p:cNvSpPr>
          <p:nvPr/>
        </p:nvSpPr>
        <p:spPr bwMode="auto">
          <a:xfrm>
            <a:off x="255588" y="1020763"/>
            <a:ext cx="8747125" cy="4525962"/>
          </a:xfrm>
          <a:prstGeom prst="rect">
            <a:avLst/>
          </a:prstGeom>
          <a:noFill/>
          <a:ln w="9525">
            <a:noFill/>
            <a:miter lim="800000"/>
            <a:headEnd/>
            <a:tailEnd/>
          </a:ln>
        </p:spPr>
        <p:txBody>
          <a:bodyPr>
            <a:spAutoFit/>
          </a:bodyPr>
          <a:lstStyle/>
          <a:p>
            <a:pPr eaLnBrk="1" hangingPunct="1">
              <a:lnSpc>
                <a:spcPct val="130000"/>
              </a:lnSpc>
              <a:defRPr/>
            </a:pPr>
            <a:r>
              <a:rPr kumimoji="1" lang="en-US" altLang="zh-CN" sz="3200" b="1">
                <a:latin typeface="+mj-lt"/>
                <a:ea typeface="楷体_GB2312" pitchFamily="49" charset="-122"/>
              </a:rPr>
              <a:t>	</a:t>
            </a:r>
            <a:r>
              <a:rPr kumimoji="1" lang="zh-CN" altLang="en-US" sz="3200" b="1">
                <a:latin typeface="+mj-lt"/>
                <a:ea typeface="楷体_GB2312" pitchFamily="49" charset="-122"/>
              </a:rPr>
              <a:t>在使用条件语句时，应注意列出所有条件分支，否则编译器认为条件不满足时，会引进一个锁存器保持原值。在组合电路中应避免这种隐含锁存器的存在。</a:t>
            </a:r>
          </a:p>
          <a:p>
            <a:pPr eaLnBrk="1" hangingPunct="1">
              <a:lnSpc>
                <a:spcPct val="130000"/>
              </a:lnSpc>
              <a:defRPr/>
            </a:pPr>
            <a:r>
              <a:rPr kumimoji="1" lang="zh-CN" altLang="en-US" sz="3200" b="1">
                <a:latin typeface="+mj-lt"/>
                <a:ea typeface="楷体_GB2312" pitchFamily="49" charset="-122"/>
              </a:rPr>
              <a:t>	因为每个变量至少有</a:t>
            </a:r>
            <a:r>
              <a:rPr kumimoji="1" lang="en-US" altLang="zh-CN" sz="3200" b="1">
                <a:latin typeface="+mj-lt"/>
                <a:ea typeface="楷体_GB2312" pitchFamily="49" charset="-122"/>
              </a:rPr>
              <a:t>4</a:t>
            </a:r>
            <a:r>
              <a:rPr kumimoji="1" lang="zh-CN" altLang="en-US" sz="3200" b="1">
                <a:latin typeface="+mj-lt"/>
                <a:ea typeface="楷体_GB2312" pitchFamily="49" charset="-122"/>
              </a:rPr>
              <a:t>种取值，为包含所有分支，可在</a:t>
            </a:r>
            <a:r>
              <a:rPr kumimoji="1" lang="en-US" altLang="zh-CN" sz="3200" b="1">
                <a:latin typeface="+mj-lt"/>
                <a:ea typeface="楷体_GB2312" pitchFamily="49" charset="-122"/>
              </a:rPr>
              <a:t>if</a:t>
            </a:r>
            <a:r>
              <a:rPr kumimoji="1" lang="zh-CN" altLang="en-US" sz="3200" b="1">
                <a:latin typeface="+mj-lt"/>
                <a:ea typeface="楷体_GB2312" pitchFamily="49" charset="-122"/>
              </a:rPr>
              <a:t>语句后加上 </a:t>
            </a:r>
            <a:r>
              <a:rPr kumimoji="1" lang="en-US" altLang="zh-CN" sz="3200" b="1">
                <a:latin typeface="+mj-lt"/>
                <a:ea typeface="楷体_GB2312" pitchFamily="49" charset="-122"/>
              </a:rPr>
              <a:t>else</a:t>
            </a:r>
            <a:r>
              <a:rPr kumimoji="1" lang="zh-CN" altLang="en-US" sz="3200" b="1">
                <a:latin typeface="+mj-lt"/>
                <a:ea typeface="楷体_GB2312" pitchFamily="49" charset="-122"/>
              </a:rPr>
              <a:t>；在 </a:t>
            </a:r>
            <a:r>
              <a:rPr kumimoji="1" lang="en-US" altLang="zh-CN" sz="3200" b="1">
                <a:latin typeface="+mj-lt"/>
                <a:ea typeface="楷体_GB2312" pitchFamily="49" charset="-122"/>
              </a:rPr>
              <a:t>case</a:t>
            </a:r>
            <a:r>
              <a:rPr kumimoji="1" lang="zh-CN" altLang="en-US" sz="3200" b="1">
                <a:latin typeface="+mj-lt"/>
                <a:ea typeface="楷体_GB2312" pitchFamily="49" charset="-122"/>
              </a:rPr>
              <a:t>语句后加上 </a:t>
            </a:r>
            <a:r>
              <a:rPr kumimoji="1" lang="en-US" altLang="zh-CN" sz="3200" b="1">
                <a:latin typeface="+mj-lt"/>
                <a:ea typeface="楷体_GB2312" pitchFamily="49" charset="-122"/>
              </a:rPr>
              <a:t>default</a:t>
            </a:r>
            <a:r>
              <a:rPr kumimoji="1" lang="zh-CN" altLang="en-US" sz="3200" b="1">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C0D6AE4-2F7A-4ED2-8AA3-B43F7E461E28}" type="slidenum">
              <a:rPr lang="en-US" altLang="zh-CN">
                <a:latin typeface="Times New Roman" panose="02020603050405020304" pitchFamily="18" charset="0"/>
              </a:rPr>
              <a:pPr/>
              <a:t>157</a:t>
            </a:fld>
            <a:endParaRPr lang="en-US" altLang="zh-CN">
              <a:latin typeface="Times New Roman" panose="02020603050405020304" pitchFamily="18" charset="0"/>
            </a:endParaRPr>
          </a:p>
        </p:txBody>
      </p:sp>
      <p:sp>
        <p:nvSpPr>
          <p:cNvPr id="161795" name="Text Box 2"/>
          <p:cNvSpPr txBox="1">
            <a:spLocks noChangeArrowheads="1"/>
          </p:cNvSpPr>
          <p:nvPr/>
        </p:nvSpPr>
        <p:spPr bwMode="auto">
          <a:xfrm>
            <a:off x="249238" y="293688"/>
            <a:ext cx="8466137" cy="619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zh-CN" altLang="en-US" sz="3200" b="1">
                <a:latin typeface="楷体_GB2312" pitchFamily="49" charset="-122"/>
                <a:ea typeface="楷体_GB2312" pitchFamily="49" charset="-122"/>
              </a:rPr>
              <a:t>例：隐含锁存器举例</a:t>
            </a:r>
          </a:p>
          <a:p>
            <a:pPr eaLnBrk="1" hangingPunct="1">
              <a:lnSpc>
                <a:spcPct val="80000"/>
              </a:lnSpc>
              <a:spcBef>
                <a:spcPct val="50000"/>
              </a:spcBef>
            </a:pPr>
            <a:r>
              <a:rPr kumimoji="1" lang="en-US" altLang="zh-CN" sz="3200" b="1">
                <a:latin typeface="Times New Roman" panose="02020603050405020304" pitchFamily="18" charset="0"/>
              </a:rPr>
              <a:t>module buried_ff(c,b,a);</a:t>
            </a:r>
          </a:p>
          <a:p>
            <a:pPr eaLnBrk="1" hangingPunct="1">
              <a:lnSpc>
                <a:spcPct val="80000"/>
              </a:lnSpc>
              <a:spcBef>
                <a:spcPct val="50000"/>
              </a:spcBef>
            </a:pPr>
            <a:r>
              <a:rPr kumimoji="1" lang="en-US" altLang="zh-CN" sz="3200" b="1">
                <a:latin typeface="Times New Roman" panose="02020603050405020304" pitchFamily="18" charset="0"/>
              </a:rPr>
              <a:t>output c;</a:t>
            </a:r>
          </a:p>
          <a:p>
            <a:pPr eaLnBrk="1" hangingPunct="1">
              <a:lnSpc>
                <a:spcPct val="80000"/>
              </a:lnSpc>
              <a:spcBef>
                <a:spcPct val="50000"/>
              </a:spcBef>
            </a:pPr>
            <a:r>
              <a:rPr kumimoji="1" lang="en-US" altLang="zh-CN" sz="3200" b="1">
                <a:latin typeface="Times New Roman" panose="02020603050405020304" pitchFamily="18" charset="0"/>
              </a:rPr>
              <a:t>input b,a;</a:t>
            </a:r>
          </a:p>
          <a:p>
            <a:pPr eaLnBrk="1" hangingPunct="1">
              <a:lnSpc>
                <a:spcPct val="80000"/>
              </a:lnSpc>
              <a:spcBef>
                <a:spcPct val="50000"/>
              </a:spcBef>
            </a:pPr>
            <a:r>
              <a:rPr kumimoji="1" lang="en-US" altLang="zh-CN" sz="3200" b="1">
                <a:latin typeface="Times New Roman" panose="02020603050405020304" pitchFamily="18" charset="0"/>
              </a:rPr>
              <a:t>reg c;</a:t>
            </a:r>
          </a:p>
          <a:p>
            <a:pPr eaLnBrk="1" hangingPunct="1">
              <a:lnSpc>
                <a:spcPct val="80000"/>
              </a:lnSpc>
              <a:spcBef>
                <a:spcPct val="50000"/>
              </a:spcBef>
            </a:pPr>
            <a:r>
              <a:rPr kumimoji="1" lang="en-US" altLang="zh-CN" sz="3200" b="1">
                <a:latin typeface="Times New Roman" panose="02020603050405020304" pitchFamily="18" charset="0"/>
              </a:rPr>
              <a:t>always @(a or b)</a:t>
            </a:r>
          </a:p>
          <a:p>
            <a:pPr eaLnBrk="1" hangingPunct="1">
              <a:lnSpc>
                <a:spcPct val="80000"/>
              </a:lnSpc>
              <a:spcBef>
                <a:spcPct val="50000"/>
              </a:spcBef>
            </a:pPr>
            <a:r>
              <a:rPr kumimoji="1" lang="en-US" altLang="zh-CN" sz="3200" b="1">
                <a:latin typeface="Times New Roman" panose="02020603050405020304" pitchFamily="18" charset="0"/>
              </a:rPr>
              <a:t> 	 begin</a:t>
            </a:r>
          </a:p>
          <a:p>
            <a:pPr eaLnBrk="1" hangingPunct="1">
              <a:lnSpc>
                <a:spcPct val="80000"/>
              </a:lnSpc>
              <a:spcBef>
                <a:spcPct val="50000"/>
              </a:spcBef>
            </a:pPr>
            <a:r>
              <a:rPr kumimoji="1" lang="en-US" altLang="zh-CN" sz="3200" b="1">
                <a:latin typeface="Times New Roman" panose="02020603050405020304" pitchFamily="18" charset="0"/>
              </a:rPr>
              <a:t>  		if((b==1)&amp;&amp;(a==1))  c=a&amp;b;</a:t>
            </a:r>
          </a:p>
          <a:p>
            <a:pPr eaLnBrk="1" hangingPunct="1">
              <a:lnSpc>
                <a:spcPct val="80000"/>
              </a:lnSpc>
              <a:spcBef>
                <a:spcPct val="50000"/>
              </a:spcBef>
            </a:pPr>
            <a:r>
              <a:rPr kumimoji="1" lang="en-US" altLang="zh-CN" sz="3200" b="1">
                <a:latin typeface="Times New Roman" panose="02020603050405020304" pitchFamily="18" charset="0"/>
              </a:rPr>
              <a:t>  	end</a:t>
            </a:r>
          </a:p>
          <a:p>
            <a:pPr eaLnBrk="1" hangingPunct="1">
              <a:lnSpc>
                <a:spcPct val="80000"/>
              </a:lnSpc>
              <a:spcBef>
                <a:spcPct val="50000"/>
              </a:spcBef>
            </a:pPr>
            <a:r>
              <a:rPr kumimoji="1" lang="en-US" altLang="zh-CN" sz="3200" b="1">
                <a:latin typeface="Times New Roman" panose="02020603050405020304" pitchFamily="18" charset="0"/>
              </a:rPr>
              <a:t>endmodule</a:t>
            </a:r>
          </a:p>
        </p:txBody>
      </p:sp>
      <p:grpSp>
        <p:nvGrpSpPr>
          <p:cNvPr id="2" name="Group 3"/>
          <p:cNvGrpSpPr>
            <a:grpSpLocks/>
          </p:cNvGrpSpPr>
          <p:nvPr/>
        </p:nvGrpSpPr>
        <p:grpSpPr bwMode="auto">
          <a:xfrm>
            <a:off x="1927225" y="5214938"/>
            <a:ext cx="4335463" cy="969962"/>
            <a:chOff x="1296" y="3456"/>
            <a:chExt cx="3072" cy="611"/>
          </a:xfrm>
        </p:grpSpPr>
        <p:sp>
          <p:nvSpPr>
            <p:cNvPr id="161797" name="Text Box 4"/>
            <p:cNvSpPr txBox="1">
              <a:spLocks noChangeArrowheads="1"/>
            </p:cNvSpPr>
            <p:nvPr/>
          </p:nvSpPr>
          <p:spPr bwMode="auto">
            <a:xfrm>
              <a:off x="3120" y="3696"/>
              <a:ext cx="1248" cy="371"/>
            </a:xfrm>
            <a:prstGeom prst="rect">
              <a:avLst/>
            </a:prstGeom>
            <a:solidFill>
              <a:srgbClr val="005580"/>
            </a:solidFill>
            <a:ln w="9525">
              <a:solidFill>
                <a:srgbClr val="0055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chemeClr val="bg1"/>
                  </a:solidFill>
                  <a:latin typeface="Times New Roman" panose="02020603050405020304" pitchFamily="18" charset="0"/>
                </a:rPr>
                <a:t>else  c=0;</a:t>
              </a:r>
            </a:p>
          </p:txBody>
        </p:sp>
        <p:sp>
          <p:nvSpPr>
            <p:cNvPr id="161798" name="Line 5"/>
            <p:cNvSpPr>
              <a:spLocks noChangeShapeType="1"/>
            </p:cNvSpPr>
            <p:nvPr/>
          </p:nvSpPr>
          <p:spPr bwMode="auto">
            <a:xfrm flipH="1" flipV="1">
              <a:off x="1296" y="3456"/>
              <a:ext cx="1824" cy="24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idx="1"/>
          </p:nvPr>
        </p:nvSpPr>
        <p:spPr>
          <a:xfrm>
            <a:off x="203200" y="533400"/>
            <a:ext cx="7772400" cy="685800"/>
          </a:xfrm>
        </p:spPr>
        <p:txBody>
          <a:bodyPr/>
          <a:lstStyle/>
          <a:p>
            <a:pPr eaLnBrk="1" hangingPunct="1">
              <a:buFontTx/>
              <a:buNone/>
              <a:defRPr/>
            </a:pPr>
            <a:r>
              <a:rPr lang="zh-CN" altLang="en-US" sz="3600" b="1" smtClean="0">
                <a:solidFill>
                  <a:srgbClr val="0043A6"/>
                </a:solidFill>
                <a:effectLst>
                  <a:outerShdw blurRad="38100" dist="38100" dir="2700000" algn="tl">
                    <a:srgbClr val="C0C0C0"/>
                  </a:outerShdw>
                </a:effectLst>
              </a:rPr>
              <a:t>五</a:t>
            </a:r>
            <a:r>
              <a:rPr lang="en-US" altLang="zh-CN" sz="3600" b="1" smtClean="0">
                <a:solidFill>
                  <a:srgbClr val="0043A6"/>
                </a:solidFill>
                <a:effectLst>
                  <a:outerShdw blurRad="38100" dist="38100" dir="2700000" algn="tl">
                    <a:srgbClr val="C0C0C0"/>
                  </a:outerShdw>
                </a:effectLst>
              </a:rPr>
              <a:t>. </a:t>
            </a:r>
            <a:r>
              <a:rPr lang="zh-CN" altLang="en-US" sz="3600" b="1" smtClean="0">
                <a:solidFill>
                  <a:srgbClr val="0043A6"/>
                </a:solidFill>
                <a:effectLst>
                  <a:outerShdw blurRad="38100" dist="38100" dir="2700000" algn="tl">
                    <a:srgbClr val="C0C0C0"/>
                  </a:outerShdw>
                </a:effectLst>
              </a:rPr>
              <a:t>循环语句</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FC3954B-5A82-4CDD-9DAC-0838F28AAC85}" type="slidenum">
              <a:rPr lang="en-US" altLang="zh-CN">
                <a:latin typeface="Times New Roman" panose="02020603050405020304" pitchFamily="18" charset="0"/>
              </a:rPr>
              <a:pPr/>
              <a:t>158</a:t>
            </a:fld>
            <a:endParaRPr lang="en-US" altLang="zh-CN">
              <a:latin typeface="Times New Roman" panose="02020603050405020304" pitchFamily="18" charset="0"/>
            </a:endParaRPr>
          </a:p>
        </p:txBody>
      </p:sp>
      <p:sp>
        <p:nvSpPr>
          <p:cNvPr id="171012" name="Text Box 3"/>
          <p:cNvSpPr txBox="1">
            <a:spLocks noChangeArrowheads="1"/>
          </p:cNvSpPr>
          <p:nvPr/>
        </p:nvSpPr>
        <p:spPr bwMode="auto">
          <a:xfrm>
            <a:off x="271463" y="1095375"/>
            <a:ext cx="8262937" cy="5262563"/>
          </a:xfrm>
          <a:prstGeom prst="rect">
            <a:avLst/>
          </a:prstGeom>
          <a:noFill/>
          <a:ln w="9525">
            <a:noFill/>
            <a:miter lim="800000"/>
            <a:headEnd/>
            <a:tailEnd/>
          </a:ln>
        </p:spPr>
        <p:txBody>
          <a:bodyPr>
            <a:spAutoFit/>
          </a:bodyPr>
          <a:lstStyle/>
          <a:p>
            <a:pPr eaLnBrk="1" hangingPunct="1">
              <a:lnSpc>
                <a:spcPct val="150000"/>
              </a:lnSpc>
              <a:spcBef>
                <a:spcPts val="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有</a:t>
            </a:r>
            <a:r>
              <a:rPr kumimoji="1" lang="en-US" altLang="zh-CN" sz="3200" b="1" dirty="0">
                <a:latin typeface="+mj-lt"/>
                <a:ea typeface="楷体_GB2312" pitchFamily="49" charset="-122"/>
              </a:rPr>
              <a:t>4</a:t>
            </a:r>
            <a:r>
              <a:rPr kumimoji="1" lang="zh-CN" altLang="en-US" sz="3200" b="1" dirty="0">
                <a:latin typeface="+mj-lt"/>
                <a:ea typeface="楷体_GB2312" pitchFamily="49" charset="-122"/>
              </a:rPr>
              <a:t>种类型的循环语句，可用来控制语句的执行次数：</a:t>
            </a:r>
          </a:p>
          <a:p>
            <a:pPr eaLnBrk="1" hangingPunct="1">
              <a:lnSpc>
                <a:spcPct val="150000"/>
              </a:lnSpc>
              <a:spcBef>
                <a:spcPts val="0"/>
              </a:spcBef>
              <a:defRPr/>
            </a:pPr>
            <a:r>
              <a:rPr kumimoji="1" lang="zh-CN" altLang="en-US" sz="3200" b="1" dirty="0">
                <a:latin typeface="+mj-lt"/>
                <a:ea typeface="楷体_GB2312" pitchFamily="49" charset="-122"/>
              </a:rPr>
              <a:t>（</a:t>
            </a:r>
            <a:r>
              <a:rPr kumimoji="1" lang="en-US" altLang="zh-CN" sz="3200" b="1" dirty="0">
                <a:latin typeface="+mj-lt"/>
                <a:ea typeface="楷体_GB2312" pitchFamily="49" charset="-122"/>
              </a:rPr>
              <a:t>1</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forever</a:t>
            </a:r>
            <a:r>
              <a:rPr kumimoji="1" lang="zh-CN" altLang="en-US" sz="3200" b="1" dirty="0">
                <a:latin typeface="+mj-lt"/>
                <a:ea typeface="楷体_GB2312" pitchFamily="49" charset="-122"/>
              </a:rPr>
              <a:t>：连续地执行语句。</a:t>
            </a:r>
          </a:p>
          <a:p>
            <a:pPr eaLnBrk="1" hangingPunct="1">
              <a:lnSpc>
                <a:spcPct val="150000"/>
              </a:lnSpc>
              <a:spcBef>
                <a:spcPts val="0"/>
              </a:spcBef>
              <a:defRPr/>
            </a:pPr>
            <a:r>
              <a:rPr kumimoji="1" lang="zh-CN" altLang="en-US" sz="3200" b="1" dirty="0">
                <a:latin typeface="+mj-lt"/>
                <a:ea typeface="楷体_GB2312" pitchFamily="49" charset="-122"/>
              </a:rPr>
              <a:t>（</a:t>
            </a:r>
            <a:r>
              <a:rPr kumimoji="1" lang="en-US" altLang="zh-CN" sz="3200" b="1" dirty="0">
                <a:latin typeface="+mj-lt"/>
                <a:ea typeface="楷体_GB2312" pitchFamily="49" charset="-122"/>
              </a:rPr>
              <a:t>2</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repeat</a:t>
            </a:r>
            <a:r>
              <a:rPr kumimoji="1" lang="zh-CN" altLang="en-US" sz="3200" b="1" dirty="0">
                <a:latin typeface="+mj-lt"/>
                <a:ea typeface="楷体_GB2312" pitchFamily="49" charset="-122"/>
              </a:rPr>
              <a:t>：连续执行一条语句</a:t>
            </a:r>
            <a:r>
              <a:rPr kumimoji="1" lang="en-US" altLang="zh-CN" sz="3200" b="1" dirty="0">
                <a:latin typeface="+mj-lt"/>
                <a:ea typeface="楷体_GB2312" pitchFamily="49" charset="-122"/>
              </a:rPr>
              <a:t>n</a:t>
            </a:r>
            <a:r>
              <a:rPr kumimoji="1" lang="zh-CN" altLang="en-US" sz="3200" b="1" dirty="0">
                <a:latin typeface="+mj-lt"/>
                <a:ea typeface="楷体_GB2312" pitchFamily="49" charset="-122"/>
              </a:rPr>
              <a:t>次。</a:t>
            </a:r>
          </a:p>
          <a:p>
            <a:pPr marL="1076325" indent="-1076325" eaLnBrk="1" hangingPunct="1">
              <a:lnSpc>
                <a:spcPct val="150000"/>
              </a:lnSpc>
              <a:spcBef>
                <a:spcPts val="0"/>
              </a:spcBef>
              <a:defRPr/>
            </a:pPr>
            <a:r>
              <a:rPr kumimoji="1" lang="zh-CN" altLang="en-US" sz="3200" b="1" dirty="0">
                <a:latin typeface="+mj-lt"/>
                <a:ea typeface="楷体_GB2312" pitchFamily="49" charset="-122"/>
              </a:rPr>
              <a:t>（</a:t>
            </a:r>
            <a:r>
              <a:rPr kumimoji="1" lang="en-US" altLang="zh-CN" sz="3200" b="1" dirty="0">
                <a:latin typeface="+mj-lt"/>
                <a:ea typeface="楷体_GB2312" pitchFamily="49" charset="-122"/>
              </a:rPr>
              <a:t>3</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while</a:t>
            </a:r>
            <a:r>
              <a:rPr kumimoji="1" lang="zh-CN" altLang="en-US" sz="3200" b="1" dirty="0">
                <a:latin typeface="+mj-lt"/>
                <a:ea typeface="楷体_GB2312" pitchFamily="49" charset="-122"/>
              </a:rPr>
              <a:t>：执行一条语句，直到某个条件不满足。</a:t>
            </a:r>
          </a:p>
          <a:p>
            <a:pPr eaLnBrk="1" hangingPunct="1">
              <a:lnSpc>
                <a:spcPct val="150000"/>
              </a:lnSpc>
              <a:spcBef>
                <a:spcPts val="0"/>
              </a:spcBef>
              <a:defRPr/>
            </a:pPr>
            <a:r>
              <a:rPr kumimoji="1" lang="zh-CN" altLang="en-US" sz="3200" b="1" dirty="0">
                <a:latin typeface="+mj-lt"/>
                <a:ea typeface="楷体_GB2312" pitchFamily="49" charset="-122"/>
              </a:rPr>
              <a:t>（</a:t>
            </a:r>
            <a:r>
              <a:rPr kumimoji="1" lang="en-US" altLang="zh-CN" sz="3200" b="1" dirty="0">
                <a:latin typeface="+mj-lt"/>
                <a:ea typeface="楷体_GB2312" pitchFamily="49" charset="-122"/>
              </a:rPr>
              <a:t>4</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for</a:t>
            </a:r>
            <a:r>
              <a:rPr kumimoji="1" lang="zh-CN" altLang="en-US" sz="3200" b="1" dirty="0">
                <a:latin typeface="+mj-lt"/>
                <a:ea typeface="楷体_GB2312" pitchFamily="49" charset="-122"/>
              </a:rPr>
              <a:t>：有条件的循环语句。</a:t>
            </a: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idx="1"/>
          </p:nvPr>
        </p:nvSpPr>
        <p:spPr>
          <a:xfrm>
            <a:off x="203200" y="307975"/>
            <a:ext cx="7772400" cy="533400"/>
          </a:xfrm>
        </p:spPr>
        <p:txBody>
          <a:bodyPr/>
          <a:lstStyle/>
          <a:p>
            <a:pPr eaLnBrk="1" hangingPunct="1">
              <a:lnSpc>
                <a:spcPct val="90000"/>
              </a:lnSpc>
              <a:buFontTx/>
              <a:buNone/>
              <a:defRPr/>
            </a:pPr>
            <a:r>
              <a:rPr lang="en-US" altLang="zh-CN" sz="3600" b="1" smtClean="0">
                <a:solidFill>
                  <a:srgbClr val="990000"/>
                </a:solidFill>
                <a:latin typeface="+mj-lt"/>
              </a:rPr>
              <a:t>1. forever</a:t>
            </a:r>
            <a:r>
              <a:rPr lang="zh-CN" altLang="en-US" sz="3600" b="1" smtClean="0">
                <a:solidFill>
                  <a:srgbClr val="990000"/>
                </a:solidFill>
                <a:latin typeface="+mj-lt"/>
              </a:rPr>
              <a:t>语句</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7495821-B4FE-4042-BD28-09BF458A074D}" type="slidenum">
              <a:rPr lang="en-US" altLang="zh-CN">
                <a:latin typeface="Times New Roman" panose="02020603050405020304" pitchFamily="18" charset="0"/>
              </a:rPr>
              <a:pPr/>
              <a:t>159</a:t>
            </a:fld>
            <a:endParaRPr lang="en-US" altLang="zh-CN">
              <a:latin typeface="Times New Roman" panose="02020603050405020304" pitchFamily="18" charset="0"/>
            </a:endParaRPr>
          </a:p>
        </p:txBody>
      </p:sp>
      <p:sp>
        <p:nvSpPr>
          <p:cNvPr id="225283" name="Text Box 3"/>
          <p:cNvSpPr txBox="1">
            <a:spLocks noChangeArrowheads="1"/>
          </p:cNvSpPr>
          <p:nvPr/>
        </p:nvSpPr>
        <p:spPr bwMode="auto">
          <a:xfrm>
            <a:off x="296863" y="1128713"/>
            <a:ext cx="8534400" cy="3597275"/>
          </a:xfrm>
          <a:prstGeom prst="rect">
            <a:avLst/>
          </a:prstGeom>
          <a:noFill/>
          <a:ln w="9525">
            <a:noFill/>
            <a:miter lim="800000"/>
            <a:headEnd/>
            <a:tailEnd/>
          </a:ln>
          <a:effectLst/>
        </p:spPr>
        <p:txBody>
          <a:bodyPr>
            <a:spAutoFit/>
          </a:bodyPr>
          <a:lstStyle/>
          <a:p>
            <a:pPr eaLnBrk="1" hangingPunct="1">
              <a:lnSpc>
                <a:spcPct val="120000"/>
              </a:lnSpc>
              <a:defRPr/>
            </a:pPr>
            <a:r>
              <a:rPr kumimoji="1" lang="zh-CN" altLang="en-US" sz="3200" b="1" dirty="0">
                <a:latin typeface="+mj-lt"/>
                <a:ea typeface="楷体_GB2312" pitchFamily="49" charset="-122"/>
              </a:rPr>
              <a:t>功能：无限循环。一般用在</a:t>
            </a:r>
            <a:r>
              <a:rPr kumimoji="1" lang="en-US" altLang="zh-CN" sz="3200" b="1" dirty="0">
                <a:latin typeface="+mj-lt"/>
                <a:ea typeface="楷体_GB2312" pitchFamily="49" charset="-122"/>
              </a:rPr>
              <a:t>initial</a:t>
            </a:r>
            <a:r>
              <a:rPr kumimoji="1" lang="zh-CN" altLang="en-US" sz="3200" b="1" dirty="0">
                <a:latin typeface="+mj-lt"/>
                <a:ea typeface="楷体_GB2312" pitchFamily="49" charset="-122"/>
              </a:rPr>
              <a:t>中。</a:t>
            </a:r>
          </a:p>
          <a:p>
            <a:pPr eaLnBrk="1" hangingPunct="1">
              <a:lnSpc>
                <a:spcPct val="120000"/>
              </a:lnSpc>
              <a:defRPr/>
            </a:pPr>
            <a:r>
              <a:rPr kumimoji="1" lang="zh-CN" altLang="en-US" sz="3200" b="1" dirty="0">
                <a:solidFill>
                  <a:srgbClr val="0043A6"/>
                </a:solidFill>
                <a:effectLst>
                  <a:outerShdw blurRad="38100" dist="38100" dir="2700000" algn="tl">
                    <a:srgbClr val="000000">
                      <a:alpha val="43137"/>
                    </a:srgbClr>
                  </a:outerShdw>
                </a:effectLst>
                <a:latin typeface="+mj-lt"/>
                <a:ea typeface="楷体_GB2312" pitchFamily="49" charset="-122"/>
              </a:rPr>
              <a:t>格式：</a:t>
            </a:r>
          </a:p>
          <a:p>
            <a:pPr eaLnBrk="1" hangingPunct="1">
              <a:lnSpc>
                <a:spcPct val="120000"/>
              </a:lnSpc>
              <a:defRPr/>
            </a:pPr>
            <a:r>
              <a:rPr kumimoji="1" lang="zh-CN" altLang="en-US" sz="3200" b="1" dirty="0">
                <a:solidFill>
                  <a:srgbClr val="0043A6"/>
                </a:solidFill>
                <a:effectLst>
                  <a:outerShdw blurRad="38100" dist="38100" dir="2700000" algn="tl">
                    <a:srgbClr val="000000">
                      <a:alpha val="43137"/>
                    </a:srgbClr>
                  </a:outerShdw>
                </a:effectLst>
                <a:latin typeface="+mj-lt"/>
                <a:ea typeface="楷体_GB2312" pitchFamily="49" charset="-122"/>
              </a:rPr>
              <a:t>	 </a:t>
            </a:r>
            <a:r>
              <a:rPr kumimoji="1" lang="en-US" altLang="zh-CN" sz="3200" b="1" dirty="0">
                <a:solidFill>
                  <a:srgbClr val="0043A6"/>
                </a:solidFill>
                <a:effectLst>
                  <a:outerShdw blurRad="38100" dist="38100" dir="2700000" algn="tl">
                    <a:srgbClr val="000000">
                      <a:alpha val="43137"/>
                    </a:srgbClr>
                  </a:outerShdw>
                </a:effectLst>
                <a:latin typeface="+mj-lt"/>
                <a:ea typeface="楷体_GB2312" pitchFamily="49" charset="-122"/>
              </a:rPr>
              <a:t>forever    </a:t>
            </a:r>
            <a:r>
              <a:rPr kumimoji="1" lang="zh-CN" altLang="en-US" sz="3200" b="1" dirty="0">
                <a:solidFill>
                  <a:srgbClr val="0043A6"/>
                </a:solidFill>
                <a:effectLst>
                  <a:outerShdw blurRad="38100" dist="38100" dir="2700000" algn="tl">
                    <a:srgbClr val="000000">
                      <a:alpha val="43137"/>
                    </a:srgbClr>
                  </a:outerShdw>
                </a:effectLst>
                <a:latin typeface="+mj-lt"/>
                <a:ea typeface="楷体_GB2312" pitchFamily="49" charset="-122"/>
              </a:rPr>
              <a:t>语句；</a:t>
            </a:r>
          </a:p>
          <a:p>
            <a:pPr eaLnBrk="1" hangingPunct="1">
              <a:lnSpc>
                <a:spcPct val="120000"/>
              </a:lnSpc>
              <a:defRPr/>
            </a:pPr>
            <a:r>
              <a:rPr kumimoji="1" lang="zh-CN" altLang="en-US" sz="3200" b="1" dirty="0">
                <a:solidFill>
                  <a:srgbClr val="0043A6"/>
                </a:solidFill>
                <a:effectLst>
                  <a:outerShdw blurRad="38100" dist="38100" dir="2700000" algn="tl">
                    <a:srgbClr val="000000">
                      <a:alpha val="43137"/>
                    </a:srgbClr>
                  </a:outerShdw>
                </a:effectLst>
                <a:latin typeface="+mj-lt"/>
                <a:ea typeface="楷体_GB2312" pitchFamily="49" charset="-122"/>
              </a:rPr>
              <a:t>或	 </a:t>
            </a:r>
            <a:r>
              <a:rPr kumimoji="1" lang="en-US" altLang="zh-CN" sz="3200" b="1" dirty="0">
                <a:solidFill>
                  <a:srgbClr val="0043A6"/>
                </a:solidFill>
                <a:effectLst>
                  <a:outerShdw blurRad="38100" dist="38100" dir="2700000" algn="tl">
                    <a:srgbClr val="000000">
                      <a:alpha val="43137"/>
                    </a:srgbClr>
                  </a:outerShdw>
                </a:effectLst>
                <a:latin typeface="+mj-lt"/>
                <a:ea typeface="楷体_GB2312" pitchFamily="49" charset="-122"/>
              </a:rPr>
              <a:t>forever    begin</a:t>
            </a:r>
          </a:p>
          <a:p>
            <a:pPr eaLnBrk="1" hangingPunct="1">
              <a:lnSpc>
                <a:spcPct val="120000"/>
              </a:lnSpc>
              <a:defRPr/>
            </a:pPr>
            <a:r>
              <a:rPr kumimoji="1" lang="en-US" altLang="zh-CN" sz="3200" b="1" dirty="0">
                <a:solidFill>
                  <a:srgbClr val="0043A6"/>
                </a:solidFill>
                <a:effectLst>
                  <a:outerShdw blurRad="38100" dist="38100" dir="2700000" algn="tl">
                    <a:srgbClr val="000000">
                      <a:alpha val="43137"/>
                    </a:srgbClr>
                  </a:outerShdw>
                </a:effectLst>
                <a:latin typeface="+mj-lt"/>
                <a:ea typeface="楷体_GB2312" pitchFamily="49" charset="-122"/>
              </a:rPr>
              <a:t>			……</a:t>
            </a:r>
          </a:p>
          <a:p>
            <a:pPr eaLnBrk="1" hangingPunct="1">
              <a:lnSpc>
                <a:spcPct val="120000"/>
              </a:lnSpc>
              <a:defRPr/>
            </a:pPr>
            <a:r>
              <a:rPr kumimoji="1" lang="en-US" altLang="zh-CN" sz="3200" b="1" dirty="0">
                <a:solidFill>
                  <a:srgbClr val="0043A6"/>
                </a:solidFill>
                <a:effectLst>
                  <a:outerShdw blurRad="38100" dist="38100" dir="2700000" algn="tl">
                    <a:srgbClr val="000000">
                      <a:alpha val="43137"/>
                    </a:srgbClr>
                  </a:outerShdw>
                </a:effectLst>
                <a:latin typeface="+mj-lt"/>
                <a:ea typeface="楷体_GB2312" pitchFamily="49" charset="-122"/>
              </a:rPr>
              <a:t>			end</a:t>
            </a:r>
          </a:p>
        </p:txBody>
      </p:sp>
      <p:sp>
        <p:nvSpPr>
          <p:cNvPr id="163845" name="Text Box 4"/>
          <p:cNvSpPr txBox="1">
            <a:spLocks noChangeArrowheads="1"/>
          </p:cNvSpPr>
          <p:nvPr/>
        </p:nvSpPr>
        <p:spPr bwMode="auto">
          <a:xfrm>
            <a:off x="406400" y="5715000"/>
            <a:ext cx="8331200" cy="588963"/>
          </a:xfrm>
          <a:prstGeom prst="rect">
            <a:avLst/>
          </a:prstGeom>
          <a:solidFill>
            <a:srgbClr val="000092"/>
          </a:solidFill>
          <a:ln w="9525">
            <a:solidFill>
              <a:schemeClr val="folHlink"/>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chemeClr val="bg1"/>
                </a:solidFill>
                <a:latin typeface="Times New Roman" panose="02020603050405020304" pitchFamily="18" charset="0"/>
                <a:ea typeface="华文新魏" panose="02010800040101010101" pitchFamily="2" charset="-122"/>
              </a:rPr>
              <a:t>用途：产生周期性波形作为仿真测试信号。</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38A626F-6719-43DF-A1C1-CC68D61F51EC}" type="slidenum">
              <a:rPr lang="en-US" altLang="zh-CN">
                <a:latin typeface="Times New Roman" panose="02020603050405020304" pitchFamily="18" charset="0"/>
              </a:rPr>
              <a:pPr/>
              <a:t>16</a:t>
            </a:fld>
            <a:endParaRPr lang="en-US" altLang="zh-CN">
              <a:latin typeface="Times New Roman" panose="02020603050405020304" pitchFamily="18" charset="0"/>
            </a:endParaRPr>
          </a:p>
        </p:txBody>
      </p:sp>
      <p:sp>
        <p:nvSpPr>
          <p:cNvPr id="17411" name="Text Box 2"/>
          <p:cNvSpPr txBox="1">
            <a:spLocks noChangeArrowheads="1"/>
          </p:cNvSpPr>
          <p:nvPr/>
        </p:nvSpPr>
        <p:spPr bwMode="auto">
          <a:xfrm>
            <a:off x="228600" y="4572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43A6"/>
                </a:solidFill>
                <a:latin typeface="Times New Roman" panose="02020603050405020304" pitchFamily="18" charset="0"/>
              </a:rPr>
              <a:t>2. </a:t>
            </a:r>
            <a:r>
              <a:rPr kumimoji="1" lang="zh-CN" altLang="en-US" sz="3200" b="1">
                <a:solidFill>
                  <a:srgbClr val="0043A6"/>
                </a:solidFill>
                <a:latin typeface="Times New Roman" panose="02020603050405020304" pitchFamily="18" charset="0"/>
              </a:rPr>
              <a:t>端口定义</a:t>
            </a:r>
          </a:p>
        </p:txBody>
      </p:sp>
      <p:sp>
        <p:nvSpPr>
          <p:cNvPr id="17412" name="Text Box 3"/>
          <p:cNvSpPr txBox="1">
            <a:spLocks noChangeArrowheads="1"/>
          </p:cNvSpPr>
          <p:nvPr/>
        </p:nvSpPr>
        <p:spPr bwMode="auto">
          <a:xfrm>
            <a:off x="304800" y="1066800"/>
            <a:ext cx="84582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800"/>
              </a:lnSpc>
              <a:spcBef>
                <a:spcPct val="50000"/>
              </a:spcBef>
            </a:pPr>
            <a:r>
              <a:rPr kumimoji="1" lang="en-US" altLang="zh-CN" sz="3000" b="1">
                <a:latin typeface="Times New Roman" panose="02020603050405020304" pitchFamily="18" charset="0"/>
              </a:rPr>
              <a:t>     </a:t>
            </a:r>
            <a:r>
              <a:rPr kumimoji="1" lang="zh-CN" altLang="en-US" sz="3000" b="1">
                <a:latin typeface="楷体_GB2312" pitchFamily="49" charset="-122"/>
                <a:ea typeface="楷体_GB2312" pitchFamily="49" charset="-122"/>
              </a:rPr>
              <a:t>又称“端口声明语句”，用来进行端口方向的说明。 </a:t>
            </a:r>
            <a:r>
              <a:rPr kumimoji="1" lang="en-US" altLang="zh-CN" sz="3000" b="1">
                <a:latin typeface="Times New Roman" panose="02020603050405020304" pitchFamily="18" charset="0"/>
              </a:rPr>
              <a:t>Verilog</a:t>
            </a:r>
            <a:r>
              <a:rPr kumimoji="1" lang="zh-CN" altLang="en-US" sz="3000" b="1">
                <a:latin typeface="楷体_GB2312" pitchFamily="49" charset="-122"/>
                <a:ea typeface="楷体_GB2312" pitchFamily="49" charset="-122"/>
              </a:rPr>
              <a:t>语言中有如下三种端口声明语句</a:t>
            </a:r>
            <a:r>
              <a:rPr kumimoji="1" lang="zh-CN" altLang="en-US" sz="3000" b="1">
                <a:latin typeface="Times New Roman" panose="02020603050405020304" pitchFamily="18" charset="0"/>
              </a:rPr>
              <a:t>：</a:t>
            </a:r>
          </a:p>
          <a:p>
            <a:pPr eaLnBrk="1" hangingPunct="1">
              <a:lnSpc>
                <a:spcPct val="90000"/>
              </a:lnSpc>
              <a:spcBef>
                <a:spcPct val="50000"/>
              </a:spcBef>
            </a:pPr>
            <a:r>
              <a:rPr kumimoji="1" lang="en-US" altLang="zh-CN" sz="3000" b="1">
                <a:latin typeface="Times New Roman" panose="02020603050405020304" pitchFamily="18" charset="0"/>
              </a:rPr>
              <a:t>1</a:t>
            </a:r>
            <a:r>
              <a:rPr kumimoji="1" lang="zh-CN" altLang="en-US" sz="3000" b="1">
                <a:latin typeface="Times New Roman" panose="02020603050405020304" pitchFamily="18" charset="0"/>
              </a:rPr>
              <a:t>）</a:t>
            </a:r>
            <a:r>
              <a:rPr kumimoji="1" lang="en-US" altLang="zh-CN" sz="3000" b="1">
                <a:latin typeface="Times New Roman" panose="02020603050405020304" pitchFamily="18" charset="0"/>
              </a:rPr>
              <a:t>input——</a:t>
            </a:r>
            <a:r>
              <a:rPr kumimoji="1" lang="zh-CN" altLang="en-US" sz="3000" b="1">
                <a:latin typeface="楷体_GB2312" pitchFamily="49" charset="-122"/>
                <a:ea typeface="楷体_GB2312" pitchFamily="49" charset="-122"/>
              </a:rPr>
              <a:t>对应的端口是输入端口</a:t>
            </a:r>
          </a:p>
          <a:p>
            <a:pPr eaLnBrk="1" hangingPunct="1">
              <a:lnSpc>
                <a:spcPct val="90000"/>
              </a:lnSpc>
              <a:spcBef>
                <a:spcPct val="50000"/>
              </a:spcBef>
            </a:pPr>
            <a:r>
              <a:rPr kumimoji="1" lang="en-US" altLang="zh-CN" sz="3000" b="1">
                <a:latin typeface="Times New Roman" panose="02020603050405020304" pitchFamily="18" charset="0"/>
              </a:rPr>
              <a:t>2 </a:t>
            </a:r>
            <a:r>
              <a:rPr kumimoji="1" lang="zh-CN" altLang="en-US" sz="3000" b="1">
                <a:latin typeface="Times New Roman" panose="02020603050405020304" pitchFamily="18" charset="0"/>
              </a:rPr>
              <a:t>）</a:t>
            </a:r>
            <a:r>
              <a:rPr kumimoji="1" lang="en-US" altLang="zh-CN" sz="3000" b="1">
                <a:latin typeface="Times New Roman" panose="02020603050405020304" pitchFamily="18" charset="0"/>
              </a:rPr>
              <a:t>output——</a:t>
            </a:r>
            <a:r>
              <a:rPr kumimoji="1" lang="zh-CN" altLang="en-US" sz="3000" b="1">
                <a:latin typeface="楷体_GB2312" pitchFamily="49" charset="-122"/>
                <a:ea typeface="楷体_GB2312" pitchFamily="49" charset="-122"/>
              </a:rPr>
              <a:t>对应的端口是输出端口</a:t>
            </a:r>
          </a:p>
          <a:p>
            <a:pPr eaLnBrk="1" hangingPunct="1">
              <a:lnSpc>
                <a:spcPct val="90000"/>
              </a:lnSpc>
              <a:spcBef>
                <a:spcPct val="50000"/>
              </a:spcBef>
            </a:pPr>
            <a:r>
              <a:rPr kumimoji="1" lang="en-US" altLang="zh-CN" sz="3000" b="1">
                <a:latin typeface="Times New Roman" panose="02020603050405020304" pitchFamily="18" charset="0"/>
              </a:rPr>
              <a:t>3 </a:t>
            </a:r>
            <a:r>
              <a:rPr kumimoji="1" lang="zh-CN" altLang="en-US" sz="3000" b="1">
                <a:latin typeface="Times New Roman" panose="02020603050405020304" pitchFamily="18" charset="0"/>
              </a:rPr>
              <a:t>）</a:t>
            </a:r>
            <a:r>
              <a:rPr kumimoji="1" lang="en-US" altLang="zh-CN" sz="3000" b="1">
                <a:latin typeface="Times New Roman" panose="02020603050405020304" pitchFamily="18" charset="0"/>
              </a:rPr>
              <a:t>inout——</a:t>
            </a:r>
            <a:r>
              <a:rPr kumimoji="1" lang="zh-CN" altLang="en-US" sz="3000" b="1">
                <a:latin typeface="楷体_GB2312" pitchFamily="49" charset="-122"/>
                <a:ea typeface="楷体_GB2312" pitchFamily="49" charset="-122"/>
              </a:rPr>
              <a:t>对应的端口是双向端口</a:t>
            </a:r>
          </a:p>
        </p:txBody>
      </p:sp>
      <p:grpSp>
        <p:nvGrpSpPr>
          <p:cNvPr id="17413" name="Group 9"/>
          <p:cNvGrpSpPr>
            <a:grpSpLocks/>
          </p:cNvGrpSpPr>
          <p:nvPr/>
        </p:nvGrpSpPr>
        <p:grpSpPr bwMode="auto">
          <a:xfrm>
            <a:off x="1219200" y="3992563"/>
            <a:ext cx="6076950" cy="2484437"/>
            <a:chOff x="768" y="2515"/>
            <a:chExt cx="3828" cy="1565"/>
          </a:xfrm>
        </p:grpSpPr>
        <p:sp>
          <p:nvSpPr>
            <p:cNvPr id="17414" name="Rectangle 4"/>
            <p:cNvSpPr>
              <a:spLocks noChangeArrowheads="1"/>
            </p:cNvSpPr>
            <p:nvPr/>
          </p:nvSpPr>
          <p:spPr bwMode="auto">
            <a:xfrm>
              <a:off x="1728" y="2880"/>
              <a:ext cx="1920" cy="1200"/>
            </a:xfrm>
            <a:prstGeom prst="rect">
              <a:avLst/>
            </a:prstGeom>
            <a:solidFill>
              <a:srgbClr val="28A4A1"/>
            </a:solidFill>
            <a:ln w="38100">
              <a:solidFill>
                <a:schemeClr val="bg2"/>
              </a:solidFill>
              <a:miter lim="800000"/>
              <a:headEnd/>
              <a:tailEnd/>
            </a:ln>
            <a:effectLst>
              <a:outerShdw dist="107763" dir="18900000" algn="ctr" rotWithShape="0">
                <a:schemeClr val="bg2"/>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15" name="Text Box 5"/>
            <p:cNvSpPr txBox="1">
              <a:spLocks noChangeArrowheads="1"/>
            </p:cNvSpPr>
            <p:nvPr/>
          </p:nvSpPr>
          <p:spPr bwMode="auto">
            <a:xfrm>
              <a:off x="2256" y="2515"/>
              <a:ext cx="11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996600"/>
                  </a:solidFill>
                  <a:latin typeface="Times New Roman" panose="02020603050405020304" pitchFamily="18" charset="0"/>
                </a:rPr>
                <a:t>module</a:t>
              </a:r>
            </a:p>
          </p:txBody>
        </p:sp>
        <p:sp>
          <p:nvSpPr>
            <p:cNvPr id="17416" name="AutoShape 6"/>
            <p:cNvSpPr>
              <a:spLocks noChangeArrowheads="1"/>
            </p:cNvSpPr>
            <p:nvPr/>
          </p:nvSpPr>
          <p:spPr bwMode="auto">
            <a:xfrm>
              <a:off x="768" y="3264"/>
              <a:ext cx="948" cy="432"/>
            </a:xfrm>
            <a:prstGeom prst="rightArrow">
              <a:avLst>
                <a:gd name="adj1" fmla="val 50000"/>
                <a:gd name="adj2" fmla="val 54861"/>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2800">
                  <a:solidFill>
                    <a:schemeClr val="bg1"/>
                  </a:solidFill>
                  <a:latin typeface="Times New Roman" panose="02020603050405020304" pitchFamily="18" charset="0"/>
                </a:rPr>
                <a:t>input</a:t>
              </a:r>
            </a:p>
          </p:txBody>
        </p:sp>
        <p:sp>
          <p:nvSpPr>
            <p:cNvPr id="17417" name="AutoShape 7"/>
            <p:cNvSpPr>
              <a:spLocks noChangeArrowheads="1"/>
            </p:cNvSpPr>
            <p:nvPr/>
          </p:nvSpPr>
          <p:spPr bwMode="auto">
            <a:xfrm>
              <a:off x="3648" y="2928"/>
              <a:ext cx="948" cy="384"/>
            </a:xfrm>
            <a:prstGeom prst="rightArrow">
              <a:avLst>
                <a:gd name="adj1" fmla="val 50000"/>
                <a:gd name="adj2" fmla="val 61719"/>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2800">
                  <a:solidFill>
                    <a:schemeClr val="bg1"/>
                  </a:solidFill>
                  <a:latin typeface="Times New Roman" panose="02020603050405020304" pitchFamily="18" charset="0"/>
                </a:rPr>
                <a:t>output</a:t>
              </a:r>
            </a:p>
          </p:txBody>
        </p:sp>
        <p:sp>
          <p:nvSpPr>
            <p:cNvPr id="17418" name="AutoShape 8"/>
            <p:cNvSpPr>
              <a:spLocks noChangeArrowheads="1"/>
            </p:cNvSpPr>
            <p:nvPr/>
          </p:nvSpPr>
          <p:spPr bwMode="auto">
            <a:xfrm>
              <a:off x="3696" y="3552"/>
              <a:ext cx="768" cy="432"/>
            </a:xfrm>
            <a:prstGeom prst="leftRightArrow">
              <a:avLst>
                <a:gd name="adj1" fmla="val 50000"/>
                <a:gd name="adj2" fmla="val 35556"/>
              </a:avLst>
            </a:prstGeom>
            <a:solidFill>
              <a:srgbClr val="28A4A1"/>
            </a:solidFill>
            <a:ln w="3810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kumimoji="1" lang="en-US" altLang="zh-CN" sz="2800">
                  <a:solidFill>
                    <a:schemeClr val="bg1"/>
                  </a:solidFill>
                  <a:latin typeface="Times New Roman" panose="02020603050405020304" pitchFamily="18" charset="0"/>
                </a:rPr>
                <a:t>inout</a:t>
              </a:r>
            </a:p>
          </p:txBody>
        </p:sp>
      </p:gr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idx="1"/>
          </p:nvPr>
        </p:nvSpPr>
        <p:spPr>
          <a:xfrm>
            <a:off x="311150" y="177800"/>
            <a:ext cx="7772400" cy="609600"/>
          </a:xfrm>
        </p:spPr>
        <p:txBody>
          <a:bodyPr/>
          <a:lstStyle/>
          <a:p>
            <a:pPr eaLnBrk="1" hangingPunct="1">
              <a:buFontTx/>
              <a:buNone/>
            </a:pPr>
            <a:r>
              <a:rPr lang="zh-CN" altLang="en-US" b="1" smtClean="0"/>
              <a:t>例</a:t>
            </a:r>
            <a:r>
              <a:rPr lang="en-US" altLang="zh-CN" b="1" smtClean="0"/>
              <a:t>1</a:t>
            </a:r>
            <a:r>
              <a:rPr lang="zh-CN" altLang="en-US" b="1" smtClean="0"/>
              <a:t>：</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2B62046-2A16-41EE-A94C-2AAE6591451A}" type="slidenum">
              <a:rPr lang="en-US" altLang="zh-CN">
                <a:latin typeface="Times New Roman" panose="02020603050405020304" pitchFamily="18" charset="0"/>
              </a:rPr>
              <a:pPr/>
              <a:t>160</a:t>
            </a:fld>
            <a:endParaRPr lang="en-US" altLang="zh-CN">
              <a:latin typeface="Times New Roman" panose="02020603050405020304" pitchFamily="18" charset="0"/>
            </a:endParaRPr>
          </a:p>
        </p:txBody>
      </p:sp>
      <p:sp>
        <p:nvSpPr>
          <p:cNvPr id="226307" name="Text Box 3"/>
          <p:cNvSpPr txBox="1">
            <a:spLocks noChangeArrowheads="1"/>
          </p:cNvSpPr>
          <p:nvPr/>
        </p:nvSpPr>
        <p:spPr bwMode="auto">
          <a:xfrm>
            <a:off x="250825" y="717550"/>
            <a:ext cx="6434138" cy="545782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module</a:t>
            </a:r>
            <a:r>
              <a:rPr kumimoji="1" lang="en-US" altLang="zh-CN" sz="3200" b="1">
                <a:latin typeface="Times New Roman" pitchFamily="18" charset="0"/>
              </a:rPr>
              <a:t>   clk_gen(clk);</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output</a:t>
            </a:r>
            <a:r>
              <a:rPr kumimoji="1" lang="en-US" altLang="zh-CN" sz="3200" b="1">
                <a:latin typeface="Times New Roman" pitchFamily="18" charset="0"/>
              </a:rPr>
              <a:t>   clk;</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initial</a:t>
            </a:r>
          </a:p>
          <a:p>
            <a:pPr eaLnBrk="1" hangingPunct="1">
              <a:lnSpc>
                <a:spcPct val="110000"/>
              </a:lnSpc>
              <a:defRPr/>
            </a:pPr>
            <a:r>
              <a:rPr kumimoji="1" lang="en-US" altLang="zh-CN" sz="3200" b="1">
                <a:solidFill>
                  <a:srgbClr val="333399"/>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a:latin typeface="Times New Roman" pitchFamily="18" charset="0"/>
              </a:rPr>
              <a:t>	clk=0;</a:t>
            </a:r>
          </a:p>
          <a:p>
            <a:pPr eaLnBrk="1" hangingPunct="1">
              <a:lnSpc>
                <a:spcPct val="110000"/>
              </a:lnSpc>
              <a:defRPr/>
            </a:pPr>
            <a:r>
              <a:rPr kumimoji="1" lang="en-US" altLang="zh-CN" sz="3200" b="1">
                <a:latin typeface="Times New Roman" pitchFamily="18" charset="0"/>
              </a:rPr>
              <a:t>	#1000;</a:t>
            </a:r>
          </a:p>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forever</a:t>
            </a:r>
          </a:p>
          <a:p>
            <a:pPr eaLnBrk="1" hangingPunct="1">
              <a:lnSpc>
                <a:spcPct val="110000"/>
              </a:lnSpc>
              <a:defRPr/>
            </a:pPr>
            <a:r>
              <a:rPr kumimoji="1" lang="en-US" altLang="zh-CN" sz="3200" b="1">
                <a:latin typeface="Times New Roman" pitchFamily="18" charset="0"/>
              </a:rPr>
              <a:t>	#25  clk=~clk;</a:t>
            </a:r>
          </a:p>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endmodule</a:t>
            </a: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idx="1"/>
          </p:nvPr>
        </p:nvSpPr>
        <p:spPr>
          <a:xfrm>
            <a:off x="203200" y="271463"/>
            <a:ext cx="7772400" cy="609600"/>
          </a:xfrm>
        </p:spPr>
        <p:txBody>
          <a:bodyPr/>
          <a:lstStyle/>
          <a:p>
            <a:pPr eaLnBrk="1" hangingPunct="1">
              <a:buFontTx/>
              <a:buNone/>
            </a:pPr>
            <a:r>
              <a:rPr lang="zh-CN" altLang="en-US" b="1" smtClean="0"/>
              <a:t>例</a:t>
            </a:r>
            <a:r>
              <a:rPr lang="en-US" altLang="zh-CN" b="1" smtClean="0"/>
              <a:t>2</a:t>
            </a:r>
            <a:r>
              <a:rPr lang="zh-CN" altLang="en-US" b="1" smtClean="0"/>
              <a:t>：</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366058E-7984-4D6F-AD32-9403023AC246}" type="slidenum">
              <a:rPr lang="en-US" altLang="zh-CN">
                <a:latin typeface="Times New Roman" panose="02020603050405020304" pitchFamily="18" charset="0"/>
              </a:rPr>
              <a:pPr/>
              <a:t>161</a:t>
            </a:fld>
            <a:endParaRPr lang="en-US" altLang="zh-CN">
              <a:latin typeface="Times New Roman" panose="02020603050405020304" pitchFamily="18" charset="0"/>
            </a:endParaRPr>
          </a:p>
        </p:txBody>
      </p:sp>
      <p:sp>
        <p:nvSpPr>
          <p:cNvPr id="227331" name="Text Box 3"/>
          <p:cNvSpPr txBox="1">
            <a:spLocks noChangeArrowheads="1"/>
          </p:cNvSpPr>
          <p:nvPr/>
        </p:nvSpPr>
        <p:spPr bwMode="auto">
          <a:xfrm>
            <a:off x="185738" y="893763"/>
            <a:ext cx="8397875" cy="438467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module</a:t>
            </a:r>
            <a:r>
              <a:rPr kumimoji="1" lang="en-US" altLang="zh-CN" sz="3200" b="1">
                <a:latin typeface="Times New Roman" pitchFamily="18" charset="0"/>
              </a:rPr>
              <a:t>   clk_gen(clk);</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output</a:t>
            </a:r>
            <a:r>
              <a:rPr kumimoji="1" lang="en-US" altLang="zh-CN" sz="3200" b="1">
                <a:solidFill>
                  <a:srgbClr val="333399"/>
                </a:solidFill>
                <a:latin typeface="Times New Roman" pitchFamily="18" charset="0"/>
              </a:rPr>
              <a:t> </a:t>
            </a:r>
            <a:r>
              <a:rPr kumimoji="1" lang="en-US" altLang="zh-CN" sz="3200" b="1">
                <a:latin typeface="Times New Roman" pitchFamily="18" charset="0"/>
              </a:rPr>
              <a:t>   clk;</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integer</a:t>
            </a:r>
            <a:r>
              <a:rPr kumimoji="1" lang="en-US" altLang="zh-CN" sz="3200" b="1">
                <a:latin typeface="Times New Roman" pitchFamily="18" charset="0"/>
              </a:rPr>
              <a:t>   counter;</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initial</a:t>
            </a:r>
          </a:p>
          <a:p>
            <a:pPr eaLnBrk="1" hangingPunct="1">
              <a:lnSpc>
                <a:spcPct val="110000"/>
              </a:lnSpc>
              <a:defRPr/>
            </a:pPr>
            <a:r>
              <a:rPr kumimoji="1" lang="en-US" altLang="zh-CN" sz="3200" b="1">
                <a:solidFill>
                  <a:srgbClr val="333399"/>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a:latin typeface="Times New Roman" pitchFamily="18" charset="0"/>
              </a:rPr>
              <a:t>	counter=0;</a:t>
            </a:r>
          </a:p>
          <a:p>
            <a:pPr eaLnBrk="1" hangingPunct="1">
              <a:lnSpc>
                <a:spcPct val="110000"/>
              </a:lnSpc>
              <a:defRPr/>
            </a:pPr>
            <a:r>
              <a:rPr kumimoji="1" lang="en-US" altLang="zh-CN" sz="3200" b="1">
                <a:latin typeface="Times New Roman" pitchFamily="18" charset="0"/>
              </a:rPr>
              <a:t>	clk=0;</a:t>
            </a:r>
          </a:p>
          <a:p>
            <a:pPr eaLnBrk="1" hangingPunct="1">
              <a:lnSpc>
                <a:spcPct val="110000"/>
              </a:lnSpc>
              <a:defRPr/>
            </a:pPr>
            <a:r>
              <a:rPr kumimoji="1" lang="en-US" altLang="zh-CN" sz="3200" b="1">
                <a:latin typeface="Times New Roman" pitchFamily="18" charset="0"/>
              </a:rPr>
              <a:t>	#1000;</a:t>
            </a: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28AA9A3-9B09-4F37-82E9-AA269B05BCF0}" type="slidenum">
              <a:rPr lang="en-US" altLang="zh-CN">
                <a:latin typeface="Times New Roman" panose="02020603050405020304" pitchFamily="18" charset="0"/>
              </a:rPr>
              <a:pPr/>
              <a:t>162</a:t>
            </a:fld>
            <a:endParaRPr lang="en-US" altLang="zh-CN">
              <a:latin typeface="Times New Roman" panose="02020603050405020304" pitchFamily="18" charset="0"/>
            </a:endParaRPr>
          </a:p>
        </p:txBody>
      </p:sp>
      <p:sp>
        <p:nvSpPr>
          <p:cNvPr id="228354" name="Text Box 2"/>
          <p:cNvSpPr txBox="1">
            <a:spLocks noChangeArrowheads="1"/>
          </p:cNvSpPr>
          <p:nvPr/>
        </p:nvSpPr>
        <p:spPr bwMode="auto">
          <a:xfrm>
            <a:off x="203200" y="457200"/>
            <a:ext cx="8805863" cy="545782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begin</a:t>
            </a:r>
            <a:r>
              <a:rPr kumimoji="1" lang="en-US" altLang="zh-CN" sz="3200" b="1">
                <a:latin typeface="Times New Roman" pitchFamily="18" charset="0"/>
              </a:rPr>
              <a:t>:  </a:t>
            </a:r>
            <a:r>
              <a:rPr kumimoji="1" lang="en-US" altLang="zh-CN" sz="2800" b="1">
                <a:latin typeface="Times New Roman" pitchFamily="18" charset="0"/>
              </a:rPr>
              <a:t>FOREVER_PART</a:t>
            </a:r>
          </a:p>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forever</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	begin</a:t>
            </a:r>
          </a:p>
          <a:p>
            <a:pPr eaLnBrk="1" hangingPunct="1">
              <a:lnSpc>
                <a:spcPct val="110000"/>
              </a:lnSpc>
              <a:defRPr/>
            </a:pPr>
            <a:r>
              <a:rPr kumimoji="1" lang="en-US" altLang="zh-CN" sz="3200" b="1">
                <a:latin typeface="Times New Roman" pitchFamily="18" charset="0"/>
              </a:rPr>
              <a:t>	   counter=counter +1;</a:t>
            </a:r>
          </a:p>
          <a:p>
            <a:pPr eaLnBrk="1" hangingPunct="1">
              <a:lnSpc>
                <a:spcPct val="110000"/>
              </a:lnSpc>
              <a:defRPr/>
            </a:pPr>
            <a:r>
              <a:rPr kumimoji="1" lang="en-US" altLang="zh-CN" sz="3200" b="1">
                <a:latin typeface="Times New Roman" pitchFamily="18" charset="0"/>
              </a:rPr>
              <a:t>	  </a:t>
            </a:r>
            <a:r>
              <a:rPr kumimoji="1" lang="en-US" altLang="zh-CN" sz="3200" b="1">
                <a:solidFill>
                  <a:srgbClr val="333399"/>
                </a:solidFill>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if </a:t>
            </a:r>
            <a:r>
              <a:rPr kumimoji="1" lang="en-US" altLang="zh-CN" sz="3200" b="1">
                <a:latin typeface="Times New Roman" pitchFamily="18" charset="0"/>
              </a:rPr>
              <a:t>(counter&gt;200)   </a:t>
            </a:r>
            <a:r>
              <a:rPr kumimoji="1" lang="en-US" altLang="zh-CN" sz="3200" b="1">
                <a:solidFill>
                  <a:srgbClr val="0043A6"/>
                </a:solidFill>
                <a:effectLst>
                  <a:outerShdw blurRad="38100" dist="38100" dir="2700000" algn="tl">
                    <a:srgbClr val="C0C0C0"/>
                  </a:outerShdw>
                </a:effectLst>
                <a:latin typeface="Times New Roman" pitchFamily="18" charset="0"/>
              </a:rPr>
              <a:t>disable</a:t>
            </a:r>
            <a:r>
              <a:rPr kumimoji="1" lang="en-US" altLang="zh-CN" sz="3200" b="1">
                <a:latin typeface="Times New Roman" pitchFamily="18" charset="0"/>
              </a:rPr>
              <a:t> </a:t>
            </a:r>
            <a:r>
              <a:rPr kumimoji="1" lang="en-US" altLang="zh-CN" sz="2800" b="1">
                <a:latin typeface="Times New Roman" pitchFamily="18" charset="0"/>
              </a:rPr>
              <a:t>FOREVER_PART</a:t>
            </a:r>
            <a:r>
              <a:rPr kumimoji="1" lang="en-US" altLang="zh-CN" sz="3200" b="1">
                <a:latin typeface="Times New Roman" pitchFamily="18" charset="0"/>
              </a:rPr>
              <a:t>;</a:t>
            </a:r>
          </a:p>
          <a:p>
            <a:pPr eaLnBrk="1" hangingPunct="1">
              <a:lnSpc>
                <a:spcPct val="110000"/>
              </a:lnSpc>
              <a:defRPr/>
            </a:pPr>
            <a:r>
              <a:rPr kumimoji="1" lang="en-US" altLang="zh-CN" sz="3200" b="1">
                <a:latin typeface="Times New Roman" pitchFamily="18" charset="0"/>
              </a:rPr>
              <a:t>	     #25  clk=~clk;</a:t>
            </a:r>
          </a:p>
          <a:p>
            <a:pPr eaLnBrk="1" hangingPunct="1">
              <a:lnSpc>
                <a:spcPct val="11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    end</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endmodule</a:t>
            </a: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idx="1"/>
          </p:nvPr>
        </p:nvSpPr>
        <p:spPr>
          <a:xfrm>
            <a:off x="192088" y="295275"/>
            <a:ext cx="7772400" cy="609600"/>
          </a:xfrm>
        </p:spPr>
        <p:txBody>
          <a:bodyPr/>
          <a:lstStyle/>
          <a:p>
            <a:pPr eaLnBrk="1" hangingPunct="1">
              <a:lnSpc>
                <a:spcPct val="90000"/>
              </a:lnSpc>
              <a:buFontTx/>
              <a:buNone/>
              <a:defRPr/>
            </a:pPr>
            <a:r>
              <a:rPr lang="en-US" altLang="zh-CN" sz="3600" b="1" smtClean="0">
                <a:solidFill>
                  <a:srgbClr val="990000"/>
                </a:solidFill>
                <a:latin typeface="+mj-lt"/>
              </a:rPr>
              <a:t>2. repeat</a:t>
            </a:r>
            <a:r>
              <a:rPr lang="zh-CN" altLang="en-US" sz="3600" b="1" smtClean="0">
                <a:solidFill>
                  <a:srgbClr val="990000"/>
                </a:solidFill>
                <a:latin typeface="+mj-lt"/>
              </a:rPr>
              <a:t>语句</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3541C89-7DC5-4CF6-88F2-795EA0FF291D}" type="slidenum">
              <a:rPr lang="en-US" altLang="zh-CN">
                <a:latin typeface="Times New Roman" panose="02020603050405020304" pitchFamily="18" charset="0"/>
              </a:rPr>
              <a:pPr/>
              <a:t>163</a:t>
            </a:fld>
            <a:endParaRPr lang="en-US" altLang="zh-CN">
              <a:latin typeface="Times New Roman" panose="02020603050405020304" pitchFamily="18" charset="0"/>
            </a:endParaRPr>
          </a:p>
        </p:txBody>
      </p:sp>
      <p:sp>
        <p:nvSpPr>
          <p:cNvPr id="229379" name="Text Box 3"/>
          <p:cNvSpPr txBox="1">
            <a:spLocks noChangeArrowheads="1"/>
          </p:cNvSpPr>
          <p:nvPr/>
        </p:nvSpPr>
        <p:spPr bwMode="auto">
          <a:xfrm>
            <a:off x="214313" y="968375"/>
            <a:ext cx="8399462" cy="4384675"/>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a:latin typeface="+mj-lt"/>
                <a:ea typeface="楷体_GB2312" pitchFamily="49" charset="-122"/>
              </a:rPr>
              <a:t>功能：该循环语句内的循环体部分被重复执行</a:t>
            </a:r>
          </a:p>
          <a:p>
            <a:pPr eaLnBrk="1" hangingPunct="1">
              <a:lnSpc>
                <a:spcPct val="110000"/>
              </a:lnSpc>
              <a:defRPr/>
            </a:pPr>
            <a:r>
              <a:rPr kumimoji="1" lang="zh-CN" altLang="en-US" sz="3200" b="1">
                <a:latin typeface="+mj-lt"/>
                <a:ea typeface="楷体_GB2312" pitchFamily="49" charset="-122"/>
              </a:rPr>
              <a:t>            指定的次数。            </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格式：</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repeat </a:t>
            </a:r>
            <a:r>
              <a:rPr kumimoji="1" lang="zh-CN" altLang="en-US" sz="3200" b="1">
                <a:solidFill>
                  <a:srgbClr val="0043A6"/>
                </a:solidFill>
                <a:effectLst>
                  <a:outerShdw blurRad="38100" dist="38100" dir="2700000" algn="tl">
                    <a:srgbClr val="C0C0C0"/>
                  </a:outerShdw>
                </a:effectLst>
                <a:latin typeface="+mj-lt"/>
                <a:ea typeface="楷体_GB2312" pitchFamily="49" charset="-122"/>
              </a:rPr>
              <a:t>（循环次数表达式）    语句；</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或	 </a:t>
            </a:r>
            <a:r>
              <a:rPr kumimoji="1" lang="en-US" altLang="zh-CN" sz="3200" b="1">
                <a:solidFill>
                  <a:srgbClr val="0043A6"/>
                </a:solidFill>
                <a:effectLst>
                  <a:outerShdw blurRad="38100" dist="38100" dir="2700000" algn="tl">
                    <a:srgbClr val="C0C0C0"/>
                  </a:outerShdw>
                </a:effectLst>
                <a:latin typeface="+mj-lt"/>
                <a:ea typeface="楷体_GB2312" pitchFamily="49" charset="-122"/>
              </a:rPr>
              <a:t>repeat </a:t>
            </a:r>
            <a:r>
              <a:rPr kumimoji="1" lang="zh-CN" altLang="en-US" sz="3200" b="1">
                <a:solidFill>
                  <a:srgbClr val="0043A6"/>
                </a:solidFill>
                <a:effectLst>
                  <a:outerShdw blurRad="38100" dist="38100" dir="2700000" algn="tl">
                    <a:srgbClr val="C0C0C0"/>
                  </a:outerShdw>
                </a:effectLst>
                <a:latin typeface="+mj-lt"/>
                <a:ea typeface="楷体_GB2312" pitchFamily="49" charset="-122"/>
              </a:rPr>
              <a:t>（循环次数表达式）</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begin</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end</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idx="1"/>
          </p:nvPr>
        </p:nvSpPr>
        <p:spPr>
          <a:xfrm>
            <a:off x="203200" y="457200"/>
            <a:ext cx="7772400" cy="533400"/>
          </a:xfrm>
        </p:spPr>
        <p:txBody>
          <a:bodyPr/>
          <a:lstStyle/>
          <a:p>
            <a:pPr eaLnBrk="1" hangingPunct="1">
              <a:lnSpc>
                <a:spcPct val="90000"/>
              </a:lnSpc>
              <a:buFontTx/>
              <a:buNone/>
              <a:defRPr/>
            </a:pPr>
            <a:r>
              <a:rPr lang="zh-CN" altLang="en-US" b="1" dirty="0" smtClean="0"/>
              <a:t>例</a:t>
            </a:r>
            <a:r>
              <a:rPr lang="en-US" altLang="zh-CN" b="1" dirty="0" smtClean="0"/>
              <a:t>1</a:t>
            </a:r>
            <a:r>
              <a:rPr lang="zh-CN" altLang="en-US" b="1" dirty="0" smtClean="0"/>
              <a:t>：用</a:t>
            </a:r>
            <a:r>
              <a:rPr lang="en-US" altLang="zh-CN" b="1" dirty="0" smtClean="0">
                <a:latin typeface="+mj-lt"/>
              </a:rPr>
              <a:t>repeat</a:t>
            </a:r>
            <a:r>
              <a:rPr lang="zh-CN" altLang="en-US" b="1" dirty="0" smtClean="0"/>
              <a:t>循环语句来实现循环移位</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43E44BB-5F28-45C3-9D73-5C25517AE2BF}" type="slidenum">
              <a:rPr lang="en-US" altLang="zh-CN">
                <a:latin typeface="Times New Roman" panose="02020603050405020304" pitchFamily="18" charset="0"/>
              </a:rPr>
              <a:pPr/>
              <a:t>164</a:t>
            </a:fld>
            <a:endParaRPr lang="en-US" altLang="zh-CN">
              <a:latin typeface="Times New Roman" panose="02020603050405020304" pitchFamily="18" charset="0"/>
            </a:endParaRPr>
          </a:p>
        </p:txBody>
      </p:sp>
      <p:sp>
        <p:nvSpPr>
          <p:cNvPr id="230403" name="Text Box 3"/>
          <p:cNvSpPr txBox="1">
            <a:spLocks noChangeArrowheads="1"/>
          </p:cNvSpPr>
          <p:nvPr/>
        </p:nvSpPr>
        <p:spPr bwMode="auto">
          <a:xfrm>
            <a:off x="249238" y="1089025"/>
            <a:ext cx="8331200" cy="438467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module</a:t>
            </a:r>
            <a:r>
              <a:rPr kumimoji="1" lang="en-US" altLang="zh-CN" sz="3200" b="1" dirty="0">
                <a:solidFill>
                  <a:srgbClr val="333399"/>
                </a:solidFill>
                <a:latin typeface="Times New Roman" pitchFamily="18" charset="0"/>
              </a:rPr>
              <a:t> </a:t>
            </a:r>
            <a:r>
              <a:rPr kumimoji="1" lang="en-US" altLang="zh-CN" sz="3200" b="1" dirty="0">
                <a:latin typeface="Times New Roman" pitchFamily="18" charset="0"/>
              </a:rPr>
              <a:t>   drift (data,  num,  ctrl);</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inout</a:t>
            </a:r>
            <a:r>
              <a:rPr kumimoji="1" lang="en-US" altLang="zh-CN" sz="3200" b="1" dirty="0">
                <a:latin typeface="Times New Roman" pitchFamily="18" charset="0"/>
              </a:rPr>
              <a:t> [16: 1]  data;</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input</a:t>
            </a:r>
            <a:r>
              <a:rPr kumimoji="1" lang="en-US" altLang="zh-CN" sz="3200" b="1" dirty="0">
                <a:latin typeface="Times New Roman" pitchFamily="18" charset="0"/>
              </a:rPr>
              <a:t> [4: 1]  num;</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input</a:t>
            </a:r>
            <a:r>
              <a:rPr kumimoji="1" lang="en-US" altLang="zh-CN" sz="3200" b="1" dirty="0">
                <a:latin typeface="Times New Roman" pitchFamily="18" charset="0"/>
              </a:rPr>
              <a:t>    ctrl;</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latin typeface="Times New Roman" pitchFamily="18" charset="0"/>
              </a:rPr>
              <a:t> [16: 1]  data;</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latin typeface="Times New Roman" pitchFamily="18" charset="0"/>
              </a:rPr>
              <a:t>    </a:t>
            </a:r>
            <a:r>
              <a:rPr kumimoji="1" lang="en-US" altLang="zh-CN" sz="3200" b="1" dirty="0" err="1">
                <a:latin typeface="Times New Roman" pitchFamily="18" charset="0"/>
              </a:rPr>
              <a:t>tmp</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always</a:t>
            </a:r>
            <a:r>
              <a:rPr kumimoji="1" lang="en-US" altLang="zh-CN" sz="3200" b="1" dirty="0">
                <a:solidFill>
                  <a:srgbClr val="333399"/>
                </a:solidFill>
                <a:latin typeface="Times New Roman" pitchFamily="18" charset="0"/>
              </a:rPr>
              <a:t> </a:t>
            </a:r>
            <a:r>
              <a:rPr kumimoji="1" lang="en-US" altLang="zh-CN" sz="3200" b="1" dirty="0">
                <a:latin typeface="Times New Roman" pitchFamily="18" charset="0"/>
              </a:rPr>
              <a:t> @ (ctrl)</a:t>
            </a:r>
          </a:p>
          <a:p>
            <a:pPr eaLnBrk="1" hangingPunct="1">
              <a:lnSpc>
                <a:spcPct val="110000"/>
              </a:lnSpc>
              <a:defRPr/>
            </a:pPr>
            <a:r>
              <a:rPr kumimoji="1" lang="en-US" altLang="zh-CN" sz="3200" b="1" dirty="0">
                <a:solidFill>
                  <a:srgbClr val="333399"/>
                </a:solidFill>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if</a:t>
            </a:r>
            <a:r>
              <a:rPr kumimoji="1" lang="en-US" altLang="zh-CN" sz="3200" b="1" dirty="0">
                <a:latin typeface="Times New Roman" pitchFamily="18" charset="0"/>
              </a:rPr>
              <a:t> (ctrl==1)</a:t>
            </a: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B2F9648-CA5C-474F-9057-32F4E8E8809A}" type="slidenum">
              <a:rPr lang="en-US" altLang="zh-CN">
                <a:latin typeface="Times New Roman" panose="02020603050405020304" pitchFamily="18" charset="0"/>
              </a:rPr>
              <a:pPr/>
              <a:t>165</a:t>
            </a:fld>
            <a:endParaRPr lang="en-US" altLang="zh-CN">
              <a:latin typeface="Times New Roman" panose="02020603050405020304" pitchFamily="18" charset="0"/>
            </a:endParaRPr>
          </a:p>
        </p:txBody>
      </p:sp>
      <p:sp>
        <p:nvSpPr>
          <p:cNvPr id="231426" name="Text Box 2"/>
          <p:cNvSpPr txBox="1">
            <a:spLocks noChangeArrowheads="1"/>
          </p:cNvSpPr>
          <p:nvPr/>
        </p:nvSpPr>
        <p:spPr bwMode="auto">
          <a:xfrm>
            <a:off x="192088" y="773113"/>
            <a:ext cx="8466137" cy="3311525"/>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repeat</a:t>
            </a:r>
            <a:r>
              <a:rPr kumimoji="1" lang="en-US" altLang="zh-CN" sz="3200" b="1" dirty="0">
                <a:latin typeface="Times New Roman" pitchFamily="18" charset="0"/>
              </a:rPr>
              <a:t> (num)</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dirty="0">
                <a:latin typeface="Times New Roman" pitchFamily="18" charset="0"/>
              </a:rPr>
              <a:t>		</a:t>
            </a:r>
            <a:r>
              <a:rPr kumimoji="1" lang="en-US" altLang="zh-CN" sz="3200" b="1" dirty="0" err="1">
                <a:latin typeface="Times New Roman" pitchFamily="18" charset="0"/>
              </a:rPr>
              <a:t>tmp</a:t>
            </a:r>
            <a:r>
              <a:rPr kumimoji="1" lang="en-US" altLang="zh-CN" sz="3200" b="1" dirty="0">
                <a:latin typeface="Times New Roman" pitchFamily="18" charset="0"/>
              </a:rPr>
              <a:t>=data[16];</a:t>
            </a:r>
          </a:p>
          <a:p>
            <a:pPr eaLnBrk="1" hangingPunct="1">
              <a:lnSpc>
                <a:spcPct val="110000"/>
              </a:lnSpc>
              <a:defRPr/>
            </a:pPr>
            <a:r>
              <a:rPr kumimoji="1" lang="en-US" altLang="zh-CN" sz="3200" b="1" dirty="0">
                <a:latin typeface="Times New Roman" pitchFamily="18" charset="0"/>
              </a:rPr>
              <a:t>		data={data[15:0],  </a:t>
            </a:r>
            <a:r>
              <a:rPr kumimoji="1" lang="en-US" altLang="zh-CN" sz="3200" b="1" dirty="0" err="1">
                <a:latin typeface="Times New Roman" pitchFamily="18" charset="0"/>
              </a:rPr>
              <a:t>tmp</a:t>
            </a:r>
            <a:r>
              <a:rPr kumimoji="1" lang="en-US" altLang="zh-CN" sz="3200" b="1" dirty="0">
                <a:latin typeface="Times New Roman" pitchFamily="18" charset="0"/>
              </a:rPr>
              <a:t>};</a:t>
            </a:r>
          </a:p>
          <a:p>
            <a:pPr eaLnBrk="1" hangingPunct="1">
              <a:lnSpc>
                <a:spcPct val="110000"/>
              </a:lnSpc>
              <a:defRPr/>
            </a:pPr>
            <a:r>
              <a:rPr kumimoji="1" lang="en-US" altLang="zh-CN"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end</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endmodule</a:t>
            </a:r>
            <a:endParaRPr kumimoji="1" lang="en-US" altLang="zh-CN" sz="3200" b="1" dirty="0">
              <a:solidFill>
                <a:srgbClr val="0043A6"/>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idx="1"/>
          </p:nvPr>
        </p:nvSpPr>
        <p:spPr>
          <a:xfrm>
            <a:off x="271463" y="609600"/>
            <a:ext cx="7772400" cy="533400"/>
          </a:xfrm>
        </p:spPr>
        <p:txBody>
          <a:bodyPr/>
          <a:lstStyle/>
          <a:p>
            <a:pPr eaLnBrk="1" hangingPunct="1">
              <a:lnSpc>
                <a:spcPct val="90000"/>
              </a:lnSpc>
              <a:buFontTx/>
              <a:buNone/>
              <a:defRPr/>
            </a:pPr>
            <a:r>
              <a:rPr lang="zh-CN" altLang="en-US" b="1" dirty="0" smtClean="0">
                <a:latin typeface="+mj-lt"/>
              </a:rPr>
              <a:t>例</a:t>
            </a:r>
            <a:r>
              <a:rPr lang="en-US" altLang="zh-CN" b="1" dirty="0" smtClean="0">
                <a:latin typeface="+mj-lt"/>
              </a:rPr>
              <a:t>2</a:t>
            </a:r>
            <a:r>
              <a:rPr lang="zh-CN" altLang="en-US" b="1" dirty="0" smtClean="0">
                <a:latin typeface="+mj-lt"/>
              </a:rPr>
              <a:t>：用</a:t>
            </a:r>
            <a:r>
              <a:rPr lang="en-US" altLang="zh-CN" b="1" dirty="0" smtClean="0">
                <a:latin typeface="+mj-lt"/>
              </a:rPr>
              <a:t>repeat</a:t>
            </a:r>
            <a:r>
              <a:rPr lang="zh-CN" altLang="en-US" b="1" dirty="0" smtClean="0">
                <a:latin typeface="+mj-lt"/>
              </a:rPr>
              <a:t>实现</a:t>
            </a:r>
            <a:r>
              <a:rPr lang="en-US" altLang="zh-CN" b="1" dirty="0" smtClean="0">
                <a:latin typeface="+mj-lt"/>
              </a:rPr>
              <a:t>8</a:t>
            </a:r>
            <a:r>
              <a:rPr lang="zh-CN" altLang="en-US" b="1" dirty="0" smtClean="0">
                <a:latin typeface="+mj-lt"/>
              </a:rPr>
              <a:t>位二进制数的乘法</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1AA1DD1-8F61-4673-B9DC-FCAC185F3EF0}" type="slidenum">
              <a:rPr lang="en-US" altLang="zh-CN">
                <a:latin typeface="Times New Roman" panose="02020603050405020304" pitchFamily="18" charset="0"/>
              </a:rPr>
              <a:pPr/>
              <a:t>166</a:t>
            </a:fld>
            <a:endParaRPr lang="en-US" altLang="zh-CN">
              <a:latin typeface="Times New Roman" panose="02020603050405020304" pitchFamily="18" charset="0"/>
            </a:endParaRPr>
          </a:p>
        </p:txBody>
      </p:sp>
      <p:sp>
        <p:nvSpPr>
          <p:cNvPr id="232451" name="Text Box 3"/>
          <p:cNvSpPr txBox="1">
            <a:spLocks noChangeArrowheads="1"/>
          </p:cNvSpPr>
          <p:nvPr/>
        </p:nvSpPr>
        <p:spPr bwMode="auto">
          <a:xfrm>
            <a:off x="338138" y="1208088"/>
            <a:ext cx="8128000" cy="4921250"/>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module </a:t>
            </a:r>
            <a:r>
              <a:rPr kumimoji="1" lang="en-US" altLang="zh-CN" sz="3200" b="1" dirty="0" err="1">
                <a:latin typeface="Times New Roman" pitchFamily="18" charset="0"/>
              </a:rPr>
              <a:t>mult_repeat</a:t>
            </a:r>
            <a:r>
              <a:rPr kumimoji="1" lang="en-US" altLang="zh-CN" sz="3200" b="1" dirty="0">
                <a:latin typeface="Times New Roman" pitchFamily="18" charset="0"/>
              </a:rPr>
              <a:t>(</a:t>
            </a:r>
            <a:r>
              <a:rPr kumimoji="1" lang="en-US" altLang="zh-CN" sz="3200" b="1" dirty="0" err="1">
                <a:latin typeface="Times New Roman" pitchFamily="18" charset="0"/>
              </a:rPr>
              <a:t>outcome,a,b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parameter</a:t>
            </a:r>
            <a:r>
              <a:rPr kumimoji="1" lang="en-US" altLang="zh-CN" sz="3200" b="1" dirty="0">
                <a:latin typeface="Times New Roman" pitchFamily="18" charset="0"/>
              </a:rPr>
              <a:t> size=8;</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input</a:t>
            </a:r>
            <a:r>
              <a:rPr kumimoji="1" lang="en-US" altLang="zh-CN" sz="3200" b="1" dirty="0">
                <a:latin typeface="Times New Roman" pitchFamily="18" charset="0"/>
              </a:rPr>
              <a:t>[size:1] </a:t>
            </a:r>
            <a:r>
              <a:rPr kumimoji="1" lang="en-US" altLang="zh-CN" sz="3200" b="1" dirty="0" err="1">
                <a:latin typeface="Times New Roman" pitchFamily="18" charset="0"/>
              </a:rPr>
              <a:t>a,b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output</a:t>
            </a:r>
            <a:r>
              <a:rPr kumimoji="1" lang="en-US" altLang="zh-CN" sz="3200" b="1" dirty="0">
                <a:latin typeface="Times New Roman" pitchFamily="18" charset="0"/>
              </a:rPr>
              <a:t>[2*size:1] outcome;</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latin typeface="Times New Roman" pitchFamily="18" charset="0"/>
              </a:rPr>
              <a:t>[2*size:1] </a:t>
            </a:r>
            <a:r>
              <a:rPr kumimoji="1" lang="en-US" altLang="zh-CN" sz="3200" b="1" dirty="0" err="1">
                <a:latin typeface="Times New Roman" pitchFamily="18" charset="0"/>
              </a:rPr>
              <a:t>temp_a,outcome</a:t>
            </a:r>
            <a:r>
              <a:rPr kumimoji="1" lang="en-US" altLang="zh-CN" sz="3200" b="1" dirty="0">
                <a:latin typeface="Times New Roman" pitchFamily="18" charset="0"/>
              </a:rPr>
              <a:t>;</a:t>
            </a:r>
          </a:p>
          <a:p>
            <a:pPr eaLnBrk="1" hangingPunct="1">
              <a:lnSpc>
                <a:spcPct val="110000"/>
              </a:lnSpc>
              <a:defRPr/>
            </a:pPr>
            <a:r>
              <a:rPr kumimoji="1" lang="en-US" altLang="zh-CN" sz="3200" b="1" dirty="0" err="1">
                <a:solidFill>
                  <a:srgbClr val="0043A6"/>
                </a:solidFill>
                <a:effectLst>
                  <a:outerShdw blurRad="38100" dist="38100" dir="2700000" algn="tl">
                    <a:srgbClr val="C0C0C0"/>
                  </a:outerShdw>
                </a:effectLst>
                <a:latin typeface="Times New Roman" pitchFamily="18" charset="0"/>
              </a:rPr>
              <a:t>reg</a:t>
            </a:r>
            <a:r>
              <a:rPr kumimoji="1" lang="en-US" altLang="zh-CN" sz="3200" b="1" dirty="0">
                <a:latin typeface="Times New Roman" pitchFamily="18" charset="0"/>
              </a:rPr>
              <a:t>[size:1] </a:t>
            </a:r>
            <a:r>
              <a:rPr kumimoji="1" lang="en-US" altLang="zh-CN" sz="3200" b="1" dirty="0" err="1">
                <a:latin typeface="Times New Roman" pitchFamily="18" charset="0"/>
              </a:rPr>
              <a:t>temp_b</a:t>
            </a:r>
            <a:r>
              <a:rPr kumimoji="1" lang="en-US" altLang="zh-CN" sz="3200" b="1" dirty="0">
                <a:latin typeface="Times New Roman" pitchFamily="18" charset="0"/>
              </a:rPr>
              <a:t>;</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always</a:t>
            </a:r>
            <a:r>
              <a:rPr kumimoji="1" lang="en-US" altLang="zh-CN" sz="3200" b="1" dirty="0">
                <a:latin typeface="Times New Roman" pitchFamily="18" charset="0"/>
              </a:rPr>
              <a:t> @(a or b)</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dirty="0">
                <a:latin typeface="Times New Roman" pitchFamily="18" charset="0"/>
              </a:rPr>
              <a:t>outcome=0;</a:t>
            </a: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233E4A7-5B5E-4B22-AC44-1E9C7B141FA9}" type="slidenum">
              <a:rPr lang="en-US" altLang="zh-CN">
                <a:latin typeface="Times New Roman" panose="02020603050405020304" pitchFamily="18" charset="0"/>
              </a:rPr>
              <a:pPr/>
              <a:t>167</a:t>
            </a:fld>
            <a:endParaRPr lang="en-US" altLang="zh-CN">
              <a:latin typeface="Times New Roman" panose="02020603050405020304" pitchFamily="18" charset="0"/>
            </a:endParaRPr>
          </a:p>
        </p:txBody>
      </p:sp>
      <p:sp>
        <p:nvSpPr>
          <p:cNvPr id="233474" name="Text Box 2"/>
          <p:cNvSpPr txBox="1">
            <a:spLocks noChangeArrowheads="1"/>
          </p:cNvSpPr>
          <p:nvPr/>
        </p:nvSpPr>
        <p:spPr bwMode="auto">
          <a:xfrm>
            <a:off x="260350" y="338138"/>
            <a:ext cx="8331200" cy="5994400"/>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dirty="0" err="1">
                <a:latin typeface="Times New Roman" pitchFamily="18" charset="0"/>
              </a:rPr>
              <a:t>temp_a</a:t>
            </a:r>
            <a:r>
              <a:rPr kumimoji="1" lang="en-US" altLang="zh-CN" sz="3200" b="1" dirty="0">
                <a:latin typeface="Times New Roman" pitchFamily="18" charset="0"/>
              </a:rPr>
              <a:t>=a;</a:t>
            </a:r>
          </a:p>
          <a:p>
            <a:pPr eaLnBrk="1" hangingPunct="1">
              <a:lnSpc>
                <a:spcPct val="110000"/>
              </a:lnSpc>
              <a:defRPr/>
            </a:pPr>
            <a:r>
              <a:rPr kumimoji="1" lang="en-US" altLang="zh-CN" sz="3200" b="1" dirty="0" err="1">
                <a:latin typeface="Times New Roman" pitchFamily="18" charset="0"/>
              </a:rPr>
              <a:t>temp_b</a:t>
            </a:r>
            <a:r>
              <a:rPr kumimoji="1" lang="en-US" altLang="zh-CN" sz="3200" b="1" dirty="0">
                <a:latin typeface="Times New Roman" pitchFamily="18" charset="0"/>
              </a:rPr>
              <a:t>=b;</a:t>
            </a:r>
          </a:p>
          <a:p>
            <a:pPr eaLnBrk="1" hangingPunct="1">
              <a:lnSpc>
                <a:spcPct val="110000"/>
              </a:lnSpc>
              <a:defRPr/>
            </a:pPr>
            <a:r>
              <a:rPr kumimoji="1" lang="en-US" altLang="zh-CN" sz="3200" b="1" dirty="0">
                <a:solidFill>
                  <a:srgbClr val="0043A6"/>
                </a:solidFill>
                <a:effectLst>
                  <a:outerShdw blurRad="38100" dist="38100" dir="2700000" algn="tl">
                    <a:srgbClr val="C0C0C0"/>
                  </a:outerShdw>
                </a:effectLst>
                <a:latin typeface="Times New Roman" pitchFamily="18" charset="0"/>
              </a:rPr>
              <a:t>repeat</a:t>
            </a:r>
            <a:r>
              <a:rPr kumimoji="1" lang="en-US" altLang="zh-CN" sz="3200" b="1" dirty="0">
                <a:latin typeface="Times New Roman" pitchFamily="18" charset="0"/>
              </a:rPr>
              <a:t>(size)	// size</a:t>
            </a:r>
            <a:r>
              <a:rPr kumimoji="1" lang="zh-CN" altLang="en-US" sz="3200" b="1" dirty="0">
                <a:latin typeface="Times New Roman" pitchFamily="18" charset="0"/>
              </a:rPr>
              <a:t>为循环次数</a:t>
            </a:r>
          </a:p>
          <a:p>
            <a:pPr eaLnBrk="1" hangingPunct="1">
              <a:lnSpc>
                <a:spcPct val="110000"/>
              </a:lnSpc>
              <a:defRPr/>
            </a:pPr>
            <a:r>
              <a:rPr kumimoji="1" lang="zh-CN" altLang="en-US" sz="3200" b="1" dirty="0">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begin</a:t>
            </a:r>
          </a:p>
          <a:p>
            <a:pPr eaLnBrk="1" hangingPunct="1">
              <a:lnSpc>
                <a:spcPct val="110000"/>
              </a:lnSpc>
              <a:defRPr/>
            </a:pPr>
            <a:r>
              <a:rPr kumimoji="1" lang="en-US" altLang="zh-CN" sz="3200" b="1" dirty="0">
                <a:solidFill>
                  <a:srgbClr val="333399"/>
                </a:solidFill>
                <a:latin typeface="Times New Roman" pitchFamily="18" charset="0"/>
              </a:rPr>
              <a:t>  </a:t>
            </a:r>
            <a:r>
              <a:rPr kumimoji="1" lang="en-US" altLang="zh-CN" sz="3200" b="1" dirty="0">
                <a:solidFill>
                  <a:srgbClr val="0043A6"/>
                </a:solidFill>
                <a:effectLst>
                  <a:outerShdw blurRad="38100" dist="38100" dir="2700000" algn="tl">
                    <a:srgbClr val="C0C0C0"/>
                  </a:outerShdw>
                </a:effectLst>
                <a:latin typeface="Times New Roman" pitchFamily="18" charset="0"/>
              </a:rPr>
              <a:t>if</a:t>
            </a:r>
            <a:r>
              <a:rPr kumimoji="1" lang="en-US" altLang="zh-CN" sz="3200" b="1" dirty="0">
                <a:latin typeface="Times New Roman" pitchFamily="18" charset="0"/>
              </a:rPr>
              <a:t>(</a:t>
            </a:r>
            <a:r>
              <a:rPr kumimoji="1" lang="en-US" altLang="zh-CN" sz="3200" b="1" dirty="0" err="1">
                <a:latin typeface="Times New Roman" pitchFamily="18" charset="0"/>
              </a:rPr>
              <a:t>temp_b</a:t>
            </a:r>
            <a:r>
              <a:rPr kumimoji="1" lang="en-US" altLang="zh-CN" sz="3200" b="1" dirty="0">
                <a:latin typeface="Times New Roman" pitchFamily="18" charset="0"/>
              </a:rPr>
              <a:t>[1])</a:t>
            </a:r>
          </a:p>
          <a:p>
            <a:pPr eaLnBrk="1" hangingPunct="1">
              <a:lnSpc>
                <a:spcPct val="110000"/>
              </a:lnSpc>
              <a:defRPr/>
            </a:pPr>
            <a:r>
              <a:rPr kumimoji="1" lang="en-US" altLang="zh-CN" sz="3200" b="1" dirty="0">
                <a:latin typeface="Times New Roman" pitchFamily="18" charset="0"/>
              </a:rPr>
              <a:t>  outcome=</a:t>
            </a:r>
            <a:r>
              <a:rPr kumimoji="1" lang="en-US" altLang="zh-CN" sz="3200" b="1" dirty="0" err="1">
                <a:latin typeface="Times New Roman" pitchFamily="18" charset="0"/>
              </a:rPr>
              <a:t>outcome+temp_a</a:t>
            </a:r>
            <a:r>
              <a:rPr kumimoji="1" lang="en-US" altLang="zh-CN" sz="3200" b="1" dirty="0">
                <a:latin typeface="Times New Roman" pitchFamily="18" charset="0"/>
              </a:rPr>
              <a:t>;</a:t>
            </a:r>
          </a:p>
          <a:p>
            <a:pPr eaLnBrk="1" hangingPunct="1">
              <a:lnSpc>
                <a:spcPct val="110000"/>
              </a:lnSpc>
              <a:defRPr/>
            </a:pPr>
            <a:r>
              <a:rPr kumimoji="1" lang="en-US" altLang="zh-CN" sz="3200" b="1" dirty="0">
                <a:latin typeface="Times New Roman" pitchFamily="18" charset="0"/>
              </a:rPr>
              <a:t>  </a:t>
            </a:r>
            <a:r>
              <a:rPr kumimoji="1" lang="en-US" altLang="zh-CN" sz="3200" b="1" dirty="0" err="1">
                <a:latin typeface="Times New Roman" pitchFamily="18" charset="0"/>
              </a:rPr>
              <a:t>temp_a</a:t>
            </a:r>
            <a:r>
              <a:rPr kumimoji="1" lang="en-US" altLang="zh-CN" sz="3200" b="1" dirty="0">
                <a:latin typeface="Times New Roman" pitchFamily="18" charset="0"/>
              </a:rPr>
              <a:t>=</a:t>
            </a:r>
            <a:r>
              <a:rPr kumimoji="1" lang="en-US" altLang="zh-CN" sz="3200" b="1" dirty="0" err="1">
                <a:latin typeface="Times New Roman" pitchFamily="18" charset="0"/>
              </a:rPr>
              <a:t>temp_a</a:t>
            </a:r>
            <a:r>
              <a:rPr kumimoji="1" lang="en-US" altLang="zh-CN" sz="3200" b="1" dirty="0">
                <a:latin typeface="Times New Roman" pitchFamily="18" charset="0"/>
              </a:rPr>
              <a:t>&lt;&lt;1;	//</a:t>
            </a:r>
            <a:r>
              <a:rPr kumimoji="1" lang="zh-CN" altLang="en-US" sz="3200" b="1" dirty="0">
                <a:latin typeface="Times New Roman" pitchFamily="18" charset="0"/>
              </a:rPr>
              <a:t>操作数</a:t>
            </a:r>
            <a:r>
              <a:rPr kumimoji="1" lang="en-US" altLang="zh-CN" sz="3200" b="1" dirty="0">
                <a:latin typeface="Times New Roman" pitchFamily="18" charset="0"/>
              </a:rPr>
              <a:t>a</a:t>
            </a:r>
            <a:r>
              <a:rPr kumimoji="1" lang="zh-CN" altLang="en-US" sz="3200" b="1" dirty="0">
                <a:latin typeface="Times New Roman" pitchFamily="18" charset="0"/>
              </a:rPr>
              <a:t>左移一位</a:t>
            </a:r>
          </a:p>
          <a:p>
            <a:pPr eaLnBrk="1" hangingPunct="1">
              <a:lnSpc>
                <a:spcPct val="110000"/>
              </a:lnSpc>
              <a:defRPr/>
            </a:pPr>
            <a:r>
              <a:rPr kumimoji="1" lang="zh-CN" altLang="en-US" sz="3200" b="1" dirty="0">
                <a:latin typeface="Times New Roman" pitchFamily="18" charset="0"/>
              </a:rPr>
              <a:t>  </a:t>
            </a:r>
            <a:r>
              <a:rPr kumimoji="1" lang="en-US" altLang="zh-CN" sz="3200" b="1" dirty="0" err="1">
                <a:latin typeface="Times New Roman" pitchFamily="18" charset="0"/>
              </a:rPr>
              <a:t>temp_b</a:t>
            </a:r>
            <a:r>
              <a:rPr kumimoji="1" lang="en-US" altLang="zh-CN" sz="3200" b="1" dirty="0">
                <a:latin typeface="Times New Roman" pitchFamily="18" charset="0"/>
              </a:rPr>
              <a:t>=</a:t>
            </a:r>
            <a:r>
              <a:rPr kumimoji="1" lang="en-US" altLang="zh-CN" sz="3200" b="1" dirty="0" err="1">
                <a:latin typeface="Times New Roman" pitchFamily="18" charset="0"/>
              </a:rPr>
              <a:t>temp_b</a:t>
            </a:r>
            <a:r>
              <a:rPr kumimoji="1" lang="en-US" altLang="zh-CN" sz="3200" b="1" dirty="0">
                <a:latin typeface="Times New Roman" pitchFamily="18" charset="0"/>
              </a:rPr>
              <a:t>&gt;&gt;1;	//</a:t>
            </a:r>
            <a:r>
              <a:rPr kumimoji="1" lang="zh-CN" altLang="en-US" sz="3200" b="1" dirty="0">
                <a:latin typeface="Times New Roman" pitchFamily="18" charset="0"/>
              </a:rPr>
              <a:t>操作数</a:t>
            </a:r>
            <a:r>
              <a:rPr kumimoji="1" lang="en-US" altLang="zh-CN" sz="3200" b="1" dirty="0">
                <a:latin typeface="Times New Roman" pitchFamily="18" charset="0"/>
              </a:rPr>
              <a:t>b</a:t>
            </a:r>
            <a:r>
              <a:rPr kumimoji="1" lang="zh-CN" altLang="en-US" sz="3200" b="1" dirty="0">
                <a:latin typeface="Times New Roman" pitchFamily="18" charset="0"/>
              </a:rPr>
              <a:t>右移一位</a:t>
            </a:r>
          </a:p>
          <a:p>
            <a:pPr eaLnBrk="1" hangingPunct="1">
              <a:lnSpc>
                <a:spcPct val="110000"/>
              </a:lnSpc>
              <a:defRPr/>
            </a:pPr>
            <a:r>
              <a:rPr kumimoji="1" lang="zh-CN" altLang="en-US" sz="3200" b="1" dirty="0">
                <a:effectLst>
                  <a:outerShdw blurRad="38100" dist="38100" dir="2700000" algn="tl">
                    <a:srgbClr val="000000">
                      <a:alpha val="43137"/>
                    </a:srgbClr>
                  </a:outerShdw>
                </a:effectLst>
                <a:latin typeface="Times New Roman" pitchFamily="18" charset="0"/>
              </a:rPr>
              <a:t>  </a:t>
            </a:r>
            <a:r>
              <a:rPr kumimoji="1" lang="en-US" altLang="zh-CN" sz="3200" b="1" dirty="0">
                <a:solidFill>
                  <a:srgbClr val="0043A6"/>
                </a:solidFill>
                <a:effectLst>
                  <a:outerShdw blurRad="38100" dist="38100" dir="2700000" algn="tl">
                    <a:srgbClr val="000000">
                      <a:alpha val="43137"/>
                    </a:srgbClr>
                  </a:outerShdw>
                </a:effectLst>
                <a:latin typeface="Times New Roman" pitchFamily="18" charset="0"/>
              </a:rPr>
              <a:t>end</a:t>
            </a:r>
          </a:p>
          <a:p>
            <a:pPr eaLnBrk="1" hangingPunct="1">
              <a:lnSpc>
                <a:spcPct val="110000"/>
              </a:lnSpc>
              <a:defRPr/>
            </a:pPr>
            <a:r>
              <a:rPr kumimoji="1" lang="en-US" altLang="zh-CN" sz="3200" b="1" dirty="0">
                <a:solidFill>
                  <a:srgbClr val="0043A6"/>
                </a:solidFill>
                <a:effectLst>
                  <a:outerShdw blurRad="38100" dist="38100" dir="2700000" algn="tl">
                    <a:srgbClr val="000000">
                      <a:alpha val="43137"/>
                    </a:srgbClr>
                  </a:outerShdw>
                </a:effectLst>
                <a:latin typeface="Times New Roman" pitchFamily="18" charset="0"/>
              </a:rPr>
              <a:t>end</a:t>
            </a:r>
          </a:p>
          <a:p>
            <a:pPr eaLnBrk="1" hangingPunct="1">
              <a:lnSpc>
                <a:spcPct val="110000"/>
              </a:lnSpc>
              <a:defRPr/>
            </a:pPr>
            <a:r>
              <a:rPr kumimoji="1" lang="en-US" altLang="zh-CN" sz="3200" b="1" dirty="0" err="1">
                <a:solidFill>
                  <a:srgbClr val="0043A6"/>
                </a:solidFill>
                <a:effectLst>
                  <a:outerShdw blurRad="38100" dist="38100" dir="2700000" algn="tl">
                    <a:srgbClr val="000000">
                      <a:alpha val="43137"/>
                    </a:srgbClr>
                  </a:outerShdw>
                </a:effectLst>
                <a:latin typeface="Times New Roman" pitchFamily="18" charset="0"/>
              </a:rPr>
              <a:t>endmodule</a:t>
            </a:r>
            <a:endParaRPr kumimoji="1" lang="en-US" altLang="zh-CN" sz="3200" b="1" dirty="0">
              <a:solidFill>
                <a:srgbClr val="0043A6"/>
              </a:solidFill>
              <a:effectLst>
                <a:outerShdw blurRad="38100" dist="38100" dir="2700000" algn="tl">
                  <a:srgbClr val="000000">
                    <a:alpha val="43137"/>
                  </a:srgbClr>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idx="1"/>
          </p:nvPr>
        </p:nvSpPr>
        <p:spPr>
          <a:xfrm>
            <a:off x="261938" y="457200"/>
            <a:ext cx="7772400" cy="533400"/>
          </a:xfrm>
        </p:spPr>
        <p:txBody>
          <a:bodyPr/>
          <a:lstStyle/>
          <a:p>
            <a:pPr eaLnBrk="1" hangingPunct="1">
              <a:lnSpc>
                <a:spcPct val="90000"/>
              </a:lnSpc>
              <a:buFontTx/>
              <a:buNone/>
              <a:defRPr/>
            </a:pPr>
            <a:r>
              <a:rPr lang="en-US" altLang="zh-CN" sz="3600" b="1" smtClean="0">
                <a:solidFill>
                  <a:srgbClr val="990000"/>
                </a:solidFill>
                <a:latin typeface="+mj-lt"/>
              </a:rPr>
              <a:t>3. while</a:t>
            </a:r>
            <a:r>
              <a:rPr lang="zh-CN" altLang="en-US" sz="3600" b="1" smtClean="0">
                <a:solidFill>
                  <a:srgbClr val="990000"/>
                </a:solidFill>
                <a:latin typeface="+mj-lt"/>
              </a:rPr>
              <a:t>语句</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AAB9EBB-A647-4BBB-BD4D-192A7BCCA1EA}" type="slidenum">
              <a:rPr lang="en-US" altLang="zh-CN">
                <a:latin typeface="Times New Roman" panose="02020603050405020304" pitchFamily="18" charset="0"/>
              </a:rPr>
              <a:pPr/>
              <a:t>168</a:t>
            </a:fld>
            <a:endParaRPr lang="en-US" altLang="zh-CN">
              <a:latin typeface="Times New Roman" panose="02020603050405020304" pitchFamily="18" charset="0"/>
            </a:endParaRPr>
          </a:p>
        </p:txBody>
      </p:sp>
      <p:sp>
        <p:nvSpPr>
          <p:cNvPr id="234499" name="Text Box 3"/>
          <p:cNvSpPr txBox="1">
            <a:spLocks noChangeArrowheads="1"/>
          </p:cNvSpPr>
          <p:nvPr/>
        </p:nvSpPr>
        <p:spPr bwMode="auto">
          <a:xfrm>
            <a:off x="271463" y="1143000"/>
            <a:ext cx="8534400" cy="3844925"/>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a:latin typeface="+mj-lt"/>
                <a:ea typeface="楷体_GB2312" pitchFamily="49" charset="-122"/>
              </a:rPr>
              <a:t>功能：条件循环。</a:t>
            </a:r>
          </a:p>
          <a:p>
            <a:pPr eaLnBrk="1" hangingPunct="1">
              <a:lnSpc>
                <a:spcPct val="110000"/>
              </a:lnSpc>
              <a:defRPr/>
            </a:pPr>
            <a:r>
              <a:rPr kumimoji="1" lang="zh-CN" altLang="en-US" sz="3200" b="1">
                <a:solidFill>
                  <a:srgbClr val="202D62"/>
                </a:solidFill>
                <a:effectLst>
                  <a:outerShdw blurRad="38100" dist="38100" dir="2700000" algn="tl">
                    <a:srgbClr val="C0C0C0"/>
                  </a:outerShdw>
                </a:effectLst>
                <a:latin typeface="+mj-lt"/>
                <a:ea typeface="楷体_GB2312" pitchFamily="49" charset="-122"/>
              </a:rPr>
              <a:t>格式：</a:t>
            </a:r>
          </a:p>
          <a:p>
            <a:pPr eaLnBrk="1" hangingPunct="1">
              <a:lnSpc>
                <a:spcPct val="110000"/>
              </a:lnSpc>
              <a:defRPr/>
            </a:pPr>
            <a:r>
              <a:rPr kumimoji="1" lang="zh-CN" altLang="en-US" sz="3200" b="1">
                <a:solidFill>
                  <a:srgbClr val="202D62"/>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while  </a:t>
            </a:r>
            <a:r>
              <a:rPr kumimoji="1" lang="zh-CN" altLang="en-US" sz="3200" b="1">
                <a:solidFill>
                  <a:srgbClr val="0043A6"/>
                </a:solidFill>
                <a:effectLst>
                  <a:outerShdw blurRad="38100" dist="38100" dir="2700000" algn="tl">
                    <a:srgbClr val="C0C0C0"/>
                  </a:outerShdw>
                </a:effectLst>
                <a:latin typeface="+mj-lt"/>
                <a:ea typeface="楷体_GB2312" pitchFamily="49" charset="-122"/>
              </a:rPr>
              <a:t>（循环执行条件表达式）    语句；</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或	 </a:t>
            </a:r>
            <a:r>
              <a:rPr kumimoji="1" lang="en-US" altLang="zh-CN" sz="3200" b="1">
                <a:solidFill>
                  <a:srgbClr val="0043A6"/>
                </a:solidFill>
                <a:effectLst>
                  <a:outerShdw blurRad="38100" dist="38100" dir="2700000" algn="tl">
                    <a:srgbClr val="C0C0C0"/>
                  </a:outerShdw>
                </a:effectLst>
                <a:latin typeface="+mj-lt"/>
                <a:ea typeface="楷体_GB2312" pitchFamily="49" charset="-122"/>
              </a:rPr>
              <a:t>while  </a:t>
            </a:r>
            <a:r>
              <a:rPr kumimoji="1" lang="zh-CN" altLang="en-US" sz="3200" b="1">
                <a:solidFill>
                  <a:srgbClr val="0043A6"/>
                </a:solidFill>
                <a:effectLst>
                  <a:outerShdw blurRad="38100" dist="38100" dir="2700000" algn="tl">
                    <a:srgbClr val="C0C0C0"/>
                  </a:outerShdw>
                </a:effectLst>
                <a:latin typeface="+mj-lt"/>
                <a:ea typeface="楷体_GB2312" pitchFamily="49" charset="-122"/>
              </a:rPr>
              <a:t>（循环执行条件表达式）</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a:t>
            </a:r>
            <a:r>
              <a:rPr kumimoji="1" lang="en-US" altLang="zh-CN" sz="3200" b="1">
                <a:solidFill>
                  <a:srgbClr val="0043A6"/>
                </a:solidFill>
                <a:effectLst>
                  <a:outerShdw blurRad="38100" dist="38100" dir="2700000" algn="tl">
                    <a:srgbClr val="C0C0C0"/>
                  </a:outerShdw>
                </a:effectLst>
                <a:latin typeface="+mj-lt"/>
                <a:ea typeface="楷体_GB2312" pitchFamily="49" charset="-122"/>
              </a:rPr>
              <a:t>begin</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			end</a:t>
            </a: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idx="1"/>
          </p:nvPr>
        </p:nvSpPr>
        <p:spPr>
          <a:xfrm>
            <a:off x="260350" y="468313"/>
            <a:ext cx="7772400" cy="533400"/>
          </a:xfrm>
        </p:spPr>
        <p:txBody>
          <a:bodyPr/>
          <a:lstStyle/>
          <a:p>
            <a:pPr eaLnBrk="1" hangingPunct="1">
              <a:lnSpc>
                <a:spcPct val="90000"/>
              </a:lnSpc>
              <a:buFontTx/>
              <a:buNone/>
              <a:defRPr/>
            </a:pPr>
            <a:r>
              <a:rPr lang="en-US" altLang="zh-CN" sz="3600" b="1" smtClean="0">
                <a:solidFill>
                  <a:srgbClr val="990000"/>
                </a:solidFill>
                <a:latin typeface="+mj-lt"/>
              </a:rPr>
              <a:t>4. for</a:t>
            </a:r>
            <a:r>
              <a:rPr lang="zh-CN" altLang="en-US" sz="3600" b="1" smtClean="0">
                <a:solidFill>
                  <a:srgbClr val="990000"/>
                </a:solidFill>
                <a:latin typeface="+mj-lt"/>
              </a:rPr>
              <a:t>语句</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9C5FFA0F-3E5D-4A60-ABE6-361A9D0DCBF1}" type="slidenum">
              <a:rPr lang="en-US" altLang="zh-CN">
                <a:latin typeface="Times New Roman" panose="02020603050405020304" pitchFamily="18" charset="0"/>
              </a:rPr>
              <a:pPr/>
              <a:t>169</a:t>
            </a:fld>
            <a:endParaRPr lang="en-US" altLang="zh-CN">
              <a:latin typeface="Times New Roman" panose="02020603050405020304" pitchFamily="18" charset="0"/>
            </a:endParaRPr>
          </a:p>
        </p:txBody>
      </p:sp>
      <p:sp>
        <p:nvSpPr>
          <p:cNvPr id="236547" name="Text Box 3"/>
          <p:cNvSpPr txBox="1">
            <a:spLocks noChangeArrowheads="1"/>
          </p:cNvSpPr>
          <p:nvPr/>
        </p:nvSpPr>
        <p:spPr bwMode="auto">
          <a:xfrm>
            <a:off x="134938" y="1185863"/>
            <a:ext cx="9009062" cy="3311525"/>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a:latin typeface="+mj-lt"/>
                <a:ea typeface="楷体_GB2312" pitchFamily="49" charset="-122"/>
              </a:rPr>
              <a:t>功能：条件循环。只有在指定的条件表达式成立</a:t>
            </a:r>
          </a:p>
          <a:p>
            <a:pPr eaLnBrk="1" hangingPunct="1">
              <a:lnSpc>
                <a:spcPct val="110000"/>
              </a:lnSpc>
              <a:defRPr/>
            </a:pPr>
            <a:r>
              <a:rPr kumimoji="1" lang="zh-CN" altLang="en-US" sz="3200" b="1">
                <a:latin typeface="+mj-lt"/>
                <a:ea typeface="楷体_GB2312" pitchFamily="49" charset="-122"/>
              </a:rPr>
              <a:t>            时才进行循环。</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格式：</a:t>
            </a:r>
          </a:p>
          <a:p>
            <a:pPr eaLnBrk="1" hangingPunct="1">
              <a:lnSpc>
                <a:spcPct val="110000"/>
              </a:lnSpc>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for</a:t>
            </a:r>
            <a:r>
              <a:rPr kumimoji="1" lang="zh-CN" altLang="en-US" sz="3200" b="1">
                <a:solidFill>
                  <a:srgbClr val="0043A6"/>
                </a:solidFill>
                <a:effectLst>
                  <a:outerShdw blurRad="38100" dist="38100" dir="2700000" algn="tl">
                    <a:srgbClr val="C0C0C0"/>
                  </a:outerShdw>
                </a:effectLst>
                <a:latin typeface="+mj-lt"/>
                <a:ea typeface="楷体_GB2312" pitchFamily="49" charset="-122"/>
              </a:rPr>
              <a:t>（循环变量赋初值；循环条件结束；循环变量增值）</a:t>
            </a:r>
          </a:p>
          <a:p>
            <a:pPr eaLnBrk="1" hangingPunct="1">
              <a:lnSpc>
                <a:spcPct val="110000"/>
              </a:lnSpc>
              <a:defRPr/>
            </a:pPr>
            <a:r>
              <a:rPr kumimoji="1" lang="zh-CN" altLang="en-US" sz="3200" b="1">
                <a:solidFill>
                  <a:srgbClr val="0043A6"/>
                </a:solidFill>
                <a:effectLst>
                  <a:outerShdw blurRad="38100" dist="38100" dir="2700000" algn="tl">
                    <a:srgbClr val="C0C0C0"/>
                  </a:outerShdw>
                </a:effectLst>
                <a:latin typeface="+mj-lt"/>
                <a:ea typeface="楷体_GB2312" pitchFamily="49" charset="-122"/>
              </a:rPr>
              <a:t>		执行语句；</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6C7D4CB-8ED9-46A9-96D8-521B02D2B91A}" type="slidenum">
              <a:rPr lang="en-US" altLang="zh-CN">
                <a:latin typeface="Times New Roman" panose="02020603050405020304" pitchFamily="18" charset="0"/>
              </a:rPr>
              <a:pPr/>
              <a:t>17</a:t>
            </a:fld>
            <a:endParaRPr lang="en-US" altLang="zh-CN">
              <a:latin typeface="Times New Roman" panose="02020603050405020304" pitchFamily="18" charset="0"/>
            </a:endParaRPr>
          </a:p>
        </p:txBody>
      </p:sp>
      <p:sp>
        <p:nvSpPr>
          <p:cNvPr id="18435" name="Text Box 2"/>
          <p:cNvSpPr txBox="1">
            <a:spLocks noChangeArrowheads="1"/>
          </p:cNvSpPr>
          <p:nvPr/>
        </p:nvSpPr>
        <p:spPr bwMode="auto">
          <a:xfrm>
            <a:off x="228600" y="685800"/>
            <a:ext cx="838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43A6"/>
                </a:solidFill>
                <a:latin typeface="Times New Roman" panose="02020603050405020304" pitchFamily="18" charset="0"/>
              </a:rPr>
              <a:t>3. </a:t>
            </a:r>
            <a:r>
              <a:rPr kumimoji="1" lang="zh-CN" altLang="en-US" sz="3200" b="1">
                <a:solidFill>
                  <a:srgbClr val="0043A6"/>
                </a:solidFill>
                <a:latin typeface="楷体_GB2312" pitchFamily="49" charset="-122"/>
                <a:ea typeface="楷体_GB2312" pitchFamily="49" charset="-122"/>
              </a:rPr>
              <a:t>数据类型说明</a:t>
            </a:r>
          </a:p>
        </p:txBody>
      </p:sp>
      <p:sp>
        <p:nvSpPr>
          <p:cNvPr id="30724" name="Text Box 3"/>
          <p:cNvSpPr txBox="1">
            <a:spLocks noChangeArrowheads="1"/>
          </p:cNvSpPr>
          <p:nvPr/>
        </p:nvSpPr>
        <p:spPr bwMode="auto">
          <a:xfrm>
            <a:off x="381000" y="1371600"/>
            <a:ext cx="8583613" cy="4032250"/>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Times New Roman" pitchFamily="18" charset="0"/>
              </a:rPr>
              <a:t>	</a:t>
            </a:r>
            <a:r>
              <a:rPr kumimoji="1" lang="zh-CN" altLang="en-US" sz="3200" b="1" dirty="0">
                <a:latin typeface="楷体_GB2312" pitchFamily="49" charset="-122"/>
                <a:ea typeface="楷体_GB2312" pitchFamily="49" charset="-122"/>
              </a:rPr>
              <a:t>用来指定模块内用到的数据对象的类型</a:t>
            </a:r>
            <a:r>
              <a:rPr kumimoji="1" lang="zh-CN" altLang="en-US" sz="3200" b="1" dirty="0">
                <a:latin typeface="Times New Roman" pitchFamily="18" charset="0"/>
              </a:rPr>
              <a:t>。</a:t>
            </a:r>
          </a:p>
          <a:p>
            <a:pPr eaLnBrk="1" hangingPunct="1">
              <a:spcBef>
                <a:spcPct val="50000"/>
              </a:spcBef>
              <a:defRPr/>
            </a:pPr>
            <a:r>
              <a:rPr kumimoji="1" lang="en-US" altLang="zh-CN" sz="3200" b="1" dirty="0">
                <a:latin typeface="Times New Roman" pitchFamily="18" charset="0"/>
              </a:rPr>
              <a:t>wire——</a:t>
            </a:r>
            <a:r>
              <a:rPr kumimoji="1" lang="zh-CN" altLang="en-US" sz="3200" b="1" dirty="0">
                <a:latin typeface="楷体_GB2312" pitchFamily="49" charset="-122"/>
                <a:ea typeface="楷体_GB2312" pitchFamily="49" charset="-122"/>
              </a:rPr>
              <a:t>连线型</a:t>
            </a:r>
          </a:p>
          <a:p>
            <a:pPr eaLnBrk="1" hangingPunct="1">
              <a:spcBef>
                <a:spcPct val="50000"/>
              </a:spcBef>
              <a:defRPr/>
            </a:pPr>
            <a:r>
              <a:rPr kumimoji="1" lang="en-US" altLang="zh-CN" sz="3200" b="1" dirty="0">
                <a:latin typeface="Times New Roman" pitchFamily="18" charset="0"/>
              </a:rPr>
              <a:t>wire A</a:t>
            </a:r>
            <a:r>
              <a:rPr kumimoji="1" lang="zh-CN" altLang="en-US" sz="3200" b="1" dirty="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r>
              <a:rPr kumimoji="1" lang="en-US" altLang="zh-CN" sz="3200" b="1" dirty="0">
                <a:latin typeface="Times New Roman" pitchFamily="18" charset="0"/>
              </a:rPr>
              <a:t>D</a:t>
            </a:r>
            <a:r>
              <a:rPr kumimoji="1" lang="zh-CN" altLang="en-US" sz="3200" b="1" dirty="0">
                <a:latin typeface="Times New Roman" pitchFamily="18" charset="0"/>
              </a:rPr>
              <a:t>；</a:t>
            </a:r>
            <a:r>
              <a:rPr kumimoji="1" lang="en-US" altLang="zh-CN" sz="3200" b="1" dirty="0">
                <a:latin typeface="Times New Roman" pitchFamily="18" charset="0"/>
              </a:rPr>
              <a:t>//</a:t>
            </a:r>
            <a:r>
              <a:rPr kumimoji="1" lang="zh-CN" altLang="en-US" sz="3200" b="1" dirty="0">
                <a:latin typeface="楷体_GB2312" pitchFamily="49" charset="-122"/>
                <a:ea typeface="楷体_GB2312" pitchFamily="49" charset="-122"/>
              </a:rPr>
              <a:t>定义信号</a:t>
            </a:r>
            <a:r>
              <a:rPr kumimoji="1" lang="en-US" altLang="zh-CN" sz="3200" b="1" dirty="0">
                <a:latin typeface="楷体_GB2312" pitchFamily="49" charset="-122"/>
                <a:ea typeface="楷体_GB2312" pitchFamily="49" charset="-122"/>
              </a:rPr>
              <a:t>A</a:t>
            </a:r>
            <a:r>
              <a:rPr kumimoji="1" lang="en-US" altLang="zh-CN" sz="3200" b="1" dirty="0">
                <a:latin typeface="Gulim" pitchFamily="34" charset="-127"/>
                <a:ea typeface="Gulim" pitchFamily="34" charset="-127"/>
              </a:rPr>
              <a:t>~</a:t>
            </a:r>
            <a:r>
              <a:rPr kumimoji="1" lang="en-US" altLang="zh-CN" sz="3200" b="1" dirty="0">
                <a:latin typeface="楷体_GB2312" pitchFamily="49" charset="-122"/>
                <a:ea typeface="楷体_GB2312" pitchFamily="49" charset="-122"/>
              </a:rPr>
              <a:t>D</a:t>
            </a:r>
            <a:r>
              <a:rPr kumimoji="1" lang="zh-CN" altLang="en-US" sz="3200" b="1" dirty="0">
                <a:latin typeface="楷体_GB2312" pitchFamily="49" charset="-122"/>
                <a:ea typeface="楷体_GB2312" pitchFamily="49" charset="-122"/>
              </a:rPr>
              <a:t>为</a:t>
            </a:r>
            <a:r>
              <a:rPr kumimoji="1" lang="en-US" altLang="zh-CN" sz="3200" b="1" dirty="0">
                <a:latin typeface="楷体_GB2312" pitchFamily="49" charset="-122"/>
                <a:ea typeface="楷体_GB2312" pitchFamily="49" charset="-122"/>
              </a:rPr>
              <a:t>wire</a:t>
            </a:r>
            <a:r>
              <a:rPr kumimoji="1" lang="zh-CN" altLang="en-US" sz="3200" b="1" dirty="0">
                <a:latin typeface="楷体_GB2312" pitchFamily="49" charset="-122"/>
                <a:ea typeface="楷体_GB2312" pitchFamily="49" charset="-122"/>
              </a:rPr>
              <a:t>型</a:t>
            </a:r>
          </a:p>
          <a:p>
            <a:pPr eaLnBrk="1" hangingPunct="1">
              <a:spcBef>
                <a:spcPct val="50000"/>
              </a:spcBef>
              <a:defRPr/>
            </a:pPr>
            <a:r>
              <a:rPr kumimoji="1" lang="en-US" altLang="zh-CN" sz="3200" b="1" dirty="0" err="1">
                <a:latin typeface="Times New Roman" pitchFamily="18" charset="0"/>
              </a:rPr>
              <a:t>reg</a:t>
            </a:r>
            <a:r>
              <a:rPr kumimoji="1" lang="en-US" altLang="zh-CN" sz="3200" b="1" dirty="0">
                <a:latin typeface="Times New Roman" pitchFamily="18" charset="0"/>
              </a:rPr>
              <a:t>——</a:t>
            </a:r>
            <a:r>
              <a:rPr kumimoji="1" lang="zh-CN" altLang="en-US" sz="3200" b="1" dirty="0">
                <a:latin typeface="楷体_GB2312" pitchFamily="49" charset="-122"/>
                <a:ea typeface="楷体_GB2312" pitchFamily="49" charset="-122"/>
              </a:rPr>
              <a:t>寄存器型</a:t>
            </a:r>
          </a:p>
          <a:p>
            <a:pPr marL="2867025" indent="-2867025" eaLnBrk="1" hangingPunct="1">
              <a:spcBef>
                <a:spcPct val="50000"/>
              </a:spcBef>
              <a:defRPr/>
            </a:pPr>
            <a:r>
              <a:rPr kumimoji="1" lang="en-US" altLang="zh-CN" sz="3200" b="1" dirty="0" err="1">
                <a:latin typeface="Times New Roman" pitchFamily="18" charset="0"/>
              </a:rPr>
              <a:t>reg</a:t>
            </a:r>
            <a:r>
              <a:rPr kumimoji="1" lang="en-US" altLang="zh-CN" sz="3200" b="1" dirty="0">
                <a:latin typeface="Times New Roman" pitchFamily="18" charset="0"/>
              </a:rPr>
              <a:t> [3:0]  out</a:t>
            </a:r>
            <a:r>
              <a:rPr kumimoji="1" lang="zh-CN" altLang="en-US" sz="3200" b="1" dirty="0">
                <a:latin typeface="Times New Roman" pitchFamily="18" charset="0"/>
              </a:rPr>
              <a:t>；</a:t>
            </a:r>
            <a:r>
              <a:rPr kumimoji="1" lang="en-US" altLang="zh-CN" sz="3200" b="1" dirty="0">
                <a:latin typeface="Times New Roman" pitchFamily="18" charset="0"/>
              </a:rPr>
              <a:t>//</a:t>
            </a:r>
            <a:r>
              <a:rPr kumimoji="1" lang="zh-CN" altLang="en-US" sz="3200" b="1" dirty="0">
                <a:latin typeface="楷体_GB2312" pitchFamily="49" charset="-122"/>
                <a:ea typeface="楷体_GB2312" pitchFamily="49" charset="-122"/>
              </a:rPr>
              <a:t>定义信号</a:t>
            </a:r>
            <a:r>
              <a:rPr kumimoji="1" lang="en-US" altLang="zh-CN" sz="3200" b="1" dirty="0">
                <a:latin typeface="楷体_GB2312" pitchFamily="49" charset="-122"/>
                <a:ea typeface="楷体_GB2312" pitchFamily="49" charset="-122"/>
              </a:rPr>
              <a:t>out</a:t>
            </a:r>
            <a:r>
              <a:rPr kumimoji="1" lang="zh-CN" altLang="en-US" sz="3200" b="1" dirty="0">
                <a:latin typeface="楷体_GB2312" pitchFamily="49" charset="-122"/>
                <a:ea typeface="楷体_GB2312" pitchFamily="49" charset="-122"/>
              </a:rPr>
              <a:t>的数据类型为</a:t>
            </a:r>
            <a:r>
              <a:rPr kumimoji="1" lang="zh-CN" altLang="en-US" sz="3200" b="1" dirty="0">
                <a:latin typeface="Times New Roman" pitchFamily="18" charset="0"/>
              </a:rPr>
              <a:t>                               </a:t>
            </a:r>
            <a:r>
              <a:rPr kumimoji="1" lang="en-US" altLang="zh-CN" sz="3200" b="1" dirty="0">
                <a:latin typeface="Times New Roman" pitchFamily="18" charset="0"/>
              </a:rPr>
              <a:t>4</a:t>
            </a:r>
            <a:r>
              <a:rPr kumimoji="1" lang="zh-CN" altLang="en-US" sz="3200" b="1" dirty="0">
                <a:latin typeface="楷体_GB2312" pitchFamily="49" charset="-122"/>
                <a:ea typeface="楷体_GB2312" pitchFamily="49" charset="-122"/>
              </a:rPr>
              <a:t>位</a:t>
            </a:r>
            <a:r>
              <a:rPr kumimoji="1" lang="en-US" altLang="zh-CN" sz="3200" b="1" dirty="0" err="1">
                <a:latin typeface="Times New Roman" pitchFamily="18" charset="0"/>
              </a:rPr>
              <a:t>reg</a:t>
            </a:r>
            <a:r>
              <a:rPr kumimoji="1" lang="zh-CN" altLang="en-US" sz="3200" b="1" dirty="0">
                <a:latin typeface="楷体_GB2312" pitchFamily="49" charset="-122"/>
                <a:ea typeface="楷体_GB2312" pitchFamily="49" charset="-122"/>
              </a:rPr>
              <a:t>型</a:t>
            </a:r>
          </a:p>
        </p:txBody>
      </p:sp>
      <p:sp>
        <p:nvSpPr>
          <p:cNvPr id="18437" name="Text Box 4"/>
          <p:cNvSpPr txBox="1">
            <a:spLocks noChangeArrowheads="1"/>
          </p:cNvSpPr>
          <p:nvPr/>
        </p:nvSpPr>
        <p:spPr bwMode="auto">
          <a:xfrm>
            <a:off x="2362200" y="5867400"/>
            <a:ext cx="4495800" cy="584200"/>
          </a:xfrm>
          <a:prstGeom prst="rect">
            <a:avLst/>
          </a:prstGeom>
          <a:solidFill>
            <a:srgbClr val="28A4A1"/>
          </a:solidFill>
          <a:ln w="38100">
            <a:solidFill>
              <a:schemeClr val="bg2"/>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200" b="1">
                <a:latin typeface="楷体_GB2312" pitchFamily="49" charset="-122"/>
                <a:ea typeface="楷体_GB2312" pitchFamily="49" charset="-122"/>
              </a:rPr>
              <a:t>缺省数据类型为</a:t>
            </a:r>
            <a:r>
              <a:rPr kumimoji="1" lang="en-US" altLang="zh-CN" sz="3200" b="1">
                <a:solidFill>
                  <a:schemeClr val="bg1"/>
                </a:solidFill>
                <a:latin typeface="Times New Roman" panose="02020603050405020304" pitchFamily="18" charset="0"/>
              </a:rPr>
              <a:t>wire</a:t>
            </a:r>
            <a:r>
              <a:rPr kumimoji="1" lang="zh-CN" altLang="en-US" sz="3200" b="1">
                <a:latin typeface="楷体_GB2312" pitchFamily="49" charset="-122"/>
                <a:ea typeface="楷体_GB2312" pitchFamily="49" charset="-122"/>
              </a:rPr>
              <a:t>型</a:t>
            </a: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287338" y="685800"/>
            <a:ext cx="6959600" cy="762000"/>
          </a:xfrm>
        </p:spPr>
        <p:txBody>
          <a:bodyPr/>
          <a:lstStyle/>
          <a:p>
            <a:pPr eaLnBrk="1" hangingPunct="1">
              <a:defRPr/>
            </a:pPr>
            <a:r>
              <a:rPr lang="en-US" altLang="zh-CN" b="1" smtClean="0">
                <a:solidFill>
                  <a:schemeClr val="accent2"/>
                </a:solidFill>
              </a:rPr>
              <a:t>§5 </a:t>
            </a:r>
            <a:r>
              <a:rPr lang="zh-CN" altLang="en-US" b="1" smtClean="0">
                <a:solidFill>
                  <a:schemeClr val="accent2"/>
                </a:solidFill>
              </a:rPr>
              <a:t>进程、任务与函数</a:t>
            </a:r>
          </a:p>
        </p:txBody>
      </p:sp>
      <p:sp>
        <p:nvSpPr>
          <p:cNvPr id="175107" name="Rectangle 3"/>
          <p:cNvSpPr>
            <a:spLocks noGrp="1" noChangeArrowheads="1"/>
          </p:cNvSpPr>
          <p:nvPr>
            <p:ph idx="1"/>
          </p:nvPr>
        </p:nvSpPr>
        <p:spPr>
          <a:xfrm>
            <a:off x="1727200" y="1981200"/>
            <a:ext cx="4478338" cy="2144713"/>
          </a:xfrm>
        </p:spPr>
        <p:txBody>
          <a:bodyPr/>
          <a:lstStyle/>
          <a:p>
            <a:pPr eaLnBrk="1" hangingPunct="1"/>
            <a:r>
              <a:rPr lang="zh-CN" altLang="en-US" b="1" smtClean="0"/>
              <a:t>进程</a:t>
            </a:r>
          </a:p>
          <a:p>
            <a:pPr eaLnBrk="1" hangingPunct="1"/>
            <a:r>
              <a:rPr lang="zh-CN" altLang="en-US" b="1" smtClean="0"/>
              <a:t>任务</a:t>
            </a:r>
          </a:p>
          <a:p>
            <a:pPr eaLnBrk="1" hangingPunct="1"/>
            <a:r>
              <a:rPr lang="zh-CN" altLang="en-US" b="1" smtClean="0"/>
              <a:t>函数</a:t>
            </a:r>
          </a:p>
          <a:p>
            <a:pPr eaLnBrk="1" hangingPunct="1"/>
            <a:r>
              <a:rPr lang="zh-CN" altLang="en-US" b="1" smtClean="0"/>
              <a:t>任务与函数的区别</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C813322-8BC2-4696-B658-5083E4B3321C}" type="slidenum">
              <a:rPr lang="en-US" altLang="zh-CN">
                <a:latin typeface="Times New Roman" panose="02020603050405020304" pitchFamily="18" charset="0"/>
              </a:rPr>
              <a:pPr/>
              <a:t>170</a:t>
            </a:fld>
            <a:endParaRPr lang="en-US" altLang="zh-CN">
              <a:latin typeface="Times New Roman" panose="02020603050405020304" pitchFamily="18" charset="0"/>
            </a:endParaRPr>
          </a:p>
        </p:txBody>
      </p:sp>
      <p:graphicFrame>
        <p:nvGraphicFramePr>
          <p:cNvPr id="175109" name="Object 4"/>
          <p:cNvGraphicFramePr>
            <a:graphicFrameLocks/>
          </p:cNvGraphicFramePr>
          <p:nvPr/>
        </p:nvGraphicFramePr>
        <p:xfrm>
          <a:off x="6230938" y="3352800"/>
          <a:ext cx="2114550" cy="3211513"/>
        </p:xfrm>
        <a:graphic>
          <a:graphicData uri="http://schemas.openxmlformats.org/presentationml/2006/ole">
            <mc:AlternateContent xmlns:mc="http://schemas.openxmlformats.org/markup-compatibility/2006">
              <mc:Choice xmlns:v="urn:schemas-microsoft-com:vml" Requires="v">
                <p:oleObj spid="_x0000_s175110" name="ClipArt" r:id="rId3" imgW="2387698" imgH="3661137" progId="MS_ClipArt_Gallery.2">
                  <p:embed/>
                </p:oleObj>
              </mc:Choice>
              <mc:Fallback>
                <p:oleObj name="ClipArt" r:id="rId3" imgW="2387698" imgH="3661137" progId="MS_ClipArt_Gallery.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938" y="3352800"/>
                        <a:ext cx="211455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271463" y="457200"/>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一</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进程</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0BA1E94-CDB1-46B1-8A53-D568BC46A3AB}" type="slidenum">
              <a:rPr lang="en-US" altLang="zh-CN">
                <a:latin typeface="Times New Roman" panose="02020603050405020304" pitchFamily="18" charset="0"/>
                <a:ea typeface="楷体_GB2312" pitchFamily="49" charset="-122"/>
              </a:rPr>
              <a:pPr/>
              <a:t>171</a:t>
            </a:fld>
            <a:endParaRPr lang="en-US" altLang="zh-CN">
              <a:latin typeface="Times New Roman" panose="02020603050405020304" pitchFamily="18" charset="0"/>
              <a:ea typeface="楷体_GB2312" pitchFamily="49" charset="-122"/>
            </a:endParaRPr>
          </a:p>
        </p:txBody>
      </p:sp>
      <p:sp>
        <p:nvSpPr>
          <p:cNvPr id="183300" name="Text Box 3"/>
          <p:cNvSpPr txBox="1">
            <a:spLocks noChangeArrowheads="1"/>
          </p:cNvSpPr>
          <p:nvPr/>
        </p:nvSpPr>
        <p:spPr bwMode="auto">
          <a:xfrm>
            <a:off x="271463" y="1143000"/>
            <a:ext cx="7924800" cy="350678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表示进程的方法：</a:t>
            </a:r>
          </a:p>
          <a:p>
            <a:pPr marL="361950" indent="-361950" eaLnBrk="1" hangingPunct="1">
              <a:spcBef>
                <a:spcPct val="50000"/>
              </a:spcBef>
              <a:buFontTx/>
              <a:buChar char="•"/>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always</a:t>
            </a:r>
            <a:r>
              <a:rPr kumimoji="1" lang="zh-CN" altLang="en-US" sz="3200" b="1" dirty="0">
                <a:latin typeface="+mj-lt"/>
                <a:ea typeface="楷体_GB2312" pitchFamily="49" charset="-122"/>
              </a:rPr>
              <a:t>过程块</a:t>
            </a:r>
          </a:p>
          <a:p>
            <a:pPr marL="361950" indent="-361950" eaLnBrk="1" hangingPunct="1">
              <a:spcBef>
                <a:spcPct val="50000"/>
              </a:spcBef>
              <a:buFontTx/>
              <a:buChar char="•"/>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initial</a:t>
            </a:r>
            <a:r>
              <a:rPr kumimoji="1" lang="zh-CN" altLang="en-US" sz="3200" b="1" dirty="0">
                <a:latin typeface="+mj-lt"/>
                <a:ea typeface="楷体_GB2312" pitchFamily="49" charset="-122"/>
              </a:rPr>
              <a:t>过程</a:t>
            </a:r>
          </a:p>
          <a:p>
            <a:pPr marL="361950" indent="-361950" eaLnBrk="1" hangingPunct="1">
              <a:spcBef>
                <a:spcPct val="50000"/>
              </a:spcBef>
              <a:buFontTx/>
              <a:buChar char="•"/>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assign</a:t>
            </a:r>
            <a:r>
              <a:rPr kumimoji="1" lang="zh-CN" altLang="en-US" sz="3200" b="1" dirty="0">
                <a:latin typeface="+mj-lt"/>
                <a:ea typeface="楷体_GB2312" pitchFamily="49" charset="-122"/>
              </a:rPr>
              <a:t>赋值语句</a:t>
            </a:r>
          </a:p>
          <a:p>
            <a:pPr marL="361950" indent="-361950" eaLnBrk="1" hangingPunct="1">
              <a:spcBef>
                <a:spcPct val="50000"/>
              </a:spcBef>
              <a:buFontTx/>
              <a:buChar char="•"/>
              <a:defRPr/>
            </a:pPr>
            <a:r>
              <a:rPr kumimoji="1" lang="zh-CN" altLang="en-US" sz="3200" b="1" dirty="0">
                <a:latin typeface="+mj-lt"/>
                <a:ea typeface="楷体_GB2312" pitchFamily="49" charset="-122"/>
              </a:rPr>
              <a:t>元件例化</a:t>
            </a: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271463" y="609600"/>
            <a:ext cx="7772400" cy="609600"/>
          </a:xfrm>
        </p:spPr>
        <p:txBody>
          <a:bodyPr/>
          <a:lstStyle/>
          <a:p>
            <a:pPr eaLnBrk="1" hangingPunct="1">
              <a:buFontTx/>
              <a:buNone/>
              <a:defRPr/>
            </a:pPr>
            <a:r>
              <a:rPr lang="en-US" altLang="zh-CN" b="1" smtClean="0">
                <a:solidFill>
                  <a:srgbClr val="000092"/>
                </a:solidFill>
                <a:latin typeface="+mj-lt"/>
              </a:rPr>
              <a:t>1. </a:t>
            </a:r>
            <a:r>
              <a:rPr lang="zh-CN" altLang="en-US" b="1" smtClean="0">
                <a:solidFill>
                  <a:srgbClr val="000092"/>
                </a:solidFill>
                <a:latin typeface="+mj-lt"/>
              </a:rPr>
              <a:t>进程的特点</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9B3CD2C4-5BFE-42C4-BE5B-8C7D7D5D4405}" type="slidenum">
              <a:rPr lang="en-US" altLang="zh-CN">
                <a:latin typeface="Times New Roman" panose="02020603050405020304" pitchFamily="18" charset="0"/>
                <a:ea typeface="楷体_GB2312" pitchFamily="49" charset="-122"/>
              </a:rPr>
              <a:pPr/>
              <a:t>172</a:t>
            </a:fld>
            <a:endParaRPr lang="en-US" altLang="zh-CN">
              <a:latin typeface="Times New Roman" panose="02020603050405020304" pitchFamily="18" charset="0"/>
              <a:ea typeface="楷体_GB2312" pitchFamily="49" charset="-122"/>
            </a:endParaRPr>
          </a:p>
        </p:txBody>
      </p:sp>
      <p:sp>
        <p:nvSpPr>
          <p:cNvPr id="184324" name="Text Box 3"/>
          <p:cNvSpPr txBox="1">
            <a:spLocks noChangeArrowheads="1"/>
          </p:cNvSpPr>
          <p:nvPr/>
        </p:nvSpPr>
        <p:spPr bwMode="auto">
          <a:xfrm>
            <a:off x="203200" y="1371600"/>
            <a:ext cx="8262938" cy="4524375"/>
          </a:xfrm>
          <a:prstGeom prst="rect">
            <a:avLst/>
          </a:prstGeom>
          <a:noFill/>
          <a:ln w="9525">
            <a:noFill/>
            <a:miter lim="800000"/>
            <a:headEnd/>
            <a:tailEnd/>
          </a:ln>
        </p:spPr>
        <p:txBody>
          <a:bodyPr>
            <a:spAutoFit/>
          </a:bodyPr>
          <a:lstStyle/>
          <a:p>
            <a:pPr marL="457200" indent="-457200" eaLnBrk="1" hangingPunct="1">
              <a:lnSpc>
                <a:spcPct val="150000"/>
              </a:lnSpc>
              <a:spcBef>
                <a:spcPts val="0"/>
              </a:spcBef>
              <a:buClr>
                <a:srgbClr val="993300"/>
              </a:buClr>
              <a:buFontTx/>
              <a:buAutoNum type="arabicParenR"/>
              <a:defRPr/>
            </a:pPr>
            <a:r>
              <a:rPr kumimoji="1" lang="zh-CN" altLang="en-US" sz="3200" b="1" dirty="0">
                <a:latin typeface="+mj-lt"/>
                <a:ea typeface="楷体_GB2312" pitchFamily="49" charset="-122"/>
              </a:rPr>
              <a:t>进程只有两种状态：执行、等待。</a:t>
            </a:r>
          </a:p>
          <a:p>
            <a:pPr marL="457200" indent="-457200" eaLnBrk="1" hangingPunct="1">
              <a:lnSpc>
                <a:spcPct val="150000"/>
              </a:lnSpc>
              <a:spcBef>
                <a:spcPts val="0"/>
              </a:spcBef>
              <a:buClr>
                <a:srgbClr val="993300"/>
              </a:buClr>
              <a:buFontTx/>
              <a:buAutoNum type="arabicParenR"/>
              <a:defRPr/>
            </a:pPr>
            <a:r>
              <a:rPr kumimoji="1" lang="zh-CN" altLang="en-US" sz="3200" b="1" dirty="0">
                <a:latin typeface="+mj-lt"/>
                <a:ea typeface="楷体_GB2312" pitchFamily="49" charset="-122"/>
              </a:rPr>
              <a:t>进程一般由敏感信号的变化来启动。</a:t>
            </a:r>
          </a:p>
          <a:p>
            <a:pPr marL="457200" indent="-457200" eaLnBrk="1" hangingPunct="1">
              <a:lnSpc>
                <a:spcPct val="150000"/>
              </a:lnSpc>
              <a:spcBef>
                <a:spcPts val="0"/>
              </a:spcBef>
              <a:buClr>
                <a:srgbClr val="993300"/>
              </a:buClr>
              <a:buFontTx/>
              <a:buAutoNum type="arabicParenR"/>
              <a:defRPr/>
            </a:pPr>
            <a:r>
              <a:rPr kumimoji="1" lang="zh-CN" altLang="en-US" sz="3200" b="1" dirty="0">
                <a:latin typeface="+mj-lt"/>
                <a:ea typeface="楷体_GB2312" pitchFamily="49" charset="-122"/>
              </a:rPr>
              <a:t>进程内部的语句是顺序执行的。</a:t>
            </a:r>
          </a:p>
          <a:p>
            <a:pPr marL="457200" indent="-457200" eaLnBrk="1" hangingPunct="1">
              <a:lnSpc>
                <a:spcPct val="150000"/>
              </a:lnSpc>
              <a:spcBef>
                <a:spcPts val="0"/>
              </a:spcBef>
              <a:buClr>
                <a:srgbClr val="993300"/>
              </a:buClr>
              <a:buFontTx/>
              <a:buAutoNum type="arabicParenR"/>
              <a:defRPr/>
            </a:pPr>
            <a:r>
              <a:rPr kumimoji="1" lang="zh-CN" altLang="en-US" sz="3200" b="1" dirty="0">
                <a:latin typeface="+mj-lt"/>
                <a:ea typeface="楷体_GB2312" pitchFamily="49" charset="-122"/>
              </a:rPr>
              <a:t>多个进程之间是并行执行的，与进程在程序中的位置无关。</a:t>
            </a:r>
          </a:p>
          <a:p>
            <a:pPr marL="457200" indent="-457200" eaLnBrk="1" hangingPunct="1">
              <a:lnSpc>
                <a:spcPct val="150000"/>
              </a:lnSpc>
              <a:spcBef>
                <a:spcPts val="0"/>
              </a:spcBef>
              <a:buClr>
                <a:srgbClr val="993300"/>
              </a:buClr>
              <a:buFontTx/>
              <a:buAutoNum type="arabicParenR"/>
              <a:defRPr/>
            </a:pPr>
            <a:r>
              <a:rPr kumimoji="1" lang="zh-CN" altLang="en-US" sz="3200" b="1" dirty="0">
                <a:latin typeface="+mj-lt"/>
                <a:ea typeface="楷体_GB2312" pitchFamily="49" charset="-122"/>
              </a:rPr>
              <a:t>进程之间的通信是</a:t>
            </a:r>
            <a:r>
              <a:rPr kumimoji="1" lang="zh-CN" altLang="en-US" sz="3200" b="1" dirty="0">
                <a:solidFill>
                  <a:srgbClr val="FF0000"/>
                </a:solidFill>
                <a:effectLst>
                  <a:outerShdw blurRad="38100" dist="38100" dir="2700000" algn="tl">
                    <a:srgbClr val="000000">
                      <a:alpha val="43137"/>
                    </a:srgbClr>
                  </a:outerShdw>
                </a:effectLst>
                <a:latin typeface="+mj-lt"/>
                <a:ea typeface="楷体_GB2312" pitchFamily="49" charset="-122"/>
              </a:rPr>
              <a:t>由信号</a:t>
            </a:r>
            <a:r>
              <a:rPr kumimoji="1" lang="zh-CN" altLang="en-US" sz="3200" b="1" dirty="0">
                <a:latin typeface="+mj-lt"/>
                <a:ea typeface="楷体_GB2312" pitchFamily="49" charset="-122"/>
              </a:rPr>
              <a:t>来传递的。</a:t>
            </a: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idx="1"/>
          </p:nvPr>
        </p:nvSpPr>
        <p:spPr>
          <a:xfrm>
            <a:off x="215900" y="415925"/>
            <a:ext cx="7772400" cy="609600"/>
          </a:xfrm>
        </p:spPr>
        <p:txBody>
          <a:bodyPr/>
          <a:lstStyle/>
          <a:p>
            <a:pPr eaLnBrk="1" hangingPunct="1">
              <a:buFontTx/>
              <a:buNone/>
              <a:defRPr/>
            </a:pPr>
            <a:r>
              <a:rPr lang="en-US" altLang="zh-CN" b="1" dirty="0" smtClean="0">
                <a:solidFill>
                  <a:srgbClr val="000092"/>
                </a:solidFill>
                <a:latin typeface="+mj-lt"/>
              </a:rPr>
              <a:t>2. </a:t>
            </a:r>
            <a:r>
              <a:rPr lang="zh-CN" altLang="en-US" b="1" dirty="0" smtClean="0">
                <a:solidFill>
                  <a:srgbClr val="000092"/>
                </a:solidFill>
                <a:latin typeface="+mj-lt"/>
              </a:rPr>
              <a:t>举例：加法计数器中的进程</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DE5AB5F-981C-45DC-A32A-6F964D40E624}" type="slidenum">
              <a:rPr lang="en-US" altLang="zh-CN">
                <a:latin typeface="Times New Roman" panose="02020603050405020304" pitchFamily="18" charset="0"/>
              </a:rPr>
              <a:pPr/>
              <a:t>173</a:t>
            </a:fld>
            <a:endParaRPr lang="en-US" altLang="zh-CN">
              <a:latin typeface="Times New Roman" panose="02020603050405020304" pitchFamily="18" charset="0"/>
            </a:endParaRPr>
          </a:p>
        </p:txBody>
      </p:sp>
      <p:sp>
        <p:nvSpPr>
          <p:cNvPr id="178180" name="Text Box 3"/>
          <p:cNvSpPr txBox="1">
            <a:spLocks noChangeArrowheads="1"/>
          </p:cNvSpPr>
          <p:nvPr/>
        </p:nvSpPr>
        <p:spPr bwMode="auto">
          <a:xfrm>
            <a:off x="249238" y="1049338"/>
            <a:ext cx="83312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module count(data,clk,reset,load,cout,qout);</a:t>
            </a:r>
          </a:p>
          <a:p>
            <a:pPr eaLnBrk="1" hangingPunct="1">
              <a:spcBef>
                <a:spcPct val="50000"/>
              </a:spcBef>
            </a:pPr>
            <a:r>
              <a:rPr kumimoji="1" lang="en-US" altLang="zh-CN" sz="3200" b="1">
                <a:latin typeface="Times New Roman" panose="02020603050405020304" pitchFamily="18" charset="0"/>
              </a:rPr>
              <a:t>output cout;</a:t>
            </a:r>
          </a:p>
          <a:p>
            <a:pPr eaLnBrk="1" hangingPunct="1">
              <a:spcBef>
                <a:spcPct val="50000"/>
              </a:spcBef>
            </a:pPr>
            <a:r>
              <a:rPr kumimoji="1" lang="en-US" altLang="zh-CN" sz="3200" b="1">
                <a:latin typeface="Times New Roman" panose="02020603050405020304" pitchFamily="18" charset="0"/>
              </a:rPr>
              <a:t>output[3:0] qout;</a:t>
            </a:r>
          </a:p>
          <a:p>
            <a:pPr eaLnBrk="1" hangingPunct="1">
              <a:spcBef>
                <a:spcPct val="50000"/>
              </a:spcBef>
            </a:pPr>
            <a:r>
              <a:rPr kumimoji="1" lang="en-US" altLang="zh-CN" sz="3200" b="1">
                <a:latin typeface="Times New Roman" panose="02020603050405020304" pitchFamily="18" charset="0"/>
              </a:rPr>
              <a:t>reg[3:0] qout;</a:t>
            </a:r>
          </a:p>
          <a:p>
            <a:pPr eaLnBrk="1" hangingPunct="1">
              <a:spcBef>
                <a:spcPct val="50000"/>
              </a:spcBef>
            </a:pPr>
            <a:r>
              <a:rPr kumimoji="1" lang="en-US" altLang="zh-CN" sz="3200" b="1">
                <a:latin typeface="Times New Roman" panose="02020603050405020304" pitchFamily="18" charset="0"/>
              </a:rPr>
              <a:t>input[3:0] data;</a:t>
            </a:r>
          </a:p>
          <a:p>
            <a:pPr eaLnBrk="1" hangingPunct="1">
              <a:spcBef>
                <a:spcPct val="50000"/>
              </a:spcBef>
            </a:pPr>
            <a:r>
              <a:rPr kumimoji="1" lang="en-US" altLang="zh-CN" sz="3200" b="1">
                <a:latin typeface="Times New Roman" panose="02020603050405020304" pitchFamily="18" charset="0"/>
              </a:rPr>
              <a:t>input clk,reset,load;</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587356A-D38F-4F34-9C6E-0578F86218F6}" type="slidenum">
              <a:rPr lang="en-US" altLang="zh-CN">
                <a:latin typeface="Times New Roman" panose="02020603050405020304" pitchFamily="18" charset="0"/>
              </a:rPr>
              <a:pPr/>
              <a:t>174</a:t>
            </a:fld>
            <a:endParaRPr lang="en-US" altLang="zh-CN">
              <a:latin typeface="Times New Roman" panose="02020603050405020304" pitchFamily="18" charset="0"/>
            </a:endParaRPr>
          </a:p>
        </p:txBody>
      </p:sp>
      <p:sp>
        <p:nvSpPr>
          <p:cNvPr id="179203" name="Text Box 2"/>
          <p:cNvSpPr txBox="1">
            <a:spLocks noChangeArrowheads="1"/>
          </p:cNvSpPr>
          <p:nvPr/>
        </p:nvSpPr>
        <p:spPr bwMode="auto">
          <a:xfrm>
            <a:off x="338138" y="546100"/>
            <a:ext cx="83312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always @(posedge clk)</a:t>
            </a:r>
          </a:p>
          <a:p>
            <a:pPr eaLnBrk="1" hangingPunct="1">
              <a:spcBef>
                <a:spcPct val="50000"/>
              </a:spcBef>
            </a:pPr>
            <a:r>
              <a:rPr kumimoji="1" lang="en-US" altLang="zh-CN" sz="3200" b="1">
                <a:latin typeface="Times New Roman" panose="02020603050405020304" pitchFamily="18" charset="0"/>
              </a:rPr>
              <a:t>begin</a:t>
            </a:r>
          </a:p>
          <a:p>
            <a:pPr eaLnBrk="1" hangingPunct="1">
              <a:spcBef>
                <a:spcPct val="50000"/>
              </a:spcBef>
            </a:pPr>
            <a:r>
              <a:rPr kumimoji="1" lang="en-US" altLang="zh-CN" sz="3200" b="1">
                <a:latin typeface="Times New Roman" panose="02020603050405020304" pitchFamily="18" charset="0"/>
              </a:rPr>
              <a:t>    if (!reset)  	qout= 4'h00;</a:t>
            </a:r>
          </a:p>
          <a:p>
            <a:pPr eaLnBrk="1" hangingPunct="1">
              <a:spcBef>
                <a:spcPct val="50000"/>
              </a:spcBef>
            </a:pPr>
            <a:r>
              <a:rPr kumimoji="1" lang="en-US" altLang="zh-CN" sz="3200" b="1">
                <a:latin typeface="Times New Roman" panose="02020603050405020304" pitchFamily="18" charset="0"/>
              </a:rPr>
              <a:t>    else if (load)  qout= data;</a:t>
            </a:r>
          </a:p>
          <a:p>
            <a:pPr eaLnBrk="1" hangingPunct="1">
              <a:spcBef>
                <a:spcPct val="50000"/>
              </a:spcBef>
            </a:pPr>
            <a:r>
              <a:rPr kumimoji="1" lang="en-US" altLang="zh-CN" sz="3200" b="1">
                <a:latin typeface="Times New Roman" panose="02020603050405020304" pitchFamily="18" charset="0"/>
              </a:rPr>
              <a:t>          else   	qout=qout + 1;</a:t>
            </a:r>
          </a:p>
          <a:p>
            <a:pPr eaLnBrk="1" hangingPunct="1">
              <a:spcBef>
                <a:spcPct val="50000"/>
              </a:spcBef>
            </a:pPr>
            <a:r>
              <a:rPr kumimoji="1" lang="en-US" altLang="zh-CN" sz="3200" b="1">
                <a:latin typeface="Times New Roman" panose="02020603050405020304" pitchFamily="18" charset="0"/>
              </a:rPr>
              <a:t>end</a:t>
            </a:r>
          </a:p>
          <a:p>
            <a:pPr eaLnBrk="1" hangingPunct="1">
              <a:spcBef>
                <a:spcPct val="50000"/>
              </a:spcBef>
            </a:pPr>
            <a:r>
              <a:rPr kumimoji="1" lang="en-US" altLang="zh-CN" sz="3200" b="1">
                <a:latin typeface="Times New Roman" panose="02020603050405020304" pitchFamily="18" charset="0"/>
              </a:rPr>
              <a:t>assign cout=(qout==4'hf)?1:0;</a:t>
            </a:r>
          </a:p>
          <a:p>
            <a:pPr eaLnBrk="1" hangingPunct="1">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idx="1"/>
          </p:nvPr>
        </p:nvSpPr>
        <p:spPr>
          <a:xfrm>
            <a:off x="271463" y="533400"/>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rPr>
              <a:t>二</a:t>
            </a:r>
            <a:r>
              <a:rPr lang="en-US" altLang="zh-CN" sz="3600" b="1" smtClean="0">
                <a:solidFill>
                  <a:srgbClr val="0043A6"/>
                </a:solidFill>
                <a:effectLst>
                  <a:outerShdw blurRad="38100" dist="38100" dir="2700000" algn="tl">
                    <a:srgbClr val="C0C0C0"/>
                  </a:outerShdw>
                </a:effectLst>
              </a:rPr>
              <a:t>. </a:t>
            </a:r>
            <a:r>
              <a:rPr lang="zh-CN" altLang="en-US" sz="3600" b="1" smtClean="0">
                <a:solidFill>
                  <a:srgbClr val="0043A6"/>
                </a:solidFill>
                <a:effectLst>
                  <a:outerShdw blurRad="38100" dist="38100" dir="2700000" algn="tl">
                    <a:srgbClr val="C0C0C0"/>
                  </a:outerShdw>
                </a:effectLst>
              </a:rPr>
              <a:t>任务</a:t>
            </a:r>
          </a:p>
        </p:txBody>
      </p:sp>
      <p:sp>
        <p:nvSpPr>
          <p:cNvPr id="187395" name="日期占位符 5"/>
          <p:cNvSpPr>
            <a:spLocks noGrp="1"/>
          </p:cNvSpPr>
          <p:nvPr>
            <p:ph type="dt" sz="quarter" idx="12"/>
          </p:nvPr>
        </p:nvSpPr>
        <p:spPr>
          <a:xfrm>
            <a:off x="4019550" y="6400800"/>
            <a:ext cx="752475" cy="457200"/>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1D2BFB3C-95CB-4AF8-B446-E3A1D7C497C9}" type="slidenum">
              <a:rPr lang="en-US" altLang="zh-CN">
                <a:latin typeface="Times New Roman" panose="02020603050405020304" pitchFamily="18" charset="0"/>
                <a:ea typeface="楷体_GB2312" pitchFamily="49" charset="-122"/>
              </a:rPr>
              <a:pPr/>
              <a:t>175</a:t>
            </a:fld>
            <a:endParaRPr lang="en-US" altLang="zh-CN">
              <a:latin typeface="Times New Roman" panose="02020603050405020304" pitchFamily="18" charset="0"/>
              <a:ea typeface="楷体_GB2312" pitchFamily="49" charset="-122"/>
            </a:endParaRPr>
          </a:p>
        </p:txBody>
      </p:sp>
      <p:sp>
        <p:nvSpPr>
          <p:cNvPr id="187396" name="Text Box 3"/>
          <p:cNvSpPr txBox="1">
            <a:spLocks noChangeArrowheads="1"/>
          </p:cNvSpPr>
          <p:nvPr/>
        </p:nvSpPr>
        <p:spPr bwMode="auto">
          <a:xfrm>
            <a:off x="133350" y="1304925"/>
            <a:ext cx="8848725" cy="423862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楷体_GB2312" pitchFamily="49" charset="-122"/>
                <a:ea typeface="楷体_GB2312" pitchFamily="49" charset="-122"/>
              </a:rPr>
              <a:t>	</a:t>
            </a:r>
            <a:r>
              <a:rPr kumimoji="1"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行为描述模块内</a:t>
            </a:r>
            <a:r>
              <a:rPr kumimoji="1" lang="zh-CN" altLang="en-US" sz="3200" b="1" dirty="0">
                <a:latin typeface="楷体_GB2312" pitchFamily="49" charset="-122"/>
                <a:ea typeface="楷体_GB2312" pitchFamily="49" charset="-122"/>
              </a:rPr>
              <a:t>可以包含任务和函数定义，</a:t>
            </a:r>
          </a:p>
          <a:p>
            <a:pPr eaLnBrk="1" hangingPunct="1">
              <a:spcBef>
                <a:spcPct val="50000"/>
              </a:spcBef>
              <a:defRPr/>
            </a:pPr>
            <a:r>
              <a:rPr kumimoji="1" lang="zh-CN" altLang="en-US" sz="3200" b="1" dirty="0">
                <a:latin typeface="楷体_GB2312" pitchFamily="49" charset="-122"/>
                <a:ea typeface="楷体_GB2312" pitchFamily="49" charset="-122"/>
              </a:rPr>
              <a:t>这两部分在行为描述模块中都是可选的，类似</a:t>
            </a:r>
          </a:p>
          <a:p>
            <a:pPr eaLnBrk="1" hangingPunct="1">
              <a:spcBef>
                <a:spcPct val="50000"/>
              </a:spcBef>
              <a:defRPr/>
            </a:pPr>
            <a:r>
              <a:rPr kumimoji="1" lang="zh-CN" altLang="en-US" sz="3200" b="1" dirty="0">
                <a:latin typeface="楷体_GB2312" pitchFamily="49" charset="-122"/>
                <a:ea typeface="楷体_GB2312" pitchFamily="49" charset="-122"/>
              </a:rPr>
              <a:t>于一种子程序结构。</a:t>
            </a:r>
          </a:p>
          <a:p>
            <a:pPr eaLnBrk="1" hangingPunct="1">
              <a:spcBef>
                <a:spcPct val="50000"/>
              </a:spcBef>
              <a:defRPr/>
            </a:pPr>
            <a:r>
              <a:rPr kumimoji="1" lang="zh-CN" altLang="en-US" sz="3200" b="1" dirty="0">
                <a:solidFill>
                  <a:srgbClr val="993300"/>
                </a:solidFill>
                <a:latin typeface="楷体_GB2312" pitchFamily="49" charset="-122"/>
                <a:ea typeface="楷体_GB2312" pitchFamily="49" charset="-122"/>
              </a:rPr>
              <a:t>引入任务和函数的目的：</a:t>
            </a:r>
          </a:p>
          <a:p>
            <a:pPr eaLnBrk="1" hangingPunct="1">
              <a:spcBef>
                <a:spcPct val="50000"/>
              </a:spcBef>
              <a:defRPr/>
            </a:pPr>
            <a:r>
              <a:rPr kumimoji="1" lang="zh-CN" altLang="en-US" sz="3200" b="1" dirty="0">
                <a:latin typeface="楷体_GB2312" pitchFamily="49" charset="-122"/>
                <a:ea typeface="楷体_GB2312" pitchFamily="49" charset="-122"/>
              </a:rPr>
              <a:t>	将一个很大的程序模块分解成许多较小任</a:t>
            </a:r>
          </a:p>
          <a:p>
            <a:pPr eaLnBrk="1" hangingPunct="1">
              <a:spcBef>
                <a:spcPct val="50000"/>
              </a:spcBef>
              <a:defRPr/>
            </a:pPr>
            <a:r>
              <a:rPr kumimoji="1" lang="zh-CN" altLang="en-US" sz="3200" b="1" dirty="0">
                <a:latin typeface="楷体_GB2312" pitchFamily="49" charset="-122"/>
                <a:ea typeface="楷体_GB2312" pitchFamily="49" charset="-122"/>
              </a:rPr>
              <a:t>务和函数，便于理解和调试。</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idx="1"/>
          </p:nvPr>
        </p:nvSpPr>
        <p:spPr>
          <a:xfrm>
            <a:off x="271463" y="609600"/>
            <a:ext cx="7772400" cy="609600"/>
          </a:xfrm>
        </p:spPr>
        <p:txBody>
          <a:bodyPr/>
          <a:lstStyle/>
          <a:p>
            <a:pPr eaLnBrk="1" hangingPunct="1">
              <a:buFontTx/>
              <a:buNone/>
            </a:pPr>
            <a:r>
              <a:rPr lang="en-US" altLang="zh-CN" b="1" smtClean="0">
                <a:solidFill>
                  <a:srgbClr val="000092"/>
                </a:solidFill>
              </a:rPr>
              <a:t>1. </a:t>
            </a:r>
            <a:r>
              <a:rPr lang="zh-CN" altLang="en-US" b="1" smtClean="0">
                <a:solidFill>
                  <a:srgbClr val="000092"/>
                </a:solidFill>
              </a:rPr>
              <a:t>任务的定义</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C9A9788-BD9D-4B76-AE11-DD7FD759E719}" type="slidenum">
              <a:rPr lang="en-US" altLang="zh-CN">
                <a:latin typeface="Times New Roman" panose="02020603050405020304" pitchFamily="18" charset="0"/>
              </a:rPr>
              <a:pPr/>
              <a:t>176</a:t>
            </a:fld>
            <a:endParaRPr lang="en-US" altLang="zh-CN">
              <a:latin typeface="Times New Roman" panose="02020603050405020304" pitchFamily="18" charset="0"/>
            </a:endParaRPr>
          </a:p>
        </p:txBody>
      </p:sp>
      <p:sp>
        <p:nvSpPr>
          <p:cNvPr id="188420" name="Text Box 3"/>
          <p:cNvSpPr txBox="1">
            <a:spLocks noChangeArrowheads="1"/>
          </p:cNvSpPr>
          <p:nvPr/>
        </p:nvSpPr>
        <p:spPr bwMode="auto">
          <a:xfrm>
            <a:off x="474663" y="1447800"/>
            <a:ext cx="8059737" cy="4979988"/>
          </a:xfrm>
          <a:prstGeom prst="rect">
            <a:avLst/>
          </a:prstGeom>
          <a:solidFill>
            <a:srgbClr val="000092"/>
          </a:solidFill>
          <a:ln w="9525">
            <a:solidFill>
              <a:schemeClr val="folHlink"/>
            </a:solidFill>
            <a:miter lim="800000"/>
            <a:headEnd/>
            <a:tailEnd/>
          </a:ln>
        </p:spPr>
        <p:txBody>
          <a:bodyPr>
            <a:spAutoFit/>
          </a:bodyPr>
          <a:lstStyle/>
          <a:p>
            <a:pPr eaLnBrk="1" hangingPunct="1">
              <a:spcBef>
                <a:spcPct val="50000"/>
              </a:spcBef>
              <a:defRPr/>
            </a:pPr>
            <a:r>
              <a:rPr kumimoji="1" lang="en-US" altLang="zh-CN" sz="3200" b="1" dirty="0">
                <a:solidFill>
                  <a:schemeClr val="bg1"/>
                </a:solidFill>
                <a:latin typeface="+mj-lt"/>
                <a:ea typeface="楷体_GB2312" pitchFamily="49" charset="-122"/>
              </a:rPr>
              <a:t>task   &lt; </a:t>
            </a:r>
            <a:r>
              <a:rPr kumimoji="1" lang="zh-CN" altLang="en-US" sz="3200" b="1" dirty="0">
                <a:solidFill>
                  <a:schemeClr val="bg1"/>
                </a:solidFill>
                <a:latin typeface="+mj-lt"/>
                <a:ea typeface="楷体_GB2312" pitchFamily="49" charset="-122"/>
              </a:rPr>
              <a:t>任务名 </a:t>
            </a:r>
            <a:r>
              <a:rPr kumimoji="1" lang="en-US" altLang="zh-CN" sz="3200" b="1" dirty="0">
                <a:solidFill>
                  <a:schemeClr val="bg1"/>
                </a:solidFill>
                <a:latin typeface="+mj-lt"/>
                <a:ea typeface="楷体_GB2312" pitchFamily="49" charset="-122"/>
              </a:rPr>
              <a:t>&gt;</a:t>
            </a:r>
            <a:r>
              <a:rPr kumimoji="1" lang="zh-CN" altLang="en-US" sz="3200" b="1" dirty="0">
                <a:solidFill>
                  <a:schemeClr val="bg1"/>
                </a:solidFill>
                <a:latin typeface="+mj-lt"/>
                <a:ea typeface="楷体_GB2312" pitchFamily="49" charset="-122"/>
              </a:rPr>
              <a:t>；	</a:t>
            </a:r>
            <a:r>
              <a:rPr kumimoji="1" lang="en-US" altLang="zh-CN" sz="3200" b="1" dirty="0">
                <a:solidFill>
                  <a:schemeClr val="bg1"/>
                </a:solidFill>
                <a:latin typeface="+mj-lt"/>
                <a:ea typeface="楷体_GB2312" pitchFamily="49" charset="-122"/>
              </a:rPr>
              <a:t>//</a:t>
            </a:r>
            <a:r>
              <a:rPr kumimoji="1" lang="zh-CN" altLang="en-US" sz="3200" b="1" dirty="0">
                <a:solidFill>
                  <a:schemeClr val="bg1"/>
                </a:solidFill>
                <a:latin typeface="+mj-lt"/>
                <a:ea typeface="楷体_GB2312" pitchFamily="49" charset="-122"/>
              </a:rPr>
              <a:t>注意无端口列表</a:t>
            </a:r>
          </a:p>
          <a:p>
            <a:pPr eaLnBrk="1" hangingPunct="1">
              <a:spcBef>
                <a:spcPct val="50000"/>
              </a:spcBef>
              <a:defRPr/>
            </a:pPr>
            <a:r>
              <a:rPr kumimoji="1" lang="zh-CN" altLang="en-US" sz="3200" b="1" dirty="0">
                <a:solidFill>
                  <a:schemeClr val="bg1"/>
                </a:solidFill>
                <a:latin typeface="+mj-lt"/>
                <a:ea typeface="楷体_GB2312" pitchFamily="49" charset="-122"/>
              </a:rPr>
              <a:t>	端口及数据类型声明语句；</a:t>
            </a:r>
          </a:p>
          <a:p>
            <a:pPr eaLnBrk="1" hangingPunct="1">
              <a:spcBef>
                <a:spcPct val="50000"/>
              </a:spcBef>
              <a:defRPr/>
            </a:pPr>
            <a:r>
              <a:rPr kumimoji="1" lang="zh-CN" altLang="en-US" sz="3200" b="1" dirty="0">
                <a:solidFill>
                  <a:schemeClr val="bg1"/>
                </a:solidFill>
                <a:latin typeface="+mj-lt"/>
                <a:ea typeface="楷体_GB2312" pitchFamily="49" charset="-122"/>
              </a:rPr>
              <a:t>	局部变量说明；</a:t>
            </a:r>
          </a:p>
          <a:p>
            <a:pPr eaLnBrk="1" hangingPunct="1">
              <a:spcBef>
                <a:spcPct val="50000"/>
              </a:spcBef>
              <a:defRPr/>
            </a:pPr>
            <a:r>
              <a:rPr kumimoji="1" lang="zh-CN" altLang="en-US" sz="3200" b="1" dirty="0">
                <a:solidFill>
                  <a:schemeClr val="bg1"/>
                </a:solidFill>
                <a:latin typeface="+mj-lt"/>
                <a:ea typeface="楷体_GB2312" pitchFamily="49" charset="-122"/>
              </a:rPr>
              <a:t>	语句</a:t>
            </a:r>
            <a:r>
              <a:rPr kumimoji="1" lang="en-US" altLang="zh-CN" sz="3200" b="1" dirty="0">
                <a:solidFill>
                  <a:schemeClr val="bg1"/>
                </a:solidFill>
                <a:latin typeface="+mj-lt"/>
                <a:ea typeface="楷体_GB2312" pitchFamily="49" charset="-122"/>
              </a:rPr>
              <a:t>1</a:t>
            </a:r>
            <a:r>
              <a:rPr kumimoji="1" lang="zh-CN" altLang="en-US" sz="3200" b="1" dirty="0">
                <a:solidFill>
                  <a:schemeClr val="bg1"/>
                </a:solidFill>
                <a:latin typeface="+mj-lt"/>
                <a:ea typeface="楷体_GB2312" pitchFamily="49" charset="-122"/>
              </a:rPr>
              <a:t>；</a:t>
            </a:r>
          </a:p>
          <a:p>
            <a:pPr eaLnBrk="1" hangingPunct="1">
              <a:spcBef>
                <a:spcPct val="50000"/>
              </a:spcBef>
              <a:defRPr/>
            </a:pPr>
            <a:r>
              <a:rPr kumimoji="1" lang="zh-CN" altLang="en-US" sz="3200" b="1" dirty="0">
                <a:solidFill>
                  <a:schemeClr val="bg1"/>
                </a:solidFill>
                <a:latin typeface="+mj-lt"/>
                <a:ea typeface="楷体_GB2312" pitchFamily="49" charset="-122"/>
              </a:rPr>
              <a:t>	</a:t>
            </a:r>
            <a:r>
              <a:rPr kumimoji="1" lang="en-US" altLang="zh-CN" sz="3200" b="1" dirty="0">
                <a:solidFill>
                  <a:schemeClr val="bg1"/>
                </a:solidFill>
                <a:latin typeface="+mj-lt"/>
                <a:ea typeface="楷体_GB2312" pitchFamily="49" charset="-122"/>
              </a:rPr>
              <a:t>……</a:t>
            </a:r>
          </a:p>
          <a:p>
            <a:pPr eaLnBrk="1" hangingPunct="1">
              <a:spcBef>
                <a:spcPct val="50000"/>
              </a:spcBef>
              <a:defRPr/>
            </a:pPr>
            <a:r>
              <a:rPr kumimoji="1" lang="en-US" altLang="zh-CN" sz="3200" b="1" dirty="0">
                <a:solidFill>
                  <a:schemeClr val="bg1"/>
                </a:solidFill>
                <a:latin typeface="+mj-lt"/>
                <a:ea typeface="楷体_GB2312" pitchFamily="49" charset="-122"/>
              </a:rPr>
              <a:t>	</a:t>
            </a:r>
            <a:r>
              <a:rPr kumimoji="1" lang="zh-CN" altLang="en-US" sz="3200" b="1" dirty="0">
                <a:solidFill>
                  <a:schemeClr val="bg1"/>
                </a:solidFill>
                <a:latin typeface="+mj-lt"/>
                <a:ea typeface="楷体_GB2312" pitchFamily="49" charset="-122"/>
              </a:rPr>
              <a:t>语句</a:t>
            </a:r>
            <a:r>
              <a:rPr kumimoji="1" lang="en-US" altLang="zh-CN" sz="3200" b="1" dirty="0">
                <a:solidFill>
                  <a:schemeClr val="bg1"/>
                </a:solidFill>
                <a:latin typeface="+mj-lt"/>
                <a:ea typeface="楷体_GB2312" pitchFamily="49" charset="-122"/>
              </a:rPr>
              <a:t>n</a:t>
            </a:r>
          </a:p>
          <a:p>
            <a:pPr eaLnBrk="1" hangingPunct="1">
              <a:spcBef>
                <a:spcPct val="50000"/>
              </a:spcBef>
              <a:defRPr/>
            </a:pPr>
            <a:r>
              <a:rPr kumimoji="1" lang="en-US" altLang="zh-CN" sz="3200" b="1" dirty="0" err="1">
                <a:solidFill>
                  <a:schemeClr val="bg1"/>
                </a:solidFill>
                <a:latin typeface="+mj-lt"/>
                <a:ea typeface="楷体_GB2312" pitchFamily="49" charset="-122"/>
              </a:rPr>
              <a:t>endtask</a:t>
            </a:r>
            <a:endParaRPr kumimoji="1" lang="en-US" altLang="zh-CN" sz="3200" b="1" dirty="0">
              <a:solidFill>
                <a:schemeClr val="bg1"/>
              </a:solidFill>
              <a:latin typeface="+mj-lt"/>
              <a:ea typeface="楷体_GB2312" pitchFamily="49" charset="-122"/>
            </a:endParaRP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D3D41D1-5223-42EE-8CF5-1989B0B623E8}" type="slidenum">
              <a:rPr lang="en-US" altLang="zh-CN">
                <a:latin typeface="Times New Roman" panose="02020603050405020304" pitchFamily="18" charset="0"/>
              </a:rPr>
              <a:pPr/>
              <a:t>177</a:t>
            </a:fld>
            <a:endParaRPr lang="en-US" altLang="zh-CN">
              <a:latin typeface="Times New Roman" panose="02020603050405020304" pitchFamily="18" charset="0"/>
            </a:endParaRPr>
          </a:p>
        </p:txBody>
      </p:sp>
      <p:sp>
        <p:nvSpPr>
          <p:cNvPr id="182275" name="Text Box 2"/>
          <p:cNvSpPr txBox="1">
            <a:spLocks noChangeArrowheads="1"/>
          </p:cNvSpPr>
          <p:nvPr/>
        </p:nvSpPr>
        <p:spPr bwMode="auto">
          <a:xfrm>
            <a:off x="134938" y="327025"/>
            <a:ext cx="8802687"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solidFill>
                  <a:srgbClr val="993300"/>
                </a:solidFill>
                <a:latin typeface="Times New Roman" panose="02020603050405020304" pitchFamily="18" charset="0"/>
              </a:rPr>
              <a:t>说明：</a:t>
            </a:r>
          </a:p>
          <a:p>
            <a:pPr eaLnBrk="1" hangingPunct="1">
              <a:lnSpc>
                <a:spcPct val="120000"/>
              </a:lnSpc>
              <a:buFontTx/>
              <a:buAutoNum type="arabicPeriod"/>
            </a:pPr>
            <a:r>
              <a:rPr kumimoji="1" lang="zh-CN" altLang="en-US" sz="2800" b="1">
                <a:latin typeface="Times New Roman" panose="02020603050405020304" pitchFamily="18" charset="0"/>
              </a:rPr>
              <a:t>端口及数据类型声明语句</a:t>
            </a:r>
            <a:br>
              <a:rPr kumimoji="1" lang="zh-CN" altLang="en-US" sz="2800" b="1">
                <a:latin typeface="Times New Roman" panose="02020603050405020304" pitchFamily="18" charset="0"/>
              </a:rPr>
            </a:br>
            <a:r>
              <a:rPr kumimoji="1" lang="zh-CN" altLang="en-US" sz="2800" b="1">
                <a:latin typeface="Times New Roman" panose="02020603050405020304" pitchFamily="18" charset="0"/>
              </a:rPr>
              <a:t>用于对任务各个端口的宽度和类型进行说明。</a:t>
            </a:r>
          </a:p>
          <a:p>
            <a:pPr eaLnBrk="1" hangingPunct="1">
              <a:lnSpc>
                <a:spcPct val="120000"/>
              </a:lnSpc>
              <a:buFontTx/>
              <a:buAutoNum type="arabicPeriod"/>
            </a:pPr>
            <a:r>
              <a:rPr kumimoji="1" lang="zh-CN" altLang="en-US" sz="2800" b="1">
                <a:latin typeface="Times New Roman" panose="02020603050405020304" pitchFamily="18" charset="0"/>
              </a:rPr>
              <a:t>局部变量说明</a:t>
            </a:r>
            <a:br>
              <a:rPr kumimoji="1" lang="zh-CN" altLang="en-US" sz="2800" b="1">
                <a:latin typeface="Times New Roman" panose="02020603050405020304" pitchFamily="18" charset="0"/>
              </a:rPr>
            </a:br>
            <a:r>
              <a:rPr kumimoji="1" lang="zh-CN" altLang="en-US" sz="2800" b="1">
                <a:latin typeface="Times New Roman" panose="02020603050405020304" pitchFamily="18" charset="0"/>
              </a:rPr>
              <a:t>用来对任务内用到的局部变量进行宽度和类型说明。</a:t>
            </a:r>
          </a:p>
          <a:p>
            <a:pPr eaLnBrk="1" hangingPunct="1">
              <a:lnSpc>
                <a:spcPct val="120000"/>
              </a:lnSpc>
              <a:buFontTx/>
              <a:buAutoNum type="arabicPeriod"/>
            </a:pPr>
            <a:r>
              <a:rPr kumimoji="1" lang="zh-CN" altLang="en-US" sz="2800" b="1">
                <a:latin typeface="Times New Roman" panose="02020603050405020304" pitchFamily="18" charset="0"/>
              </a:rPr>
              <a:t>语句</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语句</a:t>
            </a:r>
            <a:r>
              <a:rPr kumimoji="1" lang="en-US" altLang="zh-CN" sz="2800" b="1">
                <a:latin typeface="Times New Roman" panose="02020603050405020304" pitchFamily="18" charset="0"/>
              </a:rPr>
              <a:t>n</a:t>
            </a:r>
            <a:br>
              <a:rPr kumimoji="1" lang="en-US" altLang="zh-CN" sz="2800" b="1">
                <a:latin typeface="Times New Roman" panose="02020603050405020304" pitchFamily="18" charset="0"/>
              </a:rPr>
            </a:br>
            <a:r>
              <a:rPr kumimoji="1" lang="zh-CN" altLang="en-US" sz="2800" b="1">
                <a:latin typeface="Times New Roman" panose="02020603050405020304" pitchFamily="18" charset="0"/>
              </a:rPr>
              <a:t>行为语句，指明了任务被调用时需要进行的操作。</a:t>
            </a:r>
          </a:p>
          <a:p>
            <a:pPr eaLnBrk="1" hangingPunct="1">
              <a:lnSpc>
                <a:spcPct val="120000"/>
              </a:lnSpc>
              <a:buFontTx/>
              <a:buAutoNum type="arabicPeriod"/>
            </a:pPr>
            <a:r>
              <a:rPr kumimoji="1" lang="zh-CN" altLang="en-US" sz="2800" b="1">
                <a:latin typeface="Times New Roman" panose="02020603050405020304" pitchFamily="18" charset="0"/>
              </a:rPr>
              <a:t>任务定义与“过程块”、“持续赋值语句”及“函数定义”以并列的方式存在于行为描述中，“任务定义”不能出现在任何过程块的内部。</a:t>
            </a: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85D7CFB-4199-46E6-BDFA-FA52429ED224}" type="slidenum">
              <a:rPr lang="en-US" altLang="zh-CN">
                <a:latin typeface="Times New Roman" panose="02020603050405020304" pitchFamily="18" charset="0"/>
              </a:rPr>
              <a:pPr/>
              <a:t>178</a:t>
            </a:fld>
            <a:endParaRPr lang="en-US" altLang="zh-CN">
              <a:latin typeface="Times New Roman" panose="02020603050405020304" pitchFamily="18" charset="0"/>
            </a:endParaRPr>
          </a:p>
        </p:txBody>
      </p:sp>
      <p:sp>
        <p:nvSpPr>
          <p:cNvPr id="247810" name="Text Box 2"/>
          <p:cNvSpPr txBox="1">
            <a:spLocks noChangeArrowheads="1"/>
          </p:cNvSpPr>
          <p:nvPr/>
        </p:nvSpPr>
        <p:spPr bwMode="auto">
          <a:xfrm>
            <a:off x="0" y="133350"/>
            <a:ext cx="9144000" cy="6508750"/>
          </a:xfrm>
          <a:prstGeom prst="rect">
            <a:avLst/>
          </a:prstGeom>
          <a:solidFill>
            <a:srgbClr val="000092"/>
          </a:solidFill>
          <a:ln w="9525">
            <a:noFill/>
            <a:miter lim="800000"/>
            <a:headEnd/>
            <a:tailEnd/>
          </a:ln>
          <a:effectLst/>
        </p:spPr>
        <p:txBody>
          <a:bodyPr>
            <a:spAutoFit/>
          </a:bodyPr>
          <a:lstStyle/>
          <a:p>
            <a:pPr eaLnBrk="1" hangingPunct="1">
              <a:lnSpc>
                <a:spcPct val="70000"/>
              </a:lnSpc>
              <a:spcBef>
                <a:spcPct val="50000"/>
              </a:spcBef>
              <a:defRPr/>
            </a:pPr>
            <a:r>
              <a:rPr kumimoji="1" lang="zh-CN" altLang="en-US" sz="3000" b="1" dirty="0">
                <a:solidFill>
                  <a:schemeClr val="bg1"/>
                </a:solidFill>
                <a:effectLst>
                  <a:outerShdw blurRad="38100" dist="38100" dir="2700000" algn="tl">
                    <a:srgbClr val="000000"/>
                  </a:outerShdw>
                </a:effectLst>
                <a:latin typeface="+mj-lt"/>
                <a:ea typeface="楷体_GB2312" pitchFamily="49" charset="-122"/>
              </a:rPr>
              <a:t>任务定义举例：</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task   </a:t>
            </a:r>
            <a:r>
              <a:rPr kumimoji="1" lang="en-US" altLang="zh-CN" sz="3000" b="1" dirty="0" err="1">
                <a:solidFill>
                  <a:schemeClr val="bg1"/>
                </a:solidFill>
                <a:effectLst>
                  <a:outerShdw blurRad="38100" dist="38100" dir="2700000" algn="tl">
                    <a:srgbClr val="000000"/>
                  </a:outerShdw>
                </a:effectLst>
                <a:latin typeface="+mj-lt"/>
                <a:ea typeface="楷体_GB2312" pitchFamily="49" charset="-122"/>
              </a:rPr>
              <a:t>read_mem</a:t>
            </a: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input  [15: 0]   address;</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output  [31: 0]   data;</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a:t>
            </a:r>
            <a:r>
              <a:rPr kumimoji="1" lang="en-US" altLang="zh-CN" sz="3000" b="1" dirty="0" err="1">
                <a:solidFill>
                  <a:schemeClr val="bg1"/>
                </a:solidFill>
                <a:effectLst>
                  <a:outerShdw blurRad="38100" dist="38100" dir="2700000" algn="tl">
                    <a:srgbClr val="000000"/>
                  </a:outerShdw>
                </a:effectLst>
                <a:latin typeface="+mj-lt"/>
                <a:ea typeface="楷体_GB2312" pitchFamily="49" charset="-122"/>
              </a:rPr>
              <a:t>reg</a:t>
            </a: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[3: 0]     counter;</a:t>
            </a:r>
          </a:p>
          <a:p>
            <a:pPr eaLnBrk="1" hangingPunct="1">
              <a:lnSpc>
                <a:spcPct val="70000"/>
              </a:lnSpc>
              <a:spcBef>
                <a:spcPct val="50000"/>
              </a:spcBef>
              <a:defRPr/>
            </a:pPr>
            <a:r>
              <a:rPr kumimoji="1" lang="en-US" altLang="zh-CN" sz="3000" b="1" dirty="0" err="1">
                <a:solidFill>
                  <a:schemeClr val="bg1"/>
                </a:solidFill>
                <a:effectLst>
                  <a:outerShdw blurRad="38100" dist="38100" dir="2700000" algn="tl">
                    <a:srgbClr val="000000"/>
                  </a:outerShdw>
                </a:effectLst>
                <a:latin typeface="+mj-lt"/>
                <a:ea typeface="楷体_GB2312" pitchFamily="49" charset="-122"/>
              </a:rPr>
              <a:t>reg</a:t>
            </a: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[7: 0]     temp [4:1];</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begin</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for (counter=1;  counter&lt;=4; counter=counter+1)</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temp[counter]=</a:t>
            </a:r>
            <a:r>
              <a:rPr kumimoji="1" lang="en-US" altLang="zh-CN" sz="3000" b="1" dirty="0" err="1">
                <a:solidFill>
                  <a:schemeClr val="bg1"/>
                </a:solidFill>
                <a:effectLst>
                  <a:outerShdw blurRad="38100" dist="38100" dir="2700000" algn="tl">
                    <a:srgbClr val="000000"/>
                  </a:outerShdw>
                </a:effectLst>
                <a:latin typeface="+mj-lt"/>
                <a:ea typeface="楷体_GB2312" pitchFamily="49" charset="-122"/>
              </a:rPr>
              <a:t>mem</a:t>
            </a: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[address+counter-1];</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data={temp[1],temp[2],temp[3],temp[4]};</a:t>
            </a:r>
          </a:p>
          <a:p>
            <a:pPr eaLnBrk="1" hangingPunct="1">
              <a:lnSpc>
                <a:spcPct val="70000"/>
              </a:lnSpc>
              <a:spcBef>
                <a:spcPct val="50000"/>
              </a:spcBef>
              <a:defRPr/>
            </a:pPr>
            <a:r>
              <a:rPr kumimoji="1" lang="en-US" altLang="zh-CN" sz="3000" b="1" dirty="0">
                <a:solidFill>
                  <a:schemeClr val="bg1"/>
                </a:solidFill>
                <a:effectLst>
                  <a:outerShdw blurRad="38100" dist="38100" dir="2700000" algn="tl">
                    <a:srgbClr val="000000"/>
                  </a:outerShdw>
                </a:effectLst>
                <a:latin typeface="+mj-lt"/>
                <a:ea typeface="楷体_GB2312" pitchFamily="49" charset="-122"/>
              </a:rPr>
              <a:t> end</a:t>
            </a:r>
          </a:p>
          <a:p>
            <a:pPr eaLnBrk="1" hangingPunct="1">
              <a:lnSpc>
                <a:spcPct val="70000"/>
              </a:lnSpc>
              <a:spcBef>
                <a:spcPct val="50000"/>
              </a:spcBef>
              <a:defRPr/>
            </a:pPr>
            <a:r>
              <a:rPr kumimoji="1" lang="en-US" altLang="zh-CN" sz="3000" b="1" dirty="0" err="1">
                <a:solidFill>
                  <a:schemeClr val="bg1"/>
                </a:solidFill>
                <a:effectLst>
                  <a:outerShdw blurRad="38100" dist="38100" dir="2700000" algn="tl">
                    <a:srgbClr val="000000"/>
                  </a:outerShdw>
                </a:effectLst>
                <a:latin typeface="+mj-lt"/>
                <a:ea typeface="楷体_GB2312" pitchFamily="49" charset="-122"/>
              </a:rPr>
              <a:t>endtask</a:t>
            </a:r>
            <a:endParaRPr kumimoji="1" lang="en-US" altLang="zh-CN" sz="3000" b="1" dirty="0">
              <a:solidFill>
                <a:schemeClr val="bg1"/>
              </a:solidFill>
              <a:effectLst>
                <a:outerShdw blurRad="38100" dist="38100" dir="2700000" algn="tl">
                  <a:srgbClr val="000000"/>
                </a:outerShdw>
              </a:effectLst>
              <a:latin typeface="+mj-lt"/>
              <a:ea typeface="楷体_GB2312" pitchFamily="49" charset="-122"/>
            </a:endParaRP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idx="1"/>
          </p:nvPr>
        </p:nvSpPr>
        <p:spPr>
          <a:xfrm>
            <a:off x="338138" y="255588"/>
            <a:ext cx="7772400" cy="533400"/>
          </a:xfrm>
        </p:spPr>
        <p:txBody>
          <a:bodyPr/>
          <a:lstStyle/>
          <a:p>
            <a:pPr eaLnBrk="1" hangingPunct="1">
              <a:lnSpc>
                <a:spcPct val="90000"/>
              </a:lnSpc>
              <a:buFontTx/>
              <a:buNone/>
              <a:defRPr/>
            </a:pPr>
            <a:r>
              <a:rPr lang="en-US" altLang="zh-CN" b="1" smtClean="0">
                <a:solidFill>
                  <a:srgbClr val="000092"/>
                </a:solidFill>
                <a:latin typeface="+mj-lt"/>
              </a:rPr>
              <a:t>2. </a:t>
            </a:r>
            <a:r>
              <a:rPr lang="zh-CN" altLang="en-US" b="1" smtClean="0">
                <a:solidFill>
                  <a:srgbClr val="000092"/>
                </a:solidFill>
                <a:latin typeface="+mj-lt"/>
              </a:rPr>
              <a:t>任务的调用</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29FD0BB-8EFE-4D8B-A277-C02B6FDA2E9A}" type="slidenum">
              <a:rPr lang="en-US" altLang="zh-CN">
                <a:latin typeface="Times New Roman" panose="02020603050405020304" pitchFamily="18" charset="0"/>
                <a:ea typeface="楷体_GB2312" pitchFamily="49" charset="-122"/>
              </a:rPr>
              <a:pPr/>
              <a:t>179</a:t>
            </a:fld>
            <a:endParaRPr lang="en-US" altLang="zh-CN">
              <a:latin typeface="Times New Roman" panose="02020603050405020304" pitchFamily="18" charset="0"/>
              <a:ea typeface="楷体_GB2312" pitchFamily="49" charset="-122"/>
            </a:endParaRPr>
          </a:p>
        </p:txBody>
      </p:sp>
      <p:sp>
        <p:nvSpPr>
          <p:cNvPr id="191492" name="Text Box 3"/>
          <p:cNvSpPr txBox="1">
            <a:spLocks noChangeArrowheads="1"/>
          </p:cNvSpPr>
          <p:nvPr/>
        </p:nvSpPr>
        <p:spPr bwMode="auto">
          <a:xfrm>
            <a:off x="271463" y="839788"/>
            <a:ext cx="8477250" cy="1320800"/>
          </a:xfrm>
          <a:prstGeom prst="rect">
            <a:avLst/>
          </a:prstGeom>
          <a:solidFill>
            <a:srgbClr val="000092"/>
          </a:solidFill>
          <a:ln w="9525">
            <a:solidFill>
              <a:schemeClr val="folHlink"/>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格式：</a:t>
            </a:r>
          </a:p>
          <a:p>
            <a:pPr eaLnBrk="1" hangingPunct="1">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&lt; </a:t>
            </a:r>
            <a:r>
              <a:rPr kumimoji="1" lang="zh-CN" altLang="en-US" sz="3200" b="1">
                <a:solidFill>
                  <a:schemeClr val="bg1"/>
                </a:solidFill>
                <a:latin typeface="+mj-lt"/>
                <a:ea typeface="楷体_GB2312" pitchFamily="49" charset="-122"/>
              </a:rPr>
              <a:t>任务名 </a:t>
            </a:r>
            <a:r>
              <a:rPr kumimoji="1" lang="en-US" altLang="zh-CN" sz="3200" b="1">
                <a:solidFill>
                  <a:schemeClr val="bg1"/>
                </a:solidFill>
                <a:latin typeface="+mj-lt"/>
                <a:ea typeface="楷体_GB2312" pitchFamily="49" charset="-122"/>
              </a:rPr>
              <a:t>&gt;  </a:t>
            </a:r>
            <a:r>
              <a:rPr kumimoji="1" lang="zh-CN" altLang="en-US" sz="3200" b="1">
                <a:solidFill>
                  <a:schemeClr val="bg1"/>
                </a:solidFill>
                <a:latin typeface="+mj-lt"/>
                <a:ea typeface="楷体_GB2312" pitchFamily="49" charset="-122"/>
              </a:rPr>
              <a:t>（端口</a:t>
            </a:r>
            <a:r>
              <a:rPr kumimoji="1" lang="en-US" altLang="zh-CN" sz="3200" b="1">
                <a:solidFill>
                  <a:schemeClr val="bg1"/>
                </a:solidFill>
                <a:latin typeface="+mj-lt"/>
                <a:ea typeface="楷体_GB2312" pitchFamily="49" charset="-122"/>
              </a:rPr>
              <a:t>1</a:t>
            </a:r>
            <a:r>
              <a:rPr kumimoji="1" lang="zh-CN" altLang="en-US" sz="3200" b="1">
                <a:solidFill>
                  <a:schemeClr val="bg1"/>
                </a:solidFill>
                <a:latin typeface="+mj-lt"/>
                <a:ea typeface="楷体_GB2312" pitchFamily="49" charset="-122"/>
              </a:rPr>
              <a:t>，端口</a:t>
            </a:r>
            <a:r>
              <a:rPr kumimoji="1" lang="en-US" altLang="zh-CN" sz="3200" b="1">
                <a:solidFill>
                  <a:schemeClr val="bg1"/>
                </a:solidFill>
                <a:latin typeface="+mj-lt"/>
                <a:ea typeface="楷体_GB2312" pitchFamily="49" charset="-122"/>
              </a:rPr>
              <a:t>2</a:t>
            </a:r>
            <a:r>
              <a:rPr kumimoji="1" lang="zh-CN" altLang="en-US" sz="3200" b="1">
                <a:solidFill>
                  <a:schemeClr val="bg1"/>
                </a:solidFill>
                <a:latin typeface="+mj-lt"/>
                <a:ea typeface="楷体_GB2312" pitchFamily="49" charset="-122"/>
              </a:rPr>
              <a:t>，</a:t>
            </a:r>
            <a:r>
              <a:rPr kumimoji="1" lang="en-US" altLang="zh-CN" sz="3200" b="1">
                <a:solidFill>
                  <a:schemeClr val="bg1"/>
                </a:solidFill>
                <a:latin typeface="+mj-lt"/>
                <a:ea typeface="楷体_GB2312" pitchFamily="49" charset="-122"/>
              </a:rPr>
              <a:t>…</a:t>
            </a:r>
            <a:r>
              <a:rPr kumimoji="1" lang="zh-CN" altLang="en-US" sz="3200" b="1">
                <a:solidFill>
                  <a:schemeClr val="bg1"/>
                </a:solidFill>
                <a:latin typeface="+mj-lt"/>
                <a:ea typeface="楷体_GB2312" pitchFamily="49" charset="-122"/>
              </a:rPr>
              <a:t>，端口</a:t>
            </a:r>
            <a:r>
              <a:rPr kumimoji="1" lang="en-US" altLang="zh-CN" sz="3200" b="1">
                <a:solidFill>
                  <a:schemeClr val="bg1"/>
                </a:solidFill>
                <a:latin typeface="+mj-lt"/>
                <a:ea typeface="楷体_GB2312" pitchFamily="49" charset="-122"/>
              </a:rPr>
              <a:t>n</a:t>
            </a:r>
            <a:r>
              <a:rPr kumimoji="1" lang="zh-CN" altLang="en-US" sz="3200" b="1">
                <a:solidFill>
                  <a:schemeClr val="bg1"/>
                </a:solidFill>
                <a:latin typeface="+mj-lt"/>
                <a:ea typeface="楷体_GB2312" pitchFamily="49" charset="-122"/>
              </a:rPr>
              <a:t>）；</a:t>
            </a:r>
          </a:p>
        </p:txBody>
      </p:sp>
      <p:sp>
        <p:nvSpPr>
          <p:cNvPr id="191493" name="Text Box 4"/>
          <p:cNvSpPr txBox="1">
            <a:spLocks noChangeArrowheads="1"/>
          </p:cNvSpPr>
          <p:nvPr/>
        </p:nvSpPr>
        <p:spPr bwMode="auto">
          <a:xfrm>
            <a:off x="192088" y="2117725"/>
            <a:ext cx="8755062" cy="4486275"/>
          </a:xfrm>
          <a:prstGeom prst="rect">
            <a:avLst/>
          </a:prstGeom>
          <a:noFill/>
          <a:ln w="9525">
            <a:noFill/>
            <a:miter lim="800000"/>
            <a:headEnd/>
            <a:tailEnd/>
          </a:ln>
        </p:spPr>
        <p:txBody>
          <a:bodyPr>
            <a:spAutoFit/>
          </a:bodyPr>
          <a:lstStyle/>
          <a:p>
            <a:pPr marL="457200" indent="-457200" eaLnBrk="1" hangingPunct="1">
              <a:lnSpc>
                <a:spcPct val="120000"/>
              </a:lnSpc>
              <a:defRPr/>
            </a:pPr>
            <a:r>
              <a:rPr kumimoji="1" lang="zh-CN" altLang="en-US" sz="3000" b="1">
                <a:solidFill>
                  <a:srgbClr val="993300"/>
                </a:solidFill>
                <a:latin typeface="+mj-lt"/>
                <a:ea typeface="楷体_GB2312" pitchFamily="49" charset="-122"/>
              </a:rPr>
              <a:t>说明：</a:t>
            </a:r>
          </a:p>
          <a:p>
            <a:pPr marL="457200" indent="-457200" eaLnBrk="1" hangingPunct="1">
              <a:lnSpc>
                <a:spcPct val="120000"/>
              </a:lnSpc>
              <a:buFontTx/>
              <a:buAutoNum type="arabicPeriod"/>
              <a:defRPr/>
            </a:pPr>
            <a:r>
              <a:rPr kumimoji="1" lang="zh-CN" altLang="en-US" sz="3000" b="1">
                <a:latin typeface="+mj-lt"/>
                <a:ea typeface="楷体_GB2312" pitchFamily="49" charset="-122"/>
              </a:rPr>
              <a:t>任务调用语句只能出现在过程块中。</a:t>
            </a:r>
          </a:p>
          <a:p>
            <a:pPr marL="457200" indent="-457200" eaLnBrk="1" hangingPunct="1">
              <a:lnSpc>
                <a:spcPct val="120000"/>
              </a:lnSpc>
              <a:buFontTx/>
              <a:buAutoNum type="arabicPeriod"/>
              <a:defRPr/>
            </a:pPr>
            <a:r>
              <a:rPr kumimoji="1" lang="zh-CN" altLang="en-US" sz="3000" b="1">
                <a:latin typeface="+mj-lt"/>
                <a:ea typeface="楷体_GB2312" pitchFamily="49" charset="-122"/>
              </a:rPr>
              <a:t>当被调用的任务具有输入、输出端口时，任务调用语句必须包含端口列表，其列表内各端口名出现的顺序和类型必须与任务定义结构中端口说明部分的端口顺序和类型一致。</a:t>
            </a:r>
          </a:p>
          <a:p>
            <a:pPr marL="457200" indent="-457200" eaLnBrk="1" hangingPunct="1">
              <a:lnSpc>
                <a:spcPct val="120000"/>
              </a:lnSpc>
              <a:buFontTx/>
              <a:buAutoNum type="arabicPeriod"/>
              <a:defRPr/>
            </a:pPr>
            <a:r>
              <a:rPr kumimoji="1" lang="zh-CN" altLang="en-US" sz="3000" b="1">
                <a:latin typeface="+mj-lt"/>
                <a:ea typeface="楷体_GB2312" pitchFamily="49" charset="-122"/>
              </a:rPr>
              <a:t>只有寄存器类的变量才能与任务的输出端口相对应。</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9BF127F-E2D2-4DB0-8A2F-A1180F8C8E04}" type="slidenum">
              <a:rPr lang="en-US" altLang="zh-CN">
                <a:latin typeface="Times New Roman" panose="02020603050405020304" pitchFamily="18" charset="0"/>
              </a:rPr>
              <a:pPr/>
              <a:t>18</a:t>
            </a:fld>
            <a:endParaRPr lang="en-US" altLang="zh-CN">
              <a:latin typeface="Times New Roman" panose="02020603050405020304" pitchFamily="18" charset="0"/>
            </a:endParaRPr>
          </a:p>
        </p:txBody>
      </p:sp>
      <p:sp>
        <p:nvSpPr>
          <p:cNvPr id="19459" name="Text Box 2"/>
          <p:cNvSpPr txBox="1">
            <a:spLocks noChangeArrowheads="1"/>
          </p:cNvSpPr>
          <p:nvPr/>
        </p:nvSpPr>
        <p:spPr bwMode="auto">
          <a:xfrm>
            <a:off x="228600" y="533400"/>
            <a:ext cx="838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0043A6"/>
                </a:solidFill>
                <a:latin typeface="Times New Roman" panose="02020603050405020304" pitchFamily="18" charset="0"/>
              </a:rPr>
              <a:t>4. </a:t>
            </a:r>
            <a:r>
              <a:rPr kumimoji="1" lang="zh-CN" altLang="en-US" sz="3200" b="1">
                <a:solidFill>
                  <a:srgbClr val="0043A6"/>
                </a:solidFill>
                <a:latin typeface="楷体_GB2312" pitchFamily="49" charset="-122"/>
                <a:ea typeface="楷体_GB2312" pitchFamily="49" charset="-122"/>
              </a:rPr>
              <a:t>逻辑功能定义</a:t>
            </a:r>
          </a:p>
        </p:txBody>
      </p:sp>
      <p:sp>
        <p:nvSpPr>
          <p:cNvPr id="33795" name="Text Box 3"/>
          <p:cNvSpPr txBox="1">
            <a:spLocks noChangeArrowheads="1"/>
          </p:cNvSpPr>
          <p:nvPr/>
        </p:nvSpPr>
        <p:spPr bwMode="auto">
          <a:xfrm>
            <a:off x="152400" y="1143000"/>
            <a:ext cx="8848725" cy="4524375"/>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dirty="0">
                <a:latin typeface="Times New Roman" pitchFamily="18" charset="0"/>
              </a:rPr>
              <a:t>     </a:t>
            </a:r>
            <a:r>
              <a:rPr kumimoji="1" lang="zh-CN" altLang="en-US" sz="3200" b="1" dirty="0">
                <a:latin typeface="楷体_GB2312" pitchFamily="49" charset="-122"/>
                <a:ea typeface="楷体_GB2312" pitchFamily="49" charset="-122"/>
              </a:rPr>
              <a:t>模块中最核心部分，有三种方法可在模块中产生逻辑。</a:t>
            </a:r>
          </a:p>
          <a:p>
            <a:pPr eaLnBrk="1" hangingPunct="1">
              <a:spcBef>
                <a:spcPct val="50000"/>
              </a:spcBef>
              <a:defRPr/>
            </a:pPr>
            <a:r>
              <a:rPr kumimoji="1" lang="en-US" altLang="zh-CN" sz="3200" b="1" dirty="0">
                <a:solidFill>
                  <a:srgbClr val="993300"/>
                </a:solidFill>
                <a:effectLst>
                  <a:outerShdw blurRad="38100" dist="38100" dir="2700000" algn="tl">
                    <a:srgbClr val="C0C0C0"/>
                  </a:outerShdw>
                </a:effectLst>
                <a:latin typeface="Times New Roman" pitchFamily="18" charset="0"/>
              </a:rPr>
              <a:t>1</a:t>
            </a:r>
            <a:r>
              <a:rPr kumimoji="1" lang="zh-CN" altLang="en-US" sz="3200" b="1" dirty="0">
                <a:solidFill>
                  <a:srgbClr val="993300"/>
                </a:solidFill>
                <a:effectLst>
                  <a:outerShdw blurRad="38100" dist="38100" dir="2700000" algn="tl">
                    <a:srgbClr val="C0C0C0"/>
                  </a:outerShdw>
                </a:effectLst>
                <a:latin typeface="Times New Roman" pitchFamily="18" charset="0"/>
              </a:rPr>
              <a:t>）</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用</a:t>
            </a:r>
            <a:r>
              <a:rPr kumimoji="1" lang="zh-CN" altLang="en-US" sz="3200" b="1" dirty="0">
                <a:solidFill>
                  <a:srgbClr val="993300"/>
                </a:solidFill>
                <a:effectLst>
                  <a:outerShdw blurRad="38100" dist="38100" dir="2700000" algn="tl">
                    <a:srgbClr val="C0C0C0"/>
                  </a:outerShdw>
                </a:effectLst>
                <a:latin typeface="Times New Roman" pitchFamily="18" charset="0"/>
              </a:rPr>
              <a:t>“</a:t>
            </a:r>
            <a:r>
              <a:rPr kumimoji="1" lang="en-US" altLang="zh-CN" sz="3200" b="1" dirty="0">
                <a:solidFill>
                  <a:srgbClr val="993300"/>
                </a:solidFill>
                <a:effectLst>
                  <a:outerShdw blurRad="38100" dist="38100" dir="2700000" algn="tl">
                    <a:srgbClr val="C0C0C0"/>
                  </a:outerShdw>
                </a:effectLst>
                <a:latin typeface="Times New Roman" pitchFamily="18" charset="0"/>
              </a:rPr>
              <a:t>assign”</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持续赋值语句定义</a:t>
            </a:r>
          </a:p>
          <a:p>
            <a:pPr eaLnBrk="1" hangingPunct="1">
              <a:spcBef>
                <a:spcPct val="50000"/>
              </a:spcBef>
              <a:defRPr/>
            </a:pPr>
            <a:r>
              <a:rPr kumimoji="1" lang="zh-CN" altLang="en-US" sz="3200" b="1" dirty="0">
                <a:latin typeface="Times New Roman" pitchFamily="18" charset="0"/>
              </a:rPr>
              <a:t>例： </a:t>
            </a:r>
            <a:r>
              <a:rPr kumimoji="1" lang="en-US" altLang="zh-CN" sz="3200" b="1" dirty="0">
                <a:latin typeface="Times New Roman" pitchFamily="18" charset="0"/>
              </a:rPr>
              <a:t>assign  a = b &amp; c</a:t>
            </a:r>
            <a:r>
              <a:rPr kumimoji="1" lang="zh-CN" altLang="en-US" sz="3200" b="1" dirty="0">
                <a:latin typeface="Times New Roman" pitchFamily="18" charset="0"/>
              </a:rPr>
              <a:t>；</a:t>
            </a:r>
          </a:p>
          <a:p>
            <a:pPr eaLnBrk="1" hangingPunct="1">
              <a:spcBef>
                <a:spcPct val="50000"/>
              </a:spcBef>
              <a:defRPr/>
            </a:pPr>
            <a:r>
              <a:rPr kumimoji="1" lang="en-US" altLang="zh-CN" sz="3200" b="1" dirty="0">
                <a:solidFill>
                  <a:srgbClr val="993300"/>
                </a:solidFill>
                <a:effectLst>
                  <a:outerShdw blurRad="38100" dist="38100" dir="2700000" algn="tl">
                    <a:srgbClr val="C0C0C0"/>
                  </a:outerShdw>
                </a:effectLst>
                <a:latin typeface="Times New Roman" pitchFamily="18" charset="0"/>
              </a:rPr>
              <a:t>2</a:t>
            </a:r>
            <a:r>
              <a:rPr kumimoji="1" lang="zh-CN" altLang="en-US" sz="3200" b="1" dirty="0">
                <a:solidFill>
                  <a:srgbClr val="993300"/>
                </a:solidFill>
                <a:effectLst>
                  <a:outerShdw blurRad="38100" dist="38100" dir="2700000" algn="tl">
                    <a:srgbClr val="C0C0C0"/>
                  </a:outerShdw>
                </a:effectLst>
                <a:latin typeface="Times New Roman" pitchFamily="18" charset="0"/>
              </a:rPr>
              <a:t>）</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调用元件（元件例化）</a:t>
            </a:r>
          </a:p>
          <a:p>
            <a:pPr eaLnBrk="1" hangingPunct="1">
              <a:spcBef>
                <a:spcPct val="50000"/>
              </a:spcBef>
              <a:defRPr/>
            </a:pPr>
            <a:r>
              <a:rPr kumimoji="1" lang="zh-CN" altLang="en-US" sz="3200" b="1" dirty="0">
                <a:latin typeface="楷体_GB2312" pitchFamily="49" charset="-122"/>
                <a:ea typeface="楷体_GB2312" pitchFamily="49" charset="-122"/>
              </a:rPr>
              <a:t>    类似于在电路图输入方式下调入图形符号完成设计。</a:t>
            </a: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8BBEDBD-2CFA-495D-9E4C-573F2EAC917A}" type="slidenum">
              <a:rPr lang="en-US" altLang="zh-CN">
                <a:latin typeface="Times New Roman" panose="02020603050405020304" pitchFamily="18" charset="0"/>
              </a:rPr>
              <a:pPr/>
              <a:t>180</a:t>
            </a:fld>
            <a:endParaRPr lang="en-US" altLang="zh-CN">
              <a:latin typeface="Times New Roman" panose="02020603050405020304" pitchFamily="18" charset="0"/>
            </a:endParaRPr>
          </a:p>
        </p:txBody>
      </p:sp>
      <p:sp>
        <p:nvSpPr>
          <p:cNvPr id="185347" name="Text Box 2"/>
          <p:cNvSpPr txBox="1">
            <a:spLocks noChangeArrowheads="1"/>
          </p:cNvSpPr>
          <p:nvPr/>
        </p:nvSpPr>
        <p:spPr bwMode="auto">
          <a:xfrm>
            <a:off x="211138" y="161925"/>
            <a:ext cx="8737600" cy="641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对任务“</a:t>
            </a:r>
            <a:r>
              <a:rPr kumimoji="1" lang="en-US" altLang="zh-CN" sz="2800" b="1">
                <a:latin typeface="Times New Roman" panose="02020603050405020304" pitchFamily="18" charset="0"/>
              </a:rPr>
              <a:t>read_mem”</a:t>
            </a:r>
            <a:r>
              <a:rPr kumimoji="1" lang="zh-CN" altLang="en-US" sz="2800" b="1">
                <a:latin typeface="Times New Roman" panose="02020603050405020304" pitchFamily="18" charset="0"/>
              </a:rPr>
              <a:t>进行调用</a:t>
            </a:r>
          </a:p>
          <a:p>
            <a:pPr eaLnBrk="1" hangingPunct="1">
              <a:lnSpc>
                <a:spcPct val="110000"/>
              </a:lnSpc>
            </a:pPr>
            <a:r>
              <a:rPr kumimoji="1" lang="en-US" altLang="zh-CN" sz="2800" b="1">
                <a:latin typeface="Times New Roman" panose="02020603050405020304" pitchFamily="18" charset="0"/>
              </a:rPr>
              <a:t>module   demo_task_invo;</a:t>
            </a:r>
          </a:p>
          <a:p>
            <a:pPr eaLnBrk="1" hangingPunct="1">
              <a:lnSpc>
                <a:spcPct val="110000"/>
              </a:lnSpc>
            </a:pPr>
            <a:r>
              <a:rPr kumimoji="1" lang="en-US" altLang="zh-CN" sz="2800" b="1">
                <a:latin typeface="Times New Roman" panose="02020603050405020304" pitchFamily="18" charset="0"/>
              </a:rPr>
              <a:t>reg [7: 0]  mem[128: 0];</a:t>
            </a:r>
          </a:p>
          <a:p>
            <a:pPr eaLnBrk="1" hangingPunct="1">
              <a:lnSpc>
                <a:spcPct val="110000"/>
              </a:lnSpc>
            </a:pPr>
            <a:r>
              <a:rPr kumimoji="1" lang="en-US" altLang="zh-CN" sz="2800" b="1">
                <a:latin typeface="Times New Roman" panose="02020603050405020304" pitchFamily="18" charset="0"/>
              </a:rPr>
              <a:t>reg  [15: 0]   a;</a:t>
            </a:r>
          </a:p>
          <a:p>
            <a:pPr eaLnBrk="1" hangingPunct="1">
              <a:lnSpc>
                <a:spcPct val="110000"/>
              </a:lnSpc>
            </a:pPr>
            <a:r>
              <a:rPr kumimoji="1" lang="en-US" altLang="zh-CN" sz="2800" b="1">
                <a:latin typeface="Times New Roman" panose="02020603050405020304" pitchFamily="18" charset="0"/>
              </a:rPr>
              <a:t>reg  [31: 0]   b;</a:t>
            </a:r>
          </a:p>
          <a:p>
            <a:pPr eaLnBrk="1" hangingPunct="1">
              <a:lnSpc>
                <a:spcPct val="110000"/>
              </a:lnSpc>
            </a:pPr>
            <a:r>
              <a:rPr kumimoji="1" lang="en-US" altLang="zh-CN" sz="2800" b="1">
                <a:latin typeface="Times New Roman" panose="02020603050405020304" pitchFamily="18" charset="0"/>
              </a:rPr>
              <a:t>initial</a:t>
            </a:r>
          </a:p>
          <a:p>
            <a:pPr eaLnBrk="1" hangingPunct="1">
              <a:lnSpc>
                <a:spcPct val="110000"/>
              </a:lnSpc>
            </a:pPr>
            <a:r>
              <a:rPr kumimoji="1" lang="en-US" altLang="zh-CN" sz="2800" b="1">
                <a:latin typeface="Times New Roman" panose="02020603050405020304" pitchFamily="18" charset="0"/>
              </a:rPr>
              <a:t>   begin</a:t>
            </a:r>
          </a:p>
          <a:p>
            <a:pPr eaLnBrk="1" hangingPunct="1">
              <a:lnSpc>
                <a:spcPct val="110000"/>
              </a:lnSpc>
            </a:pPr>
            <a:r>
              <a:rPr kumimoji="1" lang="en-US" altLang="zh-CN" sz="2800" b="1">
                <a:latin typeface="Times New Roman" panose="02020603050405020304" pitchFamily="18" charset="0"/>
              </a:rPr>
              <a:t>	a=0;</a:t>
            </a:r>
          </a:p>
          <a:p>
            <a:r>
              <a:rPr kumimoji="1" lang="en-US" altLang="zh-CN" sz="2800" b="1">
                <a:latin typeface="Times New Roman" panose="02020603050405020304" pitchFamily="18" charset="0"/>
              </a:rPr>
              <a:t>	read_mem(a,  b);</a:t>
            </a:r>
          </a:p>
          <a:p>
            <a:r>
              <a:rPr kumimoji="1" lang="en-US" altLang="zh-CN" sz="2800" b="1">
                <a:latin typeface="Times New Roman" panose="02020603050405020304" pitchFamily="18" charset="0"/>
              </a:rPr>
              <a:t>	#10	a=64;</a:t>
            </a:r>
          </a:p>
          <a:p>
            <a:r>
              <a:rPr kumimoji="1" lang="en-US" altLang="zh-CN" sz="2800" b="1">
                <a:latin typeface="Times New Roman" panose="02020603050405020304" pitchFamily="18" charset="0"/>
              </a:rPr>
              <a:t>	read_mem(a, b);</a:t>
            </a:r>
          </a:p>
          <a:p>
            <a:r>
              <a:rPr kumimoji="1" lang="en-US" altLang="zh-CN" sz="2800" b="1">
                <a:latin typeface="Times New Roman" panose="02020603050405020304" pitchFamily="18" charset="0"/>
              </a:rPr>
              <a:t>   end</a:t>
            </a:r>
          </a:p>
          <a:p>
            <a:r>
              <a:rPr kumimoji="1" lang="en-US" altLang="zh-CN" sz="2800" b="1">
                <a:latin typeface="Times New Roman" panose="02020603050405020304" pitchFamily="18" charset="0"/>
              </a:rPr>
              <a:t>	&lt;</a:t>
            </a:r>
            <a:r>
              <a:rPr kumimoji="1" lang="zh-CN" altLang="en-US" sz="2800" b="1">
                <a:latin typeface="Times New Roman" panose="02020603050405020304" pitchFamily="18" charset="0"/>
              </a:rPr>
              <a:t>任务“ </a:t>
            </a:r>
            <a:r>
              <a:rPr kumimoji="1" lang="en-US" altLang="zh-CN" sz="2800" b="1">
                <a:latin typeface="Times New Roman" panose="02020603050405020304" pitchFamily="18" charset="0"/>
              </a:rPr>
              <a:t>read_mem”</a:t>
            </a:r>
            <a:r>
              <a:rPr kumimoji="1" lang="zh-CN" altLang="en-US" sz="2800" b="1">
                <a:latin typeface="Times New Roman" panose="02020603050405020304" pitchFamily="18" charset="0"/>
              </a:rPr>
              <a:t>定义部分 </a:t>
            </a:r>
            <a:r>
              <a:rPr kumimoji="1" lang="en-US" altLang="zh-CN" sz="2800" b="1">
                <a:latin typeface="Times New Roman" panose="02020603050405020304" pitchFamily="18" charset="0"/>
              </a:rPr>
              <a:t>&gt;</a:t>
            </a:r>
          </a:p>
          <a:p>
            <a:r>
              <a:rPr kumimoji="1" lang="en-US" altLang="zh-CN" sz="28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idx="1"/>
          </p:nvPr>
        </p:nvSpPr>
        <p:spPr>
          <a:xfrm>
            <a:off x="203200" y="381000"/>
            <a:ext cx="7772400" cy="1295400"/>
          </a:xfrm>
        </p:spPr>
        <p:txBody>
          <a:bodyPr/>
          <a:lstStyle/>
          <a:p>
            <a:pPr marL="812800" indent="-812800" eaLnBrk="1" hangingPunct="1">
              <a:lnSpc>
                <a:spcPct val="90000"/>
              </a:lnSpc>
              <a:buFontTx/>
              <a:buAutoNum type="ea1ChsPeriod" startAt="3"/>
              <a:defRPr/>
            </a:pPr>
            <a:r>
              <a:rPr lang="zh-CN" altLang="en-US" sz="3600" b="1" smtClean="0">
                <a:solidFill>
                  <a:srgbClr val="0043A6"/>
                </a:solidFill>
                <a:effectLst>
                  <a:outerShdw blurRad="38100" dist="38100" dir="2700000" algn="tl">
                    <a:srgbClr val="C0C0C0"/>
                  </a:outerShdw>
                </a:effectLst>
              </a:rPr>
              <a:t>函数</a:t>
            </a:r>
          </a:p>
          <a:p>
            <a:pPr marL="812800" indent="-812800" eaLnBrk="1" hangingPunct="1">
              <a:lnSpc>
                <a:spcPct val="90000"/>
              </a:lnSpc>
              <a:buFontTx/>
              <a:buNone/>
              <a:defRPr/>
            </a:pPr>
            <a:r>
              <a:rPr lang="en-US" altLang="zh-CN" sz="3600" b="1" smtClean="0">
                <a:solidFill>
                  <a:srgbClr val="990000"/>
                </a:solidFill>
              </a:rPr>
              <a:t>1. </a:t>
            </a:r>
            <a:r>
              <a:rPr lang="zh-CN" altLang="en-US" sz="3600" b="1" smtClean="0">
                <a:solidFill>
                  <a:srgbClr val="990000"/>
                </a:solidFill>
              </a:rPr>
              <a:t>函数的定义</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930F893-EAAA-43D3-9553-FBE6671EA835}" type="slidenum">
              <a:rPr lang="en-US" altLang="zh-CN">
                <a:latin typeface="Times New Roman" panose="02020603050405020304" pitchFamily="18" charset="0"/>
              </a:rPr>
              <a:pPr/>
              <a:t>181</a:t>
            </a:fld>
            <a:endParaRPr lang="en-US" altLang="zh-CN">
              <a:latin typeface="Times New Roman" panose="02020603050405020304" pitchFamily="18" charset="0"/>
            </a:endParaRPr>
          </a:p>
        </p:txBody>
      </p:sp>
      <p:sp>
        <p:nvSpPr>
          <p:cNvPr id="193540" name="Text Box 3"/>
          <p:cNvSpPr txBox="1">
            <a:spLocks noChangeArrowheads="1"/>
          </p:cNvSpPr>
          <p:nvPr/>
        </p:nvSpPr>
        <p:spPr bwMode="auto">
          <a:xfrm>
            <a:off x="406400" y="1725613"/>
            <a:ext cx="8269288" cy="4967287"/>
          </a:xfrm>
          <a:prstGeom prst="rect">
            <a:avLst/>
          </a:prstGeom>
          <a:solidFill>
            <a:srgbClr val="000092"/>
          </a:solidFill>
          <a:ln w="9525">
            <a:solidFill>
              <a:schemeClr val="folHlink"/>
            </a:solidFill>
            <a:miter lim="800000"/>
            <a:headEnd/>
            <a:tailEnd/>
          </a:ln>
        </p:spPr>
        <p:txBody>
          <a:bodyPr>
            <a:spAutoFit/>
          </a:bodyPr>
          <a:lstStyle/>
          <a:p>
            <a:pPr eaLnBrk="1" hangingPunct="1">
              <a:lnSpc>
                <a:spcPct val="80000"/>
              </a:lnSpc>
              <a:spcBef>
                <a:spcPct val="50000"/>
              </a:spcBef>
              <a:defRPr/>
            </a:pPr>
            <a:r>
              <a:rPr kumimoji="1" lang="en-US" altLang="zh-CN" sz="3200" b="1" dirty="0">
                <a:solidFill>
                  <a:schemeClr val="bg1"/>
                </a:solidFill>
                <a:latin typeface="+mj-lt"/>
                <a:ea typeface="楷体_GB2312" pitchFamily="49" charset="-122"/>
              </a:rPr>
              <a:t>function   &lt; </a:t>
            </a:r>
            <a:r>
              <a:rPr kumimoji="1" lang="zh-CN" altLang="en-US" sz="3200" b="1" dirty="0">
                <a:solidFill>
                  <a:schemeClr val="bg1"/>
                </a:solidFill>
                <a:latin typeface="+mj-lt"/>
                <a:ea typeface="楷体_GB2312" pitchFamily="49" charset="-122"/>
              </a:rPr>
              <a:t>返回值位宽或类型说明 </a:t>
            </a:r>
            <a:r>
              <a:rPr kumimoji="1" lang="en-US" altLang="zh-CN" sz="3200" b="1" dirty="0">
                <a:solidFill>
                  <a:schemeClr val="bg1"/>
                </a:solidFill>
                <a:latin typeface="+mj-lt"/>
                <a:ea typeface="楷体_GB2312" pitchFamily="49" charset="-122"/>
              </a:rPr>
              <a:t>&gt;   </a:t>
            </a:r>
            <a:r>
              <a:rPr kumimoji="1" lang="zh-CN" altLang="en-US" sz="3200" b="1" dirty="0">
                <a:solidFill>
                  <a:schemeClr val="bg1"/>
                </a:solidFill>
                <a:latin typeface="+mj-lt"/>
                <a:ea typeface="楷体_GB2312" pitchFamily="49" charset="-122"/>
              </a:rPr>
              <a:t>函数名</a:t>
            </a:r>
            <a:r>
              <a:rPr kumimoji="1" lang="en-US" altLang="zh-CN" sz="3200" b="1" dirty="0">
                <a:solidFill>
                  <a:schemeClr val="bg1"/>
                </a:solidFill>
                <a:latin typeface="+mj-lt"/>
                <a:ea typeface="楷体_GB2312" pitchFamily="49" charset="-122"/>
              </a:rPr>
              <a:t>;</a:t>
            </a:r>
          </a:p>
          <a:p>
            <a:pPr eaLnBrk="1" hangingPunct="1">
              <a:lnSpc>
                <a:spcPct val="80000"/>
              </a:lnSpc>
              <a:spcBef>
                <a:spcPct val="50000"/>
              </a:spcBef>
              <a:defRPr/>
            </a:pPr>
            <a:r>
              <a:rPr kumimoji="1" lang="en-US" altLang="zh-CN" sz="3200" b="1" dirty="0">
                <a:solidFill>
                  <a:schemeClr val="bg1"/>
                </a:solidFill>
                <a:latin typeface="+mj-lt"/>
                <a:ea typeface="楷体_GB2312" pitchFamily="49" charset="-122"/>
              </a:rPr>
              <a:t>	</a:t>
            </a:r>
            <a:r>
              <a:rPr kumimoji="1" lang="zh-CN" altLang="en-US" sz="3200" b="1" dirty="0">
                <a:solidFill>
                  <a:schemeClr val="bg1"/>
                </a:solidFill>
                <a:latin typeface="+mj-lt"/>
                <a:ea typeface="楷体_GB2312" pitchFamily="49" charset="-122"/>
              </a:rPr>
              <a:t>输入端口声明；</a:t>
            </a:r>
          </a:p>
          <a:p>
            <a:pPr eaLnBrk="1" hangingPunct="1">
              <a:lnSpc>
                <a:spcPct val="80000"/>
              </a:lnSpc>
              <a:spcBef>
                <a:spcPct val="50000"/>
              </a:spcBef>
              <a:defRPr/>
            </a:pPr>
            <a:r>
              <a:rPr kumimoji="1" lang="zh-CN" altLang="en-US" sz="3200" b="1" dirty="0">
                <a:solidFill>
                  <a:schemeClr val="bg1"/>
                </a:solidFill>
                <a:latin typeface="+mj-lt"/>
                <a:ea typeface="楷体_GB2312" pitchFamily="49" charset="-122"/>
              </a:rPr>
              <a:t>	局部变量定义；</a:t>
            </a:r>
          </a:p>
          <a:p>
            <a:pPr eaLnBrk="1" hangingPunct="1">
              <a:lnSpc>
                <a:spcPct val="80000"/>
              </a:lnSpc>
              <a:spcBef>
                <a:spcPct val="50000"/>
              </a:spcBef>
              <a:defRPr/>
            </a:pPr>
            <a:r>
              <a:rPr kumimoji="1" lang="zh-CN" altLang="en-US" sz="3200" b="1" dirty="0">
                <a:solidFill>
                  <a:schemeClr val="bg1"/>
                </a:solidFill>
                <a:latin typeface="+mj-lt"/>
                <a:ea typeface="楷体_GB2312" pitchFamily="49" charset="-122"/>
              </a:rPr>
              <a:t>	</a:t>
            </a:r>
            <a:r>
              <a:rPr kumimoji="1" lang="en-US" altLang="zh-CN" sz="3200" b="1" dirty="0">
                <a:solidFill>
                  <a:schemeClr val="bg1"/>
                </a:solidFill>
                <a:latin typeface="+mj-lt"/>
                <a:ea typeface="楷体_GB2312" pitchFamily="49" charset="-122"/>
              </a:rPr>
              <a:t>begin   </a:t>
            </a:r>
            <a:r>
              <a:rPr kumimoji="1" lang="zh-CN" altLang="en-US" sz="3200" b="1" dirty="0">
                <a:solidFill>
                  <a:schemeClr val="bg1"/>
                </a:solidFill>
                <a:latin typeface="+mj-lt"/>
                <a:ea typeface="楷体_GB2312" pitchFamily="49" charset="-122"/>
              </a:rPr>
              <a:t>行为语句</a:t>
            </a:r>
            <a:r>
              <a:rPr kumimoji="1" lang="en-US" altLang="zh-CN" sz="3200" b="1" dirty="0">
                <a:solidFill>
                  <a:schemeClr val="bg1"/>
                </a:solidFill>
                <a:latin typeface="+mj-lt"/>
                <a:ea typeface="楷体_GB2312" pitchFamily="49" charset="-122"/>
              </a:rPr>
              <a:t>1</a:t>
            </a:r>
            <a:r>
              <a:rPr kumimoji="1" lang="zh-CN" altLang="en-US" sz="3200" b="1" dirty="0">
                <a:solidFill>
                  <a:schemeClr val="bg1"/>
                </a:solidFill>
                <a:latin typeface="+mj-lt"/>
                <a:ea typeface="楷体_GB2312" pitchFamily="49" charset="-122"/>
              </a:rPr>
              <a:t>；</a:t>
            </a:r>
          </a:p>
          <a:p>
            <a:pPr eaLnBrk="1" hangingPunct="1">
              <a:lnSpc>
                <a:spcPct val="80000"/>
              </a:lnSpc>
              <a:spcBef>
                <a:spcPct val="50000"/>
              </a:spcBef>
              <a:defRPr/>
            </a:pPr>
            <a:r>
              <a:rPr kumimoji="1" lang="zh-CN" altLang="en-US" sz="3200" b="1" dirty="0">
                <a:solidFill>
                  <a:schemeClr val="bg1"/>
                </a:solidFill>
                <a:latin typeface="+mj-lt"/>
                <a:ea typeface="楷体_GB2312" pitchFamily="49" charset="-122"/>
              </a:rPr>
              <a:t>	</a:t>
            </a:r>
            <a:r>
              <a:rPr kumimoji="1" lang="en-US" altLang="zh-CN" sz="3200" b="1" dirty="0">
                <a:solidFill>
                  <a:schemeClr val="bg1"/>
                </a:solidFill>
                <a:latin typeface="+mj-lt"/>
                <a:ea typeface="楷体_GB2312" pitchFamily="49" charset="-122"/>
              </a:rPr>
              <a:t>……</a:t>
            </a:r>
          </a:p>
          <a:p>
            <a:pPr eaLnBrk="1" hangingPunct="1">
              <a:lnSpc>
                <a:spcPct val="80000"/>
              </a:lnSpc>
              <a:spcBef>
                <a:spcPct val="50000"/>
              </a:spcBef>
              <a:defRPr/>
            </a:pPr>
            <a:r>
              <a:rPr kumimoji="1" lang="en-US" altLang="zh-CN" sz="3200" b="1" dirty="0">
                <a:solidFill>
                  <a:schemeClr val="bg1"/>
                </a:solidFill>
                <a:latin typeface="+mj-lt"/>
                <a:ea typeface="楷体_GB2312" pitchFamily="49" charset="-122"/>
              </a:rPr>
              <a:t>	</a:t>
            </a:r>
            <a:r>
              <a:rPr kumimoji="1" lang="zh-CN" altLang="en-US" sz="3200" b="1" dirty="0">
                <a:solidFill>
                  <a:schemeClr val="bg1"/>
                </a:solidFill>
                <a:latin typeface="+mj-lt"/>
                <a:ea typeface="楷体_GB2312" pitchFamily="49" charset="-122"/>
              </a:rPr>
              <a:t>行为语句</a:t>
            </a:r>
            <a:r>
              <a:rPr kumimoji="1" lang="en-US" altLang="zh-CN" sz="3200" b="1" dirty="0">
                <a:solidFill>
                  <a:schemeClr val="bg1"/>
                </a:solidFill>
                <a:latin typeface="+mj-lt"/>
                <a:ea typeface="楷体_GB2312" pitchFamily="49" charset="-122"/>
              </a:rPr>
              <a:t>n</a:t>
            </a:r>
          </a:p>
          <a:p>
            <a:pPr eaLnBrk="1" hangingPunct="1">
              <a:lnSpc>
                <a:spcPct val="80000"/>
              </a:lnSpc>
              <a:spcBef>
                <a:spcPct val="50000"/>
              </a:spcBef>
              <a:defRPr/>
            </a:pPr>
            <a:r>
              <a:rPr kumimoji="1" lang="en-US" altLang="zh-CN" sz="3200" b="1" dirty="0">
                <a:solidFill>
                  <a:schemeClr val="bg1"/>
                </a:solidFill>
                <a:latin typeface="+mj-lt"/>
                <a:ea typeface="楷体_GB2312" pitchFamily="49" charset="-122"/>
              </a:rPr>
              <a:t>	end</a:t>
            </a:r>
          </a:p>
          <a:p>
            <a:pPr eaLnBrk="1" hangingPunct="1">
              <a:lnSpc>
                <a:spcPct val="80000"/>
              </a:lnSpc>
              <a:spcBef>
                <a:spcPct val="50000"/>
              </a:spcBef>
              <a:defRPr/>
            </a:pPr>
            <a:r>
              <a:rPr kumimoji="1" lang="en-US" altLang="zh-CN" sz="3200" b="1" dirty="0" err="1">
                <a:solidFill>
                  <a:schemeClr val="bg1"/>
                </a:solidFill>
                <a:latin typeface="+mj-lt"/>
                <a:ea typeface="楷体_GB2312" pitchFamily="49" charset="-122"/>
              </a:rPr>
              <a:t>endfunction</a:t>
            </a:r>
            <a:r>
              <a:rPr kumimoji="1" lang="en-US" altLang="zh-CN" sz="3200" b="1" dirty="0">
                <a:solidFill>
                  <a:schemeClr val="bg1"/>
                </a:solidFill>
                <a:latin typeface="+mj-lt"/>
                <a:ea typeface="楷体_GB2312" pitchFamily="49" charset="-122"/>
              </a:rPr>
              <a:t> </a:t>
            </a:r>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501E814-CBDA-4846-A54F-F7F8AE1BADB9}" type="slidenum">
              <a:rPr lang="en-US" altLang="zh-CN">
                <a:latin typeface="Times New Roman" panose="02020603050405020304" pitchFamily="18" charset="0"/>
              </a:rPr>
              <a:pPr/>
              <a:t>182</a:t>
            </a:fld>
            <a:endParaRPr lang="en-US" altLang="zh-CN">
              <a:latin typeface="Times New Roman" panose="02020603050405020304" pitchFamily="18" charset="0"/>
            </a:endParaRPr>
          </a:p>
        </p:txBody>
      </p:sp>
      <p:sp>
        <p:nvSpPr>
          <p:cNvPr id="187395" name="Text Box 2"/>
          <p:cNvSpPr txBox="1">
            <a:spLocks noChangeArrowheads="1"/>
          </p:cNvSpPr>
          <p:nvPr/>
        </p:nvSpPr>
        <p:spPr bwMode="auto">
          <a:xfrm>
            <a:off x="171450" y="360363"/>
            <a:ext cx="6677025"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3200" b="1">
                <a:latin typeface="Times New Roman" panose="02020603050405020304" pitchFamily="18" charset="0"/>
              </a:rPr>
              <a:t>function  [7: 0]   get0;</a:t>
            </a:r>
          </a:p>
          <a:p>
            <a:pPr eaLnBrk="1" hangingPunct="1">
              <a:lnSpc>
                <a:spcPct val="110000"/>
              </a:lnSpc>
            </a:pPr>
            <a:r>
              <a:rPr kumimoji="1" lang="en-US" altLang="zh-CN" sz="3200" b="1">
                <a:latin typeface="Times New Roman" panose="02020603050405020304" pitchFamily="18" charset="0"/>
              </a:rPr>
              <a:t>input [7: 0]   x;</a:t>
            </a:r>
          </a:p>
          <a:p>
            <a:pPr eaLnBrk="1" hangingPunct="1">
              <a:lnSpc>
                <a:spcPct val="110000"/>
              </a:lnSpc>
            </a:pPr>
            <a:r>
              <a:rPr kumimoji="1" lang="en-US" altLang="zh-CN" sz="3200" b="1">
                <a:latin typeface="Times New Roman" panose="02020603050405020304" pitchFamily="18" charset="0"/>
              </a:rPr>
              <a:t>reg [7: 0]   count;</a:t>
            </a:r>
          </a:p>
          <a:p>
            <a:pPr eaLnBrk="1" hangingPunct="1">
              <a:lnSpc>
                <a:spcPct val="110000"/>
              </a:lnSpc>
            </a:pPr>
            <a:r>
              <a:rPr kumimoji="1" lang="en-US" altLang="zh-CN" sz="3200" b="1">
                <a:latin typeface="Times New Roman" panose="02020603050405020304" pitchFamily="18" charset="0"/>
              </a:rPr>
              <a:t>integer   i;</a:t>
            </a:r>
          </a:p>
          <a:p>
            <a:pPr eaLnBrk="1" hangingPunct="1">
              <a:lnSpc>
                <a:spcPct val="110000"/>
              </a:lnSpc>
            </a:pPr>
            <a:r>
              <a:rPr kumimoji="1" lang="en-US" altLang="zh-CN" sz="3200" b="1">
                <a:latin typeface="Times New Roman" panose="02020603050405020304" pitchFamily="18" charset="0"/>
              </a:rPr>
              <a:t>   begin</a:t>
            </a:r>
          </a:p>
          <a:p>
            <a:pPr eaLnBrk="1" hangingPunct="1">
              <a:lnSpc>
                <a:spcPct val="110000"/>
              </a:lnSpc>
            </a:pPr>
            <a:r>
              <a:rPr kumimoji="1" lang="en-US" altLang="zh-CN" sz="3200" b="1">
                <a:latin typeface="Times New Roman" panose="02020603050405020304" pitchFamily="18" charset="0"/>
              </a:rPr>
              <a:t>	count=0;</a:t>
            </a:r>
          </a:p>
          <a:p>
            <a:pPr eaLnBrk="1" hangingPunct="1">
              <a:lnSpc>
                <a:spcPct val="110000"/>
              </a:lnSpc>
            </a:pPr>
            <a:r>
              <a:rPr kumimoji="1" lang="en-US" altLang="zh-CN" sz="3200" b="1">
                <a:latin typeface="Times New Roman" panose="02020603050405020304" pitchFamily="18" charset="0"/>
              </a:rPr>
              <a:t>	for (i=0;  i&lt;=7;  i=i+1)</a:t>
            </a:r>
          </a:p>
          <a:p>
            <a:pPr eaLnBrk="1" hangingPunct="1">
              <a:lnSpc>
                <a:spcPct val="110000"/>
              </a:lnSpc>
            </a:pPr>
            <a:r>
              <a:rPr kumimoji="1" lang="en-US" altLang="zh-CN" sz="3200" b="1">
                <a:latin typeface="Times New Roman" panose="02020603050405020304" pitchFamily="18" charset="0"/>
              </a:rPr>
              <a:t>	if (x[i]==1'b0)   count=count+1;</a:t>
            </a:r>
          </a:p>
          <a:p>
            <a:pPr eaLnBrk="1" hangingPunct="1">
              <a:lnSpc>
                <a:spcPct val="110000"/>
              </a:lnSpc>
            </a:pPr>
            <a:r>
              <a:rPr kumimoji="1" lang="en-US" altLang="zh-CN" sz="3200" b="1">
                <a:latin typeface="Times New Roman" panose="02020603050405020304" pitchFamily="18" charset="0"/>
              </a:rPr>
              <a:t>	get0=count;</a:t>
            </a:r>
          </a:p>
          <a:p>
            <a:pPr eaLnBrk="1" hangingPunct="1">
              <a:lnSpc>
                <a:spcPct val="110000"/>
              </a:lnSpc>
            </a:pPr>
            <a:r>
              <a:rPr kumimoji="1" lang="en-US" altLang="zh-CN" sz="3200" b="1">
                <a:latin typeface="Times New Roman" panose="02020603050405020304" pitchFamily="18" charset="0"/>
              </a:rPr>
              <a:t>   end</a:t>
            </a:r>
          </a:p>
          <a:p>
            <a:pPr eaLnBrk="1" hangingPunct="1">
              <a:lnSpc>
                <a:spcPct val="110000"/>
              </a:lnSpc>
            </a:pPr>
            <a:r>
              <a:rPr kumimoji="1" lang="en-US" altLang="zh-CN" sz="3200" b="1">
                <a:latin typeface="Times New Roman" panose="02020603050405020304" pitchFamily="18" charset="0"/>
              </a:rPr>
              <a:t>endfunction</a:t>
            </a:r>
          </a:p>
        </p:txBody>
      </p:sp>
      <p:sp>
        <p:nvSpPr>
          <p:cNvPr id="187396" name="Text Box 3"/>
          <p:cNvSpPr txBox="1">
            <a:spLocks noChangeArrowheads="1"/>
          </p:cNvSpPr>
          <p:nvPr/>
        </p:nvSpPr>
        <p:spPr bwMode="auto">
          <a:xfrm>
            <a:off x="7235825" y="1219200"/>
            <a:ext cx="677863" cy="3733800"/>
          </a:xfrm>
          <a:prstGeom prst="rect">
            <a:avLst/>
          </a:prstGeom>
          <a:solidFill>
            <a:srgbClr val="000092"/>
          </a:solidFill>
          <a:ln w="9525">
            <a:solidFill>
              <a:srgbClr val="000092"/>
            </a:solidFill>
            <a:miter lim="800000"/>
            <a:headEnd/>
            <a:tailEnd/>
          </a:ln>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200" b="1">
                <a:solidFill>
                  <a:schemeClr val="bg1"/>
                </a:solidFill>
                <a:latin typeface="楷体_GB2312" pitchFamily="49" charset="-122"/>
                <a:ea typeface="楷体_GB2312" pitchFamily="49" charset="-122"/>
              </a:rPr>
              <a:t>定义函数举例</a:t>
            </a: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idx="1"/>
          </p:nvPr>
        </p:nvSpPr>
        <p:spPr>
          <a:xfrm>
            <a:off x="338138" y="457200"/>
            <a:ext cx="7772400" cy="685800"/>
          </a:xfrm>
        </p:spPr>
        <p:txBody>
          <a:bodyPr/>
          <a:lstStyle/>
          <a:p>
            <a:pPr eaLnBrk="1" hangingPunct="1">
              <a:buFontTx/>
              <a:buNone/>
              <a:defRPr/>
            </a:pPr>
            <a:r>
              <a:rPr lang="en-US" altLang="zh-CN" sz="3600" b="1" smtClean="0">
                <a:solidFill>
                  <a:srgbClr val="990000"/>
                </a:solidFill>
                <a:latin typeface="+mj-lt"/>
              </a:rPr>
              <a:t>2. </a:t>
            </a:r>
            <a:r>
              <a:rPr lang="zh-CN" altLang="en-US" sz="3600" b="1" smtClean="0">
                <a:solidFill>
                  <a:srgbClr val="990000"/>
                </a:solidFill>
                <a:latin typeface="+mj-lt"/>
              </a:rPr>
              <a:t>函数的调用</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062648A-B786-41C0-8E32-D366603F6531}" type="slidenum">
              <a:rPr lang="en-US" altLang="zh-CN">
                <a:latin typeface="Times New Roman" panose="02020603050405020304" pitchFamily="18" charset="0"/>
              </a:rPr>
              <a:pPr/>
              <a:t>183</a:t>
            </a:fld>
            <a:endParaRPr lang="en-US" altLang="zh-CN">
              <a:latin typeface="Times New Roman" panose="02020603050405020304" pitchFamily="18" charset="0"/>
            </a:endParaRPr>
          </a:p>
        </p:txBody>
      </p:sp>
      <p:sp>
        <p:nvSpPr>
          <p:cNvPr id="195588" name="Text Box 3"/>
          <p:cNvSpPr txBox="1">
            <a:spLocks noChangeArrowheads="1"/>
          </p:cNvSpPr>
          <p:nvPr/>
        </p:nvSpPr>
        <p:spPr bwMode="auto">
          <a:xfrm>
            <a:off x="338138" y="1295400"/>
            <a:ext cx="8331200" cy="1808163"/>
          </a:xfrm>
          <a:prstGeom prst="rect">
            <a:avLst/>
          </a:prstGeom>
          <a:solidFill>
            <a:srgbClr val="000092"/>
          </a:solidFill>
          <a:ln w="9525">
            <a:solidFill>
              <a:srgbClr val="000092"/>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格式</a:t>
            </a:r>
            <a:r>
              <a:rPr kumimoji="1" lang="en-US" altLang="zh-CN" sz="3200" b="1">
                <a:solidFill>
                  <a:schemeClr val="bg1"/>
                </a:solidFill>
                <a:latin typeface="+mj-lt"/>
                <a:ea typeface="楷体_GB2312" pitchFamily="49" charset="-122"/>
              </a:rPr>
              <a:t>:</a:t>
            </a:r>
          </a:p>
          <a:p>
            <a:pPr eaLnBrk="1" hangingPunct="1">
              <a:spcBef>
                <a:spcPct val="50000"/>
              </a:spcBef>
              <a:defRPr/>
            </a:pPr>
            <a:r>
              <a:rPr kumimoji="1" lang="en-US" altLang="zh-CN" sz="3200" b="1">
                <a:solidFill>
                  <a:schemeClr val="bg1"/>
                </a:solidFill>
                <a:latin typeface="+mj-lt"/>
                <a:ea typeface="楷体_GB2312" pitchFamily="49" charset="-122"/>
              </a:rPr>
              <a:t>&lt;</a:t>
            </a:r>
            <a:r>
              <a:rPr kumimoji="1" lang="zh-CN" altLang="en-US" sz="3200" b="1">
                <a:solidFill>
                  <a:schemeClr val="bg1"/>
                </a:solidFill>
                <a:latin typeface="+mj-lt"/>
                <a:ea typeface="楷体_GB2312" pitchFamily="49" charset="-122"/>
              </a:rPr>
              <a:t>函数名</a:t>
            </a:r>
            <a:r>
              <a:rPr kumimoji="1" lang="en-US" altLang="zh-CN" sz="3200" b="1">
                <a:solidFill>
                  <a:schemeClr val="bg1"/>
                </a:solidFill>
                <a:latin typeface="+mj-lt"/>
                <a:ea typeface="楷体_GB2312" pitchFamily="49" charset="-122"/>
              </a:rPr>
              <a:t>&gt;  </a:t>
            </a:r>
            <a:r>
              <a:rPr kumimoji="1" lang="zh-CN" altLang="en-US" sz="3200" b="1">
                <a:solidFill>
                  <a:schemeClr val="bg1"/>
                </a:solidFill>
                <a:latin typeface="+mj-lt"/>
                <a:ea typeface="楷体_GB2312" pitchFamily="49" charset="-122"/>
              </a:rPr>
              <a:t>（</a:t>
            </a:r>
            <a:r>
              <a:rPr kumimoji="1" lang="en-US" altLang="zh-CN" sz="3200" b="1">
                <a:solidFill>
                  <a:schemeClr val="bg1"/>
                </a:solidFill>
                <a:latin typeface="+mj-lt"/>
                <a:ea typeface="楷体_GB2312" pitchFamily="49" charset="-122"/>
              </a:rPr>
              <a:t>&lt;</a:t>
            </a:r>
            <a:r>
              <a:rPr kumimoji="1" lang="zh-CN" altLang="en-US" sz="3200" b="1">
                <a:solidFill>
                  <a:schemeClr val="bg1"/>
                </a:solidFill>
                <a:latin typeface="+mj-lt"/>
                <a:ea typeface="楷体_GB2312" pitchFamily="49" charset="-122"/>
              </a:rPr>
              <a:t>输入表达式</a:t>
            </a:r>
            <a:r>
              <a:rPr kumimoji="1" lang="en-US" altLang="zh-CN" sz="3200" b="1">
                <a:solidFill>
                  <a:schemeClr val="bg1"/>
                </a:solidFill>
                <a:latin typeface="+mj-lt"/>
                <a:ea typeface="楷体_GB2312" pitchFamily="49" charset="-122"/>
              </a:rPr>
              <a:t>1&gt;</a:t>
            </a:r>
            <a:r>
              <a:rPr kumimoji="1" lang="zh-CN" altLang="en-US" sz="3200" b="1">
                <a:solidFill>
                  <a:schemeClr val="bg1"/>
                </a:solidFill>
                <a:latin typeface="+mj-lt"/>
                <a:ea typeface="楷体_GB2312" pitchFamily="49" charset="-122"/>
              </a:rPr>
              <a:t>，</a:t>
            </a:r>
            <a:r>
              <a:rPr kumimoji="1" lang="en-US" altLang="zh-CN" sz="3200" b="1">
                <a:solidFill>
                  <a:schemeClr val="bg1"/>
                </a:solidFill>
                <a:latin typeface="+mj-lt"/>
                <a:ea typeface="楷体_GB2312" pitchFamily="49" charset="-122"/>
              </a:rPr>
              <a:t>…&lt;</a:t>
            </a:r>
            <a:r>
              <a:rPr kumimoji="1" lang="zh-CN" altLang="en-US" sz="3200" b="1">
                <a:solidFill>
                  <a:schemeClr val="bg1"/>
                </a:solidFill>
                <a:latin typeface="+mj-lt"/>
                <a:ea typeface="楷体_GB2312" pitchFamily="49" charset="-122"/>
              </a:rPr>
              <a:t>输入表达式</a:t>
            </a:r>
            <a:r>
              <a:rPr kumimoji="1" lang="en-US" altLang="zh-CN" sz="3200" b="1">
                <a:solidFill>
                  <a:schemeClr val="bg1"/>
                </a:solidFill>
                <a:latin typeface="+mj-lt"/>
                <a:ea typeface="楷体_GB2312" pitchFamily="49" charset="-122"/>
              </a:rPr>
              <a:t>m&gt;</a:t>
            </a:r>
            <a:r>
              <a:rPr kumimoji="1" lang="zh-CN" altLang="en-US" sz="3200" b="1">
                <a:solidFill>
                  <a:schemeClr val="bg1"/>
                </a:solidFill>
                <a:latin typeface="+mj-lt"/>
                <a:ea typeface="楷体_GB2312" pitchFamily="49" charset="-122"/>
              </a:rPr>
              <a:t>）；</a:t>
            </a:r>
          </a:p>
        </p:txBody>
      </p:sp>
      <p:sp>
        <p:nvSpPr>
          <p:cNvPr id="195589" name="Text Box 4"/>
          <p:cNvSpPr txBox="1">
            <a:spLocks noChangeArrowheads="1"/>
          </p:cNvSpPr>
          <p:nvPr/>
        </p:nvSpPr>
        <p:spPr bwMode="auto">
          <a:xfrm>
            <a:off x="271463" y="3048000"/>
            <a:ext cx="8466137" cy="179863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993300"/>
                </a:solidFill>
                <a:latin typeface="+mj-lt"/>
                <a:ea typeface="楷体_GB2312" pitchFamily="49" charset="-122"/>
              </a:rPr>
              <a:t>说明：</a:t>
            </a:r>
          </a:p>
          <a:p>
            <a:pPr eaLnBrk="1" hangingPunct="1">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）函数的调用不能单独作为一条语句出现，只能作为操作数出现在调用语句内。</a:t>
            </a:r>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78EC6A3-4109-4CFC-956E-7528ED5E0EBB}" type="slidenum">
              <a:rPr lang="en-US" altLang="zh-CN">
                <a:latin typeface="Times New Roman" panose="02020603050405020304" pitchFamily="18" charset="0"/>
                <a:ea typeface="楷体_GB2312" pitchFamily="49" charset="-122"/>
              </a:rPr>
              <a:pPr/>
              <a:t>184</a:t>
            </a:fld>
            <a:endParaRPr lang="en-US" altLang="zh-CN">
              <a:latin typeface="Times New Roman" panose="02020603050405020304" pitchFamily="18" charset="0"/>
              <a:ea typeface="楷体_GB2312" pitchFamily="49" charset="-122"/>
            </a:endParaRPr>
          </a:p>
        </p:txBody>
      </p:sp>
      <p:sp>
        <p:nvSpPr>
          <p:cNvPr id="196611" name="Text Box 2"/>
          <p:cNvSpPr txBox="1">
            <a:spLocks noChangeArrowheads="1"/>
          </p:cNvSpPr>
          <p:nvPr/>
        </p:nvSpPr>
        <p:spPr bwMode="auto">
          <a:xfrm>
            <a:off x="134938" y="239713"/>
            <a:ext cx="9009062" cy="519112"/>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latin typeface="+mj-lt"/>
                <a:ea typeface="楷体_GB2312" pitchFamily="49" charset="-122"/>
              </a:rPr>
              <a:t>例</a:t>
            </a:r>
            <a:r>
              <a:rPr kumimoji="1" lang="en-US" altLang="zh-CN" sz="2800" b="1">
                <a:latin typeface="+mj-lt"/>
                <a:ea typeface="楷体_GB2312" pitchFamily="49" charset="-122"/>
              </a:rPr>
              <a:t>1</a:t>
            </a:r>
            <a:r>
              <a:rPr kumimoji="1" lang="zh-CN" altLang="en-US" sz="2800" b="1">
                <a:latin typeface="+mj-lt"/>
                <a:ea typeface="楷体_GB2312" pitchFamily="49" charset="-122"/>
              </a:rPr>
              <a:t>：用函数和</a:t>
            </a:r>
            <a:r>
              <a:rPr kumimoji="1" lang="en-US" altLang="zh-CN" sz="2800" b="1">
                <a:latin typeface="+mj-lt"/>
                <a:ea typeface="楷体_GB2312" pitchFamily="49" charset="-122"/>
              </a:rPr>
              <a:t>case</a:t>
            </a:r>
            <a:r>
              <a:rPr kumimoji="1" lang="zh-CN" altLang="en-US" sz="2800" b="1">
                <a:latin typeface="+mj-lt"/>
                <a:ea typeface="楷体_GB2312" pitchFamily="49" charset="-122"/>
              </a:rPr>
              <a:t>语句描述的编码器（不含优先顺序）</a:t>
            </a:r>
          </a:p>
        </p:txBody>
      </p:sp>
      <p:sp>
        <p:nvSpPr>
          <p:cNvPr id="254979" name="Text Box 3"/>
          <p:cNvSpPr txBox="1">
            <a:spLocks noChangeArrowheads="1"/>
          </p:cNvSpPr>
          <p:nvPr/>
        </p:nvSpPr>
        <p:spPr bwMode="auto">
          <a:xfrm>
            <a:off x="280988" y="925513"/>
            <a:ext cx="6975475" cy="5389562"/>
          </a:xfrm>
          <a:prstGeom prst="rect">
            <a:avLst/>
          </a:prstGeom>
          <a:noFill/>
          <a:ln w="9525">
            <a:noFill/>
            <a:miter lim="800000"/>
            <a:headEnd/>
            <a:tailEnd/>
          </a:ln>
          <a:effectLst/>
        </p:spPr>
        <p:txBody>
          <a:bodyPr>
            <a:spAutoFit/>
          </a:bodyPr>
          <a:lstStyle/>
          <a:p>
            <a:pPr eaLnBrk="1" hangingPunct="1">
              <a:lnSpc>
                <a:spcPct val="75000"/>
              </a:lnSpc>
              <a:spcBef>
                <a:spcPct val="50000"/>
              </a:spcBef>
              <a:defRPr/>
            </a:pPr>
            <a:r>
              <a:rPr kumimoji="1" lang="en-US" altLang="zh-CN" sz="3200" b="1">
                <a:latin typeface="+mj-lt"/>
                <a:ea typeface="楷体_GB2312" pitchFamily="49" charset="-122"/>
              </a:rPr>
              <a:t>module code_83(din,dout);</a:t>
            </a:r>
          </a:p>
          <a:p>
            <a:pPr eaLnBrk="1" hangingPunct="1">
              <a:lnSpc>
                <a:spcPct val="75000"/>
              </a:lnSpc>
              <a:spcBef>
                <a:spcPct val="50000"/>
              </a:spcBef>
              <a:defRPr/>
            </a:pPr>
            <a:r>
              <a:rPr kumimoji="1" lang="en-US" altLang="zh-CN" sz="3200" b="1">
                <a:latin typeface="+mj-lt"/>
                <a:ea typeface="楷体_GB2312" pitchFamily="49" charset="-122"/>
              </a:rPr>
              <a:t>input[7:0] din;</a:t>
            </a:r>
          </a:p>
          <a:p>
            <a:pPr eaLnBrk="1" hangingPunct="1">
              <a:lnSpc>
                <a:spcPct val="75000"/>
              </a:lnSpc>
              <a:spcBef>
                <a:spcPct val="50000"/>
              </a:spcBef>
              <a:defRPr/>
            </a:pPr>
            <a:r>
              <a:rPr kumimoji="1" lang="en-US" altLang="zh-CN" sz="3200" b="1">
                <a:latin typeface="+mj-lt"/>
                <a:ea typeface="楷体_GB2312" pitchFamily="49" charset="-122"/>
              </a:rPr>
              <a:t>output[2:0] dout;</a:t>
            </a:r>
          </a:p>
          <a:p>
            <a:pPr eaLnBrk="1" hangingPunct="1">
              <a:lnSpc>
                <a:spcPct val="75000"/>
              </a:lnSpc>
              <a:spcBef>
                <a:spcPct val="50000"/>
              </a:spcBef>
              <a:defRPr/>
            </a:pPr>
            <a:r>
              <a:rPr kumimoji="1" lang="en-US" altLang="zh-CN" sz="3200" b="1">
                <a:solidFill>
                  <a:srgbClr val="0043A6"/>
                </a:solidFill>
                <a:effectLst>
                  <a:outerShdw blurRad="38100" dist="38100" dir="2700000" algn="tl">
                    <a:srgbClr val="C0C0C0"/>
                  </a:outerShdw>
                </a:effectLst>
                <a:latin typeface="+mj-lt"/>
                <a:ea typeface="楷体_GB2312" pitchFamily="49" charset="-122"/>
              </a:rPr>
              <a:t>function</a:t>
            </a:r>
            <a:r>
              <a:rPr kumimoji="1" lang="en-US" altLang="zh-CN" sz="3200" b="1">
                <a:latin typeface="+mj-lt"/>
                <a:ea typeface="楷体_GB2312" pitchFamily="49" charset="-122"/>
              </a:rPr>
              <a:t>[2:0] code;</a:t>
            </a:r>
          </a:p>
          <a:p>
            <a:pPr eaLnBrk="1" hangingPunct="1">
              <a:lnSpc>
                <a:spcPct val="75000"/>
              </a:lnSpc>
              <a:spcBef>
                <a:spcPct val="50000"/>
              </a:spcBef>
              <a:defRPr/>
            </a:pPr>
            <a:r>
              <a:rPr kumimoji="1" lang="en-US" altLang="zh-CN" sz="3200" b="1">
                <a:latin typeface="+mj-lt"/>
                <a:ea typeface="楷体_GB2312" pitchFamily="49" charset="-122"/>
              </a:rPr>
              <a:t>	input[7:0] din;</a:t>
            </a:r>
          </a:p>
          <a:p>
            <a:pPr eaLnBrk="1" hangingPunct="1">
              <a:lnSpc>
                <a:spcPct val="75000"/>
              </a:lnSpc>
              <a:spcBef>
                <a:spcPct val="50000"/>
              </a:spcBef>
              <a:defRPr/>
            </a:pPr>
            <a:r>
              <a:rPr kumimoji="1" lang="en-US" altLang="zh-CN" sz="3200" b="1">
                <a:latin typeface="+mj-lt"/>
                <a:ea typeface="楷体_GB2312" pitchFamily="49" charset="-122"/>
              </a:rPr>
              <a:t>	casex (din)</a:t>
            </a:r>
          </a:p>
          <a:p>
            <a:pPr eaLnBrk="1" hangingPunct="1">
              <a:lnSpc>
                <a:spcPct val="75000"/>
              </a:lnSpc>
              <a:spcBef>
                <a:spcPct val="50000"/>
              </a:spcBef>
              <a:defRPr/>
            </a:pPr>
            <a:r>
              <a:rPr kumimoji="1" lang="en-US" altLang="zh-CN" sz="3200" b="1">
                <a:latin typeface="+mj-lt"/>
                <a:ea typeface="楷体_GB2312" pitchFamily="49" charset="-122"/>
              </a:rPr>
              <a:t>		8'b1xxx_xxxx : code = 3'h7;</a:t>
            </a:r>
          </a:p>
          <a:p>
            <a:pPr eaLnBrk="1" hangingPunct="1">
              <a:lnSpc>
                <a:spcPct val="75000"/>
              </a:lnSpc>
              <a:spcBef>
                <a:spcPct val="50000"/>
              </a:spcBef>
              <a:defRPr/>
            </a:pPr>
            <a:r>
              <a:rPr kumimoji="1" lang="en-US" altLang="zh-CN" sz="3200" b="1">
                <a:latin typeface="+mj-lt"/>
                <a:ea typeface="楷体_GB2312" pitchFamily="49" charset="-122"/>
              </a:rPr>
              <a:t>		8'b01xx_xxxx : code = 3'h6;</a:t>
            </a:r>
          </a:p>
          <a:p>
            <a:pPr eaLnBrk="1" hangingPunct="1">
              <a:lnSpc>
                <a:spcPct val="75000"/>
              </a:lnSpc>
              <a:spcBef>
                <a:spcPct val="50000"/>
              </a:spcBef>
              <a:defRPr/>
            </a:pPr>
            <a:r>
              <a:rPr kumimoji="1" lang="en-US" altLang="zh-CN" sz="3200" b="1">
                <a:latin typeface="+mj-lt"/>
                <a:ea typeface="楷体_GB2312" pitchFamily="49" charset="-122"/>
              </a:rPr>
              <a:t>		8'b001x_xxxx : code = 3'h5;</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1E71C2F-04D6-4404-BED7-D74BBB828E59}" type="slidenum">
              <a:rPr lang="en-US" altLang="zh-CN">
                <a:latin typeface="Times New Roman" panose="02020603050405020304" pitchFamily="18" charset="0"/>
              </a:rPr>
              <a:pPr/>
              <a:t>185</a:t>
            </a:fld>
            <a:endParaRPr lang="en-US" altLang="zh-CN">
              <a:latin typeface="Times New Roman" panose="02020603050405020304" pitchFamily="18" charset="0"/>
            </a:endParaRPr>
          </a:p>
        </p:txBody>
      </p:sp>
      <p:sp>
        <p:nvSpPr>
          <p:cNvPr id="190467" name="Text Box 2"/>
          <p:cNvSpPr txBox="1">
            <a:spLocks noChangeArrowheads="1"/>
          </p:cNvSpPr>
          <p:nvPr/>
        </p:nvSpPr>
        <p:spPr bwMode="auto">
          <a:xfrm>
            <a:off x="271463" y="533400"/>
            <a:ext cx="8331200" cy="619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3200" b="1">
                <a:latin typeface="Times New Roman" panose="02020603050405020304" pitchFamily="18" charset="0"/>
              </a:rPr>
              <a:t>		8'b0001_xxxx : code = 3'h4;</a:t>
            </a:r>
          </a:p>
          <a:p>
            <a:pPr eaLnBrk="1" hangingPunct="1">
              <a:lnSpc>
                <a:spcPct val="80000"/>
              </a:lnSpc>
              <a:spcBef>
                <a:spcPct val="50000"/>
              </a:spcBef>
            </a:pPr>
            <a:r>
              <a:rPr kumimoji="1" lang="en-US" altLang="zh-CN" sz="3200" b="1">
                <a:latin typeface="Times New Roman" panose="02020603050405020304" pitchFamily="18" charset="0"/>
              </a:rPr>
              <a:t>		8'b0000_1xxx : code = 3'h3;</a:t>
            </a:r>
          </a:p>
          <a:p>
            <a:pPr eaLnBrk="1" hangingPunct="1">
              <a:lnSpc>
                <a:spcPct val="80000"/>
              </a:lnSpc>
              <a:spcBef>
                <a:spcPct val="50000"/>
              </a:spcBef>
            </a:pPr>
            <a:r>
              <a:rPr kumimoji="1" lang="en-US" altLang="zh-CN" sz="3200" b="1">
                <a:latin typeface="Times New Roman" panose="02020603050405020304" pitchFamily="18" charset="0"/>
              </a:rPr>
              <a:t>		8'b0000_01xx : code = 3'h2;</a:t>
            </a:r>
          </a:p>
          <a:p>
            <a:pPr eaLnBrk="1" hangingPunct="1">
              <a:lnSpc>
                <a:spcPct val="80000"/>
              </a:lnSpc>
              <a:spcBef>
                <a:spcPct val="50000"/>
              </a:spcBef>
            </a:pPr>
            <a:r>
              <a:rPr kumimoji="1" lang="en-US" altLang="zh-CN" sz="3200" b="1">
                <a:latin typeface="Times New Roman" panose="02020603050405020304" pitchFamily="18" charset="0"/>
              </a:rPr>
              <a:t>		8'b0000_001x : code = 3'h1;</a:t>
            </a:r>
          </a:p>
          <a:p>
            <a:pPr eaLnBrk="1" hangingPunct="1">
              <a:lnSpc>
                <a:spcPct val="80000"/>
              </a:lnSpc>
              <a:spcBef>
                <a:spcPct val="50000"/>
              </a:spcBef>
            </a:pPr>
            <a:r>
              <a:rPr kumimoji="1" lang="en-US" altLang="zh-CN" sz="3200" b="1">
                <a:latin typeface="Times New Roman" panose="02020603050405020304" pitchFamily="18" charset="0"/>
              </a:rPr>
              <a:t>		8'b0000_000x : code = 3'h0;</a:t>
            </a:r>
          </a:p>
          <a:p>
            <a:pPr eaLnBrk="1" hangingPunct="1">
              <a:lnSpc>
                <a:spcPct val="80000"/>
              </a:lnSpc>
              <a:spcBef>
                <a:spcPct val="50000"/>
              </a:spcBef>
            </a:pPr>
            <a:r>
              <a:rPr kumimoji="1" lang="en-US" altLang="zh-CN" sz="3200" b="1">
                <a:latin typeface="Times New Roman" panose="02020603050405020304" pitchFamily="18" charset="0"/>
              </a:rPr>
              <a:t>		default: code = 3'hx;</a:t>
            </a:r>
          </a:p>
          <a:p>
            <a:pPr eaLnBrk="1" hangingPunct="1">
              <a:lnSpc>
                <a:spcPct val="80000"/>
              </a:lnSpc>
              <a:spcBef>
                <a:spcPct val="50000"/>
              </a:spcBef>
            </a:pPr>
            <a:r>
              <a:rPr kumimoji="1" lang="en-US" altLang="zh-CN" sz="3200" b="1">
                <a:latin typeface="Times New Roman" panose="02020603050405020304" pitchFamily="18" charset="0"/>
              </a:rPr>
              <a:t>	endcase</a:t>
            </a:r>
          </a:p>
          <a:p>
            <a:pPr eaLnBrk="1" hangingPunct="1">
              <a:lnSpc>
                <a:spcPct val="80000"/>
              </a:lnSpc>
              <a:spcBef>
                <a:spcPct val="50000"/>
              </a:spcBef>
            </a:pPr>
            <a:r>
              <a:rPr kumimoji="1" lang="en-US" altLang="zh-CN" sz="3200" b="1">
                <a:latin typeface="Times New Roman" panose="02020603050405020304" pitchFamily="18" charset="0"/>
              </a:rPr>
              <a:t>endfunction</a:t>
            </a:r>
          </a:p>
          <a:p>
            <a:pPr eaLnBrk="1" hangingPunct="1">
              <a:lnSpc>
                <a:spcPct val="80000"/>
              </a:lnSpc>
              <a:spcBef>
                <a:spcPct val="50000"/>
              </a:spcBef>
            </a:pPr>
            <a:r>
              <a:rPr kumimoji="1" lang="en-US" altLang="zh-CN" sz="3200" b="1">
                <a:latin typeface="Times New Roman" panose="02020603050405020304" pitchFamily="18" charset="0"/>
              </a:rPr>
              <a:t>assign dout = code(din) ;</a:t>
            </a:r>
          </a:p>
          <a:p>
            <a:pPr eaLnBrk="1" hangingPunct="1">
              <a:lnSpc>
                <a:spcPct val="8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27BC048-2304-4DD2-BDB7-EDB71765C286}" type="slidenum">
              <a:rPr lang="en-US" altLang="zh-CN">
                <a:latin typeface="Times New Roman" panose="02020603050405020304" pitchFamily="18" charset="0"/>
              </a:rPr>
              <a:pPr/>
              <a:t>186</a:t>
            </a:fld>
            <a:endParaRPr lang="en-US" altLang="zh-CN">
              <a:latin typeface="Times New Roman" panose="02020603050405020304" pitchFamily="18" charset="0"/>
            </a:endParaRPr>
          </a:p>
        </p:txBody>
      </p:sp>
      <p:sp>
        <p:nvSpPr>
          <p:cNvPr id="257026" name="Text Box 2"/>
          <p:cNvSpPr txBox="1">
            <a:spLocks noChangeArrowheads="1"/>
          </p:cNvSpPr>
          <p:nvPr/>
        </p:nvSpPr>
        <p:spPr bwMode="auto">
          <a:xfrm>
            <a:off x="0" y="838200"/>
            <a:ext cx="9144000" cy="4662488"/>
          </a:xfrm>
          <a:prstGeom prst="rect">
            <a:avLst/>
          </a:prstGeom>
          <a:noFill/>
          <a:ln w="9525">
            <a:noFill/>
            <a:miter lim="800000"/>
            <a:headEnd/>
            <a:tailEnd/>
          </a:ln>
          <a:effectLst/>
        </p:spPr>
        <p:txBody>
          <a:bodyPr>
            <a:spAutoFit/>
          </a:bodyPr>
          <a:lstStyle/>
          <a:p>
            <a:pPr eaLnBrk="1" hangingPunct="1">
              <a:lnSpc>
                <a:spcPct val="80000"/>
              </a:lnSpc>
              <a:spcBef>
                <a:spcPct val="50000"/>
              </a:spcBef>
              <a:defRPr/>
            </a:pPr>
            <a:r>
              <a:rPr kumimoji="1" lang="en-US" altLang="zh-CN" sz="3000" b="1" dirty="0">
                <a:latin typeface="+mj-lt"/>
                <a:ea typeface="楷体_GB2312" pitchFamily="49" charset="-122"/>
              </a:rPr>
              <a:t>2</a:t>
            </a:r>
            <a:r>
              <a:rPr kumimoji="1" lang="zh-CN" altLang="en-US" sz="3000" b="1" dirty="0">
                <a:latin typeface="+mj-lt"/>
                <a:ea typeface="楷体_GB2312" pitchFamily="49" charset="-122"/>
              </a:rPr>
              <a:t>）函数调用既能出现在过程块中，也能出现在</a:t>
            </a:r>
          </a:p>
          <a:p>
            <a:pPr eaLnBrk="1" hangingPunct="1">
              <a:lnSpc>
                <a:spcPct val="80000"/>
              </a:lnSpc>
              <a:spcBef>
                <a:spcPct val="50000"/>
              </a:spcBef>
              <a:defRPr/>
            </a:pPr>
            <a:r>
              <a:rPr kumimoji="1" lang="zh-CN" altLang="en-US" sz="3000" b="1" dirty="0">
                <a:latin typeface="+mj-lt"/>
                <a:ea typeface="楷体_GB2312" pitchFamily="49" charset="-122"/>
              </a:rPr>
              <a:t>      </a:t>
            </a:r>
            <a:r>
              <a:rPr kumimoji="1" lang="en-US" altLang="zh-CN" sz="3000" b="1" dirty="0">
                <a:latin typeface="+mj-lt"/>
                <a:ea typeface="楷体_GB2312" pitchFamily="49" charset="-122"/>
              </a:rPr>
              <a:t>assign</a:t>
            </a:r>
            <a:r>
              <a:rPr kumimoji="1" lang="zh-CN" altLang="en-US" sz="3000" b="1" dirty="0">
                <a:latin typeface="+mj-lt"/>
                <a:ea typeface="楷体_GB2312" pitchFamily="49" charset="-122"/>
              </a:rPr>
              <a:t>持续赋值语句中。</a:t>
            </a:r>
          </a:p>
          <a:p>
            <a:pPr eaLnBrk="1" hangingPunct="1">
              <a:lnSpc>
                <a:spcPct val="80000"/>
              </a:lnSpc>
              <a:spcBef>
                <a:spcPct val="50000"/>
              </a:spcBef>
              <a:defRPr/>
            </a:pPr>
            <a:r>
              <a:rPr kumimoji="1" lang="en-US" altLang="zh-CN" sz="3000" b="1" dirty="0">
                <a:latin typeface="+mj-lt"/>
                <a:ea typeface="楷体_GB2312" pitchFamily="49" charset="-122"/>
              </a:rPr>
              <a:t>3</a:t>
            </a:r>
            <a:r>
              <a:rPr kumimoji="1" lang="zh-CN" altLang="en-US" sz="3000" b="1" dirty="0">
                <a:latin typeface="+mj-lt"/>
                <a:ea typeface="楷体_GB2312" pitchFamily="49" charset="-122"/>
              </a:rPr>
              <a:t>）定义函数时，没有端口列表名，但调用函数时，</a:t>
            </a:r>
          </a:p>
          <a:p>
            <a:pPr eaLnBrk="1" hangingPunct="1">
              <a:lnSpc>
                <a:spcPct val="80000"/>
              </a:lnSpc>
              <a:spcBef>
                <a:spcPct val="50000"/>
              </a:spcBef>
              <a:defRPr/>
            </a:pPr>
            <a:r>
              <a:rPr kumimoji="1" lang="zh-CN" altLang="en-US" sz="3000" b="1" dirty="0">
                <a:latin typeface="+mj-lt"/>
                <a:ea typeface="楷体_GB2312" pitchFamily="49" charset="-122"/>
              </a:rPr>
              <a:t>     需列出端口列表名，端口名的排序和类型必须与</a:t>
            </a:r>
          </a:p>
          <a:p>
            <a:pPr eaLnBrk="1" hangingPunct="1">
              <a:lnSpc>
                <a:spcPct val="80000"/>
              </a:lnSpc>
              <a:spcBef>
                <a:spcPct val="50000"/>
              </a:spcBef>
              <a:defRPr/>
            </a:pPr>
            <a:r>
              <a:rPr kumimoji="1" lang="zh-CN" altLang="en-US" sz="3000" b="1" dirty="0">
                <a:latin typeface="+mj-lt"/>
                <a:ea typeface="楷体_GB2312" pitchFamily="49" charset="-122"/>
              </a:rPr>
              <a:t>     定义时的相一致。</a:t>
            </a:r>
          </a:p>
          <a:p>
            <a:pPr eaLnBrk="1" hangingPunct="1">
              <a:lnSpc>
                <a:spcPct val="80000"/>
              </a:lnSpc>
              <a:spcBef>
                <a:spcPct val="50000"/>
              </a:spcBef>
              <a:defRPr/>
            </a:pPr>
            <a:r>
              <a:rPr kumimoji="1" lang="en-US" altLang="zh-CN" sz="3000" b="1" dirty="0">
                <a:latin typeface="+mj-lt"/>
                <a:ea typeface="楷体_GB2312" pitchFamily="49" charset="-122"/>
              </a:rPr>
              <a:t>4</a:t>
            </a:r>
            <a:r>
              <a:rPr kumimoji="1" lang="zh-CN" altLang="en-US" sz="3000" b="1" dirty="0">
                <a:latin typeface="+mj-lt"/>
                <a:ea typeface="楷体_GB2312" pitchFamily="49" charset="-122"/>
              </a:rPr>
              <a:t>）</a:t>
            </a:r>
            <a:r>
              <a:rPr kumimoji="1" lang="zh-CN" altLang="en-US" sz="3000" b="1" dirty="0">
                <a:solidFill>
                  <a:srgbClr val="FF0000"/>
                </a:solidFill>
                <a:effectLst>
                  <a:outerShdw blurRad="38100" dist="38100" dir="2700000" algn="tl">
                    <a:srgbClr val="C0C0C0"/>
                  </a:outerShdw>
                </a:effectLst>
                <a:latin typeface="+mj-lt"/>
                <a:ea typeface="楷体_GB2312" pitchFamily="49" charset="-122"/>
              </a:rPr>
              <a:t>函数不能调用任务</a:t>
            </a:r>
            <a:r>
              <a:rPr kumimoji="1" lang="zh-CN" altLang="en-US" sz="3000" b="1" dirty="0">
                <a:latin typeface="+mj-lt"/>
                <a:ea typeface="楷体_GB2312" pitchFamily="49" charset="-122"/>
              </a:rPr>
              <a:t>，但任务可以调用别的任务和</a:t>
            </a:r>
          </a:p>
          <a:p>
            <a:pPr eaLnBrk="1" hangingPunct="1">
              <a:lnSpc>
                <a:spcPct val="80000"/>
              </a:lnSpc>
              <a:spcBef>
                <a:spcPct val="50000"/>
              </a:spcBef>
              <a:defRPr/>
            </a:pPr>
            <a:r>
              <a:rPr kumimoji="1" lang="zh-CN" altLang="en-US" sz="3000" b="1" dirty="0">
                <a:latin typeface="+mj-lt"/>
                <a:ea typeface="楷体_GB2312" pitchFamily="49" charset="-122"/>
              </a:rPr>
              <a:t>     函数，且调用个数不限。</a:t>
            </a:r>
          </a:p>
          <a:p>
            <a:pPr eaLnBrk="1" hangingPunct="1">
              <a:lnSpc>
                <a:spcPct val="80000"/>
              </a:lnSpc>
              <a:spcBef>
                <a:spcPct val="50000"/>
              </a:spcBef>
              <a:defRPr/>
            </a:pPr>
            <a:r>
              <a:rPr kumimoji="1" lang="en-US" altLang="zh-CN" sz="3000" b="1" dirty="0">
                <a:latin typeface="+mj-lt"/>
                <a:ea typeface="楷体_GB2312" pitchFamily="49" charset="-122"/>
              </a:rPr>
              <a:t>5</a:t>
            </a:r>
            <a:r>
              <a:rPr kumimoji="1" lang="zh-CN" altLang="en-US" sz="3000" b="1" dirty="0">
                <a:latin typeface="+mj-lt"/>
                <a:ea typeface="楷体_GB2312" pitchFamily="49" charset="-122"/>
              </a:rPr>
              <a:t>）函数的调用与定义必须在一个</a:t>
            </a:r>
            <a:r>
              <a:rPr kumimoji="1" lang="en-US" altLang="zh-CN" sz="3000" b="1" dirty="0">
                <a:latin typeface="+mj-lt"/>
                <a:ea typeface="楷体_GB2312" pitchFamily="49" charset="-122"/>
              </a:rPr>
              <a:t>module</a:t>
            </a:r>
            <a:r>
              <a:rPr kumimoji="1" lang="zh-CN" altLang="en-US" sz="3000" b="1" dirty="0">
                <a:latin typeface="+mj-lt"/>
                <a:ea typeface="楷体_GB2312" pitchFamily="49" charset="-122"/>
              </a:rPr>
              <a:t>模块内。</a:t>
            </a:r>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idx="1"/>
          </p:nvPr>
        </p:nvSpPr>
        <p:spPr>
          <a:xfrm>
            <a:off x="314325" y="228600"/>
            <a:ext cx="7772400" cy="533400"/>
          </a:xfrm>
        </p:spPr>
        <p:txBody>
          <a:bodyPr/>
          <a:lstStyle/>
          <a:p>
            <a:pPr eaLnBrk="1" hangingPunct="1">
              <a:lnSpc>
                <a:spcPct val="90000"/>
              </a:lnSpc>
              <a:buFontTx/>
              <a:buNone/>
              <a:defRPr/>
            </a:pPr>
            <a:r>
              <a:rPr lang="en-US" altLang="zh-CN" sz="3600" b="1" smtClean="0">
                <a:solidFill>
                  <a:srgbClr val="990000"/>
                </a:solidFill>
                <a:latin typeface="+mj-lt"/>
              </a:rPr>
              <a:t>3. </a:t>
            </a:r>
            <a:r>
              <a:rPr lang="zh-CN" altLang="en-US" sz="3600" b="1" smtClean="0">
                <a:solidFill>
                  <a:srgbClr val="990000"/>
                </a:solidFill>
                <a:latin typeface="+mj-lt"/>
              </a:rPr>
              <a:t>任务与函数的区别</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E289911-C979-444F-B056-9E1B905CBF79}" type="slidenum">
              <a:rPr lang="en-US" altLang="zh-CN">
                <a:latin typeface="Times New Roman" panose="02020603050405020304" pitchFamily="18" charset="0"/>
              </a:rPr>
              <a:pPr/>
              <a:t>187</a:t>
            </a:fld>
            <a:endParaRPr lang="en-US" altLang="zh-CN">
              <a:latin typeface="Times New Roman" panose="02020603050405020304" pitchFamily="18" charset="0"/>
            </a:endParaRPr>
          </a:p>
        </p:txBody>
      </p:sp>
      <p:sp>
        <p:nvSpPr>
          <p:cNvPr id="199684" name="Text Box 3"/>
          <p:cNvSpPr txBox="1">
            <a:spLocks noChangeArrowheads="1"/>
          </p:cNvSpPr>
          <p:nvPr/>
        </p:nvSpPr>
        <p:spPr bwMode="auto">
          <a:xfrm>
            <a:off x="211138" y="838200"/>
            <a:ext cx="8670925" cy="5457825"/>
          </a:xfrm>
          <a:prstGeom prst="rect">
            <a:avLst/>
          </a:prstGeom>
          <a:noFill/>
          <a:ln w="9525">
            <a:noFill/>
            <a:miter lim="800000"/>
            <a:headEnd/>
            <a:tailEnd/>
          </a:ln>
        </p:spPr>
        <p:txBody>
          <a:bodyPr>
            <a:spAutoFit/>
          </a:bodyPr>
          <a:lstStyle/>
          <a:p>
            <a:pPr eaLnBrk="1" hangingPunct="1">
              <a:lnSpc>
                <a:spcPct val="110000"/>
              </a:lnSpc>
              <a:defRPr/>
            </a:pPr>
            <a:r>
              <a:rPr kumimoji="1" lang="en-US" altLang="zh-CN" sz="3200" b="1">
                <a:solidFill>
                  <a:srgbClr val="000092"/>
                </a:solidFill>
                <a:latin typeface="+mj-lt"/>
                <a:ea typeface="楷体_GB2312" pitchFamily="49" charset="-122"/>
              </a:rPr>
              <a:t>1</a:t>
            </a:r>
            <a:r>
              <a:rPr kumimoji="1" lang="zh-CN" altLang="en-US" sz="3200" b="1">
                <a:solidFill>
                  <a:srgbClr val="000092"/>
                </a:solidFill>
                <a:latin typeface="+mj-lt"/>
                <a:ea typeface="楷体_GB2312" pitchFamily="49" charset="-122"/>
              </a:rPr>
              <a:t>）输入与输出</a:t>
            </a:r>
          </a:p>
          <a:p>
            <a:pPr eaLnBrk="1" hangingPunct="1">
              <a:lnSpc>
                <a:spcPct val="110000"/>
              </a:lnSpc>
              <a:defRPr/>
            </a:pPr>
            <a:r>
              <a:rPr kumimoji="1" lang="zh-CN" altLang="en-US" sz="3200" b="1">
                <a:latin typeface="+mj-lt"/>
                <a:ea typeface="楷体_GB2312" pitchFamily="49" charset="-122"/>
              </a:rPr>
              <a:t>任务：可有任意个各种类型的参数。</a:t>
            </a:r>
          </a:p>
          <a:p>
            <a:pPr eaLnBrk="1" hangingPunct="1">
              <a:lnSpc>
                <a:spcPct val="110000"/>
              </a:lnSpc>
              <a:defRPr/>
            </a:pPr>
            <a:r>
              <a:rPr kumimoji="1" lang="zh-CN" altLang="en-US" sz="3200" b="1">
                <a:latin typeface="+mj-lt"/>
                <a:ea typeface="楷体_GB2312" pitchFamily="49" charset="-122"/>
              </a:rPr>
              <a:t>函数：至少有一个输入，不能将</a:t>
            </a:r>
            <a:r>
              <a:rPr kumimoji="1" lang="en-US" altLang="zh-CN" sz="3200" b="1">
                <a:latin typeface="+mj-lt"/>
                <a:ea typeface="楷体_GB2312" pitchFamily="49" charset="-122"/>
              </a:rPr>
              <a:t>inout</a:t>
            </a:r>
            <a:r>
              <a:rPr kumimoji="1" lang="zh-CN" altLang="en-US" sz="3200" b="1">
                <a:latin typeface="+mj-lt"/>
                <a:ea typeface="楷体_GB2312" pitchFamily="49" charset="-122"/>
              </a:rPr>
              <a:t>类型作为输出。</a:t>
            </a:r>
          </a:p>
          <a:p>
            <a:pPr eaLnBrk="1" hangingPunct="1">
              <a:lnSpc>
                <a:spcPct val="110000"/>
              </a:lnSpc>
              <a:defRPr/>
            </a:pPr>
            <a:r>
              <a:rPr kumimoji="1" lang="en-US" altLang="zh-CN" sz="3200" b="1">
                <a:solidFill>
                  <a:srgbClr val="000092"/>
                </a:solidFill>
                <a:latin typeface="+mj-lt"/>
                <a:ea typeface="楷体_GB2312" pitchFamily="49" charset="-122"/>
              </a:rPr>
              <a:t>2</a:t>
            </a:r>
            <a:r>
              <a:rPr kumimoji="1" lang="zh-CN" altLang="en-US" sz="3200" b="1">
                <a:solidFill>
                  <a:srgbClr val="000092"/>
                </a:solidFill>
                <a:latin typeface="+mj-lt"/>
                <a:ea typeface="楷体_GB2312" pitchFamily="49" charset="-122"/>
              </a:rPr>
              <a:t>）调用</a:t>
            </a:r>
          </a:p>
          <a:p>
            <a:pPr eaLnBrk="1" hangingPunct="1">
              <a:lnSpc>
                <a:spcPct val="110000"/>
              </a:lnSpc>
              <a:defRPr/>
            </a:pPr>
            <a:r>
              <a:rPr kumimoji="1" lang="zh-CN" altLang="en-US" sz="3200" b="1">
                <a:latin typeface="+mj-lt"/>
                <a:ea typeface="楷体_GB2312" pitchFamily="49" charset="-122"/>
              </a:rPr>
              <a:t>任务：只可在过程语句中调用，不能在</a:t>
            </a:r>
            <a:r>
              <a:rPr kumimoji="1" lang="en-US" altLang="zh-CN" sz="3200" b="1">
                <a:latin typeface="+mj-lt"/>
                <a:ea typeface="楷体_GB2312" pitchFamily="49" charset="-122"/>
              </a:rPr>
              <a:t>assign</a:t>
            </a:r>
            <a:r>
              <a:rPr kumimoji="1" lang="zh-CN" altLang="en-US" sz="3200" b="1">
                <a:latin typeface="+mj-lt"/>
                <a:ea typeface="楷体_GB2312" pitchFamily="49" charset="-122"/>
              </a:rPr>
              <a:t>中调用。</a:t>
            </a:r>
          </a:p>
          <a:p>
            <a:pPr eaLnBrk="1" hangingPunct="1">
              <a:lnSpc>
                <a:spcPct val="110000"/>
              </a:lnSpc>
              <a:defRPr/>
            </a:pPr>
            <a:r>
              <a:rPr kumimoji="1" lang="en-US" altLang="zh-CN" sz="3200" b="1">
                <a:solidFill>
                  <a:srgbClr val="000092"/>
                </a:solidFill>
                <a:latin typeface="+mj-lt"/>
                <a:ea typeface="楷体_GB2312" pitchFamily="49" charset="-122"/>
              </a:rPr>
              <a:t>3</a:t>
            </a:r>
            <a:r>
              <a:rPr kumimoji="1" lang="zh-CN" altLang="en-US" sz="3200" b="1">
                <a:solidFill>
                  <a:srgbClr val="000092"/>
                </a:solidFill>
                <a:latin typeface="+mj-lt"/>
                <a:ea typeface="楷体_GB2312" pitchFamily="49" charset="-122"/>
              </a:rPr>
              <a:t>）定时和事件控制（</a:t>
            </a:r>
            <a:r>
              <a:rPr kumimoji="1" lang="en-US" altLang="zh-CN" sz="3200" b="1">
                <a:solidFill>
                  <a:srgbClr val="000092"/>
                </a:solidFill>
                <a:latin typeface="+mj-lt"/>
                <a:ea typeface="楷体_GB2312" pitchFamily="49" charset="-122"/>
              </a:rPr>
              <a:t>@,  #</a:t>
            </a:r>
            <a:r>
              <a:rPr kumimoji="1" lang="zh-CN" altLang="en-US" sz="3200" b="1">
                <a:solidFill>
                  <a:srgbClr val="000092"/>
                </a:solidFill>
                <a:latin typeface="+mj-lt"/>
                <a:ea typeface="楷体_GB2312" pitchFamily="49" charset="-122"/>
              </a:rPr>
              <a:t>和</a:t>
            </a:r>
            <a:r>
              <a:rPr kumimoji="1" lang="en-US" altLang="zh-CN" sz="3200" b="1">
                <a:solidFill>
                  <a:srgbClr val="000092"/>
                </a:solidFill>
                <a:latin typeface="+mj-lt"/>
                <a:ea typeface="楷体_GB2312" pitchFamily="49" charset="-122"/>
              </a:rPr>
              <a:t>wait</a:t>
            </a:r>
            <a:r>
              <a:rPr kumimoji="1" lang="zh-CN" altLang="en-US" sz="3200" b="1">
                <a:solidFill>
                  <a:srgbClr val="000092"/>
                </a:solidFill>
                <a:latin typeface="+mj-lt"/>
                <a:ea typeface="楷体_GB2312" pitchFamily="49" charset="-122"/>
              </a:rPr>
              <a:t>）</a:t>
            </a:r>
          </a:p>
          <a:p>
            <a:pPr eaLnBrk="1" hangingPunct="1">
              <a:lnSpc>
                <a:spcPct val="110000"/>
              </a:lnSpc>
              <a:defRPr/>
            </a:pPr>
            <a:r>
              <a:rPr kumimoji="1" lang="zh-CN" altLang="en-US" sz="3200" b="1">
                <a:latin typeface="+mj-lt"/>
                <a:ea typeface="楷体_GB2312" pitchFamily="49" charset="-122"/>
              </a:rPr>
              <a:t>任务：可包含定时和事件控制语句。</a:t>
            </a:r>
          </a:p>
          <a:p>
            <a:pPr eaLnBrk="1" hangingPunct="1">
              <a:lnSpc>
                <a:spcPct val="110000"/>
              </a:lnSpc>
              <a:defRPr/>
            </a:pPr>
            <a:r>
              <a:rPr kumimoji="1" lang="zh-CN" altLang="en-US" sz="3200" b="1">
                <a:latin typeface="+mj-lt"/>
                <a:ea typeface="楷体_GB2312" pitchFamily="49" charset="-122"/>
              </a:rPr>
              <a:t>函数：不可包含定时和事件控制语句。</a:t>
            </a: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FE02B31-C7F0-4FF2-B1F1-48167CD6BCA6}" type="slidenum">
              <a:rPr lang="en-US" altLang="zh-CN">
                <a:latin typeface="Times New Roman" panose="02020603050405020304" pitchFamily="18" charset="0"/>
              </a:rPr>
              <a:pPr/>
              <a:t>188</a:t>
            </a:fld>
            <a:endParaRPr lang="en-US" altLang="zh-CN">
              <a:latin typeface="Times New Roman" panose="02020603050405020304" pitchFamily="18" charset="0"/>
            </a:endParaRPr>
          </a:p>
        </p:txBody>
      </p:sp>
      <p:sp>
        <p:nvSpPr>
          <p:cNvPr id="200707" name="Text Box 2"/>
          <p:cNvSpPr txBox="1">
            <a:spLocks noChangeArrowheads="1"/>
          </p:cNvSpPr>
          <p:nvPr/>
        </p:nvSpPr>
        <p:spPr bwMode="auto">
          <a:xfrm>
            <a:off x="293688" y="665163"/>
            <a:ext cx="8128000" cy="3848100"/>
          </a:xfrm>
          <a:prstGeom prst="rect">
            <a:avLst/>
          </a:prstGeom>
          <a:noFill/>
          <a:ln w="9525">
            <a:noFill/>
            <a:miter lim="800000"/>
            <a:headEnd/>
            <a:tailEnd/>
          </a:ln>
        </p:spPr>
        <p:txBody>
          <a:bodyPr>
            <a:spAutoFit/>
          </a:bodyPr>
          <a:lstStyle/>
          <a:p>
            <a:pPr eaLnBrk="1" hangingPunct="1">
              <a:lnSpc>
                <a:spcPct val="110000"/>
              </a:lnSpc>
              <a:defRPr/>
            </a:pPr>
            <a:r>
              <a:rPr kumimoji="1" lang="en-US" altLang="zh-CN" sz="3200" b="1">
                <a:solidFill>
                  <a:srgbClr val="000092"/>
                </a:solidFill>
                <a:latin typeface="+mj-lt"/>
                <a:ea typeface="楷体_GB2312" pitchFamily="49" charset="-122"/>
              </a:rPr>
              <a:t>4</a:t>
            </a:r>
            <a:r>
              <a:rPr kumimoji="1" lang="zh-CN" altLang="en-US" sz="3200" b="1">
                <a:solidFill>
                  <a:srgbClr val="000092"/>
                </a:solidFill>
                <a:latin typeface="+mj-lt"/>
                <a:ea typeface="楷体_GB2312" pitchFamily="49" charset="-122"/>
              </a:rPr>
              <a:t>）调用其它任务和函数</a:t>
            </a:r>
          </a:p>
          <a:p>
            <a:pPr eaLnBrk="1" hangingPunct="1">
              <a:lnSpc>
                <a:spcPct val="110000"/>
              </a:lnSpc>
              <a:defRPr/>
            </a:pPr>
            <a:r>
              <a:rPr kumimoji="1" lang="zh-CN" altLang="en-US" sz="3200" b="1">
                <a:latin typeface="+mj-lt"/>
                <a:ea typeface="楷体_GB2312" pitchFamily="49" charset="-122"/>
              </a:rPr>
              <a:t>任务：可调用其它任务和函数。</a:t>
            </a:r>
          </a:p>
          <a:p>
            <a:pPr eaLnBrk="1" hangingPunct="1">
              <a:lnSpc>
                <a:spcPct val="110000"/>
              </a:lnSpc>
              <a:defRPr/>
            </a:pPr>
            <a:r>
              <a:rPr kumimoji="1" lang="zh-CN" altLang="en-US" sz="3200" b="1">
                <a:latin typeface="+mj-lt"/>
                <a:ea typeface="楷体_GB2312" pitchFamily="49" charset="-122"/>
              </a:rPr>
              <a:t>函数：可调用其它函数，但不可调用其它任务。</a:t>
            </a:r>
          </a:p>
          <a:p>
            <a:pPr eaLnBrk="1" hangingPunct="1">
              <a:lnSpc>
                <a:spcPct val="110000"/>
              </a:lnSpc>
              <a:defRPr/>
            </a:pPr>
            <a:r>
              <a:rPr kumimoji="1" lang="en-US" altLang="zh-CN" sz="3200" b="1">
                <a:solidFill>
                  <a:srgbClr val="000092"/>
                </a:solidFill>
                <a:latin typeface="+mj-lt"/>
                <a:ea typeface="楷体_GB2312" pitchFamily="49" charset="-122"/>
              </a:rPr>
              <a:t>5</a:t>
            </a:r>
            <a:r>
              <a:rPr kumimoji="1" lang="zh-CN" altLang="en-US" sz="3200" b="1">
                <a:solidFill>
                  <a:srgbClr val="000092"/>
                </a:solidFill>
                <a:latin typeface="+mj-lt"/>
                <a:ea typeface="楷体_GB2312" pitchFamily="49" charset="-122"/>
              </a:rPr>
              <a:t>）返回值</a:t>
            </a:r>
          </a:p>
          <a:p>
            <a:pPr eaLnBrk="1" hangingPunct="1">
              <a:lnSpc>
                <a:spcPct val="110000"/>
              </a:lnSpc>
              <a:defRPr/>
            </a:pPr>
            <a:r>
              <a:rPr kumimoji="1" lang="zh-CN" altLang="en-US" sz="3200" b="1">
                <a:latin typeface="+mj-lt"/>
                <a:ea typeface="楷体_GB2312" pitchFamily="49" charset="-122"/>
              </a:rPr>
              <a:t>任务：不向表达式返回值。</a:t>
            </a:r>
          </a:p>
          <a:p>
            <a:pPr eaLnBrk="1" hangingPunct="1">
              <a:lnSpc>
                <a:spcPct val="110000"/>
              </a:lnSpc>
              <a:defRPr/>
            </a:pPr>
            <a:r>
              <a:rPr kumimoji="1" lang="zh-CN" altLang="en-US" sz="3200" b="1">
                <a:latin typeface="+mj-lt"/>
                <a:ea typeface="楷体_GB2312" pitchFamily="49" charset="-122"/>
              </a:rPr>
              <a:t>函数：向调用它的表达式返回一个值。</a:t>
            </a: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title"/>
          </p:nvPr>
        </p:nvSpPr>
        <p:spPr>
          <a:xfrm>
            <a:off x="395288" y="609600"/>
            <a:ext cx="8497887" cy="947738"/>
          </a:xfrm>
        </p:spPr>
        <p:txBody>
          <a:bodyPr/>
          <a:lstStyle/>
          <a:p>
            <a:pPr eaLnBrk="1" hangingPunct="1">
              <a:defRPr/>
            </a:pPr>
            <a:r>
              <a:rPr lang="en-US" altLang="zh-CN" sz="4800" b="1" smtClean="0">
                <a:solidFill>
                  <a:schemeClr val="accent2"/>
                </a:solidFill>
              </a:rPr>
              <a:t>§6 Verilog HDL</a:t>
            </a:r>
            <a:r>
              <a:rPr lang="zh-CN" altLang="en-US" sz="4800" b="1" smtClean="0">
                <a:solidFill>
                  <a:schemeClr val="accent2"/>
                </a:solidFill>
              </a:rPr>
              <a:t>的描述风格</a:t>
            </a:r>
          </a:p>
        </p:txBody>
      </p:sp>
      <p:sp>
        <p:nvSpPr>
          <p:cNvPr id="260098" name="Rectangle 2"/>
          <p:cNvSpPr>
            <a:spLocks noGrp="1" noChangeArrowheads="1"/>
          </p:cNvSpPr>
          <p:nvPr>
            <p:ph idx="1"/>
          </p:nvPr>
        </p:nvSpPr>
        <p:spPr>
          <a:xfrm>
            <a:off x="2244725" y="2049463"/>
            <a:ext cx="4084638" cy="1731962"/>
          </a:xfrm>
        </p:spPr>
        <p:txBody>
          <a:bodyPr/>
          <a:lstStyle/>
          <a:p>
            <a:pPr eaLnBrk="1" hangingPunct="1">
              <a:defRPr/>
            </a:pPr>
            <a:r>
              <a:rPr lang="zh-CN" altLang="en-US" b="1" smtClean="0">
                <a:solidFill>
                  <a:srgbClr val="990099"/>
                </a:solidFill>
                <a:effectLst>
                  <a:outerShdw blurRad="38100" dist="38100" dir="2700000" algn="tl">
                    <a:srgbClr val="C0C0C0"/>
                  </a:outerShdw>
                </a:effectLst>
              </a:rPr>
              <a:t>结构描述</a:t>
            </a:r>
          </a:p>
          <a:p>
            <a:pPr eaLnBrk="1" hangingPunct="1">
              <a:defRPr/>
            </a:pPr>
            <a:r>
              <a:rPr lang="zh-CN" altLang="en-US" b="1" smtClean="0">
                <a:solidFill>
                  <a:srgbClr val="990099"/>
                </a:solidFill>
                <a:effectLst>
                  <a:outerShdw blurRad="38100" dist="38100" dir="2700000" algn="tl">
                    <a:srgbClr val="C0C0C0"/>
                  </a:outerShdw>
                </a:effectLst>
              </a:rPr>
              <a:t>行为描述</a:t>
            </a:r>
          </a:p>
          <a:p>
            <a:pPr eaLnBrk="1" hangingPunct="1">
              <a:defRPr/>
            </a:pPr>
            <a:r>
              <a:rPr lang="zh-CN" altLang="en-US" b="1" smtClean="0">
                <a:solidFill>
                  <a:srgbClr val="990099"/>
                </a:solidFill>
                <a:effectLst>
                  <a:outerShdw blurRad="38100" dist="38100" dir="2700000" algn="tl">
                    <a:srgbClr val="C0C0C0"/>
                  </a:outerShdw>
                </a:effectLst>
              </a:rPr>
              <a:t>数据流描述</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9E50018E-56BA-4EFB-813D-429848DEBC17}" type="slidenum">
              <a:rPr lang="en-US" altLang="zh-CN">
                <a:latin typeface="Times New Roman" panose="02020603050405020304" pitchFamily="18" charset="0"/>
              </a:rPr>
              <a:pPr/>
              <a:t>189</a:t>
            </a:fld>
            <a:endParaRPr lang="en-US" altLang="zh-CN">
              <a:latin typeface="Times New Roman" panose="02020603050405020304" pitchFamily="18" charset="0"/>
            </a:endParaRPr>
          </a:p>
        </p:txBody>
      </p:sp>
      <p:pic>
        <p:nvPicPr>
          <p:cNvPr id="194565" name="Picture 4" descr="SY_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2616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2541755-763E-49DA-90F9-4CD3244BC14C}" type="slidenum">
              <a:rPr lang="en-US" altLang="zh-CN">
                <a:latin typeface="Times New Roman" panose="02020603050405020304" pitchFamily="18" charset="0"/>
              </a:rPr>
              <a:pPr/>
              <a:t>19</a:t>
            </a:fld>
            <a:endParaRPr lang="en-US" altLang="zh-CN">
              <a:latin typeface="Times New Roman" panose="02020603050405020304" pitchFamily="18" charset="0"/>
            </a:endParaRPr>
          </a:p>
        </p:txBody>
      </p:sp>
      <p:sp>
        <p:nvSpPr>
          <p:cNvPr id="317444" name="Rectangle 4"/>
          <p:cNvSpPr>
            <a:spLocks noChangeArrowheads="1"/>
          </p:cNvSpPr>
          <p:nvPr/>
        </p:nvSpPr>
        <p:spPr bwMode="auto">
          <a:xfrm>
            <a:off x="447675" y="468313"/>
            <a:ext cx="7124700" cy="1077912"/>
          </a:xfrm>
          <a:prstGeom prst="rect">
            <a:avLst/>
          </a:prstGeom>
          <a:noFill/>
          <a:ln w="9525">
            <a:noFill/>
            <a:miter lim="800000"/>
            <a:headEnd/>
            <a:tailEnd/>
          </a:ln>
          <a:effectLst/>
        </p:spPr>
        <p:txBody>
          <a:bodyPr wrap="none" anchor="ctr">
            <a:spAutoFit/>
          </a:bodyPr>
          <a:lstStyle/>
          <a:p>
            <a:pPr indent="336550" eaLnBrk="1" hangingPunct="1">
              <a:defRPr/>
            </a:pPr>
            <a:r>
              <a:rPr kumimoji="1" lang="zh-CN" altLang="en-US" sz="3200" b="1" dirty="0">
                <a:latin typeface="楷体_GB2312" pitchFamily="49" charset="-122"/>
                <a:ea typeface="楷体_GB2312" pitchFamily="49" charset="-122"/>
              </a:rPr>
              <a:t>元件例化的格式为</a:t>
            </a:r>
            <a:r>
              <a:rPr kumimoji="1" lang="zh-CN" altLang="en-US" sz="3200" b="1" dirty="0">
                <a:latin typeface="Times New Roman" pitchFamily="18" charset="0"/>
              </a:rPr>
              <a:t>：</a:t>
            </a:r>
          </a:p>
          <a:p>
            <a:pPr indent="336550" eaLnBrk="1" hangingPunct="1">
              <a:defRPr/>
            </a:pPr>
            <a:r>
              <a:rPr kumimoji="1" lang="zh-CN" altLang="en-US" sz="3200" b="1" i="1" dirty="0">
                <a:solidFill>
                  <a:srgbClr val="FF0000"/>
                </a:solidFill>
                <a:effectLst>
                  <a:outerShdw blurRad="38100" dist="38100" dir="2700000" algn="tl">
                    <a:srgbClr val="C0C0C0"/>
                  </a:outerShdw>
                </a:effectLst>
                <a:latin typeface="楷体_GB2312" pitchFamily="49" charset="-122"/>
                <a:ea typeface="楷体_GB2312" pitchFamily="49" charset="-122"/>
              </a:rPr>
              <a:t>门元件名 </a:t>
            </a:r>
            <a:r>
              <a:rPr kumimoji="1" lang="en-US" altLang="zh-CN" sz="3200" b="1" i="1" dirty="0">
                <a:solidFill>
                  <a:srgbClr val="FF0000"/>
                </a:solidFill>
                <a:effectLst>
                  <a:outerShdw blurRad="38100" dist="38100" dir="2700000" algn="tl">
                    <a:srgbClr val="C0C0C0"/>
                  </a:outerShdw>
                </a:effectLst>
                <a:latin typeface="楷体_GB2312" pitchFamily="49" charset="-122"/>
                <a:ea typeface="楷体_GB2312" pitchFamily="49" charset="-122"/>
              </a:rPr>
              <a:t>&lt;</a:t>
            </a:r>
            <a:r>
              <a:rPr kumimoji="1" lang="zh-CN" altLang="en-US" sz="3200" b="1" i="1" dirty="0">
                <a:solidFill>
                  <a:srgbClr val="FF0000"/>
                </a:solidFill>
                <a:effectLst>
                  <a:outerShdw blurRad="38100" dist="38100" dir="2700000" algn="tl">
                    <a:srgbClr val="C0C0C0"/>
                  </a:outerShdw>
                </a:effectLst>
                <a:latin typeface="楷体_GB2312" pitchFamily="49" charset="-122"/>
                <a:ea typeface="楷体_GB2312" pitchFamily="49" charset="-122"/>
              </a:rPr>
              <a:t>实例名</a:t>
            </a:r>
            <a:r>
              <a:rPr kumimoji="1" lang="en-US" altLang="zh-CN" sz="3200" b="1" i="1" dirty="0">
                <a:solidFill>
                  <a:srgbClr val="FF0000"/>
                </a:solidFill>
                <a:effectLst>
                  <a:outerShdw blurRad="38100" dist="38100" dir="2700000" algn="tl">
                    <a:srgbClr val="C0C0C0"/>
                  </a:outerShdw>
                </a:effectLst>
                <a:latin typeface="楷体_GB2312" pitchFamily="49" charset="-122"/>
                <a:ea typeface="楷体_GB2312" pitchFamily="49" charset="-122"/>
              </a:rPr>
              <a:t>&gt;  (&lt;</a:t>
            </a:r>
            <a:r>
              <a:rPr kumimoji="1" lang="zh-CN" altLang="en-US" sz="3200" b="1" i="1" dirty="0">
                <a:solidFill>
                  <a:srgbClr val="FF0000"/>
                </a:solidFill>
                <a:effectLst>
                  <a:outerShdw blurRad="38100" dist="38100" dir="2700000" algn="tl">
                    <a:srgbClr val="C0C0C0"/>
                  </a:outerShdw>
                </a:effectLst>
                <a:latin typeface="楷体_GB2312" pitchFamily="49" charset="-122"/>
                <a:ea typeface="楷体_GB2312" pitchFamily="49" charset="-122"/>
              </a:rPr>
              <a:t>端口列表</a:t>
            </a:r>
            <a:r>
              <a:rPr kumimoji="1" lang="en-US" altLang="zh-CN" sz="3200" b="1" i="1" dirty="0">
                <a:solidFill>
                  <a:srgbClr val="FF0000"/>
                </a:solidFill>
                <a:effectLst>
                  <a:outerShdw blurRad="38100" dist="38100" dir="2700000" algn="tl">
                    <a:srgbClr val="C0C0C0"/>
                  </a:outerShdw>
                </a:effectLst>
                <a:latin typeface="楷体_GB2312" pitchFamily="49" charset="-122"/>
                <a:ea typeface="楷体_GB2312" pitchFamily="49" charset="-122"/>
              </a:rPr>
              <a:t>&gt;);</a:t>
            </a:r>
          </a:p>
        </p:txBody>
      </p:sp>
      <p:sp>
        <p:nvSpPr>
          <p:cNvPr id="20484" name="Text Box 6"/>
          <p:cNvSpPr txBox="1">
            <a:spLocks noChangeArrowheads="1"/>
          </p:cNvSpPr>
          <p:nvPr/>
        </p:nvSpPr>
        <p:spPr bwMode="auto">
          <a:xfrm>
            <a:off x="228600" y="1628775"/>
            <a:ext cx="830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楷体_GB2312" pitchFamily="49" charset="-122"/>
                <a:ea typeface="楷体_GB2312" pitchFamily="49" charset="-122"/>
              </a:rPr>
              <a:t>例：调用模块的例子</a:t>
            </a:r>
          </a:p>
        </p:txBody>
      </p:sp>
      <p:sp>
        <p:nvSpPr>
          <p:cNvPr id="20485" name="Text Box 7"/>
          <p:cNvSpPr txBox="1">
            <a:spLocks noChangeArrowheads="1"/>
          </p:cNvSpPr>
          <p:nvPr/>
        </p:nvSpPr>
        <p:spPr bwMode="auto">
          <a:xfrm>
            <a:off x="125413" y="2232025"/>
            <a:ext cx="78486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kumimoji="1" lang="en-US" altLang="zh-CN" sz="3200" b="1">
                <a:latin typeface="Times New Roman" panose="02020603050405020304" pitchFamily="18" charset="0"/>
              </a:rPr>
              <a:t>module  MUX2-1 (out</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a</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sel</a:t>
            </a:r>
            <a:r>
              <a:rPr kumimoji="1" lang="zh-CN" altLang="en-US" sz="3200" b="1">
                <a:latin typeface="Times New Roman" panose="02020603050405020304" pitchFamily="18" charset="0"/>
              </a:rPr>
              <a:t>）；</a:t>
            </a:r>
          </a:p>
          <a:p>
            <a:pPr eaLnBrk="1" hangingPunct="1">
              <a:lnSpc>
                <a:spcPct val="90000"/>
              </a:lnSpc>
              <a:spcBef>
                <a:spcPct val="2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output  out</a:t>
            </a:r>
            <a:r>
              <a:rPr kumimoji="1" lang="zh-CN" altLang="en-US" sz="3200" b="1">
                <a:latin typeface="Times New Roman" panose="02020603050405020304" pitchFamily="18" charset="0"/>
              </a:rPr>
              <a:t>；</a:t>
            </a:r>
          </a:p>
          <a:p>
            <a:pPr eaLnBrk="1" hangingPunct="1">
              <a:lnSpc>
                <a:spcPct val="90000"/>
              </a:lnSpc>
              <a:spcBef>
                <a:spcPct val="2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input  a</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sel</a:t>
            </a:r>
            <a:r>
              <a:rPr kumimoji="1" lang="zh-CN" altLang="en-US" sz="3200" b="1">
                <a:latin typeface="Times New Roman" panose="02020603050405020304" pitchFamily="18" charset="0"/>
              </a:rPr>
              <a:t>；</a:t>
            </a:r>
          </a:p>
          <a:p>
            <a:pPr eaLnBrk="1" hangingPunct="1">
              <a:lnSpc>
                <a:spcPct val="90000"/>
              </a:lnSpc>
              <a:spcBef>
                <a:spcPct val="2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not (sel_</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sel)</a:t>
            </a:r>
            <a:r>
              <a:rPr kumimoji="1" lang="zh-CN" altLang="en-US" sz="3200" b="1">
                <a:latin typeface="Times New Roman" panose="02020603050405020304" pitchFamily="18" charset="0"/>
              </a:rPr>
              <a:t>；</a:t>
            </a:r>
          </a:p>
          <a:p>
            <a:pPr eaLnBrk="1" hangingPunct="1">
              <a:lnSpc>
                <a:spcPct val="90000"/>
              </a:lnSpc>
              <a:spcBef>
                <a:spcPct val="2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and (a1</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a</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sel _)</a:t>
            </a:r>
            <a:r>
              <a:rPr kumimoji="1" lang="zh-CN" altLang="en-US" sz="3200" b="1">
                <a:latin typeface="Times New Roman" panose="02020603050405020304" pitchFamily="18" charset="0"/>
              </a:rPr>
              <a:t>；</a:t>
            </a:r>
          </a:p>
          <a:p>
            <a:pPr eaLnBrk="1" hangingPunct="1">
              <a:lnSpc>
                <a:spcPct val="90000"/>
              </a:lnSpc>
              <a:spcBef>
                <a:spcPct val="2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and ( b1</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sel)</a:t>
            </a:r>
            <a:r>
              <a:rPr kumimoji="1" lang="zh-CN" altLang="en-US" sz="3200" b="1">
                <a:latin typeface="Times New Roman" panose="02020603050405020304" pitchFamily="18" charset="0"/>
              </a:rPr>
              <a:t>；</a:t>
            </a:r>
          </a:p>
          <a:p>
            <a:pPr eaLnBrk="1" hangingPunct="1">
              <a:lnSpc>
                <a:spcPct val="90000"/>
              </a:lnSpc>
              <a:spcBef>
                <a:spcPct val="2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or (out</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a1</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b1)</a:t>
            </a:r>
            <a:r>
              <a:rPr kumimoji="1" lang="zh-CN" altLang="en-US" sz="3200" b="1">
                <a:latin typeface="Times New Roman" panose="02020603050405020304" pitchFamily="18" charset="0"/>
              </a:rPr>
              <a:t>；</a:t>
            </a:r>
          </a:p>
          <a:p>
            <a:pPr eaLnBrk="1" hangingPunct="1">
              <a:lnSpc>
                <a:spcPct val="90000"/>
              </a:lnSpc>
              <a:spcBef>
                <a:spcPct val="20000"/>
              </a:spcBef>
            </a:pPr>
            <a:r>
              <a:rPr kumimoji="1" lang="en-US" altLang="zh-CN" sz="3200" b="1">
                <a:latin typeface="Times New Roman" panose="02020603050405020304" pitchFamily="18" charset="0"/>
              </a:rPr>
              <a:t>endmodule</a:t>
            </a:r>
          </a:p>
        </p:txBody>
      </p:sp>
      <p:pic>
        <p:nvPicPr>
          <p:cNvPr id="2048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963" y="2881313"/>
            <a:ext cx="4505325"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idx="1"/>
          </p:nvPr>
        </p:nvSpPr>
        <p:spPr>
          <a:xfrm>
            <a:off x="203200" y="369888"/>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一</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结构描述（门级描述）</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F8EDDCCD-3755-4DFF-BB4C-1F26EDB370D8}" type="slidenum">
              <a:rPr lang="en-US" altLang="zh-CN">
                <a:latin typeface="Times New Roman" panose="02020603050405020304" pitchFamily="18" charset="0"/>
                <a:ea typeface="楷体_GB2312" pitchFamily="49" charset="-122"/>
              </a:rPr>
              <a:pPr/>
              <a:t>190</a:t>
            </a:fld>
            <a:endParaRPr lang="en-US" altLang="zh-CN">
              <a:latin typeface="Times New Roman" panose="02020603050405020304" pitchFamily="18" charset="0"/>
              <a:ea typeface="楷体_GB2312" pitchFamily="49" charset="-122"/>
            </a:endParaRPr>
          </a:p>
        </p:txBody>
      </p:sp>
      <p:sp>
        <p:nvSpPr>
          <p:cNvPr id="202756" name="Text Box 3"/>
          <p:cNvSpPr txBox="1">
            <a:spLocks noChangeArrowheads="1"/>
          </p:cNvSpPr>
          <p:nvPr/>
        </p:nvSpPr>
        <p:spPr bwMode="auto">
          <a:xfrm>
            <a:off x="192088" y="1044575"/>
            <a:ext cx="8466137" cy="2238375"/>
          </a:xfrm>
          <a:prstGeom prst="rect">
            <a:avLst/>
          </a:prstGeom>
          <a:noFill/>
          <a:ln w="9525">
            <a:noFill/>
            <a:miter lim="800000"/>
            <a:headEnd/>
            <a:tailEnd/>
          </a:ln>
        </p:spPr>
        <p:txBody>
          <a:bodyPr>
            <a:spAutoFit/>
          </a:bodyPr>
          <a:lstStyle/>
          <a:p>
            <a:pPr eaLnBrk="1" hangingPunct="1">
              <a:lnSpc>
                <a:spcPct val="110000"/>
              </a:lnSpc>
              <a:defRPr/>
            </a:pPr>
            <a:r>
              <a:rPr kumimoji="1" lang="zh-CN" altLang="en-US" sz="3200" b="1">
                <a:latin typeface="+mj-lt"/>
                <a:ea typeface="楷体_GB2312" pitchFamily="49" charset="-122"/>
              </a:rPr>
              <a:t>结构描述方式是将硬件电路描述成一个分级子模块系统的一种描述方式。在这种描述方式下，组成硬件电路的各个子模块之间的相互层次关系及相互连接关系都需要得到说明。</a:t>
            </a:r>
          </a:p>
        </p:txBody>
      </p:sp>
      <p:sp>
        <p:nvSpPr>
          <p:cNvPr id="261124" name="Text Box 4"/>
          <p:cNvSpPr txBox="1">
            <a:spLocks noChangeArrowheads="1"/>
          </p:cNvSpPr>
          <p:nvPr/>
        </p:nvSpPr>
        <p:spPr bwMode="auto">
          <a:xfrm>
            <a:off x="239713" y="3429000"/>
            <a:ext cx="8397875" cy="2482850"/>
          </a:xfrm>
          <a:prstGeom prst="rect">
            <a:avLst/>
          </a:prstGeom>
          <a:noFill/>
          <a:ln w="9525">
            <a:noFill/>
            <a:miter lim="800000"/>
            <a:headEnd/>
            <a:tailEnd/>
          </a:ln>
          <a:effectLst/>
        </p:spPr>
        <p:txBody>
          <a:bodyPr>
            <a:spAutoFit/>
          </a:bodyPr>
          <a:lstStyle/>
          <a:p>
            <a:pPr eaLnBrk="1" hangingPunct="1">
              <a:lnSpc>
                <a:spcPct val="85000"/>
              </a:lnSpc>
              <a:spcBef>
                <a:spcPct val="50000"/>
              </a:spcBef>
              <a:defRPr/>
            </a:pPr>
            <a:r>
              <a:rPr kumimoji="1" lang="zh-CN" altLang="en-US" sz="3200" b="1">
                <a:solidFill>
                  <a:srgbClr val="A50021"/>
                </a:solidFill>
                <a:effectLst>
                  <a:outerShdw blurRad="38100" dist="38100" dir="2700000" algn="tl">
                    <a:srgbClr val="C0C0C0"/>
                  </a:outerShdw>
                </a:effectLst>
                <a:latin typeface="+mj-lt"/>
                <a:ea typeface="楷体_GB2312" pitchFamily="49" charset="-122"/>
              </a:rPr>
              <a:t>可通过如下方式来描述电路的结构：</a:t>
            </a:r>
          </a:p>
          <a:p>
            <a:pPr eaLnBrk="1" hangingPunct="1">
              <a:lnSpc>
                <a:spcPct val="85000"/>
              </a:lnSpc>
              <a:spcBef>
                <a:spcPct val="50000"/>
              </a:spcBef>
              <a:defRPr/>
            </a:pPr>
            <a:r>
              <a:rPr kumimoji="1" lang="en-US" altLang="zh-CN" sz="3200" b="1">
                <a:solidFill>
                  <a:srgbClr val="A50021"/>
                </a:solidFill>
                <a:effectLst>
                  <a:outerShdw blurRad="38100" dist="38100" dir="2700000" algn="tl">
                    <a:srgbClr val="C0C0C0"/>
                  </a:outerShdw>
                </a:effectLst>
                <a:latin typeface="+mj-lt"/>
                <a:ea typeface="楷体_GB2312" pitchFamily="49" charset="-122"/>
              </a:rPr>
              <a:t>1</a:t>
            </a:r>
            <a:r>
              <a:rPr kumimoji="1" lang="zh-CN" altLang="en-US" sz="3200" b="1">
                <a:solidFill>
                  <a:srgbClr val="A50021"/>
                </a:solidFill>
                <a:effectLst>
                  <a:outerShdw blurRad="38100" dist="38100" dir="2700000" algn="tl">
                    <a:srgbClr val="C0C0C0"/>
                  </a:outerShdw>
                </a:effectLst>
                <a:latin typeface="+mj-lt"/>
                <a:ea typeface="楷体_GB2312" pitchFamily="49" charset="-122"/>
              </a:rPr>
              <a:t>）调用</a:t>
            </a:r>
            <a:r>
              <a:rPr kumimoji="1" lang="en-US" altLang="zh-CN" sz="3200" b="1">
                <a:solidFill>
                  <a:srgbClr val="A50021"/>
                </a:solidFill>
                <a:effectLst>
                  <a:outerShdw blurRad="38100" dist="38100" dir="2700000" algn="tl">
                    <a:srgbClr val="C0C0C0"/>
                  </a:outerShdw>
                </a:effectLst>
                <a:latin typeface="+mj-lt"/>
                <a:ea typeface="楷体_GB2312" pitchFamily="49" charset="-122"/>
              </a:rPr>
              <a:t>Verilog</a:t>
            </a:r>
            <a:r>
              <a:rPr kumimoji="1" lang="zh-CN" altLang="en-US" sz="3200" b="1">
                <a:solidFill>
                  <a:srgbClr val="A50021"/>
                </a:solidFill>
                <a:effectLst>
                  <a:outerShdw blurRad="38100" dist="38100" dir="2700000" algn="tl">
                    <a:srgbClr val="C0C0C0"/>
                  </a:outerShdw>
                </a:effectLst>
                <a:latin typeface="+mj-lt"/>
                <a:ea typeface="楷体_GB2312" pitchFamily="49" charset="-122"/>
              </a:rPr>
              <a:t>内置门元件（门级结构描述）</a:t>
            </a:r>
          </a:p>
          <a:p>
            <a:pPr eaLnBrk="1" hangingPunct="1">
              <a:lnSpc>
                <a:spcPct val="85000"/>
              </a:lnSpc>
              <a:spcBef>
                <a:spcPct val="50000"/>
              </a:spcBef>
              <a:defRPr/>
            </a:pPr>
            <a:r>
              <a:rPr kumimoji="1" lang="en-US" altLang="zh-CN" sz="3200" b="1">
                <a:solidFill>
                  <a:srgbClr val="A50021"/>
                </a:solidFill>
                <a:effectLst>
                  <a:outerShdw blurRad="38100" dist="38100" dir="2700000" algn="tl">
                    <a:srgbClr val="C0C0C0"/>
                  </a:outerShdw>
                </a:effectLst>
                <a:latin typeface="+mj-lt"/>
                <a:ea typeface="楷体_GB2312" pitchFamily="49" charset="-122"/>
              </a:rPr>
              <a:t>2</a:t>
            </a:r>
            <a:r>
              <a:rPr kumimoji="1" lang="zh-CN" altLang="en-US" sz="3200" b="1">
                <a:solidFill>
                  <a:srgbClr val="A50021"/>
                </a:solidFill>
                <a:effectLst>
                  <a:outerShdw blurRad="38100" dist="38100" dir="2700000" algn="tl">
                    <a:srgbClr val="C0C0C0"/>
                  </a:outerShdw>
                </a:effectLst>
                <a:latin typeface="+mj-lt"/>
                <a:ea typeface="楷体_GB2312" pitchFamily="49" charset="-122"/>
              </a:rPr>
              <a:t>）调用开关级元件（开关级结构描述）</a:t>
            </a:r>
          </a:p>
          <a:p>
            <a:pPr eaLnBrk="1" hangingPunct="1">
              <a:lnSpc>
                <a:spcPct val="85000"/>
              </a:lnSpc>
              <a:spcBef>
                <a:spcPct val="50000"/>
              </a:spcBef>
              <a:defRPr/>
            </a:pPr>
            <a:r>
              <a:rPr kumimoji="1" lang="en-US" altLang="zh-CN" sz="3200" b="1">
                <a:solidFill>
                  <a:srgbClr val="A50021"/>
                </a:solidFill>
                <a:effectLst>
                  <a:outerShdw blurRad="38100" dist="38100" dir="2700000" algn="tl">
                    <a:srgbClr val="C0C0C0"/>
                  </a:outerShdw>
                </a:effectLst>
                <a:latin typeface="+mj-lt"/>
                <a:ea typeface="楷体_GB2312" pitchFamily="49" charset="-122"/>
              </a:rPr>
              <a:t>3</a:t>
            </a:r>
            <a:r>
              <a:rPr kumimoji="1" lang="zh-CN" altLang="en-US" sz="3200" b="1">
                <a:solidFill>
                  <a:srgbClr val="A50021"/>
                </a:solidFill>
                <a:effectLst>
                  <a:outerShdw blurRad="38100" dist="38100" dir="2700000" algn="tl">
                    <a:srgbClr val="C0C0C0"/>
                  </a:outerShdw>
                </a:effectLst>
                <a:latin typeface="+mj-lt"/>
                <a:ea typeface="楷体_GB2312" pitchFamily="49" charset="-122"/>
              </a:rPr>
              <a:t>）用户自定义元件</a:t>
            </a:r>
            <a:r>
              <a:rPr kumimoji="1" lang="en-US" altLang="zh-CN" sz="3200" b="1">
                <a:solidFill>
                  <a:srgbClr val="A50021"/>
                </a:solidFill>
                <a:effectLst>
                  <a:outerShdw blurRad="38100" dist="38100" dir="2700000" algn="tl">
                    <a:srgbClr val="C0C0C0"/>
                  </a:outerShdw>
                </a:effectLst>
                <a:latin typeface="+mj-lt"/>
                <a:ea typeface="楷体_GB2312" pitchFamily="49" charset="-122"/>
              </a:rPr>
              <a:t>UDP</a:t>
            </a:r>
            <a:r>
              <a:rPr kumimoji="1" lang="zh-CN" altLang="en-US" sz="3200" b="1">
                <a:solidFill>
                  <a:srgbClr val="A50021"/>
                </a:solidFill>
                <a:effectLst>
                  <a:outerShdw blurRad="38100" dist="38100" dir="2700000" algn="tl">
                    <a:srgbClr val="C0C0C0"/>
                  </a:outerShdw>
                </a:effectLst>
                <a:latin typeface="+mj-lt"/>
                <a:ea typeface="楷体_GB2312" pitchFamily="49" charset="-122"/>
              </a:rPr>
              <a:t>（门级）</a:t>
            </a:r>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idx="1"/>
          </p:nvPr>
        </p:nvSpPr>
        <p:spPr>
          <a:xfrm>
            <a:off x="271463" y="360363"/>
            <a:ext cx="7772400" cy="533400"/>
          </a:xfrm>
        </p:spPr>
        <p:txBody>
          <a:bodyPr/>
          <a:lstStyle/>
          <a:p>
            <a:pPr eaLnBrk="1" hangingPunct="1">
              <a:lnSpc>
                <a:spcPct val="90000"/>
              </a:lnSpc>
              <a:buFontTx/>
              <a:buNone/>
              <a:defRPr/>
            </a:pPr>
            <a:r>
              <a:rPr lang="en-US" altLang="zh-CN" sz="3600" b="1" smtClean="0">
                <a:solidFill>
                  <a:srgbClr val="0043A6"/>
                </a:solidFill>
                <a:effectLst>
                  <a:outerShdw blurRad="38100" dist="38100" dir="2700000" algn="tl">
                    <a:srgbClr val="C0C0C0"/>
                  </a:outerShdw>
                </a:effectLst>
                <a:latin typeface="+mj-lt"/>
              </a:rPr>
              <a:t>1. Verilog</a:t>
            </a:r>
            <a:r>
              <a:rPr lang="zh-CN" altLang="en-US" sz="3600" b="1" smtClean="0">
                <a:solidFill>
                  <a:srgbClr val="0043A6"/>
                </a:solidFill>
                <a:effectLst>
                  <a:outerShdw blurRad="38100" dist="38100" dir="2700000" algn="tl">
                    <a:srgbClr val="C0C0C0"/>
                  </a:outerShdw>
                </a:effectLst>
                <a:latin typeface="+mj-lt"/>
              </a:rPr>
              <a:t>内置门元件</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9A1934B-0FB8-40C8-8C32-4210D5D7433B}" type="slidenum">
              <a:rPr lang="en-US" altLang="zh-CN">
                <a:latin typeface="Times New Roman" panose="02020603050405020304" pitchFamily="18" charset="0"/>
              </a:rPr>
              <a:pPr/>
              <a:t>191</a:t>
            </a:fld>
            <a:endParaRPr lang="en-US" altLang="zh-CN">
              <a:latin typeface="Times New Roman" panose="02020603050405020304" pitchFamily="18" charset="0"/>
            </a:endParaRPr>
          </a:p>
        </p:txBody>
      </p:sp>
      <p:sp>
        <p:nvSpPr>
          <p:cNvPr id="203780" name="Text Box 3"/>
          <p:cNvSpPr txBox="1">
            <a:spLocks noChangeArrowheads="1"/>
          </p:cNvSpPr>
          <p:nvPr/>
        </p:nvSpPr>
        <p:spPr bwMode="auto">
          <a:xfrm>
            <a:off x="185738" y="911225"/>
            <a:ext cx="8601075" cy="1131888"/>
          </a:xfrm>
          <a:prstGeom prst="rect">
            <a:avLst/>
          </a:prstGeom>
          <a:noFill/>
          <a:ln w="9525">
            <a:noFill/>
            <a:miter lim="800000"/>
            <a:headEnd/>
            <a:tailEnd/>
          </a:ln>
        </p:spPr>
        <p:txBody>
          <a:bodyPr>
            <a:spAutoFit/>
          </a:bodyPr>
          <a:lstStyle/>
          <a:p>
            <a:pPr eaLnBrk="1" hangingPunct="1">
              <a:lnSpc>
                <a:spcPct val="110000"/>
              </a:lnSpc>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共内置</a:t>
            </a:r>
            <a:r>
              <a:rPr kumimoji="1" lang="en-US" altLang="zh-CN" sz="3200" b="1" dirty="0">
                <a:latin typeface="+mj-lt"/>
                <a:ea typeface="楷体_GB2312" pitchFamily="49" charset="-122"/>
              </a:rPr>
              <a:t>26</a:t>
            </a:r>
            <a:r>
              <a:rPr kumimoji="1" lang="zh-CN" altLang="en-US" sz="3200" b="1" dirty="0">
                <a:latin typeface="+mj-lt"/>
                <a:ea typeface="楷体_GB2312" pitchFamily="49" charset="-122"/>
              </a:rPr>
              <a:t>个基本元件，其中</a:t>
            </a:r>
            <a:r>
              <a:rPr kumimoji="1" lang="en-US" altLang="zh-CN" sz="3200" b="1" dirty="0">
                <a:latin typeface="+mj-lt"/>
                <a:ea typeface="楷体_GB2312" pitchFamily="49" charset="-122"/>
              </a:rPr>
              <a:t>14</a:t>
            </a:r>
            <a:r>
              <a:rPr kumimoji="1" lang="zh-CN" altLang="en-US" sz="3200" b="1" dirty="0">
                <a:latin typeface="+mj-lt"/>
                <a:ea typeface="楷体_GB2312" pitchFamily="49" charset="-122"/>
              </a:rPr>
              <a:t>个是门级元</a:t>
            </a:r>
          </a:p>
          <a:p>
            <a:pPr eaLnBrk="1" hangingPunct="1">
              <a:lnSpc>
                <a:spcPct val="110000"/>
              </a:lnSpc>
              <a:defRPr/>
            </a:pPr>
            <a:r>
              <a:rPr kumimoji="1" lang="zh-CN" altLang="en-US" sz="3200" b="1" dirty="0">
                <a:latin typeface="+mj-lt"/>
                <a:ea typeface="楷体_GB2312" pitchFamily="49" charset="-122"/>
              </a:rPr>
              <a:t>件，</a:t>
            </a:r>
            <a:r>
              <a:rPr kumimoji="1" lang="en-US" altLang="zh-CN" sz="3200" b="1" dirty="0">
                <a:latin typeface="+mj-lt"/>
                <a:ea typeface="楷体_GB2312" pitchFamily="49" charset="-122"/>
              </a:rPr>
              <a:t>12</a:t>
            </a:r>
            <a:r>
              <a:rPr kumimoji="1" lang="zh-CN" altLang="en-US" sz="3200" b="1" dirty="0">
                <a:latin typeface="+mj-lt"/>
                <a:ea typeface="楷体_GB2312" pitchFamily="49" charset="-122"/>
              </a:rPr>
              <a:t>个为开关级元件。</a:t>
            </a:r>
          </a:p>
        </p:txBody>
      </p:sp>
      <p:sp>
        <p:nvSpPr>
          <p:cNvPr id="203781" name="Text Box 4"/>
          <p:cNvSpPr txBox="1">
            <a:spLocks noChangeArrowheads="1"/>
          </p:cNvSpPr>
          <p:nvPr/>
        </p:nvSpPr>
        <p:spPr bwMode="auto">
          <a:xfrm>
            <a:off x="358775" y="1949450"/>
            <a:ext cx="8785225" cy="4746625"/>
          </a:xfrm>
          <a:prstGeom prst="rect">
            <a:avLst/>
          </a:prstGeom>
          <a:solidFill>
            <a:srgbClr val="000092"/>
          </a:solidFill>
          <a:ln w="9525">
            <a:solidFill>
              <a:schemeClr val="folHlink"/>
            </a:solidFill>
            <a:miter lim="800000"/>
            <a:headEnd/>
            <a:tailEnd/>
          </a:ln>
        </p:spPr>
        <p:txBody>
          <a:bodyPr>
            <a:spAutoFit/>
          </a:bodyPr>
          <a:lstStyle/>
          <a:p>
            <a:pPr eaLnBrk="1" hangingPunct="1">
              <a:lnSpc>
                <a:spcPct val="120000"/>
              </a:lnSpc>
              <a:defRPr/>
            </a:pPr>
            <a:r>
              <a:rPr kumimoji="1" lang="en-US" altLang="zh-CN" sz="2800" b="1" dirty="0">
                <a:solidFill>
                  <a:schemeClr val="bg1"/>
                </a:solidFill>
                <a:latin typeface="+mj-lt"/>
                <a:ea typeface="楷体_GB2312" pitchFamily="49" charset="-122"/>
              </a:rPr>
              <a:t>1</a:t>
            </a:r>
            <a:r>
              <a:rPr kumimoji="1" lang="zh-CN" altLang="en-US" sz="2800" b="1" dirty="0">
                <a:solidFill>
                  <a:schemeClr val="bg1"/>
                </a:solidFill>
                <a:latin typeface="+mj-lt"/>
                <a:ea typeface="楷体_GB2312" pitchFamily="49" charset="-122"/>
              </a:rPr>
              <a:t>）多输入门</a:t>
            </a:r>
            <a:endParaRPr kumimoji="1" lang="en-US" altLang="zh-CN" sz="2800" b="1" dirty="0">
              <a:solidFill>
                <a:schemeClr val="bg1"/>
              </a:solidFill>
              <a:latin typeface="+mj-lt"/>
              <a:ea typeface="楷体_GB2312" pitchFamily="49" charset="-122"/>
            </a:endParaRPr>
          </a:p>
          <a:p>
            <a:pPr eaLnBrk="1" hangingPunct="1">
              <a:lnSpc>
                <a:spcPct val="120000"/>
              </a:lnSpc>
              <a:defRPr/>
            </a:pPr>
            <a:r>
              <a:rPr kumimoji="1" lang="en-US" altLang="zh-CN" sz="2800" b="1" dirty="0">
                <a:solidFill>
                  <a:schemeClr val="bg1"/>
                </a:solidFill>
                <a:latin typeface="+mj-lt"/>
                <a:ea typeface="楷体_GB2312" pitchFamily="49" charset="-122"/>
              </a:rPr>
              <a:t>and——</a:t>
            </a:r>
            <a:r>
              <a:rPr kumimoji="1" lang="zh-CN" altLang="en-US" sz="2800" b="1" dirty="0">
                <a:solidFill>
                  <a:schemeClr val="bg1"/>
                </a:solidFill>
                <a:latin typeface="+mj-lt"/>
                <a:ea typeface="楷体_GB2312" pitchFamily="49" charset="-122"/>
              </a:rPr>
              <a:t>与门；		 	</a:t>
            </a:r>
            <a:r>
              <a:rPr kumimoji="1" lang="en-US" altLang="zh-CN" sz="2800" b="1" dirty="0" err="1">
                <a:solidFill>
                  <a:schemeClr val="bg1"/>
                </a:solidFill>
                <a:latin typeface="+mj-lt"/>
                <a:ea typeface="楷体_GB2312" pitchFamily="49" charset="-122"/>
              </a:rPr>
              <a:t>xor</a:t>
            </a:r>
            <a:r>
              <a:rPr kumimoji="1" lang="en-US" altLang="zh-CN" sz="2800" b="1" dirty="0">
                <a:solidFill>
                  <a:schemeClr val="bg1"/>
                </a:solidFill>
                <a:latin typeface="+mj-lt"/>
                <a:ea typeface="楷体_GB2312" pitchFamily="49" charset="-122"/>
              </a:rPr>
              <a:t>——</a:t>
            </a:r>
            <a:r>
              <a:rPr kumimoji="1" lang="zh-CN" altLang="en-US" sz="2800" b="1" dirty="0">
                <a:solidFill>
                  <a:schemeClr val="bg1"/>
                </a:solidFill>
                <a:latin typeface="+mj-lt"/>
                <a:ea typeface="楷体_GB2312" pitchFamily="49" charset="-122"/>
              </a:rPr>
              <a:t>异或门； </a:t>
            </a:r>
          </a:p>
          <a:p>
            <a:pPr eaLnBrk="1" hangingPunct="1">
              <a:lnSpc>
                <a:spcPct val="120000"/>
              </a:lnSpc>
              <a:defRPr/>
            </a:pPr>
            <a:r>
              <a:rPr kumimoji="1" lang="en-US" altLang="zh-CN" sz="2800" b="1" dirty="0" err="1">
                <a:solidFill>
                  <a:schemeClr val="bg1"/>
                </a:solidFill>
                <a:latin typeface="+mj-lt"/>
                <a:ea typeface="楷体_GB2312" pitchFamily="49" charset="-122"/>
              </a:rPr>
              <a:t>nand</a:t>
            </a:r>
            <a:r>
              <a:rPr kumimoji="1" lang="en-US" altLang="zh-CN" sz="2800" b="1" dirty="0">
                <a:solidFill>
                  <a:schemeClr val="bg1"/>
                </a:solidFill>
                <a:latin typeface="+mj-lt"/>
                <a:ea typeface="楷体_GB2312" pitchFamily="49" charset="-122"/>
              </a:rPr>
              <a:t>——</a:t>
            </a:r>
            <a:r>
              <a:rPr kumimoji="1" lang="zh-CN" altLang="en-US" sz="2800" b="1" dirty="0">
                <a:solidFill>
                  <a:schemeClr val="bg1"/>
                </a:solidFill>
                <a:latin typeface="+mj-lt"/>
                <a:ea typeface="楷体_GB2312" pitchFamily="49" charset="-122"/>
              </a:rPr>
              <a:t>与非门； 		</a:t>
            </a:r>
            <a:r>
              <a:rPr kumimoji="1" lang="en-US" altLang="zh-CN" sz="2800" b="1" dirty="0" err="1">
                <a:solidFill>
                  <a:schemeClr val="bg1"/>
                </a:solidFill>
                <a:latin typeface="+mj-lt"/>
                <a:ea typeface="楷体_GB2312" pitchFamily="49" charset="-122"/>
              </a:rPr>
              <a:t>xnor</a:t>
            </a:r>
            <a:r>
              <a:rPr kumimoji="1" lang="en-US" altLang="zh-CN" sz="2800" b="1" dirty="0">
                <a:solidFill>
                  <a:schemeClr val="bg1"/>
                </a:solidFill>
                <a:latin typeface="+mj-lt"/>
                <a:ea typeface="楷体_GB2312" pitchFamily="49" charset="-122"/>
              </a:rPr>
              <a:t>——</a:t>
            </a:r>
            <a:r>
              <a:rPr kumimoji="1" lang="zh-CN" altLang="en-US" sz="2800" b="1" dirty="0">
                <a:solidFill>
                  <a:schemeClr val="bg1"/>
                </a:solidFill>
                <a:latin typeface="+mj-lt"/>
                <a:ea typeface="楷体_GB2312" pitchFamily="49" charset="-122"/>
              </a:rPr>
              <a:t>异或非门；</a:t>
            </a:r>
          </a:p>
          <a:p>
            <a:pPr eaLnBrk="1" hangingPunct="1">
              <a:lnSpc>
                <a:spcPct val="120000"/>
              </a:lnSpc>
              <a:defRPr/>
            </a:pPr>
            <a:r>
              <a:rPr kumimoji="1" lang="en-US" altLang="zh-CN" sz="2800" b="1" dirty="0">
                <a:solidFill>
                  <a:schemeClr val="bg1"/>
                </a:solidFill>
                <a:latin typeface="+mj-lt"/>
                <a:ea typeface="楷体_GB2312" pitchFamily="49" charset="-122"/>
              </a:rPr>
              <a:t>nor——</a:t>
            </a:r>
            <a:r>
              <a:rPr kumimoji="1" lang="zh-CN" altLang="en-US" sz="2800" b="1" dirty="0">
                <a:solidFill>
                  <a:schemeClr val="bg1"/>
                </a:solidFill>
                <a:latin typeface="+mj-lt"/>
                <a:ea typeface="楷体_GB2312" pitchFamily="49" charset="-122"/>
              </a:rPr>
              <a:t>或非门； 		</a:t>
            </a:r>
            <a:r>
              <a:rPr kumimoji="1" lang="en-US" altLang="zh-CN" sz="2800" b="1" dirty="0">
                <a:solidFill>
                  <a:schemeClr val="bg1"/>
                </a:solidFill>
                <a:latin typeface="+mj-lt"/>
                <a:ea typeface="楷体_GB2312" pitchFamily="49" charset="-122"/>
              </a:rPr>
              <a:t>or——</a:t>
            </a:r>
            <a:r>
              <a:rPr kumimoji="1" lang="zh-CN" altLang="en-US" sz="2800" b="1" dirty="0">
                <a:solidFill>
                  <a:schemeClr val="bg1"/>
                </a:solidFill>
                <a:latin typeface="+mj-lt"/>
                <a:ea typeface="楷体_GB2312" pitchFamily="49" charset="-122"/>
              </a:rPr>
              <a:t>或门；</a:t>
            </a:r>
            <a:endParaRPr kumimoji="1" lang="en-US" altLang="zh-CN" sz="2800" b="1" dirty="0">
              <a:solidFill>
                <a:schemeClr val="bg1"/>
              </a:solidFill>
              <a:latin typeface="+mj-lt"/>
              <a:ea typeface="楷体_GB2312" pitchFamily="49" charset="-122"/>
            </a:endParaRPr>
          </a:p>
          <a:p>
            <a:pPr eaLnBrk="1" hangingPunct="1">
              <a:lnSpc>
                <a:spcPct val="120000"/>
              </a:lnSpc>
              <a:defRPr/>
            </a:pPr>
            <a:r>
              <a:rPr kumimoji="1" lang="zh-CN" altLang="en-US" sz="2800" b="1" dirty="0">
                <a:solidFill>
                  <a:schemeClr val="bg1"/>
                </a:solidFill>
                <a:latin typeface="+mj-lt"/>
                <a:ea typeface="楷体_GB2312" pitchFamily="49" charset="-122"/>
              </a:rPr>
              <a:t> </a:t>
            </a:r>
            <a:r>
              <a:rPr kumimoji="1" lang="en-US" altLang="zh-CN" sz="2800" b="1" dirty="0">
                <a:solidFill>
                  <a:schemeClr val="bg1"/>
                </a:solidFill>
                <a:latin typeface="+mj-lt"/>
                <a:ea typeface="楷体_GB2312" pitchFamily="49" charset="-122"/>
              </a:rPr>
              <a:t>2</a:t>
            </a:r>
            <a:r>
              <a:rPr kumimoji="1" lang="zh-CN" altLang="en-US" sz="2800" b="1" dirty="0">
                <a:solidFill>
                  <a:schemeClr val="bg1"/>
                </a:solidFill>
                <a:latin typeface="+mj-lt"/>
                <a:ea typeface="楷体_GB2312" pitchFamily="49" charset="-122"/>
              </a:rPr>
              <a:t>）多输出门</a:t>
            </a:r>
          </a:p>
          <a:p>
            <a:pPr eaLnBrk="1" hangingPunct="1">
              <a:lnSpc>
                <a:spcPct val="120000"/>
              </a:lnSpc>
              <a:defRPr/>
            </a:pPr>
            <a:r>
              <a:rPr kumimoji="1" lang="en-US" altLang="zh-CN" sz="2800" b="1" dirty="0" err="1">
                <a:solidFill>
                  <a:schemeClr val="bg1"/>
                </a:solidFill>
                <a:latin typeface="+mj-lt"/>
                <a:ea typeface="楷体_GB2312" pitchFamily="49" charset="-122"/>
              </a:rPr>
              <a:t>buf</a:t>
            </a:r>
            <a:r>
              <a:rPr kumimoji="1" lang="en-US" altLang="zh-CN" sz="2800" b="1" dirty="0">
                <a:solidFill>
                  <a:schemeClr val="bg1"/>
                </a:solidFill>
                <a:latin typeface="+mj-lt"/>
                <a:ea typeface="楷体_GB2312" pitchFamily="49" charset="-122"/>
              </a:rPr>
              <a:t>——</a:t>
            </a:r>
            <a:r>
              <a:rPr kumimoji="1" lang="zh-CN" altLang="en-US" sz="2800" b="1" dirty="0">
                <a:solidFill>
                  <a:schemeClr val="bg1"/>
                </a:solidFill>
                <a:latin typeface="+mj-lt"/>
                <a:ea typeface="楷体_GB2312" pitchFamily="49" charset="-122"/>
              </a:rPr>
              <a:t>缓冲器；		          </a:t>
            </a:r>
            <a:r>
              <a:rPr kumimoji="1" lang="en-US" altLang="zh-CN" sz="2800" b="1" dirty="0">
                <a:solidFill>
                  <a:schemeClr val="bg1"/>
                </a:solidFill>
                <a:latin typeface="+mj-lt"/>
                <a:ea typeface="楷体_GB2312" pitchFamily="49" charset="-122"/>
              </a:rPr>
              <a:t>not——</a:t>
            </a:r>
            <a:r>
              <a:rPr kumimoji="1" lang="zh-CN" altLang="en-US" sz="2800" b="1" dirty="0">
                <a:solidFill>
                  <a:schemeClr val="bg1"/>
                </a:solidFill>
                <a:latin typeface="+mj-lt"/>
                <a:ea typeface="楷体_GB2312" pitchFamily="49" charset="-122"/>
              </a:rPr>
              <a:t>非门。</a:t>
            </a:r>
            <a:endParaRPr kumimoji="1" lang="en-US" altLang="zh-CN" sz="2800" b="1" dirty="0">
              <a:solidFill>
                <a:schemeClr val="bg1"/>
              </a:solidFill>
              <a:latin typeface="+mj-lt"/>
              <a:ea typeface="楷体_GB2312" pitchFamily="49" charset="-122"/>
            </a:endParaRPr>
          </a:p>
          <a:p>
            <a:pPr eaLnBrk="1" hangingPunct="1">
              <a:lnSpc>
                <a:spcPct val="120000"/>
              </a:lnSpc>
              <a:defRPr/>
            </a:pPr>
            <a:r>
              <a:rPr kumimoji="1" lang="en-US" altLang="zh-CN" sz="2800" b="1" dirty="0">
                <a:solidFill>
                  <a:schemeClr val="bg1"/>
                </a:solidFill>
                <a:latin typeface="+mj-lt"/>
                <a:ea typeface="楷体_GB2312" pitchFamily="49" charset="-122"/>
              </a:rPr>
              <a:t>3</a:t>
            </a:r>
            <a:r>
              <a:rPr kumimoji="1" lang="zh-CN" altLang="en-US" sz="2800" b="1" dirty="0">
                <a:solidFill>
                  <a:schemeClr val="bg1"/>
                </a:solidFill>
                <a:latin typeface="+mj-lt"/>
                <a:ea typeface="楷体_GB2312" pitchFamily="49" charset="-122"/>
              </a:rPr>
              <a:t>）三态门</a:t>
            </a:r>
            <a:endParaRPr kumimoji="1" lang="en-US" altLang="zh-CN" sz="2800" b="1" dirty="0">
              <a:solidFill>
                <a:schemeClr val="bg1"/>
              </a:solidFill>
              <a:latin typeface="+mj-lt"/>
              <a:ea typeface="楷体_GB2312" pitchFamily="49" charset="-122"/>
            </a:endParaRPr>
          </a:p>
          <a:p>
            <a:pPr eaLnBrk="1" hangingPunct="1">
              <a:lnSpc>
                <a:spcPct val="120000"/>
              </a:lnSpc>
              <a:defRPr/>
            </a:pPr>
            <a:r>
              <a:rPr kumimoji="1" lang="en-US" altLang="zh-CN" sz="2800" b="1" dirty="0">
                <a:solidFill>
                  <a:schemeClr val="bg1"/>
                </a:solidFill>
                <a:latin typeface="+mj-lt"/>
                <a:ea typeface="楷体_GB2312" pitchFamily="49" charset="-122"/>
              </a:rPr>
              <a:t>bufif1—</a:t>
            </a:r>
            <a:r>
              <a:rPr kumimoji="1" lang="zh-CN" altLang="en-US" sz="2800" b="1" dirty="0">
                <a:solidFill>
                  <a:schemeClr val="bg1"/>
                </a:solidFill>
                <a:latin typeface="+mj-lt"/>
                <a:ea typeface="楷体_GB2312" pitchFamily="49" charset="-122"/>
              </a:rPr>
              <a:t>高电平使能缓冲器   </a:t>
            </a:r>
            <a:r>
              <a:rPr kumimoji="1" lang="en-US" altLang="zh-CN" sz="2800" b="1" dirty="0">
                <a:solidFill>
                  <a:schemeClr val="bg1"/>
                </a:solidFill>
                <a:latin typeface="+mj-lt"/>
                <a:ea typeface="楷体_GB2312" pitchFamily="49" charset="-122"/>
              </a:rPr>
              <a:t>bufif1—</a:t>
            </a:r>
            <a:r>
              <a:rPr kumimoji="1" lang="zh-CN" altLang="en-US" sz="2800" b="1" dirty="0">
                <a:solidFill>
                  <a:schemeClr val="bg1"/>
                </a:solidFill>
                <a:latin typeface="Arial" charset="0"/>
                <a:ea typeface="楷体_GB2312" pitchFamily="49" charset="-122"/>
              </a:rPr>
              <a:t>低电平使能缓冲器</a:t>
            </a:r>
          </a:p>
          <a:p>
            <a:pPr eaLnBrk="1" hangingPunct="1">
              <a:lnSpc>
                <a:spcPct val="120000"/>
              </a:lnSpc>
              <a:defRPr/>
            </a:pPr>
            <a:r>
              <a:rPr kumimoji="1" lang="en-US" altLang="en-US" sz="2800" b="1" dirty="0">
                <a:solidFill>
                  <a:schemeClr val="bg1"/>
                </a:solidFill>
                <a:latin typeface="+mj-lt"/>
                <a:ea typeface="楷体_GB2312" pitchFamily="49" charset="-122"/>
              </a:rPr>
              <a:t>notif1</a:t>
            </a:r>
            <a:r>
              <a:rPr kumimoji="1" lang="en-US" altLang="zh-CN" sz="2800" b="1" dirty="0">
                <a:solidFill>
                  <a:schemeClr val="bg1"/>
                </a:solidFill>
                <a:latin typeface="+mj-lt"/>
                <a:ea typeface="楷体_GB2312" pitchFamily="49" charset="-122"/>
              </a:rPr>
              <a:t>—</a:t>
            </a:r>
            <a:r>
              <a:rPr kumimoji="1" lang="zh-CN" altLang="en-US" sz="2800" b="1" dirty="0">
                <a:solidFill>
                  <a:schemeClr val="bg1"/>
                </a:solidFill>
                <a:latin typeface="Arial" charset="0"/>
                <a:ea typeface="楷体_GB2312" pitchFamily="49" charset="-122"/>
              </a:rPr>
              <a:t>高电平使能非门       </a:t>
            </a:r>
            <a:r>
              <a:rPr kumimoji="1" lang="en-US" altLang="en-US" sz="2800" b="1" dirty="0">
                <a:solidFill>
                  <a:schemeClr val="bg1"/>
                </a:solidFill>
                <a:latin typeface="+mj-lt"/>
                <a:ea typeface="楷体_GB2312" pitchFamily="49" charset="-122"/>
              </a:rPr>
              <a:t>notif0</a:t>
            </a:r>
            <a:r>
              <a:rPr kumimoji="1" lang="en-US" altLang="zh-CN" sz="2800" b="1" dirty="0">
                <a:solidFill>
                  <a:schemeClr val="bg1"/>
                </a:solidFill>
                <a:latin typeface="+mj-lt"/>
                <a:ea typeface="楷体_GB2312" pitchFamily="49" charset="-122"/>
              </a:rPr>
              <a:t>—</a:t>
            </a:r>
            <a:r>
              <a:rPr kumimoji="1" lang="zh-CN" altLang="en-US" sz="2800" b="1" dirty="0">
                <a:solidFill>
                  <a:schemeClr val="bg1"/>
                </a:solidFill>
                <a:latin typeface="Arial" charset="0"/>
                <a:ea typeface="楷体_GB2312" pitchFamily="49" charset="-122"/>
              </a:rPr>
              <a:t>低电平使能非门</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idx="1"/>
          </p:nvPr>
        </p:nvSpPr>
        <p:spPr>
          <a:xfrm>
            <a:off x="203200" y="371475"/>
            <a:ext cx="7772400" cy="706438"/>
          </a:xfrm>
        </p:spPr>
        <p:txBody>
          <a:bodyPr/>
          <a:lstStyle/>
          <a:p>
            <a:pPr eaLnBrk="1" hangingPunct="1">
              <a:buFontTx/>
              <a:buNone/>
              <a:defRPr/>
            </a:pPr>
            <a:r>
              <a:rPr lang="en-US" altLang="zh-CN" sz="3600" b="1" smtClean="0">
                <a:solidFill>
                  <a:srgbClr val="0043A6"/>
                </a:solidFill>
                <a:effectLst>
                  <a:outerShdw blurRad="38100" dist="38100" dir="2700000" algn="tl">
                    <a:srgbClr val="C0C0C0"/>
                  </a:outerShdw>
                </a:effectLst>
                <a:latin typeface="+mj-lt"/>
              </a:rPr>
              <a:t>2.  </a:t>
            </a:r>
            <a:r>
              <a:rPr lang="zh-CN" altLang="en-US" sz="3600" b="1" smtClean="0">
                <a:solidFill>
                  <a:srgbClr val="0043A6"/>
                </a:solidFill>
                <a:effectLst>
                  <a:outerShdw blurRad="38100" dist="38100" dir="2700000" algn="tl">
                    <a:srgbClr val="C0C0C0"/>
                  </a:outerShdw>
                </a:effectLst>
                <a:latin typeface="+mj-lt"/>
              </a:rPr>
              <a:t>门元件的调用</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15E3026-B046-4198-AA3C-56B324A7F537}" type="slidenum">
              <a:rPr lang="en-US" altLang="zh-CN">
                <a:latin typeface="Times New Roman" panose="02020603050405020304" pitchFamily="18" charset="0"/>
              </a:rPr>
              <a:pPr/>
              <a:t>192</a:t>
            </a:fld>
            <a:endParaRPr lang="en-US" altLang="zh-CN">
              <a:latin typeface="Times New Roman" panose="02020603050405020304" pitchFamily="18" charset="0"/>
            </a:endParaRPr>
          </a:p>
        </p:txBody>
      </p:sp>
      <p:sp>
        <p:nvSpPr>
          <p:cNvPr id="204804" name="Text Box 3"/>
          <p:cNvSpPr txBox="1">
            <a:spLocks noChangeArrowheads="1"/>
          </p:cNvSpPr>
          <p:nvPr/>
        </p:nvSpPr>
        <p:spPr bwMode="auto">
          <a:xfrm>
            <a:off x="203200" y="1154113"/>
            <a:ext cx="8534400" cy="1320800"/>
          </a:xfrm>
          <a:prstGeom prst="rect">
            <a:avLst/>
          </a:prstGeom>
          <a:solidFill>
            <a:srgbClr val="000092"/>
          </a:solidFill>
          <a:ln w="9525">
            <a:solidFill>
              <a:srgbClr val="000092"/>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格式：</a:t>
            </a:r>
          </a:p>
          <a:p>
            <a:pPr eaLnBrk="1" hangingPunct="1">
              <a:spcBef>
                <a:spcPct val="50000"/>
              </a:spcBef>
              <a:defRPr/>
            </a:pPr>
            <a:r>
              <a:rPr kumimoji="1" lang="zh-CN" altLang="en-US" sz="3200" b="1">
                <a:solidFill>
                  <a:schemeClr val="bg1"/>
                </a:solidFill>
                <a:latin typeface="+mj-lt"/>
                <a:ea typeface="楷体_GB2312" pitchFamily="49" charset="-122"/>
              </a:rPr>
              <a:t>门元件名字    例化的门名字  （端口列表）</a:t>
            </a:r>
          </a:p>
        </p:txBody>
      </p:sp>
      <p:sp>
        <p:nvSpPr>
          <p:cNvPr id="263172" name="Text Box 4"/>
          <p:cNvSpPr txBox="1">
            <a:spLocks noChangeArrowheads="1"/>
          </p:cNvSpPr>
          <p:nvPr/>
        </p:nvSpPr>
        <p:spPr bwMode="auto">
          <a:xfrm>
            <a:off x="225425" y="2709863"/>
            <a:ext cx="8602663" cy="2774950"/>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dirty="0">
                <a:latin typeface="+mj-lt"/>
                <a:ea typeface="楷体_GB2312" pitchFamily="49" charset="-122"/>
              </a:rPr>
              <a:t>其中：</a:t>
            </a:r>
          </a:p>
          <a:p>
            <a:pPr eaLnBrk="1" hangingPunct="1">
              <a:lnSpc>
                <a:spcPct val="110000"/>
              </a:lnSpc>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）多输入门的端口列表按下面的顺序列出：</a:t>
            </a:r>
          </a:p>
          <a:p>
            <a:pPr eaLnBrk="1" hangingPunct="1">
              <a:lnSpc>
                <a:spcPct val="110000"/>
              </a:lnSpc>
              <a:defRPr/>
            </a:pPr>
            <a:r>
              <a:rPr kumimoji="1" lang="zh-CN" altLang="en-US" sz="3200" b="1" dirty="0">
                <a:latin typeface="+mj-lt"/>
                <a:ea typeface="楷体_GB2312" pitchFamily="49" charset="-122"/>
              </a:rPr>
              <a:t>	</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a:t>
            </a:r>
            <a:r>
              <a:rPr kumimoji="1" lang="zh-CN" altLang="en-US" sz="3200" b="1" dirty="0">
                <a:solidFill>
                  <a:srgbClr val="A50021"/>
                </a:solidFill>
                <a:effectLst>
                  <a:outerShdw blurRad="38100" dist="38100" dir="2700000" algn="tl">
                    <a:srgbClr val="C0C0C0"/>
                  </a:outerShdw>
                </a:effectLst>
                <a:latin typeface="+mj-lt"/>
                <a:ea typeface="楷体_GB2312" pitchFamily="49" charset="-122"/>
              </a:rPr>
              <a:t>输出</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 </a:t>
            </a:r>
            <a:r>
              <a:rPr kumimoji="1" lang="zh-CN" altLang="en-US" sz="3200" b="1" dirty="0">
                <a:solidFill>
                  <a:srgbClr val="A50021"/>
                </a:solidFill>
                <a:effectLst>
                  <a:outerShdw blurRad="38100" dist="38100" dir="2700000" algn="tl">
                    <a:srgbClr val="C0C0C0"/>
                  </a:outerShdw>
                </a:effectLst>
                <a:latin typeface="+mj-lt"/>
                <a:ea typeface="楷体_GB2312" pitchFamily="49" charset="-122"/>
              </a:rPr>
              <a:t>输入</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1, </a:t>
            </a:r>
            <a:r>
              <a:rPr kumimoji="1" lang="zh-CN" altLang="en-US" sz="3200" b="1" dirty="0">
                <a:solidFill>
                  <a:srgbClr val="A50021"/>
                </a:solidFill>
                <a:effectLst>
                  <a:outerShdw blurRad="38100" dist="38100" dir="2700000" algn="tl">
                    <a:srgbClr val="C0C0C0"/>
                  </a:outerShdw>
                </a:effectLst>
                <a:latin typeface="+mj-lt"/>
                <a:ea typeface="楷体_GB2312" pitchFamily="49" charset="-122"/>
              </a:rPr>
              <a:t>输入</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2, ……);</a:t>
            </a:r>
          </a:p>
          <a:p>
            <a:pPr eaLnBrk="1" hangingPunct="1">
              <a:lnSpc>
                <a:spcPct val="110000"/>
              </a:lnSpc>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三输入与门，名字为</a:t>
            </a:r>
            <a:r>
              <a:rPr kumimoji="1" lang="en-US" altLang="zh-CN" sz="3200" b="1" dirty="0">
                <a:latin typeface="+mj-lt"/>
                <a:ea typeface="楷体_GB2312" pitchFamily="49" charset="-122"/>
              </a:rPr>
              <a:t>a1*/</a:t>
            </a:r>
          </a:p>
          <a:p>
            <a:pPr eaLnBrk="1" hangingPunct="1">
              <a:lnSpc>
                <a:spcPct val="110000"/>
              </a:lnSpc>
              <a:defRPr/>
            </a:pPr>
            <a:r>
              <a:rPr kumimoji="1" lang="en-US" altLang="zh-CN" sz="3200" b="1" dirty="0">
                <a:latin typeface="+mj-lt"/>
                <a:ea typeface="楷体_GB2312" pitchFamily="49" charset="-122"/>
              </a:rPr>
              <a:t>	and   a1(out,  in1,  in2,  in3);  </a:t>
            </a:r>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A5E31145-6A1E-4B4F-8544-10BE1BB46C8A}" type="slidenum">
              <a:rPr lang="en-US" altLang="zh-CN">
                <a:latin typeface="Times New Roman" panose="02020603050405020304" pitchFamily="18" charset="0"/>
                <a:ea typeface="楷体_GB2312" pitchFamily="49" charset="-122"/>
              </a:rPr>
              <a:pPr/>
              <a:t>193</a:t>
            </a:fld>
            <a:endParaRPr lang="en-US" altLang="zh-CN">
              <a:latin typeface="Times New Roman" panose="02020603050405020304" pitchFamily="18" charset="0"/>
              <a:ea typeface="楷体_GB2312" pitchFamily="49" charset="-122"/>
            </a:endParaRPr>
          </a:p>
        </p:txBody>
      </p:sp>
      <p:sp>
        <p:nvSpPr>
          <p:cNvPr id="264194" name="Text Box 2"/>
          <p:cNvSpPr txBox="1">
            <a:spLocks noChangeArrowheads="1"/>
          </p:cNvSpPr>
          <p:nvPr/>
        </p:nvSpPr>
        <p:spPr bwMode="auto">
          <a:xfrm>
            <a:off x="134938" y="533400"/>
            <a:ext cx="8866187" cy="570230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）对三态门，按如下顺序列出输入、输出端口：</a:t>
            </a:r>
          </a:p>
          <a:p>
            <a:pPr eaLnBrk="1" hangingPunct="1">
              <a:spcBef>
                <a:spcPct val="50000"/>
              </a:spcBef>
              <a:defRPr/>
            </a:pPr>
            <a:r>
              <a:rPr kumimoji="1" lang="zh-CN" altLang="en-US" sz="3200" b="1" dirty="0">
                <a:latin typeface="+mj-lt"/>
                <a:ea typeface="楷体_GB2312" pitchFamily="49" charset="-122"/>
              </a:rPr>
              <a:t>	</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a:t>
            </a:r>
            <a:r>
              <a:rPr kumimoji="1" lang="zh-CN" altLang="en-US" sz="3200" b="1" dirty="0">
                <a:solidFill>
                  <a:srgbClr val="A50021"/>
                </a:solidFill>
                <a:effectLst>
                  <a:outerShdw blurRad="38100" dist="38100" dir="2700000" algn="tl">
                    <a:srgbClr val="C0C0C0"/>
                  </a:outerShdw>
                </a:effectLst>
                <a:latin typeface="+mj-lt"/>
                <a:ea typeface="楷体_GB2312" pitchFamily="49" charset="-122"/>
              </a:rPr>
              <a:t>输出</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 </a:t>
            </a:r>
            <a:r>
              <a:rPr kumimoji="1" lang="zh-CN" altLang="en-US" sz="3200" b="1" dirty="0">
                <a:solidFill>
                  <a:srgbClr val="A50021"/>
                </a:solidFill>
                <a:effectLst>
                  <a:outerShdw blurRad="38100" dist="38100" dir="2700000" algn="tl">
                    <a:srgbClr val="C0C0C0"/>
                  </a:outerShdw>
                </a:effectLst>
                <a:latin typeface="+mj-lt"/>
                <a:ea typeface="楷体_GB2312" pitchFamily="49" charset="-122"/>
              </a:rPr>
              <a:t>输入</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 </a:t>
            </a:r>
            <a:r>
              <a:rPr kumimoji="1" lang="zh-CN" altLang="en-US" sz="3200" b="1" dirty="0">
                <a:solidFill>
                  <a:srgbClr val="A50021"/>
                </a:solidFill>
                <a:effectLst>
                  <a:outerShdw blurRad="38100" dist="38100" dir="2700000" algn="tl">
                    <a:srgbClr val="C0C0C0"/>
                  </a:outerShdw>
                </a:effectLst>
                <a:latin typeface="+mj-lt"/>
                <a:ea typeface="楷体_GB2312" pitchFamily="49" charset="-122"/>
              </a:rPr>
              <a:t>使能控制端</a:t>
            </a:r>
            <a:r>
              <a:rPr kumimoji="1" lang="en-US" altLang="zh-CN" sz="3200" b="1" dirty="0">
                <a:solidFill>
                  <a:srgbClr val="A50021"/>
                </a:solidFill>
                <a:effectLst>
                  <a:outerShdw blurRad="38100" dist="38100" dir="2700000" algn="tl">
                    <a:srgbClr val="C0C0C0"/>
                  </a:outerShdw>
                </a:effectLst>
                <a:latin typeface="+mj-lt"/>
                <a:ea typeface="楷体_GB2312" pitchFamily="49" charset="-122"/>
              </a:rPr>
              <a:t>);</a:t>
            </a:r>
          </a:p>
          <a:p>
            <a:pPr eaLnBrk="1" hangingPunct="1">
              <a:spcBef>
                <a:spcPct val="50000"/>
              </a:spcBef>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高电平使能的三态门*</a:t>
            </a:r>
            <a:r>
              <a:rPr kumimoji="1" lang="en-US" altLang="zh-CN" sz="3200" b="1" dirty="0">
                <a:latin typeface="+mj-lt"/>
                <a:ea typeface="楷体_GB2312" pitchFamily="49" charset="-122"/>
              </a:rPr>
              <a:t>/</a:t>
            </a:r>
          </a:p>
          <a:p>
            <a:pPr eaLnBrk="1" hangingPunct="1">
              <a:spcBef>
                <a:spcPct val="50000"/>
              </a:spcBef>
              <a:defRPr/>
            </a:pPr>
            <a:r>
              <a:rPr kumimoji="1" lang="en-US" altLang="zh-CN" sz="3200" b="1" dirty="0">
                <a:latin typeface="+mj-lt"/>
                <a:ea typeface="楷体_GB2312" pitchFamily="49" charset="-122"/>
              </a:rPr>
              <a:t>       bufif1   mytri1(out,  in,  enable);</a:t>
            </a:r>
          </a:p>
          <a:p>
            <a:pPr eaLnBrk="1" hangingPunct="1">
              <a:spcBef>
                <a:spcPct val="50000"/>
              </a:spcBef>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）对</a:t>
            </a:r>
            <a:r>
              <a:rPr kumimoji="1" lang="en-US" altLang="zh-CN" sz="3200" b="1" dirty="0" err="1">
                <a:latin typeface="+mj-lt"/>
                <a:ea typeface="楷体_GB2312" pitchFamily="49" charset="-122"/>
              </a:rPr>
              <a:t>buf</a:t>
            </a:r>
            <a:r>
              <a:rPr kumimoji="1" lang="zh-CN" altLang="en-US" sz="3200" b="1" dirty="0">
                <a:latin typeface="+mj-lt"/>
                <a:ea typeface="楷体_GB2312" pitchFamily="49" charset="-122"/>
              </a:rPr>
              <a:t>和</a:t>
            </a:r>
            <a:r>
              <a:rPr kumimoji="1" lang="en-US" altLang="zh-CN" sz="3200" b="1" dirty="0">
                <a:latin typeface="+mj-lt"/>
                <a:ea typeface="楷体_GB2312" pitchFamily="49" charset="-122"/>
              </a:rPr>
              <a:t>not</a:t>
            </a:r>
            <a:r>
              <a:rPr kumimoji="1" lang="zh-CN" altLang="en-US" sz="3200" b="1" dirty="0">
                <a:latin typeface="+mj-lt"/>
                <a:ea typeface="楷体_GB2312" pitchFamily="49" charset="-122"/>
              </a:rPr>
              <a:t>两种元件的调用，允许有多个输</a:t>
            </a:r>
          </a:p>
          <a:p>
            <a:pPr eaLnBrk="1" hangingPunct="1">
              <a:spcBef>
                <a:spcPct val="50000"/>
              </a:spcBef>
              <a:defRPr/>
            </a:pPr>
            <a:r>
              <a:rPr kumimoji="1" lang="zh-CN" altLang="en-US" sz="3200" b="1" dirty="0">
                <a:latin typeface="+mj-lt"/>
                <a:ea typeface="楷体_GB2312" pitchFamily="49" charset="-122"/>
              </a:rPr>
              <a:t>      出，但只能有一个输入。</a:t>
            </a:r>
          </a:p>
          <a:p>
            <a:pPr eaLnBrk="1" hangingPunct="1">
              <a:spcBef>
                <a:spcPct val="50000"/>
              </a:spcBef>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/*1</a:t>
            </a:r>
            <a:r>
              <a:rPr kumimoji="1" lang="zh-CN" altLang="en-US" sz="3200" b="1" dirty="0">
                <a:latin typeface="+mj-lt"/>
                <a:ea typeface="楷体_GB2312" pitchFamily="49" charset="-122"/>
              </a:rPr>
              <a:t>个输入</a:t>
            </a:r>
            <a:r>
              <a:rPr kumimoji="1" lang="en-US" altLang="zh-CN" sz="3200" b="1" dirty="0">
                <a:latin typeface="+mj-lt"/>
                <a:ea typeface="楷体_GB2312" pitchFamily="49" charset="-122"/>
              </a:rPr>
              <a:t>in </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2</a:t>
            </a:r>
            <a:r>
              <a:rPr kumimoji="1" lang="zh-CN" altLang="en-US" sz="3200" b="1" dirty="0">
                <a:latin typeface="+mj-lt"/>
                <a:ea typeface="楷体_GB2312" pitchFamily="49" charset="-122"/>
              </a:rPr>
              <a:t>个输出</a:t>
            </a:r>
            <a:r>
              <a:rPr kumimoji="1" lang="en-US" altLang="zh-CN" sz="3200" b="1" dirty="0">
                <a:latin typeface="+mj-lt"/>
                <a:ea typeface="楷体_GB2312" pitchFamily="49" charset="-122"/>
              </a:rPr>
              <a:t>out1,  out2 */</a:t>
            </a:r>
          </a:p>
          <a:p>
            <a:pPr eaLnBrk="1" hangingPunct="1">
              <a:spcBef>
                <a:spcPct val="50000"/>
              </a:spcBef>
              <a:defRPr/>
            </a:pPr>
            <a:r>
              <a:rPr kumimoji="1" lang="en-US" altLang="zh-CN" sz="3200" b="1" dirty="0">
                <a:latin typeface="+mj-lt"/>
                <a:ea typeface="楷体_GB2312" pitchFamily="49" charset="-122"/>
              </a:rPr>
              <a:t>	not  n1(out1,  out2,  in);</a:t>
            </a:r>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4ECE3625-4114-42B9-83F2-362A891EEA50}" type="slidenum">
              <a:rPr lang="en-US" altLang="zh-CN">
                <a:latin typeface="Times New Roman" panose="02020603050405020304" pitchFamily="18" charset="0"/>
                <a:ea typeface="楷体_GB2312" pitchFamily="49" charset="-122"/>
              </a:rPr>
              <a:pPr/>
              <a:t>194</a:t>
            </a:fld>
            <a:endParaRPr lang="en-US" altLang="zh-CN">
              <a:latin typeface="Times New Roman" panose="02020603050405020304" pitchFamily="18" charset="0"/>
              <a:ea typeface="楷体_GB2312" pitchFamily="49" charset="-122"/>
            </a:endParaRPr>
          </a:p>
        </p:txBody>
      </p:sp>
      <p:sp>
        <p:nvSpPr>
          <p:cNvPr id="206851" name="Text Box 2"/>
          <p:cNvSpPr txBox="1">
            <a:spLocks noChangeArrowheads="1"/>
          </p:cNvSpPr>
          <p:nvPr/>
        </p:nvSpPr>
        <p:spPr bwMode="auto">
          <a:xfrm>
            <a:off x="142875" y="620713"/>
            <a:ext cx="8893175" cy="5016500"/>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例：调用门元件实现</a:t>
            </a:r>
            <a:r>
              <a:rPr kumimoji="1" lang="en-US" altLang="zh-CN" sz="3200" b="1">
                <a:latin typeface="+mj-lt"/>
                <a:ea typeface="楷体_GB2312" pitchFamily="49" charset="-122"/>
              </a:rPr>
              <a:t>4</a:t>
            </a:r>
            <a:r>
              <a:rPr kumimoji="1" lang="zh-CN" altLang="en-US" sz="3200" b="1">
                <a:latin typeface="+mj-lt"/>
                <a:ea typeface="楷体_GB2312" pitchFamily="49" charset="-122"/>
              </a:rPr>
              <a:t>选一数据选择器。</a:t>
            </a:r>
          </a:p>
          <a:p>
            <a:pPr eaLnBrk="1" hangingPunct="1">
              <a:spcBef>
                <a:spcPct val="50000"/>
              </a:spcBef>
              <a:defRPr/>
            </a:pPr>
            <a:r>
              <a:rPr kumimoji="1" lang="en-US" altLang="zh-CN" sz="3200" b="1">
                <a:latin typeface="+mj-lt"/>
                <a:ea typeface="楷体_GB2312" pitchFamily="49" charset="-122"/>
              </a:rPr>
              <a:t>module mux4_1a(out,in1,in2,in3,in4,cntrl1,cntrl2);</a:t>
            </a:r>
          </a:p>
          <a:p>
            <a:pPr eaLnBrk="1" hangingPunct="1">
              <a:spcBef>
                <a:spcPct val="50000"/>
              </a:spcBef>
              <a:defRPr/>
            </a:pPr>
            <a:r>
              <a:rPr kumimoji="1" lang="en-US" altLang="zh-CN" sz="3200" b="1">
                <a:latin typeface="+mj-lt"/>
                <a:ea typeface="楷体_GB2312" pitchFamily="49" charset="-122"/>
              </a:rPr>
              <a:t>output out;</a:t>
            </a:r>
          </a:p>
          <a:p>
            <a:pPr eaLnBrk="1" hangingPunct="1">
              <a:spcBef>
                <a:spcPct val="50000"/>
              </a:spcBef>
              <a:defRPr/>
            </a:pPr>
            <a:r>
              <a:rPr kumimoji="1" lang="en-US" altLang="zh-CN" sz="3200" b="1">
                <a:latin typeface="+mj-lt"/>
                <a:ea typeface="楷体_GB2312" pitchFamily="49" charset="-122"/>
              </a:rPr>
              <a:t>input in1,in2,in3,in4,cntrl1,cntrl2;</a:t>
            </a:r>
          </a:p>
          <a:p>
            <a:pPr eaLnBrk="1" hangingPunct="1">
              <a:spcBef>
                <a:spcPct val="50000"/>
              </a:spcBef>
              <a:defRPr/>
            </a:pPr>
            <a:r>
              <a:rPr kumimoji="1" lang="en-US" altLang="zh-CN" sz="3200" b="1">
                <a:latin typeface="+mj-lt"/>
                <a:ea typeface="楷体_GB2312" pitchFamily="49" charset="-122"/>
              </a:rPr>
              <a:t>wire notcntrl1,notcntrl2,w,x,y,z;</a:t>
            </a:r>
          </a:p>
          <a:p>
            <a:pPr eaLnBrk="1" hangingPunct="1">
              <a:spcBef>
                <a:spcPct val="50000"/>
              </a:spcBef>
              <a:defRPr/>
            </a:pPr>
            <a:r>
              <a:rPr kumimoji="1" lang="en-US" altLang="zh-CN" sz="3200" b="1">
                <a:latin typeface="+mj-lt"/>
                <a:ea typeface="楷体_GB2312" pitchFamily="49" charset="-122"/>
              </a:rPr>
              <a:t>not 	(notcntrl1,cntrl2),</a:t>
            </a:r>
          </a:p>
          <a:p>
            <a:pPr eaLnBrk="1" hangingPunct="1">
              <a:spcBef>
                <a:spcPct val="50000"/>
              </a:spcBef>
              <a:defRPr/>
            </a:pPr>
            <a:r>
              <a:rPr kumimoji="1" lang="en-US" altLang="zh-CN" sz="3200" b="1">
                <a:latin typeface="+mj-lt"/>
                <a:ea typeface="楷体_GB2312" pitchFamily="49" charset="-122"/>
              </a:rPr>
              <a:t>         (notcntrl2,cntrl2);</a:t>
            </a:r>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3DC144B-065D-4219-902B-ECE7C7B5C650}" type="slidenum">
              <a:rPr lang="en-US" altLang="zh-CN">
                <a:latin typeface="Times New Roman" panose="02020603050405020304" pitchFamily="18" charset="0"/>
              </a:rPr>
              <a:pPr/>
              <a:t>195</a:t>
            </a:fld>
            <a:endParaRPr lang="en-US" altLang="zh-CN">
              <a:latin typeface="Times New Roman" panose="02020603050405020304" pitchFamily="18" charset="0"/>
            </a:endParaRPr>
          </a:p>
        </p:txBody>
      </p:sp>
      <p:sp>
        <p:nvSpPr>
          <p:cNvPr id="200707" name="Text Box 2"/>
          <p:cNvSpPr txBox="1">
            <a:spLocks noChangeArrowheads="1"/>
          </p:cNvSpPr>
          <p:nvPr/>
        </p:nvSpPr>
        <p:spPr bwMode="auto">
          <a:xfrm>
            <a:off x="271463" y="914400"/>
            <a:ext cx="8262937"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and 	(w,in1,notcntrl1,notcntrl2),</a:t>
            </a:r>
          </a:p>
          <a:p>
            <a:pPr eaLnBrk="1" hangingPunct="1">
              <a:spcBef>
                <a:spcPct val="50000"/>
              </a:spcBef>
            </a:pPr>
            <a:r>
              <a:rPr kumimoji="1" lang="en-US" altLang="zh-CN" sz="3200" b="1">
                <a:latin typeface="Times New Roman" panose="02020603050405020304" pitchFamily="18" charset="0"/>
              </a:rPr>
              <a:t> 	(x,in2,notcntrl1,cntrl2),</a:t>
            </a:r>
          </a:p>
          <a:p>
            <a:pPr eaLnBrk="1" hangingPunct="1">
              <a:spcBef>
                <a:spcPct val="50000"/>
              </a:spcBef>
            </a:pPr>
            <a:r>
              <a:rPr kumimoji="1" lang="en-US" altLang="zh-CN" sz="3200" b="1">
                <a:latin typeface="Times New Roman" panose="02020603050405020304" pitchFamily="18" charset="0"/>
              </a:rPr>
              <a:t> 	(y,in3,cntrl1,notcntrl2),</a:t>
            </a:r>
          </a:p>
          <a:p>
            <a:pPr eaLnBrk="1" hangingPunct="1">
              <a:spcBef>
                <a:spcPct val="50000"/>
              </a:spcBef>
            </a:pPr>
            <a:r>
              <a:rPr kumimoji="1" lang="en-US" altLang="zh-CN" sz="3200" b="1">
                <a:latin typeface="Times New Roman" panose="02020603050405020304" pitchFamily="18" charset="0"/>
              </a:rPr>
              <a:t>         (z,in4,cntrl1,cntrl2);</a:t>
            </a:r>
          </a:p>
          <a:p>
            <a:pPr eaLnBrk="1" hangingPunct="1">
              <a:spcBef>
                <a:spcPct val="50000"/>
              </a:spcBef>
            </a:pPr>
            <a:r>
              <a:rPr kumimoji="1" lang="en-US" altLang="zh-CN" sz="3200" b="1">
                <a:latin typeface="Times New Roman" panose="02020603050405020304" pitchFamily="18" charset="0"/>
              </a:rPr>
              <a:t>or 	(out,w,x,y,z);	</a:t>
            </a:r>
          </a:p>
          <a:p>
            <a:pPr eaLnBrk="1" hangingPunct="1">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idx="1"/>
          </p:nvPr>
        </p:nvSpPr>
        <p:spPr>
          <a:xfrm>
            <a:off x="271463" y="381000"/>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二</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行为描述</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4935DDA-B837-40C3-AE64-D59BB50332A6}" type="slidenum">
              <a:rPr lang="en-US" altLang="zh-CN">
                <a:latin typeface="Times New Roman" panose="02020603050405020304" pitchFamily="18" charset="0"/>
              </a:rPr>
              <a:pPr/>
              <a:t>196</a:t>
            </a:fld>
            <a:endParaRPr lang="en-US" altLang="zh-CN">
              <a:latin typeface="Times New Roman" panose="02020603050405020304" pitchFamily="18" charset="0"/>
            </a:endParaRPr>
          </a:p>
        </p:txBody>
      </p:sp>
      <p:sp>
        <p:nvSpPr>
          <p:cNvPr id="208900" name="Text Box 3"/>
          <p:cNvSpPr txBox="1">
            <a:spLocks noChangeArrowheads="1"/>
          </p:cNvSpPr>
          <p:nvPr/>
        </p:nvSpPr>
        <p:spPr bwMode="auto">
          <a:xfrm>
            <a:off x="260350" y="1098550"/>
            <a:ext cx="8621713" cy="4171950"/>
          </a:xfrm>
          <a:prstGeom prst="rect">
            <a:avLst/>
          </a:prstGeom>
          <a:noFill/>
          <a:ln w="9525">
            <a:noFill/>
            <a:miter lim="800000"/>
            <a:headEnd/>
            <a:tailEnd/>
          </a:ln>
        </p:spPr>
        <p:txBody>
          <a:bodyPr>
            <a:spAutoFit/>
          </a:bodyPr>
          <a:lstStyle/>
          <a:p>
            <a:pPr eaLnBrk="1" hangingPunct="1">
              <a:lnSpc>
                <a:spcPct val="120000"/>
              </a:lnSpc>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行为描述的目标不是对电路的具体硬件结构进行说明，仅从电路的行为和功能的角度来描述某一电路模块。</a:t>
            </a:r>
            <a:endParaRPr kumimoji="1" lang="zh-CN" altLang="en-US" sz="3200" b="1" dirty="0">
              <a:solidFill>
                <a:srgbClr val="990000"/>
              </a:solidFill>
              <a:latin typeface="+mj-lt"/>
              <a:ea typeface="楷体_GB2312" pitchFamily="49" charset="-122"/>
            </a:endParaRPr>
          </a:p>
          <a:p>
            <a:pPr eaLnBrk="1" hangingPunct="1">
              <a:lnSpc>
                <a:spcPct val="120000"/>
              </a:lnSpc>
              <a:defRPr/>
            </a:pPr>
            <a:r>
              <a:rPr kumimoji="1" lang="zh-CN" altLang="en-US" sz="3200" b="1" dirty="0">
                <a:latin typeface="+mj-lt"/>
                <a:ea typeface="楷体_GB2312" pitchFamily="49" charset="-122"/>
              </a:rPr>
              <a:t>	对设计者来说，采用的描述级别越高，设计越容易。所以从容易设计的角度，在电路设计中，除非一些关键路径的设计采用结构描述外，一般更多地采用行为描述方式。</a:t>
            </a:r>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C4096A0-A947-48C6-95DF-51326FFC7F75}" type="slidenum">
              <a:rPr lang="en-US" altLang="zh-CN">
                <a:latin typeface="Times New Roman" panose="02020603050405020304" pitchFamily="18" charset="0"/>
              </a:rPr>
              <a:pPr/>
              <a:t>197</a:t>
            </a:fld>
            <a:endParaRPr lang="en-US" altLang="zh-CN">
              <a:latin typeface="Times New Roman" panose="02020603050405020304" pitchFamily="18" charset="0"/>
            </a:endParaRPr>
          </a:p>
        </p:txBody>
      </p:sp>
      <p:sp>
        <p:nvSpPr>
          <p:cNvPr id="209923" name="Text Box 2"/>
          <p:cNvSpPr txBox="1">
            <a:spLocks noChangeArrowheads="1"/>
          </p:cNvSpPr>
          <p:nvPr/>
        </p:nvSpPr>
        <p:spPr bwMode="auto">
          <a:xfrm>
            <a:off x="271463" y="914400"/>
            <a:ext cx="8331200" cy="477043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例：用</a:t>
            </a:r>
            <a:r>
              <a:rPr kumimoji="1" lang="en-US" altLang="zh-CN" sz="3200" b="1">
                <a:latin typeface="+mj-lt"/>
                <a:ea typeface="楷体_GB2312" pitchFamily="49" charset="-122"/>
              </a:rPr>
              <a:t>case</a:t>
            </a:r>
            <a:r>
              <a:rPr kumimoji="1" lang="zh-CN" altLang="en-US" sz="3200" b="1">
                <a:latin typeface="+mj-lt"/>
                <a:ea typeface="楷体_GB2312" pitchFamily="49" charset="-122"/>
              </a:rPr>
              <a:t>语句实现</a:t>
            </a:r>
            <a:r>
              <a:rPr kumimoji="1" lang="en-US" altLang="zh-CN" sz="3200" b="1">
                <a:latin typeface="+mj-lt"/>
                <a:ea typeface="楷体_GB2312" pitchFamily="49" charset="-122"/>
              </a:rPr>
              <a:t>4</a:t>
            </a:r>
            <a:r>
              <a:rPr kumimoji="1" lang="zh-CN" altLang="en-US" sz="3200" b="1">
                <a:latin typeface="+mj-lt"/>
                <a:ea typeface="楷体_GB2312" pitchFamily="49" charset="-122"/>
              </a:rPr>
              <a:t>选一数据选择器。</a:t>
            </a:r>
          </a:p>
          <a:p>
            <a:pPr eaLnBrk="1" hangingPunct="1">
              <a:spcBef>
                <a:spcPct val="50000"/>
              </a:spcBef>
              <a:defRPr/>
            </a:pPr>
            <a:r>
              <a:rPr kumimoji="1" lang="en-US" altLang="zh-CN" sz="3200" b="1">
                <a:latin typeface="+mj-lt"/>
                <a:ea typeface="楷体_GB2312" pitchFamily="49" charset="-122"/>
              </a:rPr>
              <a:t>module mux4_1b(out,in1,in2,in3,in4,cntrl1,cntrl2);</a:t>
            </a:r>
          </a:p>
          <a:p>
            <a:pPr eaLnBrk="1" hangingPunct="1">
              <a:spcBef>
                <a:spcPct val="50000"/>
              </a:spcBef>
              <a:defRPr/>
            </a:pPr>
            <a:r>
              <a:rPr kumimoji="1" lang="en-US" altLang="zh-CN" sz="3200" b="1">
                <a:latin typeface="+mj-lt"/>
                <a:ea typeface="楷体_GB2312" pitchFamily="49" charset="-122"/>
              </a:rPr>
              <a:t>output out;</a:t>
            </a:r>
          </a:p>
          <a:p>
            <a:pPr eaLnBrk="1" hangingPunct="1">
              <a:spcBef>
                <a:spcPct val="50000"/>
              </a:spcBef>
              <a:defRPr/>
            </a:pPr>
            <a:r>
              <a:rPr kumimoji="1" lang="en-US" altLang="zh-CN" sz="3200" b="1">
                <a:latin typeface="+mj-lt"/>
                <a:ea typeface="楷体_GB2312" pitchFamily="49" charset="-122"/>
              </a:rPr>
              <a:t>input in1,in2,in3,in4,cntrl1,cntrl2;</a:t>
            </a:r>
          </a:p>
          <a:p>
            <a:pPr eaLnBrk="1" hangingPunct="1">
              <a:spcBef>
                <a:spcPct val="50000"/>
              </a:spcBef>
              <a:defRPr/>
            </a:pPr>
            <a:r>
              <a:rPr kumimoji="1" lang="en-US" altLang="zh-CN" sz="3200" b="1">
                <a:latin typeface="+mj-lt"/>
                <a:ea typeface="楷体_GB2312" pitchFamily="49" charset="-122"/>
              </a:rPr>
              <a:t>reg out;</a:t>
            </a:r>
          </a:p>
          <a:p>
            <a:pPr eaLnBrk="1" hangingPunct="1">
              <a:spcBef>
                <a:spcPct val="50000"/>
              </a:spcBef>
              <a:defRPr/>
            </a:pPr>
            <a:r>
              <a:rPr kumimoji="1" lang="en-US" altLang="zh-CN" sz="3200" b="1">
                <a:latin typeface="+mj-lt"/>
                <a:ea typeface="楷体_GB2312" pitchFamily="49" charset="-122"/>
              </a:rPr>
              <a:t>always@</a:t>
            </a:r>
            <a:r>
              <a:rPr kumimoji="1" lang="en-US" altLang="zh-CN" sz="2800" b="1">
                <a:latin typeface="+mj-lt"/>
                <a:ea typeface="楷体_GB2312" pitchFamily="49" charset="-122"/>
              </a:rPr>
              <a:t>(in1 or in2 or in3 or in4 or cntrl1 or cntrl2)</a:t>
            </a:r>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1BA607F-89D0-4580-9BD7-8A14130967B7}" type="slidenum">
              <a:rPr lang="en-US" altLang="zh-CN">
                <a:latin typeface="Times New Roman" panose="02020603050405020304" pitchFamily="18" charset="0"/>
              </a:rPr>
              <a:pPr/>
              <a:t>198</a:t>
            </a:fld>
            <a:endParaRPr lang="en-US" altLang="zh-CN">
              <a:latin typeface="Times New Roman" panose="02020603050405020304" pitchFamily="18" charset="0"/>
            </a:endParaRPr>
          </a:p>
        </p:txBody>
      </p:sp>
      <p:sp>
        <p:nvSpPr>
          <p:cNvPr id="203779" name="Text Box 2"/>
          <p:cNvSpPr txBox="1">
            <a:spLocks noChangeArrowheads="1"/>
          </p:cNvSpPr>
          <p:nvPr/>
        </p:nvSpPr>
        <p:spPr bwMode="auto">
          <a:xfrm>
            <a:off x="338138" y="838200"/>
            <a:ext cx="8061325"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case({cntrl1,cntrl2})</a:t>
            </a:r>
          </a:p>
          <a:p>
            <a:pPr eaLnBrk="1" hangingPunct="1">
              <a:spcBef>
                <a:spcPct val="50000"/>
              </a:spcBef>
            </a:pPr>
            <a:r>
              <a:rPr kumimoji="1" lang="en-US" altLang="zh-CN" sz="3200" b="1">
                <a:latin typeface="Times New Roman" panose="02020603050405020304" pitchFamily="18" charset="0"/>
              </a:rPr>
              <a:t>2'b00:out=in1;</a:t>
            </a:r>
          </a:p>
          <a:p>
            <a:pPr eaLnBrk="1" hangingPunct="1">
              <a:spcBef>
                <a:spcPct val="50000"/>
              </a:spcBef>
            </a:pPr>
            <a:r>
              <a:rPr kumimoji="1" lang="en-US" altLang="zh-CN" sz="3200" b="1">
                <a:latin typeface="Times New Roman" panose="02020603050405020304" pitchFamily="18" charset="0"/>
              </a:rPr>
              <a:t>2'b01:out=in2;</a:t>
            </a:r>
          </a:p>
          <a:p>
            <a:pPr eaLnBrk="1" hangingPunct="1">
              <a:spcBef>
                <a:spcPct val="50000"/>
              </a:spcBef>
            </a:pPr>
            <a:r>
              <a:rPr kumimoji="1" lang="en-US" altLang="zh-CN" sz="3200" b="1">
                <a:latin typeface="Times New Roman" panose="02020603050405020304" pitchFamily="18" charset="0"/>
              </a:rPr>
              <a:t>2'b10:out=in3;</a:t>
            </a:r>
          </a:p>
          <a:p>
            <a:pPr eaLnBrk="1" hangingPunct="1">
              <a:spcBef>
                <a:spcPct val="50000"/>
              </a:spcBef>
            </a:pPr>
            <a:r>
              <a:rPr kumimoji="1" lang="en-US" altLang="zh-CN" sz="3200" b="1">
                <a:latin typeface="Times New Roman" panose="02020603050405020304" pitchFamily="18" charset="0"/>
              </a:rPr>
              <a:t>2'b11:out=in4;</a:t>
            </a:r>
          </a:p>
          <a:p>
            <a:pPr eaLnBrk="1" hangingPunct="1">
              <a:spcBef>
                <a:spcPct val="50000"/>
              </a:spcBef>
            </a:pPr>
            <a:r>
              <a:rPr kumimoji="1" lang="en-US" altLang="zh-CN" sz="3200" b="1">
                <a:latin typeface="Times New Roman" panose="02020603050405020304" pitchFamily="18" charset="0"/>
              </a:rPr>
              <a:t>default:out=2'bx;</a:t>
            </a:r>
          </a:p>
          <a:p>
            <a:pPr eaLnBrk="1" hangingPunct="1">
              <a:spcBef>
                <a:spcPct val="50000"/>
              </a:spcBef>
            </a:pPr>
            <a:r>
              <a:rPr kumimoji="1" lang="en-US" altLang="zh-CN" sz="3200" b="1">
                <a:latin typeface="Times New Roman" panose="02020603050405020304" pitchFamily="18" charset="0"/>
              </a:rPr>
              <a:t>endcase</a:t>
            </a:r>
          </a:p>
          <a:p>
            <a:pPr eaLnBrk="1" hangingPunct="1">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a:xfrm>
            <a:off x="230188" y="581025"/>
            <a:ext cx="7772400" cy="609600"/>
          </a:xfrm>
        </p:spPr>
        <p:txBody>
          <a:bodyPr/>
          <a:lstStyle/>
          <a:p>
            <a:pPr eaLnBrk="1" hangingPunct="1">
              <a:lnSpc>
                <a:spcPct val="90000"/>
              </a:lnSpc>
              <a:buFontTx/>
              <a:buNone/>
              <a:defRPr/>
            </a:pPr>
            <a:r>
              <a:rPr lang="zh-CN" altLang="en-US" sz="3600" b="1" dirty="0" smtClean="0">
                <a:solidFill>
                  <a:srgbClr val="0043A6"/>
                </a:solidFill>
                <a:effectLst>
                  <a:outerShdw blurRad="38100" dist="38100" dir="2700000" algn="tl">
                    <a:srgbClr val="C0C0C0"/>
                  </a:outerShdw>
                </a:effectLst>
                <a:latin typeface="+mj-lt"/>
              </a:rPr>
              <a:t>三</a:t>
            </a:r>
            <a:r>
              <a:rPr lang="en-US" altLang="zh-CN" sz="3600" b="1" dirty="0" smtClean="0">
                <a:solidFill>
                  <a:srgbClr val="0043A6"/>
                </a:solidFill>
                <a:effectLst>
                  <a:outerShdw blurRad="38100" dist="38100" dir="2700000" algn="tl">
                    <a:srgbClr val="C0C0C0"/>
                  </a:outerShdw>
                </a:effectLst>
                <a:latin typeface="+mj-lt"/>
              </a:rPr>
              <a:t>. </a:t>
            </a:r>
            <a:r>
              <a:rPr lang="zh-CN" altLang="en-US" sz="3600" b="1" dirty="0" smtClean="0">
                <a:solidFill>
                  <a:srgbClr val="0043A6"/>
                </a:solidFill>
                <a:effectLst>
                  <a:outerShdw blurRad="38100" dist="38100" dir="2700000" algn="tl">
                    <a:srgbClr val="C0C0C0"/>
                  </a:outerShdw>
                </a:effectLst>
                <a:latin typeface="+mj-lt"/>
              </a:rPr>
              <a:t>数据流描述（</a:t>
            </a:r>
            <a:r>
              <a:rPr lang="en-US" altLang="zh-CN" sz="3600" b="1" dirty="0" smtClean="0">
                <a:solidFill>
                  <a:srgbClr val="0043A6"/>
                </a:solidFill>
                <a:effectLst>
                  <a:outerShdw blurRad="38100" dist="38100" dir="2700000" algn="tl">
                    <a:srgbClr val="C0C0C0"/>
                  </a:outerShdw>
                </a:effectLst>
                <a:latin typeface="+mj-lt"/>
              </a:rPr>
              <a:t>RTL</a:t>
            </a:r>
            <a:r>
              <a:rPr lang="zh-CN" altLang="en-US" sz="3600" b="1" dirty="0" smtClean="0">
                <a:solidFill>
                  <a:srgbClr val="0043A6"/>
                </a:solidFill>
                <a:effectLst>
                  <a:outerShdw blurRad="38100" dist="38100" dir="2700000" algn="tl">
                    <a:srgbClr val="C0C0C0"/>
                  </a:outerShdw>
                </a:effectLst>
                <a:latin typeface="+mj-lt"/>
              </a:rPr>
              <a:t>级描述）</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B4FFF14B-D83C-47E2-B2D2-8246C493A80F}" type="slidenum">
              <a:rPr lang="en-US" altLang="zh-CN">
                <a:latin typeface="Times New Roman" panose="02020603050405020304" pitchFamily="18" charset="0"/>
                <a:ea typeface="楷体_GB2312" pitchFamily="49" charset="-122"/>
              </a:rPr>
              <a:pPr/>
              <a:t>199</a:t>
            </a:fld>
            <a:endParaRPr lang="en-US" altLang="zh-CN">
              <a:latin typeface="Times New Roman" panose="02020603050405020304" pitchFamily="18" charset="0"/>
              <a:ea typeface="楷体_GB2312" pitchFamily="49" charset="-122"/>
            </a:endParaRPr>
          </a:p>
        </p:txBody>
      </p:sp>
      <p:sp>
        <p:nvSpPr>
          <p:cNvPr id="211973" name="Rectangle 4"/>
          <p:cNvSpPr>
            <a:spLocks noChangeArrowheads="1"/>
          </p:cNvSpPr>
          <p:nvPr/>
        </p:nvSpPr>
        <p:spPr bwMode="auto">
          <a:xfrm>
            <a:off x="376238" y="1450975"/>
            <a:ext cx="8586787" cy="3692525"/>
          </a:xfrm>
          <a:prstGeom prst="rect">
            <a:avLst/>
          </a:prstGeom>
          <a:noFill/>
          <a:ln w="9525">
            <a:noFill/>
            <a:miter lim="800000"/>
            <a:headEnd/>
            <a:tailEnd/>
          </a:ln>
        </p:spPr>
        <p:txBody>
          <a:bodyPr anchor="ctr">
            <a:spAutoFit/>
          </a:bodyPr>
          <a:lstStyle/>
          <a:p>
            <a:pPr eaLnBrk="1" hangingPunct="1">
              <a:lnSpc>
                <a:spcPct val="150000"/>
              </a:lnSpc>
              <a:defRPr/>
            </a:pPr>
            <a:r>
              <a:rPr lang="zh-CN" altLang="en-US" sz="3200" b="1" dirty="0">
                <a:latin typeface="+mj-lt"/>
                <a:ea typeface="楷体_GB2312" pitchFamily="49" charset="-122"/>
              </a:rPr>
              <a:t>数据流描述方式与布尔表达式比较类似，在这种描述方式中，电路不再被描述为逻辑单元之间的连接，而是被描述为一系列赋值语句。通常，在数据流描述方式中使用的是持续赋值语句</a:t>
            </a:r>
            <a:r>
              <a:rPr lang="en-US" sz="3200" b="1" dirty="0">
                <a:latin typeface="+mj-lt"/>
                <a:ea typeface="楷体_GB2312" pitchFamily="49" charset="-122"/>
              </a:rPr>
              <a:t>assign</a:t>
            </a:r>
            <a:r>
              <a:rPr lang="zh-CN" altLang="en-US" sz="3200" b="1" dirty="0">
                <a:latin typeface="+mj-lt"/>
                <a:ea typeface="楷体_GB2312" pitchFamily="49" charset="-122"/>
              </a:rPr>
              <a:t>。</a:t>
            </a:r>
            <a:endParaRPr kumimoji="1" lang="zh-CN" altLang="en-US" sz="3200" b="1" dirty="0">
              <a:latin typeface="+mj-lt"/>
              <a:ea typeface="楷体_GB2312"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533400"/>
            <a:ext cx="8077200" cy="1905000"/>
          </a:xfrm>
        </p:spPr>
        <p:txBody>
          <a:bodyPr/>
          <a:lstStyle/>
          <a:p>
            <a:pPr algn="l" eaLnBrk="1" hangingPunct="1">
              <a:lnSpc>
                <a:spcPct val="60000"/>
              </a:lnSpc>
              <a:defRPr/>
            </a:pPr>
            <a:r>
              <a:rPr lang="zh-CN" altLang="en-US" sz="4800" b="1" smtClean="0">
                <a:solidFill>
                  <a:schemeClr val="accent2"/>
                </a:solidFill>
              </a:rPr>
              <a:t>第一部分  </a:t>
            </a:r>
            <a:r>
              <a:rPr lang="en-US" altLang="zh-CN" sz="4800" b="1" smtClean="0">
                <a:solidFill>
                  <a:schemeClr val="accent2"/>
                </a:solidFill>
              </a:rPr>
              <a:t>Verilog HDL</a:t>
            </a:r>
            <a:r>
              <a:rPr lang="zh-CN" altLang="en-US" sz="4800" b="1" smtClean="0">
                <a:solidFill>
                  <a:schemeClr val="accent2"/>
                </a:solidFill>
              </a:rPr>
              <a:t>语言</a:t>
            </a:r>
            <a:br>
              <a:rPr lang="zh-CN" altLang="en-US" sz="4800" b="1" smtClean="0">
                <a:solidFill>
                  <a:schemeClr val="accent2"/>
                </a:solidFill>
              </a:rPr>
            </a:br>
            <a:r>
              <a:rPr lang="zh-CN" altLang="en-US" sz="4800" b="1" smtClean="0">
                <a:solidFill>
                  <a:schemeClr val="accent2"/>
                </a:solidFill>
              </a:rPr>
              <a:t/>
            </a:r>
            <a:br>
              <a:rPr lang="zh-CN" altLang="en-US" sz="4800" b="1" smtClean="0">
                <a:solidFill>
                  <a:schemeClr val="accent2"/>
                </a:solidFill>
              </a:rPr>
            </a:br>
            <a:r>
              <a:rPr lang="en-US" altLang="zh-CN" sz="4000" b="1" smtClean="0">
                <a:solidFill>
                  <a:schemeClr val="accent2"/>
                </a:solidFill>
              </a:rPr>
              <a:t>§1      </a:t>
            </a:r>
            <a:r>
              <a:rPr lang="zh-CN" altLang="en-US" sz="4000" b="1" smtClean="0">
                <a:solidFill>
                  <a:schemeClr val="accent2"/>
                </a:solidFill>
              </a:rPr>
              <a:t>综述</a:t>
            </a:r>
          </a:p>
        </p:txBody>
      </p:sp>
      <p:sp>
        <p:nvSpPr>
          <p:cNvPr id="13315" name="Rectangle 3"/>
          <p:cNvSpPr>
            <a:spLocks noGrp="1" noChangeArrowheads="1"/>
          </p:cNvSpPr>
          <p:nvPr>
            <p:ph idx="1"/>
          </p:nvPr>
        </p:nvSpPr>
        <p:spPr>
          <a:xfrm>
            <a:off x="625475" y="2447925"/>
            <a:ext cx="7340600" cy="622300"/>
          </a:xfrm>
        </p:spPr>
        <p:txBody>
          <a:bodyPr/>
          <a:lstStyle/>
          <a:p>
            <a:pPr eaLnBrk="1" hangingPunct="1">
              <a:lnSpc>
                <a:spcPct val="90000"/>
              </a:lnSpc>
              <a:buFontTx/>
              <a:buNone/>
              <a:defRPr/>
            </a:pPr>
            <a:r>
              <a:rPr lang="zh-CN" altLang="en-US" sz="3600" b="1" dirty="0" smtClean="0">
                <a:solidFill>
                  <a:srgbClr val="0053CC"/>
                </a:solidFill>
                <a:effectLst>
                  <a:outerShdw blurRad="38100" dist="38100" dir="2700000" algn="tl">
                    <a:srgbClr val="C0C0C0"/>
                  </a:outerShdw>
                </a:effectLst>
                <a:latin typeface="宋体" pitchFamily="2" charset="-122"/>
              </a:rPr>
              <a:t>一</a:t>
            </a:r>
            <a:r>
              <a:rPr lang="en-US" altLang="zh-CN" sz="3600" b="1" dirty="0" smtClean="0">
                <a:solidFill>
                  <a:srgbClr val="0053CC"/>
                </a:solidFill>
                <a:effectLst>
                  <a:outerShdw blurRad="38100" dist="38100" dir="2700000" algn="tl">
                    <a:srgbClr val="C0C0C0"/>
                  </a:outerShdw>
                </a:effectLst>
                <a:latin typeface="宋体" pitchFamily="2" charset="-122"/>
              </a:rPr>
              <a:t>.  </a:t>
            </a:r>
            <a:r>
              <a:rPr lang="zh-CN" altLang="en-US" sz="3600" b="1" dirty="0" smtClean="0">
                <a:solidFill>
                  <a:srgbClr val="0053CC"/>
                </a:solidFill>
                <a:effectLst>
                  <a:outerShdw blurRad="38100" dist="38100" dir="2700000" algn="tl">
                    <a:srgbClr val="C0C0C0"/>
                  </a:outerShdw>
                </a:effectLst>
                <a:latin typeface="宋体" pitchFamily="2" charset="-122"/>
              </a:rPr>
              <a:t>什么是硬件描述语言？</a:t>
            </a:r>
          </a:p>
        </p:txBody>
      </p:sp>
      <p:sp>
        <p:nvSpPr>
          <p:cNvPr id="7"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1507B9F-D1E8-4287-BFB1-EEDDE5C9182A}"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sp>
        <p:nvSpPr>
          <p:cNvPr id="3077" name="Text Box 4"/>
          <p:cNvSpPr txBox="1">
            <a:spLocks noChangeArrowheads="1"/>
          </p:cNvSpPr>
          <p:nvPr/>
        </p:nvSpPr>
        <p:spPr bwMode="auto">
          <a:xfrm>
            <a:off x="228600" y="3214688"/>
            <a:ext cx="8534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硬件描述语言是一种用文本形式来描述和</a:t>
            </a:r>
          </a:p>
          <a:p>
            <a:pPr eaLnBrk="1" hangingPunct="1">
              <a:spcBef>
                <a:spcPct val="50000"/>
              </a:spcBef>
            </a:pPr>
            <a:r>
              <a:rPr lang="zh-CN" altLang="en-US" sz="3200" b="1">
                <a:latin typeface="楷体_GB2312" pitchFamily="49" charset="-122"/>
                <a:ea typeface="楷体_GB2312" pitchFamily="49" charset="-122"/>
              </a:rPr>
              <a:t>设计电路的语言。是硬件设计人员和电子设计</a:t>
            </a:r>
          </a:p>
          <a:p>
            <a:pPr eaLnBrk="1" hangingPunct="1">
              <a:spcBef>
                <a:spcPct val="50000"/>
              </a:spcBef>
            </a:pPr>
            <a:r>
              <a:rPr lang="zh-CN" altLang="en-US" sz="3200" b="1">
                <a:latin typeface="楷体_GB2312" pitchFamily="49" charset="-122"/>
                <a:ea typeface="楷体_GB2312" pitchFamily="49" charset="-122"/>
              </a:rPr>
              <a:t>自动化（</a:t>
            </a:r>
            <a:r>
              <a:rPr lang="en-US" altLang="zh-CN" sz="3200" b="1">
                <a:latin typeface="楷体_GB2312" pitchFamily="49" charset="-122"/>
                <a:ea typeface="楷体_GB2312" pitchFamily="49" charset="-122"/>
              </a:rPr>
              <a:t>EDA</a:t>
            </a:r>
            <a:r>
              <a:rPr lang="zh-CN" altLang="en-US" sz="3200" b="1">
                <a:latin typeface="楷体_GB2312" pitchFamily="49" charset="-122"/>
                <a:ea typeface="楷体_GB2312" pitchFamily="49" charset="-122"/>
              </a:rPr>
              <a:t>）工具之间的界面。</a:t>
            </a:r>
            <a:endParaRPr kumimoji="1" lang="zh-CN" altLang="en-US" sz="3200" b="1">
              <a:latin typeface="楷体_GB2312" pitchFamily="49" charset="-122"/>
              <a:ea typeface="楷体_GB2312" pitchFamily="49" charset="-122"/>
            </a:endParaRPr>
          </a:p>
        </p:txBody>
      </p:sp>
      <p:pic>
        <p:nvPicPr>
          <p:cNvPr id="3078" name="Picture 5" descr="BD0554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851400"/>
            <a:ext cx="1814513"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338F408-1706-479B-B1B2-E3B4338A80CD}" type="slidenum">
              <a:rPr lang="en-US" altLang="zh-CN">
                <a:latin typeface="Times New Roman" panose="02020603050405020304" pitchFamily="18" charset="0"/>
              </a:rPr>
              <a:pPr/>
              <a:t>20</a:t>
            </a:fld>
            <a:endParaRPr lang="en-US" altLang="zh-CN">
              <a:latin typeface="Times New Roman" panose="02020603050405020304" pitchFamily="18" charset="0"/>
            </a:endParaRPr>
          </a:p>
        </p:txBody>
      </p:sp>
      <p:sp>
        <p:nvSpPr>
          <p:cNvPr id="34821" name="Rectangle 5"/>
          <p:cNvSpPr>
            <a:spLocks noChangeArrowheads="1"/>
          </p:cNvSpPr>
          <p:nvPr/>
        </p:nvSpPr>
        <p:spPr bwMode="auto">
          <a:xfrm>
            <a:off x="144463" y="598488"/>
            <a:ext cx="8820150" cy="5661025"/>
          </a:xfrm>
          <a:prstGeom prst="rect">
            <a:avLst/>
          </a:prstGeom>
          <a:noFill/>
          <a:ln w="9525">
            <a:noFill/>
            <a:miter lim="800000"/>
            <a:headEnd/>
            <a:tailEnd/>
          </a:ln>
          <a:effectLst/>
        </p:spPr>
        <p:txBody>
          <a:bodyPr anchor="ctr">
            <a:spAutoFit/>
          </a:bodyPr>
          <a:lstStyle/>
          <a:p>
            <a:pPr indent="336550" eaLnBrk="1" hangingPunct="1">
              <a:spcBef>
                <a:spcPct val="15000"/>
              </a:spcBef>
              <a:defRPr/>
            </a:pPr>
            <a:r>
              <a:rPr kumimoji="1" lang="zh-CN" altLang="en-US" sz="2800" b="1" dirty="0">
                <a:latin typeface="楷体_GB2312" pitchFamily="49" charset="-122"/>
                <a:ea typeface="楷体_GB2312" pitchFamily="49" charset="-122"/>
              </a:rPr>
              <a:t>设计师自己设计的各种模块也可以看作元件，被顶层文件或其他文件调用：</a:t>
            </a:r>
          </a:p>
          <a:p>
            <a:pPr indent="336550" eaLnBrk="1" hangingPunct="1">
              <a:spcBef>
                <a:spcPct val="15000"/>
              </a:spcBef>
              <a:defRPr/>
            </a:pP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模块名  </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&lt;</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实例名</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&gt;  (&lt;</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端口列表</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&gt;);</a:t>
            </a:r>
            <a:endPar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indent="336550" eaLnBrk="1" hangingPunct="1">
              <a:spcBef>
                <a:spcPct val="15000"/>
              </a:spcBef>
              <a:defRPr/>
            </a:pPr>
            <a:r>
              <a:rPr kumimoji="1" lang="zh-CN" altLang="en-US" sz="2800" b="1" dirty="0">
                <a:latin typeface="楷体_GB2312" pitchFamily="49" charset="-122"/>
                <a:ea typeface="楷体_GB2312" pitchFamily="49" charset="-122"/>
              </a:rPr>
              <a:t>端口列表有两种表示方式，</a:t>
            </a:r>
          </a:p>
          <a:p>
            <a:pPr indent="336550" eaLnBrk="1" hangingPunct="1">
              <a:spcBef>
                <a:spcPct val="15000"/>
              </a:spcBef>
              <a:defRPr/>
            </a:pPr>
            <a:r>
              <a:rPr kumimoji="1" lang="zh-CN" altLang="en-US" sz="2800" b="1" dirty="0">
                <a:latin typeface="楷体_GB2312" pitchFamily="49" charset="-122"/>
                <a:ea typeface="楷体_GB2312" pitchFamily="49" charset="-122"/>
              </a:rPr>
              <a:t>第一种方式显式给出端口与信号之间的对应关系：</a:t>
            </a:r>
          </a:p>
          <a:p>
            <a:pPr indent="336550" eaLnBrk="1" hangingPunct="1">
              <a:spcBef>
                <a:spcPct val="15000"/>
              </a:spcBef>
              <a:defRPr/>
            </a:pP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端口名（信号值表达式）</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端口名</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信号值表达式</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indent="336550" eaLnBrk="1" hangingPunct="1">
              <a:spcBef>
                <a:spcPct val="15000"/>
              </a:spcBef>
              <a:defRPr/>
            </a:pPr>
            <a:r>
              <a:rPr kumimoji="1" lang="zh-CN" altLang="en-US" sz="2800" b="1" dirty="0">
                <a:latin typeface="楷体_GB2312" pitchFamily="49" charset="-122"/>
                <a:ea typeface="楷体_GB2312" pitchFamily="49" charset="-122"/>
              </a:rPr>
              <a:t>第二种方法是隐式给出端口与信号之间的关系：</a:t>
            </a:r>
          </a:p>
          <a:p>
            <a:pPr indent="336550" eaLnBrk="1" hangingPunct="1">
              <a:spcBef>
                <a:spcPct val="15000"/>
              </a:spcBef>
              <a:defRPr/>
            </a:pP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（信号值表达式</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信号值表达式</a:t>
            </a:r>
            <a:r>
              <a:rPr kumimoji="1" lang="en-US" altLang="zh-CN"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i="1" dirty="0">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indent="336550" eaLnBrk="1" hangingPunct="1">
              <a:spcBef>
                <a:spcPct val="15000"/>
              </a:spcBef>
              <a:defRPr/>
            </a:pPr>
            <a:r>
              <a:rPr kumimoji="1" lang="zh-CN" altLang="en-US" sz="2800" b="1" dirty="0">
                <a:latin typeface="楷体_GB2312" pitchFamily="49" charset="-122"/>
                <a:ea typeface="楷体_GB2312" pitchFamily="49" charset="-122"/>
              </a:rPr>
              <a:t>这种方式下，例化的端口列表中信号的顺序要与该模块定义中的端口列表中端口顺序严格一致。而第一种方法则无此要求。</a:t>
            </a:r>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a:xfrm>
            <a:off x="3990975" y="6400800"/>
            <a:ext cx="619125" cy="457200"/>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A130D34-196C-49CD-916F-B15A6DFF7050}" type="slidenum">
              <a:rPr lang="en-US" altLang="zh-CN">
                <a:latin typeface="Times New Roman" panose="02020603050405020304" pitchFamily="18" charset="0"/>
              </a:rPr>
              <a:pPr/>
              <a:t>200</a:t>
            </a:fld>
            <a:endParaRPr lang="en-US" altLang="zh-CN">
              <a:latin typeface="Times New Roman" panose="02020603050405020304" pitchFamily="18" charset="0"/>
            </a:endParaRPr>
          </a:p>
        </p:txBody>
      </p:sp>
      <p:sp>
        <p:nvSpPr>
          <p:cNvPr id="5" name="Rectangle 2"/>
          <p:cNvSpPr txBox="1">
            <a:spLocks noChangeArrowheads="1"/>
          </p:cNvSpPr>
          <p:nvPr/>
        </p:nvSpPr>
        <p:spPr>
          <a:xfrm>
            <a:off x="239713" y="247650"/>
            <a:ext cx="7772400" cy="609600"/>
          </a:xfrm>
          <a:prstGeom prst="rect">
            <a:avLst/>
          </a:prstGeom>
        </p:spPr>
        <p:txBody>
          <a:bodyPr/>
          <a:lstStyle/>
          <a:p>
            <a:pPr marL="342900" indent="-342900" eaLnBrk="1" hangingPunct="1">
              <a:lnSpc>
                <a:spcPct val="90000"/>
              </a:lnSpc>
              <a:spcBef>
                <a:spcPct val="20000"/>
              </a:spcBef>
              <a:defRPr/>
            </a:pPr>
            <a:r>
              <a:rPr kumimoji="1" lang="zh-CN" altLang="en-US" sz="3600" b="1" kern="0">
                <a:solidFill>
                  <a:srgbClr val="0043A6"/>
                </a:solidFill>
                <a:effectLst>
                  <a:outerShdw blurRad="38100" dist="38100" dir="2700000" algn="tl">
                    <a:srgbClr val="C0C0C0"/>
                  </a:outerShdw>
                </a:effectLst>
                <a:latin typeface="+mj-lt"/>
                <a:ea typeface="楷体_GB2312" pitchFamily="49" charset="-122"/>
              </a:rPr>
              <a:t>三</a:t>
            </a:r>
            <a:r>
              <a:rPr kumimoji="1" lang="en-US" altLang="zh-CN" sz="3600" b="1" kern="0">
                <a:solidFill>
                  <a:srgbClr val="0043A6"/>
                </a:solidFill>
                <a:effectLst>
                  <a:outerShdw blurRad="38100" dist="38100" dir="2700000" algn="tl">
                    <a:srgbClr val="C0C0C0"/>
                  </a:outerShdw>
                </a:effectLst>
                <a:latin typeface="+mj-lt"/>
                <a:ea typeface="楷体_GB2312" pitchFamily="49" charset="-122"/>
              </a:rPr>
              <a:t>. </a:t>
            </a:r>
            <a:r>
              <a:rPr kumimoji="1" lang="zh-CN" altLang="en-US" sz="3600" b="1" kern="0">
                <a:solidFill>
                  <a:srgbClr val="0043A6"/>
                </a:solidFill>
                <a:effectLst>
                  <a:outerShdw blurRad="38100" dist="38100" dir="2700000" algn="tl">
                    <a:srgbClr val="C0C0C0"/>
                  </a:outerShdw>
                </a:effectLst>
                <a:latin typeface="+mj-lt"/>
                <a:ea typeface="楷体_GB2312" pitchFamily="49" charset="-122"/>
              </a:rPr>
              <a:t>数据流描述（</a:t>
            </a:r>
            <a:r>
              <a:rPr kumimoji="1" lang="en-US" altLang="zh-CN" sz="3600" b="1" kern="0">
                <a:solidFill>
                  <a:srgbClr val="0043A6"/>
                </a:solidFill>
                <a:effectLst>
                  <a:outerShdw blurRad="38100" dist="38100" dir="2700000" algn="tl">
                    <a:srgbClr val="C0C0C0"/>
                  </a:outerShdw>
                </a:effectLst>
                <a:latin typeface="+mj-lt"/>
                <a:ea typeface="楷体_GB2312" pitchFamily="49" charset="-122"/>
              </a:rPr>
              <a:t>RTL</a:t>
            </a:r>
            <a:r>
              <a:rPr kumimoji="1" lang="zh-CN" altLang="en-US" sz="3600" b="1" kern="0">
                <a:solidFill>
                  <a:srgbClr val="0043A6"/>
                </a:solidFill>
                <a:effectLst>
                  <a:outerShdw blurRad="38100" dist="38100" dir="2700000" algn="tl">
                    <a:srgbClr val="C0C0C0"/>
                  </a:outerShdw>
                </a:effectLst>
                <a:latin typeface="+mj-lt"/>
                <a:ea typeface="楷体_GB2312" pitchFamily="49" charset="-122"/>
              </a:rPr>
              <a:t>级描述）</a:t>
            </a:r>
            <a:endParaRPr kumimoji="1" lang="zh-CN" altLang="en-US" sz="3600" b="1" kern="0" dirty="0">
              <a:solidFill>
                <a:srgbClr val="0043A6"/>
              </a:solidFill>
              <a:effectLst>
                <a:outerShdw blurRad="38100" dist="38100" dir="2700000" algn="tl">
                  <a:srgbClr val="C0C0C0"/>
                </a:outerShdw>
              </a:effectLst>
              <a:latin typeface="+mj-lt"/>
              <a:ea typeface="楷体_GB2312" pitchFamily="49" charset="-122"/>
            </a:endParaRPr>
          </a:p>
        </p:txBody>
      </p:sp>
      <p:sp>
        <p:nvSpPr>
          <p:cNvPr id="6" name="Text Box 3"/>
          <p:cNvSpPr txBox="1">
            <a:spLocks noChangeArrowheads="1"/>
          </p:cNvSpPr>
          <p:nvPr/>
        </p:nvSpPr>
        <p:spPr bwMode="auto">
          <a:xfrm>
            <a:off x="250825" y="1011238"/>
            <a:ext cx="8128000" cy="5705475"/>
          </a:xfrm>
          <a:prstGeom prst="rect">
            <a:avLst/>
          </a:prstGeom>
          <a:noFill/>
          <a:ln w="9525">
            <a:noFill/>
            <a:miter lim="800000"/>
            <a:headEnd/>
            <a:tailEnd/>
          </a:ln>
        </p:spPr>
        <p:txBody>
          <a:bodyPr>
            <a:spAutoFit/>
          </a:bodyPr>
          <a:lstStyle/>
          <a:p>
            <a:pPr eaLnBrk="1" hangingPunct="1">
              <a:spcBef>
                <a:spcPct val="20000"/>
              </a:spcBef>
              <a:defRPr/>
            </a:pPr>
            <a:r>
              <a:rPr kumimoji="1" lang="zh-CN" altLang="en-US" sz="3200" b="1" dirty="0">
                <a:latin typeface="+mj-lt"/>
                <a:ea typeface="楷体_GB2312" pitchFamily="49" charset="-122"/>
              </a:rPr>
              <a:t>例：数据流方式描述的</a:t>
            </a:r>
            <a:r>
              <a:rPr kumimoji="1" lang="en-US" altLang="zh-CN" sz="3200" b="1" dirty="0">
                <a:latin typeface="+mj-lt"/>
                <a:ea typeface="楷体_GB2312" pitchFamily="49" charset="-122"/>
              </a:rPr>
              <a:t>4</a:t>
            </a:r>
            <a:r>
              <a:rPr kumimoji="1" lang="zh-CN" altLang="en-US" sz="3200" b="1" dirty="0">
                <a:latin typeface="+mj-lt"/>
                <a:ea typeface="楷体_GB2312" pitchFamily="49" charset="-122"/>
              </a:rPr>
              <a:t>选一数据选择器</a:t>
            </a:r>
          </a:p>
          <a:p>
            <a:pPr eaLnBrk="1" hangingPunct="1">
              <a:spcBef>
                <a:spcPct val="20000"/>
              </a:spcBef>
              <a:defRPr/>
            </a:pPr>
            <a:r>
              <a:rPr kumimoji="1" lang="en-US" altLang="zh-CN" sz="3200" b="1" dirty="0">
                <a:latin typeface="+mj-lt"/>
                <a:ea typeface="楷体_GB2312" pitchFamily="49" charset="-122"/>
              </a:rPr>
              <a:t>module mux4_1c(out,in1,in2,in3,in4,cntrl1,cntrl2);</a:t>
            </a:r>
          </a:p>
          <a:p>
            <a:pPr eaLnBrk="1" hangingPunct="1">
              <a:spcBef>
                <a:spcPct val="20000"/>
              </a:spcBef>
              <a:defRPr/>
            </a:pPr>
            <a:r>
              <a:rPr kumimoji="1" lang="en-US" altLang="zh-CN" sz="3200" b="1" dirty="0">
                <a:latin typeface="+mj-lt"/>
                <a:ea typeface="楷体_GB2312" pitchFamily="49" charset="-122"/>
              </a:rPr>
              <a:t>output out;</a:t>
            </a:r>
          </a:p>
          <a:p>
            <a:pPr eaLnBrk="1" hangingPunct="1">
              <a:spcBef>
                <a:spcPct val="20000"/>
              </a:spcBef>
              <a:defRPr/>
            </a:pPr>
            <a:r>
              <a:rPr kumimoji="1" lang="en-US" altLang="zh-CN" sz="3200" b="1" dirty="0">
                <a:latin typeface="+mj-lt"/>
                <a:ea typeface="楷体_GB2312" pitchFamily="49" charset="-122"/>
              </a:rPr>
              <a:t>input in1,in2,in3,in4,cntrl1,cntrl2;</a:t>
            </a:r>
          </a:p>
          <a:p>
            <a:pPr eaLnBrk="1" hangingPunct="1">
              <a:spcBef>
                <a:spcPct val="20000"/>
              </a:spcBef>
              <a:defRPr/>
            </a:pPr>
            <a:r>
              <a:rPr kumimoji="1" lang="en-US" altLang="zh-CN" sz="3200" b="1" dirty="0">
                <a:latin typeface="+mj-lt"/>
                <a:ea typeface="楷体_GB2312" pitchFamily="49" charset="-122"/>
              </a:rPr>
              <a:t>assign out=(in1 &amp; ~cntrl1 &amp; ~cntrl2)|</a:t>
            </a:r>
          </a:p>
          <a:p>
            <a:pPr eaLnBrk="1" hangingPunct="1">
              <a:spcBef>
                <a:spcPct val="20000"/>
              </a:spcBef>
              <a:defRPr/>
            </a:pPr>
            <a:r>
              <a:rPr kumimoji="1" lang="en-US" altLang="zh-CN" sz="3200" b="1" dirty="0">
                <a:latin typeface="+mj-lt"/>
                <a:ea typeface="楷体_GB2312" pitchFamily="49" charset="-122"/>
              </a:rPr>
              <a:t>                    (in2 &amp; ~cntrl1 &amp; cntrl2)|</a:t>
            </a:r>
          </a:p>
          <a:p>
            <a:pPr eaLnBrk="1" hangingPunct="1">
              <a:spcBef>
                <a:spcPct val="20000"/>
              </a:spcBef>
              <a:defRPr/>
            </a:pPr>
            <a:r>
              <a:rPr kumimoji="1" lang="en-US" altLang="zh-CN" sz="3200" b="1" dirty="0">
                <a:latin typeface="+mj-lt"/>
                <a:ea typeface="楷体_GB2312" pitchFamily="49" charset="-122"/>
              </a:rPr>
              <a:t>                    (in3 &amp; cntrl1 &amp;~cntrl2)|</a:t>
            </a:r>
          </a:p>
          <a:p>
            <a:pPr eaLnBrk="1" hangingPunct="1">
              <a:spcBef>
                <a:spcPct val="20000"/>
              </a:spcBef>
              <a:defRPr/>
            </a:pPr>
            <a:r>
              <a:rPr kumimoji="1" lang="en-US" altLang="zh-CN" sz="3200" b="1" dirty="0">
                <a:latin typeface="+mj-lt"/>
                <a:ea typeface="楷体_GB2312" pitchFamily="49" charset="-122"/>
              </a:rPr>
              <a:t>                    (in4 &amp; cntrl1 &amp; cntrl2);                                 </a:t>
            </a:r>
            <a:r>
              <a:rPr kumimoji="1" lang="en-US" altLang="zh-CN" sz="3200" b="1" dirty="0" err="1">
                <a:latin typeface="+mj-lt"/>
                <a:ea typeface="楷体_GB2312" pitchFamily="49" charset="-122"/>
              </a:rPr>
              <a:t>endmodule</a:t>
            </a:r>
            <a:endParaRPr kumimoji="1" lang="en-US" altLang="zh-CN" sz="3200" b="1" dirty="0">
              <a:latin typeface="+mj-lt"/>
              <a:ea typeface="楷体_GB2312" pitchFamily="49" charset="-122"/>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54050" y="2057400"/>
            <a:ext cx="7772400" cy="1143000"/>
          </a:xfrm>
        </p:spPr>
        <p:txBody>
          <a:bodyPr/>
          <a:lstStyle/>
          <a:p>
            <a:pPr eaLnBrk="1" hangingPunct="1">
              <a:defRPr/>
            </a:pPr>
            <a:r>
              <a:rPr lang="en-US" altLang="zh-CN" sz="4000" b="1" smtClean="0">
                <a:solidFill>
                  <a:schemeClr val="accent2"/>
                </a:solidFill>
              </a:rPr>
              <a:t>§7 Verilog HDL</a:t>
            </a:r>
            <a:r>
              <a:rPr lang="zh-CN" altLang="en-US" sz="4000" b="1" smtClean="0">
                <a:solidFill>
                  <a:schemeClr val="accent2"/>
                </a:solidFill>
              </a:rPr>
              <a:t>设计</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D3A2033-3B23-4F0A-9097-C01DF101F4BD}" type="slidenum">
              <a:rPr lang="en-US" altLang="zh-CN">
                <a:latin typeface="Times New Roman" panose="02020603050405020304" pitchFamily="18" charset="0"/>
              </a:rPr>
              <a:pPr/>
              <a:t>201</a:t>
            </a:fld>
            <a:endParaRPr lang="en-US" altLang="zh-CN">
              <a:latin typeface="Times New Roman" panose="02020603050405020304" pitchFamily="18" charset="0"/>
            </a:endParaRPr>
          </a:p>
        </p:txBody>
      </p:sp>
      <p:pic>
        <p:nvPicPr>
          <p:cNvPr id="206852" name="Picture 4" descr="PE016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886200"/>
            <a:ext cx="3116263"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2"/>
          <p:cNvSpPr>
            <a:spLocks noGrp="1" noChangeArrowheads="1"/>
          </p:cNvSpPr>
          <p:nvPr>
            <p:ph type="title"/>
          </p:nvPr>
        </p:nvSpPr>
        <p:spPr>
          <a:xfrm>
            <a:off x="801688" y="346075"/>
            <a:ext cx="7343775" cy="609600"/>
          </a:xfrm>
        </p:spPr>
        <p:txBody>
          <a:bodyPr/>
          <a:lstStyle/>
          <a:p>
            <a:pPr eaLnBrk="1" hangingPunct="1">
              <a:defRPr/>
            </a:pPr>
            <a:r>
              <a:rPr lang="zh-CN" altLang="en-US" sz="3600" b="1" dirty="0" smtClean="0">
                <a:solidFill>
                  <a:schemeClr val="tx1"/>
                </a:solidFill>
              </a:rPr>
              <a:t>组合逻辑电路举例</a:t>
            </a:r>
          </a:p>
        </p:txBody>
      </p:sp>
      <p:sp>
        <p:nvSpPr>
          <p:cNvPr id="207875" name="Rectangle 3"/>
          <p:cNvSpPr>
            <a:spLocks noGrp="1" noChangeArrowheads="1"/>
          </p:cNvSpPr>
          <p:nvPr>
            <p:ph idx="1"/>
          </p:nvPr>
        </p:nvSpPr>
        <p:spPr>
          <a:xfrm>
            <a:off x="338138" y="1143000"/>
            <a:ext cx="7772400" cy="609600"/>
          </a:xfrm>
        </p:spPr>
        <p:txBody>
          <a:bodyPr/>
          <a:lstStyle/>
          <a:p>
            <a:pPr eaLnBrk="1" hangingPunct="1">
              <a:buFontTx/>
              <a:buNone/>
            </a:pPr>
            <a:r>
              <a:rPr lang="en-US" altLang="zh-CN" b="1" smtClean="0">
                <a:solidFill>
                  <a:srgbClr val="663300"/>
                </a:solidFill>
              </a:rPr>
              <a:t>1. </a:t>
            </a:r>
            <a:r>
              <a:rPr lang="zh-CN" altLang="en-US" b="1" smtClean="0">
                <a:solidFill>
                  <a:srgbClr val="663300"/>
                </a:solidFill>
              </a:rPr>
              <a:t>三态门</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FAEAD9C-2D69-4AF8-937E-3F22B5C4AD94}" type="slidenum">
              <a:rPr lang="en-US" altLang="zh-CN">
                <a:latin typeface="Times New Roman" panose="02020603050405020304" pitchFamily="18" charset="0"/>
              </a:rPr>
              <a:pPr/>
              <a:t>202</a:t>
            </a:fld>
            <a:endParaRPr lang="en-US" altLang="zh-CN">
              <a:latin typeface="Times New Roman" panose="02020603050405020304" pitchFamily="18" charset="0"/>
            </a:endParaRPr>
          </a:p>
        </p:txBody>
      </p:sp>
      <p:sp>
        <p:nvSpPr>
          <p:cNvPr id="214021" name="Text Box 4"/>
          <p:cNvSpPr txBox="1">
            <a:spLocks noChangeArrowheads="1"/>
          </p:cNvSpPr>
          <p:nvPr/>
        </p:nvSpPr>
        <p:spPr bwMode="auto">
          <a:xfrm>
            <a:off x="152400" y="1981200"/>
            <a:ext cx="8991600" cy="4278313"/>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Times New Roman" pitchFamily="18" charset="0"/>
              </a:rPr>
              <a:t>module tri_1(</a:t>
            </a:r>
            <a:r>
              <a:rPr kumimoji="1" lang="en-US" altLang="zh-CN" sz="3200" b="1" dirty="0" err="1">
                <a:latin typeface="Times New Roman" pitchFamily="18" charset="0"/>
              </a:rPr>
              <a:t>in,en,out</a:t>
            </a:r>
            <a:r>
              <a:rPr kumimoji="1" lang="en-US" altLang="zh-CN" sz="3200" b="1" dirty="0">
                <a:latin typeface="Times New Roman" pitchFamily="18" charset="0"/>
              </a:rPr>
              <a:t>);</a:t>
            </a:r>
          </a:p>
          <a:p>
            <a:pPr eaLnBrk="1" hangingPunct="1">
              <a:spcBef>
                <a:spcPct val="50000"/>
              </a:spcBef>
              <a:defRPr/>
            </a:pPr>
            <a:r>
              <a:rPr kumimoji="1" lang="en-US" altLang="zh-CN" sz="3200" b="1" dirty="0">
                <a:latin typeface="Times New Roman" pitchFamily="18" charset="0"/>
              </a:rPr>
              <a:t>input </a:t>
            </a:r>
            <a:r>
              <a:rPr kumimoji="1" lang="en-US" altLang="zh-CN" sz="3200" b="1" dirty="0" err="1">
                <a:latin typeface="Times New Roman" pitchFamily="18" charset="0"/>
              </a:rPr>
              <a:t>in,en</a:t>
            </a:r>
            <a:r>
              <a:rPr kumimoji="1" lang="en-US" altLang="zh-CN" sz="3200" b="1" dirty="0">
                <a:latin typeface="Times New Roman" pitchFamily="18" charset="0"/>
              </a:rPr>
              <a:t>;</a:t>
            </a:r>
          </a:p>
          <a:p>
            <a:pPr eaLnBrk="1" hangingPunct="1">
              <a:spcBef>
                <a:spcPct val="50000"/>
              </a:spcBef>
              <a:defRPr/>
            </a:pPr>
            <a:r>
              <a:rPr kumimoji="1" lang="en-US" altLang="zh-CN" sz="3200" b="1" dirty="0">
                <a:latin typeface="Times New Roman" pitchFamily="18" charset="0"/>
              </a:rPr>
              <a:t>output out;</a:t>
            </a:r>
          </a:p>
          <a:p>
            <a:pPr eaLnBrk="1" hangingPunct="1">
              <a:spcBef>
                <a:spcPct val="50000"/>
              </a:spcBef>
              <a:defRPr/>
            </a:pPr>
            <a:r>
              <a:rPr kumimoji="1" lang="en-US" altLang="zh-CN" sz="3200" b="1" dirty="0">
                <a:latin typeface="Times New Roman" pitchFamily="18" charset="0"/>
              </a:rPr>
              <a:t>tri out;</a:t>
            </a:r>
          </a:p>
          <a:p>
            <a:pPr eaLnBrk="1" hangingPunct="1">
              <a:spcBef>
                <a:spcPct val="50000"/>
              </a:spcBef>
              <a:defRPr/>
            </a:pPr>
            <a:r>
              <a:rPr kumimoji="1" lang="en-US" altLang="zh-CN" sz="3200" b="1" dirty="0">
                <a:latin typeface="Times New Roman" pitchFamily="18" charset="0"/>
              </a:rPr>
              <a:t>bufif1 b1(</a:t>
            </a:r>
            <a:r>
              <a:rPr kumimoji="1" lang="en-US" altLang="zh-CN" sz="3200" b="1" dirty="0" err="1">
                <a:latin typeface="Times New Roman" pitchFamily="18" charset="0"/>
              </a:rPr>
              <a:t>out,in,en</a:t>
            </a:r>
            <a:r>
              <a:rPr kumimoji="1" lang="en-US" altLang="zh-CN" sz="3200" b="1" dirty="0">
                <a:latin typeface="Times New Roman" pitchFamily="18" charset="0"/>
              </a:rPr>
              <a:t>);</a:t>
            </a:r>
            <a:r>
              <a:rPr kumimoji="1" lang="en-US" altLang="zh-CN" sz="3200" b="1" dirty="0">
                <a:effectLst>
                  <a:outerShdw blurRad="38100" dist="38100" dir="2700000" algn="tl">
                    <a:srgbClr val="000000">
                      <a:alpha val="43137"/>
                    </a:srgbClr>
                  </a:outerShdw>
                </a:effectLst>
                <a:latin typeface="Times New Roman" pitchFamily="18" charset="0"/>
              </a:rPr>
              <a:t>	</a:t>
            </a:r>
            <a:r>
              <a:rPr kumimoji="1" lang="en-US" altLang="zh-CN" sz="3200" b="1" dirty="0">
                <a:solidFill>
                  <a:srgbClr val="A50021"/>
                </a:solidFill>
                <a:effectLst>
                  <a:outerShdw blurRad="38100" dist="38100" dir="2700000" algn="tl">
                    <a:srgbClr val="000000">
                      <a:alpha val="43137"/>
                    </a:srgbClr>
                  </a:outerShdw>
                </a:effectLst>
                <a:latin typeface="+mj-lt"/>
                <a:ea typeface="楷体_GB2312" pitchFamily="49" charset="-122"/>
              </a:rPr>
              <a:t>//</a:t>
            </a:r>
            <a:r>
              <a:rPr kumimoji="1" lang="zh-CN" altLang="en-US" sz="3200" b="1" dirty="0">
                <a:solidFill>
                  <a:srgbClr val="A50021"/>
                </a:solidFill>
                <a:effectLst>
                  <a:outerShdw blurRad="38100" dist="38100" dir="2700000" algn="tl">
                    <a:srgbClr val="000000">
                      <a:alpha val="43137"/>
                    </a:srgbClr>
                  </a:outerShdw>
                </a:effectLst>
                <a:latin typeface="楷体_GB2312" pitchFamily="49" charset="-122"/>
                <a:ea typeface="楷体_GB2312" pitchFamily="49" charset="-122"/>
              </a:rPr>
              <a:t>注意三态门端口的排列顺序</a:t>
            </a:r>
          </a:p>
          <a:p>
            <a:pPr eaLnBrk="1" hangingPunct="1">
              <a:spcBef>
                <a:spcPct val="50000"/>
              </a:spcBef>
              <a:defRPr/>
            </a:pPr>
            <a:r>
              <a:rPr kumimoji="1" lang="en-US" altLang="zh-CN" sz="3200" b="1" dirty="0" err="1">
                <a:latin typeface="Times New Roman" pitchFamily="18" charset="0"/>
              </a:rPr>
              <a:t>endmodule</a:t>
            </a:r>
            <a:endParaRPr kumimoji="1" lang="en-US" altLang="zh-CN" sz="32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A3F483C-4407-47F2-8CAB-9D6A7442A49E}" type="slidenum">
              <a:rPr lang="en-US" altLang="zh-CN">
                <a:latin typeface="Times New Roman" panose="02020603050405020304" pitchFamily="18" charset="0"/>
              </a:rPr>
              <a:pPr/>
              <a:t>203</a:t>
            </a:fld>
            <a:endParaRPr lang="en-US" altLang="zh-CN">
              <a:latin typeface="Times New Roman" panose="02020603050405020304" pitchFamily="18" charset="0"/>
            </a:endParaRPr>
          </a:p>
        </p:txBody>
      </p:sp>
      <p:sp>
        <p:nvSpPr>
          <p:cNvPr id="208899" name="Text Box 2"/>
          <p:cNvSpPr txBox="1">
            <a:spLocks noChangeArrowheads="1"/>
          </p:cNvSpPr>
          <p:nvPr/>
        </p:nvSpPr>
        <p:spPr bwMode="auto">
          <a:xfrm>
            <a:off x="271463" y="838200"/>
            <a:ext cx="8262937"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楷体_GB2312" pitchFamily="49" charset="-122"/>
                <a:ea typeface="楷体_GB2312" pitchFamily="49" charset="-122"/>
              </a:rPr>
              <a:t>用数据流方式描述的三态门：</a:t>
            </a:r>
          </a:p>
          <a:p>
            <a:pPr eaLnBrk="1" hangingPunct="1">
              <a:spcBef>
                <a:spcPct val="50000"/>
              </a:spcBef>
            </a:pPr>
            <a:r>
              <a:rPr kumimoji="1" lang="en-US" altLang="zh-CN" sz="3200" b="1">
                <a:latin typeface="Times New Roman" panose="02020603050405020304" pitchFamily="18" charset="0"/>
              </a:rPr>
              <a:t>module tri_2(out,in,en);</a:t>
            </a:r>
          </a:p>
          <a:p>
            <a:pPr eaLnBrk="1" hangingPunct="1">
              <a:spcBef>
                <a:spcPct val="50000"/>
              </a:spcBef>
            </a:pPr>
            <a:r>
              <a:rPr kumimoji="1" lang="en-US" altLang="zh-CN" sz="3200" b="1">
                <a:latin typeface="Times New Roman" panose="02020603050405020304" pitchFamily="18" charset="0"/>
              </a:rPr>
              <a:t>output out;</a:t>
            </a:r>
          </a:p>
          <a:p>
            <a:pPr eaLnBrk="1" hangingPunct="1">
              <a:spcBef>
                <a:spcPct val="50000"/>
              </a:spcBef>
            </a:pPr>
            <a:r>
              <a:rPr kumimoji="1" lang="en-US" altLang="zh-CN" sz="3200" b="1">
                <a:latin typeface="Times New Roman" panose="02020603050405020304" pitchFamily="18" charset="0"/>
              </a:rPr>
              <a:t>input in,en;</a:t>
            </a:r>
          </a:p>
          <a:p>
            <a:pPr eaLnBrk="1" hangingPunct="1">
              <a:spcBef>
                <a:spcPct val="50000"/>
              </a:spcBef>
            </a:pPr>
            <a:r>
              <a:rPr kumimoji="1" lang="en-US" altLang="zh-CN" sz="3200" b="1">
                <a:latin typeface="Times New Roman" panose="02020603050405020304" pitchFamily="18" charset="0"/>
              </a:rPr>
              <a:t>assign out = en ? in : 'bz;</a:t>
            </a:r>
          </a:p>
          <a:p>
            <a:pPr eaLnBrk="1" hangingPunct="1">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idx="1"/>
          </p:nvPr>
        </p:nvSpPr>
        <p:spPr>
          <a:xfrm>
            <a:off x="406400" y="609600"/>
            <a:ext cx="7772400" cy="609600"/>
          </a:xfrm>
        </p:spPr>
        <p:txBody>
          <a:bodyPr/>
          <a:lstStyle/>
          <a:p>
            <a:pPr eaLnBrk="1" hangingPunct="1">
              <a:buFontTx/>
              <a:buNone/>
            </a:pPr>
            <a:r>
              <a:rPr lang="en-US" altLang="zh-CN" b="1" smtClean="0">
                <a:solidFill>
                  <a:srgbClr val="663300"/>
                </a:solidFill>
              </a:rPr>
              <a:t>2. </a:t>
            </a:r>
            <a:r>
              <a:rPr lang="zh-CN" altLang="en-US" b="1" smtClean="0">
                <a:solidFill>
                  <a:srgbClr val="663300"/>
                </a:solidFill>
              </a:rPr>
              <a:t>译码器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D810F30-715F-4B21-80F7-47EBC74D5C86}" type="slidenum">
              <a:rPr lang="en-US" altLang="zh-CN">
                <a:latin typeface="Times New Roman" panose="02020603050405020304" pitchFamily="18" charset="0"/>
              </a:rPr>
              <a:pPr/>
              <a:t>204</a:t>
            </a:fld>
            <a:endParaRPr lang="en-US" altLang="zh-CN">
              <a:latin typeface="Times New Roman" panose="02020603050405020304" pitchFamily="18" charset="0"/>
            </a:endParaRPr>
          </a:p>
        </p:txBody>
      </p:sp>
      <p:sp>
        <p:nvSpPr>
          <p:cNvPr id="209924" name="Text Box 3"/>
          <p:cNvSpPr txBox="1">
            <a:spLocks noChangeArrowheads="1"/>
          </p:cNvSpPr>
          <p:nvPr/>
        </p:nvSpPr>
        <p:spPr bwMode="auto">
          <a:xfrm>
            <a:off x="271463" y="1371600"/>
            <a:ext cx="8059737"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module decoder_38(out,in);</a:t>
            </a:r>
          </a:p>
          <a:p>
            <a:pPr eaLnBrk="1" hangingPunct="1">
              <a:spcBef>
                <a:spcPct val="50000"/>
              </a:spcBef>
            </a:pPr>
            <a:r>
              <a:rPr kumimoji="1" lang="en-US" altLang="zh-CN" sz="3200" b="1">
                <a:latin typeface="Times New Roman" panose="02020603050405020304" pitchFamily="18" charset="0"/>
              </a:rPr>
              <a:t>output[7:0] out;</a:t>
            </a:r>
          </a:p>
          <a:p>
            <a:pPr eaLnBrk="1" hangingPunct="1">
              <a:spcBef>
                <a:spcPct val="50000"/>
              </a:spcBef>
            </a:pPr>
            <a:r>
              <a:rPr kumimoji="1" lang="en-US" altLang="zh-CN" sz="3200" b="1">
                <a:latin typeface="Times New Roman" panose="02020603050405020304" pitchFamily="18" charset="0"/>
              </a:rPr>
              <a:t>input[2:0] in;</a:t>
            </a:r>
          </a:p>
          <a:p>
            <a:pPr eaLnBrk="1" hangingPunct="1">
              <a:spcBef>
                <a:spcPct val="50000"/>
              </a:spcBef>
            </a:pPr>
            <a:r>
              <a:rPr kumimoji="1" lang="en-US" altLang="zh-CN" sz="3200" b="1">
                <a:latin typeface="Times New Roman" panose="02020603050405020304" pitchFamily="18" charset="0"/>
              </a:rPr>
              <a:t>reg[7:0] out;</a:t>
            </a:r>
          </a:p>
          <a:p>
            <a:pPr eaLnBrk="1" hangingPunct="1">
              <a:spcBef>
                <a:spcPct val="50000"/>
              </a:spcBef>
            </a:pPr>
            <a:r>
              <a:rPr kumimoji="1" lang="en-US" altLang="zh-CN" sz="3200" b="1">
                <a:latin typeface="Times New Roman" panose="02020603050405020304" pitchFamily="18" charset="0"/>
              </a:rPr>
              <a:t>always @(in)</a:t>
            </a:r>
          </a:p>
          <a:p>
            <a:pPr eaLnBrk="1" hangingPunct="1">
              <a:spcBef>
                <a:spcPct val="50000"/>
              </a:spcBef>
            </a:pPr>
            <a:r>
              <a:rPr kumimoji="1" lang="en-US" altLang="zh-CN" sz="3200" b="1">
                <a:latin typeface="Times New Roman" panose="02020603050405020304" pitchFamily="18" charset="0"/>
              </a:rPr>
              <a:t>begin</a:t>
            </a:r>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EAEAB37-3E02-4600-BF4F-D9F112FA22F6}" type="slidenum">
              <a:rPr lang="en-US" altLang="zh-CN">
                <a:latin typeface="Times New Roman" panose="02020603050405020304" pitchFamily="18" charset="0"/>
              </a:rPr>
              <a:pPr/>
              <a:t>205</a:t>
            </a:fld>
            <a:endParaRPr lang="en-US" altLang="zh-CN">
              <a:latin typeface="Times New Roman" panose="02020603050405020304" pitchFamily="18" charset="0"/>
            </a:endParaRPr>
          </a:p>
        </p:txBody>
      </p:sp>
      <p:sp>
        <p:nvSpPr>
          <p:cNvPr id="210947" name="Text Box 2"/>
          <p:cNvSpPr txBox="1">
            <a:spLocks noChangeArrowheads="1"/>
          </p:cNvSpPr>
          <p:nvPr/>
        </p:nvSpPr>
        <p:spPr bwMode="auto">
          <a:xfrm>
            <a:off x="271463" y="609600"/>
            <a:ext cx="5892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spcBef>
                <a:spcPct val="50000"/>
              </a:spcBef>
            </a:pPr>
            <a:r>
              <a:rPr kumimoji="1" lang="en-US" altLang="zh-CN" sz="3200" b="1">
                <a:latin typeface="Times New Roman" panose="02020603050405020304" pitchFamily="18" charset="0"/>
              </a:rPr>
              <a:t>   case(in)</a:t>
            </a:r>
          </a:p>
          <a:p>
            <a:pPr eaLnBrk="1" hangingPunct="1">
              <a:lnSpc>
                <a:spcPct val="50000"/>
              </a:lnSpc>
              <a:spcBef>
                <a:spcPct val="50000"/>
              </a:spcBef>
            </a:pPr>
            <a:r>
              <a:rPr kumimoji="1" lang="en-US" altLang="zh-CN" sz="3200" b="1">
                <a:latin typeface="Times New Roman" panose="02020603050405020304" pitchFamily="18" charset="0"/>
              </a:rPr>
              <a:t>3'd0: out=8'b11111110;</a:t>
            </a:r>
          </a:p>
          <a:p>
            <a:pPr eaLnBrk="1" hangingPunct="1">
              <a:lnSpc>
                <a:spcPct val="50000"/>
              </a:lnSpc>
              <a:spcBef>
                <a:spcPct val="50000"/>
              </a:spcBef>
            </a:pPr>
            <a:r>
              <a:rPr kumimoji="1" lang="en-US" altLang="zh-CN" sz="3200" b="1">
                <a:latin typeface="Times New Roman" panose="02020603050405020304" pitchFamily="18" charset="0"/>
              </a:rPr>
              <a:t>3'd1: out=8'b11111101;</a:t>
            </a:r>
          </a:p>
          <a:p>
            <a:pPr eaLnBrk="1" hangingPunct="1">
              <a:lnSpc>
                <a:spcPct val="50000"/>
              </a:lnSpc>
              <a:spcBef>
                <a:spcPct val="50000"/>
              </a:spcBef>
            </a:pPr>
            <a:r>
              <a:rPr kumimoji="1" lang="en-US" altLang="zh-CN" sz="3200" b="1">
                <a:latin typeface="Times New Roman" panose="02020603050405020304" pitchFamily="18" charset="0"/>
              </a:rPr>
              <a:t>3'd2: out=8'b11111011;</a:t>
            </a:r>
          </a:p>
          <a:p>
            <a:pPr eaLnBrk="1" hangingPunct="1">
              <a:lnSpc>
                <a:spcPct val="50000"/>
              </a:lnSpc>
              <a:spcBef>
                <a:spcPct val="50000"/>
              </a:spcBef>
            </a:pPr>
            <a:r>
              <a:rPr kumimoji="1" lang="en-US" altLang="zh-CN" sz="3200" b="1">
                <a:latin typeface="Times New Roman" panose="02020603050405020304" pitchFamily="18" charset="0"/>
              </a:rPr>
              <a:t>3'd3: out=8'b11110111;</a:t>
            </a:r>
          </a:p>
          <a:p>
            <a:pPr eaLnBrk="1" hangingPunct="1">
              <a:lnSpc>
                <a:spcPct val="50000"/>
              </a:lnSpc>
              <a:spcBef>
                <a:spcPct val="50000"/>
              </a:spcBef>
            </a:pPr>
            <a:r>
              <a:rPr kumimoji="1" lang="en-US" altLang="zh-CN" sz="3200" b="1">
                <a:latin typeface="Times New Roman" panose="02020603050405020304" pitchFamily="18" charset="0"/>
              </a:rPr>
              <a:t>3'd4: out=8'b11101111;</a:t>
            </a:r>
          </a:p>
          <a:p>
            <a:pPr eaLnBrk="1" hangingPunct="1">
              <a:lnSpc>
                <a:spcPct val="50000"/>
              </a:lnSpc>
              <a:spcBef>
                <a:spcPct val="50000"/>
              </a:spcBef>
            </a:pPr>
            <a:r>
              <a:rPr kumimoji="1" lang="en-US" altLang="zh-CN" sz="3200" b="1">
                <a:latin typeface="Times New Roman" panose="02020603050405020304" pitchFamily="18" charset="0"/>
              </a:rPr>
              <a:t>3'd5: out=8'b11011111;</a:t>
            </a:r>
          </a:p>
          <a:p>
            <a:pPr eaLnBrk="1" hangingPunct="1">
              <a:lnSpc>
                <a:spcPct val="50000"/>
              </a:lnSpc>
              <a:spcBef>
                <a:spcPct val="50000"/>
              </a:spcBef>
            </a:pPr>
            <a:r>
              <a:rPr kumimoji="1" lang="en-US" altLang="zh-CN" sz="3200" b="1">
                <a:latin typeface="Times New Roman" panose="02020603050405020304" pitchFamily="18" charset="0"/>
              </a:rPr>
              <a:t>3'd6: out=8'b10111111;</a:t>
            </a:r>
          </a:p>
          <a:p>
            <a:pPr eaLnBrk="1" hangingPunct="1">
              <a:lnSpc>
                <a:spcPct val="50000"/>
              </a:lnSpc>
              <a:spcBef>
                <a:spcPct val="50000"/>
              </a:spcBef>
            </a:pPr>
            <a:r>
              <a:rPr kumimoji="1" lang="en-US" altLang="zh-CN" sz="3200" b="1">
                <a:latin typeface="Times New Roman" panose="02020603050405020304" pitchFamily="18" charset="0"/>
              </a:rPr>
              <a:t>3'd7: out=8'b01111111;</a:t>
            </a:r>
          </a:p>
          <a:p>
            <a:pPr eaLnBrk="1" hangingPunct="1">
              <a:lnSpc>
                <a:spcPct val="50000"/>
              </a:lnSpc>
              <a:spcBef>
                <a:spcPct val="50000"/>
              </a:spcBef>
            </a:pPr>
            <a:r>
              <a:rPr kumimoji="1" lang="en-US" altLang="zh-CN" sz="3200" b="1">
                <a:latin typeface="Times New Roman" panose="02020603050405020304" pitchFamily="18" charset="0"/>
              </a:rPr>
              <a:t>   endcase</a:t>
            </a:r>
          </a:p>
          <a:p>
            <a:pPr eaLnBrk="1" hangingPunct="1">
              <a:lnSpc>
                <a:spcPct val="50000"/>
              </a:lnSpc>
              <a:spcBef>
                <a:spcPct val="50000"/>
              </a:spcBef>
            </a:pPr>
            <a:r>
              <a:rPr kumimoji="1" lang="en-US" altLang="zh-CN" sz="3200" b="1">
                <a:latin typeface="Times New Roman" panose="02020603050405020304" pitchFamily="18" charset="0"/>
              </a:rPr>
              <a:t>end</a:t>
            </a:r>
          </a:p>
          <a:p>
            <a:pPr eaLnBrk="1" hangingPunct="1">
              <a:lnSpc>
                <a:spcPct val="50000"/>
              </a:lnSpc>
              <a:spcBef>
                <a:spcPct val="50000"/>
              </a:spcBef>
            </a:pPr>
            <a:r>
              <a:rPr kumimoji="1" lang="en-US" altLang="zh-CN" sz="3200" b="1">
                <a:latin typeface="Times New Roman" panose="02020603050405020304" pitchFamily="18" charset="0"/>
              </a:rPr>
              <a:t>endmodule</a:t>
            </a:r>
          </a:p>
        </p:txBody>
      </p:sp>
      <p:sp>
        <p:nvSpPr>
          <p:cNvPr id="296963" name="WordArt 3"/>
          <p:cNvSpPr>
            <a:spLocks noChangeArrowheads="1" noChangeShapeType="1" noTextEdit="1"/>
          </p:cNvSpPr>
          <p:nvPr/>
        </p:nvSpPr>
        <p:spPr bwMode="auto">
          <a:xfrm rot="-141740">
            <a:off x="1963738" y="4535488"/>
            <a:ext cx="6723062" cy="1614487"/>
          </a:xfrm>
          <a:prstGeom prst="rect">
            <a:avLst/>
          </a:prstGeom>
        </p:spPr>
        <p:txBody>
          <a:bodyPr wrap="none" fromWordArt="1">
            <a:prstTxWarp prst="textCascadeUp">
              <a:avLst>
                <a:gd name="adj" fmla="val 70167"/>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defRPr/>
            </a:pPr>
            <a:r>
              <a:rPr lang="zh-CN" altLang="en-US" sz="3600" b="1" kern="10">
                <a:ln w="9525">
                  <a:round/>
                  <a:headEnd/>
                  <a:tailEnd/>
                </a:ln>
                <a:gradFill rotWithShape="0">
                  <a:gsLst>
                    <a:gs pos="0">
                      <a:srgbClr val="FFE701"/>
                    </a:gs>
                    <a:gs pos="100000">
                      <a:srgbClr val="FE3E02"/>
                    </a:gs>
                  </a:gsLst>
                  <a:lin ang="5541740" scaled="1"/>
                </a:gradFill>
                <a:latin typeface="隶书"/>
                <a:ea typeface="隶书"/>
              </a:rPr>
              <a:t>与真正的</a:t>
            </a:r>
            <a:r>
              <a:rPr lang="en-US" altLang="zh-CN" sz="3600" b="1" kern="10">
                <a:ln w="9525">
                  <a:round/>
                  <a:headEnd/>
                  <a:tailEnd/>
                </a:ln>
                <a:gradFill rotWithShape="0">
                  <a:gsLst>
                    <a:gs pos="0">
                      <a:srgbClr val="FFE701"/>
                    </a:gs>
                    <a:gs pos="100000">
                      <a:srgbClr val="FE3E02"/>
                    </a:gs>
                  </a:gsLst>
                  <a:lin ang="5541740" scaled="1"/>
                </a:gradFill>
                <a:latin typeface="隶书"/>
                <a:ea typeface="隶书"/>
              </a:rPr>
              <a:t>138</a:t>
            </a:r>
            <a:r>
              <a:rPr lang="zh-CN" altLang="en-US" sz="3600" b="1" kern="10">
                <a:ln w="9525">
                  <a:round/>
                  <a:headEnd/>
                  <a:tailEnd/>
                </a:ln>
                <a:gradFill rotWithShape="0">
                  <a:gsLst>
                    <a:gs pos="0">
                      <a:srgbClr val="FFE701"/>
                    </a:gs>
                    <a:gs pos="100000">
                      <a:srgbClr val="FE3E02"/>
                    </a:gs>
                  </a:gsLst>
                  <a:lin ang="5541740" scaled="1"/>
                </a:gradFill>
                <a:latin typeface="隶书"/>
                <a:ea typeface="隶书"/>
              </a:rPr>
              <a:t>译码器比，</a:t>
            </a:r>
          </a:p>
          <a:p>
            <a:pPr algn="ctr">
              <a:defRPr/>
            </a:pPr>
            <a:r>
              <a:rPr lang="zh-CN" altLang="en-US" sz="3600" b="1" kern="10">
                <a:ln w="9525">
                  <a:round/>
                  <a:headEnd/>
                  <a:tailEnd/>
                </a:ln>
                <a:gradFill rotWithShape="0">
                  <a:gsLst>
                    <a:gs pos="0">
                      <a:srgbClr val="FFE701"/>
                    </a:gs>
                    <a:gs pos="100000">
                      <a:srgbClr val="FE3E02"/>
                    </a:gs>
                  </a:gsLst>
                  <a:lin ang="5541740" scaled="1"/>
                </a:gradFill>
                <a:latin typeface="隶书"/>
                <a:ea typeface="隶书"/>
              </a:rPr>
              <a:t>还需要完善什么？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fade">
                                      <p:cBhvr>
                                        <p:cTn id="7"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idx="1"/>
          </p:nvPr>
        </p:nvSpPr>
        <p:spPr>
          <a:xfrm>
            <a:off x="271463" y="381000"/>
            <a:ext cx="7772400" cy="685800"/>
          </a:xfrm>
        </p:spPr>
        <p:txBody>
          <a:bodyPr/>
          <a:lstStyle/>
          <a:p>
            <a:pPr eaLnBrk="1" hangingPunct="1">
              <a:buFontTx/>
              <a:buNone/>
              <a:defRPr/>
            </a:pPr>
            <a:r>
              <a:rPr lang="en-US" altLang="zh-CN" b="1" dirty="0" smtClean="0">
                <a:solidFill>
                  <a:srgbClr val="663300"/>
                </a:solidFill>
                <a:latin typeface="+mj-lt"/>
              </a:rPr>
              <a:t>3.   8-3</a:t>
            </a:r>
            <a:r>
              <a:rPr lang="zh-CN" altLang="en-US" b="1" dirty="0" smtClean="0">
                <a:solidFill>
                  <a:srgbClr val="663300"/>
                </a:solidFill>
                <a:latin typeface="+mj-lt"/>
              </a:rPr>
              <a:t>优先编码器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B5E741B-92A7-4146-B4CA-2083CD151387}" type="slidenum">
              <a:rPr lang="en-US" altLang="zh-CN">
                <a:latin typeface="Times New Roman" panose="02020603050405020304" pitchFamily="18" charset="0"/>
              </a:rPr>
              <a:pPr/>
              <a:t>206</a:t>
            </a:fld>
            <a:endParaRPr lang="en-US" altLang="zh-CN">
              <a:latin typeface="Times New Roman" panose="02020603050405020304" pitchFamily="18" charset="0"/>
            </a:endParaRPr>
          </a:p>
        </p:txBody>
      </p:sp>
      <p:sp>
        <p:nvSpPr>
          <p:cNvPr id="211972" name="Text Box 3"/>
          <p:cNvSpPr txBox="1">
            <a:spLocks noChangeArrowheads="1"/>
          </p:cNvSpPr>
          <p:nvPr/>
        </p:nvSpPr>
        <p:spPr bwMode="auto">
          <a:xfrm>
            <a:off x="271463" y="914400"/>
            <a:ext cx="85979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3200" b="1">
                <a:latin typeface="Times New Roman" panose="02020603050405020304" pitchFamily="18" charset="0"/>
              </a:rPr>
              <a:t>module encoder8_3(none_on,outcode,a,b,c,d,e,f,g,h);</a:t>
            </a:r>
          </a:p>
          <a:p>
            <a:pPr eaLnBrk="1" hangingPunct="1">
              <a:lnSpc>
                <a:spcPct val="80000"/>
              </a:lnSpc>
              <a:spcBef>
                <a:spcPct val="50000"/>
              </a:spcBef>
            </a:pPr>
            <a:r>
              <a:rPr kumimoji="1" lang="en-US" altLang="zh-CN" sz="3200" b="1">
                <a:latin typeface="Times New Roman" panose="02020603050405020304" pitchFamily="18" charset="0"/>
              </a:rPr>
              <a:t>output none_on;</a:t>
            </a:r>
          </a:p>
          <a:p>
            <a:pPr eaLnBrk="1" hangingPunct="1">
              <a:lnSpc>
                <a:spcPct val="80000"/>
              </a:lnSpc>
              <a:spcBef>
                <a:spcPct val="50000"/>
              </a:spcBef>
            </a:pPr>
            <a:r>
              <a:rPr kumimoji="1" lang="en-US" altLang="zh-CN" sz="3200" b="1">
                <a:latin typeface="Times New Roman" panose="02020603050405020304" pitchFamily="18" charset="0"/>
              </a:rPr>
              <a:t>output[2:0] outcode;</a:t>
            </a:r>
          </a:p>
          <a:p>
            <a:pPr eaLnBrk="1" hangingPunct="1">
              <a:lnSpc>
                <a:spcPct val="80000"/>
              </a:lnSpc>
              <a:spcBef>
                <a:spcPct val="50000"/>
              </a:spcBef>
            </a:pPr>
            <a:r>
              <a:rPr kumimoji="1" lang="en-US" altLang="zh-CN" sz="3200" b="1">
                <a:latin typeface="Times New Roman" panose="02020603050405020304" pitchFamily="18" charset="0"/>
              </a:rPr>
              <a:t>input a,b,c,d,e,f,g,h;</a:t>
            </a:r>
          </a:p>
          <a:p>
            <a:pPr eaLnBrk="1" hangingPunct="1">
              <a:lnSpc>
                <a:spcPct val="80000"/>
              </a:lnSpc>
              <a:spcBef>
                <a:spcPct val="50000"/>
              </a:spcBef>
            </a:pPr>
            <a:r>
              <a:rPr kumimoji="1" lang="en-US" altLang="zh-CN" sz="3200" b="1">
                <a:latin typeface="Times New Roman" panose="02020603050405020304" pitchFamily="18" charset="0"/>
              </a:rPr>
              <a:t>reg[3:0] outtemp;</a:t>
            </a:r>
          </a:p>
          <a:p>
            <a:pPr eaLnBrk="1" hangingPunct="1">
              <a:lnSpc>
                <a:spcPct val="80000"/>
              </a:lnSpc>
              <a:spcBef>
                <a:spcPct val="50000"/>
              </a:spcBef>
            </a:pPr>
            <a:r>
              <a:rPr kumimoji="1" lang="en-US" altLang="zh-CN" sz="3200" b="1">
                <a:latin typeface="Times New Roman" panose="02020603050405020304" pitchFamily="18" charset="0"/>
              </a:rPr>
              <a:t>assign {none_on,outcode}=outtemp;</a:t>
            </a:r>
          </a:p>
          <a:p>
            <a:pPr eaLnBrk="1" hangingPunct="1">
              <a:lnSpc>
                <a:spcPct val="80000"/>
              </a:lnSpc>
              <a:spcBef>
                <a:spcPct val="50000"/>
              </a:spcBef>
            </a:pPr>
            <a:r>
              <a:rPr kumimoji="1" lang="en-US" altLang="zh-CN" sz="3200" b="1">
                <a:latin typeface="Times New Roman" panose="02020603050405020304" pitchFamily="18" charset="0"/>
              </a:rPr>
              <a:t>always @(a or b or c or d or e or f or g or h)</a:t>
            </a:r>
          </a:p>
          <a:p>
            <a:pPr eaLnBrk="1" hangingPunct="1">
              <a:lnSpc>
                <a:spcPct val="60000"/>
              </a:lnSpc>
              <a:spcBef>
                <a:spcPct val="50000"/>
              </a:spcBef>
            </a:pPr>
            <a:r>
              <a:rPr kumimoji="1" lang="en-US" altLang="zh-CN" sz="3200" b="1">
                <a:latin typeface="Times New Roman" panose="02020603050405020304" pitchFamily="18" charset="0"/>
              </a:rPr>
              <a:t>begin</a:t>
            </a:r>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F6FCDBB-F46D-4EC2-A279-A5B0D4F59E2E}" type="slidenum">
              <a:rPr lang="en-US" altLang="zh-CN">
                <a:latin typeface="Times New Roman" panose="02020603050405020304" pitchFamily="18" charset="0"/>
              </a:rPr>
              <a:pPr/>
              <a:t>207</a:t>
            </a:fld>
            <a:endParaRPr lang="en-US" altLang="zh-CN">
              <a:latin typeface="Times New Roman" panose="02020603050405020304" pitchFamily="18" charset="0"/>
            </a:endParaRPr>
          </a:p>
        </p:txBody>
      </p:sp>
      <p:sp>
        <p:nvSpPr>
          <p:cNvPr id="212995" name="Text Box 2"/>
          <p:cNvSpPr txBox="1">
            <a:spLocks noChangeArrowheads="1"/>
          </p:cNvSpPr>
          <p:nvPr/>
        </p:nvSpPr>
        <p:spPr bwMode="auto">
          <a:xfrm>
            <a:off x="271463" y="533400"/>
            <a:ext cx="8397875" cy="629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3200" b="1">
                <a:latin typeface="Times New Roman" panose="02020603050405020304" pitchFamily="18" charset="0"/>
              </a:rPr>
              <a:t>	if(h)  	outtemp=4'b0111;</a:t>
            </a:r>
          </a:p>
          <a:p>
            <a:pPr eaLnBrk="1" hangingPunct="1">
              <a:lnSpc>
                <a:spcPct val="70000"/>
              </a:lnSpc>
              <a:spcBef>
                <a:spcPct val="50000"/>
              </a:spcBef>
            </a:pPr>
            <a:r>
              <a:rPr kumimoji="1" lang="en-US" altLang="zh-CN" sz="3200" b="1">
                <a:latin typeface="Times New Roman" panose="02020603050405020304" pitchFamily="18" charset="0"/>
              </a:rPr>
              <a:t>	else if(g) 	outtemp=4'b0110;</a:t>
            </a:r>
          </a:p>
          <a:p>
            <a:pPr eaLnBrk="1" hangingPunct="1">
              <a:lnSpc>
                <a:spcPct val="70000"/>
              </a:lnSpc>
              <a:spcBef>
                <a:spcPct val="50000"/>
              </a:spcBef>
            </a:pPr>
            <a:r>
              <a:rPr kumimoji="1" lang="en-US" altLang="zh-CN" sz="3200" b="1">
                <a:latin typeface="Times New Roman" panose="02020603050405020304" pitchFamily="18" charset="0"/>
              </a:rPr>
              <a:t>	else if(f) 	outtemp=4'b0101;</a:t>
            </a:r>
          </a:p>
          <a:p>
            <a:pPr eaLnBrk="1" hangingPunct="1">
              <a:lnSpc>
                <a:spcPct val="70000"/>
              </a:lnSpc>
              <a:spcBef>
                <a:spcPct val="50000"/>
              </a:spcBef>
            </a:pPr>
            <a:r>
              <a:rPr kumimoji="1" lang="en-US" altLang="zh-CN" sz="3200" b="1">
                <a:latin typeface="Times New Roman" panose="02020603050405020304" pitchFamily="18" charset="0"/>
              </a:rPr>
              <a:t>	else if(e) 	outtemp=4'b0100;</a:t>
            </a:r>
          </a:p>
          <a:p>
            <a:pPr eaLnBrk="1" hangingPunct="1">
              <a:lnSpc>
                <a:spcPct val="70000"/>
              </a:lnSpc>
              <a:spcBef>
                <a:spcPct val="50000"/>
              </a:spcBef>
            </a:pPr>
            <a:r>
              <a:rPr kumimoji="1" lang="en-US" altLang="zh-CN" sz="3200" b="1">
                <a:latin typeface="Times New Roman" panose="02020603050405020304" pitchFamily="18" charset="0"/>
              </a:rPr>
              <a:t>	else if(d) 	outtemp=4'b0011;</a:t>
            </a:r>
          </a:p>
          <a:p>
            <a:pPr eaLnBrk="1" hangingPunct="1">
              <a:lnSpc>
                <a:spcPct val="70000"/>
              </a:lnSpc>
              <a:spcBef>
                <a:spcPct val="50000"/>
              </a:spcBef>
            </a:pPr>
            <a:r>
              <a:rPr kumimoji="1" lang="en-US" altLang="zh-CN" sz="3200" b="1">
                <a:latin typeface="Times New Roman" panose="02020603050405020304" pitchFamily="18" charset="0"/>
              </a:rPr>
              <a:t>	else if(c)  	outtemp=4'b0010;</a:t>
            </a:r>
          </a:p>
          <a:p>
            <a:pPr eaLnBrk="1" hangingPunct="1">
              <a:lnSpc>
                <a:spcPct val="70000"/>
              </a:lnSpc>
              <a:spcBef>
                <a:spcPct val="50000"/>
              </a:spcBef>
            </a:pPr>
            <a:r>
              <a:rPr kumimoji="1" lang="en-US" altLang="zh-CN" sz="3200" b="1">
                <a:latin typeface="Times New Roman" panose="02020603050405020304" pitchFamily="18" charset="0"/>
              </a:rPr>
              <a:t>	else if(b) 	outtemp=4'b0001;</a:t>
            </a:r>
          </a:p>
          <a:p>
            <a:pPr eaLnBrk="1" hangingPunct="1">
              <a:lnSpc>
                <a:spcPct val="70000"/>
              </a:lnSpc>
              <a:spcBef>
                <a:spcPct val="50000"/>
              </a:spcBef>
            </a:pPr>
            <a:r>
              <a:rPr kumimoji="1" lang="en-US" altLang="zh-CN" sz="3200" b="1">
                <a:latin typeface="Times New Roman" panose="02020603050405020304" pitchFamily="18" charset="0"/>
              </a:rPr>
              <a:t>	else if(a) 	outtemp=4'b0000;   </a:t>
            </a:r>
          </a:p>
          <a:p>
            <a:pPr eaLnBrk="1" hangingPunct="1">
              <a:lnSpc>
                <a:spcPct val="70000"/>
              </a:lnSpc>
              <a:spcBef>
                <a:spcPct val="50000"/>
              </a:spcBef>
            </a:pPr>
            <a:r>
              <a:rPr kumimoji="1" lang="en-US" altLang="zh-CN" sz="3200" b="1">
                <a:latin typeface="Times New Roman" panose="02020603050405020304" pitchFamily="18" charset="0"/>
              </a:rPr>
              <a:t>	else   	outtemp=4'b1000;</a:t>
            </a:r>
          </a:p>
          <a:p>
            <a:pPr eaLnBrk="1" hangingPunct="1">
              <a:lnSpc>
                <a:spcPct val="70000"/>
              </a:lnSpc>
              <a:spcBef>
                <a:spcPct val="50000"/>
              </a:spcBef>
            </a:pPr>
            <a:r>
              <a:rPr kumimoji="1" lang="en-US" altLang="zh-CN" sz="3200" b="1">
                <a:latin typeface="Times New Roman" panose="02020603050405020304" pitchFamily="18" charset="0"/>
              </a:rPr>
              <a:t>   end</a:t>
            </a:r>
          </a:p>
          <a:p>
            <a:pPr eaLnBrk="1" hangingPunct="1">
              <a:lnSpc>
                <a:spcPct val="7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2"/>
          <p:cNvSpPr>
            <a:spLocks noGrp="1" noChangeArrowheads="1"/>
          </p:cNvSpPr>
          <p:nvPr>
            <p:ph type="title"/>
          </p:nvPr>
        </p:nvSpPr>
        <p:spPr>
          <a:xfrm>
            <a:off x="833438" y="346075"/>
            <a:ext cx="7343775" cy="609600"/>
          </a:xfrm>
        </p:spPr>
        <p:txBody>
          <a:bodyPr/>
          <a:lstStyle/>
          <a:p>
            <a:pPr eaLnBrk="1" hangingPunct="1">
              <a:defRPr/>
            </a:pPr>
            <a:r>
              <a:rPr lang="zh-CN" altLang="en-US" sz="3600" b="1" smtClean="0">
                <a:solidFill>
                  <a:srgbClr val="005580"/>
                </a:solidFill>
              </a:rPr>
              <a:t>时序逻辑电路举例</a:t>
            </a:r>
          </a:p>
        </p:txBody>
      </p:sp>
      <p:sp>
        <p:nvSpPr>
          <p:cNvPr id="2" name="Rectangle 3"/>
          <p:cNvSpPr>
            <a:spLocks noGrp="1" noChangeArrowheads="1"/>
          </p:cNvSpPr>
          <p:nvPr>
            <p:ph idx="1"/>
          </p:nvPr>
        </p:nvSpPr>
        <p:spPr>
          <a:xfrm>
            <a:off x="280988" y="1066800"/>
            <a:ext cx="7772400" cy="533400"/>
          </a:xfrm>
        </p:spPr>
        <p:txBody>
          <a:bodyPr/>
          <a:lstStyle/>
          <a:p>
            <a:pPr eaLnBrk="1" hangingPunct="1">
              <a:lnSpc>
                <a:spcPct val="90000"/>
              </a:lnSpc>
              <a:buFontTx/>
              <a:buNone/>
              <a:defRPr/>
            </a:pPr>
            <a:r>
              <a:rPr lang="en-US" altLang="zh-CN" b="1" smtClean="0">
                <a:solidFill>
                  <a:srgbClr val="663300"/>
                </a:solidFill>
                <a:latin typeface="+mj-lt"/>
              </a:rPr>
              <a:t>1.  </a:t>
            </a:r>
            <a:r>
              <a:rPr lang="zh-CN" altLang="en-US" b="1" smtClean="0">
                <a:solidFill>
                  <a:srgbClr val="663300"/>
                </a:solidFill>
                <a:latin typeface="+mj-lt"/>
              </a:rPr>
              <a:t>基本</a:t>
            </a:r>
            <a:r>
              <a:rPr lang="en-US" altLang="zh-CN" b="1" smtClean="0">
                <a:solidFill>
                  <a:srgbClr val="663300"/>
                </a:solidFill>
                <a:latin typeface="+mj-lt"/>
              </a:rPr>
              <a:t>D</a:t>
            </a:r>
            <a:r>
              <a:rPr lang="zh-CN" altLang="en-US" b="1" smtClean="0">
                <a:solidFill>
                  <a:srgbClr val="663300"/>
                </a:solidFill>
                <a:latin typeface="+mj-lt"/>
              </a:rPr>
              <a:t>触发器</a:t>
            </a:r>
          </a:p>
        </p:txBody>
      </p:sp>
      <p:sp>
        <p:nvSpPr>
          <p:cNvPr id="7"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4FFA591-FD93-4DDC-BB14-A0DE9DFC6CF4}" type="slidenum">
              <a:rPr lang="en-US" altLang="zh-CN">
                <a:latin typeface="Times New Roman" panose="02020603050405020304" pitchFamily="18" charset="0"/>
              </a:rPr>
              <a:pPr/>
              <a:t>208</a:t>
            </a:fld>
            <a:endParaRPr lang="en-US" altLang="zh-CN">
              <a:latin typeface="Times New Roman" panose="02020603050405020304" pitchFamily="18" charset="0"/>
            </a:endParaRPr>
          </a:p>
        </p:txBody>
      </p:sp>
      <p:pic>
        <p:nvPicPr>
          <p:cNvPr id="214021" name="Picture 4" descr="PE0175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3276600"/>
            <a:ext cx="360045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2" name="Text Box 5"/>
          <p:cNvSpPr txBox="1">
            <a:spLocks noChangeArrowheads="1"/>
          </p:cNvSpPr>
          <p:nvPr/>
        </p:nvSpPr>
        <p:spPr bwMode="auto">
          <a:xfrm>
            <a:off x="338138" y="1828800"/>
            <a:ext cx="64357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3200" b="1">
                <a:latin typeface="Times New Roman" panose="02020603050405020304" pitchFamily="18" charset="0"/>
              </a:rPr>
              <a:t>module DFF(Q,D,CLK);</a:t>
            </a:r>
          </a:p>
          <a:p>
            <a:pPr eaLnBrk="1" hangingPunct="1">
              <a:lnSpc>
                <a:spcPct val="60000"/>
              </a:lnSpc>
              <a:spcBef>
                <a:spcPct val="50000"/>
              </a:spcBef>
            </a:pPr>
            <a:r>
              <a:rPr kumimoji="1" lang="en-US" altLang="zh-CN" sz="3200" b="1">
                <a:latin typeface="Times New Roman" panose="02020603050405020304" pitchFamily="18" charset="0"/>
              </a:rPr>
              <a:t>output Q;</a:t>
            </a:r>
          </a:p>
          <a:p>
            <a:pPr eaLnBrk="1" hangingPunct="1">
              <a:lnSpc>
                <a:spcPct val="60000"/>
              </a:lnSpc>
              <a:spcBef>
                <a:spcPct val="50000"/>
              </a:spcBef>
            </a:pPr>
            <a:r>
              <a:rPr kumimoji="1" lang="en-US" altLang="zh-CN" sz="3200" b="1">
                <a:latin typeface="Times New Roman" panose="02020603050405020304" pitchFamily="18" charset="0"/>
              </a:rPr>
              <a:t>input D,CLK;</a:t>
            </a:r>
          </a:p>
          <a:p>
            <a:pPr eaLnBrk="1" hangingPunct="1">
              <a:lnSpc>
                <a:spcPct val="60000"/>
              </a:lnSpc>
              <a:spcBef>
                <a:spcPct val="50000"/>
              </a:spcBef>
            </a:pPr>
            <a:r>
              <a:rPr kumimoji="1" lang="en-US" altLang="zh-CN" sz="3200" b="1">
                <a:latin typeface="Times New Roman" panose="02020603050405020304" pitchFamily="18" charset="0"/>
              </a:rPr>
              <a:t>reg Q;</a:t>
            </a:r>
          </a:p>
          <a:p>
            <a:pPr eaLnBrk="1" hangingPunct="1">
              <a:lnSpc>
                <a:spcPct val="60000"/>
              </a:lnSpc>
              <a:spcBef>
                <a:spcPct val="50000"/>
              </a:spcBef>
            </a:pPr>
            <a:r>
              <a:rPr kumimoji="1" lang="en-US" altLang="zh-CN" sz="3200" b="1">
                <a:latin typeface="Times New Roman" panose="02020603050405020304" pitchFamily="18" charset="0"/>
              </a:rPr>
              <a:t>always @(posedge CLK)</a:t>
            </a:r>
          </a:p>
          <a:p>
            <a:pPr eaLnBrk="1" hangingPunct="1">
              <a:lnSpc>
                <a:spcPct val="60000"/>
              </a:lnSpc>
              <a:spcBef>
                <a:spcPct val="50000"/>
              </a:spcBef>
            </a:pPr>
            <a:r>
              <a:rPr kumimoji="1" lang="en-US" altLang="zh-CN" sz="3200" b="1">
                <a:latin typeface="Times New Roman" panose="02020603050405020304" pitchFamily="18" charset="0"/>
              </a:rPr>
              <a:t>begin</a:t>
            </a:r>
          </a:p>
          <a:p>
            <a:pPr eaLnBrk="1" hangingPunct="1">
              <a:lnSpc>
                <a:spcPct val="60000"/>
              </a:lnSpc>
              <a:spcBef>
                <a:spcPct val="50000"/>
              </a:spcBef>
            </a:pPr>
            <a:r>
              <a:rPr kumimoji="1" lang="en-US" altLang="zh-CN" sz="3200" b="1">
                <a:latin typeface="Times New Roman" panose="02020603050405020304" pitchFamily="18" charset="0"/>
              </a:rPr>
              <a:t>Q &lt;= D;</a:t>
            </a:r>
          </a:p>
          <a:p>
            <a:pPr eaLnBrk="1" hangingPunct="1">
              <a:lnSpc>
                <a:spcPct val="60000"/>
              </a:lnSpc>
              <a:spcBef>
                <a:spcPct val="50000"/>
              </a:spcBef>
            </a:pPr>
            <a:r>
              <a:rPr kumimoji="1" lang="en-US" altLang="zh-CN" sz="3200" b="1">
                <a:latin typeface="Times New Roman" panose="02020603050405020304" pitchFamily="18" charset="0"/>
              </a:rPr>
              <a:t>end</a:t>
            </a:r>
          </a:p>
          <a:p>
            <a:pPr eaLnBrk="1" hangingPunct="1">
              <a:lnSpc>
                <a:spcPct val="6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a:xfrm>
            <a:off x="250825" y="260350"/>
            <a:ext cx="7772400" cy="533400"/>
          </a:xfrm>
        </p:spPr>
        <p:txBody>
          <a:bodyPr/>
          <a:lstStyle/>
          <a:p>
            <a:pPr eaLnBrk="1" hangingPunct="1">
              <a:lnSpc>
                <a:spcPct val="90000"/>
              </a:lnSpc>
              <a:buFontTx/>
              <a:buNone/>
              <a:defRPr/>
            </a:pPr>
            <a:r>
              <a:rPr lang="en-US" altLang="zh-CN" b="1" dirty="0" smtClean="0">
                <a:solidFill>
                  <a:srgbClr val="663300"/>
                </a:solidFill>
                <a:latin typeface="+mj-lt"/>
              </a:rPr>
              <a:t>2. </a:t>
            </a:r>
            <a:r>
              <a:rPr lang="zh-CN" altLang="en-US" b="1" dirty="0" smtClean="0">
                <a:solidFill>
                  <a:srgbClr val="663300"/>
                </a:solidFill>
                <a:latin typeface="+mj-lt"/>
              </a:rPr>
              <a:t>带异步清</a:t>
            </a:r>
            <a:r>
              <a:rPr lang="en-US" altLang="zh-CN" b="1" dirty="0" smtClean="0">
                <a:solidFill>
                  <a:srgbClr val="663300"/>
                </a:solidFill>
                <a:latin typeface="+mj-lt"/>
              </a:rPr>
              <a:t>0</a:t>
            </a:r>
            <a:r>
              <a:rPr lang="zh-CN" altLang="en-US" b="1" dirty="0" smtClean="0">
                <a:solidFill>
                  <a:srgbClr val="663300"/>
                </a:solidFill>
                <a:latin typeface="+mj-lt"/>
              </a:rPr>
              <a:t>、置</a:t>
            </a:r>
            <a:r>
              <a:rPr lang="en-US" altLang="zh-CN" b="1" dirty="0" smtClean="0">
                <a:solidFill>
                  <a:srgbClr val="663300"/>
                </a:solidFill>
                <a:latin typeface="+mj-lt"/>
              </a:rPr>
              <a:t>1</a:t>
            </a:r>
            <a:r>
              <a:rPr lang="zh-CN" altLang="en-US" b="1" dirty="0" smtClean="0">
                <a:solidFill>
                  <a:srgbClr val="663300"/>
                </a:solidFill>
                <a:latin typeface="+mj-lt"/>
              </a:rPr>
              <a:t>的</a:t>
            </a:r>
            <a:r>
              <a:rPr lang="en-US" altLang="zh-CN" b="1" dirty="0" smtClean="0">
                <a:solidFill>
                  <a:srgbClr val="663300"/>
                </a:solidFill>
                <a:latin typeface="+mj-lt"/>
              </a:rPr>
              <a:t>D</a:t>
            </a:r>
            <a:r>
              <a:rPr lang="zh-CN" altLang="en-US" b="1" dirty="0" smtClean="0">
                <a:solidFill>
                  <a:srgbClr val="663300"/>
                </a:solidFill>
                <a:latin typeface="+mj-lt"/>
              </a:rPr>
              <a:t>触发器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0B356B1-316F-4A37-B165-6CB6D9571394}" type="slidenum">
              <a:rPr lang="en-US" altLang="zh-CN">
                <a:latin typeface="Times New Roman" panose="02020603050405020304" pitchFamily="18" charset="0"/>
              </a:rPr>
              <a:pPr/>
              <a:t>209</a:t>
            </a:fld>
            <a:endParaRPr lang="en-US" altLang="zh-CN">
              <a:latin typeface="Times New Roman" panose="02020603050405020304" pitchFamily="18" charset="0"/>
            </a:endParaRPr>
          </a:p>
        </p:txBody>
      </p:sp>
      <p:sp>
        <p:nvSpPr>
          <p:cNvPr id="215044" name="Text Box 3"/>
          <p:cNvSpPr txBox="1">
            <a:spLocks noChangeArrowheads="1"/>
          </p:cNvSpPr>
          <p:nvPr/>
        </p:nvSpPr>
        <p:spPr bwMode="auto">
          <a:xfrm>
            <a:off x="250825" y="815975"/>
            <a:ext cx="8669338" cy="612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3200" b="1">
                <a:latin typeface="Times New Roman" panose="02020603050405020304" pitchFamily="18" charset="0"/>
              </a:rPr>
              <a:t>module DFF1(q,qn,d,clk,set,reset);</a:t>
            </a:r>
          </a:p>
          <a:p>
            <a:pPr eaLnBrk="1" hangingPunct="1">
              <a:lnSpc>
                <a:spcPct val="60000"/>
              </a:lnSpc>
              <a:spcBef>
                <a:spcPct val="50000"/>
              </a:spcBef>
            </a:pPr>
            <a:r>
              <a:rPr kumimoji="1" lang="en-US" altLang="zh-CN" sz="3200" b="1">
                <a:latin typeface="Times New Roman" panose="02020603050405020304" pitchFamily="18" charset="0"/>
              </a:rPr>
              <a:t>input d,clk,set,reset;</a:t>
            </a:r>
          </a:p>
          <a:p>
            <a:pPr eaLnBrk="1" hangingPunct="1">
              <a:lnSpc>
                <a:spcPct val="60000"/>
              </a:lnSpc>
              <a:spcBef>
                <a:spcPct val="50000"/>
              </a:spcBef>
            </a:pPr>
            <a:r>
              <a:rPr kumimoji="1" lang="en-US" altLang="zh-CN" sz="3200" b="1">
                <a:latin typeface="Times New Roman" panose="02020603050405020304" pitchFamily="18" charset="0"/>
              </a:rPr>
              <a:t>output q,qn;</a:t>
            </a:r>
          </a:p>
          <a:p>
            <a:pPr eaLnBrk="1" hangingPunct="1">
              <a:lnSpc>
                <a:spcPct val="60000"/>
              </a:lnSpc>
              <a:spcBef>
                <a:spcPct val="50000"/>
              </a:spcBef>
            </a:pPr>
            <a:r>
              <a:rPr kumimoji="1" lang="en-US" altLang="zh-CN" sz="3200" b="1">
                <a:latin typeface="Times New Roman" panose="02020603050405020304" pitchFamily="18" charset="0"/>
              </a:rPr>
              <a:t>reg q,qn;</a:t>
            </a:r>
          </a:p>
          <a:p>
            <a:pPr eaLnBrk="1" hangingPunct="1">
              <a:lnSpc>
                <a:spcPct val="60000"/>
              </a:lnSpc>
              <a:spcBef>
                <a:spcPct val="50000"/>
              </a:spcBef>
            </a:pPr>
            <a:r>
              <a:rPr kumimoji="1" lang="en-US" altLang="zh-CN" sz="3200" b="1">
                <a:latin typeface="Times New Roman" panose="02020603050405020304" pitchFamily="18" charset="0"/>
              </a:rPr>
              <a:t>always @(posedge clk or negedge set or negedge reset)</a:t>
            </a:r>
          </a:p>
          <a:p>
            <a:pPr eaLnBrk="1" hangingPunct="1">
              <a:lnSpc>
                <a:spcPct val="60000"/>
              </a:lnSpc>
              <a:spcBef>
                <a:spcPct val="50000"/>
              </a:spcBef>
            </a:pPr>
            <a:r>
              <a:rPr kumimoji="1" lang="en-US" altLang="zh-CN" sz="3200" b="1">
                <a:latin typeface="Times New Roman" panose="02020603050405020304" pitchFamily="18" charset="0"/>
              </a:rPr>
              <a:t>begin</a:t>
            </a:r>
          </a:p>
          <a:p>
            <a:pPr eaLnBrk="1" hangingPunct="1">
              <a:lnSpc>
                <a:spcPct val="60000"/>
              </a:lnSpc>
              <a:spcBef>
                <a:spcPct val="50000"/>
              </a:spcBef>
            </a:pPr>
            <a:r>
              <a:rPr kumimoji="1" lang="en-US" altLang="zh-CN" sz="3200" b="1">
                <a:latin typeface="Times New Roman" panose="02020603050405020304" pitchFamily="18" charset="0"/>
              </a:rPr>
              <a:t>if (!reset)</a:t>
            </a:r>
          </a:p>
          <a:p>
            <a:pPr eaLnBrk="1" hangingPunct="1">
              <a:lnSpc>
                <a:spcPct val="60000"/>
              </a:lnSpc>
              <a:spcBef>
                <a:spcPct val="50000"/>
              </a:spcBef>
            </a:pPr>
            <a:r>
              <a:rPr kumimoji="1" lang="en-US" altLang="zh-CN" sz="3200" b="1">
                <a:latin typeface="Times New Roman" panose="02020603050405020304" pitchFamily="18" charset="0"/>
              </a:rPr>
              <a:t>     begin</a:t>
            </a:r>
          </a:p>
          <a:p>
            <a:pPr eaLnBrk="1" hangingPunct="1">
              <a:lnSpc>
                <a:spcPct val="60000"/>
              </a:lnSpc>
              <a:spcBef>
                <a:spcPct val="50000"/>
              </a:spcBef>
            </a:pPr>
            <a:r>
              <a:rPr kumimoji="1" lang="en-US" altLang="zh-CN" sz="3200" b="1">
                <a:latin typeface="Times New Roman" panose="02020603050405020304" pitchFamily="18" charset="0"/>
              </a:rPr>
              <a:t>  	q &lt;= 0;</a:t>
            </a:r>
          </a:p>
          <a:p>
            <a:pPr eaLnBrk="1" hangingPunct="1">
              <a:lnSpc>
                <a:spcPct val="60000"/>
              </a:lnSpc>
              <a:spcBef>
                <a:spcPct val="50000"/>
              </a:spcBef>
            </a:pPr>
            <a:r>
              <a:rPr kumimoji="1" lang="en-US" altLang="zh-CN" sz="3200" b="1">
                <a:latin typeface="Times New Roman" panose="02020603050405020304" pitchFamily="18" charset="0"/>
              </a:rPr>
              <a:t>  	qn &lt;= 1;</a:t>
            </a:r>
          </a:p>
          <a:p>
            <a:pPr eaLnBrk="1" hangingPunct="1">
              <a:lnSpc>
                <a:spcPct val="60000"/>
              </a:lnSpc>
              <a:spcBef>
                <a:spcPct val="50000"/>
              </a:spcBef>
            </a:pPr>
            <a:r>
              <a:rPr kumimoji="1" lang="en-US" altLang="zh-CN" sz="3200" b="1">
                <a:latin typeface="Times New Roman" panose="02020603050405020304" pitchFamily="18" charset="0"/>
              </a:rPr>
              <a:t>     end</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AC5402A-132E-4587-B62E-DC6BAADD5258}" type="slidenum">
              <a:rPr lang="en-US" altLang="zh-CN">
                <a:latin typeface="Times New Roman" panose="02020603050405020304" pitchFamily="18" charset="0"/>
              </a:rPr>
              <a:pPr/>
              <a:t>21</a:t>
            </a:fld>
            <a:endParaRPr lang="en-US" altLang="zh-CN">
              <a:latin typeface="Times New Roman" panose="02020603050405020304" pitchFamily="18" charset="0"/>
            </a:endParaRPr>
          </a:p>
        </p:txBody>
      </p:sp>
      <p:sp>
        <p:nvSpPr>
          <p:cNvPr id="22531" name="Text Box 4"/>
          <p:cNvSpPr txBox="1">
            <a:spLocks noChangeArrowheads="1"/>
          </p:cNvSpPr>
          <p:nvPr/>
        </p:nvSpPr>
        <p:spPr bwMode="auto">
          <a:xfrm>
            <a:off x="158750" y="542925"/>
            <a:ext cx="6777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楷体_GB2312" pitchFamily="49" charset="-122"/>
                <a:ea typeface="楷体_GB2312" pitchFamily="49" charset="-122"/>
              </a:rPr>
              <a:t>举例：由</a:t>
            </a: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位全加器组成的</a:t>
            </a:r>
            <a:r>
              <a:rPr kumimoji="1" lang="en-US" altLang="zh-CN" sz="3200" b="1">
                <a:latin typeface="楷体_GB2312" pitchFamily="49" charset="-122"/>
                <a:ea typeface="楷体_GB2312" pitchFamily="49" charset="-122"/>
              </a:rPr>
              <a:t>4</a:t>
            </a:r>
            <a:r>
              <a:rPr kumimoji="1" lang="zh-CN" altLang="en-US" sz="3200" b="1">
                <a:latin typeface="楷体_GB2312" pitchFamily="49" charset="-122"/>
                <a:ea typeface="楷体_GB2312" pitchFamily="49" charset="-122"/>
              </a:rPr>
              <a:t>位全加器</a:t>
            </a:r>
          </a:p>
        </p:txBody>
      </p:sp>
      <p:sp>
        <p:nvSpPr>
          <p:cNvPr id="22532" name="Rectangle 5"/>
          <p:cNvSpPr>
            <a:spLocks noChangeArrowheads="1"/>
          </p:cNvSpPr>
          <p:nvPr/>
        </p:nvSpPr>
        <p:spPr bwMode="auto">
          <a:xfrm>
            <a:off x="539750" y="1196975"/>
            <a:ext cx="6342063"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139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module full_add (a,b,cin,sum,cout);</a:t>
            </a:r>
          </a:p>
          <a:p>
            <a:pPr eaLnBrk="1" hangingPunct="1"/>
            <a:r>
              <a:rPr kumimoji="1" lang="en-US" altLang="zh-CN" sz="3200" b="1">
                <a:latin typeface="Times New Roman" panose="02020603050405020304" pitchFamily="18" charset="0"/>
              </a:rPr>
              <a:t>   input   a,b,cin;</a:t>
            </a:r>
          </a:p>
          <a:p>
            <a:pPr eaLnBrk="1" hangingPunct="1"/>
            <a:r>
              <a:rPr kumimoji="1" lang="en-US" altLang="zh-CN" sz="3200" b="1">
                <a:latin typeface="Times New Roman" panose="02020603050405020304" pitchFamily="18" charset="0"/>
              </a:rPr>
              <a:t>   output  sum,cout;</a:t>
            </a:r>
          </a:p>
          <a:p>
            <a:pPr eaLnBrk="1" hangingPunct="1"/>
            <a:r>
              <a:rPr kumimoji="1" lang="en-US" altLang="zh-CN" sz="3200" b="1">
                <a:latin typeface="Times New Roman" panose="02020603050405020304" pitchFamily="18" charset="0"/>
              </a:rPr>
              <a:t>   assign {cout,sum} = a+b+cin;</a:t>
            </a:r>
          </a:p>
          <a:p>
            <a:pPr eaLnBrk="1" hangingPunct="1"/>
            <a:r>
              <a:rPr kumimoji="1" lang="en-US" altLang="zh-CN" sz="3200" b="1">
                <a:latin typeface="Times New Roman" panose="02020603050405020304" pitchFamily="18" charset="0"/>
              </a:rPr>
              <a:t>endmodule</a:t>
            </a:r>
          </a:p>
          <a:p>
            <a:pPr eaLnBrk="1" hangingPunct="1"/>
            <a:r>
              <a:rPr kumimoji="1" lang="en-US" altLang="zh-CN" sz="3200" b="1">
                <a:latin typeface="Times New Roman" panose="02020603050405020304" pitchFamily="18" charset="0"/>
              </a:rPr>
              <a:t>module add4(sum,cout,a,b,cin);</a:t>
            </a:r>
          </a:p>
          <a:p>
            <a:pPr eaLnBrk="1" hangingPunct="1"/>
            <a:r>
              <a:rPr kumimoji="1" lang="en-US" altLang="zh-CN" sz="3200" b="1">
                <a:latin typeface="Times New Roman" panose="02020603050405020304" pitchFamily="18" charset="0"/>
              </a:rPr>
              <a:t>   output [3:0] sum;</a:t>
            </a:r>
          </a:p>
          <a:p>
            <a:pPr eaLnBrk="1" hangingPunct="1"/>
            <a:r>
              <a:rPr kumimoji="1" lang="en-US" altLang="zh-CN" sz="3200" b="1">
                <a:latin typeface="Times New Roman" panose="02020603050405020304" pitchFamily="18" charset="0"/>
              </a:rPr>
              <a:t>   output cout;</a:t>
            </a:r>
          </a:p>
          <a:p>
            <a:pPr eaLnBrk="1" hangingPunct="1"/>
            <a:r>
              <a:rPr kumimoji="1" lang="en-US" altLang="zh-CN" sz="3200" b="1">
                <a:latin typeface="Times New Roman" panose="02020603050405020304" pitchFamily="18" charset="0"/>
              </a:rPr>
              <a:t>   input [3:0] a,b;</a:t>
            </a:r>
          </a:p>
          <a:p>
            <a:pPr eaLnBrk="1" hangingPunct="1"/>
            <a:r>
              <a:rPr kumimoji="1" lang="en-US" altLang="zh-CN" sz="3200" b="1">
                <a:latin typeface="Times New Roman" panose="02020603050405020304" pitchFamily="18" charset="0"/>
              </a:rPr>
              <a:t>   input cin;</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7D4E031-D71B-46EE-AFED-E9143D5EF5EF}" type="slidenum">
              <a:rPr lang="en-US" altLang="zh-CN">
                <a:latin typeface="Times New Roman" panose="02020603050405020304" pitchFamily="18" charset="0"/>
              </a:rPr>
              <a:pPr/>
              <a:t>210</a:t>
            </a:fld>
            <a:endParaRPr lang="en-US" altLang="zh-CN">
              <a:latin typeface="Times New Roman" panose="02020603050405020304" pitchFamily="18" charset="0"/>
            </a:endParaRPr>
          </a:p>
        </p:txBody>
      </p:sp>
      <p:sp>
        <p:nvSpPr>
          <p:cNvPr id="216067" name="Text Box 2"/>
          <p:cNvSpPr txBox="1">
            <a:spLocks noChangeArrowheads="1"/>
          </p:cNvSpPr>
          <p:nvPr/>
        </p:nvSpPr>
        <p:spPr bwMode="auto">
          <a:xfrm>
            <a:off x="2032000" y="381000"/>
            <a:ext cx="6367463"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3200" b="1">
                <a:latin typeface="Times New Roman" panose="02020603050405020304" pitchFamily="18" charset="0"/>
              </a:rPr>
              <a:t>  else if (!set)</a:t>
            </a:r>
          </a:p>
          <a:p>
            <a:pPr eaLnBrk="1" hangingPunct="1">
              <a:lnSpc>
                <a:spcPct val="60000"/>
              </a:lnSpc>
              <a:spcBef>
                <a:spcPct val="50000"/>
              </a:spcBef>
            </a:pPr>
            <a:r>
              <a:rPr kumimoji="1" lang="en-US" altLang="zh-CN" sz="3200" b="1">
                <a:latin typeface="Times New Roman" panose="02020603050405020304" pitchFamily="18" charset="0"/>
              </a:rPr>
              <a:t>  begin</a:t>
            </a:r>
          </a:p>
          <a:p>
            <a:pPr eaLnBrk="1" hangingPunct="1">
              <a:lnSpc>
                <a:spcPct val="60000"/>
              </a:lnSpc>
              <a:spcBef>
                <a:spcPct val="50000"/>
              </a:spcBef>
            </a:pPr>
            <a:r>
              <a:rPr kumimoji="1" lang="en-US" altLang="zh-CN" sz="3200" b="1">
                <a:latin typeface="Times New Roman" panose="02020603050405020304" pitchFamily="18" charset="0"/>
              </a:rPr>
              <a:t>  	q &lt;= 1;</a:t>
            </a:r>
          </a:p>
          <a:p>
            <a:pPr eaLnBrk="1" hangingPunct="1">
              <a:lnSpc>
                <a:spcPct val="60000"/>
              </a:lnSpc>
              <a:spcBef>
                <a:spcPct val="50000"/>
              </a:spcBef>
            </a:pPr>
            <a:r>
              <a:rPr kumimoji="1" lang="en-US" altLang="zh-CN" sz="3200" b="1">
                <a:latin typeface="Times New Roman" panose="02020603050405020304" pitchFamily="18" charset="0"/>
              </a:rPr>
              <a:t>  	qn &lt;= 0;</a:t>
            </a:r>
          </a:p>
          <a:p>
            <a:pPr eaLnBrk="1" hangingPunct="1">
              <a:lnSpc>
                <a:spcPct val="60000"/>
              </a:lnSpc>
              <a:spcBef>
                <a:spcPct val="50000"/>
              </a:spcBef>
            </a:pPr>
            <a:r>
              <a:rPr kumimoji="1" lang="en-US" altLang="zh-CN" sz="3200" b="1">
                <a:latin typeface="Times New Roman" panose="02020603050405020304" pitchFamily="18" charset="0"/>
              </a:rPr>
              <a:t>  end</a:t>
            </a:r>
          </a:p>
          <a:p>
            <a:pPr eaLnBrk="1" hangingPunct="1">
              <a:lnSpc>
                <a:spcPct val="60000"/>
              </a:lnSpc>
              <a:spcBef>
                <a:spcPct val="50000"/>
              </a:spcBef>
            </a:pPr>
            <a:r>
              <a:rPr kumimoji="1" lang="en-US" altLang="zh-CN" sz="3200" b="1">
                <a:latin typeface="Times New Roman" panose="02020603050405020304" pitchFamily="18" charset="0"/>
              </a:rPr>
              <a:t>  else</a:t>
            </a:r>
          </a:p>
          <a:p>
            <a:pPr eaLnBrk="1" hangingPunct="1">
              <a:lnSpc>
                <a:spcPct val="60000"/>
              </a:lnSpc>
              <a:spcBef>
                <a:spcPct val="50000"/>
              </a:spcBef>
            </a:pPr>
            <a:r>
              <a:rPr kumimoji="1" lang="en-US" altLang="zh-CN" sz="3200" b="1">
                <a:latin typeface="Times New Roman" panose="02020603050405020304" pitchFamily="18" charset="0"/>
              </a:rPr>
              <a:t>  begin</a:t>
            </a:r>
          </a:p>
          <a:p>
            <a:pPr eaLnBrk="1" hangingPunct="1">
              <a:lnSpc>
                <a:spcPct val="60000"/>
              </a:lnSpc>
              <a:spcBef>
                <a:spcPct val="50000"/>
              </a:spcBef>
            </a:pPr>
            <a:r>
              <a:rPr kumimoji="1" lang="en-US" altLang="zh-CN" sz="3200" b="1">
                <a:latin typeface="Times New Roman" panose="02020603050405020304" pitchFamily="18" charset="0"/>
              </a:rPr>
              <a:t>  	q &lt;= d;</a:t>
            </a:r>
          </a:p>
          <a:p>
            <a:pPr eaLnBrk="1" hangingPunct="1">
              <a:lnSpc>
                <a:spcPct val="60000"/>
              </a:lnSpc>
              <a:spcBef>
                <a:spcPct val="50000"/>
              </a:spcBef>
            </a:pPr>
            <a:r>
              <a:rPr kumimoji="1" lang="en-US" altLang="zh-CN" sz="3200" b="1">
                <a:latin typeface="Times New Roman" panose="02020603050405020304" pitchFamily="18" charset="0"/>
              </a:rPr>
              <a:t>  	qn &lt;= ~d;</a:t>
            </a:r>
          </a:p>
          <a:p>
            <a:pPr eaLnBrk="1" hangingPunct="1">
              <a:lnSpc>
                <a:spcPct val="60000"/>
              </a:lnSpc>
              <a:spcBef>
                <a:spcPct val="50000"/>
              </a:spcBef>
            </a:pPr>
            <a:r>
              <a:rPr kumimoji="1" lang="en-US" altLang="zh-CN" sz="3200" b="1">
                <a:latin typeface="Times New Roman" panose="02020603050405020304" pitchFamily="18" charset="0"/>
              </a:rPr>
              <a:t>  end</a:t>
            </a:r>
          </a:p>
          <a:p>
            <a:pPr eaLnBrk="1" hangingPunct="1">
              <a:lnSpc>
                <a:spcPct val="60000"/>
              </a:lnSpc>
              <a:spcBef>
                <a:spcPct val="50000"/>
              </a:spcBef>
            </a:pPr>
            <a:r>
              <a:rPr kumimoji="1" lang="en-US" altLang="zh-CN" sz="3200" b="1">
                <a:latin typeface="Times New Roman" panose="02020603050405020304" pitchFamily="18" charset="0"/>
              </a:rPr>
              <a:t>end</a:t>
            </a:r>
          </a:p>
          <a:p>
            <a:pPr eaLnBrk="1" hangingPunct="1">
              <a:lnSpc>
                <a:spcPct val="6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a:xfrm>
            <a:off x="271463" y="533400"/>
            <a:ext cx="7772400" cy="533400"/>
          </a:xfrm>
        </p:spPr>
        <p:txBody>
          <a:bodyPr/>
          <a:lstStyle/>
          <a:p>
            <a:pPr eaLnBrk="1" hangingPunct="1">
              <a:lnSpc>
                <a:spcPct val="90000"/>
              </a:lnSpc>
              <a:buFontTx/>
              <a:buNone/>
              <a:defRPr/>
            </a:pPr>
            <a:r>
              <a:rPr lang="en-US" altLang="zh-CN" b="1" dirty="0" smtClean="0">
                <a:solidFill>
                  <a:srgbClr val="663300"/>
                </a:solidFill>
                <a:latin typeface="+mj-lt"/>
              </a:rPr>
              <a:t>3. </a:t>
            </a:r>
            <a:r>
              <a:rPr lang="zh-CN" altLang="en-US" b="1" dirty="0" smtClean="0">
                <a:solidFill>
                  <a:srgbClr val="663300"/>
                </a:solidFill>
                <a:latin typeface="+mj-lt"/>
              </a:rPr>
              <a:t>带异步清</a:t>
            </a:r>
            <a:r>
              <a:rPr lang="en-US" altLang="zh-CN" b="1" dirty="0" smtClean="0">
                <a:solidFill>
                  <a:srgbClr val="663300"/>
                </a:solidFill>
                <a:latin typeface="+mj-lt"/>
              </a:rPr>
              <a:t>0</a:t>
            </a:r>
            <a:r>
              <a:rPr lang="zh-CN" altLang="en-US" b="1" dirty="0" smtClean="0">
                <a:solidFill>
                  <a:srgbClr val="663300"/>
                </a:solidFill>
                <a:latin typeface="+mj-lt"/>
              </a:rPr>
              <a:t>、置</a:t>
            </a:r>
            <a:r>
              <a:rPr lang="en-US" altLang="zh-CN" b="1" dirty="0" smtClean="0">
                <a:solidFill>
                  <a:srgbClr val="663300"/>
                </a:solidFill>
                <a:latin typeface="+mj-lt"/>
              </a:rPr>
              <a:t>1</a:t>
            </a:r>
            <a:r>
              <a:rPr lang="zh-CN" altLang="en-US" b="1" dirty="0" smtClean="0">
                <a:solidFill>
                  <a:srgbClr val="663300"/>
                </a:solidFill>
                <a:latin typeface="+mj-lt"/>
              </a:rPr>
              <a:t>的</a:t>
            </a:r>
            <a:r>
              <a:rPr lang="en-US" altLang="zh-CN" b="1" dirty="0" smtClean="0">
                <a:solidFill>
                  <a:srgbClr val="663300"/>
                </a:solidFill>
                <a:latin typeface="+mj-lt"/>
              </a:rPr>
              <a:t>JK</a:t>
            </a:r>
            <a:r>
              <a:rPr lang="zh-CN" altLang="en-US" b="1" dirty="0" smtClean="0">
                <a:solidFill>
                  <a:srgbClr val="663300"/>
                </a:solidFill>
                <a:latin typeface="+mj-lt"/>
              </a:rPr>
              <a:t>触发器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E9A1AA2-F65B-4CE3-A9B2-48478A4B2BBE}" type="slidenum">
              <a:rPr lang="en-US" altLang="zh-CN">
                <a:latin typeface="Times New Roman" panose="02020603050405020304" pitchFamily="18" charset="0"/>
              </a:rPr>
              <a:pPr/>
              <a:t>211</a:t>
            </a:fld>
            <a:endParaRPr lang="en-US" altLang="zh-CN">
              <a:latin typeface="Times New Roman" panose="02020603050405020304" pitchFamily="18" charset="0"/>
            </a:endParaRPr>
          </a:p>
        </p:txBody>
      </p:sp>
      <p:sp>
        <p:nvSpPr>
          <p:cNvPr id="217092" name="Text Box 3"/>
          <p:cNvSpPr txBox="1">
            <a:spLocks noChangeArrowheads="1"/>
          </p:cNvSpPr>
          <p:nvPr/>
        </p:nvSpPr>
        <p:spPr bwMode="auto">
          <a:xfrm>
            <a:off x="134938" y="1066800"/>
            <a:ext cx="8874125"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3200" b="1">
                <a:latin typeface="Times New Roman" panose="02020603050405020304" pitchFamily="18" charset="0"/>
              </a:rPr>
              <a:t>module JK_FF(CLK,J,K,Q,RS,SET);</a:t>
            </a:r>
          </a:p>
          <a:p>
            <a:pPr eaLnBrk="1" hangingPunct="1">
              <a:lnSpc>
                <a:spcPct val="70000"/>
              </a:lnSpc>
              <a:spcBef>
                <a:spcPct val="50000"/>
              </a:spcBef>
            </a:pPr>
            <a:r>
              <a:rPr kumimoji="1" lang="en-US" altLang="zh-CN" sz="3200" b="1">
                <a:latin typeface="Times New Roman" panose="02020603050405020304" pitchFamily="18" charset="0"/>
              </a:rPr>
              <a:t>input CLK,J,K,SET,RS;</a:t>
            </a:r>
          </a:p>
          <a:p>
            <a:pPr eaLnBrk="1" hangingPunct="1">
              <a:lnSpc>
                <a:spcPct val="70000"/>
              </a:lnSpc>
              <a:spcBef>
                <a:spcPct val="50000"/>
              </a:spcBef>
            </a:pPr>
            <a:r>
              <a:rPr kumimoji="1" lang="en-US" altLang="zh-CN" sz="3200" b="1">
                <a:latin typeface="Times New Roman" panose="02020603050405020304" pitchFamily="18" charset="0"/>
              </a:rPr>
              <a:t>output Q;</a:t>
            </a:r>
          </a:p>
          <a:p>
            <a:pPr eaLnBrk="1" hangingPunct="1">
              <a:lnSpc>
                <a:spcPct val="70000"/>
              </a:lnSpc>
              <a:spcBef>
                <a:spcPct val="50000"/>
              </a:spcBef>
            </a:pPr>
            <a:r>
              <a:rPr kumimoji="1" lang="en-US" altLang="zh-CN" sz="3200" b="1">
                <a:latin typeface="Times New Roman" panose="02020603050405020304" pitchFamily="18" charset="0"/>
              </a:rPr>
              <a:t>reg Q;</a:t>
            </a:r>
          </a:p>
          <a:p>
            <a:pPr eaLnBrk="1" hangingPunct="1">
              <a:lnSpc>
                <a:spcPct val="70000"/>
              </a:lnSpc>
              <a:spcBef>
                <a:spcPct val="50000"/>
              </a:spcBef>
            </a:pPr>
            <a:r>
              <a:rPr kumimoji="1" lang="en-US" altLang="zh-CN" sz="3200" b="1">
                <a:latin typeface="Times New Roman" panose="02020603050405020304" pitchFamily="18" charset="0"/>
              </a:rPr>
              <a:t>always @(posedge CLK or negedge RS or negedge SET)</a:t>
            </a:r>
          </a:p>
          <a:p>
            <a:pPr eaLnBrk="1" hangingPunct="1">
              <a:lnSpc>
                <a:spcPct val="70000"/>
              </a:lnSpc>
              <a:spcBef>
                <a:spcPct val="50000"/>
              </a:spcBef>
            </a:pPr>
            <a:r>
              <a:rPr kumimoji="1" lang="en-US" altLang="zh-CN" sz="3200" b="1">
                <a:latin typeface="Times New Roman" panose="02020603050405020304" pitchFamily="18" charset="0"/>
              </a:rPr>
              <a:t>begin</a:t>
            </a:r>
          </a:p>
          <a:p>
            <a:pPr eaLnBrk="1" hangingPunct="1">
              <a:lnSpc>
                <a:spcPct val="70000"/>
              </a:lnSpc>
              <a:spcBef>
                <a:spcPct val="50000"/>
              </a:spcBef>
            </a:pPr>
            <a:r>
              <a:rPr kumimoji="1" lang="en-US" altLang="zh-CN" sz="3200" b="1">
                <a:latin typeface="Times New Roman" panose="02020603050405020304" pitchFamily="18" charset="0"/>
              </a:rPr>
              <a:t>if(!RS)  	Q &lt;= 1'b0;</a:t>
            </a:r>
          </a:p>
          <a:p>
            <a:pPr eaLnBrk="1" hangingPunct="1">
              <a:lnSpc>
                <a:spcPct val="70000"/>
              </a:lnSpc>
              <a:spcBef>
                <a:spcPct val="50000"/>
              </a:spcBef>
            </a:pPr>
            <a:r>
              <a:rPr kumimoji="1" lang="en-US" altLang="zh-CN" sz="3200" b="1">
                <a:latin typeface="Times New Roman" panose="02020603050405020304" pitchFamily="18" charset="0"/>
              </a:rPr>
              <a:t>else if(!SET) 	Q &lt;= 1'b1;</a:t>
            </a:r>
          </a:p>
          <a:p>
            <a:pPr eaLnBrk="1" hangingPunct="1">
              <a:lnSpc>
                <a:spcPct val="70000"/>
              </a:lnSpc>
              <a:spcBef>
                <a:spcPct val="50000"/>
              </a:spcBef>
            </a:pPr>
            <a:r>
              <a:rPr kumimoji="1" lang="en-US" altLang="zh-CN" sz="3200" b="1">
                <a:latin typeface="Times New Roman" panose="02020603050405020304" pitchFamily="18" charset="0"/>
              </a:rPr>
              <a:t>else</a:t>
            </a:r>
          </a:p>
        </p:txBody>
      </p:sp>
    </p:spTree>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705DE7C-8B2A-4DBB-8808-5D350ED2D898}" type="slidenum">
              <a:rPr lang="en-US" altLang="zh-CN">
                <a:latin typeface="Times New Roman" panose="02020603050405020304" pitchFamily="18" charset="0"/>
              </a:rPr>
              <a:pPr/>
              <a:t>212</a:t>
            </a:fld>
            <a:endParaRPr lang="en-US" altLang="zh-CN">
              <a:latin typeface="Times New Roman" panose="02020603050405020304" pitchFamily="18" charset="0"/>
            </a:endParaRPr>
          </a:p>
        </p:txBody>
      </p:sp>
      <p:sp>
        <p:nvSpPr>
          <p:cNvPr id="218115" name="Text Box 2"/>
          <p:cNvSpPr txBox="1">
            <a:spLocks noChangeArrowheads="1"/>
          </p:cNvSpPr>
          <p:nvPr/>
        </p:nvSpPr>
        <p:spPr bwMode="auto">
          <a:xfrm>
            <a:off x="406400" y="685800"/>
            <a:ext cx="7924800"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3200" b="1">
                <a:latin typeface="Times New Roman" panose="02020603050405020304" pitchFamily="18" charset="0"/>
              </a:rPr>
              <a:t>	case({J,K})</a:t>
            </a:r>
          </a:p>
          <a:p>
            <a:pPr eaLnBrk="1" hangingPunct="1">
              <a:lnSpc>
                <a:spcPct val="70000"/>
              </a:lnSpc>
              <a:spcBef>
                <a:spcPct val="50000"/>
              </a:spcBef>
            </a:pPr>
            <a:r>
              <a:rPr kumimoji="1" lang="en-US" altLang="zh-CN" sz="3200" b="1">
                <a:latin typeface="Times New Roman" panose="02020603050405020304" pitchFamily="18" charset="0"/>
              </a:rPr>
              <a:t>	2'b00 : 	Q &lt;= Q;</a:t>
            </a:r>
          </a:p>
          <a:p>
            <a:pPr eaLnBrk="1" hangingPunct="1">
              <a:lnSpc>
                <a:spcPct val="70000"/>
              </a:lnSpc>
              <a:spcBef>
                <a:spcPct val="50000"/>
              </a:spcBef>
            </a:pPr>
            <a:r>
              <a:rPr kumimoji="1" lang="en-US" altLang="zh-CN" sz="3200" b="1">
                <a:latin typeface="Times New Roman" panose="02020603050405020304" pitchFamily="18" charset="0"/>
              </a:rPr>
              <a:t>	2'b01 : 	Q &lt;= 1'b0;</a:t>
            </a:r>
          </a:p>
          <a:p>
            <a:pPr eaLnBrk="1" hangingPunct="1">
              <a:lnSpc>
                <a:spcPct val="70000"/>
              </a:lnSpc>
              <a:spcBef>
                <a:spcPct val="50000"/>
              </a:spcBef>
            </a:pPr>
            <a:r>
              <a:rPr kumimoji="1" lang="en-US" altLang="zh-CN" sz="3200" b="1">
                <a:latin typeface="Times New Roman" panose="02020603050405020304" pitchFamily="18" charset="0"/>
              </a:rPr>
              <a:t>	2'b10 : 	Q &lt;= 1'b1;</a:t>
            </a:r>
          </a:p>
          <a:p>
            <a:pPr eaLnBrk="1" hangingPunct="1">
              <a:lnSpc>
                <a:spcPct val="70000"/>
              </a:lnSpc>
              <a:spcBef>
                <a:spcPct val="50000"/>
              </a:spcBef>
            </a:pPr>
            <a:r>
              <a:rPr kumimoji="1" lang="en-US" altLang="zh-CN" sz="3200" b="1">
                <a:latin typeface="Times New Roman" panose="02020603050405020304" pitchFamily="18" charset="0"/>
              </a:rPr>
              <a:t>	2'b11 : 	Q &lt;= ~Q;</a:t>
            </a:r>
          </a:p>
          <a:p>
            <a:pPr eaLnBrk="1" hangingPunct="1">
              <a:lnSpc>
                <a:spcPct val="70000"/>
              </a:lnSpc>
              <a:spcBef>
                <a:spcPct val="50000"/>
              </a:spcBef>
            </a:pPr>
            <a:r>
              <a:rPr kumimoji="1" lang="en-US" altLang="zh-CN" sz="3200" b="1">
                <a:latin typeface="Times New Roman" panose="02020603050405020304" pitchFamily="18" charset="0"/>
              </a:rPr>
              <a:t>	default: 	Q&lt;= 1'bx;</a:t>
            </a:r>
          </a:p>
          <a:p>
            <a:pPr eaLnBrk="1" hangingPunct="1">
              <a:lnSpc>
                <a:spcPct val="70000"/>
              </a:lnSpc>
              <a:spcBef>
                <a:spcPct val="50000"/>
              </a:spcBef>
            </a:pPr>
            <a:r>
              <a:rPr kumimoji="1" lang="en-US" altLang="zh-CN" sz="3200" b="1">
                <a:latin typeface="Times New Roman" panose="02020603050405020304" pitchFamily="18" charset="0"/>
              </a:rPr>
              <a:t>  	endcase</a:t>
            </a:r>
          </a:p>
          <a:p>
            <a:pPr eaLnBrk="1" hangingPunct="1">
              <a:lnSpc>
                <a:spcPct val="70000"/>
              </a:lnSpc>
              <a:spcBef>
                <a:spcPct val="50000"/>
              </a:spcBef>
            </a:pPr>
            <a:r>
              <a:rPr kumimoji="1" lang="en-US" altLang="zh-CN" sz="3200" b="1">
                <a:latin typeface="Times New Roman" panose="02020603050405020304" pitchFamily="18" charset="0"/>
              </a:rPr>
              <a:t>end</a:t>
            </a:r>
          </a:p>
          <a:p>
            <a:pPr eaLnBrk="1" hangingPunct="1">
              <a:lnSpc>
                <a:spcPct val="7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idx="1"/>
          </p:nvPr>
        </p:nvSpPr>
        <p:spPr>
          <a:xfrm>
            <a:off x="271463" y="533400"/>
            <a:ext cx="7772400" cy="533400"/>
          </a:xfrm>
        </p:spPr>
        <p:txBody>
          <a:bodyPr/>
          <a:lstStyle/>
          <a:p>
            <a:pPr eaLnBrk="1" hangingPunct="1">
              <a:lnSpc>
                <a:spcPct val="90000"/>
              </a:lnSpc>
              <a:buFontTx/>
              <a:buNone/>
              <a:defRPr/>
            </a:pPr>
            <a:r>
              <a:rPr lang="en-US" altLang="zh-CN" b="1" dirty="0" smtClean="0">
                <a:solidFill>
                  <a:srgbClr val="663300"/>
                </a:solidFill>
                <a:latin typeface="+mj-lt"/>
              </a:rPr>
              <a:t>4.  8</a:t>
            </a:r>
            <a:r>
              <a:rPr lang="zh-CN" altLang="en-US" b="1" dirty="0" smtClean="0">
                <a:solidFill>
                  <a:srgbClr val="663300"/>
                </a:solidFill>
                <a:latin typeface="+mj-lt"/>
              </a:rPr>
              <a:t>位数据锁存器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AB2C0DD-73AC-43C3-BBB2-2D4EB4F40F0B}" type="slidenum">
              <a:rPr lang="en-US" altLang="zh-CN">
                <a:latin typeface="Times New Roman" panose="02020603050405020304" pitchFamily="18" charset="0"/>
              </a:rPr>
              <a:pPr/>
              <a:t>213</a:t>
            </a:fld>
            <a:endParaRPr lang="en-US" altLang="zh-CN">
              <a:latin typeface="Times New Roman" panose="02020603050405020304" pitchFamily="18" charset="0"/>
            </a:endParaRPr>
          </a:p>
        </p:txBody>
      </p:sp>
      <p:sp>
        <p:nvSpPr>
          <p:cNvPr id="219140" name="Text Box 3"/>
          <p:cNvSpPr txBox="1">
            <a:spLocks noChangeArrowheads="1"/>
          </p:cNvSpPr>
          <p:nvPr/>
        </p:nvSpPr>
        <p:spPr bwMode="auto">
          <a:xfrm>
            <a:off x="406400" y="1143000"/>
            <a:ext cx="7789863"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3200" b="1">
                <a:latin typeface="Times New Roman" panose="02020603050405020304" pitchFamily="18" charset="0"/>
              </a:rPr>
              <a:t>module latch_8(qout,data,clk);</a:t>
            </a:r>
          </a:p>
          <a:p>
            <a:pPr eaLnBrk="1" hangingPunct="1">
              <a:lnSpc>
                <a:spcPct val="60000"/>
              </a:lnSpc>
              <a:spcBef>
                <a:spcPct val="50000"/>
              </a:spcBef>
            </a:pPr>
            <a:r>
              <a:rPr kumimoji="1" lang="en-US" altLang="zh-CN" sz="3200" b="1">
                <a:latin typeface="Times New Roman" panose="02020603050405020304" pitchFamily="18" charset="0"/>
              </a:rPr>
              <a:t>output[7:0] qout;</a:t>
            </a:r>
          </a:p>
          <a:p>
            <a:pPr eaLnBrk="1" hangingPunct="1">
              <a:lnSpc>
                <a:spcPct val="60000"/>
              </a:lnSpc>
              <a:spcBef>
                <a:spcPct val="50000"/>
              </a:spcBef>
            </a:pPr>
            <a:r>
              <a:rPr kumimoji="1" lang="en-US" altLang="zh-CN" sz="3200" b="1">
                <a:latin typeface="Times New Roman" panose="02020603050405020304" pitchFamily="18" charset="0"/>
              </a:rPr>
              <a:t>input[7:0] data;</a:t>
            </a:r>
          </a:p>
          <a:p>
            <a:pPr eaLnBrk="1" hangingPunct="1">
              <a:lnSpc>
                <a:spcPct val="60000"/>
              </a:lnSpc>
              <a:spcBef>
                <a:spcPct val="50000"/>
              </a:spcBef>
            </a:pPr>
            <a:r>
              <a:rPr kumimoji="1" lang="en-US" altLang="zh-CN" sz="3200" b="1">
                <a:latin typeface="Times New Roman" panose="02020603050405020304" pitchFamily="18" charset="0"/>
              </a:rPr>
              <a:t>input clk;</a:t>
            </a:r>
          </a:p>
          <a:p>
            <a:pPr eaLnBrk="1" hangingPunct="1">
              <a:lnSpc>
                <a:spcPct val="60000"/>
              </a:lnSpc>
              <a:spcBef>
                <a:spcPct val="50000"/>
              </a:spcBef>
            </a:pPr>
            <a:r>
              <a:rPr kumimoji="1" lang="en-US" altLang="zh-CN" sz="3200" b="1">
                <a:latin typeface="Times New Roman" panose="02020603050405020304" pitchFamily="18" charset="0"/>
              </a:rPr>
              <a:t>reg[7:0] qout;</a:t>
            </a:r>
          </a:p>
          <a:p>
            <a:pPr eaLnBrk="1" hangingPunct="1">
              <a:lnSpc>
                <a:spcPct val="60000"/>
              </a:lnSpc>
              <a:spcBef>
                <a:spcPct val="50000"/>
              </a:spcBef>
            </a:pPr>
            <a:r>
              <a:rPr kumimoji="1" lang="en-US" altLang="zh-CN" sz="3200" b="1">
                <a:latin typeface="Times New Roman" panose="02020603050405020304" pitchFamily="18" charset="0"/>
              </a:rPr>
              <a:t>always @(clk or data)</a:t>
            </a:r>
          </a:p>
          <a:p>
            <a:pPr eaLnBrk="1" hangingPunct="1">
              <a:lnSpc>
                <a:spcPct val="60000"/>
              </a:lnSpc>
              <a:spcBef>
                <a:spcPct val="50000"/>
              </a:spcBef>
            </a:pPr>
            <a:r>
              <a:rPr kumimoji="1" lang="en-US" altLang="zh-CN" sz="3200" b="1">
                <a:latin typeface="Times New Roman" panose="02020603050405020304" pitchFamily="18" charset="0"/>
              </a:rPr>
              <a:t>begin</a:t>
            </a:r>
          </a:p>
          <a:p>
            <a:pPr eaLnBrk="1" hangingPunct="1">
              <a:lnSpc>
                <a:spcPct val="60000"/>
              </a:lnSpc>
              <a:spcBef>
                <a:spcPct val="50000"/>
              </a:spcBef>
            </a:pPr>
            <a:r>
              <a:rPr kumimoji="1" lang="en-US" altLang="zh-CN" sz="3200" b="1">
                <a:latin typeface="Times New Roman" panose="02020603050405020304" pitchFamily="18" charset="0"/>
              </a:rPr>
              <a:t>if (clk) qout&lt;=data;</a:t>
            </a:r>
          </a:p>
          <a:p>
            <a:pPr eaLnBrk="1" hangingPunct="1">
              <a:lnSpc>
                <a:spcPct val="60000"/>
              </a:lnSpc>
              <a:spcBef>
                <a:spcPct val="50000"/>
              </a:spcBef>
            </a:pPr>
            <a:r>
              <a:rPr kumimoji="1" lang="en-US" altLang="zh-CN" sz="3200" b="1">
                <a:latin typeface="Times New Roman" panose="02020603050405020304" pitchFamily="18" charset="0"/>
              </a:rPr>
              <a:t>end</a:t>
            </a:r>
          </a:p>
          <a:p>
            <a:pPr eaLnBrk="1" hangingPunct="1">
              <a:lnSpc>
                <a:spcPct val="6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idx="1"/>
          </p:nvPr>
        </p:nvSpPr>
        <p:spPr>
          <a:xfrm>
            <a:off x="271463" y="533400"/>
            <a:ext cx="7772400" cy="533400"/>
          </a:xfrm>
        </p:spPr>
        <p:txBody>
          <a:bodyPr/>
          <a:lstStyle/>
          <a:p>
            <a:pPr eaLnBrk="1" hangingPunct="1">
              <a:lnSpc>
                <a:spcPct val="90000"/>
              </a:lnSpc>
              <a:buFontTx/>
              <a:buNone/>
              <a:defRPr/>
            </a:pPr>
            <a:r>
              <a:rPr lang="en-US" altLang="zh-CN" b="1" dirty="0" smtClean="0">
                <a:solidFill>
                  <a:srgbClr val="663300"/>
                </a:solidFill>
                <a:latin typeface="+mj-lt"/>
              </a:rPr>
              <a:t>5.  8</a:t>
            </a:r>
            <a:r>
              <a:rPr lang="zh-CN" altLang="en-US" b="1" dirty="0" smtClean="0">
                <a:solidFill>
                  <a:srgbClr val="663300"/>
                </a:solidFill>
                <a:latin typeface="+mj-lt"/>
              </a:rPr>
              <a:t>位移位寄存器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773B304-898E-4CDF-8C5D-BAABE7DA05F8}" type="slidenum">
              <a:rPr lang="en-US" altLang="zh-CN">
                <a:latin typeface="Times New Roman" panose="02020603050405020304" pitchFamily="18" charset="0"/>
              </a:rPr>
              <a:pPr/>
              <a:t>214</a:t>
            </a:fld>
            <a:endParaRPr lang="en-US" altLang="zh-CN">
              <a:latin typeface="Times New Roman" panose="02020603050405020304" pitchFamily="18" charset="0"/>
            </a:endParaRPr>
          </a:p>
        </p:txBody>
      </p:sp>
      <p:sp>
        <p:nvSpPr>
          <p:cNvPr id="220164" name="Text Box 3"/>
          <p:cNvSpPr txBox="1">
            <a:spLocks noChangeArrowheads="1"/>
          </p:cNvSpPr>
          <p:nvPr/>
        </p:nvSpPr>
        <p:spPr bwMode="auto">
          <a:xfrm>
            <a:off x="338138" y="1143000"/>
            <a:ext cx="806132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module shifter(din,clk,clr,dout);</a:t>
            </a:r>
          </a:p>
          <a:p>
            <a:pPr eaLnBrk="1" hangingPunct="1">
              <a:spcBef>
                <a:spcPct val="50000"/>
              </a:spcBef>
            </a:pPr>
            <a:r>
              <a:rPr kumimoji="1" lang="en-US" altLang="zh-CN" sz="3200" b="1">
                <a:latin typeface="Times New Roman" panose="02020603050405020304" pitchFamily="18" charset="0"/>
              </a:rPr>
              <a:t>input din,clk,clr;</a:t>
            </a:r>
          </a:p>
          <a:p>
            <a:pPr eaLnBrk="1" hangingPunct="1">
              <a:spcBef>
                <a:spcPct val="50000"/>
              </a:spcBef>
            </a:pPr>
            <a:r>
              <a:rPr kumimoji="1" lang="en-US" altLang="zh-CN" sz="3200" b="1">
                <a:latin typeface="Times New Roman" panose="02020603050405020304" pitchFamily="18" charset="0"/>
              </a:rPr>
              <a:t>output[7:0] dout;</a:t>
            </a:r>
          </a:p>
          <a:p>
            <a:pPr eaLnBrk="1" hangingPunct="1">
              <a:spcBef>
                <a:spcPct val="50000"/>
              </a:spcBef>
            </a:pPr>
            <a:r>
              <a:rPr kumimoji="1" lang="en-US" altLang="zh-CN" sz="3200" b="1">
                <a:latin typeface="Times New Roman" panose="02020603050405020304" pitchFamily="18" charset="0"/>
              </a:rPr>
              <a:t>reg[7:0] dout;</a:t>
            </a:r>
          </a:p>
          <a:p>
            <a:pPr eaLnBrk="1" hangingPunct="1">
              <a:spcBef>
                <a:spcPct val="50000"/>
              </a:spcBef>
            </a:pPr>
            <a:r>
              <a:rPr kumimoji="1" lang="en-US" altLang="zh-CN" sz="3200" b="1">
                <a:latin typeface="Times New Roman" panose="02020603050405020304" pitchFamily="18" charset="0"/>
              </a:rPr>
              <a:t>always @(posedge clk)</a:t>
            </a:r>
          </a:p>
          <a:p>
            <a:pPr eaLnBrk="1" hangingPunct="1">
              <a:spcBef>
                <a:spcPct val="50000"/>
              </a:spcBef>
            </a:pPr>
            <a:r>
              <a:rPr kumimoji="1" lang="en-US" altLang="zh-CN" sz="3200" b="1">
                <a:latin typeface="Times New Roman" panose="02020603050405020304" pitchFamily="18" charset="0"/>
              </a:rPr>
              <a:t>begin</a:t>
            </a:r>
          </a:p>
          <a:p>
            <a:pPr eaLnBrk="1" hangingPunct="1">
              <a:spcBef>
                <a:spcPct val="50000"/>
              </a:spcBef>
            </a:pPr>
            <a:r>
              <a:rPr kumimoji="1" lang="en-US" altLang="zh-CN" sz="3200" b="1">
                <a:latin typeface="Times New Roman" panose="02020603050405020304" pitchFamily="18" charset="0"/>
              </a:rPr>
              <a:t>   if (clr)  dout&lt;= 8'b0;</a:t>
            </a:r>
          </a:p>
        </p:txBody>
      </p:sp>
    </p:spTree>
  </p:cSld>
  <p:clrMapOvr>
    <a:masterClrMapping/>
  </p:clrMapOv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A989A6A-2BD4-4CA4-AE53-0798B7257D37}" type="slidenum">
              <a:rPr lang="en-US" altLang="zh-CN">
                <a:latin typeface="Times New Roman" panose="02020603050405020304" pitchFamily="18" charset="0"/>
              </a:rPr>
              <a:pPr/>
              <a:t>215</a:t>
            </a:fld>
            <a:endParaRPr lang="en-US" altLang="zh-CN">
              <a:latin typeface="Times New Roman" panose="02020603050405020304" pitchFamily="18" charset="0"/>
            </a:endParaRPr>
          </a:p>
        </p:txBody>
      </p:sp>
      <p:sp>
        <p:nvSpPr>
          <p:cNvPr id="221187" name="Text Box 2"/>
          <p:cNvSpPr txBox="1">
            <a:spLocks noChangeArrowheads="1"/>
          </p:cNvSpPr>
          <p:nvPr/>
        </p:nvSpPr>
        <p:spPr bwMode="auto">
          <a:xfrm>
            <a:off x="338138" y="838200"/>
            <a:ext cx="8196262"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else</a:t>
            </a:r>
          </a:p>
          <a:p>
            <a:pPr eaLnBrk="1" hangingPunct="1">
              <a:spcBef>
                <a:spcPct val="50000"/>
              </a:spcBef>
            </a:pPr>
            <a:r>
              <a:rPr kumimoji="1" lang="en-US" altLang="zh-CN" sz="3200" b="1">
                <a:latin typeface="Times New Roman" panose="02020603050405020304" pitchFamily="18" charset="0"/>
              </a:rPr>
              <a:t>  begin</a:t>
            </a:r>
          </a:p>
          <a:p>
            <a:pPr eaLnBrk="1" hangingPunct="1">
              <a:spcBef>
                <a:spcPct val="50000"/>
              </a:spcBef>
            </a:pPr>
            <a:r>
              <a:rPr kumimoji="1" lang="en-US" altLang="zh-CN" sz="3200" b="1">
                <a:latin typeface="Times New Roman" panose="02020603050405020304" pitchFamily="18" charset="0"/>
              </a:rPr>
              <a:t>  dout &lt;= dout &lt;&lt; 1;</a:t>
            </a:r>
          </a:p>
          <a:p>
            <a:pPr eaLnBrk="1" hangingPunct="1">
              <a:spcBef>
                <a:spcPct val="50000"/>
              </a:spcBef>
            </a:pPr>
            <a:r>
              <a:rPr kumimoji="1" lang="en-US" altLang="zh-CN" sz="3200" b="1">
                <a:latin typeface="Times New Roman" panose="02020603050405020304" pitchFamily="18" charset="0"/>
              </a:rPr>
              <a:t>  dout[0] &lt;= din;</a:t>
            </a:r>
          </a:p>
          <a:p>
            <a:pPr eaLnBrk="1" hangingPunct="1">
              <a:spcBef>
                <a:spcPct val="50000"/>
              </a:spcBef>
            </a:pPr>
            <a:r>
              <a:rPr kumimoji="1" lang="en-US" altLang="zh-CN" sz="3200" b="1">
                <a:latin typeface="Times New Roman" panose="02020603050405020304" pitchFamily="18" charset="0"/>
              </a:rPr>
              <a:t>  end</a:t>
            </a:r>
          </a:p>
          <a:p>
            <a:pPr eaLnBrk="1" hangingPunct="1">
              <a:spcBef>
                <a:spcPct val="50000"/>
              </a:spcBef>
            </a:pPr>
            <a:r>
              <a:rPr kumimoji="1" lang="en-US" altLang="zh-CN" sz="3200" b="1">
                <a:latin typeface="Times New Roman" panose="02020603050405020304" pitchFamily="18" charset="0"/>
              </a:rPr>
              <a:t>end</a:t>
            </a:r>
          </a:p>
          <a:p>
            <a:pPr eaLnBrk="1" hangingPunct="1">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D86DA3E-FAE9-4C13-A0E6-EA6FC3742E3B}" type="slidenum">
              <a:rPr lang="en-US" altLang="zh-CN">
                <a:latin typeface="Times New Roman" panose="02020603050405020304" pitchFamily="18" charset="0"/>
              </a:rPr>
              <a:pPr/>
              <a:t>216</a:t>
            </a:fld>
            <a:endParaRPr lang="en-US" altLang="zh-CN">
              <a:latin typeface="Times New Roman" panose="02020603050405020304" pitchFamily="18" charset="0"/>
            </a:endParaRPr>
          </a:p>
        </p:txBody>
      </p:sp>
      <p:sp>
        <p:nvSpPr>
          <p:cNvPr id="394244" name="Rectangle 4"/>
          <p:cNvSpPr>
            <a:spLocks noChangeArrowheads="1"/>
          </p:cNvSpPr>
          <p:nvPr/>
        </p:nvSpPr>
        <p:spPr bwMode="auto">
          <a:xfrm>
            <a:off x="549275" y="2343150"/>
            <a:ext cx="7772400" cy="1143000"/>
          </a:xfrm>
          <a:prstGeom prst="rect">
            <a:avLst/>
          </a:prstGeom>
          <a:noFill/>
          <a:ln w="9525">
            <a:noFill/>
            <a:miter lim="800000"/>
            <a:headEnd/>
            <a:tailEnd/>
          </a:ln>
          <a:effectLst/>
        </p:spPr>
        <p:txBody>
          <a:bodyPr anchor="ctr"/>
          <a:lstStyle/>
          <a:p>
            <a:pPr algn="ctr" eaLnBrk="1" hangingPunct="1">
              <a:defRPr/>
            </a:pPr>
            <a:r>
              <a:rPr kumimoji="1" lang="en-US" altLang="zh-CN" sz="4800" b="1" dirty="0">
                <a:solidFill>
                  <a:schemeClr val="accent2"/>
                </a:solidFill>
                <a:effectLst>
                  <a:outerShdw blurRad="38100" dist="38100" dir="2700000" algn="tl">
                    <a:srgbClr val="C0C0C0"/>
                  </a:outerShdw>
                </a:effectLst>
                <a:latin typeface="Times New Roman" pitchFamily="18" charset="0"/>
              </a:rPr>
              <a:t>§8 </a:t>
            </a:r>
            <a:r>
              <a:rPr kumimoji="1" lang="en-US" altLang="zh-CN" sz="4800" b="1" dirty="0" err="1">
                <a:solidFill>
                  <a:schemeClr val="accent2"/>
                </a:solidFill>
                <a:effectLst>
                  <a:outerShdw blurRad="38100" dist="38100" dir="2700000" algn="tl">
                    <a:srgbClr val="C0C0C0"/>
                  </a:outerShdw>
                </a:effectLst>
                <a:latin typeface="Times New Roman" pitchFamily="18" charset="0"/>
              </a:rPr>
              <a:t>Verilog</a:t>
            </a:r>
            <a:r>
              <a:rPr kumimoji="1" lang="en-US" altLang="zh-CN" sz="4800" b="1" dirty="0">
                <a:solidFill>
                  <a:schemeClr val="accent2"/>
                </a:solidFill>
                <a:effectLst>
                  <a:outerShdw blurRad="38100" dist="38100" dir="2700000" algn="tl">
                    <a:srgbClr val="C0C0C0"/>
                  </a:outerShdw>
                </a:effectLst>
                <a:latin typeface="Times New Roman" pitchFamily="18" charset="0"/>
              </a:rPr>
              <a:t> HDL</a:t>
            </a:r>
            <a:r>
              <a:rPr kumimoji="1" lang="zh-CN" altLang="en-US" sz="4800" b="1" dirty="0">
                <a:solidFill>
                  <a:schemeClr val="accent2"/>
                </a:solidFill>
                <a:effectLst>
                  <a:outerShdw blurRad="38100" dist="38100" dir="2700000" algn="tl">
                    <a:srgbClr val="C0C0C0"/>
                  </a:outerShdw>
                </a:effectLst>
                <a:latin typeface="Times New Roman" pitchFamily="18" charset="0"/>
              </a:rPr>
              <a:t>优化设计</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609600"/>
            <a:ext cx="7772400" cy="785813"/>
          </a:xfrm>
        </p:spPr>
        <p:txBody>
          <a:bodyPr/>
          <a:lstStyle/>
          <a:p>
            <a:pPr eaLnBrk="1" hangingPunct="1">
              <a:defRPr/>
            </a:pPr>
            <a:r>
              <a:rPr lang="zh-CN" altLang="en-US" sz="4400" b="1" dirty="0" smtClean="0">
                <a:solidFill>
                  <a:srgbClr val="0043A6"/>
                </a:solidFill>
              </a:rPr>
              <a:t>一、层次化设计方法分层原则</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BB5B56C-088C-462E-B694-BD00DD5459D7}" type="slidenum">
              <a:rPr lang="en-US" altLang="zh-CN">
                <a:latin typeface="Times New Roman" panose="02020603050405020304" pitchFamily="18" charset="0"/>
              </a:rPr>
              <a:pPr/>
              <a:t>217</a:t>
            </a:fld>
            <a:endParaRPr lang="en-US" altLang="zh-CN">
              <a:latin typeface="Times New Roman" panose="02020603050405020304" pitchFamily="18" charset="0"/>
            </a:endParaRPr>
          </a:p>
        </p:txBody>
      </p:sp>
      <p:sp>
        <p:nvSpPr>
          <p:cNvPr id="229380" name="Text Box 3"/>
          <p:cNvSpPr txBox="1">
            <a:spLocks noChangeArrowheads="1"/>
          </p:cNvSpPr>
          <p:nvPr/>
        </p:nvSpPr>
        <p:spPr bwMode="auto">
          <a:xfrm>
            <a:off x="217488" y="1620838"/>
            <a:ext cx="8712200" cy="3243262"/>
          </a:xfrm>
          <a:prstGeom prst="rect">
            <a:avLst/>
          </a:prstGeom>
          <a:noFill/>
          <a:ln w="9525">
            <a:noFill/>
            <a:miter lim="800000"/>
            <a:headEnd/>
            <a:tailEnd/>
          </a:ln>
        </p:spPr>
        <p:txBody>
          <a:bodyPr>
            <a:spAutoFit/>
          </a:bodyPr>
          <a:lstStyle/>
          <a:p>
            <a:pPr marL="355600" indent="-355600" eaLnBrk="1" hangingPunct="1">
              <a:spcBef>
                <a:spcPct val="20000"/>
              </a:spcBef>
              <a:buFontTx/>
              <a:buChar char="•"/>
              <a:defRPr/>
            </a:pPr>
            <a:r>
              <a:rPr kumimoji="1" lang="zh-CN" altLang="en-US" sz="3200" b="1" dirty="0">
                <a:latin typeface="+mj-lt"/>
                <a:ea typeface="楷体_GB2312" pitchFamily="49" charset="-122"/>
              </a:rPr>
              <a:t>将所有的算术运算安排在同一层中，状态机、随机逻辑、数据路径等逻辑类型作为独立的模块设计</a:t>
            </a:r>
          </a:p>
          <a:p>
            <a:pPr marL="355600" indent="-355600" eaLnBrk="1" hangingPunct="1">
              <a:spcBef>
                <a:spcPct val="20000"/>
              </a:spcBef>
              <a:buFontTx/>
              <a:buChar char="•"/>
              <a:defRPr/>
            </a:pPr>
            <a:r>
              <a:rPr kumimoji="1" lang="zh-CN" altLang="en-US" sz="3200" b="1" dirty="0">
                <a:latin typeface="+mj-lt"/>
                <a:ea typeface="楷体_GB2312" pitchFamily="49" charset="-122"/>
              </a:rPr>
              <a:t>模块的输入尽量不要悬空，输出应尽量寄存。</a:t>
            </a:r>
          </a:p>
          <a:p>
            <a:pPr marL="355600" indent="-355600" eaLnBrk="1" hangingPunct="1">
              <a:spcBef>
                <a:spcPct val="20000"/>
              </a:spcBef>
              <a:buFontTx/>
              <a:buChar char="•"/>
              <a:defRPr/>
            </a:pPr>
            <a:r>
              <a:rPr kumimoji="1" lang="zh-CN" altLang="en-US" sz="3200" b="1" dirty="0">
                <a:latin typeface="+mj-lt"/>
                <a:ea typeface="楷体_GB2312" pitchFamily="49" charset="-122"/>
              </a:rPr>
              <a:t>尽量采用专用的</a:t>
            </a:r>
            <a:r>
              <a:rPr kumimoji="1" lang="en-US" altLang="zh-CN" sz="3200" b="1" dirty="0">
                <a:latin typeface="+mj-lt"/>
                <a:ea typeface="楷体_GB2312" pitchFamily="49" charset="-122"/>
              </a:rPr>
              <a:t>IP</a:t>
            </a:r>
            <a:r>
              <a:rPr kumimoji="1" lang="zh-CN" altLang="en-US" sz="3200" b="1" dirty="0">
                <a:latin typeface="+mj-lt"/>
                <a:ea typeface="楷体_GB2312" pitchFamily="49" charset="-122"/>
              </a:rPr>
              <a:t>核进行设计，或工艺库中预定义的诸如</a:t>
            </a:r>
            <a:r>
              <a:rPr kumimoji="1" lang="en-US" altLang="zh-CN" sz="3200" b="1" dirty="0">
                <a:latin typeface="+mj-lt"/>
                <a:ea typeface="楷体_GB2312" pitchFamily="49" charset="-122"/>
              </a:rPr>
              <a:t>RAM</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ROM</a:t>
            </a:r>
            <a:r>
              <a:rPr kumimoji="1" lang="zh-CN" altLang="en-US" sz="3200" b="1" dirty="0">
                <a:latin typeface="+mj-lt"/>
                <a:ea typeface="楷体_GB2312" pitchFamily="49" charset="-122"/>
              </a:rPr>
              <a:t>、乘法器等。</a:t>
            </a:r>
          </a:p>
        </p:txBody>
      </p:sp>
    </p:spTree>
  </p:cSld>
  <p:clrMapOvr>
    <a:masterClrMapping/>
  </p:clrMapOv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358775"/>
            <a:ext cx="7772400" cy="849313"/>
          </a:xfrm>
        </p:spPr>
        <p:txBody>
          <a:bodyPr/>
          <a:lstStyle/>
          <a:p>
            <a:pPr eaLnBrk="1" hangingPunct="1">
              <a:defRPr/>
            </a:pPr>
            <a:r>
              <a:rPr lang="zh-CN" altLang="en-US" sz="4400" b="1" dirty="0" smtClean="0">
                <a:solidFill>
                  <a:srgbClr val="0043A6"/>
                </a:solidFill>
              </a:rPr>
              <a:t>二、模型的优化</a:t>
            </a:r>
          </a:p>
        </p:txBody>
      </p:sp>
      <p:sp>
        <p:nvSpPr>
          <p:cNvPr id="224259" name="Rectangle 3"/>
          <p:cNvSpPr>
            <a:spLocks noGrp="1" noChangeArrowheads="1"/>
          </p:cNvSpPr>
          <p:nvPr>
            <p:ph idx="1"/>
          </p:nvPr>
        </p:nvSpPr>
        <p:spPr>
          <a:xfrm>
            <a:off x="249238" y="1317625"/>
            <a:ext cx="8740775" cy="3327400"/>
          </a:xfrm>
        </p:spPr>
        <p:txBody>
          <a:bodyPr/>
          <a:lstStyle/>
          <a:p>
            <a:pPr eaLnBrk="1" hangingPunct="1">
              <a:lnSpc>
                <a:spcPct val="120000"/>
              </a:lnSpc>
            </a:pPr>
            <a:r>
              <a:rPr lang="zh-CN" altLang="en-US" b="1" smtClean="0"/>
              <a:t>综合所生成的逻辑易受到模型描述方式的影响，把语句从一个位置移到另一个位置，或者拆分表达式都会对所生成的逻辑产生重大影响，这可能会造成综合出的逻辑门数有所增减，也可能改变其他定时特性。</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3942AA9-0423-44E0-BE2A-36CE317BCFD4}" type="slidenum">
              <a:rPr lang="en-US" altLang="zh-CN">
                <a:latin typeface="Times New Roman" panose="02020603050405020304" pitchFamily="18" charset="0"/>
              </a:rPr>
              <a:pPr/>
              <a:t>218</a:t>
            </a:fld>
            <a:endParaRPr lang="en-US" altLang="zh-CN">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85775" y="120650"/>
            <a:ext cx="7772400" cy="700088"/>
          </a:xfrm>
        </p:spPr>
        <p:txBody>
          <a:bodyPr/>
          <a:lstStyle/>
          <a:p>
            <a:pPr eaLnBrk="1" hangingPunct="1">
              <a:defRPr/>
            </a:pPr>
            <a:r>
              <a:rPr lang="zh-CN" altLang="en-US" sz="3600" b="1" smtClean="0">
                <a:solidFill>
                  <a:srgbClr val="0043A6"/>
                </a:solidFill>
              </a:rPr>
              <a:t>三、资源分配</a:t>
            </a:r>
          </a:p>
        </p:txBody>
      </p:sp>
      <p:sp>
        <p:nvSpPr>
          <p:cNvPr id="225283" name="Rectangle 3"/>
          <p:cNvSpPr>
            <a:spLocks noGrp="1" noChangeArrowheads="1"/>
          </p:cNvSpPr>
          <p:nvPr>
            <p:ph idx="1"/>
          </p:nvPr>
        </p:nvSpPr>
        <p:spPr>
          <a:xfrm>
            <a:off x="160338" y="712788"/>
            <a:ext cx="4306887" cy="2865437"/>
          </a:xfrm>
        </p:spPr>
        <p:txBody>
          <a:bodyPr/>
          <a:lstStyle/>
          <a:p>
            <a:pPr eaLnBrk="1" hangingPunct="1"/>
            <a:r>
              <a:rPr lang="zh-CN" altLang="en-US" sz="2800" b="1" smtClean="0"/>
              <a:t>所谓资源分配指的是互斥条件下共享算术逻辑运算单元</a:t>
            </a:r>
            <a:r>
              <a:rPr lang="en-US" altLang="zh-CN" sz="2800" b="1" smtClean="0"/>
              <a:t>(ALU)</a:t>
            </a:r>
            <a:r>
              <a:rPr lang="zh-CN" altLang="en-US" sz="2800" b="1" smtClean="0"/>
              <a:t>的过程</a:t>
            </a:r>
          </a:p>
          <a:p>
            <a:pPr eaLnBrk="1" hangingPunct="1"/>
            <a:r>
              <a:rPr lang="zh-CN" altLang="en-US" sz="2800" b="1" smtClean="0"/>
              <a:t>可以通过多路选择器的引入减少</a:t>
            </a:r>
            <a:r>
              <a:rPr lang="en-US" altLang="zh-CN" sz="2800" b="1" smtClean="0"/>
              <a:t>ALU</a:t>
            </a:r>
            <a:r>
              <a:rPr lang="zh-CN" altLang="en-US" sz="2800" b="1" smtClean="0"/>
              <a:t>的个数，从而节省资源</a:t>
            </a:r>
          </a:p>
        </p:txBody>
      </p:sp>
      <p:sp>
        <p:nvSpPr>
          <p:cNvPr id="10"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47F9376-AC6F-4059-9B40-76688FEA460C}" type="slidenum">
              <a:rPr lang="en-US" altLang="zh-CN">
                <a:latin typeface="Times New Roman" panose="02020603050405020304" pitchFamily="18" charset="0"/>
              </a:rPr>
              <a:pPr/>
              <a:t>219</a:t>
            </a:fld>
            <a:endParaRPr lang="en-US" altLang="zh-CN">
              <a:latin typeface="Times New Roman" panose="02020603050405020304" pitchFamily="18" charset="0"/>
            </a:endParaRPr>
          </a:p>
        </p:txBody>
      </p:sp>
      <p:sp>
        <p:nvSpPr>
          <p:cNvPr id="396292" name="Text Box 4"/>
          <p:cNvSpPr txBox="1">
            <a:spLocks noChangeArrowheads="1"/>
          </p:cNvSpPr>
          <p:nvPr/>
        </p:nvSpPr>
        <p:spPr bwMode="auto">
          <a:xfrm>
            <a:off x="98425" y="3495675"/>
            <a:ext cx="4570413" cy="1920875"/>
          </a:xfrm>
          <a:prstGeom prst="rect">
            <a:avLst/>
          </a:prstGeom>
          <a:solidFill>
            <a:srgbClr val="204162"/>
          </a:solidFill>
          <a:ln w="9525">
            <a:noFill/>
            <a:miter lim="800000"/>
            <a:headEnd/>
            <a:tailEnd/>
          </a:ln>
          <a:effectLst/>
        </p:spPr>
        <p:txBody>
          <a:bodyPr wrap="none">
            <a:spAutoFit/>
          </a:bodyPr>
          <a:lstStyle/>
          <a:p>
            <a:pPr>
              <a:defRPr/>
            </a:pPr>
            <a:r>
              <a:rPr lang="en-US" altLang="zh-CN" sz="2000" b="1">
                <a:solidFill>
                  <a:schemeClr val="bg1"/>
                </a:solidFill>
                <a:effectLst>
                  <a:outerShdw blurRad="38100" dist="38100" dir="2700000" algn="tl">
                    <a:srgbClr val="000000"/>
                  </a:outerShdw>
                </a:effectLst>
              </a:rPr>
              <a:t>if(!ShReg)</a:t>
            </a:r>
          </a:p>
          <a:p>
            <a:pPr>
              <a:defRPr/>
            </a:pPr>
            <a:r>
              <a:rPr lang="en-US" altLang="zh-CN" sz="2000" b="1">
                <a:solidFill>
                  <a:schemeClr val="bg1"/>
                </a:solidFill>
                <a:effectLst>
                  <a:outerShdw blurRad="38100" dist="38100" dir="2700000" algn="tl">
                    <a:srgbClr val="000000"/>
                  </a:outerShdw>
                </a:effectLst>
              </a:rPr>
              <a:t>  DataOut = AddLoad + ChipSelectN;</a:t>
            </a:r>
          </a:p>
          <a:p>
            <a:pPr>
              <a:defRPr/>
            </a:pPr>
            <a:r>
              <a:rPr lang="en-US" altLang="zh-CN" sz="2000" b="1">
                <a:solidFill>
                  <a:schemeClr val="bg1"/>
                </a:solidFill>
                <a:effectLst>
                  <a:outerShdw blurRad="38100" dist="38100" dir="2700000" algn="tl">
                    <a:srgbClr val="000000"/>
                  </a:outerShdw>
                </a:effectLst>
              </a:rPr>
              <a:t>else if(ReadWrite</a:t>
            </a:r>
            <a:r>
              <a:rPr lang="ja-JP" altLang="en-US" sz="2000" b="1">
                <a:solidFill>
                  <a:schemeClr val="bg1"/>
                </a:solidFill>
                <a:effectLst>
                  <a:outerShdw blurRad="38100" dist="38100" dir="2700000" algn="tl">
                    <a:srgbClr val="000000"/>
                  </a:outerShdw>
                </a:effectLst>
                <a:ea typeface="MS PGothic" pitchFamily="34" charset="-128"/>
              </a:rPr>
              <a:t>）</a:t>
            </a:r>
          </a:p>
          <a:p>
            <a:pPr>
              <a:defRPr/>
            </a:pPr>
            <a:r>
              <a:rPr lang="ja-JP" altLang="en-US" sz="2000" b="1">
                <a:solidFill>
                  <a:schemeClr val="bg1"/>
                </a:solidFill>
                <a:effectLst>
                  <a:outerShdw blurRad="38100" dist="38100" dir="2700000" algn="tl">
                    <a:srgbClr val="000000"/>
                  </a:outerShdw>
                </a:effectLst>
                <a:ea typeface="MS PGothic" pitchFamily="34" charset="-128"/>
              </a:rPr>
              <a:t> </a:t>
            </a:r>
            <a:r>
              <a:rPr lang="ja-JP" altLang="zh-CN" sz="2000" b="1">
                <a:solidFill>
                  <a:schemeClr val="bg1"/>
                </a:solidFill>
                <a:effectLst>
                  <a:outerShdw blurRad="38100" dist="38100" dir="2700000" algn="tl">
                    <a:srgbClr val="000000"/>
                  </a:outerShdw>
                </a:effectLst>
                <a:ea typeface="MS PGothic" pitchFamily="34" charset="-128"/>
              </a:rPr>
              <a:t> </a:t>
            </a:r>
            <a:r>
              <a:rPr lang="en-US" altLang="zh-CN" sz="2000" b="1">
                <a:solidFill>
                  <a:schemeClr val="bg1"/>
                </a:solidFill>
                <a:effectLst>
                  <a:outerShdw blurRad="38100" dist="38100" dir="2700000" algn="tl">
                    <a:srgbClr val="000000"/>
                  </a:outerShdw>
                </a:effectLst>
              </a:rPr>
              <a:t>DataOut =</a:t>
            </a:r>
            <a:r>
              <a:rPr lang="en-US" altLang="ja-JP" sz="2000" b="1">
                <a:solidFill>
                  <a:schemeClr val="bg1"/>
                </a:solidFill>
                <a:effectLst>
                  <a:outerShdw blurRad="38100" dist="38100" dir="2700000" algn="tl">
                    <a:srgbClr val="000000"/>
                  </a:outerShdw>
                </a:effectLst>
                <a:ea typeface="MS PGothic" pitchFamily="34" charset="-128"/>
              </a:rPr>
              <a:t> </a:t>
            </a:r>
            <a:r>
              <a:rPr lang="en-US" altLang="zh-CN" sz="2000" b="1">
                <a:solidFill>
                  <a:schemeClr val="bg1"/>
                </a:solidFill>
                <a:effectLst>
                  <a:outerShdw blurRad="38100" dist="38100" dir="2700000" algn="tl">
                    <a:srgbClr val="000000"/>
                  </a:outerShdw>
                </a:effectLst>
              </a:rPr>
              <a:t>ReadN+WriteN;</a:t>
            </a:r>
          </a:p>
          <a:p>
            <a:pPr>
              <a:defRPr/>
            </a:pPr>
            <a:r>
              <a:rPr lang="en-US" altLang="zh-CN" sz="2000" b="1">
                <a:solidFill>
                  <a:schemeClr val="bg1"/>
                </a:solidFill>
                <a:effectLst>
                  <a:outerShdw blurRad="38100" dist="38100" dir="2700000" algn="tl">
                    <a:srgbClr val="000000"/>
                  </a:outerShdw>
                </a:effectLst>
              </a:rPr>
              <a:t>else</a:t>
            </a:r>
            <a:endParaRPr lang="en-US" altLang="zh-CN" sz="2000" b="1">
              <a:solidFill>
                <a:schemeClr val="bg1"/>
              </a:solidFill>
              <a:effectLst>
                <a:outerShdw blurRad="38100" dist="38100" dir="2700000" algn="tl">
                  <a:srgbClr val="000000"/>
                </a:outerShdw>
              </a:effectLst>
              <a:ea typeface="MS PGothic" pitchFamily="34" charset="-128"/>
            </a:endParaRPr>
          </a:p>
          <a:p>
            <a:pPr>
              <a:defRPr/>
            </a:pPr>
            <a:r>
              <a:rPr lang="en-US" altLang="zh-CN" sz="2000" b="1">
                <a:solidFill>
                  <a:schemeClr val="bg1"/>
                </a:solidFill>
                <a:effectLst>
                  <a:outerShdw blurRad="38100" dist="38100" dir="2700000" algn="tl">
                    <a:srgbClr val="000000"/>
                  </a:outerShdw>
                </a:effectLst>
              </a:rPr>
              <a:t>  DataOut = AddLoad +ReadN;</a:t>
            </a:r>
          </a:p>
        </p:txBody>
      </p:sp>
      <p:sp>
        <p:nvSpPr>
          <p:cNvPr id="396294" name="Text Box 6"/>
          <p:cNvSpPr txBox="1">
            <a:spLocks noChangeArrowheads="1"/>
          </p:cNvSpPr>
          <p:nvPr/>
        </p:nvSpPr>
        <p:spPr bwMode="auto">
          <a:xfrm>
            <a:off x="441325" y="5541963"/>
            <a:ext cx="2890838" cy="523875"/>
          </a:xfrm>
          <a:prstGeom prst="rect">
            <a:avLst/>
          </a:prstGeom>
          <a:noFill/>
          <a:ln w="9525">
            <a:noFill/>
            <a:miter lim="800000"/>
            <a:headEnd/>
            <a:tailEnd/>
          </a:ln>
          <a:effectLst/>
        </p:spPr>
        <p:txBody>
          <a:bodyPr wrap="none">
            <a:spAutoFit/>
          </a:bodyPr>
          <a:lstStyle/>
          <a:p>
            <a:pPr>
              <a:defRPr/>
            </a:pPr>
            <a:r>
              <a:rPr kumimoji="1" lang="zh-CN" altLang="en-US" sz="2800" b="1" dirty="0">
                <a:solidFill>
                  <a:srgbClr val="A50021"/>
                </a:solidFill>
                <a:effectLst>
                  <a:outerShdw blurRad="38100" dist="38100" dir="2700000" algn="tl">
                    <a:srgbClr val="C0C0C0"/>
                  </a:outerShdw>
                </a:effectLst>
                <a:latin typeface="楷体_GB2312" pitchFamily="49" charset="-122"/>
                <a:ea typeface="楷体_GB2312" pitchFamily="49" charset="-122"/>
              </a:rPr>
              <a:t>使用了</a:t>
            </a:r>
            <a:r>
              <a:rPr kumimoji="1" lang="en-US" altLang="zh-CN" sz="2800" b="1" dirty="0">
                <a:solidFill>
                  <a:srgbClr val="A50021"/>
                </a:solidFill>
                <a:effectLst>
                  <a:outerShdw blurRad="38100" dist="38100" dir="2700000" algn="tl">
                    <a:srgbClr val="C0C0C0"/>
                  </a:outerShdw>
                </a:effectLst>
                <a:latin typeface="楷体_GB2312" pitchFamily="49" charset="-122"/>
                <a:ea typeface="楷体_GB2312" pitchFamily="49" charset="-122"/>
              </a:rPr>
              <a:t>3</a:t>
            </a:r>
            <a:r>
              <a:rPr kumimoji="1" lang="zh-CN" altLang="en-US" sz="2800" b="1" dirty="0">
                <a:solidFill>
                  <a:srgbClr val="A50021"/>
                </a:solidFill>
                <a:effectLst>
                  <a:outerShdw blurRad="38100" dist="38100" dir="2700000" algn="tl">
                    <a:srgbClr val="C0C0C0"/>
                  </a:outerShdw>
                </a:effectLst>
                <a:latin typeface="楷体_GB2312" pitchFamily="49" charset="-122"/>
                <a:ea typeface="楷体_GB2312" pitchFamily="49" charset="-122"/>
              </a:rPr>
              <a:t>个加法器</a:t>
            </a:r>
          </a:p>
        </p:txBody>
      </p:sp>
      <p:grpSp>
        <p:nvGrpSpPr>
          <p:cNvPr id="2" name="Group 8"/>
          <p:cNvGrpSpPr>
            <a:grpSpLocks/>
          </p:cNvGrpSpPr>
          <p:nvPr/>
        </p:nvGrpSpPr>
        <p:grpSpPr bwMode="auto">
          <a:xfrm>
            <a:off x="4414838" y="773113"/>
            <a:ext cx="4729162" cy="5727700"/>
            <a:chOff x="2781" y="487"/>
            <a:chExt cx="2979" cy="3608"/>
          </a:xfrm>
        </p:grpSpPr>
        <p:sp>
          <p:nvSpPr>
            <p:cNvPr id="396293" name="Text Box 5"/>
            <p:cNvSpPr txBox="1">
              <a:spLocks noChangeArrowheads="1"/>
            </p:cNvSpPr>
            <p:nvPr/>
          </p:nvSpPr>
          <p:spPr bwMode="auto">
            <a:xfrm>
              <a:off x="2964" y="487"/>
              <a:ext cx="2796" cy="2978"/>
            </a:xfrm>
            <a:prstGeom prst="rect">
              <a:avLst/>
            </a:prstGeom>
            <a:solidFill>
              <a:srgbClr val="006699"/>
            </a:solidFill>
            <a:ln w="9525">
              <a:noFill/>
              <a:miter lim="800000"/>
              <a:headEnd/>
              <a:tailEnd/>
            </a:ln>
            <a:effectLst/>
          </p:spPr>
          <p:txBody>
            <a:bodyPr>
              <a:spAutoFit/>
            </a:bodyPr>
            <a:lstStyle/>
            <a:p>
              <a:pPr>
                <a:defRPr/>
              </a:pPr>
              <a:r>
                <a:rPr lang="en-US" altLang="zh-CN" sz="2000" b="1">
                  <a:solidFill>
                    <a:schemeClr val="bg1"/>
                  </a:solidFill>
                  <a:effectLst>
                    <a:outerShdw blurRad="38100" dist="38100" dir="2700000" algn="tl">
                      <a:srgbClr val="000000"/>
                    </a:outerShdw>
                  </a:effectLst>
                </a:rPr>
                <a:t>if(!ShReg)</a:t>
              </a:r>
            </a:p>
            <a:p>
              <a:pPr>
                <a:defRPr/>
              </a:pPr>
              <a:r>
                <a:rPr lang="en-US" altLang="zh-CN" sz="2000" b="1">
                  <a:solidFill>
                    <a:schemeClr val="bg1"/>
                  </a:solidFill>
                  <a:effectLst>
                    <a:outerShdw blurRad="38100" dist="38100" dir="2700000" algn="tl">
                      <a:srgbClr val="000000"/>
                    </a:outerShdw>
                  </a:effectLst>
                </a:rPr>
                <a:t>  begin</a:t>
              </a:r>
            </a:p>
            <a:p>
              <a:pPr>
                <a:defRPr/>
              </a:pPr>
              <a:r>
                <a:rPr lang="en-US" altLang="zh-CN" sz="2000" b="1">
                  <a:solidFill>
                    <a:schemeClr val="bg1"/>
                  </a:solidFill>
                  <a:effectLst>
                    <a:outerShdw blurRad="38100" dist="38100" dir="2700000" algn="tl">
                      <a:srgbClr val="000000"/>
                    </a:outerShdw>
                  </a:effectLst>
                </a:rPr>
                <a:t>      temp1 = AddLoad;</a:t>
              </a:r>
            </a:p>
            <a:p>
              <a:pPr>
                <a:defRPr/>
              </a:pPr>
              <a:r>
                <a:rPr lang="en-US" altLang="zh-CN" sz="2000" b="1">
                  <a:solidFill>
                    <a:schemeClr val="bg1"/>
                  </a:solidFill>
                  <a:effectLst>
                    <a:outerShdw blurRad="38100" dist="38100" dir="2700000" algn="tl">
                      <a:srgbClr val="000000"/>
                    </a:outerShdw>
                  </a:effectLst>
                </a:rPr>
                <a:t>      temp2 = ChipSelectN;</a:t>
              </a:r>
            </a:p>
            <a:p>
              <a:pPr>
                <a:defRPr/>
              </a:pPr>
              <a:r>
                <a:rPr lang="en-US" altLang="zh-CN" sz="2000" b="1">
                  <a:solidFill>
                    <a:schemeClr val="bg1"/>
                  </a:solidFill>
                  <a:effectLst>
                    <a:outerShdw blurRad="38100" dist="38100" dir="2700000" algn="tl">
                      <a:srgbClr val="000000"/>
                    </a:outerShdw>
                  </a:effectLst>
                </a:rPr>
                <a:t>   end</a:t>
              </a:r>
            </a:p>
            <a:p>
              <a:pPr>
                <a:defRPr/>
              </a:pPr>
              <a:r>
                <a:rPr lang="en-US" altLang="zh-CN" sz="2000" b="1">
                  <a:solidFill>
                    <a:schemeClr val="bg1"/>
                  </a:solidFill>
                  <a:effectLst>
                    <a:outerShdw blurRad="38100" dist="38100" dir="2700000" algn="tl">
                      <a:srgbClr val="000000"/>
                    </a:outerShdw>
                  </a:effectLst>
                </a:rPr>
                <a:t>else if(ReadWrite</a:t>
              </a:r>
              <a:r>
                <a:rPr lang="ja-JP" altLang="en-US" sz="2000" b="1">
                  <a:solidFill>
                    <a:schemeClr val="bg1"/>
                  </a:solidFill>
                  <a:effectLst>
                    <a:outerShdw blurRad="38100" dist="38100" dir="2700000" algn="tl">
                      <a:srgbClr val="000000"/>
                    </a:outerShdw>
                  </a:effectLst>
                  <a:ea typeface="MS PGothic" pitchFamily="34" charset="-128"/>
                </a:rPr>
                <a:t>）</a:t>
              </a:r>
            </a:p>
            <a:p>
              <a:pPr>
                <a:defRPr/>
              </a:pPr>
              <a:r>
                <a:rPr lang="zh-CN" altLang="en-US"/>
                <a:t>  </a:t>
              </a:r>
              <a:r>
                <a:rPr lang="en-US" altLang="zh-CN" b="1">
                  <a:solidFill>
                    <a:schemeClr val="bg1"/>
                  </a:solidFill>
                  <a:effectLst>
                    <a:outerShdw blurRad="38100" dist="38100" dir="2700000" algn="tl">
                      <a:srgbClr val="000000"/>
                    </a:outerShdw>
                  </a:effectLst>
                </a:rPr>
                <a:t>begin</a:t>
              </a:r>
            </a:p>
            <a:p>
              <a:pPr>
                <a:defRPr/>
              </a:pPr>
              <a:r>
                <a:rPr lang="en-US" altLang="zh-CN" b="1">
                  <a:solidFill>
                    <a:schemeClr val="bg1"/>
                  </a:solidFill>
                  <a:effectLst>
                    <a:outerShdw blurRad="38100" dist="38100" dir="2700000" algn="tl">
                      <a:srgbClr val="000000"/>
                    </a:outerShdw>
                  </a:effectLst>
                </a:rPr>
                <a:t>      temp1 = ReadN;</a:t>
              </a:r>
            </a:p>
            <a:p>
              <a:pPr>
                <a:defRPr/>
              </a:pPr>
              <a:r>
                <a:rPr lang="en-US" altLang="zh-CN" b="1">
                  <a:solidFill>
                    <a:schemeClr val="bg1"/>
                  </a:solidFill>
                  <a:effectLst>
                    <a:outerShdw blurRad="38100" dist="38100" dir="2700000" algn="tl">
                      <a:srgbClr val="000000"/>
                    </a:outerShdw>
                  </a:effectLst>
                </a:rPr>
                <a:t>      temp2 = WriteN;</a:t>
              </a:r>
            </a:p>
            <a:p>
              <a:pPr>
                <a:defRPr/>
              </a:pPr>
              <a:r>
                <a:rPr lang="en-US" altLang="zh-CN" b="1">
                  <a:solidFill>
                    <a:schemeClr val="bg1"/>
                  </a:solidFill>
                  <a:effectLst>
                    <a:outerShdw blurRad="38100" dist="38100" dir="2700000" algn="tl">
                      <a:srgbClr val="000000"/>
                    </a:outerShdw>
                  </a:effectLst>
                </a:rPr>
                <a:t>   end</a:t>
              </a:r>
            </a:p>
            <a:p>
              <a:pPr>
                <a:defRPr/>
              </a:pPr>
              <a:r>
                <a:rPr lang="en-US" altLang="zh-CN" sz="2000" b="1">
                  <a:solidFill>
                    <a:schemeClr val="bg1"/>
                  </a:solidFill>
                  <a:effectLst>
                    <a:outerShdw blurRad="38100" dist="38100" dir="2700000" algn="tl">
                      <a:srgbClr val="000000"/>
                    </a:outerShdw>
                  </a:effectLst>
                </a:rPr>
                <a:t>else</a:t>
              </a:r>
              <a:endParaRPr lang="en-US" altLang="zh-CN" sz="2000" b="1">
                <a:solidFill>
                  <a:schemeClr val="bg1"/>
                </a:solidFill>
                <a:effectLst>
                  <a:outerShdw blurRad="38100" dist="38100" dir="2700000" algn="tl">
                    <a:srgbClr val="000000"/>
                  </a:outerShdw>
                </a:effectLst>
                <a:ea typeface="MS PGothic" pitchFamily="34" charset="-128"/>
              </a:endParaRPr>
            </a:p>
            <a:p>
              <a:pPr>
                <a:defRPr/>
              </a:pPr>
              <a:r>
                <a:rPr lang="en-US" altLang="zh-CN"/>
                <a:t> </a:t>
              </a:r>
              <a:r>
                <a:rPr lang="en-US" altLang="zh-CN" b="1">
                  <a:solidFill>
                    <a:schemeClr val="bg1"/>
                  </a:solidFill>
                  <a:effectLst>
                    <a:outerShdw blurRad="38100" dist="38100" dir="2700000" algn="tl">
                      <a:srgbClr val="000000"/>
                    </a:outerShdw>
                  </a:effectLst>
                </a:rPr>
                <a:t>begin</a:t>
              </a:r>
            </a:p>
            <a:p>
              <a:pPr>
                <a:defRPr/>
              </a:pPr>
              <a:r>
                <a:rPr lang="en-US" altLang="zh-CN" b="1">
                  <a:solidFill>
                    <a:schemeClr val="bg1"/>
                  </a:solidFill>
                  <a:effectLst>
                    <a:outerShdw blurRad="38100" dist="38100" dir="2700000" algn="tl">
                      <a:srgbClr val="000000"/>
                    </a:outerShdw>
                  </a:effectLst>
                </a:rPr>
                <a:t>      temp1 = AddLoad;</a:t>
              </a:r>
            </a:p>
            <a:p>
              <a:pPr>
                <a:defRPr/>
              </a:pPr>
              <a:r>
                <a:rPr lang="en-US" altLang="zh-CN" b="1">
                  <a:solidFill>
                    <a:schemeClr val="bg1"/>
                  </a:solidFill>
                  <a:effectLst>
                    <a:outerShdw blurRad="38100" dist="38100" dir="2700000" algn="tl">
                      <a:srgbClr val="000000"/>
                    </a:outerShdw>
                  </a:effectLst>
                </a:rPr>
                <a:t>      temp2 = ReadN;</a:t>
              </a:r>
            </a:p>
            <a:p>
              <a:pPr>
                <a:defRPr/>
              </a:pPr>
              <a:r>
                <a:rPr lang="en-US" altLang="zh-CN" b="1">
                  <a:solidFill>
                    <a:schemeClr val="bg1"/>
                  </a:solidFill>
                  <a:effectLst>
                    <a:outerShdw blurRad="38100" dist="38100" dir="2700000" algn="tl">
                      <a:srgbClr val="000000"/>
                    </a:outerShdw>
                  </a:effectLst>
                </a:rPr>
                <a:t>   end</a:t>
              </a:r>
            </a:p>
            <a:p>
              <a:pPr>
                <a:defRPr/>
              </a:pPr>
              <a:r>
                <a:rPr lang="en-US" altLang="zh-CN" sz="2000" b="1">
                  <a:solidFill>
                    <a:schemeClr val="bg1"/>
                  </a:solidFill>
                  <a:effectLst>
                    <a:outerShdw blurRad="38100" dist="38100" dir="2700000" algn="tl">
                      <a:srgbClr val="000000"/>
                    </a:outerShdw>
                  </a:effectLst>
                </a:rPr>
                <a:t>  DataOut = temp1 +temp2;</a:t>
              </a:r>
            </a:p>
          </p:txBody>
        </p:sp>
        <p:sp>
          <p:nvSpPr>
            <p:cNvPr id="396295" name="Text Box 7"/>
            <p:cNvSpPr txBox="1">
              <a:spLocks noChangeArrowheads="1"/>
            </p:cNvSpPr>
            <p:nvPr/>
          </p:nvSpPr>
          <p:spPr bwMode="auto">
            <a:xfrm>
              <a:off x="2781" y="3499"/>
              <a:ext cx="2879" cy="596"/>
            </a:xfrm>
            <a:prstGeom prst="rect">
              <a:avLst/>
            </a:prstGeom>
            <a:noFill/>
            <a:ln w="9525">
              <a:noFill/>
              <a:miter lim="800000"/>
              <a:headEnd/>
              <a:tailEnd/>
            </a:ln>
            <a:effectLst/>
          </p:spPr>
          <p:txBody>
            <a:bodyPr>
              <a:spAutoFit/>
            </a:bodyPr>
            <a:lstStyle/>
            <a:p>
              <a:pPr>
                <a:defRPr/>
              </a:pPr>
              <a:r>
                <a:rPr kumimoji="1" lang="zh-CN" altLang="en-US" sz="2800" b="1" dirty="0">
                  <a:solidFill>
                    <a:srgbClr val="A50021"/>
                  </a:solidFill>
                  <a:effectLst>
                    <a:outerShdw blurRad="38100" dist="38100" dir="2700000" algn="tl">
                      <a:srgbClr val="C0C0C0"/>
                    </a:outerShdw>
                  </a:effectLst>
                  <a:latin typeface="楷体_GB2312" pitchFamily="49" charset="-122"/>
                  <a:ea typeface="楷体_GB2312" pitchFamily="49" charset="-122"/>
                </a:rPr>
                <a:t>只用了</a:t>
              </a:r>
              <a:r>
                <a:rPr kumimoji="1" lang="en-US" altLang="zh-CN" sz="2800" b="1" dirty="0">
                  <a:solidFill>
                    <a:srgbClr val="A50021"/>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dirty="0">
                  <a:solidFill>
                    <a:srgbClr val="A50021"/>
                  </a:solidFill>
                  <a:effectLst>
                    <a:outerShdw blurRad="38100" dist="38100" dir="2700000" algn="tl">
                      <a:srgbClr val="C0C0C0"/>
                    </a:outerShdw>
                  </a:effectLst>
                  <a:latin typeface="楷体_GB2312" pitchFamily="49" charset="-122"/>
                  <a:ea typeface="楷体_GB2312" pitchFamily="49" charset="-122"/>
                </a:rPr>
                <a:t>个加法器，但多了一个多路选择器，注意权衡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7F235EA-A759-4153-9E4F-517AFE906CAA}" type="slidenum">
              <a:rPr lang="en-US" altLang="zh-CN">
                <a:latin typeface="Times New Roman" panose="02020603050405020304" pitchFamily="18" charset="0"/>
              </a:rPr>
              <a:pPr/>
              <a:t>22</a:t>
            </a:fld>
            <a:endParaRPr lang="en-US" altLang="zh-CN">
              <a:latin typeface="Times New Roman" panose="02020603050405020304" pitchFamily="18" charset="0"/>
            </a:endParaRPr>
          </a:p>
        </p:txBody>
      </p:sp>
      <p:sp>
        <p:nvSpPr>
          <p:cNvPr id="23555" name="Text Box 4"/>
          <p:cNvSpPr txBox="1">
            <a:spLocks noChangeArrowheads="1"/>
          </p:cNvSpPr>
          <p:nvPr/>
        </p:nvSpPr>
        <p:spPr bwMode="auto">
          <a:xfrm>
            <a:off x="179388" y="908050"/>
            <a:ext cx="8640762"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wire cin1,cin2,cin3;</a:t>
            </a:r>
          </a:p>
          <a:p>
            <a:pPr eaLnBrk="1" hangingPunct="1"/>
            <a:r>
              <a:rPr kumimoji="1" lang="en-US" altLang="zh-CN" sz="3200" b="1">
                <a:latin typeface="Times New Roman" panose="02020603050405020304" pitchFamily="18" charset="0"/>
              </a:rPr>
              <a:t>    full_add f0 (a[0],b[0],cin,sum[0],cin1);</a:t>
            </a:r>
          </a:p>
          <a:p>
            <a:pPr eaLnBrk="1" hangingPunct="1"/>
            <a:r>
              <a:rPr kumimoji="1" lang="en-US" altLang="zh-CN" sz="3200" b="1">
                <a:latin typeface="Times New Roman" panose="02020603050405020304" pitchFamily="18" charset="0"/>
              </a:rPr>
              <a:t>    full_add f1 (a[1],b[1],cin1,sum[1],cin2);</a:t>
            </a:r>
          </a:p>
          <a:p>
            <a:pPr eaLnBrk="1" hangingPunct="1"/>
            <a:r>
              <a:rPr kumimoji="1" lang="en-US" altLang="zh-CN" sz="3200" b="1">
                <a:latin typeface="Times New Roman" panose="02020603050405020304" pitchFamily="18" charset="0"/>
              </a:rPr>
              <a:t>    full_add f2 (.a(a[2]),.b(b[2]),.cin(cin2),</a:t>
            </a:r>
          </a:p>
          <a:p>
            <a:pPr eaLnBrk="1" hangingPunct="1"/>
            <a:r>
              <a:rPr kumimoji="1" lang="en-US" altLang="zh-CN" sz="3200" b="1">
                <a:latin typeface="Times New Roman" panose="02020603050405020304" pitchFamily="18" charset="0"/>
              </a:rPr>
              <a:t>                         .sum(sum[2]),.cout(cin3));</a:t>
            </a:r>
          </a:p>
          <a:p>
            <a:pPr eaLnBrk="1" hangingPunct="1"/>
            <a:r>
              <a:rPr kumimoji="1" lang="en-US" altLang="zh-CN" sz="3200" b="1">
                <a:latin typeface="Times New Roman" panose="02020603050405020304" pitchFamily="18" charset="0"/>
              </a:rPr>
              <a:t>    full_add f3 (.cin(cin3),.a(a[3]),.b(b[3]),</a:t>
            </a:r>
          </a:p>
          <a:p>
            <a:pPr eaLnBrk="1" hangingPunct="1"/>
            <a:r>
              <a:rPr kumimoji="1" lang="en-US" altLang="zh-CN" sz="3200" b="1">
                <a:latin typeface="Times New Roman" panose="02020603050405020304" pitchFamily="18" charset="0"/>
              </a:rPr>
              <a:t>                         .cout(cout),.sum(sum[3]));</a:t>
            </a:r>
          </a:p>
          <a:p>
            <a:pPr eaLnBrk="1" hangingPunct="1"/>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17538" y="128588"/>
            <a:ext cx="7772400" cy="801687"/>
          </a:xfrm>
        </p:spPr>
        <p:txBody>
          <a:bodyPr/>
          <a:lstStyle/>
          <a:p>
            <a:pPr eaLnBrk="1" hangingPunct="1">
              <a:defRPr/>
            </a:pPr>
            <a:r>
              <a:rPr lang="zh-CN" altLang="en-US" sz="4000" b="1" smtClean="0">
                <a:solidFill>
                  <a:srgbClr val="0043A6"/>
                </a:solidFill>
              </a:rPr>
              <a:t>四、公共子表达式提取</a:t>
            </a:r>
          </a:p>
        </p:txBody>
      </p:sp>
      <p:sp>
        <p:nvSpPr>
          <p:cNvPr id="226307" name="Rectangle 3"/>
          <p:cNvSpPr>
            <a:spLocks noGrp="1" noChangeArrowheads="1"/>
          </p:cNvSpPr>
          <p:nvPr>
            <p:ph idx="1"/>
          </p:nvPr>
        </p:nvSpPr>
        <p:spPr>
          <a:xfrm>
            <a:off x="220663" y="939800"/>
            <a:ext cx="4160837" cy="5629275"/>
          </a:xfrm>
        </p:spPr>
        <p:txBody>
          <a:bodyPr/>
          <a:lstStyle/>
          <a:p>
            <a:pPr eaLnBrk="1" hangingPunct="1"/>
            <a:r>
              <a:rPr lang="zh-CN" altLang="en-US" sz="2800" b="1" smtClean="0"/>
              <a:t>交换律与结合率的使用</a:t>
            </a:r>
          </a:p>
          <a:p>
            <a:pPr eaLnBrk="1" hangingPunct="1"/>
            <a:endParaRPr lang="zh-CN" altLang="en-US" sz="2800" b="1" smtClean="0"/>
          </a:p>
          <a:p>
            <a:pPr eaLnBrk="1" hangingPunct="1"/>
            <a:endParaRPr lang="zh-CN" altLang="en-US" sz="3600" b="1" smtClean="0"/>
          </a:p>
          <a:p>
            <a:pPr eaLnBrk="1" hangingPunct="1"/>
            <a:r>
              <a:rPr lang="en-US" altLang="zh-CN" sz="2800" b="1" smtClean="0"/>
              <a:t>for</a:t>
            </a:r>
            <a:r>
              <a:rPr lang="zh-CN" altLang="en-US" sz="2800" b="1" smtClean="0"/>
              <a:t>循环中的子式提到循环外</a:t>
            </a:r>
          </a:p>
        </p:txBody>
      </p:sp>
      <p:sp>
        <p:nvSpPr>
          <p:cNvPr id="9"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5898918-BD1A-41EB-A23D-87F8EAC45FC2}" type="slidenum">
              <a:rPr lang="en-US" altLang="zh-CN">
                <a:latin typeface="Times New Roman" panose="02020603050405020304" pitchFamily="18" charset="0"/>
              </a:rPr>
              <a:pPr/>
              <a:t>220</a:t>
            </a:fld>
            <a:endParaRPr lang="en-US" altLang="zh-CN">
              <a:latin typeface="Times New Roman" panose="02020603050405020304" pitchFamily="18" charset="0"/>
            </a:endParaRPr>
          </a:p>
        </p:txBody>
      </p:sp>
      <p:sp>
        <p:nvSpPr>
          <p:cNvPr id="397316" name="Text Box 4"/>
          <p:cNvSpPr txBox="1">
            <a:spLocks noChangeArrowheads="1"/>
          </p:cNvSpPr>
          <p:nvPr/>
        </p:nvSpPr>
        <p:spPr bwMode="auto">
          <a:xfrm>
            <a:off x="523875" y="1425575"/>
            <a:ext cx="2619375" cy="1187450"/>
          </a:xfrm>
          <a:prstGeom prst="rect">
            <a:avLst/>
          </a:prstGeom>
          <a:solidFill>
            <a:srgbClr val="204162"/>
          </a:solidFill>
          <a:ln w="9525">
            <a:noFill/>
            <a:miter lim="800000"/>
            <a:headEnd/>
            <a:tailEnd/>
          </a:ln>
          <a:effectLst/>
        </p:spPr>
        <p:txBody>
          <a:bodyPr wrap="none">
            <a:spAutoFit/>
          </a:bodyPr>
          <a:lstStyle/>
          <a:p>
            <a:pPr>
              <a:defRPr/>
            </a:pPr>
            <a:r>
              <a:rPr lang="en-US" altLang="zh-CN" sz="2400" b="1">
                <a:solidFill>
                  <a:schemeClr val="bg1"/>
                </a:solidFill>
                <a:effectLst>
                  <a:outerShdw blurRad="38100" dist="38100" dir="2700000" algn="tl">
                    <a:srgbClr val="000000"/>
                  </a:outerShdw>
                </a:effectLst>
              </a:rPr>
              <a:t>lam = a – (b+c);</a:t>
            </a:r>
          </a:p>
          <a:p>
            <a:pPr>
              <a:defRPr/>
            </a:pPr>
            <a:r>
              <a:rPr lang="en-US" altLang="zh-CN" sz="2400" b="1">
                <a:solidFill>
                  <a:schemeClr val="bg1"/>
                </a:solidFill>
                <a:effectLst>
                  <a:outerShdw blurRad="38100" dist="38100" dir="2700000" algn="tl">
                    <a:srgbClr val="000000"/>
                  </a:outerShdw>
                </a:effectLst>
              </a:rPr>
              <a:t>lom = a + (b-c);   </a:t>
            </a:r>
          </a:p>
          <a:p>
            <a:pPr>
              <a:defRPr/>
            </a:pPr>
            <a:r>
              <a:rPr lang="zh-CN" altLang="en-US" sz="2400" b="1">
                <a:solidFill>
                  <a:srgbClr val="FFFF00"/>
                </a:solidFill>
                <a:effectLst>
                  <a:outerShdw blurRad="38100" dist="38100" dir="2700000" algn="tl">
                    <a:srgbClr val="000000"/>
                  </a:outerShdw>
                </a:effectLst>
              </a:rPr>
              <a:t>应提取</a:t>
            </a:r>
            <a:r>
              <a:rPr lang="en-US" altLang="zh-CN" sz="2400" b="1">
                <a:solidFill>
                  <a:schemeClr val="bg1"/>
                </a:solidFill>
                <a:effectLst>
                  <a:outerShdw blurRad="38100" dist="38100" dir="2700000" algn="tl">
                    <a:srgbClr val="000000"/>
                  </a:outerShdw>
                </a:effectLst>
              </a:rPr>
              <a:t>temp = a-c</a:t>
            </a:r>
          </a:p>
        </p:txBody>
      </p:sp>
      <p:sp>
        <p:nvSpPr>
          <p:cNvPr id="397317" name="Text Box 5"/>
          <p:cNvSpPr txBox="1">
            <a:spLocks noChangeArrowheads="1"/>
          </p:cNvSpPr>
          <p:nvPr/>
        </p:nvSpPr>
        <p:spPr bwMode="auto">
          <a:xfrm>
            <a:off x="484188" y="3579813"/>
            <a:ext cx="2697162" cy="3013075"/>
          </a:xfrm>
          <a:prstGeom prst="rect">
            <a:avLst/>
          </a:prstGeom>
          <a:solidFill>
            <a:srgbClr val="204162"/>
          </a:solidFill>
          <a:ln w="9525">
            <a:noFill/>
            <a:miter lim="800000"/>
            <a:headEnd/>
            <a:tailEnd/>
          </a:ln>
          <a:effectLst/>
        </p:spPr>
        <p:txBody>
          <a:bodyPr wrap="none">
            <a:spAutoFit/>
          </a:bodyPr>
          <a:lstStyle/>
          <a:p>
            <a:pPr>
              <a:defRPr/>
            </a:pPr>
            <a:r>
              <a:rPr lang="en-US" altLang="zh-CN" sz="2400" b="1">
                <a:solidFill>
                  <a:schemeClr val="bg1"/>
                </a:solidFill>
                <a:effectLst>
                  <a:outerShdw blurRad="38100" dist="38100" dir="2700000" algn="tl">
                    <a:srgbClr val="000000"/>
                  </a:outerShdw>
                </a:effectLst>
              </a:rPr>
              <a:t>for(…..) begin</a:t>
            </a:r>
          </a:p>
          <a:p>
            <a:pPr>
              <a:defRPr/>
            </a:pPr>
            <a:r>
              <a:rPr lang="en-US" altLang="zh-CN" sz="2400" b="1">
                <a:solidFill>
                  <a:schemeClr val="bg1"/>
                </a:solidFill>
                <a:effectLst>
                  <a:outerShdw blurRad="38100" dist="38100" dir="2700000" algn="tl">
                    <a:srgbClr val="000000"/>
                  </a:outerShdw>
                </a:effectLst>
              </a:rPr>
              <a:t>……;  tip = car -6;</a:t>
            </a:r>
          </a:p>
          <a:p>
            <a:pPr>
              <a:defRPr/>
            </a:pPr>
            <a:r>
              <a:rPr lang="en-US" altLang="zh-CN" sz="2400" b="1">
                <a:solidFill>
                  <a:schemeClr val="bg1"/>
                </a:solidFill>
                <a:effectLst>
                  <a:outerShdw blurRad="38100" dist="38100" dir="2700000" algn="tl">
                    <a:srgbClr val="000000"/>
                  </a:outerShdw>
                </a:effectLst>
              </a:rPr>
              <a:t>end</a:t>
            </a:r>
          </a:p>
          <a:p>
            <a:pPr>
              <a:defRPr/>
            </a:pPr>
            <a:r>
              <a:rPr lang="zh-CN" altLang="en-US" sz="2400" b="1">
                <a:solidFill>
                  <a:srgbClr val="FFFF00"/>
                </a:solidFill>
                <a:effectLst>
                  <a:outerShdw blurRad="38100" dist="38100" dir="2700000" algn="tl">
                    <a:srgbClr val="000000"/>
                  </a:outerShdw>
                </a:effectLst>
              </a:rPr>
              <a:t>应改为</a:t>
            </a:r>
          </a:p>
          <a:p>
            <a:pPr>
              <a:defRPr/>
            </a:pPr>
            <a:r>
              <a:rPr lang="en-US" altLang="zh-CN" sz="2400" b="1">
                <a:solidFill>
                  <a:schemeClr val="bg1"/>
                </a:solidFill>
                <a:effectLst>
                  <a:outerShdw blurRad="38100" dist="38100" dir="2700000" algn="tl">
                    <a:srgbClr val="000000"/>
                  </a:outerShdw>
                </a:effectLst>
              </a:rPr>
              <a:t>temp = car -6;</a:t>
            </a:r>
          </a:p>
          <a:p>
            <a:pPr>
              <a:defRPr/>
            </a:pPr>
            <a:r>
              <a:rPr lang="en-US" altLang="zh-CN" sz="2400" b="1">
                <a:solidFill>
                  <a:schemeClr val="bg1"/>
                </a:solidFill>
                <a:effectLst>
                  <a:outerShdw blurRad="38100" dist="38100" dir="2700000" algn="tl">
                    <a:srgbClr val="000000"/>
                  </a:outerShdw>
                </a:effectLst>
              </a:rPr>
              <a:t>for(…..) begin</a:t>
            </a:r>
          </a:p>
          <a:p>
            <a:pPr>
              <a:defRPr/>
            </a:pPr>
            <a:r>
              <a:rPr lang="en-US" altLang="zh-CN" sz="2400" b="1">
                <a:solidFill>
                  <a:schemeClr val="bg1"/>
                </a:solidFill>
                <a:effectLst>
                  <a:outerShdw blurRad="38100" dist="38100" dir="2700000" algn="tl">
                    <a:srgbClr val="000000"/>
                  </a:outerShdw>
                </a:effectLst>
              </a:rPr>
              <a:t>……;  tip = temp;</a:t>
            </a:r>
          </a:p>
          <a:p>
            <a:pPr>
              <a:defRPr/>
            </a:pPr>
            <a:r>
              <a:rPr lang="en-US" altLang="zh-CN" sz="2400" b="1">
                <a:solidFill>
                  <a:schemeClr val="bg1"/>
                </a:solidFill>
                <a:effectLst>
                  <a:outerShdw blurRad="38100" dist="38100" dir="2700000" algn="tl">
                    <a:srgbClr val="000000"/>
                  </a:outerShdw>
                </a:effectLst>
              </a:rPr>
              <a:t>end</a:t>
            </a:r>
          </a:p>
        </p:txBody>
      </p:sp>
      <p:sp>
        <p:nvSpPr>
          <p:cNvPr id="226311" name="Rectangle 6"/>
          <p:cNvSpPr>
            <a:spLocks noChangeArrowheads="1"/>
          </p:cNvSpPr>
          <p:nvPr/>
        </p:nvSpPr>
        <p:spPr bwMode="auto">
          <a:xfrm>
            <a:off x="4629150" y="889000"/>
            <a:ext cx="4352925"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kumimoji="1" lang="en-US" altLang="zh-CN" sz="2800" b="1">
                <a:latin typeface="Times New Roman" panose="02020603050405020304" pitchFamily="18" charset="0"/>
              </a:rPr>
              <a:t>if/case</a:t>
            </a:r>
            <a:r>
              <a:rPr kumimoji="1" lang="zh-CN" altLang="en-US" sz="2800" b="1">
                <a:latin typeface="Times New Roman" panose="02020603050405020304" pitchFamily="18" charset="0"/>
              </a:rPr>
              <a:t>语句的互斥分支中的子式提到条件语句外</a:t>
            </a:r>
          </a:p>
        </p:txBody>
      </p:sp>
      <p:sp>
        <p:nvSpPr>
          <p:cNvPr id="397319" name="Text Box 7"/>
          <p:cNvSpPr txBox="1">
            <a:spLocks noChangeArrowheads="1"/>
          </p:cNvSpPr>
          <p:nvPr/>
        </p:nvSpPr>
        <p:spPr bwMode="auto">
          <a:xfrm>
            <a:off x="4943475" y="1933575"/>
            <a:ext cx="2603500" cy="3743325"/>
          </a:xfrm>
          <a:prstGeom prst="rect">
            <a:avLst/>
          </a:prstGeom>
          <a:solidFill>
            <a:srgbClr val="204162"/>
          </a:solidFill>
          <a:ln w="9525">
            <a:noFill/>
            <a:miter lim="800000"/>
            <a:headEnd/>
            <a:tailEnd/>
          </a:ln>
          <a:effectLst/>
        </p:spPr>
        <p:txBody>
          <a:bodyPr wrap="none">
            <a:spAutoFit/>
          </a:bodyPr>
          <a:lstStyle/>
          <a:p>
            <a:pPr>
              <a:defRPr/>
            </a:pPr>
            <a:r>
              <a:rPr lang="en-US" altLang="zh-CN" sz="2400" b="1">
                <a:solidFill>
                  <a:schemeClr val="bg1"/>
                </a:solidFill>
                <a:effectLst>
                  <a:outerShdw blurRad="38100" dist="38100" dir="2700000" algn="tl">
                    <a:srgbClr val="000000"/>
                  </a:outerShdw>
                </a:effectLst>
              </a:rPr>
              <a:t>if(test)</a:t>
            </a:r>
          </a:p>
          <a:p>
            <a:pPr>
              <a:defRPr/>
            </a:pPr>
            <a:r>
              <a:rPr lang="en-US" altLang="zh-CN" sz="2400" b="1">
                <a:solidFill>
                  <a:schemeClr val="bg1"/>
                </a:solidFill>
                <a:effectLst>
                  <a:outerShdw blurRad="38100" dist="38100" dir="2700000" algn="tl">
                    <a:srgbClr val="000000"/>
                  </a:outerShdw>
                </a:effectLst>
              </a:rPr>
              <a:t>  ax = a &amp; (b + c);</a:t>
            </a:r>
          </a:p>
          <a:p>
            <a:pPr>
              <a:defRPr/>
            </a:pPr>
            <a:r>
              <a:rPr lang="en-US" altLang="zh-CN" sz="2400" b="1">
                <a:solidFill>
                  <a:schemeClr val="bg1"/>
                </a:solidFill>
                <a:effectLst>
                  <a:outerShdw blurRad="38100" dist="38100" dir="2700000" algn="tl">
                    <a:srgbClr val="000000"/>
                  </a:outerShdw>
                </a:effectLst>
              </a:rPr>
              <a:t>else</a:t>
            </a:r>
          </a:p>
          <a:p>
            <a:pPr>
              <a:defRPr/>
            </a:pPr>
            <a:r>
              <a:rPr lang="en-US" altLang="zh-CN" sz="2400" b="1">
                <a:solidFill>
                  <a:schemeClr val="bg1"/>
                </a:solidFill>
                <a:effectLst>
                  <a:outerShdw blurRad="38100" dist="38100" dir="2700000" algn="tl">
                    <a:srgbClr val="000000"/>
                  </a:outerShdw>
                </a:effectLst>
              </a:rPr>
              <a:t>  by = (b + c) | t;</a:t>
            </a:r>
          </a:p>
          <a:p>
            <a:pPr>
              <a:defRPr/>
            </a:pPr>
            <a:r>
              <a:rPr lang="zh-CN" altLang="en-US" sz="2400" b="1">
                <a:solidFill>
                  <a:srgbClr val="FFFF00"/>
                </a:solidFill>
                <a:effectLst>
                  <a:outerShdw blurRad="38100" dist="38100" dir="2700000" algn="tl">
                    <a:srgbClr val="000000"/>
                  </a:outerShdw>
                </a:effectLst>
              </a:rPr>
              <a:t>应改为</a:t>
            </a:r>
          </a:p>
          <a:p>
            <a:pPr>
              <a:defRPr/>
            </a:pPr>
            <a:r>
              <a:rPr lang="en-US" altLang="zh-CN" sz="2400" b="1">
                <a:solidFill>
                  <a:schemeClr val="bg1"/>
                </a:solidFill>
                <a:effectLst>
                  <a:outerShdw blurRad="38100" dist="38100" dir="2700000" algn="tl">
                    <a:srgbClr val="000000"/>
                  </a:outerShdw>
                </a:effectLst>
              </a:rPr>
              <a:t>temp = b + c;</a:t>
            </a:r>
          </a:p>
          <a:p>
            <a:pPr>
              <a:defRPr/>
            </a:pPr>
            <a:r>
              <a:rPr lang="en-US" altLang="zh-CN" sz="2400" b="1">
                <a:solidFill>
                  <a:schemeClr val="bg1"/>
                </a:solidFill>
                <a:effectLst>
                  <a:outerShdw blurRad="38100" dist="38100" dir="2700000" algn="tl">
                    <a:srgbClr val="000000"/>
                  </a:outerShdw>
                </a:effectLst>
              </a:rPr>
              <a:t>if(test)</a:t>
            </a:r>
          </a:p>
          <a:p>
            <a:pPr>
              <a:defRPr/>
            </a:pPr>
            <a:r>
              <a:rPr lang="en-US" altLang="zh-CN" sz="2400" b="1">
                <a:solidFill>
                  <a:schemeClr val="bg1"/>
                </a:solidFill>
                <a:effectLst>
                  <a:outerShdw blurRad="38100" dist="38100" dir="2700000" algn="tl">
                    <a:srgbClr val="000000"/>
                  </a:outerShdw>
                </a:effectLst>
              </a:rPr>
              <a:t>  ax = a &amp; temp;</a:t>
            </a:r>
          </a:p>
          <a:p>
            <a:pPr>
              <a:defRPr/>
            </a:pPr>
            <a:r>
              <a:rPr lang="en-US" altLang="zh-CN" sz="2400" b="1">
                <a:solidFill>
                  <a:schemeClr val="bg1"/>
                </a:solidFill>
                <a:effectLst>
                  <a:outerShdw blurRad="38100" dist="38100" dir="2700000" algn="tl">
                    <a:srgbClr val="000000"/>
                  </a:outerShdw>
                </a:effectLst>
              </a:rPr>
              <a:t>else</a:t>
            </a:r>
          </a:p>
          <a:p>
            <a:pPr>
              <a:defRPr/>
            </a:pPr>
            <a:r>
              <a:rPr lang="en-US" altLang="zh-CN" sz="2400" b="1">
                <a:solidFill>
                  <a:schemeClr val="bg1"/>
                </a:solidFill>
                <a:effectLst>
                  <a:outerShdw blurRad="38100" dist="38100" dir="2700000" algn="tl">
                    <a:srgbClr val="000000"/>
                  </a:outerShdw>
                </a:effectLst>
              </a:rPr>
              <a:t>  by = temp  | t;</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85800" y="2300288"/>
            <a:ext cx="7772400" cy="1143000"/>
          </a:xfrm>
        </p:spPr>
        <p:txBody>
          <a:bodyPr/>
          <a:lstStyle/>
          <a:p>
            <a:pPr eaLnBrk="1" hangingPunct="1">
              <a:defRPr/>
            </a:pPr>
            <a:r>
              <a:rPr lang="zh-CN" altLang="en-US" sz="4800" b="1" dirty="0" smtClean="0">
                <a:solidFill>
                  <a:srgbClr val="0043A6"/>
                </a:solidFill>
              </a:rPr>
              <a:t>五、毛刺的解决</a:t>
            </a:r>
          </a:p>
        </p:txBody>
      </p:sp>
      <p:sp>
        <p:nvSpPr>
          <p:cNvPr id="4"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D6BDA83-0E93-4A2D-9BAA-D7C88EA080B0}" type="slidenum">
              <a:rPr lang="en-US" altLang="zh-CN">
                <a:latin typeface="Times New Roman" panose="02020603050405020304" pitchFamily="18" charset="0"/>
              </a:rPr>
              <a:pPr/>
              <a:t>221</a:t>
            </a:fld>
            <a:endParaRPr lang="en-US" altLang="zh-CN">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685800" y="609600"/>
            <a:ext cx="7772400" cy="785813"/>
          </a:xfrm>
        </p:spPr>
        <p:txBody>
          <a:bodyPr/>
          <a:lstStyle/>
          <a:p>
            <a:pPr eaLnBrk="1" hangingPunct="1">
              <a:defRPr/>
            </a:pPr>
            <a:r>
              <a:rPr lang="zh-CN" altLang="en-US" sz="4400" b="1" dirty="0" smtClean="0">
                <a:solidFill>
                  <a:srgbClr val="0043A6"/>
                </a:solidFill>
              </a:rPr>
              <a:t>一个最简单的组合逻辑电路</a:t>
            </a:r>
          </a:p>
        </p:txBody>
      </p:sp>
      <p:sp>
        <p:nvSpPr>
          <p:cNvPr id="9"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B365E23-DDB4-4232-BE9C-45738BB18785}" type="slidenum">
              <a:rPr lang="en-US" altLang="zh-CN">
                <a:latin typeface="Times New Roman" panose="02020603050405020304" pitchFamily="18" charset="0"/>
              </a:rPr>
              <a:pPr/>
              <a:t>222</a:t>
            </a:fld>
            <a:endParaRPr lang="en-US" altLang="zh-CN">
              <a:latin typeface="Times New Roman" panose="02020603050405020304" pitchFamily="18" charset="0"/>
            </a:endParaRPr>
          </a:p>
        </p:txBody>
      </p:sp>
      <p:grpSp>
        <p:nvGrpSpPr>
          <p:cNvPr id="228356" name="Group 3"/>
          <p:cNvGrpSpPr>
            <a:grpSpLocks/>
          </p:cNvGrpSpPr>
          <p:nvPr/>
        </p:nvGrpSpPr>
        <p:grpSpPr bwMode="auto">
          <a:xfrm>
            <a:off x="541338" y="2895600"/>
            <a:ext cx="7710487" cy="1304925"/>
            <a:chOff x="499" y="1592"/>
            <a:chExt cx="4857" cy="822"/>
          </a:xfrm>
        </p:grpSpPr>
        <p:graphicFrame>
          <p:nvGraphicFramePr>
            <p:cNvPr id="228359" name="Object 4"/>
            <p:cNvGraphicFramePr>
              <a:graphicFrameLocks/>
            </p:cNvGraphicFramePr>
            <p:nvPr/>
          </p:nvGraphicFramePr>
          <p:xfrm>
            <a:off x="499" y="1592"/>
            <a:ext cx="2205" cy="822"/>
          </p:xfrm>
          <a:graphic>
            <a:graphicData uri="http://schemas.openxmlformats.org/presentationml/2006/ole">
              <mc:AlternateContent xmlns:mc="http://schemas.openxmlformats.org/markup-compatibility/2006">
                <mc:Choice xmlns:v="urn:schemas-microsoft-com:vml" Requires="v">
                  <p:oleObj spid="_x0000_s228361" name="Bitmap Image" r:id="rId3" imgW="2876490" imgH="657050" progId="Paint.Picture">
                    <p:embed/>
                  </p:oleObj>
                </mc:Choice>
                <mc:Fallback>
                  <p:oleObj name="Bitmap Image" r:id="rId3" imgW="2876490" imgH="657050"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 y="1592"/>
                          <a:ext cx="2205"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60" name="Object 5"/>
            <p:cNvGraphicFramePr>
              <a:graphicFrameLocks/>
            </p:cNvGraphicFramePr>
            <p:nvPr/>
          </p:nvGraphicFramePr>
          <p:xfrm>
            <a:off x="3424" y="1592"/>
            <a:ext cx="1932" cy="792"/>
          </p:xfrm>
          <a:graphic>
            <a:graphicData uri="http://schemas.openxmlformats.org/presentationml/2006/ole">
              <mc:AlternateContent xmlns:mc="http://schemas.openxmlformats.org/markup-compatibility/2006">
                <mc:Choice xmlns:v="urn:schemas-microsoft-com:vml" Requires="v">
                  <p:oleObj spid="_x0000_s228362" name="Bitmap Image" r:id="rId5" imgW="2809756" imgH="714327" progId="Paint.Picture">
                    <p:embed/>
                  </p:oleObj>
                </mc:Choice>
                <mc:Fallback>
                  <p:oleObj name="Bitmap Image" r:id="rId5" imgW="2809756" imgH="714327" progId="Paint.Picture">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1592"/>
                          <a:ext cx="1932" cy="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4790" name="Text Box 6"/>
          <p:cNvSpPr txBox="1">
            <a:spLocks noChangeArrowheads="1"/>
          </p:cNvSpPr>
          <p:nvPr/>
        </p:nvSpPr>
        <p:spPr bwMode="auto">
          <a:xfrm>
            <a:off x="127000" y="5105400"/>
            <a:ext cx="8940800" cy="1066800"/>
          </a:xfrm>
          <a:prstGeom prst="rect">
            <a:avLst/>
          </a:prstGeom>
          <a:noFill/>
          <a:ln w="38100" cap="sq">
            <a:noFill/>
            <a:miter lim="800000"/>
            <a:headEnd/>
            <a:tailEnd/>
          </a:ln>
          <a:effectLst>
            <a:outerShdw dist="35921" dir="2700000" algn="ctr" rotWithShape="0">
              <a:schemeClr val="bg2"/>
            </a:outerShdw>
          </a:effectLst>
        </p:spPr>
        <p:txBody>
          <a:bodyPr>
            <a:spAutoFit/>
          </a:bodyPr>
          <a:lstStyle/>
          <a:p>
            <a:pPr algn="ctr" eaLnBrk="1" hangingPunct="1">
              <a:defRPr/>
            </a:pPr>
            <a:r>
              <a:rPr kumimoji="1" lang="zh-CN" altLang="en-US" sz="3200" b="1" i="1" dirty="0">
                <a:solidFill>
                  <a:srgbClr val="CC0000"/>
                </a:solidFill>
                <a:effectLst>
                  <a:outerShdw blurRad="38100" dist="38100" dir="2700000" algn="tl">
                    <a:srgbClr val="C0C0C0"/>
                  </a:outerShdw>
                </a:effectLst>
                <a:latin typeface="楷体_GB2312" pitchFamily="49" charset="-122"/>
                <a:ea typeface="楷体_GB2312" pitchFamily="49" charset="-122"/>
              </a:rPr>
              <a:t>！！！</a:t>
            </a:r>
            <a:r>
              <a:rPr kumimoji="1" lang="zh-CN" altLang="en-US" sz="3200" b="1" i="1" dirty="0">
                <a:solidFill>
                  <a:srgbClr val="FF0000"/>
                </a:solidFill>
                <a:effectLst>
                  <a:outerShdw blurRad="38100" dist="38100" dir="2700000" algn="tl">
                    <a:srgbClr val="C0C0C0"/>
                  </a:outerShdw>
                </a:effectLst>
                <a:latin typeface="楷体_GB2312" pitchFamily="49" charset="-122"/>
                <a:ea typeface="楷体_GB2312" pitchFamily="49" charset="-122"/>
              </a:rPr>
              <a:t>但可编程器件对这么简单的电路的处理也会出错</a:t>
            </a:r>
          </a:p>
        </p:txBody>
      </p:sp>
      <p:sp>
        <p:nvSpPr>
          <p:cNvPr id="374791" name="Text Box 7"/>
          <p:cNvSpPr txBox="1">
            <a:spLocks noChangeArrowheads="1"/>
          </p:cNvSpPr>
          <p:nvPr/>
        </p:nvSpPr>
        <p:spPr bwMode="auto">
          <a:xfrm>
            <a:off x="744538" y="1524000"/>
            <a:ext cx="7789862" cy="1165225"/>
          </a:xfrm>
          <a:prstGeom prst="rect">
            <a:avLst/>
          </a:prstGeom>
          <a:noFill/>
          <a:ln w="9525">
            <a:noFill/>
            <a:miter lim="800000"/>
            <a:headEnd/>
            <a:tailEnd/>
          </a:ln>
          <a:effectLst/>
        </p:spPr>
        <p:txBody>
          <a:bodyPr>
            <a:spAutoFit/>
          </a:bodyPr>
          <a:lstStyle/>
          <a:p>
            <a:pPr marL="271463" indent="-271463" eaLnBrk="1" hangingPunct="1">
              <a:lnSpc>
                <a:spcPct val="110000"/>
              </a:lnSpc>
              <a:buFontTx/>
              <a:buChar char="•"/>
              <a:defRPr/>
            </a:pPr>
            <a:r>
              <a:rPr kumimoji="1" lang="zh-CN" altLang="en-US" sz="3200" b="1" dirty="0">
                <a:solidFill>
                  <a:srgbClr val="A50021"/>
                </a:solidFill>
                <a:effectLst>
                  <a:outerShdw blurRad="38100" dist="38100" dir="2700000" algn="tl">
                    <a:srgbClr val="C0C0C0"/>
                  </a:outerShdw>
                </a:effectLst>
                <a:latin typeface="楷体_GB2312" pitchFamily="49" charset="-122"/>
                <a:ea typeface="楷体_GB2312" pitchFamily="49" charset="-122"/>
              </a:rPr>
              <a:t>一个两输入的与门或者两输入的或门是最简单的电路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74790"/>
                                        </p:tgtEl>
                                        <p:attrNameLst>
                                          <p:attrName>style.visibility</p:attrName>
                                        </p:attrNameLst>
                                      </p:cBhvr>
                                      <p:to>
                                        <p:strVal val="visible"/>
                                      </p:to>
                                    </p:set>
                                    <p:animEffect transition="in" filter="slide(fromRight)">
                                      <p:cBhvr>
                                        <p:cTn id="7" dur="500"/>
                                        <p:tgtEl>
                                          <p:spTgt spid="374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0" grpId="0"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685800" y="285750"/>
            <a:ext cx="7772400" cy="571500"/>
          </a:xfrm>
        </p:spPr>
        <p:txBody>
          <a:bodyPr/>
          <a:lstStyle/>
          <a:p>
            <a:pPr eaLnBrk="1" hangingPunct="1">
              <a:defRPr/>
            </a:pPr>
            <a:r>
              <a:rPr lang="zh-CN" altLang="en-US" sz="3500" b="1" smtClean="0"/>
              <a:t>两输入与门的仿真结果</a:t>
            </a:r>
          </a:p>
        </p:txBody>
      </p:sp>
      <p:sp>
        <p:nvSpPr>
          <p:cNvPr id="54" name="日期占位符 5"/>
          <p:cNvSpPr>
            <a:spLocks noGrp="1"/>
          </p:cNvSpPr>
          <p:nvPr>
            <p:ph type="dt" sz="quarter" idx="12"/>
          </p:nvPr>
        </p:nvSpPr>
        <p:spPr>
          <a:xfrm>
            <a:off x="4048125" y="6400800"/>
            <a:ext cx="619125" cy="457200"/>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8A6B4D2-A512-4851-B2D6-72086B98B433}" type="slidenum">
              <a:rPr lang="en-US" altLang="zh-CN">
                <a:latin typeface="Times New Roman" panose="02020603050405020304" pitchFamily="18" charset="0"/>
              </a:rPr>
              <a:pPr/>
              <a:t>223</a:t>
            </a:fld>
            <a:endParaRPr lang="en-US" altLang="zh-CN">
              <a:latin typeface="Times New Roman" panose="02020603050405020304" pitchFamily="18" charset="0"/>
            </a:endParaRPr>
          </a:p>
        </p:txBody>
      </p:sp>
      <p:grpSp>
        <p:nvGrpSpPr>
          <p:cNvPr id="2" name="Group 3"/>
          <p:cNvGrpSpPr>
            <a:grpSpLocks/>
          </p:cNvGrpSpPr>
          <p:nvPr/>
        </p:nvGrpSpPr>
        <p:grpSpPr bwMode="auto">
          <a:xfrm>
            <a:off x="152400" y="1504950"/>
            <a:ext cx="5410200" cy="2200275"/>
            <a:chOff x="96" y="1152"/>
            <a:chExt cx="3408" cy="1386"/>
          </a:xfrm>
        </p:grpSpPr>
        <p:sp>
          <p:nvSpPr>
            <p:cNvPr id="229428" name="Rectangle 4"/>
            <p:cNvSpPr>
              <a:spLocks noChangeArrowheads="1"/>
            </p:cNvSpPr>
            <p:nvPr/>
          </p:nvSpPr>
          <p:spPr bwMode="auto">
            <a:xfrm>
              <a:off x="816" y="2208"/>
              <a:ext cx="10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latin typeface="楷体_GB2312" pitchFamily="49" charset="-122"/>
                  <a:ea typeface="楷体_GB2312" pitchFamily="49" charset="-122"/>
                </a:rPr>
                <a:t>输入波形</a:t>
              </a:r>
            </a:p>
          </p:txBody>
        </p:sp>
        <p:graphicFrame>
          <p:nvGraphicFramePr>
            <p:cNvPr id="229429" name="Object 5"/>
            <p:cNvGraphicFramePr>
              <a:graphicFrameLocks/>
            </p:cNvGraphicFramePr>
            <p:nvPr/>
          </p:nvGraphicFramePr>
          <p:xfrm>
            <a:off x="96" y="1152"/>
            <a:ext cx="3408" cy="993"/>
          </p:xfrm>
          <a:graphic>
            <a:graphicData uri="http://schemas.openxmlformats.org/presentationml/2006/ole">
              <mc:AlternateContent xmlns:mc="http://schemas.openxmlformats.org/markup-compatibility/2006">
                <mc:Choice xmlns:v="urn:schemas-microsoft-com:vml" Requires="v">
                  <p:oleObj spid="_x0000_s229430" name="Bitmap Image" r:id="rId3" imgW="5142857" imgH="704439" progId="Paint.Picture">
                    <p:embed/>
                  </p:oleObj>
                </mc:Choice>
                <mc:Fallback>
                  <p:oleObj name="Bitmap Image" r:id="rId3" imgW="5142857" imgH="704439" progId="Paint.Picture">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1152"/>
                          <a:ext cx="3408" cy="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5814" name="Rectangle 6"/>
          <p:cNvSpPr>
            <a:spLocks noChangeArrowheads="1"/>
          </p:cNvSpPr>
          <p:nvPr/>
        </p:nvSpPr>
        <p:spPr bwMode="auto">
          <a:xfrm>
            <a:off x="246063" y="5267325"/>
            <a:ext cx="162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tx2"/>
                </a:solidFill>
                <a:latin typeface="楷体_GB2312" pitchFamily="49" charset="-122"/>
                <a:ea typeface="楷体_GB2312" pitchFamily="49" charset="-122"/>
              </a:rPr>
              <a:t>输出波形</a:t>
            </a:r>
          </a:p>
        </p:txBody>
      </p:sp>
      <p:graphicFrame>
        <p:nvGraphicFramePr>
          <p:cNvPr id="375815" name="Object 7"/>
          <p:cNvGraphicFramePr>
            <a:graphicFrameLocks/>
          </p:cNvGraphicFramePr>
          <p:nvPr/>
        </p:nvGraphicFramePr>
        <p:xfrm>
          <a:off x="2120900" y="4316413"/>
          <a:ext cx="6248400" cy="1471612"/>
        </p:xfrm>
        <a:graphic>
          <a:graphicData uri="http://schemas.openxmlformats.org/presentationml/2006/ole">
            <mc:AlternateContent xmlns:mc="http://schemas.openxmlformats.org/markup-compatibility/2006">
              <mc:Choice xmlns:v="urn:schemas-microsoft-com:vml" Requires="v">
                <p:oleObj spid="_x0000_s229431" name="Bitmap Image" r:id="rId5" imgW="4810303" imgH="990357" progId="Paint.Picture">
                  <p:embed/>
                </p:oleObj>
              </mc:Choice>
              <mc:Fallback>
                <p:oleObj name="Bitmap Image" r:id="rId5" imgW="4810303" imgH="990357" progId="Paint.Picture">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900" y="4316413"/>
                        <a:ext cx="6248400" cy="147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p:cNvGrpSpPr>
            <a:grpSpLocks/>
          </p:cNvGrpSpPr>
          <p:nvPr/>
        </p:nvGrpSpPr>
        <p:grpSpPr bwMode="auto">
          <a:xfrm>
            <a:off x="6897688" y="2814638"/>
            <a:ext cx="2041525" cy="2590800"/>
            <a:chOff x="4104" y="1872"/>
            <a:chExt cx="1448" cy="1632"/>
          </a:xfrm>
        </p:grpSpPr>
        <p:sp>
          <p:nvSpPr>
            <p:cNvPr id="229426" name="Rectangle 9"/>
            <p:cNvSpPr>
              <a:spLocks noChangeArrowheads="1"/>
            </p:cNvSpPr>
            <p:nvPr/>
          </p:nvSpPr>
          <p:spPr bwMode="auto">
            <a:xfrm>
              <a:off x="4104" y="1872"/>
              <a:ext cx="1448"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i="1">
                  <a:latin typeface="楷体_GB2312" pitchFamily="49" charset="-122"/>
                  <a:ea typeface="楷体_GB2312" pitchFamily="49" charset="-122"/>
                </a:rPr>
                <a:t>这部分有问题</a:t>
              </a:r>
            </a:p>
            <a:p>
              <a:r>
                <a:rPr lang="zh-CN" altLang="en-US" sz="2400" b="1">
                  <a:latin typeface="楷体_GB2312" pitchFamily="49" charset="-122"/>
                  <a:ea typeface="楷体_GB2312" pitchFamily="49" charset="-122"/>
                </a:rPr>
                <a:t>这一定是</a:t>
              </a:r>
              <a:r>
                <a:rPr lang="zh-CN" altLang="en-US" sz="2400" b="1">
                  <a:solidFill>
                    <a:srgbClr val="A50021"/>
                  </a:solidFill>
                  <a:latin typeface="楷体_GB2312" pitchFamily="49" charset="-122"/>
                  <a:ea typeface="楷体_GB2312" pitchFamily="49" charset="-122"/>
                </a:rPr>
                <a:t>器件</a:t>
              </a:r>
            </a:p>
            <a:p>
              <a:r>
                <a:rPr lang="zh-CN" altLang="en-US" sz="2400" b="1">
                  <a:latin typeface="楷体_GB2312" pitchFamily="49" charset="-122"/>
                  <a:ea typeface="楷体_GB2312" pitchFamily="49" charset="-122"/>
                </a:rPr>
                <a:t>的原因</a:t>
              </a:r>
              <a:endParaRPr lang="zh-CN" altLang="en-US" sz="2400" b="1">
                <a:solidFill>
                  <a:schemeClr val="hlink"/>
                </a:solidFill>
                <a:latin typeface="楷体_GB2312" pitchFamily="49" charset="-122"/>
                <a:ea typeface="楷体_GB2312" pitchFamily="49" charset="-122"/>
              </a:endParaRPr>
            </a:p>
          </p:txBody>
        </p:sp>
        <p:sp>
          <p:nvSpPr>
            <p:cNvPr id="229427" name="Line 10"/>
            <p:cNvSpPr>
              <a:spLocks noChangeShapeType="1"/>
            </p:cNvSpPr>
            <p:nvPr/>
          </p:nvSpPr>
          <p:spPr bwMode="auto">
            <a:xfrm>
              <a:off x="4391" y="2650"/>
              <a:ext cx="199" cy="854"/>
            </a:xfrm>
            <a:prstGeom prst="line">
              <a:avLst/>
            </a:prstGeom>
            <a:noFill/>
            <a:ln w="25400">
              <a:solidFill>
                <a:srgbClr val="33CC33"/>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75819" name="Object 11"/>
          <p:cNvGraphicFramePr>
            <a:graphicFrameLocks/>
          </p:cNvGraphicFramePr>
          <p:nvPr/>
        </p:nvGraphicFramePr>
        <p:xfrm>
          <a:off x="5113338" y="4364038"/>
          <a:ext cx="2286000" cy="2057400"/>
        </p:xfrm>
        <a:graphic>
          <a:graphicData uri="http://schemas.openxmlformats.org/presentationml/2006/ole">
            <mc:AlternateContent xmlns:mc="http://schemas.openxmlformats.org/markup-compatibility/2006">
              <mc:Choice xmlns:v="urn:schemas-microsoft-com:vml" Requires="v">
                <p:oleObj spid="_x0000_s229432" name="ClipArt" r:id="rId7" imgW="3403997" imgH="3659386" progId="MS_ClipArt_Gallery.2">
                  <p:embed/>
                </p:oleObj>
              </mc:Choice>
              <mc:Fallback>
                <p:oleObj name="ClipArt" r:id="rId7" imgW="3403997" imgH="3659386" progId="MS_ClipArt_Gallery.2">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3338" y="4364038"/>
                        <a:ext cx="2286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2"/>
          <p:cNvGrpSpPr>
            <a:grpSpLocks/>
          </p:cNvGrpSpPr>
          <p:nvPr/>
        </p:nvGrpSpPr>
        <p:grpSpPr bwMode="auto">
          <a:xfrm>
            <a:off x="4856163" y="792163"/>
            <a:ext cx="4152900" cy="1784350"/>
            <a:chOff x="2880" y="720"/>
            <a:chExt cx="2616" cy="1124"/>
          </a:xfrm>
        </p:grpSpPr>
        <p:sp>
          <p:nvSpPr>
            <p:cNvPr id="229386" name="Freeform 13"/>
            <p:cNvSpPr>
              <a:spLocks/>
            </p:cNvSpPr>
            <p:nvPr/>
          </p:nvSpPr>
          <p:spPr bwMode="auto">
            <a:xfrm>
              <a:off x="4317" y="1132"/>
              <a:ext cx="136" cy="124"/>
            </a:xfrm>
            <a:custGeom>
              <a:avLst/>
              <a:gdLst>
                <a:gd name="T0" fmla="*/ 0 w 136"/>
                <a:gd name="T1" fmla="*/ 38 h 124"/>
                <a:gd name="T2" fmla="*/ 26 w 136"/>
                <a:gd name="T3" fmla="*/ 70 h 124"/>
                <a:gd name="T4" fmla="*/ 28 w 136"/>
                <a:gd name="T5" fmla="*/ 91 h 124"/>
                <a:gd name="T6" fmla="*/ 30 w 136"/>
                <a:gd name="T7" fmla="*/ 123 h 124"/>
                <a:gd name="T8" fmla="*/ 37 w 136"/>
                <a:gd name="T9" fmla="*/ 123 h 124"/>
                <a:gd name="T10" fmla="*/ 45 w 136"/>
                <a:gd name="T11" fmla="*/ 113 h 124"/>
                <a:gd name="T12" fmla="*/ 48 w 136"/>
                <a:gd name="T13" fmla="*/ 95 h 124"/>
                <a:gd name="T14" fmla="*/ 48 w 136"/>
                <a:gd name="T15" fmla="*/ 68 h 124"/>
                <a:gd name="T16" fmla="*/ 50 w 136"/>
                <a:gd name="T17" fmla="*/ 83 h 124"/>
                <a:gd name="T18" fmla="*/ 52 w 136"/>
                <a:gd name="T19" fmla="*/ 93 h 124"/>
                <a:gd name="T20" fmla="*/ 54 w 136"/>
                <a:gd name="T21" fmla="*/ 102 h 124"/>
                <a:gd name="T22" fmla="*/ 61 w 136"/>
                <a:gd name="T23" fmla="*/ 102 h 124"/>
                <a:gd name="T24" fmla="*/ 69 w 136"/>
                <a:gd name="T25" fmla="*/ 93 h 124"/>
                <a:gd name="T26" fmla="*/ 69 w 136"/>
                <a:gd name="T27" fmla="*/ 82 h 124"/>
                <a:gd name="T28" fmla="*/ 74 w 136"/>
                <a:gd name="T29" fmla="*/ 64 h 124"/>
                <a:gd name="T30" fmla="*/ 76 w 136"/>
                <a:gd name="T31" fmla="*/ 77 h 124"/>
                <a:gd name="T32" fmla="*/ 80 w 136"/>
                <a:gd name="T33" fmla="*/ 88 h 124"/>
                <a:gd name="T34" fmla="*/ 89 w 136"/>
                <a:gd name="T35" fmla="*/ 83 h 124"/>
                <a:gd name="T36" fmla="*/ 92 w 136"/>
                <a:gd name="T37" fmla="*/ 75 h 124"/>
                <a:gd name="T38" fmla="*/ 92 w 136"/>
                <a:gd name="T39" fmla="*/ 82 h 124"/>
                <a:gd name="T40" fmla="*/ 104 w 136"/>
                <a:gd name="T41" fmla="*/ 75 h 124"/>
                <a:gd name="T42" fmla="*/ 109 w 136"/>
                <a:gd name="T43" fmla="*/ 59 h 124"/>
                <a:gd name="T44" fmla="*/ 106 w 136"/>
                <a:gd name="T45" fmla="*/ 83 h 124"/>
                <a:gd name="T46" fmla="*/ 104 w 136"/>
                <a:gd name="T47" fmla="*/ 93 h 124"/>
                <a:gd name="T48" fmla="*/ 111 w 136"/>
                <a:gd name="T49" fmla="*/ 95 h 124"/>
                <a:gd name="T50" fmla="*/ 113 w 136"/>
                <a:gd name="T51" fmla="*/ 107 h 124"/>
                <a:gd name="T52" fmla="*/ 124 w 136"/>
                <a:gd name="T53" fmla="*/ 104 h 124"/>
                <a:gd name="T54" fmla="*/ 131 w 136"/>
                <a:gd name="T55" fmla="*/ 83 h 124"/>
                <a:gd name="T56" fmla="*/ 135 w 136"/>
                <a:gd name="T57" fmla="*/ 59 h 124"/>
                <a:gd name="T58" fmla="*/ 131 w 136"/>
                <a:gd name="T59" fmla="*/ 36 h 124"/>
                <a:gd name="T60" fmla="*/ 120 w 136"/>
                <a:gd name="T61" fmla="*/ 18 h 124"/>
                <a:gd name="T62" fmla="*/ 107 w 136"/>
                <a:gd name="T63" fmla="*/ 3 h 124"/>
                <a:gd name="T64" fmla="*/ 100 w 136"/>
                <a:gd name="T65" fmla="*/ 15 h 124"/>
                <a:gd name="T66" fmla="*/ 91 w 136"/>
                <a:gd name="T67" fmla="*/ 6 h 124"/>
                <a:gd name="T68" fmla="*/ 85 w 136"/>
                <a:gd name="T69" fmla="*/ 1 h 124"/>
                <a:gd name="T70" fmla="*/ 82 w 136"/>
                <a:gd name="T71" fmla="*/ 6 h 124"/>
                <a:gd name="T72" fmla="*/ 72 w 136"/>
                <a:gd name="T73" fmla="*/ 3 h 124"/>
                <a:gd name="T74" fmla="*/ 70 w 136"/>
                <a:gd name="T75" fmla="*/ 15 h 124"/>
                <a:gd name="T76" fmla="*/ 67 w 136"/>
                <a:gd name="T77" fmla="*/ 9 h 124"/>
                <a:gd name="T78" fmla="*/ 57 w 136"/>
                <a:gd name="T79" fmla="*/ 6 h 124"/>
                <a:gd name="T80" fmla="*/ 48 w 136"/>
                <a:gd name="T81" fmla="*/ 0 h 124"/>
                <a:gd name="T82" fmla="*/ 45 w 136"/>
                <a:gd name="T83" fmla="*/ 9 h 124"/>
                <a:gd name="T84" fmla="*/ 39 w 136"/>
                <a:gd name="T85" fmla="*/ 3 h 124"/>
                <a:gd name="T86" fmla="*/ 32 w 136"/>
                <a:gd name="T87" fmla="*/ 1 h 124"/>
                <a:gd name="T88" fmla="*/ 26 w 136"/>
                <a:gd name="T89" fmla="*/ 3 h 124"/>
                <a:gd name="T90" fmla="*/ 24 w 136"/>
                <a:gd name="T91" fmla="*/ 18 h 124"/>
                <a:gd name="T92" fmla="*/ 26 w 136"/>
                <a:gd name="T93" fmla="*/ 20 h 124"/>
                <a:gd name="T94" fmla="*/ 21 w 136"/>
                <a:gd name="T95" fmla="*/ 20 h 124"/>
                <a:gd name="T96" fmla="*/ 2 w 136"/>
                <a:gd name="T97" fmla="*/ 18 h 124"/>
                <a:gd name="T98" fmla="*/ 0 w 136"/>
                <a:gd name="T99" fmla="*/ 38 h 1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6"/>
                <a:gd name="T151" fmla="*/ 0 h 124"/>
                <a:gd name="T152" fmla="*/ 136 w 136"/>
                <a:gd name="T153" fmla="*/ 124 h 1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6" h="124">
                  <a:moveTo>
                    <a:pt x="0" y="38"/>
                  </a:moveTo>
                  <a:lnTo>
                    <a:pt x="26" y="70"/>
                  </a:lnTo>
                  <a:lnTo>
                    <a:pt x="28" y="91"/>
                  </a:lnTo>
                  <a:lnTo>
                    <a:pt x="30" y="123"/>
                  </a:lnTo>
                  <a:lnTo>
                    <a:pt x="37" y="123"/>
                  </a:lnTo>
                  <a:lnTo>
                    <a:pt x="45" y="113"/>
                  </a:lnTo>
                  <a:lnTo>
                    <a:pt x="48" y="95"/>
                  </a:lnTo>
                  <a:lnTo>
                    <a:pt x="48" y="68"/>
                  </a:lnTo>
                  <a:lnTo>
                    <a:pt x="50" y="83"/>
                  </a:lnTo>
                  <a:lnTo>
                    <a:pt x="52" y="93"/>
                  </a:lnTo>
                  <a:lnTo>
                    <a:pt x="54" y="102"/>
                  </a:lnTo>
                  <a:lnTo>
                    <a:pt x="61" y="102"/>
                  </a:lnTo>
                  <a:lnTo>
                    <a:pt x="69" y="93"/>
                  </a:lnTo>
                  <a:lnTo>
                    <a:pt x="69" y="82"/>
                  </a:lnTo>
                  <a:lnTo>
                    <a:pt x="74" y="64"/>
                  </a:lnTo>
                  <a:lnTo>
                    <a:pt x="76" y="77"/>
                  </a:lnTo>
                  <a:lnTo>
                    <a:pt x="80" y="88"/>
                  </a:lnTo>
                  <a:lnTo>
                    <a:pt x="89" y="83"/>
                  </a:lnTo>
                  <a:lnTo>
                    <a:pt x="92" y="75"/>
                  </a:lnTo>
                  <a:lnTo>
                    <a:pt x="92" y="82"/>
                  </a:lnTo>
                  <a:lnTo>
                    <a:pt x="104" y="75"/>
                  </a:lnTo>
                  <a:lnTo>
                    <a:pt x="109" y="59"/>
                  </a:lnTo>
                  <a:lnTo>
                    <a:pt x="106" y="83"/>
                  </a:lnTo>
                  <a:lnTo>
                    <a:pt x="104" y="93"/>
                  </a:lnTo>
                  <a:lnTo>
                    <a:pt x="111" y="95"/>
                  </a:lnTo>
                  <a:lnTo>
                    <a:pt x="113" y="107"/>
                  </a:lnTo>
                  <a:lnTo>
                    <a:pt x="124" y="104"/>
                  </a:lnTo>
                  <a:lnTo>
                    <a:pt x="131" y="83"/>
                  </a:lnTo>
                  <a:lnTo>
                    <a:pt x="135" y="59"/>
                  </a:lnTo>
                  <a:lnTo>
                    <a:pt x="131" y="36"/>
                  </a:lnTo>
                  <a:lnTo>
                    <a:pt x="120" y="18"/>
                  </a:lnTo>
                  <a:lnTo>
                    <a:pt x="107" y="3"/>
                  </a:lnTo>
                  <a:lnTo>
                    <a:pt x="100" y="15"/>
                  </a:lnTo>
                  <a:lnTo>
                    <a:pt x="91" y="6"/>
                  </a:lnTo>
                  <a:lnTo>
                    <a:pt x="85" y="1"/>
                  </a:lnTo>
                  <a:lnTo>
                    <a:pt x="82" y="6"/>
                  </a:lnTo>
                  <a:lnTo>
                    <a:pt x="72" y="3"/>
                  </a:lnTo>
                  <a:lnTo>
                    <a:pt x="70" y="15"/>
                  </a:lnTo>
                  <a:lnTo>
                    <a:pt x="67" y="9"/>
                  </a:lnTo>
                  <a:lnTo>
                    <a:pt x="57" y="6"/>
                  </a:lnTo>
                  <a:lnTo>
                    <a:pt x="48" y="0"/>
                  </a:lnTo>
                  <a:lnTo>
                    <a:pt x="45" y="9"/>
                  </a:lnTo>
                  <a:lnTo>
                    <a:pt x="39" y="3"/>
                  </a:lnTo>
                  <a:lnTo>
                    <a:pt x="32" y="1"/>
                  </a:lnTo>
                  <a:lnTo>
                    <a:pt x="26" y="3"/>
                  </a:lnTo>
                  <a:lnTo>
                    <a:pt x="24" y="18"/>
                  </a:lnTo>
                  <a:lnTo>
                    <a:pt x="26" y="20"/>
                  </a:lnTo>
                  <a:lnTo>
                    <a:pt x="21" y="20"/>
                  </a:lnTo>
                  <a:lnTo>
                    <a:pt x="2" y="18"/>
                  </a:lnTo>
                  <a:lnTo>
                    <a:pt x="0" y="38"/>
                  </a:lnTo>
                </a:path>
              </a:pathLst>
            </a:custGeom>
            <a:solidFill>
              <a:srgbClr val="B07000"/>
            </a:solidFill>
            <a:ln w="12700" cap="rnd">
              <a:solidFill>
                <a:srgbClr val="000000"/>
              </a:solidFill>
              <a:round/>
              <a:headEnd/>
              <a:tailEnd/>
            </a:ln>
          </p:spPr>
          <p:txBody>
            <a:bodyPr/>
            <a:lstStyle/>
            <a:p>
              <a:endParaRPr lang="zh-CN" altLang="en-US"/>
            </a:p>
          </p:txBody>
        </p:sp>
        <p:grpSp>
          <p:nvGrpSpPr>
            <p:cNvPr id="229387" name="Group 14"/>
            <p:cNvGrpSpPr>
              <a:grpSpLocks/>
            </p:cNvGrpSpPr>
            <p:nvPr/>
          </p:nvGrpSpPr>
          <p:grpSpPr bwMode="auto">
            <a:xfrm>
              <a:off x="4110" y="1054"/>
              <a:ext cx="520" cy="746"/>
              <a:chOff x="4801" y="748"/>
              <a:chExt cx="520" cy="746"/>
            </a:xfrm>
          </p:grpSpPr>
          <p:grpSp>
            <p:nvGrpSpPr>
              <p:cNvPr id="229401" name="Group 15"/>
              <p:cNvGrpSpPr>
                <a:grpSpLocks/>
              </p:cNvGrpSpPr>
              <p:nvPr/>
            </p:nvGrpSpPr>
            <p:grpSpPr bwMode="auto">
              <a:xfrm>
                <a:off x="5036" y="1091"/>
                <a:ext cx="285" cy="403"/>
                <a:chOff x="5036" y="1091"/>
                <a:chExt cx="285" cy="403"/>
              </a:xfrm>
            </p:grpSpPr>
            <p:sp>
              <p:nvSpPr>
                <p:cNvPr id="229424" name="Freeform 16"/>
                <p:cNvSpPr>
                  <a:spLocks/>
                </p:cNvSpPr>
                <p:nvPr/>
              </p:nvSpPr>
              <p:spPr bwMode="auto">
                <a:xfrm>
                  <a:off x="5036" y="1091"/>
                  <a:ext cx="285" cy="403"/>
                </a:xfrm>
                <a:custGeom>
                  <a:avLst/>
                  <a:gdLst>
                    <a:gd name="T0" fmla="*/ 0 w 285"/>
                    <a:gd name="T1" fmla="*/ 0 h 403"/>
                    <a:gd name="T2" fmla="*/ 31 w 285"/>
                    <a:gd name="T3" fmla="*/ 31 h 403"/>
                    <a:gd name="T4" fmla="*/ 36 w 285"/>
                    <a:gd name="T5" fmla="*/ 52 h 403"/>
                    <a:gd name="T6" fmla="*/ 71 w 285"/>
                    <a:gd name="T7" fmla="*/ 191 h 403"/>
                    <a:gd name="T8" fmla="*/ 83 w 285"/>
                    <a:gd name="T9" fmla="*/ 228 h 403"/>
                    <a:gd name="T10" fmla="*/ 92 w 285"/>
                    <a:gd name="T11" fmla="*/ 245 h 403"/>
                    <a:gd name="T12" fmla="*/ 105 w 285"/>
                    <a:gd name="T13" fmla="*/ 264 h 403"/>
                    <a:gd name="T14" fmla="*/ 120 w 285"/>
                    <a:gd name="T15" fmla="*/ 283 h 403"/>
                    <a:gd name="T16" fmla="*/ 127 w 285"/>
                    <a:gd name="T17" fmla="*/ 317 h 403"/>
                    <a:gd name="T18" fmla="*/ 135 w 285"/>
                    <a:gd name="T19" fmla="*/ 339 h 403"/>
                    <a:gd name="T20" fmla="*/ 157 w 285"/>
                    <a:gd name="T21" fmla="*/ 344 h 403"/>
                    <a:gd name="T22" fmla="*/ 178 w 285"/>
                    <a:gd name="T23" fmla="*/ 361 h 403"/>
                    <a:gd name="T24" fmla="*/ 190 w 285"/>
                    <a:gd name="T25" fmla="*/ 377 h 403"/>
                    <a:gd name="T26" fmla="*/ 203 w 285"/>
                    <a:gd name="T27" fmla="*/ 402 h 403"/>
                    <a:gd name="T28" fmla="*/ 284 w 285"/>
                    <a:gd name="T29" fmla="*/ 402 h 403"/>
                    <a:gd name="T30" fmla="*/ 267 w 285"/>
                    <a:gd name="T31" fmla="*/ 390 h 403"/>
                    <a:gd name="T32" fmla="*/ 255 w 285"/>
                    <a:gd name="T33" fmla="*/ 377 h 403"/>
                    <a:gd name="T34" fmla="*/ 247 w 285"/>
                    <a:gd name="T35" fmla="*/ 366 h 403"/>
                    <a:gd name="T36" fmla="*/ 239 w 285"/>
                    <a:gd name="T37" fmla="*/ 350 h 403"/>
                    <a:gd name="T38" fmla="*/ 228 w 285"/>
                    <a:gd name="T39" fmla="*/ 335 h 403"/>
                    <a:gd name="T40" fmla="*/ 217 w 285"/>
                    <a:gd name="T41" fmla="*/ 328 h 403"/>
                    <a:gd name="T42" fmla="*/ 205 w 285"/>
                    <a:gd name="T43" fmla="*/ 327 h 403"/>
                    <a:gd name="T44" fmla="*/ 192 w 285"/>
                    <a:gd name="T45" fmla="*/ 333 h 403"/>
                    <a:gd name="T46" fmla="*/ 188 w 285"/>
                    <a:gd name="T47" fmla="*/ 317 h 403"/>
                    <a:gd name="T48" fmla="*/ 182 w 285"/>
                    <a:gd name="T49" fmla="*/ 299 h 403"/>
                    <a:gd name="T50" fmla="*/ 175 w 285"/>
                    <a:gd name="T51" fmla="*/ 288 h 403"/>
                    <a:gd name="T52" fmla="*/ 163 w 285"/>
                    <a:gd name="T53" fmla="*/ 277 h 403"/>
                    <a:gd name="T54" fmla="*/ 150 w 285"/>
                    <a:gd name="T55" fmla="*/ 271 h 403"/>
                    <a:gd name="T56" fmla="*/ 142 w 285"/>
                    <a:gd name="T57" fmla="*/ 256 h 403"/>
                    <a:gd name="T58" fmla="*/ 139 w 285"/>
                    <a:gd name="T59" fmla="*/ 241 h 403"/>
                    <a:gd name="T60" fmla="*/ 133 w 285"/>
                    <a:gd name="T61" fmla="*/ 222 h 403"/>
                    <a:gd name="T62" fmla="*/ 125 w 285"/>
                    <a:gd name="T63" fmla="*/ 209 h 403"/>
                    <a:gd name="T64" fmla="*/ 118 w 285"/>
                    <a:gd name="T65" fmla="*/ 191 h 403"/>
                    <a:gd name="T66" fmla="*/ 113 w 285"/>
                    <a:gd name="T67" fmla="*/ 168 h 403"/>
                    <a:gd name="T68" fmla="*/ 106 w 285"/>
                    <a:gd name="T69" fmla="*/ 150 h 403"/>
                    <a:gd name="T70" fmla="*/ 96 w 285"/>
                    <a:gd name="T71" fmla="*/ 136 h 403"/>
                    <a:gd name="T72" fmla="*/ 82 w 285"/>
                    <a:gd name="T73" fmla="*/ 120 h 403"/>
                    <a:gd name="T74" fmla="*/ 67 w 285"/>
                    <a:gd name="T75" fmla="*/ 110 h 403"/>
                    <a:gd name="T76" fmla="*/ 44 w 285"/>
                    <a:gd name="T77" fmla="*/ 73 h 403"/>
                    <a:gd name="T78" fmla="*/ 60 w 285"/>
                    <a:gd name="T79" fmla="*/ 87 h 403"/>
                    <a:gd name="T80" fmla="*/ 107 w 285"/>
                    <a:gd name="T81" fmla="*/ 103 h 403"/>
                    <a:gd name="T82" fmla="*/ 94 w 285"/>
                    <a:gd name="T83" fmla="*/ 86 h 403"/>
                    <a:gd name="T84" fmla="*/ 80 w 285"/>
                    <a:gd name="T85" fmla="*/ 63 h 403"/>
                    <a:gd name="T86" fmla="*/ 63 w 285"/>
                    <a:gd name="T87" fmla="*/ 42 h 403"/>
                    <a:gd name="T88" fmla="*/ 43 w 285"/>
                    <a:gd name="T89" fmla="*/ 27 h 403"/>
                    <a:gd name="T90" fmla="*/ 17 w 285"/>
                    <a:gd name="T91" fmla="*/ 12 h 403"/>
                    <a:gd name="T92" fmla="*/ 0 w 285"/>
                    <a:gd name="T93" fmla="*/ 0 h 4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5"/>
                    <a:gd name="T142" fmla="*/ 0 h 403"/>
                    <a:gd name="T143" fmla="*/ 285 w 285"/>
                    <a:gd name="T144" fmla="*/ 403 h 4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5" h="403">
                      <a:moveTo>
                        <a:pt x="0" y="0"/>
                      </a:moveTo>
                      <a:lnTo>
                        <a:pt x="31" y="31"/>
                      </a:lnTo>
                      <a:lnTo>
                        <a:pt x="36" y="52"/>
                      </a:lnTo>
                      <a:lnTo>
                        <a:pt x="71" y="191"/>
                      </a:lnTo>
                      <a:lnTo>
                        <a:pt x="83" y="228"/>
                      </a:lnTo>
                      <a:lnTo>
                        <a:pt x="92" y="245"/>
                      </a:lnTo>
                      <a:lnTo>
                        <a:pt x="105" y="264"/>
                      </a:lnTo>
                      <a:lnTo>
                        <a:pt x="120" y="283"/>
                      </a:lnTo>
                      <a:lnTo>
                        <a:pt x="127" y="317"/>
                      </a:lnTo>
                      <a:lnTo>
                        <a:pt x="135" y="339"/>
                      </a:lnTo>
                      <a:lnTo>
                        <a:pt x="157" y="344"/>
                      </a:lnTo>
                      <a:lnTo>
                        <a:pt x="178" y="361"/>
                      </a:lnTo>
                      <a:lnTo>
                        <a:pt x="190" y="377"/>
                      </a:lnTo>
                      <a:lnTo>
                        <a:pt x="203" y="402"/>
                      </a:lnTo>
                      <a:lnTo>
                        <a:pt x="284" y="402"/>
                      </a:lnTo>
                      <a:lnTo>
                        <a:pt x="267" y="390"/>
                      </a:lnTo>
                      <a:lnTo>
                        <a:pt x="255" y="377"/>
                      </a:lnTo>
                      <a:lnTo>
                        <a:pt x="247" y="366"/>
                      </a:lnTo>
                      <a:lnTo>
                        <a:pt x="239" y="350"/>
                      </a:lnTo>
                      <a:lnTo>
                        <a:pt x="228" y="335"/>
                      </a:lnTo>
                      <a:lnTo>
                        <a:pt x="217" y="328"/>
                      </a:lnTo>
                      <a:lnTo>
                        <a:pt x="205" y="327"/>
                      </a:lnTo>
                      <a:lnTo>
                        <a:pt x="192" y="333"/>
                      </a:lnTo>
                      <a:lnTo>
                        <a:pt x="188" y="317"/>
                      </a:lnTo>
                      <a:lnTo>
                        <a:pt x="182" y="299"/>
                      </a:lnTo>
                      <a:lnTo>
                        <a:pt x="175" y="288"/>
                      </a:lnTo>
                      <a:lnTo>
                        <a:pt x="163" y="277"/>
                      </a:lnTo>
                      <a:lnTo>
                        <a:pt x="150" y="271"/>
                      </a:lnTo>
                      <a:lnTo>
                        <a:pt x="142" y="256"/>
                      </a:lnTo>
                      <a:lnTo>
                        <a:pt x="139" y="241"/>
                      </a:lnTo>
                      <a:lnTo>
                        <a:pt x="133" y="222"/>
                      </a:lnTo>
                      <a:lnTo>
                        <a:pt x="125" y="209"/>
                      </a:lnTo>
                      <a:lnTo>
                        <a:pt x="118" y="191"/>
                      </a:lnTo>
                      <a:lnTo>
                        <a:pt x="113" y="168"/>
                      </a:lnTo>
                      <a:lnTo>
                        <a:pt x="106" y="150"/>
                      </a:lnTo>
                      <a:lnTo>
                        <a:pt x="96" y="136"/>
                      </a:lnTo>
                      <a:lnTo>
                        <a:pt x="82" y="120"/>
                      </a:lnTo>
                      <a:lnTo>
                        <a:pt x="67" y="110"/>
                      </a:lnTo>
                      <a:lnTo>
                        <a:pt x="44" y="73"/>
                      </a:lnTo>
                      <a:lnTo>
                        <a:pt x="60" y="87"/>
                      </a:lnTo>
                      <a:lnTo>
                        <a:pt x="107" y="103"/>
                      </a:lnTo>
                      <a:lnTo>
                        <a:pt x="94" y="86"/>
                      </a:lnTo>
                      <a:lnTo>
                        <a:pt x="80" y="63"/>
                      </a:lnTo>
                      <a:lnTo>
                        <a:pt x="63" y="42"/>
                      </a:lnTo>
                      <a:lnTo>
                        <a:pt x="43" y="27"/>
                      </a:lnTo>
                      <a:lnTo>
                        <a:pt x="17" y="12"/>
                      </a:lnTo>
                      <a:lnTo>
                        <a:pt x="0" y="0"/>
                      </a:lnTo>
                    </a:path>
                  </a:pathLst>
                </a:custGeom>
                <a:solidFill>
                  <a:srgbClr val="4080FF"/>
                </a:solidFill>
                <a:ln w="12700" cap="rnd">
                  <a:solidFill>
                    <a:srgbClr val="000000"/>
                  </a:solidFill>
                  <a:round/>
                  <a:headEnd/>
                  <a:tailEnd/>
                </a:ln>
              </p:spPr>
              <p:txBody>
                <a:bodyPr/>
                <a:lstStyle/>
                <a:p>
                  <a:endParaRPr lang="zh-CN" altLang="en-US"/>
                </a:p>
              </p:txBody>
            </p:sp>
            <p:sp>
              <p:nvSpPr>
                <p:cNvPr id="229425" name="Freeform 17"/>
                <p:cNvSpPr>
                  <a:spLocks/>
                </p:cNvSpPr>
                <p:nvPr/>
              </p:nvSpPr>
              <p:spPr bwMode="auto">
                <a:xfrm>
                  <a:off x="5065" y="1113"/>
                  <a:ext cx="24" cy="45"/>
                </a:xfrm>
                <a:custGeom>
                  <a:avLst/>
                  <a:gdLst>
                    <a:gd name="T0" fmla="*/ 0 w 24"/>
                    <a:gd name="T1" fmla="*/ 0 h 45"/>
                    <a:gd name="T2" fmla="*/ 10 w 24"/>
                    <a:gd name="T3" fmla="*/ 6 h 45"/>
                    <a:gd name="T4" fmla="*/ 17 w 24"/>
                    <a:gd name="T5" fmla="*/ 11 h 45"/>
                    <a:gd name="T6" fmla="*/ 23 w 24"/>
                    <a:gd name="T7" fmla="*/ 23 h 45"/>
                    <a:gd name="T8" fmla="*/ 14 w 24"/>
                    <a:gd name="T9" fmla="*/ 25 h 45"/>
                    <a:gd name="T10" fmla="*/ 13 w 24"/>
                    <a:gd name="T11" fmla="*/ 44 h 45"/>
                    <a:gd name="T12" fmla="*/ 12 w 24"/>
                    <a:gd name="T13" fmla="*/ 38 h 45"/>
                    <a:gd name="T14" fmla="*/ 8 w 24"/>
                    <a:gd name="T15" fmla="*/ 24 h 45"/>
                    <a:gd name="T16" fmla="*/ 5 w 24"/>
                    <a:gd name="T17" fmla="*/ 20 h 45"/>
                    <a:gd name="T18" fmla="*/ 0 w 24"/>
                    <a:gd name="T19" fmla="*/ 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45"/>
                    <a:gd name="T32" fmla="*/ 24 w 24"/>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45">
                      <a:moveTo>
                        <a:pt x="0" y="0"/>
                      </a:moveTo>
                      <a:lnTo>
                        <a:pt x="10" y="6"/>
                      </a:lnTo>
                      <a:lnTo>
                        <a:pt x="17" y="11"/>
                      </a:lnTo>
                      <a:lnTo>
                        <a:pt x="23" y="23"/>
                      </a:lnTo>
                      <a:lnTo>
                        <a:pt x="14" y="25"/>
                      </a:lnTo>
                      <a:lnTo>
                        <a:pt x="13" y="44"/>
                      </a:lnTo>
                      <a:lnTo>
                        <a:pt x="12" y="38"/>
                      </a:lnTo>
                      <a:lnTo>
                        <a:pt x="8" y="24"/>
                      </a:lnTo>
                      <a:lnTo>
                        <a:pt x="5" y="20"/>
                      </a:lnTo>
                      <a:lnTo>
                        <a:pt x="0" y="0"/>
                      </a:lnTo>
                    </a:path>
                  </a:pathLst>
                </a:custGeom>
                <a:solidFill>
                  <a:srgbClr val="0020A0"/>
                </a:solidFill>
                <a:ln w="12700" cap="rnd">
                  <a:solidFill>
                    <a:srgbClr val="000000"/>
                  </a:solidFill>
                  <a:round/>
                  <a:headEnd/>
                  <a:tailEnd/>
                </a:ln>
              </p:spPr>
              <p:txBody>
                <a:bodyPr/>
                <a:lstStyle/>
                <a:p>
                  <a:endParaRPr lang="zh-CN" altLang="en-US"/>
                </a:p>
              </p:txBody>
            </p:sp>
          </p:grpSp>
          <p:grpSp>
            <p:nvGrpSpPr>
              <p:cNvPr id="229402" name="Group 18"/>
              <p:cNvGrpSpPr>
                <a:grpSpLocks/>
              </p:cNvGrpSpPr>
              <p:nvPr/>
            </p:nvGrpSpPr>
            <p:grpSpPr bwMode="auto">
              <a:xfrm>
                <a:off x="4801" y="748"/>
                <a:ext cx="339" cy="430"/>
                <a:chOff x="4801" y="748"/>
                <a:chExt cx="339" cy="430"/>
              </a:xfrm>
            </p:grpSpPr>
            <p:sp>
              <p:nvSpPr>
                <p:cNvPr id="229403" name="Freeform 19"/>
                <p:cNvSpPr>
                  <a:spLocks/>
                </p:cNvSpPr>
                <p:nvPr/>
              </p:nvSpPr>
              <p:spPr bwMode="auto">
                <a:xfrm>
                  <a:off x="4810" y="748"/>
                  <a:ext cx="324" cy="430"/>
                </a:xfrm>
                <a:custGeom>
                  <a:avLst/>
                  <a:gdLst>
                    <a:gd name="T0" fmla="*/ 35 w 324"/>
                    <a:gd name="T1" fmla="*/ 261 h 430"/>
                    <a:gd name="T2" fmla="*/ 44 w 324"/>
                    <a:gd name="T3" fmla="*/ 297 h 430"/>
                    <a:gd name="T4" fmla="*/ 60 w 324"/>
                    <a:gd name="T5" fmla="*/ 324 h 430"/>
                    <a:gd name="T6" fmla="*/ 88 w 324"/>
                    <a:gd name="T7" fmla="*/ 346 h 430"/>
                    <a:gd name="T8" fmla="*/ 117 w 324"/>
                    <a:gd name="T9" fmla="*/ 355 h 430"/>
                    <a:gd name="T10" fmla="*/ 118 w 324"/>
                    <a:gd name="T11" fmla="*/ 365 h 430"/>
                    <a:gd name="T12" fmla="*/ 268 w 324"/>
                    <a:gd name="T13" fmla="*/ 429 h 430"/>
                    <a:gd name="T14" fmla="*/ 260 w 324"/>
                    <a:gd name="T15" fmla="*/ 393 h 430"/>
                    <a:gd name="T16" fmla="*/ 250 w 324"/>
                    <a:gd name="T17" fmla="*/ 358 h 430"/>
                    <a:gd name="T18" fmla="*/ 241 w 324"/>
                    <a:gd name="T19" fmla="*/ 341 h 430"/>
                    <a:gd name="T20" fmla="*/ 239 w 324"/>
                    <a:gd name="T21" fmla="*/ 318 h 430"/>
                    <a:gd name="T22" fmla="*/ 244 w 324"/>
                    <a:gd name="T23" fmla="*/ 282 h 430"/>
                    <a:gd name="T24" fmla="*/ 251 w 324"/>
                    <a:gd name="T25" fmla="*/ 261 h 430"/>
                    <a:gd name="T26" fmla="*/ 261 w 324"/>
                    <a:gd name="T27" fmla="*/ 242 h 430"/>
                    <a:gd name="T28" fmla="*/ 278 w 324"/>
                    <a:gd name="T29" fmla="*/ 232 h 430"/>
                    <a:gd name="T30" fmla="*/ 292 w 324"/>
                    <a:gd name="T31" fmla="*/ 215 h 430"/>
                    <a:gd name="T32" fmla="*/ 305 w 324"/>
                    <a:gd name="T33" fmla="*/ 189 h 430"/>
                    <a:gd name="T34" fmla="*/ 313 w 324"/>
                    <a:gd name="T35" fmla="*/ 170 h 430"/>
                    <a:gd name="T36" fmla="*/ 322 w 324"/>
                    <a:gd name="T37" fmla="*/ 139 h 430"/>
                    <a:gd name="T38" fmla="*/ 323 w 324"/>
                    <a:gd name="T39" fmla="*/ 106 h 430"/>
                    <a:gd name="T40" fmla="*/ 311 w 324"/>
                    <a:gd name="T41" fmla="*/ 81 h 430"/>
                    <a:gd name="T42" fmla="*/ 292 w 324"/>
                    <a:gd name="T43" fmla="*/ 59 h 430"/>
                    <a:gd name="T44" fmla="*/ 265 w 324"/>
                    <a:gd name="T45" fmla="*/ 36 h 430"/>
                    <a:gd name="T46" fmla="*/ 239 w 324"/>
                    <a:gd name="T47" fmla="*/ 20 h 430"/>
                    <a:gd name="T48" fmla="*/ 209 w 324"/>
                    <a:gd name="T49" fmla="*/ 10 h 430"/>
                    <a:gd name="T50" fmla="*/ 184 w 324"/>
                    <a:gd name="T51" fmla="*/ 3 h 430"/>
                    <a:gd name="T52" fmla="*/ 157 w 324"/>
                    <a:gd name="T53" fmla="*/ 0 h 430"/>
                    <a:gd name="T54" fmla="*/ 130 w 324"/>
                    <a:gd name="T55" fmla="*/ 0 h 430"/>
                    <a:gd name="T56" fmla="*/ 105 w 324"/>
                    <a:gd name="T57" fmla="*/ 6 h 430"/>
                    <a:gd name="T58" fmla="*/ 83 w 324"/>
                    <a:gd name="T59" fmla="*/ 14 h 430"/>
                    <a:gd name="T60" fmla="*/ 65 w 324"/>
                    <a:gd name="T61" fmla="*/ 28 h 430"/>
                    <a:gd name="T62" fmla="*/ 43 w 324"/>
                    <a:gd name="T63" fmla="*/ 44 h 430"/>
                    <a:gd name="T64" fmla="*/ 24 w 324"/>
                    <a:gd name="T65" fmla="*/ 66 h 430"/>
                    <a:gd name="T66" fmla="*/ 5 w 324"/>
                    <a:gd name="T67" fmla="*/ 95 h 430"/>
                    <a:gd name="T68" fmla="*/ 0 w 324"/>
                    <a:gd name="T69" fmla="*/ 123 h 430"/>
                    <a:gd name="T70" fmla="*/ 2 w 324"/>
                    <a:gd name="T71" fmla="*/ 152 h 430"/>
                    <a:gd name="T72" fmla="*/ 11 w 324"/>
                    <a:gd name="T73" fmla="*/ 178 h 430"/>
                    <a:gd name="T74" fmla="*/ 22 w 324"/>
                    <a:gd name="T75" fmla="*/ 193 h 430"/>
                    <a:gd name="T76" fmla="*/ 30 w 324"/>
                    <a:gd name="T77" fmla="*/ 218 h 430"/>
                    <a:gd name="T78" fmla="*/ 35 w 324"/>
                    <a:gd name="T79" fmla="*/ 261 h 4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4"/>
                    <a:gd name="T121" fmla="*/ 0 h 430"/>
                    <a:gd name="T122" fmla="*/ 324 w 324"/>
                    <a:gd name="T123" fmla="*/ 430 h 4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4" h="430">
                      <a:moveTo>
                        <a:pt x="35" y="261"/>
                      </a:moveTo>
                      <a:lnTo>
                        <a:pt x="44" y="297"/>
                      </a:lnTo>
                      <a:lnTo>
                        <a:pt x="60" y="324"/>
                      </a:lnTo>
                      <a:lnTo>
                        <a:pt x="88" y="346"/>
                      </a:lnTo>
                      <a:lnTo>
                        <a:pt x="117" y="355"/>
                      </a:lnTo>
                      <a:lnTo>
                        <a:pt x="118" y="365"/>
                      </a:lnTo>
                      <a:lnTo>
                        <a:pt x="268" y="429"/>
                      </a:lnTo>
                      <a:lnTo>
                        <a:pt x="260" y="393"/>
                      </a:lnTo>
                      <a:lnTo>
                        <a:pt x="250" y="358"/>
                      </a:lnTo>
                      <a:lnTo>
                        <a:pt x="241" y="341"/>
                      </a:lnTo>
                      <a:lnTo>
                        <a:pt x="239" y="318"/>
                      </a:lnTo>
                      <a:lnTo>
                        <a:pt x="244" y="282"/>
                      </a:lnTo>
                      <a:lnTo>
                        <a:pt x="251" y="261"/>
                      </a:lnTo>
                      <a:lnTo>
                        <a:pt x="261" y="242"/>
                      </a:lnTo>
                      <a:lnTo>
                        <a:pt x="278" y="232"/>
                      </a:lnTo>
                      <a:lnTo>
                        <a:pt x="292" y="215"/>
                      </a:lnTo>
                      <a:lnTo>
                        <a:pt x="305" y="189"/>
                      </a:lnTo>
                      <a:lnTo>
                        <a:pt x="313" y="170"/>
                      </a:lnTo>
                      <a:lnTo>
                        <a:pt x="322" y="139"/>
                      </a:lnTo>
                      <a:lnTo>
                        <a:pt x="323" y="106"/>
                      </a:lnTo>
                      <a:lnTo>
                        <a:pt x="311" y="81"/>
                      </a:lnTo>
                      <a:lnTo>
                        <a:pt x="292" y="59"/>
                      </a:lnTo>
                      <a:lnTo>
                        <a:pt x="265" y="36"/>
                      </a:lnTo>
                      <a:lnTo>
                        <a:pt x="239" y="20"/>
                      </a:lnTo>
                      <a:lnTo>
                        <a:pt x="209" y="10"/>
                      </a:lnTo>
                      <a:lnTo>
                        <a:pt x="184" y="3"/>
                      </a:lnTo>
                      <a:lnTo>
                        <a:pt x="157" y="0"/>
                      </a:lnTo>
                      <a:lnTo>
                        <a:pt x="130" y="0"/>
                      </a:lnTo>
                      <a:lnTo>
                        <a:pt x="105" y="6"/>
                      </a:lnTo>
                      <a:lnTo>
                        <a:pt x="83" y="14"/>
                      </a:lnTo>
                      <a:lnTo>
                        <a:pt x="65" y="28"/>
                      </a:lnTo>
                      <a:lnTo>
                        <a:pt x="43" y="44"/>
                      </a:lnTo>
                      <a:lnTo>
                        <a:pt x="24" y="66"/>
                      </a:lnTo>
                      <a:lnTo>
                        <a:pt x="5" y="95"/>
                      </a:lnTo>
                      <a:lnTo>
                        <a:pt x="0" y="123"/>
                      </a:lnTo>
                      <a:lnTo>
                        <a:pt x="2" y="152"/>
                      </a:lnTo>
                      <a:lnTo>
                        <a:pt x="11" y="178"/>
                      </a:lnTo>
                      <a:lnTo>
                        <a:pt x="22" y="193"/>
                      </a:lnTo>
                      <a:lnTo>
                        <a:pt x="30" y="218"/>
                      </a:lnTo>
                      <a:lnTo>
                        <a:pt x="35" y="261"/>
                      </a:lnTo>
                    </a:path>
                  </a:pathLst>
                </a:custGeom>
                <a:solidFill>
                  <a:srgbClr val="E0A080"/>
                </a:solidFill>
                <a:ln w="12700" cap="rnd">
                  <a:solidFill>
                    <a:srgbClr val="000000"/>
                  </a:solidFill>
                  <a:round/>
                  <a:headEnd/>
                  <a:tailEnd/>
                </a:ln>
              </p:spPr>
              <p:txBody>
                <a:bodyPr/>
                <a:lstStyle/>
                <a:p>
                  <a:endParaRPr lang="zh-CN" altLang="en-US"/>
                </a:p>
              </p:txBody>
            </p:sp>
            <p:grpSp>
              <p:nvGrpSpPr>
                <p:cNvPr id="229404" name="Group 20"/>
                <p:cNvGrpSpPr>
                  <a:grpSpLocks/>
                </p:cNvGrpSpPr>
                <p:nvPr/>
              </p:nvGrpSpPr>
              <p:grpSpPr bwMode="auto">
                <a:xfrm>
                  <a:off x="4843" y="755"/>
                  <a:ext cx="297" cy="308"/>
                  <a:chOff x="4843" y="755"/>
                  <a:chExt cx="297" cy="308"/>
                </a:xfrm>
              </p:grpSpPr>
              <p:grpSp>
                <p:nvGrpSpPr>
                  <p:cNvPr id="229416" name="Group 21"/>
                  <p:cNvGrpSpPr>
                    <a:grpSpLocks/>
                  </p:cNvGrpSpPr>
                  <p:nvPr/>
                </p:nvGrpSpPr>
                <p:grpSpPr bwMode="auto">
                  <a:xfrm>
                    <a:off x="4843" y="821"/>
                    <a:ext cx="297" cy="242"/>
                    <a:chOff x="4843" y="821"/>
                    <a:chExt cx="297" cy="242"/>
                  </a:xfrm>
                </p:grpSpPr>
                <p:grpSp>
                  <p:nvGrpSpPr>
                    <p:cNvPr id="229420" name="Group 22"/>
                    <p:cNvGrpSpPr>
                      <a:grpSpLocks/>
                    </p:cNvGrpSpPr>
                    <p:nvPr/>
                  </p:nvGrpSpPr>
                  <p:grpSpPr bwMode="auto">
                    <a:xfrm>
                      <a:off x="4843" y="986"/>
                      <a:ext cx="105" cy="77"/>
                      <a:chOff x="4843" y="986"/>
                      <a:chExt cx="105" cy="77"/>
                    </a:xfrm>
                  </p:grpSpPr>
                  <p:sp>
                    <p:nvSpPr>
                      <p:cNvPr id="229422" name="Freeform 23"/>
                      <p:cNvSpPr>
                        <a:spLocks/>
                      </p:cNvSpPr>
                      <p:nvPr/>
                    </p:nvSpPr>
                    <p:spPr bwMode="auto">
                      <a:xfrm>
                        <a:off x="4849" y="986"/>
                        <a:ext cx="99" cy="77"/>
                      </a:xfrm>
                      <a:custGeom>
                        <a:avLst/>
                        <a:gdLst>
                          <a:gd name="T0" fmla="*/ 0 w 99"/>
                          <a:gd name="T1" fmla="*/ 21 h 77"/>
                          <a:gd name="T2" fmla="*/ 28 w 99"/>
                          <a:gd name="T3" fmla="*/ 2 h 77"/>
                          <a:gd name="T4" fmla="*/ 46 w 99"/>
                          <a:gd name="T5" fmla="*/ 0 h 77"/>
                          <a:gd name="T6" fmla="*/ 70 w 99"/>
                          <a:gd name="T7" fmla="*/ 9 h 77"/>
                          <a:gd name="T8" fmla="*/ 87 w 99"/>
                          <a:gd name="T9" fmla="*/ 23 h 77"/>
                          <a:gd name="T10" fmla="*/ 98 w 99"/>
                          <a:gd name="T11" fmla="*/ 34 h 77"/>
                          <a:gd name="T12" fmla="*/ 98 w 99"/>
                          <a:gd name="T13" fmla="*/ 43 h 77"/>
                          <a:gd name="T14" fmla="*/ 90 w 99"/>
                          <a:gd name="T15" fmla="*/ 47 h 77"/>
                          <a:gd name="T16" fmla="*/ 78 w 99"/>
                          <a:gd name="T17" fmla="*/ 36 h 77"/>
                          <a:gd name="T18" fmla="*/ 59 w 99"/>
                          <a:gd name="T19" fmla="*/ 26 h 77"/>
                          <a:gd name="T20" fmla="*/ 76 w 99"/>
                          <a:gd name="T21" fmla="*/ 38 h 77"/>
                          <a:gd name="T22" fmla="*/ 79 w 99"/>
                          <a:gd name="T23" fmla="*/ 47 h 77"/>
                          <a:gd name="T24" fmla="*/ 79 w 99"/>
                          <a:gd name="T25" fmla="*/ 54 h 77"/>
                          <a:gd name="T26" fmla="*/ 68 w 99"/>
                          <a:gd name="T27" fmla="*/ 54 h 77"/>
                          <a:gd name="T28" fmla="*/ 63 w 99"/>
                          <a:gd name="T29" fmla="*/ 54 h 77"/>
                          <a:gd name="T30" fmla="*/ 59 w 99"/>
                          <a:gd name="T31" fmla="*/ 45 h 77"/>
                          <a:gd name="T32" fmla="*/ 56 w 99"/>
                          <a:gd name="T33" fmla="*/ 34 h 77"/>
                          <a:gd name="T34" fmla="*/ 43 w 99"/>
                          <a:gd name="T35" fmla="*/ 26 h 77"/>
                          <a:gd name="T36" fmla="*/ 48 w 99"/>
                          <a:gd name="T37" fmla="*/ 40 h 77"/>
                          <a:gd name="T38" fmla="*/ 52 w 99"/>
                          <a:gd name="T39" fmla="*/ 49 h 77"/>
                          <a:gd name="T40" fmla="*/ 52 w 99"/>
                          <a:gd name="T41" fmla="*/ 54 h 77"/>
                          <a:gd name="T42" fmla="*/ 48 w 99"/>
                          <a:gd name="T43" fmla="*/ 61 h 77"/>
                          <a:gd name="T44" fmla="*/ 43 w 99"/>
                          <a:gd name="T45" fmla="*/ 61 h 77"/>
                          <a:gd name="T46" fmla="*/ 35 w 99"/>
                          <a:gd name="T47" fmla="*/ 54 h 77"/>
                          <a:gd name="T48" fmla="*/ 24 w 99"/>
                          <a:gd name="T49" fmla="*/ 43 h 77"/>
                          <a:gd name="T50" fmla="*/ 24 w 99"/>
                          <a:gd name="T51" fmla="*/ 49 h 77"/>
                          <a:gd name="T52" fmla="*/ 26 w 99"/>
                          <a:gd name="T53" fmla="*/ 58 h 77"/>
                          <a:gd name="T54" fmla="*/ 26 w 99"/>
                          <a:gd name="T55" fmla="*/ 61 h 77"/>
                          <a:gd name="T56" fmla="*/ 21 w 99"/>
                          <a:gd name="T57" fmla="*/ 58 h 77"/>
                          <a:gd name="T58" fmla="*/ 15 w 99"/>
                          <a:gd name="T59" fmla="*/ 54 h 77"/>
                          <a:gd name="T60" fmla="*/ 15 w 99"/>
                          <a:gd name="T61" fmla="*/ 63 h 77"/>
                          <a:gd name="T62" fmla="*/ 13 w 99"/>
                          <a:gd name="T63" fmla="*/ 71 h 77"/>
                          <a:gd name="T64" fmla="*/ 4 w 99"/>
                          <a:gd name="T65" fmla="*/ 76 h 77"/>
                          <a:gd name="T66" fmla="*/ 0 w 99"/>
                          <a:gd name="T67" fmla="*/ 73 h 77"/>
                          <a:gd name="T68" fmla="*/ 0 w 99"/>
                          <a:gd name="T69" fmla="*/ 63 h 77"/>
                          <a:gd name="T70" fmla="*/ 0 w 99"/>
                          <a:gd name="T71" fmla="*/ 49 h 77"/>
                          <a:gd name="T72" fmla="*/ 0 w 99"/>
                          <a:gd name="T73" fmla="*/ 21 h 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77"/>
                          <a:gd name="T113" fmla="*/ 99 w 99"/>
                          <a:gd name="T114" fmla="*/ 77 h 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77">
                            <a:moveTo>
                              <a:pt x="0" y="21"/>
                            </a:moveTo>
                            <a:lnTo>
                              <a:pt x="28" y="2"/>
                            </a:lnTo>
                            <a:lnTo>
                              <a:pt x="46" y="0"/>
                            </a:lnTo>
                            <a:lnTo>
                              <a:pt x="70" y="9"/>
                            </a:lnTo>
                            <a:lnTo>
                              <a:pt x="87" y="23"/>
                            </a:lnTo>
                            <a:lnTo>
                              <a:pt x="98" y="34"/>
                            </a:lnTo>
                            <a:lnTo>
                              <a:pt x="98" y="43"/>
                            </a:lnTo>
                            <a:lnTo>
                              <a:pt x="90" y="47"/>
                            </a:lnTo>
                            <a:lnTo>
                              <a:pt x="78" y="36"/>
                            </a:lnTo>
                            <a:lnTo>
                              <a:pt x="59" y="26"/>
                            </a:lnTo>
                            <a:lnTo>
                              <a:pt x="76" y="38"/>
                            </a:lnTo>
                            <a:lnTo>
                              <a:pt x="79" y="47"/>
                            </a:lnTo>
                            <a:lnTo>
                              <a:pt x="79" y="54"/>
                            </a:lnTo>
                            <a:lnTo>
                              <a:pt x="68" y="54"/>
                            </a:lnTo>
                            <a:lnTo>
                              <a:pt x="63" y="54"/>
                            </a:lnTo>
                            <a:lnTo>
                              <a:pt x="59" y="45"/>
                            </a:lnTo>
                            <a:lnTo>
                              <a:pt x="56" y="34"/>
                            </a:lnTo>
                            <a:lnTo>
                              <a:pt x="43" y="26"/>
                            </a:lnTo>
                            <a:lnTo>
                              <a:pt x="48" y="40"/>
                            </a:lnTo>
                            <a:lnTo>
                              <a:pt x="52" y="49"/>
                            </a:lnTo>
                            <a:lnTo>
                              <a:pt x="52" y="54"/>
                            </a:lnTo>
                            <a:lnTo>
                              <a:pt x="48" y="61"/>
                            </a:lnTo>
                            <a:lnTo>
                              <a:pt x="43" y="61"/>
                            </a:lnTo>
                            <a:lnTo>
                              <a:pt x="35" y="54"/>
                            </a:lnTo>
                            <a:lnTo>
                              <a:pt x="24" y="43"/>
                            </a:lnTo>
                            <a:lnTo>
                              <a:pt x="24" y="49"/>
                            </a:lnTo>
                            <a:lnTo>
                              <a:pt x="26" y="58"/>
                            </a:lnTo>
                            <a:lnTo>
                              <a:pt x="26" y="61"/>
                            </a:lnTo>
                            <a:lnTo>
                              <a:pt x="21" y="58"/>
                            </a:lnTo>
                            <a:lnTo>
                              <a:pt x="15" y="54"/>
                            </a:lnTo>
                            <a:lnTo>
                              <a:pt x="15" y="63"/>
                            </a:lnTo>
                            <a:lnTo>
                              <a:pt x="13" y="71"/>
                            </a:lnTo>
                            <a:lnTo>
                              <a:pt x="4" y="76"/>
                            </a:lnTo>
                            <a:lnTo>
                              <a:pt x="0" y="73"/>
                            </a:lnTo>
                            <a:lnTo>
                              <a:pt x="0" y="63"/>
                            </a:lnTo>
                            <a:lnTo>
                              <a:pt x="0" y="49"/>
                            </a:lnTo>
                            <a:lnTo>
                              <a:pt x="0" y="21"/>
                            </a:lnTo>
                          </a:path>
                        </a:pathLst>
                      </a:custGeom>
                      <a:solidFill>
                        <a:srgbClr val="B07000"/>
                      </a:solidFill>
                      <a:ln w="12700" cap="rnd">
                        <a:solidFill>
                          <a:srgbClr val="000000"/>
                        </a:solidFill>
                        <a:round/>
                        <a:headEnd/>
                        <a:tailEnd/>
                      </a:ln>
                    </p:spPr>
                    <p:txBody>
                      <a:bodyPr/>
                      <a:lstStyle/>
                      <a:p>
                        <a:endParaRPr lang="zh-CN" altLang="en-US"/>
                      </a:p>
                    </p:txBody>
                  </p:sp>
                  <p:sp>
                    <p:nvSpPr>
                      <p:cNvPr id="229423" name="Freeform 24"/>
                      <p:cNvSpPr>
                        <a:spLocks/>
                      </p:cNvSpPr>
                      <p:nvPr/>
                    </p:nvSpPr>
                    <p:spPr bwMode="auto">
                      <a:xfrm>
                        <a:off x="4843" y="986"/>
                        <a:ext cx="99" cy="77"/>
                      </a:xfrm>
                      <a:custGeom>
                        <a:avLst/>
                        <a:gdLst>
                          <a:gd name="T0" fmla="*/ 0 w 99"/>
                          <a:gd name="T1" fmla="*/ 21 h 77"/>
                          <a:gd name="T2" fmla="*/ 28 w 99"/>
                          <a:gd name="T3" fmla="*/ 2 h 77"/>
                          <a:gd name="T4" fmla="*/ 47 w 99"/>
                          <a:gd name="T5" fmla="*/ 0 h 77"/>
                          <a:gd name="T6" fmla="*/ 71 w 99"/>
                          <a:gd name="T7" fmla="*/ 9 h 77"/>
                          <a:gd name="T8" fmla="*/ 87 w 99"/>
                          <a:gd name="T9" fmla="*/ 23 h 77"/>
                          <a:gd name="T10" fmla="*/ 98 w 99"/>
                          <a:gd name="T11" fmla="*/ 34 h 77"/>
                          <a:gd name="T12" fmla="*/ 98 w 99"/>
                          <a:gd name="T13" fmla="*/ 43 h 77"/>
                          <a:gd name="T14" fmla="*/ 91 w 99"/>
                          <a:gd name="T15" fmla="*/ 47 h 77"/>
                          <a:gd name="T16" fmla="*/ 78 w 99"/>
                          <a:gd name="T17" fmla="*/ 36 h 77"/>
                          <a:gd name="T18" fmla="*/ 60 w 99"/>
                          <a:gd name="T19" fmla="*/ 26 h 77"/>
                          <a:gd name="T20" fmla="*/ 76 w 99"/>
                          <a:gd name="T21" fmla="*/ 38 h 77"/>
                          <a:gd name="T22" fmla="*/ 80 w 99"/>
                          <a:gd name="T23" fmla="*/ 47 h 77"/>
                          <a:gd name="T24" fmla="*/ 80 w 99"/>
                          <a:gd name="T25" fmla="*/ 54 h 77"/>
                          <a:gd name="T26" fmla="*/ 69 w 99"/>
                          <a:gd name="T27" fmla="*/ 54 h 77"/>
                          <a:gd name="T28" fmla="*/ 64 w 99"/>
                          <a:gd name="T29" fmla="*/ 54 h 77"/>
                          <a:gd name="T30" fmla="*/ 60 w 99"/>
                          <a:gd name="T31" fmla="*/ 45 h 77"/>
                          <a:gd name="T32" fmla="*/ 56 w 99"/>
                          <a:gd name="T33" fmla="*/ 34 h 77"/>
                          <a:gd name="T34" fmla="*/ 43 w 99"/>
                          <a:gd name="T35" fmla="*/ 26 h 77"/>
                          <a:gd name="T36" fmla="*/ 49 w 99"/>
                          <a:gd name="T37" fmla="*/ 40 h 77"/>
                          <a:gd name="T38" fmla="*/ 52 w 99"/>
                          <a:gd name="T39" fmla="*/ 49 h 77"/>
                          <a:gd name="T40" fmla="*/ 52 w 99"/>
                          <a:gd name="T41" fmla="*/ 54 h 77"/>
                          <a:gd name="T42" fmla="*/ 49 w 99"/>
                          <a:gd name="T43" fmla="*/ 61 h 77"/>
                          <a:gd name="T44" fmla="*/ 43 w 99"/>
                          <a:gd name="T45" fmla="*/ 61 h 77"/>
                          <a:gd name="T46" fmla="*/ 36 w 99"/>
                          <a:gd name="T47" fmla="*/ 54 h 77"/>
                          <a:gd name="T48" fmla="*/ 25 w 99"/>
                          <a:gd name="T49" fmla="*/ 43 h 77"/>
                          <a:gd name="T50" fmla="*/ 25 w 99"/>
                          <a:gd name="T51" fmla="*/ 49 h 77"/>
                          <a:gd name="T52" fmla="*/ 27 w 99"/>
                          <a:gd name="T53" fmla="*/ 58 h 77"/>
                          <a:gd name="T54" fmla="*/ 27 w 99"/>
                          <a:gd name="T55" fmla="*/ 61 h 77"/>
                          <a:gd name="T56" fmla="*/ 21 w 99"/>
                          <a:gd name="T57" fmla="*/ 58 h 77"/>
                          <a:gd name="T58" fmla="*/ 15 w 99"/>
                          <a:gd name="T59" fmla="*/ 54 h 77"/>
                          <a:gd name="T60" fmla="*/ 15 w 99"/>
                          <a:gd name="T61" fmla="*/ 63 h 77"/>
                          <a:gd name="T62" fmla="*/ 14 w 99"/>
                          <a:gd name="T63" fmla="*/ 71 h 77"/>
                          <a:gd name="T64" fmla="*/ 4 w 99"/>
                          <a:gd name="T65" fmla="*/ 76 h 77"/>
                          <a:gd name="T66" fmla="*/ 0 w 99"/>
                          <a:gd name="T67" fmla="*/ 73 h 77"/>
                          <a:gd name="T68" fmla="*/ 0 w 99"/>
                          <a:gd name="T69" fmla="*/ 63 h 77"/>
                          <a:gd name="T70" fmla="*/ 0 w 99"/>
                          <a:gd name="T71" fmla="*/ 49 h 77"/>
                          <a:gd name="T72" fmla="*/ 0 w 99"/>
                          <a:gd name="T73" fmla="*/ 21 h 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77"/>
                          <a:gd name="T113" fmla="*/ 99 w 99"/>
                          <a:gd name="T114" fmla="*/ 77 h 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77">
                            <a:moveTo>
                              <a:pt x="0" y="21"/>
                            </a:moveTo>
                            <a:lnTo>
                              <a:pt x="28" y="2"/>
                            </a:lnTo>
                            <a:lnTo>
                              <a:pt x="47" y="0"/>
                            </a:lnTo>
                            <a:lnTo>
                              <a:pt x="71" y="9"/>
                            </a:lnTo>
                            <a:lnTo>
                              <a:pt x="87" y="23"/>
                            </a:lnTo>
                            <a:lnTo>
                              <a:pt x="98" y="34"/>
                            </a:lnTo>
                            <a:lnTo>
                              <a:pt x="98" y="43"/>
                            </a:lnTo>
                            <a:lnTo>
                              <a:pt x="91" y="47"/>
                            </a:lnTo>
                            <a:lnTo>
                              <a:pt x="78" y="36"/>
                            </a:lnTo>
                            <a:lnTo>
                              <a:pt x="60" y="26"/>
                            </a:lnTo>
                            <a:lnTo>
                              <a:pt x="76" y="38"/>
                            </a:lnTo>
                            <a:lnTo>
                              <a:pt x="80" y="47"/>
                            </a:lnTo>
                            <a:lnTo>
                              <a:pt x="80" y="54"/>
                            </a:lnTo>
                            <a:lnTo>
                              <a:pt x="69" y="54"/>
                            </a:lnTo>
                            <a:lnTo>
                              <a:pt x="64" y="54"/>
                            </a:lnTo>
                            <a:lnTo>
                              <a:pt x="60" y="45"/>
                            </a:lnTo>
                            <a:lnTo>
                              <a:pt x="56" y="34"/>
                            </a:lnTo>
                            <a:lnTo>
                              <a:pt x="43" y="26"/>
                            </a:lnTo>
                            <a:lnTo>
                              <a:pt x="49" y="40"/>
                            </a:lnTo>
                            <a:lnTo>
                              <a:pt x="52" y="49"/>
                            </a:lnTo>
                            <a:lnTo>
                              <a:pt x="52" y="54"/>
                            </a:lnTo>
                            <a:lnTo>
                              <a:pt x="49" y="61"/>
                            </a:lnTo>
                            <a:lnTo>
                              <a:pt x="43" y="61"/>
                            </a:lnTo>
                            <a:lnTo>
                              <a:pt x="36" y="54"/>
                            </a:lnTo>
                            <a:lnTo>
                              <a:pt x="25" y="43"/>
                            </a:lnTo>
                            <a:lnTo>
                              <a:pt x="25" y="49"/>
                            </a:lnTo>
                            <a:lnTo>
                              <a:pt x="27" y="58"/>
                            </a:lnTo>
                            <a:lnTo>
                              <a:pt x="27" y="61"/>
                            </a:lnTo>
                            <a:lnTo>
                              <a:pt x="21" y="58"/>
                            </a:lnTo>
                            <a:lnTo>
                              <a:pt x="15" y="54"/>
                            </a:lnTo>
                            <a:lnTo>
                              <a:pt x="15" y="63"/>
                            </a:lnTo>
                            <a:lnTo>
                              <a:pt x="14" y="71"/>
                            </a:lnTo>
                            <a:lnTo>
                              <a:pt x="4" y="76"/>
                            </a:lnTo>
                            <a:lnTo>
                              <a:pt x="0" y="73"/>
                            </a:lnTo>
                            <a:lnTo>
                              <a:pt x="0" y="63"/>
                            </a:lnTo>
                            <a:lnTo>
                              <a:pt x="0" y="49"/>
                            </a:lnTo>
                            <a:lnTo>
                              <a:pt x="0" y="21"/>
                            </a:lnTo>
                          </a:path>
                        </a:pathLst>
                      </a:custGeom>
                      <a:solidFill>
                        <a:srgbClr val="C08040"/>
                      </a:solidFill>
                      <a:ln w="12700" cap="rnd">
                        <a:solidFill>
                          <a:srgbClr val="000000"/>
                        </a:solidFill>
                        <a:round/>
                        <a:headEnd/>
                        <a:tailEnd/>
                      </a:ln>
                    </p:spPr>
                    <p:txBody>
                      <a:bodyPr/>
                      <a:lstStyle/>
                      <a:p>
                        <a:endParaRPr lang="zh-CN" altLang="en-US"/>
                      </a:p>
                    </p:txBody>
                  </p:sp>
                </p:grpSp>
                <p:sp>
                  <p:nvSpPr>
                    <p:cNvPr id="229421" name="Freeform 25"/>
                    <p:cNvSpPr>
                      <a:spLocks/>
                    </p:cNvSpPr>
                    <p:nvPr/>
                  </p:nvSpPr>
                  <p:spPr bwMode="auto">
                    <a:xfrm>
                      <a:off x="5003" y="821"/>
                      <a:ext cx="137" cy="126"/>
                    </a:xfrm>
                    <a:custGeom>
                      <a:avLst/>
                      <a:gdLst>
                        <a:gd name="T0" fmla="*/ 0 w 137"/>
                        <a:gd name="T1" fmla="*/ 38 h 126"/>
                        <a:gd name="T2" fmla="*/ 26 w 137"/>
                        <a:gd name="T3" fmla="*/ 71 h 126"/>
                        <a:gd name="T4" fmla="*/ 28 w 137"/>
                        <a:gd name="T5" fmla="*/ 91 h 126"/>
                        <a:gd name="T6" fmla="*/ 30 w 137"/>
                        <a:gd name="T7" fmla="*/ 125 h 126"/>
                        <a:gd name="T8" fmla="*/ 37 w 137"/>
                        <a:gd name="T9" fmla="*/ 125 h 126"/>
                        <a:gd name="T10" fmla="*/ 45 w 137"/>
                        <a:gd name="T11" fmla="*/ 114 h 126"/>
                        <a:gd name="T12" fmla="*/ 48 w 137"/>
                        <a:gd name="T13" fmla="*/ 96 h 126"/>
                        <a:gd name="T14" fmla="*/ 48 w 137"/>
                        <a:gd name="T15" fmla="*/ 68 h 126"/>
                        <a:gd name="T16" fmla="*/ 50 w 137"/>
                        <a:gd name="T17" fmla="*/ 84 h 126"/>
                        <a:gd name="T18" fmla="*/ 52 w 137"/>
                        <a:gd name="T19" fmla="*/ 94 h 126"/>
                        <a:gd name="T20" fmla="*/ 54 w 137"/>
                        <a:gd name="T21" fmla="*/ 103 h 126"/>
                        <a:gd name="T22" fmla="*/ 62 w 137"/>
                        <a:gd name="T23" fmla="*/ 103 h 126"/>
                        <a:gd name="T24" fmla="*/ 69 w 137"/>
                        <a:gd name="T25" fmla="*/ 94 h 126"/>
                        <a:gd name="T26" fmla="*/ 69 w 137"/>
                        <a:gd name="T27" fmla="*/ 82 h 126"/>
                        <a:gd name="T28" fmla="*/ 75 w 137"/>
                        <a:gd name="T29" fmla="*/ 65 h 126"/>
                        <a:gd name="T30" fmla="*/ 76 w 137"/>
                        <a:gd name="T31" fmla="*/ 77 h 126"/>
                        <a:gd name="T32" fmla="*/ 81 w 137"/>
                        <a:gd name="T33" fmla="*/ 89 h 126"/>
                        <a:gd name="T34" fmla="*/ 90 w 137"/>
                        <a:gd name="T35" fmla="*/ 84 h 126"/>
                        <a:gd name="T36" fmla="*/ 93 w 137"/>
                        <a:gd name="T37" fmla="*/ 75 h 126"/>
                        <a:gd name="T38" fmla="*/ 93 w 137"/>
                        <a:gd name="T39" fmla="*/ 82 h 126"/>
                        <a:gd name="T40" fmla="*/ 105 w 137"/>
                        <a:gd name="T41" fmla="*/ 75 h 126"/>
                        <a:gd name="T42" fmla="*/ 110 w 137"/>
                        <a:gd name="T43" fmla="*/ 59 h 126"/>
                        <a:gd name="T44" fmla="*/ 107 w 137"/>
                        <a:gd name="T45" fmla="*/ 84 h 126"/>
                        <a:gd name="T46" fmla="*/ 105 w 137"/>
                        <a:gd name="T47" fmla="*/ 94 h 126"/>
                        <a:gd name="T48" fmla="*/ 112 w 137"/>
                        <a:gd name="T49" fmla="*/ 96 h 126"/>
                        <a:gd name="T50" fmla="*/ 114 w 137"/>
                        <a:gd name="T51" fmla="*/ 107 h 126"/>
                        <a:gd name="T52" fmla="*/ 125 w 137"/>
                        <a:gd name="T53" fmla="*/ 105 h 126"/>
                        <a:gd name="T54" fmla="*/ 133 w 137"/>
                        <a:gd name="T55" fmla="*/ 84 h 126"/>
                        <a:gd name="T56" fmla="*/ 136 w 137"/>
                        <a:gd name="T57" fmla="*/ 59 h 126"/>
                        <a:gd name="T58" fmla="*/ 133 w 137"/>
                        <a:gd name="T59" fmla="*/ 36 h 126"/>
                        <a:gd name="T60" fmla="*/ 121 w 137"/>
                        <a:gd name="T61" fmla="*/ 18 h 126"/>
                        <a:gd name="T62" fmla="*/ 108 w 137"/>
                        <a:gd name="T63" fmla="*/ 4 h 126"/>
                        <a:gd name="T64" fmla="*/ 101 w 137"/>
                        <a:gd name="T65" fmla="*/ 16 h 126"/>
                        <a:gd name="T66" fmla="*/ 91 w 137"/>
                        <a:gd name="T67" fmla="*/ 6 h 126"/>
                        <a:gd name="T68" fmla="*/ 86 w 137"/>
                        <a:gd name="T69" fmla="*/ 2 h 126"/>
                        <a:gd name="T70" fmla="*/ 82 w 137"/>
                        <a:gd name="T71" fmla="*/ 6 h 126"/>
                        <a:gd name="T72" fmla="*/ 73 w 137"/>
                        <a:gd name="T73" fmla="*/ 4 h 126"/>
                        <a:gd name="T74" fmla="*/ 71 w 137"/>
                        <a:gd name="T75" fmla="*/ 16 h 126"/>
                        <a:gd name="T76" fmla="*/ 67 w 137"/>
                        <a:gd name="T77" fmla="*/ 9 h 126"/>
                        <a:gd name="T78" fmla="*/ 58 w 137"/>
                        <a:gd name="T79" fmla="*/ 6 h 126"/>
                        <a:gd name="T80" fmla="*/ 48 w 137"/>
                        <a:gd name="T81" fmla="*/ 0 h 126"/>
                        <a:gd name="T82" fmla="*/ 45 w 137"/>
                        <a:gd name="T83" fmla="*/ 9 h 126"/>
                        <a:gd name="T84" fmla="*/ 39 w 137"/>
                        <a:gd name="T85" fmla="*/ 4 h 126"/>
                        <a:gd name="T86" fmla="*/ 31 w 137"/>
                        <a:gd name="T87" fmla="*/ 2 h 126"/>
                        <a:gd name="T88" fmla="*/ 26 w 137"/>
                        <a:gd name="T89" fmla="*/ 4 h 126"/>
                        <a:gd name="T90" fmla="*/ 24 w 137"/>
                        <a:gd name="T91" fmla="*/ 18 h 126"/>
                        <a:gd name="T92" fmla="*/ 26 w 137"/>
                        <a:gd name="T93" fmla="*/ 20 h 126"/>
                        <a:gd name="T94" fmla="*/ 20 w 137"/>
                        <a:gd name="T95" fmla="*/ 20 h 126"/>
                        <a:gd name="T96" fmla="*/ 1 w 137"/>
                        <a:gd name="T97" fmla="*/ 18 h 126"/>
                        <a:gd name="T98" fmla="*/ 0 w 137"/>
                        <a:gd name="T99" fmla="*/ 38 h 1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7"/>
                        <a:gd name="T151" fmla="*/ 0 h 126"/>
                        <a:gd name="T152" fmla="*/ 137 w 137"/>
                        <a:gd name="T153" fmla="*/ 126 h 1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7" h="126">
                          <a:moveTo>
                            <a:pt x="0" y="38"/>
                          </a:moveTo>
                          <a:lnTo>
                            <a:pt x="26" y="71"/>
                          </a:lnTo>
                          <a:lnTo>
                            <a:pt x="28" y="91"/>
                          </a:lnTo>
                          <a:lnTo>
                            <a:pt x="30" y="125"/>
                          </a:lnTo>
                          <a:lnTo>
                            <a:pt x="37" y="125"/>
                          </a:lnTo>
                          <a:lnTo>
                            <a:pt x="45" y="114"/>
                          </a:lnTo>
                          <a:lnTo>
                            <a:pt x="48" y="96"/>
                          </a:lnTo>
                          <a:lnTo>
                            <a:pt x="48" y="68"/>
                          </a:lnTo>
                          <a:lnTo>
                            <a:pt x="50" y="84"/>
                          </a:lnTo>
                          <a:lnTo>
                            <a:pt x="52" y="94"/>
                          </a:lnTo>
                          <a:lnTo>
                            <a:pt x="54" y="103"/>
                          </a:lnTo>
                          <a:lnTo>
                            <a:pt x="62" y="103"/>
                          </a:lnTo>
                          <a:lnTo>
                            <a:pt x="69" y="94"/>
                          </a:lnTo>
                          <a:lnTo>
                            <a:pt x="69" y="82"/>
                          </a:lnTo>
                          <a:lnTo>
                            <a:pt x="75" y="65"/>
                          </a:lnTo>
                          <a:lnTo>
                            <a:pt x="76" y="77"/>
                          </a:lnTo>
                          <a:lnTo>
                            <a:pt x="81" y="89"/>
                          </a:lnTo>
                          <a:lnTo>
                            <a:pt x="90" y="84"/>
                          </a:lnTo>
                          <a:lnTo>
                            <a:pt x="93" y="75"/>
                          </a:lnTo>
                          <a:lnTo>
                            <a:pt x="93" y="82"/>
                          </a:lnTo>
                          <a:lnTo>
                            <a:pt x="105" y="75"/>
                          </a:lnTo>
                          <a:lnTo>
                            <a:pt x="110" y="59"/>
                          </a:lnTo>
                          <a:lnTo>
                            <a:pt x="107" y="84"/>
                          </a:lnTo>
                          <a:lnTo>
                            <a:pt x="105" y="94"/>
                          </a:lnTo>
                          <a:lnTo>
                            <a:pt x="112" y="96"/>
                          </a:lnTo>
                          <a:lnTo>
                            <a:pt x="114" y="107"/>
                          </a:lnTo>
                          <a:lnTo>
                            <a:pt x="125" y="105"/>
                          </a:lnTo>
                          <a:lnTo>
                            <a:pt x="133" y="84"/>
                          </a:lnTo>
                          <a:lnTo>
                            <a:pt x="136" y="59"/>
                          </a:lnTo>
                          <a:lnTo>
                            <a:pt x="133" y="36"/>
                          </a:lnTo>
                          <a:lnTo>
                            <a:pt x="121" y="18"/>
                          </a:lnTo>
                          <a:lnTo>
                            <a:pt x="108" y="4"/>
                          </a:lnTo>
                          <a:lnTo>
                            <a:pt x="101" y="16"/>
                          </a:lnTo>
                          <a:lnTo>
                            <a:pt x="91" y="6"/>
                          </a:lnTo>
                          <a:lnTo>
                            <a:pt x="86" y="2"/>
                          </a:lnTo>
                          <a:lnTo>
                            <a:pt x="82" y="6"/>
                          </a:lnTo>
                          <a:lnTo>
                            <a:pt x="73" y="4"/>
                          </a:lnTo>
                          <a:lnTo>
                            <a:pt x="71" y="16"/>
                          </a:lnTo>
                          <a:lnTo>
                            <a:pt x="67" y="9"/>
                          </a:lnTo>
                          <a:lnTo>
                            <a:pt x="58" y="6"/>
                          </a:lnTo>
                          <a:lnTo>
                            <a:pt x="48" y="0"/>
                          </a:lnTo>
                          <a:lnTo>
                            <a:pt x="45" y="9"/>
                          </a:lnTo>
                          <a:lnTo>
                            <a:pt x="39" y="4"/>
                          </a:lnTo>
                          <a:lnTo>
                            <a:pt x="31" y="2"/>
                          </a:lnTo>
                          <a:lnTo>
                            <a:pt x="26" y="4"/>
                          </a:lnTo>
                          <a:lnTo>
                            <a:pt x="24" y="18"/>
                          </a:lnTo>
                          <a:lnTo>
                            <a:pt x="26" y="20"/>
                          </a:lnTo>
                          <a:lnTo>
                            <a:pt x="20" y="20"/>
                          </a:lnTo>
                          <a:lnTo>
                            <a:pt x="1" y="18"/>
                          </a:lnTo>
                          <a:lnTo>
                            <a:pt x="0" y="38"/>
                          </a:lnTo>
                        </a:path>
                      </a:pathLst>
                    </a:custGeom>
                    <a:solidFill>
                      <a:srgbClr val="C08040"/>
                    </a:solidFill>
                    <a:ln w="12700" cap="rnd">
                      <a:solidFill>
                        <a:srgbClr val="000000"/>
                      </a:solidFill>
                      <a:round/>
                      <a:headEnd/>
                      <a:tailEnd/>
                    </a:ln>
                  </p:spPr>
                  <p:txBody>
                    <a:bodyPr/>
                    <a:lstStyle/>
                    <a:p>
                      <a:endParaRPr lang="zh-CN" altLang="en-US"/>
                    </a:p>
                  </p:txBody>
                </p:sp>
              </p:grpSp>
              <p:grpSp>
                <p:nvGrpSpPr>
                  <p:cNvPr id="229417" name="Group 26"/>
                  <p:cNvGrpSpPr>
                    <a:grpSpLocks/>
                  </p:cNvGrpSpPr>
                  <p:nvPr/>
                </p:nvGrpSpPr>
                <p:grpSpPr bwMode="auto">
                  <a:xfrm>
                    <a:off x="4883" y="755"/>
                    <a:ext cx="169" cy="53"/>
                    <a:chOff x="4883" y="755"/>
                    <a:chExt cx="169" cy="53"/>
                  </a:xfrm>
                </p:grpSpPr>
                <p:sp>
                  <p:nvSpPr>
                    <p:cNvPr id="229418" name="Freeform 27"/>
                    <p:cNvSpPr>
                      <a:spLocks/>
                    </p:cNvSpPr>
                    <p:nvPr/>
                  </p:nvSpPr>
                  <p:spPr bwMode="auto">
                    <a:xfrm>
                      <a:off x="4883" y="767"/>
                      <a:ext cx="154" cy="41"/>
                    </a:xfrm>
                    <a:custGeom>
                      <a:avLst/>
                      <a:gdLst>
                        <a:gd name="T0" fmla="*/ 0 w 154"/>
                        <a:gd name="T1" fmla="*/ 1 h 41"/>
                        <a:gd name="T2" fmla="*/ 20 w 154"/>
                        <a:gd name="T3" fmla="*/ 0 h 41"/>
                        <a:gd name="T4" fmla="*/ 40 w 154"/>
                        <a:gd name="T5" fmla="*/ 6 h 41"/>
                        <a:gd name="T6" fmla="*/ 55 w 154"/>
                        <a:gd name="T7" fmla="*/ 14 h 41"/>
                        <a:gd name="T8" fmla="*/ 76 w 154"/>
                        <a:gd name="T9" fmla="*/ 25 h 41"/>
                        <a:gd name="T10" fmla="*/ 94 w 154"/>
                        <a:gd name="T11" fmla="*/ 32 h 41"/>
                        <a:gd name="T12" fmla="*/ 111 w 154"/>
                        <a:gd name="T13" fmla="*/ 29 h 41"/>
                        <a:gd name="T14" fmla="*/ 129 w 154"/>
                        <a:gd name="T15" fmla="*/ 32 h 41"/>
                        <a:gd name="T16" fmla="*/ 143 w 154"/>
                        <a:gd name="T17" fmla="*/ 33 h 41"/>
                        <a:gd name="T18" fmla="*/ 153 w 154"/>
                        <a:gd name="T19" fmla="*/ 4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41"/>
                        <a:gd name="T32" fmla="*/ 154 w 15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41">
                          <a:moveTo>
                            <a:pt x="0" y="1"/>
                          </a:moveTo>
                          <a:lnTo>
                            <a:pt x="20" y="0"/>
                          </a:lnTo>
                          <a:lnTo>
                            <a:pt x="40" y="6"/>
                          </a:lnTo>
                          <a:lnTo>
                            <a:pt x="55" y="14"/>
                          </a:lnTo>
                          <a:lnTo>
                            <a:pt x="76" y="25"/>
                          </a:lnTo>
                          <a:lnTo>
                            <a:pt x="94" y="32"/>
                          </a:lnTo>
                          <a:lnTo>
                            <a:pt x="111" y="29"/>
                          </a:lnTo>
                          <a:lnTo>
                            <a:pt x="129" y="32"/>
                          </a:lnTo>
                          <a:lnTo>
                            <a:pt x="143" y="33"/>
                          </a:lnTo>
                          <a:lnTo>
                            <a:pt x="153" y="40"/>
                          </a:lnTo>
                        </a:path>
                      </a:pathLst>
                    </a:custGeom>
                    <a:noFill/>
                    <a:ln w="12700" cap="rnd">
                      <a:solidFill>
                        <a:srgbClr val="C0804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9419" name="Freeform 28"/>
                    <p:cNvSpPr>
                      <a:spLocks/>
                    </p:cNvSpPr>
                    <p:nvPr/>
                  </p:nvSpPr>
                  <p:spPr bwMode="auto">
                    <a:xfrm>
                      <a:off x="4915" y="755"/>
                      <a:ext cx="137" cy="53"/>
                    </a:xfrm>
                    <a:custGeom>
                      <a:avLst/>
                      <a:gdLst>
                        <a:gd name="T0" fmla="*/ 0 w 137"/>
                        <a:gd name="T1" fmla="*/ 0 h 53"/>
                        <a:gd name="T2" fmla="*/ 10 w 137"/>
                        <a:gd name="T3" fmla="*/ 8 h 53"/>
                        <a:gd name="T4" fmla="*/ 27 w 137"/>
                        <a:gd name="T5" fmla="*/ 15 h 53"/>
                        <a:gd name="T6" fmla="*/ 39 w 137"/>
                        <a:gd name="T7" fmla="*/ 20 h 53"/>
                        <a:gd name="T8" fmla="*/ 53 w 137"/>
                        <a:gd name="T9" fmla="*/ 22 h 53"/>
                        <a:gd name="T10" fmla="*/ 66 w 137"/>
                        <a:gd name="T11" fmla="*/ 18 h 53"/>
                        <a:gd name="T12" fmla="*/ 88 w 137"/>
                        <a:gd name="T13" fmla="*/ 22 h 53"/>
                        <a:gd name="T14" fmla="*/ 103 w 137"/>
                        <a:gd name="T15" fmla="*/ 26 h 53"/>
                        <a:gd name="T16" fmla="*/ 117 w 137"/>
                        <a:gd name="T17" fmla="*/ 27 h 53"/>
                        <a:gd name="T18" fmla="*/ 131 w 137"/>
                        <a:gd name="T19" fmla="*/ 37 h 53"/>
                        <a:gd name="T20" fmla="*/ 136 w 137"/>
                        <a:gd name="T21" fmla="*/ 52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
                        <a:gd name="T34" fmla="*/ 0 h 53"/>
                        <a:gd name="T35" fmla="*/ 137 w 13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 h="53">
                          <a:moveTo>
                            <a:pt x="0" y="0"/>
                          </a:moveTo>
                          <a:lnTo>
                            <a:pt x="10" y="8"/>
                          </a:lnTo>
                          <a:lnTo>
                            <a:pt x="27" y="15"/>
                          </a:lnTo>
                          <a:lnTo>
                            <a:pt x="39" y="20"/>
                          </a:lnTo>
                          <a:lnTo>
                            <a:pt x="53" y="22"/>
                          </a:lnTo>
                          <a:lnTo>
                            <a:pt x="66" y="18"/>
                          </a:lnTo>
                          <a:lnTo>
                            <a:pt x="88" y="22"/>
                          </a:lnTo>
                          <a:lnTo>
                            <a:pt x="103" y="26"/>
                          </a:lnTo>
                          <a:lnTo>
                            <a:pt x="117" y="27"/>
                          </a:lnTo>
                          <a:lnTo>
                            <a:pt x="131" y="37"/>
                          </a:lnTo>
                          <a:lnTo>
                            <a:pt x="136" y="52"/>
                          </a:lnTo>
                        </a:path>
                      </a:pathLst>
                    </a:custGeom>
                    <a:noFill/>
                    <a:ln w="12700" cap="rnd">
                      <a:solidFill>
                        <a:srgbClr val="C0804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29405" name="Group 29"/>
                <p:cNvGrpSpPr>
                  <a:grpSpLocks/>
                </p:cNvGrpSpPr>
                <p:nvPr/>
              </p:nvGrpSpPr>
              <p:grpSpPr bwMode="auto">
                <a:xfrm>
                  <a:off x="4801" y="870"/>
                  <a:ext cx="122" cy="144"/>
                  <a:chOff x="4801" y="870"/>
                  <a:chExt cx="122" cy="144"/>
                </a:xfrm>
              </p:grpSpPr>
              <p:grpSp>
                <p:nvGrpSpPr>
                  <p:cNvPr id="229406" name="Group 30"/>
                  <p:cNvGrpSpPr>
                    <a:grpSpLocks/>
                  </p:cNvGrpSpPr>
                  <p:nvPr/>
                </p:nvGrpSpPr>
                <p:grpSpPr bwMode="auto">
                  <a:xfrm>
                    <a:off x="4801" y="870"/>
                    <a:ext cx="56" cy="82"/>
                    <a:chOff x="4801" y="870"/>
                    <a:chExt cx="56" cy="82"/>
                  </a:xfrm>
                </p:grpSpPr>
                <p:sp>
                  <p:nvSpPr>
                    <p:cNvPr id="229413" name="Freeform 31"/>
                    <p:cNvSpPr>
                      <a:spLocks/>
                    </p:cNvSpPr>
                    <p:nvPr/>
                  </p:nvSpPr>
                  <p:spPr bwMode="auto">
                    <a:xfrm>
                      <a:off x="4811" y="883"/>
                      <a:ext cx="43" cy="59"/>
                    </a:xfrm>
                    <a:custGeom>
                      <a:avLst/>
                      <a:gdLst>
                        <a:gd name="T0" fmla="*/ 38 w 43"/>
                        <a:gd name="T1" fmla="*/ 0 h 59"/>
                        <a:gd name="T2" fmla="*/ 7 w 43"/>
                        <a:gd name="T3" fmla="*/ 27 h 59"/>
                        <a:gd name="T4" fmla="*/ 0 w 43"/>
                        <a:gd name="T5" fmla="*/ 39 h 59"/>
                        <a:gd name="T6" fmla="*/ 3 w 43"/>
                        <a:gd name="T7" fmla="*/ 50 h 59"/>
                        <a:gd name="T8" fmla="*/ 8 w 43"/>
                        <a:gd name="T9" fmla="*/ 58 h 59"/>
                        <a:gd name="T10" fmla="*/ 19 w 43"/>
                        <a:gd name="T11" fmla="*/ 53 h 59"/>
                        <a:gd name="T12" fmla="*/ 42 w 43"/>
                        <a:gd name="T13" fmla="*/ 23 h 59"/>
                        <a:gd name="T14" fmla="*/ 38 w 43"/>
                        <a:gd name="T15" fmla="*/ 0 h 59"/>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59"/>
                        <a:gd name="T26" fmla="*/ 43 w 43"/>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59">
                          <a:moveTo>
                            <a:pt x="38" y="0"/>
                          </a:moveTo>
                          <a:lnTo>
                            <a:pt x="7" y="27"/>
                          </a:lnTo>
                          <a:lnTo>
                            <a:pt x="0" y="39"/>
                          </a:lnTo>
                          <a:lnTo>
                            <a:pt x="3" y="50"/>
                          </a:lnTo>
                          <a:lnTo>
                            <a:pt x="8" y="58"/>
                          </a:lnTo>
                          <a:lnTo>
                            <a:pt x="19" y="53"/>
                          </a:lnTo>
                          <a:lnTo>
                            <a:pt x="42" y="23"/>
                          </a:lnTo>
                          <a:lnTo>
                            <a:pt x="38" y="0"/>
                          </a:lnTo>
                        </a:path>
                      </a:pathLst>
                    </a:custGeom>
                    <a:solidFill>
                      <a:srgbClr val="F0F0FF"/>
                    </a:solidFill>
                    <a:ln w="12700" cap="rnd">
                      <a:solidFill>
                        <a:srgbClr val="000000"/>
                      </a:solidFill>
                      <a:round/>
                      <a:headEnd/>
                      <a:tailEnd/>
                    </a:ln>
                  </p:spPr>
                  <p:txBody>
                    <a:bodyPr/>
                    <a:lstStyle/>
                    <a:p>
                      <a:endParaRPr lang="zh-CN" altLang="en-US"/>
                    </a:p>
                  </p:txBody>
                </p:sp>
                <p:sp>
                  <p:nvSpPr>
                    <p:cNvPr id="229414" name="Oval 32"/>
                    <p:cNvSpPr>
                      <a:spLocks noChangeArrowheads="1"/>
                    </p:cNvSpPr>
                    <p:nvPr/>
                  </p:nvSpPr>
                  <p:spPr bwMode="auto">
                    <a:xfrm>
                      <a:off x="4828" y="921"/>
                      <a:ext cx="8" cy="31"/>
                    </a:xfrm>
                    <a:prstGeom prst="ellipse">
                      <a:avLst/>
                    </a:prstGeom>
                    <a:solidFill>
                      <a:srgbClr val="009080"/>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9415" name="Freeform 33"/>
                    <p:cNvSpPr>
                      <a:spLocks/>
                    </p:cNvSpPr>
                    <p:nvPr/>
                  </p:nvSpPr>
                  <p:spPr bwMode="auto">
                    <a:xfrm>
                      <a:off x="4801" y="870"/>
                      <a:ext cx="56" cy="50"/>
                    </a:xfrm>
                    <a:custGeom>
                      <a:avLst/>
                      <a:gdLst>
                        <a:gd name="T0" fmla="*/ 53 w 56"/>
                        <a:gd name="T1" fmla="*/ 5 h 50"/>
                        <a:gd name="T2" fmla="*/ 51 w 56"/>
                        <a:gd name="T3" fmla="*/ 2 h 50"/>
                        <a:gd name="T4" fmla="*/ 48 w 56"/>
                        <a:gd name="T5" fmla="*/ 0 h 50"/>
                        <a:gd name="T6" fmla="*/ 45 w 56"/>
                        <a:gd name="T7" fmla="*/ 1 h 50"/>
                        <a:gd name="T8" fmla="*/ 42 w 56"/>
                        <a:gd name="T9" fmla="*/ 3 h 50"/>
                        <a:gd name="T10" fmla="*/ 1 w 56"/>
                        <a:gd name="T11" fmla="*/ 34 h 50"/>
                        <a:gd name="T12" fmla="*/ 0 w 56"/>
                        <a:gd name="T13" fmla="*/ 36 h 50"/>
                        <a:gd name="T14" fmla="*/ 0 w 56"/>
                        <a:gd name="T15" fmla="*/ 41 h 50"/>
                        <a:gd name="T16" fmla="*/ 1 w 56"/>
                        <a:gd name="T17" fmla="*/ 45 h 50"/>
                        <a:gd name="T18" fmla="*/ 3 w 56"/>
                        <a:gd name="T19" fmla="*/ 47 h 50"/>
                        <a:gd name="T20" fmla="*/ 6 w 56"/>
                        <a:gd name="T21" fmla="*/ 49 h 50"/>
                        <a:gd name="T22" fmla="*/ 10 w 56"/>
                        <a:gd name="T23" fmla="*/ 47 h 50"/>
                        <a:gd name="T24" fmla="*/ 52 w 56"/>
                        <a:gd name="T25" fmla="*/ 15 h 50"/>
                        <a:gd name="T26" fmla="*/ 55 w 56"/>
                        <a:gd name="T27" fmla="*/ 13 h 50"/>
                        <a:gd name="T28" fmla="*/ 55 w 56"/>
                        <a:gd name="T29" fmla="*/ 10 h 50"/>
                        <a:gd name="T30" fmla="*/ 53 w 56"/>
                        <a:gd name="T31" fmla="*/ 5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50"/>
                        <a:gd name="T50" fmla="*/ 56 w 56"/>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50">
                          <a:moveTo>
                            <a:pt x="53" y="5"/>
                          </a:moveTo>
                          <a:lnTo>
                            <a:pt x="51" y="2"/>
                          </a:lnTo>
                          <a:lnTo>
                            <a:pt x="48" y="0"/>
                          </a:lnTo>
                          <a:lnTo>
                            <a:pt x="45" y="1"/>
                          </a:lnTo>
                          <a:lnTo>
                            <a:pt x="42" y="3"/>
                          </a:lnTo>
                          <a:lnTo>
                            <a:pt x="1" y="34"/>
                          </a:lnTo>
                          <a:lnTo>
                            <a:pt x="0" y="36"/>
                          </a:lnTo>
                          <a:lnTo>
                            <a:pt x="0" y="41"/>
                          </a:lnTo>
                          <a:lnTo>
                            <a:pt x="1" y="45"/>
                          </a:lnTo>
                          <a:lnTo>
                            <a:pt x="3" y="47"/>
                          </a:lnTo>
                          <a:lnTo>
                            <a:pt x="6" y="49"/>
                          </a:lnTo>
                          <a:lnTo>
                            <a:pt x="10" y="47"/>
                          </a:lnTo>
                          <a:lnTo>
                            <a:pt x="52" y="15"/>
                          </a:lnTo>
                          <a:lnTo>
                            <a:pt x="55" y="13"/>
                          </a:lnTo>
                          <a:lnTo>
                            <a:pt x="55" y="10"/>
                          </a:lnTo>
                          <a:lnTo>
                            <a:pt x="53" y="5"/>
                          </a:lnTo>
                        </a:path>
                      </a:pathLst>
                    </a:custGeom>
                    <a:solidFill>
                      <a:srgbClr val="C08040"/>
                    </a:solidFill>
                    <a:ln w="12700" cap="rnd">
                      <a:solidFill>
                        <a:srgbClr val="000000"/>
                      </a:solidFill>
                      <a:round/>
                      <a:headEnd/>
                      <a:tailEnd/>
                    </a:ln>
                  </p:spPr>
                  <p:txBody>
                    <a:bodyPr/>
                    <a:lstStyle/>
                    <a:p>
                      <a:endParaRPr lang="zh-CN" altLang="en-US"/>
                    </a:p>
                  </p:txBody>
                </p:sp>
              </p:grpSp>
              <p:grpSp>
                <p:nvGrpSpPr>
                  <p:cNvPr id="229407" name="Group 34"/>
                  <p:cNvGrpSpPr>
                    <a:grpSpLocks/>
                  </p:cNvGrpSpPr>
                  <p:nvPr/>
                </p:nvGrpSpPr>
                <p:grpSpPr bwMode="auto">
                  <a:xfrm>
                    <a:off x="4810" y="870"/>
                    <a:ext cx="113" cy="144"/>
                    <a:chOff x="4810" y="870"/>
                    <a:chExt cx="113" cy="144"/>
                  </a:xfrm>
                </p:grpSpPr>
                <p:sp>
                  <p:nvSpPr>
                    <p:cNvPr id="229408" name="Freeform 35"/>
                    <p:cNvSpPr>
                      <a:spLocks/>
                    </p:cNvSpPr>
                    <p:nvPr/>
                  </p:nvSpPr>
                  <p:spPr bwMode="auto">
                    <a:xfrm>
                      <a:off x="4810" y="900"/>
                      <a:ext cx="99" cy="114"/>
                    </a:xfrm>
                    <a:custGeom>
                      <a:avLst/>
                      <a:gdLst>
                        <a:gd name="T0" fmla="*/ 50 w 99"/>
                        <a:gd name="T1" fmla="*/ 0 h 114"/>
                        <a:gd name="T2" fmla="*/ 28 w 99"/>
                        <a:gd name="T3" fmla="*/ 25 h 114"/>
                        <a:gd name="T4" fmla="*/ 8 w 99"/>
                        <a:gd name="T5" fmla="*/ 51 h 114"/>
                        <a:gd name="T6" fmla="*/ 0 w 99"/>
                        <a:gd name="T7" fmla="*/ 74 h 114"/>
                        <a:gd name="T8" fmla="*/ 3 w 99"/>
                        <a:gd name="T9" fmla="*/ 92 h 114"/>
                        <a:gd name="T10" fmla="*/ 11 w 99"/>
                        <a:gd name="T11" fmla="*/ 105 h 114"/>
                        <a:gd name="T12" fmla="*/ 24 w 99"/>
                        <a:gd name="T13" fmla="*/ 109 h 114"/>
                        <a:gd name="T14" fmla="*/ 46 w 99"/>
                        <a:gd name="T15" fmla="*/ 113 h 114"/>
                        <a:gd name="T16" fmla="*/ 69 w 99"/>
                        <a:gd name="T17" fmla="*/ 98 h 114"/>
                        <a:gd name="T18" fmla="*/ 82 w 99"/>
                        <a:gd name="T19" fmla="*/ 98 h 114"/>
                        <a:gd name="T20" fmla="*/ 92 w 99"/>
                        <a:gd name="T21" fmla="*/ 92 h 114"/>
                        <a:gd name="T22" fmla="*/ 97 w 99"/>
                        <a:gd name="T23" fmla="*/ 83 h 114"/>
                        <a:gd name="T24" fmla="*/ 98 w 99"/>
                        <a:gd name="T25" fmla="*/ 70 h 114"/>
                        <a:gd name="T26" fmla="*/ 50 w 99"/>
                        <a:gd name="T27" fmla="*/ 0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9"/>
                        <a:gd name="T43" fmla="*/ 0 h 114"/>
                        <a:gd name="T44" fmla="*/ 99 w 99"/>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9" h="114">
                          <a:moveTo>
                            <a:pt x="50" y="0"/>
                          </a:moveTo>
                          <a:lnTo>
                            <a:pt x="28" y="25"/>
                          </a:lnTo>
                          <a:lnTo>
                            <a:pt x="8" y="51"/>
                          </a:lnTo>
                          <a:lnTo>
                            <a:pt x="0" y="74"/>
                          </a:lnTo>
                          <a:lnTo>
                            <a:pt x="3" y="92"/>
                          </a:lnTo>
                          <a:lnTo>
                            <a:pt x="11" y="105"/>
                          </a:lnTo>
                          <a:lnTo>
                            <a:pt x="24" y="109"/>
                          </a:lnTo>
                          <a:lnTo>
                            <a:pt x="46" y="113"/>
                          </a:lnTo>
                          <a:lnTo>
                            <a:pt x="69" y="98"/>
                          </a:lnTo>
                          <a:lnTo>
                            <a:pt x="82" y="98"/>
                          </a:lnTo>
                          <a:lnTo>
                            <a:pt x="92" y="92"/>
                          </a:lnTo>
                          <a:lnTo>
                            <a:pt x="97" y="83"/>
                          </a:lnTo>
                          <a:lnTo>
                            <a:pt x="98" y="70"/>
                          </a:lnTo>
                          <a:lnTo>
                            <a:pt x="50" y="0"/>
                          </a:lnTo>
                        </a:path>
                      </a:pathLst>
                    </a:custGeom>
                    <a:solidFill>
                      <a:srgbClr val="E0A080"/>
                    </a:solidFill>
                    <a:ln w="12700" cap="rnd">
                      <a:solidFill>
                        <a:srgbClr val="000000"/>
                      </a:solidFill>
                      <a:round/>
                      <a:headEnd/>
                      <a:tailEnd/>
                    </a:ln>
                  </p:spPr>
                  <p:txBody>
                    <a:bodyPr/>
                    <a:lstStyle/>
                    <a:p>
                      <a:endParaRPr lang="zh-CN" altLang="en-US"/>
                    </a:p>
                  </p:txBody>
                </p:sp>
                <p:grpSp>
                  <p:nvGrpSpPr>
                    <p:cNvPr id="229409" name="Group 36"/>
                    <p:cNvGrpSpPr>
                      <a:grpSpLocks/>
                    </p:cNvGrpSpPr>
                    <p:nvPr/>
                  </p:nvGrpSpPr>
                  <p:grpSpPr bwMode="auto">
                    <a:xfrm>
                      <a:off x="4865" y="870"/>
                      <a:ext cx="58" cy="90"/>
                      <a:chOff x="4865" y="870"/>
                      <a:chExt cx="58" cy="90"/>
                    </a:xfrm>
                  </p:grpSpPr>
                  <p:sp>
                    <p:nvSpPr>
                      <p:cNvPr id="229410" name="Freeform 37"/>
                      <p:cNvSpPr>
                        <a:spLocks/>
                      </p:cNvSpPr>
                      <p:nvPr/>
                    </p:nvSpPr>
                    <p:spPr bwMode="auto">
                      <a:xfrm>
                        <a:off x="4868" y="883"/>
                        <a:ext cx="49" cy="67"/>
                      </a:xfrm>
                      <a:custGeom>
                        <a:avLst/>
                        <a:gdLst>
                          <a:gd name="T0" fmla="*/ 11 w 49"/>
                          <a:gd name="T1" fmla="*/ 0 h 67"/>
                          <a:gd name="T2" fmla="*/ 40 w 49"/>
                          <a:gd name="T3" fmla="*/ 19 h 67"/>
                          <a:gd name="T4" fmla="*/ 46 w 49"/>
                          <a:gd name="T5" fmla="*/ 31 h 67"/>
                          <a:gd name="T6" fmla="*/ 48 w 49"/>
                          <a:gd name="T7" fmla="*/ 42 h 67"/>
                          <a:gd name="T8" fmla="*/ 47 w 49"/>
                          <a:gd name="T9" fmla="*/ 56 h 67"/>
                          <a:gd name="T10" fmla="*/ 42 w 49"/>
                          <a:gd name="T11" fmla="*/ 63 h 67"/>
                          <a:gd name="T12" fmla="*/ 31 w 49"/>
                          <a:gd name="T13" fmla="*/ 66 h 67"/>
                          <a:gd name="T14" fmla="*/ 19 w 49"/>
                          <a:gd name="T15" fmla="*/ 60 h 67"/>
                          <a:gd name="T16" fmla="*/ 9 w 49"/>
                          <a:gd name="T17" fmla="*/ 49 h 67"/>
                          <a:gd name="T18" fmla="*/ 2 w 49"/>
                          <a:gd name="T19" fmla="*/ 35 h 67"/>
                          <a:gd name="T20" fmla="*/ 0 w 49"/>
                          <a:gd name="T21" fmla="*/ 24 h 67"/>
                          <a:gd name="T22" fmla="*/ 11 w 49"/>
                          <a:gd name="T23" fmla="*/ 0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67"/>
                          <a:gd name="T38" fmla="*/ 49 w 49"/>
                          <a:gd name="T39" fmla="*/ 67 h 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67">
                            <a:moveTo>
                              <a:pt x="11" y="0"/>
                            </a:moveTo>
                            <a:lnTo>
                              <a:pt x="40" y="19"/>
                            </a:lnTo>
                            <a:lnTo>
                              <a:pt x="46" y="31"/>
                            </a:lnTo>
                            <a:lnTo>
                              <a:pt x="48" y="42"/>
                            </a:lnTo>
                            <a:lnTo>
                              <a:pt x="47" y="56"/>
                            </a:lnTo>
                            <a:lnTo>
                              <a:pt x="42" y="63"/>
                            </a:lnTo>
                            <a:lnTo>
                              <a:pt x="31" y="66"/>
                            </a:lnTo>
                            <a:lnTo>
                              <a:pt x="19" y="60"/>
                            </a:lnTo>
                            <a:lnTo>
                              <a:pt x="9" y="49"/>
                            </a:lnTo>
                            <a:lnTo>
                              <a:pt x="2" y="35"/>
                            </a:lnTo>
                            <a:lnTo>
                              <a:pt x="0" y="24"/>
                            </a:lnTo>
                            <a:lnTo>
                              <a:pt x="11" y="0"/>
                            </a:lnTo>
                          </a:path>
                        </a:pathLst>
                      </a:custGeom>
                      <a:solidFill>
                        <a:srgbClr val="F0F0FF"/>
                      </a:solidFill>
                      <a:ln w="12700" cap="rnd">
                        <a:solidFill>
                          <a:srgbClr val="000000"/>
                        </a:solidFill>
                        <a:round/>
                        <a:headEnd/>
                        <a:tailEnd/>
                      </a:ln>
                    </p:spPr>
                    <p:txBody>
                      <a:bodyPr/>
                      <a:lstStyle/>
                      <a:p>
                        <a:endParaRPr lang="zh-CN" altLang="en-US"/>
                      </a:p>
                    </p:txBody>
                  </p:sp>
                  <p:sp>
                    <p:nvSpPr>
                      <p:cNvPr id="229411" name="Oval 38"/>
                      <p:cNvSpPr>
                        <a:spLocks noChangeArrowheads="1"/>
                      </p:cNvSpPr>
                      <p:nvPr/>
                    </p:nvSpPr>
                    <p:spPr bwMode="auto">
                      <a:xfrm>
                        <a:off x="4885" y="928"/>
                        <a:ext cx="8" cy="32"/>
                      </a:xfrm>
                      <a:prstGeom prst="ellipse">
                        <a:avLst/>
                      </a:prstGeom>
                      <a:solidFill>
                        <a:srgbClr val="009080"/>
                      </a:solidFill>
                      <a:ln w="12700">
                        <a:solidFill>
                          <a:srgbClr val="00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9412" name="Freeform 39"/>
                      <p:cNvSpPr>
                        <a:spLocks/>
                      </p:cNvSpPr>
                      <p:nvPr/>
                    </p:nvSpPr>
                    <p:spPr bwMode="auto">
                      <a:xfrm>
                        <a:off x="4865" y="870"/>
                        <a:ext cx="58" cy="50"/>
                      </a:xfrm>
                      <a:custGeom>
                        <a:avLst/>
                        <a:gdLst>
                          <a:gd name="T0" fmla="*/ 1 w 58"/>
                          <a:gd name="T1" fmla="*/ 4 h 50"/>
                          <a:gd name="T2" fmla="*/ 4 w 58"/>
                          <a:gd name="T3" fmla="*/ 2 h 50"/>
                          <a:gd name="T4" fmla="*/ 7 w 58"/>
                          <a:gd name="T5" fmla="*/ 0 h 50"/>
                          <a:gd name="T6" fmla="*/ 10 w 58"/>
                          <a:gd name="T7" fmla="*/ 1 h 50"/>
                          <a:gd name="T8" fmla="*/ 13 w 58"/>
                          <a:gd name="T9" fmla="*/ 3 h 50"/>
                          <a:gd name="T10" fmla="*/ 55 w 58"/>
                          <a:gd name="T11" fmla="*/ 33 h 50"/>
                          <a:gd name="T12" fmla="*/ 56 w 58"/>
                          <a:gd name="T13" fmla="*/ 35 h 50"/>
                          <a:gd name="T14" fmla="*/ 57 w 58"/>
                          <a:gd name="T15" fmla="*/ 40 h 50"/>
                          <a:gd name="T16" fmla="*/ 56 w 58"/>
                          <a:gd name="T17" fmla="*/ 44 h 50"/>
                          <a:gd name="T18" fmla="*/ 53 w 58"/>
                          <a:gd name="T19" fmla="*/ 47 h 50"/>
                          <a:gd name="T20" fmla="*/ 50 w 58"/>
                          <a:gd name="T21" fmla="*/ 49 h 50"/>
                          <a:gd name="T22" fmla="*/ 47 w 58"/>
                          <a:gd name="T23" fmla="*/ 47 h 50"/>
                          <a:gd name="T24" fmla="*/ 2 w 58"/>
                          <a:gd name="T25" fmla="*/ 15 h 50"/>
                          <a:gd name="T26" fmla="*/ 1 w 58"/>
                          <a:gd name="T27" fmla="*/ 13 h 50"/>
                          <a:gd name="T28" fmla="*/ 0 w 58"/>
                          <a:gd name="T29" fmla="*/ 9 h 50"/>
                          <a:gd name="T30" fmla="*/ 1 w 58"/>
                          <a:gd name="T31" fmla="*/ 4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
                          <a:gd name="T49" fmla="*/ 0 h 50"/>
                          <a:gd name="T50" fmla="*/ 58 w 58"/>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 h="50">
                            <a:moveTo>
                              <a:pt x="1" y="4"/>
                            </a:moveTo>
                            <a:lnTo>
                              <a:pt x="4" y="2"/>
                            </a:lnTo>
                            <a:lnTo>
                              <a:pt x="7" y="0"/>
                            </a:lnTo>
                            <a:lnTo>
                              <a:pt x="10" y="1"/>
                            </a:lnTo>
                            <a:lnTo>
                              <a:pt x="13" y="3"/>
                            </a:lnTo>
                            <a:lnTo>
                              <a:pt x="55" y="33"/>
                            </a:lnTo>
                            <a:lnTo>
                              <a:pt x="56" y="35"/>
                            </a:lnTo>
                            <a:lnTo>
                              <a:pt x="57" y="40"/>
                            </a:lnTo>
                            <a:lnTo>
                              <a:pt x="56" y="44"/>
                            </a:lnTo>
                            <a:lnTo>
                              <a:pt x="53" y="47"/>
                            </a:lnTo>
                            <a:lnTo>
                              <a:pt x="50" y="49"/>
                            </a:lnTo>
                            <a:lnTo>
                              <a:pt x="47" y="47"/>
                            </a:lnTo>
                            <a:lnTo>
                              <a:pt x="2" y="15"/>
                            </a:lnTo>
                            <a:lnTo>
                              <a:pt x="1" y="13"/>
                            </a:lnTo>
                            <a:lnTo>
                              <a:pt x="0" y="9"/>
                            </a:lnTo>
                            <a:lnTo>
                              <a:pt x="1" y="4"/>
                            </a:lnTo>
                          </a:path>
                        </a:pathLst>
                      </a:custGeom>
                      <a:solidFill>
                        <a:srgbClr val="C08040"/>
                      </a:solidFill>
                      <a:ln w="12700" cap="rnd">
                        <a:solidFill>
                          <a:srgbClr val="000000"/>
                        </a:solidFill>
                        <a:round/>
                        <a:headEnd/>
                        <a:tailEnd/>
                      </a:ln>
                    </p:spPr>
                    <p:txBody>
                      <a:bodyPr/>
                      <a:lstStyle/>
                      <a:p>
                        <a:endParaRPr lang="zh-CN" altLang="en-US"/>
                      </a:p>
                    </p:txBody>
                  </p:sp>
                </p:grpSp>
              </p:grpSp>
            </p:grpSp>
          </p:grpSp>
        </p:grpSp>
        <p:grpSp>
          <p:nvGrpSpPr>
            <p:cNvPr id="229388" name="Group 40"/>
            <p:cNvGrpSpPr>
              <a:grpSpLocks/>
            </p:cNvGrpSpPr>
            <p:nvPr/>
          </p:nvGrpSpPr>
          <p:grpSpPr bwMode="auto">
            <a:xfrm>
              <a:off x="4010" y="1319"/>
              <a:ext cx="552" cy="525"/>
              <a:chOff x="4701" y="1013"/>
              <a:chExt cx="552" cy="525"/>
            </a:xfrm>
          </p:grpSpPr>
          <p:grpSp>
            <p:nvGrpSpPr>
              <p:cNvPr id="229393" name="Group 41"/>
              <p:cNvGrpSpPr>
                <a:grpSpLocks/>
              </p:cNvGrpSpPr>
              <p:nvPr/>
            </p:nvGrpSpPr>
            <p:grpSpPr bwMode="auto">
              <a:xfrm>
                <a:off x="4701" y="1091"/>
                <a:ext cx="552" cy="410"/>
                <a:chOff x="4701" y="1091"/>
                <a:chExt cx="552" cy="410"/>
              </a:xfrm>
            </p:grpSpPr>
            <p:sp>
              <p:nvSpPr>
                <p:cNvPr id="229395" name="Freeform 42"/>
                <p:cNvSpPr>
                  <a:spLocks/>
                </p:cNvSpPr>
                <p:nvPr/>
              </p:nvSpPr>
              <p:spPr bwMode="auto">
                <a:xfrm>
                  <a:off x="4701" y="1091"/>
                  <a:ext cx="552" cy="410"/>
                </a:xfrm>
                <a:custGeom>
                  <a:avLst/>
                  <a:gdLst>
                    <a:gd name="T0" fmla="*/ 202 w 552"/>
                    <a:gd name="T1" fmla="*/ 2 h 410"/>
                    <a:gd name="T2" fmla="*/ 360 w 552"/>
                    <a:gd name="T3" fmla="*/ 42 h 410"/>
                    <a:gd name="T4" fmla="*/ 403 w 552"/>
                    <a:gd name="T5" fmla="*/ 171 h 410"/>
                    <a:gd name="T6" fmla="*/ 415 w 552"/>
                    <a:gd name="T7" fmla="*/ 187 h 410"/>
                    <a:gd name="T8" fmla="*/ 423 w 552"/>
                    <a:gd name="T9" fmla="*/ 207 h 410"/>
                    <a:gd name="T10" fmla="*/ 435 w 552"/>
                    <a:gd name="T11" fmla="*/ 229 h 410"/>
                    <a:gd name="T12" fmla="*/ 444 w 552"/>
                    <a:gd name="T13" fmla="*/ 246 h 410"/>
                    <a:gd name="T14" fmla="*/ 461 w 552"/>
                    <a:gd name="T15" fmla="*/ 263 h 410"/>
                    <a:gd name="T16" fmla="*/ 470 w 552"/>
                    <a:gd name="T17" fmla="*/ 285 h 410"/>
                    <a:gd name="T18" fmla="*/ 476 w 552"/>
                    <a:gd name="T19" fmla="*/ 306 h 410"/>
                    <a:gd name="T20" fmla="*/ 477 w 552"/>
                    <a:gd name="T21" fmla="*/ 328 h 410"/>
                    <a:gd name="T22" fmla="*/ 493 w 552"/>
                    <a:gd name="T23" fmla="*/ 332 h 410"/>
                    <a:gd name="T24" fmla="*/ 508 w 552"/>
                    <a:gd name="T25" fmla="*/ 339 h 410"/>
                    <a:gd name="T26" fmla="*/ 525 w 552"/>
                    <a:gd name="T27" fmla="*/ 351 h 410"/>
                    <a:gd name="T28" fmla="*/ 537 w 552"/>
                    <a:gd name="T29" fmla="*/ 366 h 410"/>
                    <a:gd name="T30" fmla="*/ 544 w 552"/>
                    <a:gd name="T31" fmla="*/ 384 h 410"/>
                    <a:gd name="T32" fmla="*/ 551 w 552"/>
                    <a:gd name="T33" fmla="*/ 409 h 410"/>
                    <a:gd name="T34" fmla="*/ 206 w 552"/>
                    <a:gd name="T35" fmla="*/ 409 h 410"/>
                    <a:gd name="T36" fmla="*/ 196 w 552"/>
                    <a:gd name="T37" fmla="*/ 394 h 410"/>
                    <a:gd name="T38" fmla="*/ 192 w 552"/>
                    <a:gd name="T39" fmla="*/ 380 h 410"/>
                    <a:gd name="T40" fmla="*/ 190 w 552"/>
                    <a:gd name="T41" fmla="*/ 358 h 410"/>
                    <a:gd name="T42" fmla="*/ 185 w 552"/>
                    <a:gd name="T43" fmla="*/ 335 h 410"/>
                    <a:gd name="T44" fmla="*/ 170 w 552"/>
                    <a:gd name="T45" fmla="*/ 314 h 410"/>
                    <a:gd name="T46" fmla="*/ 157 w 552"/>
                    <a:gd name="T47" fmla="*/ 321 h 410"/>
                    <a:gd name="T48" fmla="*/ 144 w 552"/>
                    <a:gd name="T49" fmla="*/ 335 h 410"/>
                    <a:gd name="T50" fmla="*/ 131 w 552"/>
                    <a:gd name="T51" fmla="*/ 346 h 410"/>
                    <a:gd name="T52" fmla="*/ 119 w 552"/>
                    <a:gd name="T53" fmla="*/ 368 h 410"/>
                    <a:gd name="T54" fmla="*/ 109 w 552"/>
                    <a:gd name="T55" fmla="*/ 397 h 410"/>
                    <a:gd name="T56" fmla="*/ 87 w 552"/>
                    <a:gd name="T57" fmla="*/ 390 h 410"/>
                    <a:gd name="T58" fmla="*/ 15 w 552"/>
                    <a:gd name="T59" fmla="*/ 397 h 410"/>
                    <a:gd name="T60" fmla="*/ 7 w 552"/>
                    <a:gd name="T61" fmla="*/ 383 h 410"/>
                    <a:gd name="T62" fmla="*/ 1 w 552"/>
                    <a:gd name="T63" fmla="*/ 354 h 410"/>
                    <a:gd name="T64" fmla="*/ 0 w 552"/>
                    <a:gd name="T65" fmla="*/ 326 h 410"/>
                    <a:gd name="T66" fmla="*/ 6 w 552"/>
                    <a:gd name="T67" fmla="*/ 294 h 410"/>
                    <a:gd name="T68" fmla="*/ 17 w 552"/>
                    <a:gd name="T69" fmla="*/ 267 h 410"/>
                    <a:gd name="T70" fmla="*/ 35 w 552"/>
                    <a:gd name="T71" fmla="*/ 243 h 410"/>
                    <a:gd name="T72" fmla="*/ 58 w 552"/>
                    <a:gd name="T73" fmla="*/ 228 h 410"/>
                    <a:gd name="T74" fmla="*/ 56 w 552"/>
                    <a:gd name="T75" fmla="*/ 199 h 410"/>
                    <a:gd name="T76" fmla="*/ 61 w 552"/>
                    <a:gd name="T77" fmla="*/ 176 h 410"/>
                    <a:gd name="T78" fmla="*/ 69 w 552"/>
                    <a:gd name="T79" fmla="*/ 148 h 410"/>
                    <a:gd name="T80" fmla="*/ 81 w 552"/>
                    <a:gd name="T81" fmla="*/ 126 h 410"/>
                    <a:gd name="T82" fmla="*/ 94 w 552"/>
                    <a:gd name="T83" fmla="*/ 114 h 410"/>
                    <a:gd name="T84" fmla="*/ 113 w 552"/>
                    <a:gd name="T85" fmla="*/ 103 h 410"/>
                    <a:gd name="T86" fmla="*/ 127 w 552"/>
                    <a:gd name="T87" fmla="*/ 97 h 410"/>
                    <a:gd name="T88" fmla="*/ 142 w 552"/>
                    <a:gd name="T89" fmla="*/ 71 h 410"/>
                    <a:gd name="T90" fmla="*/ 140 w 552"/>
                    <a:gd name="T91" fmla="*/ 26 h 410"/>
                    <a:gd name="T92" fmla="*/ 153 w 552"/>
                    <a:gd name="T93" fmla="*/ 5 h 410"/>
                    <a:gd name="T94" fmla="*/ 170 w 552"/>
                    <a:gd name="T95" fmla="*/ 0 h 410"/>
                    <a:gd name="T96" fmla="*/ 202 w 552"/>
                    <a:gd name="T97" fmla="*/ 2 h 4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2"/>
                    <a:gd name="T148" fmla="*/ 0 h 410"/>
                    <a:gd name="T149" fmla="*/ 552 w 552"/>
                    <a:gd name="T150" fmla="*/ 410 h 4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2" h="410">
                      <a:moveTo>
                        <a:pt x="202" y="2"/>
                      </a:moveTo>
                      <a:lnTo>
                        <a:pt x="360" y="42"/>
                      </a:lnTo>
                      <a:lnTo>
                        <a:pt x="403" y="171"/>
                      </a:lnTo>
                      <a:lnTo>
                        <a:pt x="415" y="187"/>
                      </a:lnTo>
                      <a:lnTo>
                        <a:pt x="423" y="207"/>
                      </a:lnTo>
                      <a:lnTo>
                        <a:pt x="435" y="229"/>
                      </a:lnTo>
                      <a:lnTo>
                        <a:pt x="444" y="246"/>
                      </a:lnTo>
                      <a:lnTo>
                        <a:pt x="461" y="263"/>
                      </a:lnTo>
                      <a:lnTo>
                        <a:pt x="470" y="285"/>
                      </a:lnTo>
                      <a:lnTo>
                        <a:pt x="476" y="306"/>
                      </a:lnTo>
                      <a:lnTo>
                        <a:pt x="477" y="328"/>
                      </a:lnTo>
                      <a:lnTo>
                        <a:pt x="493" y="332"/>
                      </a:lnTo>
                      <a:lnTo>
                        <a:pt x="508" y="339"/>
                      </a:lnTo>
                      <a:lnTo>
                        <a:pt x="525" y="351"/>
                      </a:lnTo>
                      <a:lnTo>
                        <a:pt x="537" y="366"/>
                      </a:lnTo>
                      <a:lnTo>
                        <a:pt x="544" y="384"/>
                      </a:lnTo>
                      <a:lnTo>
                        <a:pt x="551" y="409"/>
                      </a:lnTo>
                      <a:lnTo>
                        <a:pt x="206" y="409"/>
                      </a:lnTo>
                      <a:lnTo>
                        <a:pt x="196" y="394"/>
                      </a:lnTo>
                      <a:lnTo>
                        <a:pt x="192" y="380"/>
                      </a:lnTo>
                      <a:lnTo>
                        <a:pt x="190" y="358"/>
                      </a:lnTo>
                      <a:lnTo>
                        <a:pt x="185" y="335"/>
                      </a:lnTo>
                      <a:lnTo>
                        <a:pt x="170" y="314"/>
                      </a:lnTo>
                      <a:lnTo>
                        <a:pt x="157" y="321"/>
                      </a:lnTo>
                      <a:lnTo>
                        <a:pt x="144" y="335"/>
                      </a:lnTo>
                      <a:lnTo>
                        <a:pt x="131" y="346"/>
                      </a:lnTo>
                      <a:lnTo>
                        <a:pt x="119" y="368"/>
                      </a:lnTo>
                      <a:lnTo>
                        <a:pt x="109" y="397"/>
                      </a:lnTo>
                      <a:lnTo>
                        <a:pt x="87" y="390"/>
                      </a:lnTo>
                      <a:lnTo>
                        <a:pt x="15" y="397"/>
                      </a:lnTo>
                      <a:lnTo>
                        <a:pt x="7" y="383"/>
                      </a:lnTo>
                      <a:lnTo>
                        <a:pt x="1" y="354"/>
                      </a:lnTo>
                      <a:lnTo>
                        <a:pt x="0" y="326"/>
                      </a:lnTo>
                      <a:lnTo>
                        <a:pt x="6" y="294"/>
                      </a:lnTo>
                      <a:lnTo>
                        <a:pt x="17" y="267"/>
                      </a:lnTo>
                      <a:lnTo>
                        <a:pt x="35" y="243"/>
                      </a:lnTo>
                      <a:lnTo>
                        <a:pt x="58" y="228"/>
                      </a:lnTo>
                      <a:lnTo>
                        <a:pt x="56" y="199"/>
                      </a:lnTo>
                      <a:lnTo>
                        <a:pt x="61" y="176"/>
                      </a:lnTo>
                      <a:lnTo>
                        <a:pt x="69" y="148"/>
                      </a:lnTo>
                      <a:lnTo>
                        <a:pt x="81" y="126"/>
                      </a:lnTo>
                      <a:lnTo>
                        <a:pt x="94" y="114"/>
                      </a:lnTo>
                      <a:lnTo>
                        <a:pt x="113" y="103"/>
                      </a:lnTo>
                      <a:lnTo>
                        <a:pt x="127" y="97"/>
                      </a:lnTo>
                      <a:lnTo>
                        <a:pt x="142" y="71"/>
                      </a:lnTo>
                      <a:lnTo>
                        <a:pt x="140" y="26"/>
                      </a:lnTo>
                      <a:lnTo>
                        <a:pt x="153" y="5"/>
                      </a:lnTo>
                      <a:lnTo>
                        <a:pt x="170" y="0"/>
                      </a:lnTo>
                      <a:lnTo>
                        <a:pt x="202" y="2"/>
                      </a:lnTo>
                    </a:path>
                  </a:pathLst>
                </a:custGeom>
                <a:solidFill>
                  <a:srgbClr val="4080FF"/>
                </a:solidFill>
                <a:ln w="12700" cap="rnd">
                  <a:solidFill>
                    <a:srgbClr val="000000"/>
                  </a:solidFill>
                  <a:round/>
                  <a:headEnd/>
                  <a:tailEnd/>
                </a:ln>
              </p:spPr>
              <p:txBody>
                <a:bodyPr/>
                <a:lstStyle/>
                <a:p>
                  <a:endParaRPr lang="zh-CN" altLang="en-US"/>
                </a:p>
              </p:txBody>
            </p:sp>
            <p:sp>
              <p:nvSpPr>
                <p:cNvPr id="229396" name="Freeform 43"/>
                <p:cNvSpPr>
                  <a:spLocks/>
                </p:cNvSpPr>
                <p:nvPr/>
              </p:nvSpPr>
              <p:spPr bwMode="auto">
                <a:xfrm>
                  <a:off x="4722" y="1368"/>
                  <a:ext cx="23" cy="74"/>
                </a:xfrm>
                <a:custGeom>
                  <a:avLst/>
                  <a:gdLst>
                    <a:gd name="T0" fmla="*/ 22 w 23"/>
                    <a:gd name="T1" fmla="*/ 0 h 74"/>
                    <a:gd name="T2" fmla="*/ 1 w 23"/>
                    <a:gd name="T3" fmla="*/ 25 h 74"/>
                    <a:gd name="T4" fmla="*/ 0 w 23"/>
                    <a:gd name="T5" fmla="*/ 47 h 74"/>
                    <a:gd name="T6" fmla="*/ 1 w 23"/>
                    <a:gd name="T7" fmla="*/ 67 h 74"/>
                    <a:gd name="T8" fmla="*/ 5 w 23"/>
                    <a:gd name="T9" fmla="*/ 73 h 74"/>
                    <a:gd name="T10" fmla="*/ 0 60000 65536"/>
                    <a:gd name="T11" fmla="*/ 0 60000 65536"/>
                    <a:gd name="T12" fmla="*/ 0 60000 65536"/>
                    <a:gd name="T13" fmla="*/ 0 60000 65536"/>
                    <a:gd name="T14" fmla="*/ 0 60000 65536"/>
                    <a:gd name="T15" fmla="*/ 0 w 23"/>
                    <a:gd name="T16" fmla="*/ 0 h 74"/>
                    <a:gd name="T17" fmla="*/ 23 w 23"/>
                    <a:gd name="T18" fmla="*/ 74 h 74"/>
                  </a:gdLst>
                  <a:ahLst/>
                  <a:cxnLst>
                    <a:cxn ang="T10">
                      <a:pos x="T0" y="T1"/>
                    </a:cxn>
                    <a:cxn ang="T11">
                      <a:pos x="T2" y="T3"/>
                    </a:cxn>
                    <a:cxn ang="T12">
                      <a:pos x="T4" y="T5"/>
                    </a:cxn>
                    <a:cxn ang="T13">
                      <a:pos x="T6" y="T7"/>
                    </a:cxn>
                    <a:cxn ang="T14">
                      <a:pos x="T8" y="T9"/>
                    </a:cxn>
                  </a:cxnLst>
                  <a:rect l="T15" t="T16" r="T17" b="T18"/>
                  <a:pathLst>
                    <a:path w="23" h="74">
                      <a:moveTo>
                        <a:pt x="22" y="0"/>
                      </a:moveTo>
                      <a:lnTo>
                        <a:pt x="1" y="25"/>
                      </a:lnTo>
                      <a:lnTo>
                        <a:pt x="0" y="47"/>
                      </a:lnTo>
                      <a:lnTo>
                        <a:pt x="1" y="67"/>
                      </a:lnTo>
                      <a:lnTo>
                        <a:pt x="5" y="73"/>
                      </a:lnTo>
                    </a:path>
                  </a:pathLst>
                </a:custGeom>
                <a:noFill/>
                <a:ln w="12700" cap="rnd">
                  <a:solidFill>
                    <a:srgbClr val="0020A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9397" name="Freeform 44"/>
                <p:cNvSpPr>
                  <a:spLocks/>
                </p:cNvSpPr>
                <p:nvPr/>
              </p:nvSpPr>
              <p:spPr bwMode="auto">
                <a:xfrm>
                  <a:off x="4857" y="1334"/>
                  <a:ext cx="52" cy="84"/>
                </a:xfrm>
                <a:custGeom>
                  <a:avLst/>
                  <a:gdLst>
                    <a:gd name="T0" fmla="*/ 0 w 52"/>
                    <a:gd name="T1" fmla="*/ 60 h 84"/>
                    <a:gd name="T2" fmla="*/ 9 w 52"/>
                    <a:gd name="T3" fmla="*/ 64 h 84"/>
                    <a:gd name="T4" fmla="*/ 13 w 52"/>
                    <a:gd name="T5" fmla="*/ 69 h 84"/>
                    <a:gd name="T6" fmla="*/ 7 w 52"/>
                    <a:gd name="T7" fmla="*/ 71 h 84"/>
                    <a:gd name="T8" fmla="*/ 15 w 52"/>
                    <a:gd name="T9" fmla="*/ 75 h 84"/>
                    <a:gd name="T10" fmla="*/ 23 w 52"/>
                    <a:gd name="T11" fmla="*/ 83 h 84"/>
                    <a:gd name="T12" fmla="*/ 22 w 52"/>
                    <a:gd name="T13" fmla="*/ 62 h 84"/>
                    <a:gd name="T14" fmla="*/ 35 w 52"/>
                    <a:gd name="T15" fmla="*/ 42 h 84"/>
                    <a:gd name="T16" fmla="*/ 44 w 52"/>
                    <a:gd name="T17" fmla="*/ 35 h 84"/>
                    <a:gd name="T18" fmla="*/ 51 w 52"/>
                    <a:gd name="T19" fmla="*/ 31 h 84"/>
                    <a:gd name="T20" fmla="*/ 45 w 52"/>
                    <a:gd name="T21" fmla="*/ 31 h 84"/>
                    <a:gd name="T22" fmla="*/ 32 w 52"/>
                    <a:gd name="T23" fmla="*/ 35 h 84"/>
                    <a:gd name="T24" fmla="*/ 22 w 52"/>
                    <a:gd name="T25" fmla="*/ 44 h 84"/>
                    <a:gd name="T26" fmla="*/ 25 w 52"/>
                    <a:gd name="T27" fmla="*/ 31 h 84"/>
                    <a:gd name="T28" fmla="*/ 33 w 52"/>
                    <a:gd name="T29" fmla="*/ 13 h 84"/>
                    <a:gd name="T30" fmla="*/ 43 w 52"/>
                    <a:gd name="T31" fmla="*/ 0 h 84"/>
                    <a:gd name="T32" fmla="*/ 33 w 52"/>
                    <a:gd name="T33" fmla="*/ 6 h 84"/>
                    <a:gd name="T34" fmla="*/ 20 w 52"/>
                    <a:gd name="T35" fmla="*/ 21 h 84"/>
                    <a:gd name="T36" fmla="*/ 15 w 52"/>
                    <a:gd name="T37" fmla="*/ 40 h 84"/>
                    <a:gd name="T38" fmla="*/ 15 w 52"/>
                    <a:gd name="T39" fmla="*/ 56 h 84"/>
                    <a:gd name="T40" fmla="*/ 15 w 52"/>
                    <a:gd name="T41" fmla="*/ 65 h 84"/>
                    <a:gd name="T42" fmla="*/ 11 w 52"/>
                    <a:gd name="T43" fmla="*/ 57 h 84"/>
                    <a:gd name="T44" fmla="*/ 0 w 52"/>
                    <a:gd name="T45" fmla="*/ 60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84"/>
                    <a:gd name="T71" fmla="*/ 52 w 52"/>
                    <a:gd name="T72" fmla="*/ 84 h 8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84">
                      <a:moveTo>
                        <a:pt x="0" y="60"/>
                      </a:moveTo>
                      <a:lnTo>
                        <a:pt x="9" y="64"/>
                      </a:lnTo>
                      <a:lnTo>
                        <a:pt x="13" y="69"/>
                      </a:lnTo>
                      <a:lnTo>
                        <a:pt x="7" y="71"/>
                      </a:lnTo>
                      <a:lnTo>
                        <a:pt x="15" y="75"/>
                      </a:lnTo>
                      <a:lnTo>
                        <a:pt x="23" y="83"/>
                      </a:lnTo>
                      <a:lnTo>
                        <a:pt x="22" y="62"/>
                      </a:lnTo>
                      <a:lnTo>
                        <a:pt x="35" y="42"/>
                      </a:lnTo>
                      <a:lnTo>
                        <a:pt x="44" y="35"/>
                      </a:lnTo>
                      <a:lnTo>
                        <a:pt x="51" y="31"/>
                      </a:lnTo>
                      <a:lnTo>
                        <a:pt x="45" y="31"/>
                      </a:lnTo>
                      <a:lnTo>
                        <a:pt x="32" y="35"/>
                      </a:lnTo>
                      <a:lnTo>
                        <a:pt x="22" y="44"/>
                      </a:lnTo>
                      <a:lnTo>
                        <a:pt x="25" y="31"/>
                      </a:lnTo>
                      <a:lnTo>
                        <a:pt x="33" y="13"/>
                      </a:lnTo>
                      <a:lnTo>
                        <a:pt x="43" y="0"/>
                      </a:lnTo>
                      <a:lnTo>
                        <a:pt x="33" y="6"/>
                      </a:lnTo>
                      <a:lnTo>
                        <a:pt x="20" y="21"/>
                      </a:lnTo>
                      <a:lnTo>
                        <a:pt x="15" y="40"/>
                      </a:lnTo>
                      <a:lnTo>
                        <a:pt x="15" y="56"/>
                      </a:lnTo>
                      <a:lnTo>
                        <a:pt x="15" y="65"/>
                      </a:lnTo>
                      <a:lnTo>
                        <a:pt x="11" y="57"/>
                      </a:lnTo>
                      <a:lnTo>
                        <a:pt x="0" y="60"/>
                      </a:lnTo>
                    </a:path>
                  </a:pathLst>
                </a:custGeom>
                <a:solidFill>
                  <a:srgbClr val="0020A0"/>
                </a:solidFill>
                <a:ln w="12700" cap="rnd">
                  <a:solidFill>
                    <a:srgbClr val="000000"/>
                  </a:solidFill>
                  <a:round/>
                  <a:headEnd/>
                  <a:tailEnd/>
                </a:ln>
              </p:spPr>
              <p:txBody>
                <a:bodyPr/>
                <a:lstStyle/>
                <a:p>
                  <a:endParaRPr lang="zh-CN" altLang="en-US"/>
                </a:p>
              </p:txBody>
            </p:sp>
            <p:sp>
              <p:nvSpPr>
                <p:cNvPr id="229398" name="Freeform 45"/>
                <p:cNvSpPr>
                  <a:spLocks/>
                </p:cNvSpPr>
                <p:nvPr/>
              </p:nvSpPr>
              <p:spPr bwMode="auto">
                <a:xfrm>
                  <a:off x="4759" y="1314"/>
                  <a:ext cx="22" cy="40"/>
                </a:xfrm>
                <a:custGeom>
                  <a:avLst/>
                  <a:gdLst>
                    <a:gd name="T0" fmla="*/ 0 w 22"/>
                    <a:gd name="T1" fmla="*/ 39 h 40"/>
                    <a:gd name="T2" fmla="*/ 7 w 22"/>
                    <a:gd name="T3" fmla="*/ 33 h 40"/>
                    <a:gd name="T4" fmla="*/ 13 w 22"/>
                    <a:gd name="T5" fmla="*/ 5 h 40"/>
                    <a:gd name="T6" fmla="*/ 21 w 22"/>
                    <a:gd name="T7" fmla="*/ 0 h 40"/>
                    <a:gd name="T8" fmla="*/ 0 60000 65536"/>
                    <a:gd name="T9" fmla="*/ 0 60000 65536"/>
                    <a:gd name="T10" fmla="*/ 0 60000 65536"/>
                    <a:gd name="T11" fmla="*/ 0 60000 65536"/>
                    <a:gd name="T12" fmla="*/ 0 w 22"/>
                    <a:gd name="T13" fmla="*/ 0 h 40"/>
                    <a:gd name="T14" fmla="*/ 22 w 22"/>
                    <a:gd name="T15" fmla="*/ 40 h 40"/>
                  </a:gdLst>
                  <a:ahLst/>
                  <a:cxnLst>
                    <a:cxn ang="T8">
                      <a:pos x="T0" y="T1"/>
                    </a:cxn>
                    <a:cxn ang="T9">
                      <a:pos x="T2" y="T3"/>
                    </a:cxn>
                    <a:cxn ang="T10">
                      <a:pos x="T4" y="T5"/>
                    </a:cxn>
                    <a:cxn ang="T11">
                      <a:pos x="T6" y="T7"/>
                    </a:cxn>
                  </a:cxnLst>
                  <a:rect l="T12" t="T13" r="T14" b="T15"/>
                  <a:pathLst>
                    <a:path w="22" h="40">
                      <a:moveTo>
                        <a:pt x="0" y="39"/>
                      </a:moveTo>
                      <a:lnTo>
                        <a:pt x="7" y="33"/>
                      </a:lnTo>
                      <a:lnTo>
                        <a:pt x="13" y="5"/>
                      </a:lnTo>
                      <a:lnTo>
                        <a:pt x="21"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9399" name="Freeform 46"/>
                <p:cNvSpPr>
                  <a:spLocks/>
                </p:cNvSpPr>
                <p:nvPr/>
              </p:nvSpPr>
              <p:spPr bwMode="auto">
                <a:xfrm>
                  <a:off x="4868" y="1133"/>
                  <a:ext cx="247" cy="182"/>
                </a:xfrm>
                <a:custGeom>
                  <a:avLst/>
                  <a:gdLst>
                    <a:gd name="T0" fmla="*/ 0 w 247"/>
                    <a:gd name="T1" fmla="*/ 5 h 182"/>
                    <a:gd name="T2" fmla="*/ 4 w 247"/>
                    <a:gd name="T3" fmla="*/ 19 h 182"/>
                    <a:gd name="T4" fmla="*/ 15 w 247"/>
                    <a:gd name="T5" fmla="*/ 32 h 182"/>
                    <a:gd name="T6" fmla="*/ 26 w 247"/>
                    <a:gd name="T7" fmla="*/ 35 h 182"/>
                    <a:gd name="T8" fmla="*/ 42 w 247"/>
                    <a:gd name="T9" fmla="*/ 40 h 182"/>
                    <a:gd name="T10" fmla="*/ 54 w 247"/>
                    <a:gd name="T11" fmla="*/ 44 h 182"/>
                    <a:gd name="T12" fmla="*/ 74 w 247"/>
                    <a:gd name="T13" fmla="*/ 49 h 182"/>
                    <a:gd name="T14" fmla="*/ 97 w 247"/>
                    <a:gd name="T15" fmla="*/ 55 h 182"/>
                    <a:gd name="T16" fmla="*/ 118 w 247"/>
                    <a:gd name="T17" fmla="*/ 63 h 182"/>
                    <a:gd name="T18" fmla="*/ 131 w 247"/>
                    <a:gd name="T19" fmla="*/ 69 h 182"/>
                    <a:gd name="T20" fmla="*/ 147 w 247"/>
                    <a:gd name="T21" fmla="*/ 81 h 182"/>
                    <a:gd name="T22" fmla="*/ 158 w 247"/>
                    <a:gd name="T23" fmla="*/ 99 h 182"/>
                    <a:gd name="T24" fmla="*/ 168 w 247"/>
                    <a:gd name="T25" fmla="*/ 124 h 182"/>
                    <a:gd name="T26" fmla="*/ 175 w 247"/>
                    <a:gd name="T27" fmla="*/ 152 h 182"/>
                    <a:gd name="T28" fmla="*/ 179 w 247"/>
                    <a:gd name="T29" fmla="*/ 181 h 182"/>
                    <a:gd name="T30" fmla="*/ 183 w 247"/>
                    <a:gd name="T31" fmla="*/ 161 h 182"/>
                    <a:gd name="T32" fmla="*/ 187 w 247"/>
                    <a:gd name="T33" fmla="*/ 145 h 182"/>
                    <a:gd name="T34" fmla="*/ 189 w 247"/>
                    <a:gd name="T35" fmla="*/ 122 h 182"/>
                    <a:gd name="T36" fmla="*/ 190 w 247"/>
                    <a:gd name="T37" fmla="*/ 96 h 182"/>
                    <a:gd name="T38" fmla="*/ 192 w 247"/>
                    <a:gd name="T39" fmla="*/ 72 h 182"/>
                    <a:gd name="T40" fmla="*/ 193 w 247"/>
                    <a:gd name="T41" fmla="*/ 42 h 182"/>
                    <a:gd name="T42" fmla="*/ 207 w 247"/>
                    <a:gd name="T43" fmla="*/ 64 h 182"/>
                    <a:gd name="T44" fmla="*/ 213 w 247"/>
                    <a:gd name="T45" fmla="*/ 84 h 182"/>
                    <a:gd name="T46" fmla="*/ 219 w 247"/>
                    <a:gd name="T47" fmla="*/ 102 h 182"/>
                    <a:gd name="T48" fmla="*/ 223 w 247"/>
                    <a:gd name="T49" fmla="*/ 119 h 182"/>
                    <a:gd name="T50" fmla="*/ 224 w 247"/>
                    <a:gd name="T51" fmla="*/ 130 h 182"/>
                    <a:gd name="T52" fmla="*/ 246 w 247"/>
                    <a:gd name="T53" fmla="*/ 151 h 182"/>
                    <a:gd name="T54" fmla="*/ 228 w 247"/>
                    <a:gd name="T55" fmla="*/ 126 h 182"/>
                    <a:gd name="T56" fmla="*/ 224 w 247"/>
                    <a:gd name="T57" fmla="*/ 109 h 182"/>
                    <a:gd name="T58" fmla="*/ 214 w 247"/>
                    <a:gd name="T59" fmla="*/ 70 h 182"/>
                    <a:gd name="T60" fmla="*/ 195 w 247"/>
                    <a:gd name="T61" fmla="*/ 35 h 182"/>
                    <a:gd name="T62" fmla="*/ 185 w 247"/>
                    <a:gd name="T63" fmla="*/ 16 h 182"/>
                    <a:gd name="T64" fmla="*/ 171 w 247"/>
                    <a:gd name="T65" fmla="*/ 17 h 182"/>
                    <a:gd name="T66" fmla="*/ 160 w 247"/>
                    <a:gd name="T67" fmla="*/ 17 h 182"/>
                    <a:gd name="T68" fmla="*/ 144 w 247"/>
                    <a:gd name="T69" fmla="*/ 17 h 182"/>
                    <a:gd name="T70" fmla="*/ 126 w 247"/>
                    <a:gd name="T71" fmla="*/ 13 h 182"/>
                    <a:gd name="T72" fmla="*/ 110 w 247"/>
                    <a:gd name="T73" fmla="*/ 13 h 182"/>
                    <a:gd name="T74" fmla="*/ 99 w 247"/>
                    <a:gd name="T75" fmla="*/ 6 h 182"/>
                    <a:gd name="T76" fmla="*/ 80 w 247"/>
                    <a:gd name="T77" fmla="*/ 1 h 182"/>
                    <a:gd name="T78" fmla="*/ 54 w 247"/>
                    <a:gd name="T79" fmla="*/ 0 h 182"/>
                    <a:gd name="T80" fmla="*/ 19 w 247"/>
                    <a:gd name="T81" fmla="*/ 3 h 182"/>
                    <a:gd name="T82" fmla="*/ 0 w 247"/>
                    <a:gd name="T83" fmla="*/ 5 h 1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7"/>
                    <a:gd name="T127" fmla="*/ 0 h 182"/>
                    <a:gd name="T128" fmla="*/ 247 w 247"/>
                    <a:gd name="T129" fmla="*/ 182 h 1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7" h="182">
                      <a:moveTo>
                        <a:pt x="0" y="5"/>
                      </a:moveTo>
                      <a:lnTo>
                        <a:pt x="4" y="19"/>
                      </a:lnTo>
                      <a:lnTo>
                        <a:pt x="15" y="32"/>
                      </a:lnTo>
                      <a:lnTo>
                        <a:pt x="26" y="35"/>
                      </a:lnTo>
                      <a:lnTo>
                        <a:pt x="42" y="40"/>
                      </a:lnTo>
                      <a:lnTo>
                        <a:pt x="54" y="44"/>
                      </a:lnTo>
                      <a:lnTo>
                        <a:pt x="74" y="49"/>
                      </a:lnTo>
                      <a:lnTo>
                        <a:pt x="97" y="55"/>
                      </a:lnTo>
                      <a:lnTo>
                        <a:pt x="118" y="63"/>
                      </a:lnTo>
                      <a:lnTo>
                        <a:pt x="131" y="69"/>
                      </a:lnTo>
                      <a:lnTo>
                        <a:pt x="147" y="81"/>
                      </a:lnTo>
                      <a:lnTo>
                        <a:pt x="158" y="99"/>
                      </a:lnTo>
                      <a:lnTo>
                        <a:pt x="168" y="124"/>
                      </a:lnTo>
                      <a:lnTo>
                        <a:pt x="175" y="152"/>
                      </a:lnTo>
                      <a:lnTo>
                        <a:pt x="179" y="181"/>
                      </a:lnTo>
                      <a:lnTo>
                        <a:pt x="183" y="161"/>
                      </a:lnTo>
                      <a:lnTo>
                        <a:pt x="187" y="145"/>
                      </a:lnTo>
                      <a:lnTo>
                        <a:pt x="189" y="122"/>
                      </a:lnTo>
                      <a:lnTo>
                        <a:pt x="190" y="96"/>
                      </a:lnTo>
                      <a:lnTo>
                        <a:pt x="192" y="72"/>
                      </a:lnTo>
                      <a:lnTo>
                        <a:pt x="193" y="42"/>
                      </a:lnTo>
                      <a:lnTo>
                        <a:pt x="207" y="64"/>
                      </a:lnTo>
                      <a:lnTo>
                        <a:pt x="213" y="84"/>
                      </a:lnTo>
                      <a:lnTo>
                        <a:pt x="219" y="102"/>
                      </a:lnTo>
                      <a:lnTo>
                        <a:pt x="223" y="119"/>
                      </a:lnTo>
                      <a:lnTo>
                        <a:pt x="224" y="130"/>
                      </a:lnTo>
                      <a:lnTo>
                        <a:pt x="246" y="151"/>
                      </a:lnTo>
                      <a:lnTo>
                        <a:pt x="228" y="126"/>
                      </a:lnTo>
                      <a:lnTo>
                        <a:pt x="224" y="109"/>
                      </a:lnTo>
                      <a:lnTo>
                        <a:pt x="214" y="70"/>
                      </a:lnTo>
                      <a:lnTo>
                        <a:pt x="195" y="35"/>
                      </a:lnTo>
                      <a:lnTo>
                        <a:pt x="185" y="16"/>
                      </a:lnTo>
                      <a:lnTo>
                        <a:pt x="171" y="17"/>
                      </a:lnTo>
                      <a:lnTo>
                        <a:pt x="160" y="17"/>
                      </a:lnTo>
                      <a:lnTo>
                        <a:pt x="144" y="17"/>
                      </a:lnTo>
                      <a:lnTo>
                        <a:pt x="126" y="13"/>
                      </a:lnTo>
                      <a:lnTo>
                        <a:pt x="110" y="13"/>
                      </a:lnTo>
                      <a:lnTo>
                        <a:pt x="99" y="6"/>
                      </a:lnTo>
                      <a:lnTo>
                        <a:pt x="80" y="1"/>
                      </a:lnTo>
                      <a:lnTo>
                        <a:pt x="54" y="0"/>
                      </a:lnTo>
                      <a:lnTo>
                        <a:pt x="19" y="3"/>
                      </a:lnTo>
                      <a:lnTo>
                        <a:pt x="0" y="5"/>
                      </a:lnTo>
                    </a:path>
                  </a:pathLst>
                </a:custGeom>
                <a:solidFill>
                  <a:srgbClr val="0020A0"/>
                </a:solidFill>
                <a:ln w="12700" cap="rnd">
                  <a:solidFill>
                    <a:srgbClr val="0020A0"/>
                  </a:solidFill>
                  <a:round/>
                  <a:headEnd/>
                  <a:tailEnd/>
                </a:ln>
              </p:spPr>
              <p:txBody>
                <a:bodyPr/>
                <a:lstStyle/>
                <a:p>
                  <a:endParaRPr lang="zh-CN" altLang="en-US"/>
                </a:p>
              </p:txBody>
            </p:sp>
            <p:sp>
              <p:nvSpPr>
                <p:cNvPr id="229400" name="Freeform 47"/>
                <p:cNvSpPr>
                  <a:spLocks/>
                </p:cNvSpPr>
                <p:nvPr/>
              </p:nvSpPr>
              <p:spPr bwMode="auto">
                <a:xfrm>
                  <a:off x="4866" y="1106"/>
                  <a:ext cx="266" cy="209"/>
                </a:xfrm>
                <a:custGeom>
                  <a:avLst/>
                  <a:gdLst>
                    <a:gd name="T0" fmla="*/ 0 w 266"/>
                    <a:gd name="T1" fmla="*/ 5 h 209"/>
                    <a:gd name="T2" fmla="*/ 4 w 266"/>
                    <a:gd name="T3" fmla="*/ 18 h 209"/>
                    <a:gd name="T4" fmla="*/ 16 w 266"/>
                    <a:gd name="T5" fmla="*/ 31 h 209"/>
                    <a:gd name="T6" fmla="*/ 27 w 266"/>
                    <a:gd name="T7" fmla="*/ 35 h 209"/>
                    <a:gd name="T8" fmla="*/ 42 w 266"/>
                    <a:gd name="T9" fmla="*/ 40 h 209"/>
                    <a:gd name="T10" fmla="*/ 54 w 266"/>
                    <a:gd name="T11" fmla="*/ 45 h 209"/>
                    <a:gd name="T12" fmla="*/ 74 w 266"/>
                    <a:gd name="T13" fmla="*/ 49 h 209"/>
                    <a:gd name="T14" fmla="*/ 98 w 266"/>
                    <a:gd name="T15" fmla="*/ 54 h 209"/>
                    <a:gd name="T16" fmla="*/ 118 w 266"/>
                    <a:gd name="T17" fmla="*/ 62 h 209"/>
                    <a:gd name="T18" fmla="*/ 131 w 266"/>
                    <a:gd name="T19" fmla="*/ 71 h 209"/>
                    <a:gd name="T20" fmla="*/ 144 w 266"/>
                    <a:gd name="T21" fmla="*/ 87 h 209"/>
                    <a:gd name="T22" fmla="*/ 157 w 266"/>
                    <a:gd name="T23" fmla="*/ 101 h 209"/>
                    <a:gd name="T24" fmla="*/ 168 w 266"/>
                    <a:gd name="T25" fmla="*/ 124 h 209"/>
                    <a:gd name="T26" fmla="*/ 176 w 266"/>
                    <a:gd name="T27" fmla="*/ 151 h 209"/>
                    <a:gd name="T28" fmla="*/ 182 w 266"/>
                    <a:gd name="T29" fmla="*/ 181 h 209"/>
                    <a:gd name="T30" fmla="*/ 187 w 266"/>
                    <a:gd name="T31" fmla="*/ 160 h 209"/>
                    <a:gd name="T32" fmla="*/ 189 w 266"/>
                    <a:gd name="T33" fmla="*/ 142 h 209"/>
                    <a:gd name="T34" fmla="*/ 190 w 266"/>
                    <a:gd name="T35" fmla="*/ 119 h 209"/>
                    <a:gd name="T36" fmla="*/ 193 w 266"/>
                    <a:gd name="T37" fmla="*/ 93 h 209"/>
                    <a:gd name="T38" fmla="*/ 192 w 266"/>
                    <a:gd name="T39" fmla="*/ 71 h 209"/>
                    <a:gd name="T40" fmla="*/ 196 w 266"/>
                    <a:gd name="T41" fmla="*/ 67 h 209"/>
                    <a:gd name="T42" fmla="*/ 202 w 266"/>
                    <a:gd name="T43" fmla="*/ 76 h 209"/>
                    <a:gd name="T44" fmla="*/ 212 w 266"/>
                    <a:gd name="T45" fmla="*/ 90 h 209"/>
                    <a:gd name="T46" fmla="*/ 230 w 266"/>
                    <a:gd name="T47" fmla="*/ 150 h 209"/>
                    <a:gd name="T48" fmla="*/ 251 w 266"/>
                    <a:gd name="T49" fmla="*/ 183 h 209"/>
                    <a:gd name="T50" fmla="*/ 265 w 266"/>
                    <a:gd name="T51" fmla="*/ 208 h 209"/>
                    <a:gd name="T52" fmla="*/ 250 w 266"/>
                    <a:gd name="T53" fmla="*/ 174 h 209"/>
                    <a:gd name="T54" fmla="*/ 241 w 266"/>
                    <a:gd name="T55" fmla="*/ 164 h 209"/>
                    <a:gd name="T56" fmla="*/ 225 w 266"/>
                    <a:gd name="T57" fmla="*/ 108 h 209"/>
                    <a:gd name="T58" fmla="*/ 214 w 266"/>
                    <a:gd name="T59" fmla="*/ 70 h 209"/>
                    <a:gd name="T60" fmla="*/ 195 w 266"/>
                    <a:gd name="T61" fmla="*/ 35 h 209"/>
                    <a:gd name="T62" fmla="*/ 185 w 266"/>
                    <a:gd name="T63" fmla="*/ 15 h 209"/>
                    <a:gd name="T64" fmla="*/ 171 w 266"/>
                    <a:gd name="T65" fmla="*/ 16 h 209"/>
                    <a:gd name="T66" fmla="*/ 160 w 266"/>
                    <a:gd name="T67" fmla="*/ 16 h 209"/>
                    <a:gd name="T68" fmla="*/ 144 w 266"/>
                    <a:gd name="T69" fmla="*/ 16 h 209"/>
                    <a:gd name="T70" fmla="*/ 126 w 266"/>
                    <a:gd name="T71" fmla="*/ 13 h 209"/>
                    <a:gd name="T72" fmla="*/ 111 w 266"/>
                    <a:gd name="T73" fmla="*/ 13 h 209"/>
                    <a:gd name="T74" fmla="*/ 98 w 266"/>
                    <a:gd name="T75" fmla="*/ 5 h 209"/>
                    <a:gd name="T76" fmla="*/ 80 w 266"/>
                    <a:gd name="T77" fmla="*/ 1 h 209"/>
                    <a:gd name="T78" fmla="*/ 54 w 266"/>
                    <a:gd name="T79" fmla="*/ 0 h 209"/>
                    <a:gd name="T80" fmla="*/ 19 w 266"/>
                    <a:gd name="T81" fmla="*/ 3 h 209"/>
                    <a:gd name="T82" fmla="*/ 0 w 266"/>
                    <a:gd name="T83" fmla="*/ 5 h 2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6"/>
                    <a:gd name="T127" fmla="*/ 0 h 209"/>
                    <a:gd name="T128" fmla="*/ 266 w 266"/>
                    <a:gd name="T129" fmla="*/ 209 h 2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6" h="209">
                      <a:moveTo>
                        <a:pt x="0" y="5"/>
                      </a:moveTo>
                      <a:lnTo>
                        <a:pt x="4" y="18"/>
                      </a:lnTo>
                      <a:lnTo>
                        <a:pt x="16" y="31"/>
                      </a:lnTo>
                      <a:lnTo>
                        <a:pt x="27" y="35"/>
                      </a:lnTo>
                      <a:lnTo>
                        <a:pt x="42" y="40"/>
                      </a:lnTo>
                      <a:lnTo>
                        <a:pt x="54" y="45"/>
                      </a:lnTo>
                      <a:lnTo>
                        <a:pt x="74" y="49"/>
                      </a:lnTo>
                      <a:lnTo>
                        <a:pt x="98" y="54"/>
                      </a:lnTo>
                      <a:lnTo>
                        <a:pt x="118" y="62"/>
                      </a:lnTo>
                      <a:lnTo>
                        <a:pt x="131" y="71"/>
                      </a:lnTo>
                      <a:lnTo>
                        <a:pt x="144" y="87"/>
                      </a:lnTo>
                      <a:lnTo>
                        <a:pt x="157" y="101"/>
                      </a:lnTo>
                      <a:lnTo>
                        <a:pt x="168" y="124"/>
                      </a:lnTo>
                      <a:lnTo>
                        <a:pt x="176" y="151"/>
                      </a:lnTo>
                      <a:lnTo>
                        <a:pt x="182" y="181"/>
                      </a:lnTo>
                      <a:lnTo>
                        <a:pt x="187" y="160"/>
                      </a:lnTo>
                      <a:lnTo>
                        <a:pt x="189" y="142"/>
                      </a:lnTo>
                      <a:lnTo>
                        <a:pt x="190" y="119"/>
                      </a:lnTo>
                      <a:lnTo>
                        <a:pt x="193" y="93"/>
                      </a:lnTo>
                      <a:lnTo>
                        <a:pt x="192" y="71"/>
                      </a:lnTo>
                      <a:lnTo>
                        <a:pt x="196" y="67"/>
                      </a:lnTo>
                      <a:lnTo>
                        <a:pt x="202" y="76"/>
                      </a:lnTo>
                      <a:lnTo>
                        <a:pt x="212" y="90"/>
                      </a:lnTo>
                      <a:lnTo>
                        <a:pt x="230" y="150"/>
                      </a:lnTo>
                      <a:lnTo>
                        <a:pt x="251" y="183"/>
                      </a:lnTo>
                      <a:lnTo>
                        <a:pt x="265" y="208"/>
                      </a:lnTo>
                      <a:lnTo>
                        <a:pt x="250" y="174"/>
                      </a:lnTo>
                      <a:lnTo>
                        <a:pt x="241" y="164"/>
                      </a:lnTo>
                      <a:lnTo>
                        <a:pt x="225" y="108"/>
                      </a:lnTo>
                      <a:lnTo>
                        <a:pt x="214" y="70"/>
                      </a:lnTo>
                      <a:lnTo>
                        <a:pt x="195" y="35"/>
                      </a:lnTo>
                      <a:lnTo>
                        <a:pt x="185" y="15"/>
                      </a:lnTo>
                      <a:lnTo>
                        <a:pt x="171" y="16"/>
                      </a:lnTo>
                      <a:lnTo>
                        <a:pt x="160" y="16"/>
                      </a:lnTo>
                      <a:lnTo>
                        <a:pt x="144" y="16"/>
                      </a:lnTo>
                      <a:lnTo>
                        <a:pt x="126" y="13"/>
                      </a:lnTo>
                      <a:lnTo>
                        <a:pt x="111" y="13"/>
                      </a:lnTo>
                      <a:lnTo>
                        <a:pt x="98" y="5"/>
                      </a:lnTo>
                      <a:lnTo>
                        <a:pt x="80" y="1"/>
                      </a:lnTo>
                      <a:lnTo>
                        <a:pt x="54" y="0"/>
                      </a:lnTo>
                      <a:lnTo>
                        <a:pt x="19" y="3"/>
                      </a:lnTo>
                      <a:lnTo>
                        <a:pt x="0" y="5"/>
                      </a:lnTo>
                    </a:path>
                  </a:pathLst>
                </a:custGeom>
                <a:solidFill>
                  <a:srgbClr val="4080FF"/>
                </a:solidFill>
                <a:ln w="12700" cap="rnd">
                  <a:solidFill>
                    <a:srgbClr val="000000"/>
                  </a:solidFill>
                  <a:round/>
                  <a:headEnd/>
                  <a:tailEnd/>
                </a:ln>
              </p:spPr>
              <p:txBody>
                <a:bodyPr/>
                <a:lstStyle/>
                <a:p>
                  <a:endParaRPr lang="zh-CN" altLang="en-US"/>
                </a:p>
              </p:txBody>
            </p:sp>
          </p:grpSp>
          <p:sp>
            <p:nvSpPr>
              <p:cNvPr id="229394" name="Freeform 48"/>
              <p:cNvSpPr>
                <a:spLocks/>
              </p:cNvSpPr>
              <p:nvPr/>
            </p:nvSpPr>
            <p:spPr bwMode="auto">
              <a:xfrm>
                <a:off x="4717" y="1013"/>
                <a:ext cx="271" cy="525"/>
              </a:xfrm>
              <a:custGeom>
                <a:avLst/>
                <a:gdLst>
                  <a:gd name="T0" fmla="*/ 139 w 271"/>
                  <a:gd name="T1" fmla="*/ 366 h 525"/>
                  <a:gd name="T2" fmla="*/ 156 w 271"/>
                  <a:gd name="T3" fmla="*/ 302 h 525"/>
                  <a:gd name="T4" fmla="*/ 168 w 271"/>
                  <a:gd name="T5" fmla="*/ 224 h 525"/>
                  <a:gd name="T6" fmla="*/ 166 w 271"/>
                  <a:gd name="T7" fmla="*/ 172 h 525"/>
                  <a:gd name="T8" fmla="*/ 185 w 271"/>
                  <a:gd name="T9" fmla="*/ 160 h 525"/>
                  <a:gd name="T10" fmla="*/ 196 w 271"/>
                  <a:gd name="T11" fmla="*/ 135 h 525"/>
                  <a:gd name="T12" fmla="*/ 198 w 271"/>
                  <a:gd name="T13" fmla="*/ 117 h 525"/>
                  <a:gd name="T14" fmla="*/ 207 w 271"/>
                  <a:gd name="T15" fmla="*/ 125 h 525"/>
                  <a:gd name="T16" fmla="*/ 221 w 271"/>
                  <a:gd name="T17" fmla="*/ 126 h 525"/>
                  <a:gd name="T18" fmla="*/ 212 w 271"/>
                  <a:gd name="T19" fmla="*/ 137 h 525"/>
                  <a:gd name="T20" fmla="*/ 222 w 271"/>
                  <a:gd name="T21" fmla="*/ 144 h 525"/>
                  <a:gd name="T22" fmla="*/ 234 w 271"/>
                  <a:gd name="T23" fmla="*/ 131 h 525"/>
                  <a:gd name="T24" fmla="*/ 226 w 271"/>
                  <a:gd name="T25" fmla="*/ 105 h 525"/>
                  <a:gd name="T26" fmla="*/ 233 w 271"/>
                  <a:gd name="T27" fmla="*/ 99 h 525"/>
                  <a:gd name="T28" fmla="*/ 253 w 271"/>
                  <a:gd name="T29" fmla="*/ 121 h 525"/>
                  <a:gd name="T30" fmla="*/ 260 w 271"/>
                  <a:gd name="T31" fmla="*/ 108 h 525"/>
                  <a:gd name="T32" fmla="*/ 247 w 271"/>
                  <a:gd name="T33" fmla="*/ 85 h 525"/>
                  <a:gd name="T34" fmla="*/ 208 w 271"/>
                  <a:gd name="T35" fmla="*/ 66 h 525"/>
                  <a:gd name="T36" fmla="*/ 244 w 271"/>
                  <a:gd name="T37" fmla="*/ 75 h 525"/>
                  <a:gd name="T38" fmla="*/ 265 w 271"/>
                  <a:gd name="T39" fmla="*/ 90 h 525"/>
                  <a:gd name="T40" fmla="*/ 269 w 271"/>
                  <a:gd name="T41" fmla="*/ 74 h 525"/>
                  <a:gd name="T42" fmla="*/ 250 w 271"/>
                  <a:gd name="T43" fmla="*/ 54 h 525"/>
                  <a:gd name="T44" fmla="*/ 217 w 271"/>
                  <a:gd name="T45" fmla="*/ 42 h 525"/>
                  <a:gd name="T46" fmla="*/ 210 w 271"/>
                  <a:gd name="T47" fmla="*/ 37 h 525"/>
                  <a:gd name="T48" fmla="*/ 235 w 271"/>
                  <a:gd name="T49" fmla="*/ 37 h 525"/>
                  <a:gd name="T50" fmla="*/ 253 w 271"/>
                  <a:gd name="T51" fmla="*/ 52 h 525"/>
                  <a:gd name="T52" fmla="*/ 265 w 271"/>
                  <a:gd name="T53" fmla="*/ 47 h 525"/>
                  <a:gd name="T54" fmla="*/ 258 w 271"/>
                  <a:gd name="T55" fmla="*/ 32 h 525"/>
                  <a:gd name="T56" fmla="*/ 226 w 271"/>
                  <a:gd name="T57" fmla="*/ 11 h 525"/>
                  <a:gd name="T58" fmla="*/ 181 w 271"/>
                  <a:gd name="T59" fmla="*/ 18 h 525"/>
                  <a:gd name="T60" fmla="*/ 151 w 271"/>
                  <a:gd name="T61" fmla="*/ 37 h 525"/>
                  <a:gd name="T62" fmla="*/ 132 w 271"/>
                  <a:gd name="T63" fmla="*/ 3 h 525"/>
                  <a:gd name="T64" fmla="*/ 108 w 271"/>
                  <a:gd name="T65" fmla="*/ 1 h 525"/>
                  <a:gd name="T66" fmla="*/ 111 w 271"/>
                  <a:gd name="T67" fmla="*/ 20 h 525"/>
                  <a:gd name="T68" fmla="*/ 119 w 271"/>
                  <a:gd name="T69" fmla="*/ 43 h 525"/>
                  <a:gd name="T70" fmla="*/ 119 w 271"/>
                  <a:gd name="T71" fmla="*/ 76 h 525"/>
                  <a:gd name="T72" fmla="*/ 110 w 271"/>
                  <a:gd name="T73" fmla="*/ 98 h 525"/>
                  <a:gd name="T74" fmla="*/ 107 w 271"/>
                  <a:gd name="T75" fmla="*/ 127 h 525"/>
                  <a:gd name="T76" fmla="*/ 113 w 271"/>
                  <a:gd name="T77" fmla="*/ 159 h 525"/>
                  <a:gd name="T78" fmla="*/ 101 w 271"/>
                  <a:gd name="T79" fmla="*/ 219 h 525"/>
                  <a:gd name="T80" fmla="*/ 86 w 271"/>
                  <a:gd name="T81" fmla="*/ 268 h 525"/>
                  <a:gd name="T82" fmla="*/ 69 w 271"/>
                  <a:gd name="T83" fmla="*/ 301 h 525"/>
                  <a:gd name="T84" fmla="*/ 39 w 271"/>
                  <a:gd name="T85" fmla="*/ 330 h 525"/>
                  <a:gd name="T86" fmla="*/ 10 w 271"/>
                  <a:gd name="T87" fmla="*/ 388 h 525"/>
                  <a:gd name="T88" fmla="*/ 1 w 271"/>
                  <a:gd name="T89" fmla="*/ 427 h 525"/>
                  <a:gd name="T90" fmla="*/ 0 w 271"/>
                  <a:gd name="T91" fmla="*/ 460 h 525"/>
                  <a:gd name="T92" fmla="*/ 6 w 271"/>
                  <a:gd name="T93" fmla="*/ 499 h 525"/>
                  <a:gd name="T94" fmla="*/ 21 w 271"/>
                  <a:gd name="T95" fmla="*/ 517 h 525"/>
                  <a:gd name="T96" fmla="*/ 45 w 271"/>
                  <a:gd name="T97" fmla="*/ 524 h 525"/>
                  <a:gd name="T98" fmla="*/ 68 w 271"/>
                  <a:gd name="T99" fmla="*/ 506 h 525"/>
                  <a:gd name="T100" fmla="*/ 78 w 271"/>
                  <a:gd name="T101" fmla="*/ 467 h 525"/>
                  <a:gd name="T102" fmla="*/ 104 w 271"/>
                  <a:gd name="T103" fmla="*/ 427 h 5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1"/>
                  <a:gd name="T157" fmla="*/ 0 h 525"/>
                  <a:gd name="T158" fmla="*/ 271 w 271"/>
                  <a:gd name="T159" fmla="*/ 525 h 5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1" h="525">
                    <a:moveTo>
                      <a:pt x="119" y="403"/>
                    </a:moveTo>
                    <a:lnTo>
                      <a:pt x="139" y="366"/>
                    </a:lnTo>
                    <a:lnTo>
                      <a:pt x="146" y="342"/>
                    </a:lnTo>
                    <a:lnTo>
                      <a:pt x="156" y="302"/>
                    </a:lnTo>
                    <a:lnTo>
                      <a:pt x="162" y="264"/>
                    </a:lnTo>
                    <a:lnTo>
                      <a:pt x="168" y="224"/>
                    </a:lnTo>
                    <a:lnTo>
                      <a:pt x="167" y="197"/>
                    </a:lnTo>
                    <a:lnTo>
                      <a:pt x="166" y="172"/>
                    </a:lnTo>
                    <a:lnTo>
                      <a:pt x="176" y="168"/>
                    </a:lnTo>
                    <a:lnTo>
                      <a:pt x="185" y="160"/>
                    </a:lnTo>
                    <a:lnTo>
                      <a:pt x="191" y="150"/>
                    </a:lnTo>
                    <a:lnTo>
                      <a:pt x="196" y="135"/>
                    </a:lnTo>
                    <a:lnTo>
                      <a:pt x="198" y="125"/>
                    </a:lnTo>
                    <a:lnTo>
                      <a:pt x="198" y="117"/>
                    </a:lnTo>
                    <a:lnTo>
                      <a:pt x="202" y="121"/>
                    </a:lnTo>
                    <a:lnTo>
                      <a:pt x="207" y="125"/>
                    </a:lnTo>
                    <a:lnTo>
                      <a:pt x="213" y="127"/>
                    </a:lnTo>
                    <a:lnTo>
                      <a:pt x="221" y="126"/>
                    </a:lnTo>
                    <a:lnTo>
                      <a:pt x="214" y="129"/>
                    </a:lnTo>
                    <a:lnTo>
                      <a:pt x="212" y="137"/>
                    </a:lnTo>
                    <a:lnTo>
                      <a:pt x="215" y="143"/>
                    </a:lnTo>
                    <a:lnTo>
                      <a:pt x="222" y="144"/>
                    </a:lnTo>
                    <a:lnTo>
                      <a:pt x="230" y="140"/>
                    </a:lnTo>
                    <a:lnTo>
                      <a:pt x="234" y="131"/>
                    </a:lnTo>
                    <a:lnTo>
                      <a:pt x="232" y="116"/>
                    </a:lnTo>
                    <a:lnTo>
                      <a:pt x="226" y="105"/>
                    </a:lnTo>
                    <a:lnTo>
                      <a:pt x="205" y="90"/>
                    </a:lnTo>
                    <a:lnTo>
                      <a:pt x="233" y="99"/>
                    </a:lnTo>
                    <a:lnTo>
                      <a:pt x="247" y="119"/>
                    </a:lnTo>
                    <a:lnTo>
                      <a:pt x="253" y="121"/>
                    </a:lnTo>
                    <a:lnTo>
                      <a:pt x="258" y="117"/>
                    </a:lnTo>
                    <a:lnTo>
                      <a:pt x="260" y="108"/>
                    </a:lnTo>
                    <a:lnTo>
                      <a:pt x="256" y="98"/>
                    </a:lnTo>
                    <a:lnTo>
                      <a:pt x="247" y="85"/>
                    </a:lnTo>
                    <a:lnTo>
                      <a:pt x="230" y="74"/>
                    </a:lnTo>
                    <a:lnTo>
                      <a:pt x="208" y="66"/>
                    </a:lnTo>
                    <a:lnTo>
                      <a:pt x="228" y="65"/>
                    </a:lnTo>
                    <a:lnTo>
                      <a:pt x="244" y="75"/>
                    </a:lnTo>
                    <a:lnTo>
                      <a:pt x="260" y="90"/>
                    </a:lnTo>
                    <a:lnTo>
                      <a:pt x="265" y="90"/>
                    </a:lnTo>
                    <a:lnTo>
                      <a:pt x="270" y="83"/>
                    </a:lnTo>
                    <a:lnTo>
                      <a:pt x="269" y="74"/>
                    </a:lnTo>
                    <a:lnTo>
                      <a:pt x="260" y="63"/>
                    </a:lnTo>
                    <a:lnTo>
                      <a:pt x="250" y="54"/>
                    </a:lnTo>
                    <a:lnTo>
                      <a:pt x="231" y="43"/>
                    </a:lnTo>
                    <a:lnTo>
                      <a:pt x="217" y="42"/>
                    </a:lnTo>
                    <a:lnTo>
                      <a:pt x="198" y="47"/>
                    </a:lnTo>
                    <a:lnTo>
                      <a:pt x="210" y="37"/>
                    </a:lnTo>
                    <a:lnTo>
                      <a:pt x="222" y="36"/>
                    </a:lnTo>
                    <a:lnTo>
                      <a:pt x="235" y="37"/>
                    </a:lnTo>
                    <a:lnTo>
                      <a:pt x="241" y="45"/>
                    </a:lnTo>
                    <a:lnTo>
                      <a:pt x="253" y="52"/>
                    </a:lnTo>
                    <a:lnTo>
                      <a:pt x="262" y="52"/>
                    </a:lnTo>
                    <a:lnTo>
                      <a:pt x="265" y="47"/>
                    </a:lnTo>
                    <a:lnTo>
                      <a:pt x="264" y="39"/>
                    </a:lnTo>
                    <a:lnTo>
                      <a:pt x="258" y="32"/>
                    </a:lnTo>
                    <a:lnTo>
                      <a:pt x="243" y="18"/>
                    </a:lnTo>
                    <a:lnTo>
                      <a:pt x="226" y="11"/>
                    </a:lnTo>
                    <a:lnTo>
                      <a:pt x="203" y="12"/>
                    </a:lnTo>
                    <a:lnTo>
                      <a:pt x="181" y="18"/>
                    </a:lnTo>
                    <a:lnTo>
                      <a:pt x="166" y="28"/>
                    </a:lnTo>
                    <a:lnTo>
                      <a:pt x="151" y="37"/>
                    </a:lnTo>
                    <a:lnTo>
                      <a:pt x="141" y="21"/>
                    </a:lnTo>
                    <a:lnTo>
                      <a:pt x="132" y="3"/>
                    </a:lnTo>
                    <a:lnTo>
                      <a:pt x="120" y="0"/>
                    </a:lnTo>
                    <a:lnTo>
                      <a:pt x="108" y="1"/>
                    </a:lnTo>
                    <a:lnTo>
                      <a:pt x="102" y="9"/>
                    </a:lnTo>
                    <a:lnTo>
                      <a:pt x="111" y="20"/>
                    </a:lnTo>
                    <a:lnTo>
                      <a:pt x="117" y="32"/>
                    </a:lnTo>
                    <a:lnTo>
                      <a:pt x="119" y="43"/>
                    </a:lnTo>
                    <a:lnTo>
                      <a:pt x="122" y="63"/>
                    </a:lnTo>
                    <a:lnTo>
                      <a:pt x="119" y="76"/>
                    </a:lnTo>
                    <a:lnTo>
                      <a:pt x="115" y="89"/>
                    </a:lnTo>
                    <a:lnTo>
                      <a:pt x="110" y="98"/>
                    </a:lnTo>
                    <a:lnTo>
                      <a:pt x="107" y="111"/>
                    </a:lnTo>
                    <a:lnTo>
                      <a:pt x="107" y="127"/>
                    </a:lnTo>
                    <a:lnTo>
                      <a:pt x="110" y="145"/>
                    </a:lnTo>
                    <a:lnTo>
                      <a:pt x="113" y="159"/>
                    </a:lnTo>
                    <a:lnTo>
                      <a:pt x="108" y="188"/>
                    </a:lnTo>
                    <a:lnTo>
                      <a:pt x="101" y="219"/>
                    </a:lnTo>
                    <a:lnTo>
                      <a:pt x="93" y="244"/>
                    </a:lnTo>
                    <a:lnTo>
                      <a:pt x="86" y="268"/>
                    </a:lnTo>
                    <a:lnTo>
                      <a:pt x="78" y="283"/>
                    </a:lnTo>
                    <a:lnTo>
                      <a:pt x="69" y="301"/>
                    </a:lnTo>
                    <a:lnTo>
                      <a:pt x="56" y="314"/>
                    </a:lnTo>
                    <a:lnTo>
                      <a:pt x="39" y="330"/>
                    </a:lnTo>
                    <a:lnTo>
                      <a:pt x="24" y="356"/>
                    </a:lnTo>
                    <a:lnTo>
                      <a:pt x="10" y="388"/>
                    </a:lnTo>
                    <a:lnTo>
                      <a:pt x="5" y="411"/>
                    </a:lnTo>
                    <a:lnTo>
                      <a:pt x="1" y="427"/>
                    </a:lnTo>
                    <a:lnTo>
                      <a:pt x="1" y="443"/>
                    </a:lnTo>
                    <a:lnTo>
                      <a:pt x="0" y="460"/>
                    </a:lnTo>
                    <a:lnTo>
                      <a:pt x="1" y="480"/>
                    </a:lnTo>
                    <a:lnTo>
                      <a:pt x="6" y="499"/>
                    </a:lnTo>
                    <a:lnTo>
                      <a:pt x="13" y="511"/>
                    </a:lnTo>
                    <a:lnTo>
                      <a:pt x="21" y="517"/>
                    </a:lnTo>
                    <a:lnTo>
                      <a:pt x="30" y="522"/>
                    </a:lnTo>
                    <a:lnTo>
                      <a:pt x="45" y="524"/>
                    </a:lnTo>
                    <a:lnTo>
                      <a:pt x="57" y="520"/>
                    </a:lnTo>
                    <a:lnTo>
                      <a:pt x="68" y="506"/>
                    </a:lnTo>
                    <a:lnTo>
                      <a:pt x="76" y="488"/>
                    </a:lnTo>
                    <a:lnTo>
                      <a:pt x="78" y="467"/>
                    </a:lnTo>
                    <a:lnTo>
                      <a:pt x="90" y="445"/>
                    </a:lnTo>
                    <a:lnTo>
                      <a:pt x="104" y="427"/>
                    </a:lnTo>
                    <a:lnTo>
                      <a:pt x="119" y="403"/>
                    </a:lnTo>
                  </a:path>
                </a:pathLst>
              </a:custGeom>
              <a:solidFill>
                <a:srgbClr val="E0A080"/>
              </a:solidFill>
              <a:ln w="12700" cap="rnd">
                <a:solidFill>
                  <a:srgbClr val="000000"/>
                </a:solidFill>
                <a:round/>
                <a:headEnd/>
                <a:tailEnd/>
              </a:ln>
            </p:spPr>
            <p:txBody>
              <a:bodyPr/>
              <a:lstStyle/>
              <a:p>
                <a:endParaRPr lang="zh-CN" altLang="en-US"/>
              </a:p>
            </p:txBody>
          </p:sp>
        </p:grpSp>
        <p:grpSp>
          <p:nvGrpSpPr>
            <p:cNvPr id="229389" name="Group 49"/>
            <p:cNvGrpSpPr>
              <a:grpSpLocks/>
            </p:cNvGrpSpPr>
            <p:nvPr/>
          </p:nvGrpSpPr>
          <p:grpSpPr bwMode="auto">
            <a:xfrm>
              <a:off x="4383" y="1216"/>
              <a:ext cx="59" cy="79"/>
              <a:chOff x="5074" y="910"/>
              <a:chExt cx="59" cy="79"/>
            </a:xfrm>
          </p:grpSpPr>
          <p:sp>
            <p:nvSpPr>
              <p:cNvPr id="229391" name="Freeform 50"/>
              <p:cNvSpPr>
                <a:spLocks/>
              </p:cNvSpPr>
              <p:nvPr/>
            </p:nvSpPr>
            <p:spPr bwMode="auto">
              <a:xfrm>
                <a:off x="5079" y="910"/>
                <a:ext cx="54" cy="79"/>
              </a:xfrm>
              <a:custGeom>
                <a:avLst/>
                <a:gdLst>
                  <a:gd name="T0" fmla="*/ 0 w 54"/>
                  <a:gd name="T1" fmla="*/ 67 h 79"/>
                  <a:gd name="T2" fmla="*/ 12 w 54"/>
                  <a:gd name="T3" fmla="*/ 78 h 79"/>
                  <a:gd name="T4" fmla="*/ 28 w 54"/>
                  <a:gd name="T5" fmla="*/ 73 h 79"/>
                  <a:gd name="T6" fmla="*/ 45 w 54"/>
                  <a:gd name="T7" fmla="*/ 51 h 79"/>
                  <a:gd name="T8" fmla="*/ 53 w 54"/>
                  <a:gd name="T9" fmla="*/ 27 h 79"/>
                  <a:gd name="T10" fmla="*/ 49 w 54"/>
                  <a:gd name="T11" fmla="*/ 8 h 79"/>
                  <a:gd name="T12" fmla="*/ 34 w 54"/>
                  <a:gd name="T13" fmla="*/ 0 h 79"/>
                  <a:gd name="T14" fmla="*/ 21 w 54"/>
                  <a:gd name="T15" fmla="*/ 6 h 79"/>
                  <a:gd name="T16" fmla="*/ 12 w 54"/>
                  <a:gd name="T17" fmla="*/ 16 h 79"/>
                  <a:gd name="T18" fmla="*/ 0 w 54"/>
                  <a:gd name="T19" fmla="*/ 6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79"/>
                  <a:gd name="T32" fmla="*/ 54 w 54"/>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79">
                    <a:moveTo>
                      <a:pt x="0" y="67"/>
                    </a:moveTo>
                    <a:lnTo>
                      <a:pt x="12" y="78"/>
                    </a:lnTo>
                    <a:lnTo>
                      <a:pt x="28" y="73"/>
                    </a:lnTo>
                    <a:lnTo>
                      <a:pt x="45" y="51"/>
                    </a:lnTo>
                    <a:lnTo>
                      <a:pt x="53" y="27"/>
                    </a:lnTo>
                    <a:lnTo>
                      <a:pt x="49" y="8"/>
                    </a:lnTo>
                    <a:lnTo>
                      <a:pt x="34" y="0"/>
                    </a:lnTo>
                    <a:lnTo>
                      <a:pt x="21" y="6"/>
                    </a:lnTo>
                    <a:lnTo>
                      <a:pt x="12" y="16"/>
                    </a:lnTo>
                    <a:lnTo>
                      <a:pt x="0" y="67"/>
                    </a:lnTo>
                  </a:path>
                </a:pathLst>
              </a:custGeom>
              <a:solidFill>
                <a:srgbClr val="E0A080"/>
              </a:solidFill>
              <a:ln w="12700" cap="rnd">
                <a:solidFill>
                  <a:srgbClr val="000000"/>
                </a:solidFill>
                <a:round/>
                <a:headEnd/>
                <a:tailEnd/>
              </a:ln>
            </p:spPr>
            <p:txBody>
              <a:bodyPr/>
              <a:lstStyle/>
              <a:p>
                <a:endParaRPr lang="zh-CN" altLang="en-US"/>
              </a:p>
            </p:txBody>
          </p:sp>
          <p:sp>
            <p:nvSpPr>
              <p:cNvPr id="229392" name="Freeform 51"/>
              <p:cNvSpPr>
                <a:spLocks/>
              </p:cNvSpPr>
              <p:nvPr/>
            </p:nvSpPr>
            <p:spPr bwMode="auto">
              <a:xfrm>
                <a:off x="5074" y="912"/>
                <a:ext cx="56" cy="75"/>
              </a:xfrm>
              <a:custGeom>
                <a:avLst/>
                <a:gdLst>
                  <a:gd name="T0" fmla="*/ 0 w 56"/>
                  <a:gd name="T1" fmla="*/ 64 h 75"/>
                  <a:gd name="T2" fmla="*/ 13 w 56"/>
                  <a:gd name="T3" fmla="*/ 74 h 75"/>
                  <a:gd name="T4" fmla="*/ 30 w 56"/>
                  <a:gd name="T5" fmla="*/ 70 h 75"/>
                  <a:gd name="T6" fmla="*/ 47 w 56"/>
                  <a:gd name="T7" fmla="*/ 49 h 75"/>
                  <a:gd name="T8" fmla="*/ 55 w 56"/>
                  <a:gd name="T9" fmla="*/ 27 h 75"/>
                  <a:gd name="T10" fmla="*/ 51 w 56"/>
                  <a:gd name="T11" fmla="*/ 7 h 75"/>
                  <a:gd name="T12" fmla="*/ 36 w 56"/>
                  <a:gd name="T13" fmla="*/ 0 h 75"/>
                  <a:gd name="T14" fmla="*/ 23 w 56"/>
                  <a:gd name="T15" fmla="*/ 5 h 75"/>
                  <a:gd name="T16" fmla="*/ 13 w 56"/>
                  <a:gd name="T17" fmla="*/ 14 h 75"/>
                  <a:gd name="T18" fmla="*/ 0 w 56"/>
                  <a:gd name="T19" fmla="*/ 64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75"/>
                  <a:gd name="T32" fmla="*/ 56 w 56"/>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75">
                    <a:moveTo>
                      <a:pt x="0" y="64"/>
                    </a:moveTo>
                    <a:lnTo>
                      <a:pt x="13" y="74"/>
                    </a:lnTo>
                    <a:lnTo>
                      <a:pt x="30" y="70"/>
                    </a:lnTo>
                    <a:lnTo>
                      <a:pt x="47" y="49"/>
                    </a:lnTo>
                    <a:lnTo>
                      <a:pt x="55" y="27"/>
                    </a:lnTo>
                    <a:lnTo>
                      <a:pt x="51" y="7"/>
                    </a:lnTo>
                    <a:lnTo>
                      <a:pt x="36" y="0"/>
                    </a:lnTo>
                    <a:lnTo>
                      <a:pt x="23" y="5"/>
                    </a:lnTo>
                    <a:lnTo>
                      <a:pt x="13" y="14"/>
                    </a:lnTo>
                    <a:lnTo>
                      <a:pt x="0" y="64"/>
                    </a:lnTo>
                  </a:path>
                </a:pathLst>
              </a:custGeom>
              <a:solidFill>
                <a:srgbClr val="E0A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29390" name="Rectangle 52"/>
            <p:cNvSpPr>
              <a:spLocks noChangeArrowheads="1"/>
            </p:cNvSpPr>
            <p:nvPr/>
          </p:nvSpPr>
          <p:spPr bwMode="auto">
            <a:xfrm>
              <a:off x="2880" y="720"/>
              <a:ext cx="26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folHlink"/>
                  </a:solidFill>
                  <a:latin typeface="楷体_GB2312" pitchFamily="49" charset="-122"/>
                  <a:ea typeface="楷体_GB2312" pitchFamily="49" charset="-122"/>
                </a:rPr>
                <a:t>但问题真的是这么简单？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75814">
                                            <p:txEl>
                                              <p:pRg st="0" end="0"/>
                                            </p:txEl>
                                          </p:spTgt>
                                        </p:tgtEl>
                                        <p:attrNameLst>
                                          <p:attrName>style.visibility</p:attrName>
                                        </p:attrNameLst>
                                      </p:cBhvr>
                                      <p:to>
                                        <p:strVal val="visible"/>
                                      </p:to>
                                    </p:set>
                                    <p:anim calcmode="lin" valueType="num">
                                      <p:cBhvr additive="base">
                                        <p:cTn id="12" dur="500" fill="hold"/>
                                        <p:tgtEl>
                                          <p:spTgt spid="37581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75814">
                                            <p:txEl>
                                              <p:pRg st="0" end="0"/>
                                            </p:txEl>
                                          </p:spTgt>
                                        </p:tgtEl>
                                        <p:attrNameLst>
                                          <p:attrName>ppt_y</p:attrName>
                                        </p:attrNameLst>
                                      </p:cBhvr>
                                      <p:tavLst>
                                        <p:tav tm="0">
                                          <p:val>
                                            <p:strVal val="#ppt_y"/>
                                          </p:val>
                                        </p:tav>
                                        <p:tav tm="100000">
                                          <p:val>
                                            <p:strVal val="#ppt_y"/>
                                          </p:val>
                                        </p:tav>
                                      </p:tavLst>
                                    </p:anim>
                                  </p:childTnLst>
                                </p:cTn>
                              </p:par>
                              <p:par>
                                <p:cTn id="14" presetID="4" presetClass="entr" presetSubtype="32" fill="hold" nodeType="withEffect">
                                  <p:stCondLst>
                                    <p:cond delay="0"/>
                                  </p:stCondLst>
                                  <p:childTnLst>
                                    <p:set>
                                      <p:cBhvr>
                                        <p:cTn id="15" dur="1" fill="hold">
                                          <p:stCondLst>
                                            <p:cond delay="0"/>
                                          </p:stCondLst>
                                        </p:cTn>
                                        <p:tgtEl>
                                          <p:spTgt spid="375815"/>
                                        </p:tgtEl>
                                        <p:attrNameLst>
                                          <p:attrName>style.visibility</p:attrName>
                                        </p:attrNameLst>
                                      </p:cBhvr>
                                      <p:to>
                                        <p:strVal val="visible"/>
                                      </p:to>
                                    </p:set>
                                    <p:animEffect transition="in" filter="box(out)">
                                      <p:cBhvr>
                                        <p:cTn id="16" dur="500"/>
                                        <p:tgtEl>
                                          <p:spTgt spid="3758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lide(fromRight)">
                                      <p:cBhvr>
                                        <p:cTn id="21" dur="500"/>
                                        <p:tgtEl>
                                          <p:spTgt spid="3"/>
                                        </p:tgtEl>
                                      </p:cBhvr>
                                    </p:animEffect>
                                  </p:childTnLst>
                                </p:cTn>
                              </p:par>
                              <p:par>
                                <p:cTn id="22" presetID="4" presetClass="entr" presetSubtype="32" fill="hold" nodeType="withEffect">
                                  <p:stCondLst>
                                    <p:cond delay="0"/>
                                  </p:stCondLst>
                                  <p:childTnLst>
                                    <p:set>
                                      <p:cBhvr>
                                        <p:cTn id="23" dur="1" fill="hold">
                                          <p:stCondLst>
                                            <p:cond delay="0"/>
                                          </p:stCondLst>
                                        </p:cTn>
                                        <p:tgtEl>
                                          <p:spTgt spid="375819"/>
                                        </p:tgtEl>
                                        <p:attrNameLst>
                                          <p:attrName>style.visibility</p:attrName>
                                        </p:attrNameLst>
                                      </p:cBhvr>
                                      <p:to>
                                        <p:strVal val="visible"/>
                                      </p:to>
                                    </p:set>
                                    <p:animEffect transition="in" filter="box(out)">
                                      <p:cBhvr>
                                        <p:cTn id="24" dur="500"/>
                                        <p:tgtEl>
                                          <p:spTgt spid="3758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ox(ou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4" grpId="0" build="p" autoUpdateAnimBg="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271463" y="533400"/>
            <a:ext cx="3454400" cy="500063"/>
          </a:xfrm>
        </p:spPr>
        <p:txBody>
          <a:bodyPr/>
          <a:lstStyle/>
          <a:p>
            <a:pPr algn="l" eaLnBrk="1" hangingPunct="1">
              <a:defRPr/>
            </a:pPr>
            <a:r>
              <a:rPr lang="zh-CN" altLang="en-US" sz="3600" b="1" smtClean="0"/>
              <a:t>再进一步分析</a:t>
            </a:r>
          </a:p>
        </p:txBody>
      </p:sp>
      <p:sp>
        <p:nvSpPr>
          <p:cNvPr id="13"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DA74228-D08D-492A-BAC2-B7EA50A4BA12}" type="slidenum">
              <a:rPr lang="en-US" altLang="zh-CN">
                <a:latin typeface="Times New Roman" panose="02020603050405020304" pitchFamily="18" charset="0"/>
              </a:rPr>
              <a:pPr/>
              <a:t>224</a:t>
            </a:fld>
            <a:endParaRPr lang="en-US" altLang="zh-CN">
              <a:latin typeface="Times New Roman" panose="02020603050405020304" pitchFamily="18" charset="0"/>
            </a:endParaRPr>
          </a:p>
        </p:txBody>
      </p:sp>
      <p:graphicFrame>
        <p:nvGraphicFramePr>
          <p:cNvPr id="230404" name="Object 3"/>
          <p:cNvGraphicFramePr>
            <a:graphicFrameLocks/>
          </p:cNvGraphicFramePr>
          <p:nvPr/>
        </p:nvGraphicFramePr>
        <p:xfrm>
          <a:off x="2624138" y="1123950"/>
          <a:ext cx="4038600" cy="1009650"/>
        </p:xfrm>
        <a:graphic>
          <a:graphicData uri="http://schemas.openxmlformats.org/presentationml/2006/ole">
            <mc:AlternateContent xmlns:mc="http://schemas.openxmlformats.org/markup-compatibility/2006">
              <mc:Choice xmlns:v="urn:schemas-microsoft-com:vml" Requires="v">
                <p:oleObj spid="_x0000_s230413" name="Bitmap Image" r:id="rId3" imgW="2943151" imgH="790523" progId="Paint.Picture">
                  <p:embed/>
                </p:oleObj>
              </mc:Choice>
              <mc:Fallback>
                <p:oleObj name="Bitmap Image" r:id="rId3" imgW="2943151" imgH="790523"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138" y="1123950"/>
                        <a:ext cx="4038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6836" name="Object 4"/>
          <p:cNvGraphicFramePr>
            <a:graphicFrameLocks/>
          </p:cNvGraphicFramePr>
          <p:nvPr/>
        </p:nvGraphicFramePr>
        <p:xfrm>
          <a:off x="1381125" y="1130300"/>
          <a:ext cx="1066800" cy="912813"/>
        </p:xfrm>
        <a:graphic>
          <a:graphicData uri="http://schemas.openxmlformats.org/presentationml/2006/ole">
            <mc:AlternateContent xmlns:mc="http://schemas.openxmlformats.org/markup-compatibility/2006">
              <mc:Choice xmlns:v="urn:schemas-microsoft-com:vml" Requires="v">
                <p:oleObj spid="_x0000_s230414" name="ClipArt" r:id="rId5" imgW="3403997" imgH="3659386" progId="MS_ClipArt_Gallery.2">
                  <p:embed/>
                </p:oleObj>
              </mc:Choice>
              <mc:Fallback>
                <p:oleObj name="ClipArt" r:id="rId5" imgW="3403997" imgH="3659386" progId="MS_ClipArt_Gallery.2">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130300"/>
                        <a:ext cx="10668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6837" name="Object 5"/>
          <p:cNvGraphicFramePr>
            <a:graphicFrameLocks/>
          </p:cNvGraphicFramePr>
          <p:nvPr/>
        </p:nvGraphicFramePr>
        <p:xfrm>
          <a:off x="0" y="2433638"/>
          <a:ext cx="2913063" cy="3738562"/>
        </p:xfrm>
        <a:graphic>
          <a:graphicData uri="http://schemas.openxmlformats.org/presentationml/2006/ole">
            <mc:AlternateContent xmlns:mc="http://schemas.openxmlformats.org/markup-compatibility/2006">
              <mc:Choice xmlns:v="urn:schemas-microsoft-com:vml" Requires="v">
                <p:oleObj spid="_x0000_s230415" name="Bitmap Image" r:id="rId7" imgW="3409606" imgH="3657235" progId="Paint.Picture">
                  <p:embed/>
                </p:oleObj>
              </mc:Choice>
              <mc:Fallback>
                <p:oleObj name="Bitmap Image" r:id="rId7" imgW="3409606" imgH="3657235" progId="Paint.Picture">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433638"/>
                        <a:ext cx="2913063" cy="373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1625600" y="2286000"/>
            <a:ext cx="4084638" cy="1295400"/>
            <a:chOff x="1152" y="1440"/>
            <a:chExt cx="2895" cy="816"/>
          </a:xfrm>
        </p:grpSpPr>
        <p:sp>
          <p:nvSpPr>
            <p:cNvPr id="230411" name="Rectangle 7"/>
            <p:cNvSpPr>
              <a:spLocks noChangeArrowheads="1"/>
            </p:cNvSpPr>
            <p:nvPr/>
          </p:nvSpPr>
          <p:spPr bwMode="auto">
            <a:xfrm>
              <a:off x="2448" y="1440"/>
              <a:ext cx="15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chemeClr val="tx2"/>
                  </a:solidFill>
                  <a:latin typeface="楷体_GB2312" pitchFamily="49" charset="-122"/>
                  <a:ea typeface="楷体_GB2312" pitchFamily="49" charset="-122"/>
                </a:rPr>
                <a:t>这代表什么意思呢？</a:t>
              </a:r>
            </a:p>
          </p:txBody>
        </p:sp>
        <p:sp>
          <p:nvSpPr>
            <p:cNvPr id="230412" name="Line 8"/>
            <p:cNvSpPr>
              <a:spLocks noChangeShapeType="1"/>
            </p:cNvSpPr>
            <p:nvPr/>
          </p:nvSpPr>
          <p:spPr bwMode="auto">
            <a:xfrm flipH="1">
              <a:off x="1152" y="1632"/>
              <a:ext cx="1440" cy="624"/>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2" name="Rectangle 9"/>
          <p:cNvSpPr>
            <a:spLocks noChangeArrowheads="1"/>
          </p:cNvSpPr>
          <p:nvPr/>
        </p:nvSpPr>
        <p:spPr bwMode="auto">
          <a:xfrm>
            <a:off x="5486400" y="304800"/>
            <a:ext cx="3048000" cy="946150"/>
          </a:xfrm>
          <a:prstGeom prst="rect">
            <a:avLst/>
          </a:prstGeom>
          <a:noFill/>
          <a:ln w="9525">
            <a:noFill/>
            <a:miter lim="800000"/>
            <a:headEnd/>
            <a:tailEnd/>
          </a:ln>
        </p:spPr>
        <p:txBody>
          <a:bodyPr lIns="92075" tIns="46038" rIns="92075" bIns="46038">
            <a:spAutoFit/>
          </a:bodyPr>
          <a:lstStyle/>
          <a:p>
            <a:pPr>
              <a:defRPr/>
            </a:pPr>
            <a:r>
              <a:rPr lang="zh-CN" altLang="en-US" sz="2800" b="1" dirty="0">
                <a:solidFill>
                  <a:schemeClr val="tx2"/>
                </a:solidFill>
                <a:latin typeface="楷体_GB2312" pitchFamily="49" charset="-122"/>
                <a:ea typeface="楷体_GB2312" pitchFamily="49" charset="-122"/>
              </a:rPr>
              <a:t>假设与门的内部延时是</a:t>
            </a:r>
            <a:r>
              <a:rPr lang="en-US" altLang="zh-CN" sz="2800" b="1" dirty="0">
                <a:solidFill>
                  <a:schemeClr val="tx2"/>
                </a:solidFill>
                <a:latin typeface="+mj-lt"/>
                <a:ea typeface="楷体_GB2312" pitchFamily="49" charset="-122"/>
              </a:rPr>
              <a:t>0.2nS</a:t>
            </a:r>
          </a:p>
        </p:txBody>
      </p:sp>
      <p:sp>
        <p:nvSpPr>
          <p:cNvPr id="230409" name="Line 10"/>
          <p:cNvSpPr>
            <a:spLocks noChangeShapeType="1"/>
          </p:cNvSpPr>
          <p:nvPr/>
        </p:nvSpPr>
        <p:spPr bwMode="auto">
          <a:xfrm flipH="1">
            <a:off x="4876800" y="1090613"/>
            <a:ext cx="1617663" cy="433387"/>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843" name="Rectangle 11"/>
          <p:cNvSpPr>
            <a:spLocks noChangeArrowheads="1"/>
          </p:cNvSpPr>
          <p:nvPr/>
        </p:nvSpPr>
        <p:spPr bwMode="auto">
          <a:xfrm>
            <a:off x="3048000" y="2749550"/>
            <a:ext cx="6096000" cy="4156075"/>
          </a:xfrm>
          <a:prstGeom prst="rect">
            <a:avLst/>
          </a:prstGeom>
          <a:noFill/>
          <a:ln w="9525">
            <a:noFill/>
            <a:miter lim="800000"/>
            <a:headEnd/>
            <a:tailEnd/>
          </a:ln>
        </p:spPr>
        <p:txBody>
          <a:bodyPr lIns="92075" tIns="46038" rIns="92075" bIns="46038">
            <a:spAutoFit/>
          </a:bodyPr>
          <a:lstStyle/>
          <a:p>
            <a:pPr>
              <a:defRPr/>
            </a:pPr>
            <a:r>
              <a:rPr lang="zh-CN" altLang="en-US" sz="2400" b="1" dirty="0">
                <a:latin typeface="+mj-lt"/>
                <a:ea typeface="楷体_GB2312" pitchFamily="49" charset="-122"/>
              </a:rPr>
              <a:t>对信号</a:t>
            </a:r>
            <a:r>
              <a:rPr lang="en-US" altLang="zh-CN" sz="2400" b="1" dirty="0">
                <a:latin typeface="+mj-lt"/>
                <a:ea typeface="楷体_GB2312" pitchFamily="49" charset="-122"/>
              </a:rPr>
              <a:t>B</a:t>
            </a:r>
            <a:r>
              <a:rPr lang="zh-CN" altLang="en-US" sz="2400" b="1" dirty="0">
                <a:latin typeface="+mj-lt"/>
                <a:ea typeface="楷体_GB2312" pitchFamily="49" charset="-122"/>
              </a:rPr>
              <a:t>进行简单计算：</a:t>
            </a:r>
          </a:p>
          <a:p>
            <a:pPr>
              <a:defRPr/>
            </a:pPr>
            <a:r>
              <a:rPr lang="en-US" altLang="zh-CN" sz="2400" b="1" dirty="0">
                <a:latin typeface="+mj-lt"/>
                <a:ea typeface="楷体_GB2312" pitchFamily="49" charset="-122"/>
              </a:rPr>
              <a:t>(</a:t>
            </a:r>
            <a:r>
              <a:rPr lang="en-US" altLang="zh-CN" sz="2400" b="1" dirty="0">
                <a:solidFill>
                  <a:schemeClr val="tx2"/>
                </a:solidFill>
                <a:latin typeface="+mj-lt"/>
                <a:ea typeface="楷体_GB2312" pitchFamily="49" charset="-122"/>
              </a:rPr>
              <a:t>Trace</a:t>
            </a:r>
            <a:r>
              <a:rPr lang="en-US" altLang="zh-CN" sz="2400" b="1" dirty="0">
                <a:latin typeface="+mj-lt"/>
                <a:ea typeface="楷体_GB2312" pitchFamily="49" charset="-122"/>
              </a:rPr>
              <a:t> delay of b) + </a:t>
            </a:r>
            <a:r>
              <a:rPr lang="en-US" altLang="zh-CN" sz="2400" b="1" dirty="0">
                <a:solidFill>
                  <a:schemeClr val="tx2"/>
                </a:solidFill>
                <a:latin typeface="+mj-lt"/>
                <a:ea typeface="楷体_GB2312" pitchFamily="49" charset="-122"/>
              </a:rPr>
              <a:t>AND</a:t>
            </a:r>
            <a:r>
              <a:rPr lang="en-US" altLang="zh-CN" sz="2400" b="1" dirty="0">
                <a:latin typeface="+mj-lt"/>
                <a:ea typeface="楷体_GB2312" pitchFamily="49" charset="-122"/>
              </a:rPr>
              <a:t> gate internal delay = 8.1ns</a:t>
            </a:r>
          </a:p>
          <a:p>
            <a:pPr>
              <a:defRPr/>
            </a:pPr>
            <a:r>
              <a:rPr lang="en-US" altLang="zh-CN" sz="2400" b="1" dirty="0">
                <a:latin typeface="+mj-lt"/>
                <a:ea typeface="楷体_GB2312" pitchFamily="49" charset="-122"/>
              </a:rPr>
              <a:t>(</a:t>
            </a:r>
            <a:r>
              <a:rPr lang="en-US" altLang="zh-CN" sz="2400" b="1" dirty="0">
                <a:solidFill>
                  <a:schemeClr val="tx2"/>
                </a:solidFill>
                <a:latin typeface="+mj-lt"/>
                <a:ea typeface="楷体_GB2312" pitchFamily="49" charset="-122"/>
              </a:rPr>
              <a:t>Trace</a:t>
            </a:r>
            <a:r>
              <a:rPr lang="en-US" altLang="zh-CN" sz="2400" b="1" dirty="0">
                <a:latin typeface="+mj-lt"/>
                <a:ea typeface="楷体_GB2312" pitchFamily="49" charset="-122"/>
              </a:rPr>
              <a:t> delay of b) + </a:t>
            </a:r>
            <a:r>
              <a:rPr lang="en-US" altLang="zh-CN" sz="2400" b="1" dirty="0">
                <a:solidFill>
                  <a:schemeClr val="tx2"/>
                </a:solidFill>
                <a:latin typeface="+mj-lt"/>
                <a:ea typeface="楷体_GB2312" pitchFamily="49" charset="-122"/>
              </a:rPr>
              <a:t>0.2ns</a:t>
            </a:r>
            <a:r>
              <a:rPr lang="en-US" altLang="zh-CN" sz="2400" b="1" dirty="0">
                <a:latin typeface="+mj-lt"/>
                <a:ea typeface="楷体_GB2312" pitchFamily="49" charset="-122"/>
              </a:rPr>
              <a:t> = 8.1ns</a:t>
            </a:r>
          </a:p>
          <a:p>
            <a:pPr>
              <a:defRPr/>
            </a:pPr>
            <a:r>
              <a:rPr lang="en-US" altLang="zh-CN" sz="2400" b="1" dirty="0">
                <a:latin typeface="+mj-lt"/>
                <a:ea typeface="楷体_GB2312" pitchFamily="49" charset="-122"/>
              </a:rPr>
              <a:t>(</a:t>
            </a:r>
            <a:r>
              <a:rPr lang="en-US" altLang="zh-CN" sz="2400" b="1" dirty="0">
                <a:solidFill>
                  <a:schemeClr val="tx2"/>
                </a:solidFill>
                <a:latin typeface="+mj-lt"/>
                <a:ea typeface="楷体_GB2312" pitchFamily="49" charset="-122"/>
              </a:rPr>
              <a:t>Trace</a:t>
            </a:r>
            <a:r>
              <a:rPr lang="en-US" altLang="zh-CN" sz="2400" b="1" dirty="0">
                <a:solidFill>
                  <a:srgbClr val="D60093"/>
                </a:solidFill>
                <a:latin typeface="+mj-lt"/>
                <a:ea typeface="楷体_GB2312" pitchFamily="49" charset="-122"/>
              </a:rPr>
              <a:t> </a:t>
            </a:r>
            <a:r>
              <a:rPr lang="en-US" altLang="zh-CN" sz="2400" b="1" dirty="0">
                <a:latin typeface="+mj-lt"/>
                <a:ea typeface="楷体_GB2312" pitchFamily="49" charset="-122"/>
              </a:rPr>
              <a:t>delay of b) = 7.9ns</a:t>
            </a:r>
          </a:p>
          <a:p>
            <a:pPr>
              <a:defRPr/>
            </a:pPr>
            <a:r>
              <a:rPr lang="zh-CN" altLang="en-US" sz="2400" b="1" dirty="0">
                <a:latin typeface="+mj-lt"/>
                <a:ea typeface="楷体_GB2312" pitchFamily="49" charset="-122"/>
              </a:rPr>
              <a:t>对信号</a:t>
            </a:r>
            <a:r>
              <a:rPr lang="en-US" altLang="zh-CN" sz="2400" b="1" dirty="0">
                <a:latin typeface="+mj-lt"/>
                <a:ea typeface="楷体_GB2312" pitchFamily="49" charset="-122"/>
              </a:rPr>
              <a:t>A</a:t>
            </a:r>
            <a:r>
              <a:rPr lang="zh-CN" altLang="en-US" sz="2400" b="1" dirty="0">
                <a:latin typeface="+mj-lt"/>
                <a:ea typeface="楷体_GB2312" pitchFamily="49" charset="-122"/>
              </a:rPr>
              <a:t>进行简单计算：</a:t>
            </a:r>
          </a:p>
          <a:p>
            <a:pPr>
              <a:defRPr/>
            </a:pPr>
            <a:r>
              <a:rPr lang="en-US" altLang="zh-CN" sz="2400" b="1" dirty="0">
                <a:latin typeface="+mj-lt"/>
                <a:ea typeface="楷体_GB2312" pitchFamily="49" charset="-122"/>
              </a:rPr>
              <a:t>(</a:t>
            </a:r>
            <a:r>
              <a:rPr lang="en-US" altLang="zh-CN" sz="2400" b="1" dirty="0">
                <a:solidFill>
                  <a:schemeClr val="tx2"/>
                </a:solidFill>
                <a:latin typeface="+mj-lt"/>
                <a:ea typeface="楷体_GB2312" pitchFamily="49" charset="-122"/>
              </a:rPr>
              <a:t>Trace</a:t>
            </a:r>
            <a:r>
              <a:rPr lang="en-US" altLang="zh-CN" sz="2400" b="1" dirty="0">
                <a:latin typeface="+mj-lt"/>
                <a:ea typeface="楷体_GB2312" pitchFamily="49" charset="-122"/>
              </a:rPr>
              <a:t> delay of a) + </a:t>
            </a:r>
            <a:r>
              <a:rPr lang="en-US" altLang="zh-CN" sz="2400" b="1" dirty="0">
                <a:solidFill>
                  <a:schemeClr val="tx2"/>
                </a:solidFill>
                <a:latin typeface="+mj-lt"/>
                <a:ea typeface="楷体_GB2312" pitchFamily="49" charset="-122"/>
              </a:rPr>
              <a:t>AND</a:t>
            </a:r>
            <a:r>
              <a:rPr lang="en-US" altLang="zh-CN" sz="2400" b="1" dirty="0">
                <a:latin typeface="+mj-lt"/>
                <a:ea typeface="楷体_GB2312" pitchFamily="49" charset="-122"/>
              </a:rPr>
              <a:t> gate internal delay = 11.1ns</a:t>
            </a:r>
          </a:p>
          <a:p>
            <a:pPr>
              <a:defRPr/>
            </a:pPr>
            <a:r>
              <a:rPr lang="en-US" altLang="zh-CN" sz="2400" b="1" dirty="0">
                <a:latin typeface="+mj-lt"/>
                <a:ea typeface="楷体_GB2312" pitchFamily="49" charset="-122"/>
              </a:rPr>
              <a:t>(</a:t>
            </a:r>
            <a:r>
              <a:rPr lang="en-US" altLang="zh-CN" sz="2400" b="1" dirty="0">
                <a:solidFill>
                  <a:schemeClr val="tx2"/>
                </a:solidFill>
                <a:latin typeface="+mj-lt"/>
                <a:ea typeface="楷体_GB2312" pitchFamily="49" charset="-122"/>
              </a:rPr>
              <a:t>Trace</a:t>
            </a:r>
            <a:r>
              <a:rPr lang="en-US" altLang="zh-CN" sz="2400" b="1" dirty="0">
                <a:latin typeface="+mj-lt"/>
                <a:ea typeface="楷体_GB2312" pitchFamily="49" charset="-122"/>
              </a:rPr>
              <a:t> delay of a) + </a:t>
            </a:r>
            <a:r>
              <a:rPr lang="en-US" altLang="zh-CN" sz="2400" b="1" dirty="0">
                <a:solidFill>
                  <a:schemeClr val="tx2"/>
                </a:solidFill>
                <a:latin typeface="+mj-lt"/>
                <a:ea typeface="楷体_GB2312" pitchFamily="49" charset="-122"/>
              </a:rPr>
              <a:t>0.2ns</a:t>
            </a:r>
            <a:r>
              <a:rPr lang="en-US" altLang="zh-CN" sz="2400" b="1" dirty="0">
                <a:latin typeface="+mj-lt"/>
                <a:ea typeface="楷体_GB2312" pitchFamily="49" charset="-122"/>
              </a:rPr>
              <a:t> = 11.1ns</a:t>
            </a:r>
          </a:p>
          <a:p>
            <a:pPr>
              <a:defRPr/>
            </a:pPr>
            <a:r>
              <a:rPr lang="en-US" altLang="zh-CN" sz="2400" b="1" dirty="0">
                <a:latin typeface="+mj-lt"/>
                <a:ea typeface="楷体_GB2312" pitchFamily="49" charset="-122"/>
              </a:rPr>
              <a:t>(</a:t>
            </a:r>
            <a:r>
              <a:rPr lang="en-US" altLang="zh-CN" sz="2400" b="1" dirty="0">
                <a:solidFill>
                  <a:schemeClr val="tx2"/>
                </a:solidFill>
                <a:latin typeface="+mj-lt"/>
                <a:ea typeface="楷体_GB2312" pitchFamily="49" charset="-122"/>
              </a:rPr>
              <a:t>Trace</a:t>
            </a:r>
            <a:r>
              <a:rPr lang="en-US" altLang="zh-CN" sz="2400" b="1" dirty="0">
                <a:solidFill>
                  <a:srgbClr val="D60093"/>
                </a:solidFill>
                <a:latin typeface="+mj-lt"/>
                <a:ea typeface="楷体_GB2312" pitchFamily="49" charset="-122"/>
              </a:rPr>
              <a:t> </a:t>
            </a:r>
            <a:r>
              <a:rPr lang="en-US" altLang="zh-CN" sz="2400" b="1" dirty="0">
                <a:latin typeface="+mj-lt"/>
                <a:ea typeface="楷体_GB2312" pitchFamily="49" charset="-122"/>
              </a:rPr>
              <a:t>delay of a) = 10.9ns</a:t>
            </a:r>
          </a:p>
          <a:p>
            <a:pPr>
              <a:defRPr/>
            </a:pPr>
            <a:endParaRPr lang="en-US" altLang="zh-CN" sz="2400" b="1" dirty="0">
              <a:latin typeface="+mj-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6836"/>
                                        </p:tgtEl>
                                        <p:attrNameLst>
                                          <p:attrName>style.visibility</p:attrName>
                                        </p:attrNameLst>
                                      </p:cBhvr>
                                      <p:to>
                                        <p:strVal val="visible"/>
                                      </p:to>
                                    </p:set>
                                    <p:animEffect transition="in" filter="box(out)">
                                      <p:cBhvr>
                                        <p:cTn id="7" dur="500"/>
                                        <p:tgtEl>
                                          <p:spTgt spid="376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6837"/>
                                        </p:tgtEl>
                                        <p:attrNameLst>
                                          <p:attrName>style.visibility</p:attrName>
                                        </p:attrNameLst>
                                      </p:cBhvr>
                                      <p:to>
                                        <p:strVal val="visible"/>
                                      </p:to>
                                    </p:set>
                                    <p:animEffect transition="in" filter="box(out)">
                                      <p:cBhvr>
                                        <p:cTn id="12" dur="500"/>
                                        <p:tgtEl>
                                          <p:spTgt spid="376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76843"/>
                                        </p:tgtEl>
                                        <p:attrNameLst>
                                          <p:attrName>style.visibility</p:attrName>
                                        </p:attrNameLst>
                                      </p:cBhvr>
                                      <p:to>
                                        <p:strVal val="visible"/>
                                      </p:to>
                                    </p:set>
                                    <p:animEffect transition="in" filter="box(out)">
                                      <p:cBhvr>
                                        <p:cTn id="22" dur="500"/>
                                        <p:tgtEl>
                                          <p:spTgt spid="376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3" grpId="0" autoUpdateAnimBg="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2"/>
          <p:cNvSpPr>
            <a:spLocks noGrp="1" noChangeArrowheads="1"/>
          </p:cNvSpPr>
          <p:nvPr>
            <p:ph type="title"/>
          </p:nvPr>
        </p:nvSpPr>
        <p:spPr>
          <a:xfrm>
            <a:off x="595313" y="265113"/>
            <a:ext cx="7772400" cy="712787"/>
          </a:xfrm>
        </p:spPr>
        <p:txBody>
          <a:bodyPr/>
          <a:lstStyle/>
          <a:p>
            <a:pPr eaLnBrk="1" hangingPunct="1">
              <a:defRPr/>
            </a:pPr>
            <a:r>
              <a:rPr lang="zh-CN" altLang="en-US" smtClean="0"/>
              <a:t>结果再分析</a:t>
            </a:r>
          </a:p>
        </p:txBody>
      </p:sp>
      <p:sp>
        <p:nvSpPr>
          <p:cNvPr id="6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15D333E-2645-4D08-BEE2-1C78D2BFD037}" type="slidenum">
              <a:rPr lang="en-US" altLang="zh-CN">
                <a:latin typeface="Times New Roman" panose="02020603050405020304" pitchFamily="18" charset="0"/>
              </a:rPr>
              <a:pPr/>
              <a:t>225</a:t>
            </a:fld>
            <a:endParaRPr lang="en-US" altLang="zh-CN">
              <a:latin typeface="Times New Roman" panose="02020603050405020304" pitchFamily="18" charset="0"/>
            </a:endParaRPr>
          </a:p>
        </p:txBody>
      </p:sp>
      <p:grpSp>
        <p:nvGrpSpPr>
          <p:cNvPr id="2" name="Group 3"/>
          <p:cNvGrpSpPr>
            <a:grpSpLocks/>
          </p:cNvGrpSpPr>
          <p:nvPr/>
        </p:nvGrpSpPr>
        <p:grpSpPr bwMode="auto">
          <a:xfrm>
            <a:off x="307975" y="1966913"/>
            <a:ext cx="8291513" cy="1425575"/>
            <a:chOff x="218" y="1239"/>
            <a:chExt cx="5876" cy="898"/>
          </a:xfrm>
        </p:grpSpPr>
        <p:sp>
          <p:nvSpPr>
            <p:cNvPr id="231480" name="Rectangle 4"/>
            <p:cNvSpPr>
              <a:spLocks noChangeArrowheads="1"/>
            </p:cNvSpPr>
            <p:nvPr/>
          </p:nvSpPr>
          <p:spPr bwMode="auto">
            <a:xfrm>
              <a:off x="218" y="1239"/>
              <a:ext cx="7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Time : </a:t>
              </a:r>
            </a:p>
          </p:txBody>
        </p:sp>
        <p:sp>
          <p:nvSpPr>
            <p:cNvPr id="231481" name="Rectangle 5"/>
            <p:cNvSpPr>
              <a:spLocks noChangeArrowheads="1"/>
            </p:cNvSpPr>
            <p:nvPr/>
          </p:nvSpPr>
          <p:spPr bwMode="auto">
            <a:xfrm>
              <a:off x="842" y="1239"/>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0ns</a:t>
              </a:r>
            </a:p>
          </p:txBody>
        </p:sp>
        <p:grpSp>
          <p:nvGrpSpPr>
            <p:cNvPr id="231482" name="Group 6"/>
            <p:cNvGrpSpPr>
              <a:grpSpLocks/>
            </p:cNvGrpSpPr>
            <p:nvPr/>
          </p:nvGrpSpPr>
          <p:grpSpPr bwMode="auto">
            <a:xfrm>
              <a:off x="2042" y="1282"/>
              <a:ext cx="4052" cy="855"/>
              <a:chOff x="2042" y="1282"/>
              <a:chExt cx="4052" cy="855"/>
            </a:xfrm>
          </p:grpSpPr>
          <p:graphicFrame>
            <p:nvGraphicFramePr>
              <p:cNvPr id="231483" name="Object 7"/>
              <p:cNvGraphicFramePr>
                <a:graphicFrameLocks/>
              </p:cNvGraphicFramePr>
              <p:nvPr/>
            </p:nvGraphicFramePr>
            <p:xfrm>
              <a:off x="2484" y="1429"/>
              <a:ext cx="3264" cy="636"/>
            </p:xfrm>
            <a:graphic>
              <a:graphicData uri="http://schemas.openxmlformats.org/presentationml/2006/ole">
                <mc:AlternateContent xmlns:mc="http://schemas.openxmlformats.org/markup-compatibility/2006">
                  <mc:Choice xmlns:v="urn:schemas-microsoft-com:vml" Requires="v">
                    <p:oleObj spid="_x0000_s231489" name="Bitmap Image" r:id="rId3" imgW="2943151" imgH="790523" progId="Paint.Picture">
                      <p:embed/>
                    </p:oleObj>
                  </mc:Choice>
                  <mc:Fallback>
                    <p:oleObj name="Bitmap Image" r:id="rId3" imgW="2943151" imgH="790523" progId="Paint.Picture">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 y="1429"/>
                            <a:ext cx="3264"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84" name="Rectangle 8"/>
              <p:cNvSpPr>
                <a:spLocks noChangeArrowheads="1"/>
              </p:cNvSpPr>
              <p:nvPr/>
            </p:nvSpPr>
            <p:spPr bwMode="auto">
              <a:xfrm>
                <a:off x="2042" y="1522"/>
                <a:ext cx="4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chemeClr val="accent2"/>
                    </a:solidFill>
                    <a:latin typeface="Times New Roman" panose="02020603050405020304" pitchFamily="18" charset="0"/>
                  </a:rPr>
                  <a:t>1-&gt;0</a:t>
                </a:r>
              </a:p>
            </p:txBody>
          </p:sp>
          <p:sp>
            <p:nvSpPr>
              <p:cNvPr id="231485" name="Rectangle 9"/>
              <p:cNvSpPr>
                <a:spLocks noChangeArrowheads="1"/>
              </p:cNvSpPr>
              <p:nvPr/>
            </p:nvSpPr>
            <p:spPr bwMode="auto">
              <a:xfrm>
                <a:off x="2042" y="1666"/>
                <a:ext cx="4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D60093"/>
                    </a:solidFill>
                    <a:latin typeface="Times New Roman" panose="02020603050405020304" pitchFamily="18" charset="0"/>
                  </a:rPr>
                  <a:t>0-&gt;1</a:t>
                </a:r>
              </a:p>
            </p:txBody>
          </p:sp>
          <p:sp>
            <p:nvSpPr>
              <p:cNvPr id="231486" name="Rectangle 10"/>
              <p:cNvSpPr>
                <a:spLocks noChangeArrowheads="1"/>
              </p:cNvSpPr>
              <p:nvPr/>
            </p:nvSpPr>
            <p:spPr bwMode="auto">
              <a:xfrm>
                <a:off x="5882" y="161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0</a:t>
                </a:r>
              </a:p>
            </p:txBody>
          </p:sp>
          <p:sp>
            <p:nvSpPr>
              <p:cNvPr id="231487" name="Rectangle 11"/>
              <p:cNvSpPr>
                <a:spLocks noChangeArrowheads="1"/>
              </p:cNvSpPr>
              <p:nvPr/>
            </p:nvSpPr>
            <p:spPr bwMode="auto">
              <a:xfrm>
                <a:off x="3626" y="1906"/>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0</a:t>
                </a:r>
              </a:p>
            </p:txBody>
          </p:sp>
          <p:sp>
            <p:nvSpPr>
              <p:cNvPr id="231488" name="Rectangle 12"/>
              <p:cNvSpPr>
                <a:spLocks noChangeArrowheads="1"/>
              </p:cNvSpPr>
              <p:nvPr/>
            </p:nvSpPr>
            <p:spPr bwMode="auto">
              <a:xfrm>
                <a:off x="3626" y="1282"/>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1</a:t>
                </a:r>
              </a:p>
            </p:txBody>
          </p:sp>
        </p:grpSp>
      </p:grpSp>
      <p:sp>
        <p:nvSpPr>
          <p:cNvPr id="231429" name="Rectangle 13"/>
          <p:cNvSpPr>
            <a:spLocks noChangeArrowheads="1"/>
          </p:cNvSpPr>
          <p:nvPr/>
        </p:nvSpPr>
        <p:spPr bwMode="auto">
          <a:xfrm>
            <a:off x="4333875" y="1162050"/>
            <a:ext cx="348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a:t>
            </a:r>
            <a:r>
              <a:rPr lang="en-US" altLang="zh-CN" sz="2400" b="1">
                <a:solidFill>
                  <a:schemeClr val="tx2"/>
                </a:solidFill>
                <a:latin typeface="Times New Roman" panose="02020603050405020304" pitchFamily="18" charset="0"/>
              </a:rPr>
              <a:t>Trace</a:t>
            </a:r>
            <a:r>
              <a:rPr lang="en-US" altLang="zh-CN" sz="2400" b="1">
                <a:latin typeface="Times New Roman" panose="02020603050405020304" pitchFamily="18" charset="0"/>
              </a:rPr>
              <a:t> delay of b) = </a:t>
            </a:r>
            <a:r>
              <a:rPr lang="en-US" altLang="zh-CN" sz="2400" b="1">
                <a:solidFill>
                  <a:schemeClr val="tx2"/>
                </a:solidFill>
                <a:latin typeface="Times New Roman" panose="02020603050405020304" pitchFamily="18" charset="0"/>
              </a:rPr>
              <a:t>7.9ns</a:t>
            </a:r>
          </a:p>
        </p:txBody>
      </p:sp>
      <p:sp>
        <p:nvSpPr>
          <p:cNvPr id="231430" name="Rectangle 14"/>
          <p:cNvSpPr>
            <a:spLocks noChangeArrowheads="1"/>
          </p:cNvSpPr>
          <p:nvPr/>
        </p:nvSpPr>
        <p:spPr bwMode="auto">
          <a:xfrm>
            <a:off x="446088" y="1196975"/>
            <a:ext cx="3624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a:t>
            </a:r>
            <a:r>
              <a:rPr lang="en-US" altLang="zh-CN" sz="2400" b="1">
                <a:solidFill>
                  <a:schemeClr val="tx2"/>
                </a:solidFill>
                <a:latin typeface="Times New Roman" panose="02020603050405020304" pitchFamily="18" charset="0"/>
              </a:rPr>
              <a:t>Trace</a:t>
            </a:r>
            <a:r>
              <a:rPr lang="en-US" altLang="zh-CN" sz="2400" b="1">
                <a:solidFill>
                  <a:srgbClr val="D60093"/>
                </a:solidFill>
                <a:latin typeface="Times New Roman" panose="02020603050405020304" pitchFamily="18" charset="0"/>
              </a:rPr>
              <a:t> </a:t>
            </a:r>
            <a:r>
              <a:rPr lang="en-US" altLang="zh-CN" sz="2400" b="1">
                <a:latin typeface="Times New Roman" panose="02020603050405020304" pitchFamily="18" charset="0"/>
              </a:rPr>
              <a:t>delay of a) = </a:t>
            </a:r>
            <a:r>
              <a:rPr lang="en-US" altLang="zh-CN" sz="2400" b="1">
                <a:solidFill>
                  <a:schemeClr val="tx2"/>
                </a:solidFill>
                <a:latin typeface="Times New Roman" panose="02020603050405020304" pitchFamily="18" charset="0"/>
              </a:rPr>
              <a:t>10.9ns</a:t>
            </a:r>
          </a:p>
        </p:txBody>
      </p:sp>
      <p:grpSp>
        <p:nvGrpSpPr>
          <p:cNvPr id="4" name="Group 15"/>
          <p:cNvGrpSpPr>
            <a:grpSpLocks/>
          </p:cNvGrpSpPr>
          <p:nvPr/>
        </p:nvGrpSpPr>
        <p:grpSpPr bwMode="auto">
          <a:xfrm>
            <a:off x="319088" y="1965325"/>
            <a:ext cx="8291512" cy="1425575"/>
            <a:chOff x="226" y="1238"/>
            <a:chExt cx="5876" cy="898"/>
          </a:xfrm>
        </p:grpSpPr>
        <p:sp>
          <p:nvSpPr>
            <p:cNvPr id="231471" name="Rectangle 16"/>
            <p:cNvSpPr>
              <a:spLocks noChangeArrowheads="1"/>
            </p:cNvSpPr>
            <p:nvPr/>
          </p:nvSpPr>
          <p:spPr bwMode="auto">
            <a:xfrm>
              <a:off x="226" y="1238"/>
              <a:ext cx="7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Time : </a:t>
              </a:r>
            </a:p>
          </p:txBody>
        </p:sp>
        <p:sp>
          <p:nvSpPr>
            <p:cNvPr id="231472" name="Rectangle 17"/>
            <p:cNvSpPr>
              <a:spLocks noChangeArrowheads="1"/>
            </p:cNvSpPr>
            <p:nvPr/>
          </p:nvSpPr>
          <p:spPr bwMode="auto">
            <a:xfrm>
              <a:off x="850" y="1238"/>
              <a:ext cx="5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7.9ns</a:t>
              </a:r>
            </a:p>
          </p:txBody>
        </p:sp>
        <p:grpSp>
          <p:nvGrpSpPr>
            <p:cNvPr id="231473" name="Group 18"/>
            <p:cNvGrpSpPr>
              <a:grpSpLocks/>
            </p:cNvGrpSpPr>
            <p:nvPr/>
          </p:nvGrpSpPr>
          <p:grpSpPr bwMode="auto">
            <a:xfrm>
              <a:off x="2050" y="1281"/>
              <a:ext cx="4052" cy="855"/>
              <a:chOff x="2050" y="1281"/>
              <a:chExt cx="4052" cy="855"/>
            </a:xfrm>
          </p:grpSpPr>
          <p:graphicFrame>
            <p:nvGraphicFramePr>
              <p:cNvPr id="231474" name="Object 19"/>
              <p:cNvGraphicFramePr>
                <a:graphicFrameLocks/>
              </p:cNvGraphicFramePr>
              <p:nvPr/>
            </p:nvGraphicFramePr>
            <p:xfrm>
              <a:off x="2492" y="1428"/>
              <a:ext cx="3264" cy="636"/>
            </p:xfrm>
            <a:graphic>
              <a:graphicData uri="http://schemas.openxmlformats.org/presentationml/2006/ole">
                <mc:AlternateContent xmlns:mc="http://schemas.openxmlformats.org/markup-compatibility/2006">
                  <mc:Choice xmlns:v="urn:schemas-microsoft-com:vml" Requires="v">
                    <p:oleObj spid="_x0000_s231490" name="Bitmap Image" r:id="rId5" imgW="2943151" imgH="790523" progId="Paint.Picture">
                      <p:embed/>
                    </p:oleObj>
                  </mc:Choice>
                  <mc:Fallback>
                    <p:oleObj name="Bitmap Image" r:id="rId5" imgW="2943151" imgH="790523" progId="Paint.Picture">
                      <p:embed/>
                      <p:pic>
                        <p:nvPicPr>
                          <p:cNvPr id="0" name="Object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 y="1428"/>
                            <a:ext cx="3264"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75" name="Rectangle 20"/>
              <p:cNvSpPr>
                <a:spLocks noChangeArrowheads="1"/>
              </p:cNvSpPr>
              <p:nvPr/>
            </p:nvSpPr>
            <p:spPr bwMode="auto">
              <a:xfrm>
                <a:off x="2050" y="1521"/>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accent2"/>
                    </a:solidFill>
                    <a:latin typeface="Times New Roman" panose="02020603050405020304" pitchFamily="18" charset="0"/>
                  </a:rPr>
                  <a:t>0</a:t>
                </a:r>
              </a:p>
            </p:txBody>
          </p:sp>
          <p:sp>
            <p:nvSpPr>
              <p:cNvPr id="231476" name="Rectangle 21"/>
              <p:cNvSpPr>
                <a:spLocks noChangeArrowheads="1"/>
              </p:cNvSpPr>
              <p:nvPr/>
            </p:nvSpPr>
            <p:spPr bwMode="auto">
              <a:xfrm>
                <a:off x="2050" y="1665"/>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77" name="Rectangle 22"/>
              <p:cNvSpPr>
                <a:spLocks noChangeArrowheads="1"/>
              </p:cNvSpPr>
              <p:nvPr/>
            </p:nvSpPr>
            <p:spPr bwMode="auto">
              <a:xfrm>
                <a:off x="5890" y="161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0</a:t>
                </a:r>
              </a:p>
            </p:txBody>
          </p:sp>
          <p:sp>
            <p:nvSpPr>
              <p:cNvPr id="231478" name="Rectangle 23"/>
              <p:cNvSpPr>
                <a:spLocks noChangeArrowheads="1"/>
              </p:cNvSpPr>
              <p:nvPr/>
            </p:nvSpPr>
            <p:spPr bwMode="auto">
              <a:xfrm>
                <a:off x="3634" y="1905"/>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79" name="Rectangle 24"/>
              <p:cNvSpPr>
                <a:spLocks noChangeArrowheads="1"/>
              </p:cNvSpPr>
              <p:nvPr/>
            </p:nvSpPr>
            <p:spPr bwMode="auto">
              <a:xfrm>
                <a:off x="3634" y="1281"/>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1</a:t>
                </a:r>
              </a:p>
            </p:txBody>
          </p:sp>
        </p:grpSp>
      </p:grpSp>
      <p:grpSp>
        <p:nvGrpSpPr>
          <p:cNvPr id="6" name="Group 25"/>
          <p:cNvGrpSpPr>
            <a:grpSpLocks/>
          </p:cNvGrpSpPr>
          <p:nvPr/>
        </p:nvGrpSpPr>
        <p:grpSpPr bwMode="auto">
          <a:xfrm>
            <a:off x="314325" y="1970088"/>
            <a:ext cx="8291513" cy="1425575"/>
            <a:chOff x="223" y="1241"/>
            <a:chExt cx="5876" cy="898"/>
          </a:xfrm>
        </p:grpSpPr>
        <p:sp>
          <p:nvSpPr>
            <p:cNvPr id="231462" name="Rectangle 26"/>
            <p:cNvSpPr>
              <a:spLocks noChangeArrowheads="1"/>
            </p:cNvSpPr>
            <p:nvPr/>
          </p:nvSpPr>
          <p:spPr bwMode="auto">
            <a:xfrm>
              <a:off x="223" y="1241"/>
              <a:ext cx="7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Time : </a:t>
              </a:r>
            </a:p>
          </p:txBody>
        </p:sp>
        <p:sp>
          <p:nvSpPr>
            <p:cNvPr id="231463" name="Rectangle 27"/>
            <p:cNvSpPr>
              <a:spLocks noChangeArrowheads="1"/>
            </p:cNvSpPr>
            <p:nvPr/>
          </p:nvSpPr>
          <p:spPr bwMode="auto">
            <a:xfrm>
              <a:off x="847" y="1241"/>
              <a:ext cx="5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8.1ns</a:t>
              </a:r>
            </a:p>
          </p:txBody>
        </p:sp>
        <p:grpSp>
          <p:nvGrpSpPr>
            <p:cNvPr id="231464" name="Group 28"/>
            <p:cNvGrpSpPr>
              <a:grpSpLocks/>
            </p:cNvGrpSpPr>
            <p:nvPr/>
          </p:nvGrpSpPr>
          <p:grpSpPr bwMode="auto">
            <a:xfrm>
              <a:off x="2047" y="1284"/>
              <a:ext cx="4052" cy="855"/>
              <a:chOff x="2047" y="1284"/>
              <a:chExt cx="4052" cy="855"/>
            </a:xfrm>
          </p:grpSpPr>
          <p:graphicFrame>
            <p:nvGraphicFramePr>
              <p:cNvPr id="231465" name="Object 29"/>
              <p:cNvGraphicFramePr>
                <a:graphicFrameLocks/>
              </p:cNvGraphicFramePr>
              <p:nvPr/>
            </p:nvGraphicFramePr>
            <p:xfrm>
              <a:off x="2489" y="1431"/>
              <a:ext cx="3264" cy="636"/>
            </p:xfrm>
            <a:graphic>
              <a:graphicData uri="http://schemas.openxmlformats.org/presentationml/2006/ole">
                <mc:AlternateContent xmlns:mc="http://schemas.openxmlformats.org/markup-compatibility/2006">
                  <mc:Choice xmlns:v="urn:schemas-microsoft-com:vml" Requires="v">
                    <p:oleObj spid="_x0000_s231491" name="Bitmap Image" r:id="rId6" imgW="2943151" imgH="790523" progId="Paint.Picture">
                      <p:embed/>
                    </p:oleObj>
                  </mc:Choice>
                  <mc:Fallback>
                    <p:oleObj name="Bitmap Image" r:id="rId6" imgW="2943151" imgH="790523" progId="Paint.Picture">
                      <p:embed/>
                      <p:pic>
                        <p:nvPicPr>
                          <p:cNvPr id="0" name="Object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 y="1431"/>
                            <a:ext cx="3264"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66" name="Rectangle 30"/>
              <p:cNvSpPr>
                <a:spLocks noChangeArrowheads="1"/>
              </p:cNvSpPr>
              <p:nvPr/>
            </p:nvSpPr>
            <p:spPr bwMode="auto">
              <a:xfrm>
                <a:off x="2047" y="1524"/>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accent2"/>
                    </a:solidFill>
                    <a:latin typeface="Times New Roman" panose="02020603050405020304" pitchFamily="18" charset="0"/>
                  </a:rPr>
                  <a:t>0</a:t>
                </a:r>
              </a:p>
            </p:txBody>
          </p:sp>
          <p:sp>
            <p:nvSpPr>
              <p:cNvPr id="231467" name="Rectangle 31"/>
              <p:cNvSpPr>
                <a:spLocks noChangeArrowheads="1"/>
              </p:cNvSpPr>
              <p:nvPr/>
            </p:nvSpPr>
            <p:spPr bwMode="auto">
              <a:xfrm>
                <a:off x="2047" y="1668"/>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68" name="Rectangle 32"/>
              <p:cNvSpPr>
                <a:spLocks noChangeArrowheads="1"/>
              </p:cNvSpPr>
              <p:nvPr/>
            </p:nvSpPr>
            <p:spPr bwMode="auto">
              <a:xfrm>
                <a:off x="5887" y="162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69" name="Rectangle 33"/>
              <p:cNvSpPr>
                <a:spLocks noChangeArrowheads="1"/>
              </p:cNvSpPr>
              <p:nvPr/>
            </p:nvSpPr>
            <p:spPr bwMode="auto">
              <a:xfrm>
                <a:off x="3631" y="1908"/>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70" name="Rectangle 34"/>
              <p:cNvSpPr>
                <a:spLocks noChangeArrowheads="1"/>
              </p:cNvSpPr>
              <p:nvPr/>
            </p:nvSpPr>
            <p:spPr bwMode="auto">
              <a:xfrm>
                <a:off x="3631" y="1284"/>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1</a:t>
                </a:r>
              </a:p>
            </p:txBody>
          </p:sp>
        </p:grpSp>
      </p:grpSp>
      <p:grpSp>
        <p:nvGrpSpPr>
          <p:cNvPr id="8" name="Group 35"/>
          <p:cNvGrpSpPr>
            <a:grpSpLocks/>
          </p:cNvGrpSpPr>
          <p:nvPr/>
        </p:nvGrpSpPr>
        <p:grpSpPr bwMode="auto">
          <a:xfrm>
            <a:off x="306388" y="1976438"/>
            <a:ext cx="8291512" cy="1425575"/>
            <a:chOff x="217" y="1245"/>
            <a:chExt cx="5876" cy="898"/>
          </a:xfrm>
        </p:grpSpPr>
        <p:sp>
          <p:nvSpPr>
            <p:cNvPr id="231453" name="Rectangle 36"/>
            <p:cNvSpPr>
              <a:spLocks noChangeArrowheads="1"/>
            </p:cNvSpPr>
            <p:nvPr/>
          </p:nvSpPr>
          <p:spPr bwMode="auto">
            <a:xfrm>
              <a:off x="217" y="1245"/>
              <a:ext cx="7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Time : </a:t>
              </a:r>
            </a:p>
          </p:txBody>
        </p:sp>
        <p:sp>
          <p:nvSpPr>
            <p:cNvPr id="231454" name="Rectangle 37"/>
            <p:cNvSpPr>
              <a:spLocks noChangeArrowheads="1"/>
            </p:cNvSpPr>
            <p:nvPr/>
          </p:nvSpPr>
          <p:spPr bwMode="auto">
            <a:xfrm>
              <a:off x="841" y="1245"/>
              <a:ext cx="7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10.9ns</a:t>
              </a:r>
            </a:p>
          </p:txBody>
        </p:sp>
        <p:grpSp>
          <p:nvGrpSpPr>
            <p:cNvPr id="231455" name="Group 38"/>
            <p:cNvGrpSpPr>
              <a:grpSpLocks/>
            </p:cNvGrpSpPr>
            <p:nvPr/>
          </p:nvGrpSpPr>
          <p:grpSpPr bwMode="auto">
            <a:xfrm>
              <a:off x="2041" y="1288"/>
              <a:ext cx="4052" cy="855"/>
              <a:chOff x="2041" y="1288"/>
              <a:chExt cx="4052" cy="855"/>
            </a:xfrm>
          </p:grpSpPr>
          <p:graphicFrame>
            <p:nvGraphicFramePr>
              <p:cNvPr id="231456" name="Object 39"/>
              <p:cNvGraphicFramePr>
                <a:graphicFrameLocks/>
              </p:cNvGraphicFramePr>
              <p:nvPr/>
            </p:nvGraphicFramePr>
            <p:xfrm>
              <a:off x="2483" y="1435"/>
              <a:ext cx="3264" cy="636"/>
            </p:xfrm>
            <a:graphic>
              <a:graphicData uri="http://schemas.openxmlformats.org/presentationml/2006/ole">
                <mc:AlternateContent xmlns:mc="http://schemas.openxmlformats.org/markup-compatibility/2006">
                  <mc:Choice xmlns:v="urn:schemas-microsoft-com:vml" Requires="v">
                    <p:oleObj spid="_x0000_s231492" name="Bitmap Image" r:id="rId7" imgW="2943151" imgH="790523" progId="Paint.Picture">
                      <p:embed/>
                    </p:oleObj>
                  </mc:Choice>
                  <mc:Fallback>
                    <p:oleObj name="Bitmap Image" r:id="rId7" imgW="2943151" imgH="790523" progId="Paint.Picture">
                      <p:embed/>
                      <p:pic>
                        <p:nvPicPr>
                          <p:cNvPr id="0" name="Object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 y="1435"/>
                            <a:ext cx="3264"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57" name="Rectangle 40"/>
              <p:cNvSpPr>
                <a:spLocks noChangeArrowheads="1"/>
              </p:cNvSpPr>
              <p:nvPr/>
            </p:nvSpPr>
            <p:spPr bwMode="auto">
              <a:xfrm>
                <a:off x="2041" y="1528"/>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accent2"/>
                    </a:solidFill>
                    <a:latin typeface="Times New Roman" panose="02020603050405020304" pitchFamily="18" charset="0"/>
                  </a:rPr>
                  <a:t>0</a:t>
                </a:r>
              </a:p>
            </p:txBody>
          </p:sp>
          <p:sp>
            <p:nvSpPr>
              <p:cNvPr id="231458" name="Rectangle 41"/>
              <p:cNvSpPr>
                <a:spLocks noChangeArrowheads="1"/>
              </p:cNvSpPr>
              <p:nvPr/>
            </p:nvSpPr>
            <p:spPr bwMode="auto">
              <a:xfrm>
                <a:off x="2041" y="1672"/>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59" name="Rectangle 42"/>
              <p:cNvSpPr>
                <a:spLocks noChangeArrowheads="1"/>
              </p:cNvSpPr>
              <p:nvPr/>
            </p:nvSpPr>
            <p:spPr bwMode="auto">
              <a:xfrm>
                <a:off x="5881" y="162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60" name="Rectangle 43"/>
              <p:cNvSpPr>
                <a:spLocks noChangeArrowheads="1"/>
              </p:cNvSpPr>
              <p:nvPr/>
            </p:nvSpPr>
            <p:spPr bwMode="auto">
              <a:xfrm>
                <a:off x="3625" y="1912"/>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D60093"/>
                    </a:solidFill>
                    <a:latin typeface="Times New Roman" panose="02020603050405020304" pitchFamily="18" charset="0"/>
                  </a:rPr>
                  <a:t>1</a:t>
                </a:r>
              </a:p>
            </p:txBody>
          </p:sp>
          <p:sp>
            <p:nvSpPr>
              <p:cNvPr id="231461" name="Rectangle 44"/>
              <p:cNvSpPr>
                <a:spLocks noChangeArrowheads="1"/>
              </p:cNvSpPr>
              <p:nvPr/>
            </p:nvSpPr>
            <p:spPr bwMode="auto">
              <a:xfrm>
                <a:off x="3625" y="1288"/>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chemeClr val="accent2"/>
                    </a:solidFill>
                    <a:latin typeface="Times New Roman" panose="02020603050405020304" pitchFamily="18" charset="0"/>
                  </a:rPr>
                  <a:t>0</a:t>
                </a:r>
              </a:p>
            </p:txBody>
          </p:sp>
        </p:grpSp>
      </p:grpSp>
      <p:grpSp>
        <p:nvGrpSpPr>
          <p:cNvPr id="10" name="Group 45"/>
          <p:cNvGrpSpPr>
            <a:grpSpLocks/>
          </p:cNvGrpSpPr>
          <p:nvPr/>
        </p:nvGrpSpPr>
        <p:grpSpPr bwMode="auto">
          <a:xfrm>
            <a:off x="307975" y="1963738"/>
            <a:ext cx="8291513" cy="1428750"/>
            <a:chOff x="218" y="1237"/>
            <a:chExt cx="5876" cy="900"/>
          </a:xfrm>
        </p:grpSpPr>
        <p:sp>
          <p:nvSpPr>
            <p:cNvPr id="231444" name="Rectangle 46"/>
            <p:cNvSpPr>
              <a:spLocks noChangeArrowheads="1"/>
            </p:cNvSpPr>
            <p:nvPr/>
          </p:nvSpPr>
          <p:spPr bwMode="auto">
            <a:xfrm>
              <a:off x="218" y="1237"/>
              <a:ext cx="7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Time : </a:t>
              </a:r>
            </a:p>
          </p:txBody>
        </p:sp>
        <p:sp>
          <p:nvSpPr>
            <p:cNvPr id="231445" name="Rectangle 47"/>
            <p:cNvSpPr>
              <a:spLocks noChangeArrowheads="1"/>
            </p:cNvSpPr>
            <p:nvPr/>
          </p:nvSpPr>
          <p:spPr bwMode="auto">
            <a:xfrm>
              <a:off x="842" y="1237"/>
              <a:ext cx="7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11.1ns</a:t>
              </a:r>
            </a:p>
          </p:txBody>
        </p:sp>
        <p:grpSp>
          <p:nvGrpSpPr>
            <p:cNvPr id="231446" name="Group 48"/>
            <p:cNvGrpSpPr>
              <a:grpSpLocks/>
            </p:cNvGrpSpPr>
            <p:nvPr/>
          </p:nvGrpSpPr>
          <p:grpSpPr bwMode="auto">
            <a:xfrm>
              <a:off x="2042" y="1280"/>
              <a:ext cx="4052" cy="857"/>
              <a:chOff x="2042" y="1280"/>
              <a:chExt cx="4052" cy="857"/>
            </a:xfrm>
          </p:grpSpPr>
          <p:graphicFrame>
            <p:nvGraphicFramePr>
              <p:cNvPr id="231447" name="Object 49"/>
              <p:cNvGraphicFramePr>
                <a:graphicFrameLocks/>
              </p:cNvGraphicFramePr>
              <p:nvPr/>
            </p:nvGraphicFramePr>
            <p:xfrm>
              <a:off x="2484" y="1427"/>
              <a:ext cx="3264" cy="636"/>
            </p:xfrm>
            <a:graphic>
              <a:graphicData uri="http://schemas.openxmlformats.org/presentationml/2006/ole">
                <mc:AlternateContent xmlns:mc="http://schemas.openxmlformats.org/markup-compatibility/2006">
                  <mc:Choice xmlns:v="urn:schemas-microsoft-com:vml" Requires="v">
                    <p:oleObj spid="_x0000_s231493" name="Bitmap Image" r:id="rId8" imgW="2943151" imgH="790523" progId="Paint.Picture">
                      <p:embed/>
                    </p:oleObj>
                  </mc:Choice>
                  <mc:Fallback>
                    <p:oleObj name="Bitmap Image" r:id="rId8" imgW="2943151" imgH="790523" progId="Paint.Picture">
                      <p:embed/>
                      <p:pic>
                        <p:nvPicPr>
                          <p:cNvPr id="0" name="Object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 y="1427"/>
                            <a:ext cx="3264"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8" name="Rectangle 50"/>
              <p:cNvSpPr>
                <a:spLocks noChangeArrowheads="1"/>
              </p:cNvSpPr>
              <p:nvPr/>
            </p:nvSpPr>
            <p:spPr bwMode="auto">
              <a:xfrm>
                <a:off x="2042" y="1520"/>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chemeClr val="accent2"/>
                    </a:solidFill>
                    <a:latin typeface="Times New Roman" panose="02020603050405020304" pitchFamily="18" charset="0"/>
                  </a:rPr>
                  <a:t>0</a:t>
                </a:r>
              </a:p>
            </p:txBody>
          </p:sp>
          <p:sp>
            <p:nvSpPr>
              <p:cNvPr id="231449" name="Rectangle 51"/>
              <p:cNvSpPr>
                <a:spLocks noChangeArrowheads="1"/>
              </p:cNvSpPr>
              <p:nvPr/>
            </p:nvSpPr>
            <p:spPr bwMode="auto">
              <a:xfrm>
                <a:off x="2042" y="1664"/>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D60093"/>
                    </a:solidFill>
                    <a:latin typeface="Times New Roman" panose="02020603050405020304" pitchFamily="18" charset="0"/>
                  </a:rPr>
                  <a:t>1</a:t>
                </a:r>
              </a:p>
            </p:txBody>
          </p:sp>
          <p:sp>
            <p:nvSpPr>
              <p:cNvPr id="231450" name="Rectangle 52"/>
              <p:cNvSpPr>
                <a:spLocks noChangeArrowheads="1"/>
              </p:cNvSpPr>
              <p:nvPr/>
            </p:nvSpPr>
            <p:spPr bwMode="auto">
              <a:xfrm>
                <a:off x="5882" y="161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chemeClr val="accent2"/>
                    </a:solidFill>
                    <a:latin typeface="Times New Roman" panose="02020603050405020304" pitchFamily="18" charset="0"/>
                  </a:rPr>
                  <a:t>0</a:t>
                </a:r>
              </a:p>
            </p:txBody>
          </p:sp>
          <p:sp>
            <p:nvSpPr>
              <p:cNvPr id="231451" name="Rectangle 53"/>
              <p:cNvSpPr>
                <a:spLocks noChangeArrowheads="1"/>
              </p:cNvSpPr>
              <p:nvPr/>
            </p:nvSpPr>
            <p:spPr bwMode="auto">
              <a:xfrm>
                <a:off x="3626" y="1904"/>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D60093"/>
                    </a:solidFill>
                    <a:latin typeface="Times New Roman" panose="02020603050405020304" pitchFamily="18" charset="0"/>
                  </a:rPr>
                  <a:t>1</a:t>
                </a:r>
              </a:p>
            </p:txBody>
          </p:sp>
          <p:sp>
            <p:nvSpPr>
              <p:cNvPr id="231452" name="Rectangle 54"/>
              <p:cNvSpPr>
                <a:spLocks noChangeArrowheads="1"/>
              </p:cNvSpPr>
              <p:nvPr/>
            </p:nvSpPr>
            <p:spPr bwMode="auto">
              <a:xfrm>
                <a:off x="3626" y="1280"/>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chemeClr val="accent2"/>
                    </a:solidFill>
                    <a:latin typeface="Times New Roman" panose="02020603050405020304" pitchFamily="18" charset="0"/>
                  </a:rPr>
                  <a:t>0</a:t>
                </a:r>
              </a:p>
            </p:txBody>
          </p:sp>
        </p:grpSp>
      </p:grpSp>
      <p:grpSp>
        <p:nvGrpSpPr>
          <p:cNvPr id="12" name="Group 55"/>
          <p:cNvGrpSpPr>
            <a:grpSpLocks/>
          </p:cNvGrpSpPr>
          <p:nvPr/>
        </p:nvGrpSpPr>
        <p:grpSpPr bwMode="auto">
          <a:xfrm>
            <a:off x="439738" y="3938588"/>
            <a:ext cx="7180262" cy="2085975"/>
            <a:chOff x="312" y="2481"/>
            <a:chExt cx="5088" cy="1314"/>
          </a:xfrm>
        </p:grpSpPr>
        <p:graphicFrame>
          <p:nvGraphicFramePr>
            <p:cNvPr id="231442" name="Object 56"/>
            <p:cNvGraphicFramePr>
              <a:graphicFrameLocks/>
            </p:cNvGraphicFramePr>
            <p:nvPr/>
          </p:nvGraphicFramePr>
          <p:xfrm>
            <a:off x="312" y="2817"/>
            <a:ext cx="5088" cy="978"/>
          </p:xfrm>
          <a:graphic>
            <a:graphicData uri="http://schemas.openxmlformats.org/presentationml/2006/ole">
              <mc:AlternateContent xmlns:mc="http://schemas.openxmlformats.org/markup-compatibility/2006">
                <mc:Choice xmlns:v="urn:schemas-microsoft-com:vml" Requires="v">
                  <p:oleObj spid="_x0000_s231494" name="Bitmap Image" r:id="rId9" imgW="7276903" imgH="1562189" progId="Paint.Picture">
                    <p:embed/>
                  </p:oleObj>
                </mc:Choice>
                <mc:Fallback>
                  <p:oleObj name="Bitmap Image" r:id="rId9" imgW="7276903" imgH="1562189" progId="Paint.Picture">
                    <p:embed/>
                    <p:pic>
                      <p:nvPicPr>
                        <p:cNvPr id="0" name="Object 5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 y="2817"/>
                          <a:ext cx="508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3" name="Rectangle 57"/>
            <p:cNvSpPr>
              <a:spLocks noChangeArrowheads="1"/>
            </p:cNvSpPr>
            <p:nvPr/>
          </p:nvSpPr>
          <p:spPr bwMode="auto">
            <a:xfrm>
              <a:off x="494" y="2481"/>
              <a:ext cx="30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333399"/>
                  </a:solidFill>
                  <a:latin typeface="Times New Roman" panose="02020603050405020304" pitchFamily="18" charset="0"/>
                </a:rPr>
                <a:t>Output C change from “0” to “1” at 8.1ns</a:t>
              </a:r>
            </a:p>
          </p:txBody>
        </p:sp>
      </p:grpSp>
      <p:grpSp>
        <p:nvGrpSpPr>
          <p:cNvPr id="13" name="Group 58"/>
          <p:cNvGrpSpPr>
            <a:grpSpLocks/>
          </p:cNvGrpSpPr>
          <p:nvPr/>
        </p:nvGrpSpPr>
        <p:grpSpPr bwMode="auto">
          <a:xfrm>
            <a:off x="449263" y="4167188"/>
            <a:ext cx="7170737" cy="2081212"/>
            <a:chOff x="318" y="2625"/>
            <a:chExt cx="5082" cy="1311"/>
          </a:xfrm>
        </p:grpSpPr>
        <p:graphicFrame>
          <p:nvGraphicFramePr>
            <p:cNvPr id="231440" name="Object 59"/>
            <p:cNvGraphicFramePr>
              <a:graphicFrameLocks/>
            </p:cNvGraphicFramePr>
            <p:nvPr/>
          </p:nvGraphicFramePr>
          <p:xfrm>
            <a:off x="318" y="2862"/>
            <a:ext cx="5082" cy="1074"/>
          </p:xfrm>
          <a:graphic>
            <a:graphicData uri="http://schemas.openxmlformats.org/presentationml/2006/ole">
              <mc:AlternateContent xmlns:mc="http://schemas.openxmlformats.org/markup-compatibility/2006">
                <mc:Choice xmlns:v="urn:schemas-microsoft-com:vml" Requires="v">
                  <p:oleObj spid="_x0000_s231495" name="Bitmap Image" r:id="rId11" imgW="7286515" imgH="1571271" progId="Paint.Picture">
                    <p:embed/>
                  </p:oleObj>
                </mc:Choice>
                <mc:Fallback>
                  <p:oleObj name="Bitmap Image" r:id="rId11" imgW="7286515" imgH="1571271" progId="Paint.Picture">
                    <p:embed/>
                    <p:pic>
                      <p:nvPicPr>
                        <p:cNvPr id="0" name="Object 5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 y="2862"/>
                          <a:ext cx="508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1" name="Rectangle 60"/>
            <p:cNvSpPr>
              <a:spLocks noChangeArrowheads="1"/>
            </p:cNvSpPr>
            <p:nvPr/>
          </p:nvSpPr>
          <p:spPr bwMode="auto">
            <a:xfrm>
              <a:off x="350" y="2625"/>
              <a:ext cx="2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333399"/>
                  </a:solidFill>
                  <a:latin typeface="Times New Roman" panose="02020603050405020304" pitchFamily="18" charset="0"/>
                </a:rPr>
                <a:t>A 3 ns Pulse generate (10.9-7.9 = 3ns)</a:t>
              </a:r>
            </a:p>
          </p:txBody>
        </p:sp>
      </p:grpSp>
      <p:grpSp>
        <p:nvGrpSpPr>
          <p:cNvPr id="14" name="Group 61"/>
          <p:cNvGrpSpPr>
            <a:grpSpLocks/>
          </p:cNvGrpSpPr>
          <p:nvPr/>
        </p:nvGrpSpPr>
        <p:grpSpPr bwMode="auto">
          <a:xfrm>
            <a:off x="881063" y="4038600"/>
            <a:ext cx="7559675" cy="2233613"/>
            <a:chOff x="72" y="2481"/>
            <a:chExt cx="5358" cy="1407"/>
          </a:xfrm>
        </p:grpSpPr>
        <p:graphicFrame>
          <p:nvGraphicFramePr>
            <p:cNvPr id="231438" name="Object 62"/>
            <p:cNvGraphicFramePr>
              <a:graphicFrameLocks/>
            </p:cNvGraphicFramePr>
            <p:nvPr/>
          </p:nvGraphicFramePr>
          <p:xfrm>
            <a:off x="72" y="2739"/>
            <a:ext cx="5358" cy="1149"/>
          </p:xfrm>
          <a:graphic>
            <a:graphicData uri="http://schemas.openxmlformats.org/presentationml/2006/ole">
              <mc:AlternateContent xmlns:mc="http://schemas.openxmlformats.org/markup-compatibility/2006">
                <mc:Choice xmlns:v="urn:schemas-microsoft-com:vml" Requires="v">
                  <p:oleObj spid="_x0000_s231496" name="Bitmap Image" r:id="rId13" imgW="7286515" imgH="1504983" progId="Paint.Picture">
                    <p:embed/>
                  </p:oleObj>
                </mc:Choice>
                <mc:Fallback>
                  <p:oleObj name="Bitmap Image" r:id="rId13" imgW="7286515" imgH="1504983" progId="Paint.Picture">
                    <p:embed/>
                    <p:pic>
                      <p:nvPicPr>
                        <p:cNvPr id="0" name="Object 6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 y="2739"/>
                          <a:ext cx="5358" cy="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9" name="Rectangle 63"/>
            <p:cNvSpPr>
              <a:spLocks noChangeArrowheads="1"/>
            </p:cNvSpPr>
            <p:nvPr/>
          </p:nvSpPr>
          <p:spPr bwMode="auto">
            <a:xfrm>
              <a:off x="206" y="2481"/>
              <a:ext cx="40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333399"/>
                  </a:solidFill>
                  <a:latin typeface="Times New Roman" panose="02020603050405020304" pitchFamily="18" charset="0"/>
                </a:rPr>
                <a:t>Output C change back from “1” to “0” as the final result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ou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out)">
                                      <p:cBhvr>
                                        <p:cTn id="3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ou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2"/>
          <p:cNvSpPr>
            <a:spLocks noGrp="1" noChangeArrowheads="1"/>
          </p:cNvSpPr>
          <p:nvPr>
            <p:ph type="title"/>
          </p:nvPr>
        </p:nvSpPr>
        <p:spPr>
          <a:xfrm>
            <a:off x="676275" y="152400"/>
            <a:ext cx="7772400" cy="714375"/>
          </a:xfrm>
        </p:spPr>
        <p:txBody>
          <a:bodyPr/>
          <a:lstStyle/>
          <a:p>
            <a:pPr eaLnBrk="1" hangingPunct="1">
              <a:defRPr/>
            </a:pPr>
            <a:r>
              <a:rPr lang="zh-CN" altLang="en-US" smtClean="0"/>
              <a:t>总   结</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9AF8BCFE-4A50-482C-9EEF-B52B2B4C4105}" type="slidenum">
              <a:rPr lang="en-US" altLang="zh-CN">
                <a:latin typeface="Times New Roman" panose="02020603050405020304" pitchFamily="18" charset="0"/>
              </a:rPr>
              <a:pPr/>
              <a:t>226</a:t>
            </a:fld>
            <a:endParaRPr lang="en-US" altLang="zh-CN">
              <a:latin typeface="Times New Roman" panose="02020603050405020304" pitchFamily="18" charset="0"/>
            </a:endParaRPr>
          </a:p>
        </p:txBody>
      </p:sp>
      <p:sp>
        <p:nvSpPr>
          <p:cNvPr id="234500" name="Text Box 3"/>
          <p:cNvSpPr txBox="1">
            <a:spLocks noChangeArrowheads="1"/>
          </p:cNvSpPr>
          <p:nvPr/>
        </p:nvSpPr>
        <p:spPr bwMode="auto">
          <a:xfrm>
            <a:off x="158750" y="884238"/>
            <a:ext cx="8985250" cy="5308600"/>
          </a:xfrm>
          <a:prstGeom prst="rect">
            <a:avLst/>
          </a:prstGeom>
          <a:noFill/>
          <a:ln w="9525">
            <a:noFill/>
            <a:miter lim="800000"/>
            <a:headEnd/>
            <a:tailEnd/>
          </a:ln>
        </p:spPr>
        <p:txBody>
          <a:bodyPr>
            <a:spAutoFit/>
          </a:bodyPr>
          <a:lstStyle/>
          <a:p>
            <a:pPr marL="263525" indent="-263525" eaLnBrk="1" hangingPunct="1">
              <a:spcBef>
                <a:spcPct val="20000"/>
              </a:spcBef>
              <a:buFontTx/>
              <a:buChar char="•"/>
              <a:defRPr/>
            </a:pPr>
            <a:r>
              <a:rPr kumimoji="1" lang="zh-CN" altLang="en-US" sz="3000" b="1" dirty="0">
                <a:latin typeface="+mj-lt"/>
                <a:ea typeface="楷体_GB2312" pitchFamily="49" charset="-122"/>
              </a:rPr>
              <a:t>设计一个 </a:t>
            </a:r>
            <a:r>
              <a:rPr kumimoji="1" lang="en-US" altLang="zh-CN" sz="3000" b="1" dirty="0">
                <a:latin typeface="+mj-lt"/>
                <a:ea typeface="楷体_GB2312" pitchFamily="49" charset="-122"/>
              </a:rPr>
              <a:t>2</a:t>
            </a:r>
            <a:r>
              <a:rPr kumimoji="1" lang="zh-CN" altLang="en-US" sz="3000" b="1" dirty="0">
                <a:latin typeface="+mj-lt"/>
                <a:ea typeface="楷体_GB2312" pitchFamily="49" charset="-122"/>
              </a:rPr>
              <a:t>输入的与门也不是像</a:t>
            </a:r>
            <a:r>
              <a:rPr kumimoji="1" lang="en-US" altLang="zh-CN" sz="3000" b="1" dirty="0">
                <a:latin typeface="+mj-lt"/>
                <a:ea typeface="楷体_GB2312" pitchFamily="49" charset="-122"/>
              </a:rPr>
              <a:t>1+1=2</a:t>
            </a:r>
            <a:r>
              <a:rPr kumimoji="1" lang="zh-CN" altLang="en-US" sz="3000" b="1" dirty="0">
                <a:latin typeface="+mj-lt"/>
                <a:ea typeface="楷体_GB2312" pitchFamily="49" charset="-122"/>
              </a:rPr>
              <a:t>那么简单</a:t>
            </a:r>
          </a:p>
          <a:p>
            <a:pPr marL="263525" indent="-263525" eaLnBrk="1" hangingPunct="1">
              <a:spcBef>
                <a:spcPct val="20000"/>
              </a:spcBef>
              <a:buFontTx/>
              <a:buChar char="•"/>
              <a:defRPr/>
            </a:pPr>
            <a:r>
              <a:rPr kumimoji="1" lang="zh-CN" altLang="en-US" sz="3000" b="1" dirty="0">
                <a:latin typeface="+mj-lt"/>
                <a:ea typeface="楷体_GB2312" pitchFamily="49" charset="-122"/>
              </a:rPr>
              <a:t>在组合逻辑设计中我们需要考虑 </a:t>
            </a:r>
            <a:r>
              <a:rPr kumimoji="1" lang="en-US" altLang="zh-CN" sz="3000" b="1" dirty="0">
                <a:solidFill>
                  <a:schemeClr val="tx2"/>
                </a:solidFill>
                <a:latin typeface="+mj-lt"/>
                <a:ea typeface="楷体_GB2312" pitchFamily="49" charset="-122"/>
              </a:rPr>
              <a:t>Trace Delay</a:t>
            </a:r>
            <a:r>
              <a:rPr kumimoji="1" lang="en-US" altLang="zh-CN" sz="3000" b="1" dirty="0">
                <a:latin typeface="+mj-lt"/>
                <a:ea typeface="楷体_GB2312" pitchFamily="49" charset="-122"/>
              </a:rPr>
              <a:t> and </a:t>
            </a:r>
            <a:r>
              <a:rPr kumimoji="1" lang="en-US" altLang="zh-CN" sz="3000" b="1" dirty="0">
                <a:solidFill>
                  <a:schemeClr val="tx2"/>
                </a:solidFill>
                <a:latin typeface="+mj-lt"/>
                <a:ea typeface="楷体_GB2312" pitchFamily="49" charset="-122"/>
              </a:rPr>
              <a:t>Gate Delay</a:t>
            </a:r>
            <a:r>
              <a:rPr kumimoji="1" lang="en-US" altLang="zh-CN" sz="3000" b="1" dirty="0">
                <a:latin typeface="+mj-lt"/>
                <a:ea typeface="楷体_GB2312" pitchFamily="49" charset="-122"/>
              </a:rPr>
              <a:t> </a:t>
            </a:r>
          </a:p>
          <a:p>
            <a:pPr marL="263525" indent="-263525" eaLnBrk="1" hangingPunct="1">
              <a:spcBef>
                <a:spcPct val="20000"/>
              </a:spcBef>
              <a:buFontTx/>
              <a:buChar char="•"/>
              <a:defRPr/>
            </a:pPr>
            <a:r>
              <a:rPr kumimoji="1" lang="zh-CN" altLang="en-US" sz="3000" b="1" dirty="0">
                <a:solidFill>
                  <a:schemeClr val="tx2"/>
                </a:solidFill>
                <a:latin typeface="+mj-lt"/>
                <a:ea typeface="楷体_GB2312" pitchFamily="49" charset="-122"/>
              </a:rPr>
              <a:t>函数</a:t>
            </a:r>
            <a:r>
              <a:rPr kumimoji="1" lang="zh-CN" altLang="en-US" sz="3000" b="1" dirty="0">
                <a:solidFill>
                  <a:srgbClr val="D60093"/>
                </a:solidFill>
                <a:latin typeface="+mj-lt"/>
                <a:ea typeface="楷体_GB2312" pitchFamily="49" charset="-122"/>
              </a:rPr>
              <a:t> </a:t>
            </a:r>
            <a:r>
              <a:rPr kumimoji="1" lang="en-US" altLang="zh-CN" sz="3000" b="1" dirty="0">
                <a:latin typeface="+mj-lt"/>
                <a:ea typeface="楷体_GB2312" pitchFamily="49" charset="-122"/>
              </a:rPr>
              <a:t>: C</a:t>
            </a:r>
            <a:r>
              <a:rPr kumimoji="1" lang="zh-CN" altLang="en-US" sz="3000" b="1" dirty="0">
                <a:latin typeface="+mj-lt"/>
                <a:ea typeface="楷体_GB2312" pitchFamily="49" charset="-122"/>
              </a:rPr>
              <a:t>的输出为 “</a:t>
            </a:r>
            <a:r>
              <a:rPr kumimoji="1" lang="en-US" altLang="zh-CN" sz="3000" b="1" dirty="0">
                <a:latin typeface="+mj-lt"/>
                <a:ea typeface="楷体_GB2312" pitchFamily="49" charset="-122"/>
              </a:rPr>
              <a:t>0”</a:t>
            </a:r>
          </a:p>
          <a:p>
            <a:pPr marL="263525" indent="-263525" eaLnBrk="1" hangingPunct="1">
              <a:spcBef>
                <a:spcPct val="20000"/>
              </a:spcBef>
              <a:buFontTx/>
              <a:buChar char="•"/>
              <a:defRPr/>
            </a:pPr>
            <a:r>
              <a:rPr kumimoji="1" lang="zh-CN" altLang="en-US" sz="3000" b="1" dirty="0">
                <a:solidFill>
                  <a:schemeClr val="tx2"/>
                </a:solidFill>
                <a:latin typeface="+mj-lt"/>
                <a:ea typeface="楷体_GB2312" pitchFamily="49" charset="-122"/>
              </a:rPr>
              <a:t>时序</a:t>
            </a:r>
            <a:r>
              <a:rPr kumimoji="1" lang="zh-CN" altLang="en-US" sz="3000" b="1" dirty="0">
                <a:latin typeface="+mj-lt"/>
                <a:ea typeface="楷体_GB2312" pitchFamily="49" charset="-122"/>
              </a:rPr>
              <a:t> </a:t>
            </a:r>
            <a:r>
              <a:rPr kumimoji="1" lang="en-US" altLang="zh-CN" sz="3000" b="1" dirty="0">
                <a:latin typeface="+mj-lt"/>
                <a:ea typeface="楷体_GB2312" pitchFamily="49" charset="-122"/>
              </a:rPr>
              <a:t>: C</a:t>
            </a:r>
            <a:r>
              <a:rPr kumimoji="1" lang="zh-CN" altLang="en-US" sz="3000" b="1" dirty="0">
                <a:latin typeface="+mj-lt"/>
                <a:ea typeface="楷体_GB2312" pitchFamily="49" charset="-122"/>
              </a:rPr>
              <a:t>的输出有一个</a:t>
            </a:r>
            <a:r>
              <a:rPr kumimoji="1" lang="en-US" altLang="zh-CN" sz="3000" b="1" dirty="0">
                <a:latin typeface="+mj-lt"/>
                <a:ea typeface="楷体_GB2312" pitchFamily="49" charset="-122"/>
              </a:rPr>
              <a:t>3ns</a:t>
            </a:r>
            <a:r>
              <a:rPr kumimoji="1" lang="zh-CN" altLang="en-US" sz="3000" b="1" dirty="0">
                <a:latin typeface="+mj-lt"/>
                <a:ea typeface="楷体_GB2312" pitchFamily="49" charset="-122"/>
              </a:rPr>
              <a:t>宽的毛刺</a:t>
            </a:r>
          </a:p>
          <a:p>
            <a:pPr marL="263525" indent="-263525" eaLnBrk="1" hangingPunct="1">
              <a:spcBef>
                <a:spcPct val="20000"/>
              </a:spcBef>
              <a:buFontTx/>
              <a:buChar char="•"/>
              <a:defRPr/>
            </a:pPr>
            <a:r>
              <a:rPr kumimoji="1" lang="zh-CN" altLang="en-US" sz="3000" b="1" dirty="0">
                <a:latin typeface="+mj-lt"/>
                <a:ea typeface="楷体_GB2312" pitchFamily="49" charset="-122"/>
              </a:rPr>
              <a:t>这</a:t>
            </a:r>
            <a:r>
              <a:rPr kumimoji="1" lang="en-US" altLang="zh-CN" sz="3000" b="1" dirty="0">
                <a:latin typeface="+mj-lt"/>
                <a:ea typeface="楷体_GB2312" pitchFamily="49" charset="-122"/>
              </a:rPr>
              <a:t>3ns</a:t>
            </a:r>
            <a:r>
              <a:rPr kumimoji="1" lang="zh-CN" altLang="en-US" sz="3000" b="1" dirty="0">
                <a:latin typeface="+mj-lt"/>
                <a:ea typeface="楷体_GB2312" pitchFamily="49" charset="-122"/>
              </a:rPr>
              <a:t>的毛刺主要是由</a:t>
            </a:r>
            <a:r>
              <a:rPr kumimoji="1" lang="zh-CN" altLang="en-US" sz="3000" b="1" dirty="0">
                <a:solidFill>
                  <a:schemeClr val="tx2"/>
                </a:solidFill>
                <a:latin typeface="+mj-lt"/>
                <a:ea typeface="楷体_GB2312" pitchFamily="49" charset="-122"/>
              </a:rPr>
              <a:t> </a:t>
            </a:r>
            <a:r>
              <a:rPr kumimoji="1" lang="en-US" altLang="zh-CN" sz="3000" b="1" dirty="0">
                <a:solidFill>
                  <a:schemeClr val="tx2"/>
                </a:solidFill>
                <a:latin typeface="+mj-lt"/>
                <a:ea typeface="楷体_GB2312" pitchFamily="49" charset="-122"/>
              </a:rPr>
              <a:t>Trace Delay</a:t>
            </a:r>
            <a:r>
              <a:rPr kumimoji="1" lang="zh-CN" altLang="en-US" sz="3000" b="1" dirty="0">
                <a:latin typeface="+mj-lt"/>
                <a:ea typeface="楷体_GB2312" pitchFamily="49" charset="-122"/>
              </a:rPr>
              <a:t>造成的</a:t>
            </a:r>
          </a:p>
          <a:p>
            <a:pPr marL="263525" indent="-263525" eaLnBrk="1" hangingPunct="1">
              <a:spcBef>
                <a:spcPct val="20000"/>
              </a:spcBef>
              <a:buFontTx/>
              <a:buChar char="•"/>
              <a:defRPr/>
            </a:pPr>
            <a:r>
              <a:rPr kumimoji="1" lang="zh-CN" altLang="en-US" sz="3000" b="1" dirty="0">
                <a:solidFill>
                  <a:schemeClr val="tx2"/>
                </a:solidFill>
                <a:latin typeface="+mj-lt"/>
                <a:ea typeface="楷体_GB2312" pitchFamily="49" charset="-122"/>
              </a:rPr>
              <a:t>组合电路工作时不仅和逻辑函数相关还和时序相关</a:t>
            </a:r>
          </a:p>
          <a:p>
            <a:pPr marL="263525" indent="-263525" eaLnBrk="1" hangingPunct="1">
              <a:spcBef>
                <a:spcPct val="20000"/>
              </a:spcBef>
              <a:buFontTx/>
              <a:buChar char="•"/>
              <a:defRPr/>
            </a:pPr>
            <a:r>
              <a:rPr kumimoji="1" lang="zh-CN" altLang="en-US" sz="3000" b="1" dirty="0">
                <a:solidFill>
                  <a:schemeClr val="tx2"/>
                </a:solidFill>
                <a:latin typeface="+mj-lt"/>
                <a:ea typeface="楷体_GB2312" pitchFamily="49" charset="-122"/>
              </a:rPr>
              <a:t>当某一时刻同时有一个以上的信号发生变化时容易产生毛刺</a:t>
            </a:r>
          </a:p>
          <a:p>
            <a:pPr marL="263525" indent="-263525" eaLnBrk="1" hangingPunct="1">
              <a:spcBef>
                <a:spcPct val="20000"/>
              </a:spcBef>
              <a:buFontTx/>
              <a:buChar char="•"/>
              <a:defRPr/>
            </a:pPr>
            <a:r>
              <a:rPr kumimoji="1" lang="zh-CN" altLang="en-US" sz="3000" b="1" dirty="0">
                <a:solidFill>
                  <a:schemeClr val="tx2"/>
                </a:solidFill>
                <a:latin typeface="+mj-lt"/>
                <a:ea typeface="楷体_GB2312" pitchFamily="49" charset="-122"/>
              </a:rPr>
              <a:t>组合逻辑电路是会产生毛刺的</a:t>
            </a:r>
          </a:p>
        </p:txBody>
      </p:sp>
    </p:spTree>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609600"/>
            <a:ext cx="7772400" cy="608013"/>
          </a:xfrm>
        </p:spPr>
        <p:txBody>
          <a:bodyPr/>
          <a:lstStyle/>
          <a:p>
            <a:pPr eaLnBrk="1" hangingPunct="1">
              <a:defRPr/>
            </a:pPr>
            <a:r>
              <a:rPr lang="zh-CN" altLang="en-US" sz="3600" b="1" smtClean="0">
                <a:solidFill>
                  <a:srgbClr val="0043A6"/>
                </a:solidFill>
              </a:rPr>
              <a:t>再讨论一个例子</a:t>
            </a:r>
          </a:p>
        </p:txBody>
      </p:sp>
      <p:sp>
        <p:nvSpPr>
          <p:cNvPr id="10"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040C435-D10C-4B2A-A339-B087ABF4F080}" type="slidenum">
              <a:rPr lang="en-US" altLang="zh-CN">
                <a:latin typeface="Times New Roman" panose="02020603050405020304" pitchFamily="18" charset="0"/>
              </a:rPr>
              <a:pPr/>
              <a:t>227</a:t>
            </a:fld>
            <a:endParaRPr lang="en-US" altLang="zh-CN">
              <a:latin typeface="Times New Roman" panose="02020603050405020304" pitchFamily="18" charset="0"/>
            </a:endParaRPr>
          </a:p>
        </p:txBody>
      </p:sp>
      <p:graphicFrame>
        <p:nvGraphicFramePr>
          <p:cNvPr id="233476" name="Object 3"/>
          <p:cNvGraphicFramePr>
            <a:graphicFrameLocks/>
          </p:cNvGraphicFramePr>
          <p:nvPr/>
        </p:nvGraphicFramePr>
        <p:xfrm>
          <a:off x="271463" y="1676400"/>
          <a:ext cx="8466137" cy="4343400"/>
        </p:xfrm>
        <a:graphic>
          <a:graphicData uri="http://schemas.openxmlformats.org/presentationml/2006/ole">
            <mc:AlternateContent xmlns:mc="http://schemas.openxmlformats.org/markup-compatibility/2006">
              <mc:Choice xmlns:v="urn:schemas-microsoft-com:vml" Requires="v">
                <p:oleObj spid="_x0000_s233482" name="Bitmap Image" r:id="rId3" imgW="6980769" imgH="3686338" progId="Paint.Picture">
                  <p:embed/>
                </p:oleObj>
              </mc:Choice>
              <mc:Fallback>
                <p:oleObj name="Bitmap Image" r:id="rId3" imgW="6980769" imgH="3686338"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1676400"/>
                        <a:ext cx="84661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3477" name="Rectangle 4"/>
          <p:cNvSpPr>
            <a:spLocks noChangeArrowheads="1"/>
          </p:cNvSpPr>
          <p:nvPr/>
        </p:nvSpPr>
        <p:spPr bwMode="auto">
          <a:xfrm>
            <a:off x="4200525" y="3298825"/>
            <a:ext cx="3270250" cy="1712913"/>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233478" name="Group 5"/>
          <p:cNvGrpSpPr>
            <a:grpSpLocks/>
          </p:cNvGrpSpPr>
          <p:nvPr/>
        </p:nvGrpSpPr>
        <p:grpSpPr bwMode="auto">
          <a:xfrm>
            <a:off x="4349750" y="1981200"/>
            <a:ext cx="4184650" cy="1854200"/>
            <a:chOff x="3082" y="1248"/>
            <a:chExt cx="2966" cy="1168"/>
          </a:xfrm>
        </p:grpSpPr>
        <p:sp>
          <p:nvSpPr>
            <p:cNvPr id="233479" name="Line 6"/>
            <p:cNvSpPr>
              <a:spLocks noChangeShapeType="1"/>
            </p:cNvSpPr>
            <p:nvPr/>
          </p:nvSpPr>
          <p:spPr bwMode="auto">
            <a:xfrm flipH="1">
              <a:off x="3082" y="1509"/>
              <a:ext cx="931" cy="765"/>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80" name="Line 7"/>
            <p:cNvSpPr>
              <a:spLocks noChangeShapeType="1"/>
            </p:cNvSpPr>
            <p:nvPr/>
          </p:nvSpPr>
          <p:spPr bwMode="auto">
            <a:xfrm>
              <a:off x="4635" y="1531"/>
              <a:ext cx="75" cy="885"/>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481" name="Rectangle 8"/>
            <p:cNvSpPr>
              <a:spLocks noChangeArrowheads="1"/>
            </p:cNvSpPr>
            <p:nvPr/>
          </p:nvSpPr>
          <p:spPr bwMode="auto">
            <a:xfrm>
              <a:off x="3504" y="1248"/>
              <a:ext cx="2544" cy="5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6699"/>
                  </a:solidFill>
                  <a:latin typeface="Times New Roman" panose="02020603050405020304" pitchFamily="18" charset="0"/>
                </a:rPr>
                <a:t>这两个点之间的延时是什么样的呢？</a:t>
              </a:r>
            </a:p>
          </p:txBody>
        </p:sp>
      </p:grpSp>
    </p:spTree>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85800" y="361950"/>
            <a:ext cx="7772400" cy="571500"/>
          </a:xfrm>
        </p:spPr>
        <p:txBody>
          <a:bodyPr/>
          <a:lstStyle/>
          <a:p>
            <a:pPr eaLnBrk="1" hangingPunct="1">
              <a:defRPr/>
            </a:pPr>
            <a:r>
              <a:rPr lang="zh-CN" altLang="en-US" smtClean="0"/>
              <a:t>分    析</a:t>
            </a:r>
          </a:p>
        </p:txBody>
      </p:sp>
      <p:sp>
        <p:nvSpPr>
          <p:cNvPr id="50"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9E25A59-095E-42FD-93DF-A53A2993C305}" type="slidenum">
              <a:rPr lang="en-US" altLang="zh-CN">
                <a:latin typeface="Times New Roman" panose="02020603050405020304" pitchFamily="18" charset="0"/>
              </a:rPr>
              <a:pPr/>
              <a:t>228</a:t>
            </a:fld>
            <a:endParaRPr lang="en-US" altLang="zh-CN">
              <a:latin typeface="Times New Roman" panose="02020603050405020304" pitchFamily="18" charset="0"/>
            </a:endParaRPr>
          </a:p>
        </p:txBody>
      </p:sp>
      <p:graphicFrame>
        <p:nvGraphicFramePr>
          <p:cNvPr id="234500" name="Object 3"/>
          <p:cNvGraphicFramePr>
            <a:graphicFrameLocks/>
          </p:cNvGraphicFramePr>
          <p:nvPr/>
        </p:nvGraphicFramePr>
        <p:xfrm>
          <a:off x="3946525" y="1042988"/>
          <a:ext cx="4891088" cy="1339850"/>
        </p:xfrm>
        <a:graphic>
          <a:graphicData uri="http://schemas.openxmlformats.org/presentationml/2006/ole">
            <mc:AlternateContent xmlns:mc="http://schemas.openxmlformats.org/markup-compatibility/2006">
              <mc:Choice xmlns:v="urn:schemas-microsoft-com:vml" Requires="v">
                <p:oleObj spid="_x0000_s234546" name="Bitmap Image" r:id="rId3" imgW="2609829" imgH="885584" progId="Paint.Picture">
                  <p:embed/>
                </p:oleObj>
              </mc:Choice>
              <mc:Fallback>
                <p:oleObj name="Bitmap Image" r:id="rId3" imgW="2609829" imgH="885584"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525" y="1042988"/>
                        <a:ext cx="4891088"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1" name="Object 4"/>
          <p:cNvGraphicFramePr>
            <a:graphicFrameLocks/>
          </p:cNvGraphicFramePr>
          <p:nvPr/>
        </p:nvGraphicFramePr>
        <p:xfrm>
          <a:off x="203200" y="1047750"/>
          <a:ext cx="2992438" cy="5038725"/>
        </p:xfrm>
        <a:graphic>
          <a:graphicData uri="http://schemas.openxmlformats.org/presentationml/2006/ole">
            <mc:AlternateContent xmlns:mc="http://schemas.openxmlformats.org/markup-compatibility/2006">
              <mc:Choice xmlns:v="urn:schemas-microsoft-com:vml" Requires="v">
                <p:oleObj spid="_x0000_s234547" name="Bitmap Image" r:id="rId5" imgW="2705372" imgH="1628690" progId="Paint.Picture">
                  <p:embed/>
                </p:oleObj>
              </mc:Choice>
              <mc:Fallback>
                <p:oleObj name="Bitmap Image" r:id="rId5" imgW="2705372" imgH="1628690" progId="Paint.Picture">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 y="1047750"/>
                        <a:ext cx="2992438"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4048125" y="2640013"/>
            <a:ext cx="1633538" cy="3970337"/>
            <a:chOff x="2409" y="1791"/>
            <a:chExt cx="1157" cy="2501"/>
          </a:xfrm>
        </p:grpSpPr>
        <p:sp>
          <p:nvSpPr>
            <p:cNvPr id="234537" name="Rectangle 6"/>
            <p:cNvSpPr>
              <a:spLocks noChangeArrowheads="1"/>
            </p:cNvSpPr>
            <p:nvPr/>
          </p:nvSpPr>
          <p:spPr bwMode="auto">
            <a:xfrm>
              <a:off x="2416" y="1791"/>
              <a:ext cx="1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q2      q1    q0</a:t>
              </a:r>
            </a:p>
          </p:txBody>
        </p:sp>
        <p:sp>
          <p:nvSpPr>
            <p:cNvPr id="234538" name="Rectangle 7"/>
            <p:cNvSpPr>
              <a:spLocks noChangeArrowheads="1"/>
            </p:cNvSpPr>
            <p:nvPr/>
          </p:nvSpPr>
          <p:spPr bwMode="auto">
            <a:xfrm>
              <a:off x="2409" y="2054"/>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0         0       0</a:t>
              </a:r>
            </a:p>
          </p:txBody>
        </p:sp>
        <p:sp>
          <p:nvSpPr>
            <p:cNvPr id="234539" name="Rectangle 8"/>
            <p:cNvSpPr>
              <a:spLocks noChangeArrowheads="1"/>
            </p:cNvSpPr>
            <p:nvPr/>
          </p:nvSpPr>
          <p:spPr bwMode="auto">
            <a:xfrm>
              <a:off x="2409" y="2340"/>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0         0       1</a:t>
              </a:r>
            </a:p>
          </p:txBody>
        </p:sp>
        <p:sp>
          <p:nvSpPr>
            <p:cNvPr id="234540" name="Rectangle 9"/>
            <p:cNvSpPr>
              <a:spLocks noChangeArrowheads="1"/>
            </p:cNvSpPr>
            <p:nvPr/>
          </p:nvSpPr>
          <p:spPr bwMode="auto">
            <a:xfrm>
              <a:off x="2409" y="2617"/>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0         1       0</a:t>
              </a:r>
            </a:p>
          </p:txBody>
        </p:sp>
        <p:sp>
          <p:nvSpPr>
            <p:cNvPr id="234541" name="Rectangle 10"/>
            <p:cNvSpPr>
              <a:spLocks noChangeArrowheads="1"/>
            </p:cNvSpPr>
            <p:nvPr/>
          </p:nvSpPr>
          <p:spPr bwMode="auto">
            <a:xfrm>
              <a:off x="2409" y="2909"/>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0         1       1</a:t>
              </a:r>
            </a:p>
          </p:txBody>
        </p:sp>
        <p:sp>
          <p:nvSpPr>
            <p:cNvPr id="234542" name="Rectangle 11"/>
            <p:cNvSpPr>
              <a:spLocks noChangeArrowheads="1"/>
            </p:cNvSpPr>
            <p:nvPr/>
          </p:nvSpPr>
          <p:spPr bwMode="auto">
            <a:xfrm>
              <a:off x="2424" y="3194"/>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1         0       0</a:t>
              </a:r>
            </a:p>
          </p:txBody>
        </p:sp>
        <p:sp>
          <p:nvSpPr>
            <p:cNvPr id="234543" name="Rectangle 12"/>
            <p:cNvSpPr>
              <a:spLocks noChangeArrowheads="1"/>
            </p:cNvSpPr>
            <p:nvPr/>
          </p:nvSpPr>
          <p:spPr bwMode="auto">
            <a:xfrm>
              <a:off x="2424" y="3479"/>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1         0       1</a:t>
              </a:r>
            </a:p>
          </p:txBody>
        </p:sp>
        <p:sp>
          <p:nvSpPr>
            <p:cNvPr id="234544" name="Rectangle 13"/>
            <p:cNvSpPr>
              <a:spLocks noChangeArrowheads="1"/>
            </p:cNvSpPr>
            <p:nvPr/>
          </p:nvSpPr>
          <p:spPr bwMode="auto">
            <a:xfrm>
              <a:off x="2409" y="3772"/>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1         1       0</a:t>
              </a:r>
            </a:p>
          </p:txBody>
        </p:sp>
        <p:sp>
          <p:nvSpPr>
            <p:cNvPr id="234545" name="Rectangle 14"/>
            <p:cNvSpPr>
              <a:spLocks noChangeArrowheads="1"/>
            </p:cNvSpPr>
            <p:nvPr/>
          </p:nvSpPr>
          <p:spPr bwMode="auto">
            <a:xfrm>
              <a:off x="2416" y="4042"/>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1         1       1</a:t>
              </a:r>
            </a:p>
          </p:txBody>
        </p:sp>
      </p:grpSp>
      <p:grpSp>
        <p:nvGrpSpPr>
          <p:cNvPr id="3" name="Group 15"/>
          <p:cNvGrpSpPr>
            <a:grpSpLocks/>
          </p:cNvGrpSpPr>
          <p:nvPr/>
        </p:nvGrpSpPr>
        <p:grpSpPr bwMode="auto">
          <a:xfrm>
            <a:off x="5391150" y="3235325"/>
            <a:ext cx="1927225" cy="396875"/>
            <a:chOff x="3361" y="2166"/>
            <a:chExt cx="1365" cy="250"/>
          </a:xfrm>
        </p:grpSpPr>
        <p:sp>
          <p:nvSpPr>
            <p:cNvPr id="234535" name="Rectangle 16"/>
            <p:cNvSpPr>
              <a:spLocks noChangeArrowheads="1"/>
            </p:cNvSpPr>
            <p:nvPr/>
          </p:nvSpPr>
          <p:spPr bwMode="auto">
            <a:xfrm>
              <a:off x="4098" y="2166"/>
              <a:ext cx="6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 </a:t>
              </a:r>
              <a:r>
                <a:rPr lang="en-US" altLang="zh-CN" sz="2000" b="1">
                  <a:latin typeface="Times New Roman" panose="02020603050405020304" pitchFamily="18" charset="0"/>
                </a:rPr>
                <a:t>?</a:t>
              </a:r>
            </a:p>
          </p:txBody>
        </p:sp>
        <p:sp>
          <p:nvSpPr>
            <p:cNvPr id="234536" name="Line 17"/>
            <p:cNvSpPr>
              <a:spLocks noChangeShapeType="1"/>
            </p:cNvSpPr>
            <p:nvPr/>
          </p:nvSpPr>
          <p:spPr bwMode="auto">
            <a:xfrm flipH="1">
              <a:off x="3361" y="2288"/>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2994" name="Rectangle 18"/>
          <p:cNvSpPr>
            <a:spLocks noChangeArrowheads="1"/>
          </p:cNvSpPr>
          <p:nvPr/>
        </p:nvSpPr>
        <p:spPr bwMode="auto">
          <a:xfrm>
            <a:off x="7594600" y="322421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No</a:t>
            </a:r>
          </a:p>
        </p:txBody>
      </p:sp>
      <p:grpSp>
        <p:nvGrpSpPr>
          <p:cNvPr id="4" name="Group 19"/>
          <p:cNvGrpSpPr>
            <a:grpSpLocks/>
          </p:cNvGrpSpPr>
          <p:nvPr/>
        </p:nvGrpSpPr>
        <p:grpSpPr bwMode="auto">
          <a:xfrm>
            <a:off x="5434013" y="3748088"/>
            <a:ext cx="1862137" cy="396875"/>
            <a:chOff x="3391" y="2489"/>
            <a:chExt cx="1319" cy="250"/>
          </a:xfrm>
        </p:grpSpPr>
        <p:sp>
          <p:nvSpPr>
            <p:cNvPr id="234533" name="Rectangle 20"/>
            <p:cNvSpPr>
              <a:spLocks noChangeArrowheads="1"/>
            </p:cNvSpPr>
            <p:nvPr/>
          </p:nvSpPr>
          <p:spPr bwMode="auto">
            <a:xfrm>
              <a:off x="4128" y="2489"/>
              <a:ext cx="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a:t>
              </a:r>
              <a:r>
                <a:rPr lang="en-US" altLang="zh-CN" sz="2000" b="1">
                  <a:latin typeface="Times New Roman" panose="02020603050405020304" pitchFamily="18" charset="0"/>
                </a:rPr>
                <a:t>?</a:t>
              </a:r>
            </a:p>
          </p:txBody>
        </p:sp>
        <p:sp>
          <p:nvSpPr>
            <p:cNvPr id="234534" name="Line 21"/>
            <p:cNvSpPr>
              <a:spLocks noChangeShapeType="1"/>
            </p:cNvSpPr>
            <p:nvPr/>
          </p:nvSpPr>
          <p:spPr bwMode="auto">
            <a:xfrm flipH="1">
              <a:off x="3391" y="2611"/>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2998" name="Rectangle 22"/>
          <p:cNvSpPr>
            <a:spLocks noChangeArrowheads="1"/>
          </p:cNvSpPr>
          <p:nvPr/>
        </p:nvSpPr>
        <p:spPr bwMode="auto">
          <a:xfrm>
            <a:off x="7615238" y="3760788"/>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No</a:t>
            </a:r>
          </a:p>
        </p:txBody>
      </p:sp>
      <p:grpSp>
        <p:nvGrpSpPr>
          <p:cNvPr id="5" name="Group 23"/>
          <p:cNvGrpSpPr>
            <a:grpSpLocks/>
          </p:cNvGrpSpPr>
          <p:nvPr/>
        </p:nvGrpSpPr>
        <p:grpSpPr bwMode="auto">
          <a:xfrm>
            <a:off x="5434013" y="4189413"/>
            <a:ext cx="1862137" cy="396875"/>
            <a:chOff x="3391" y="2767"/>
            <a:chExt cx="1319" cy="250"/>
          </a:xfrm>
        </p:grpSpPr>
        <p:sp>
          <p:nvSpPr>
            <p:cNvPr id="234531" name="Rectangle 24"/>
            <p:cNvSpPr>
              <a:spLocks noChangeArrowheads="1"/>
            </p:cNvSpPr>
            <p:nvPr/>
          </p:nvSpPr>
          <p:spPr bwMode="auto">
            <a:xfrm>
              <a:off x="4128" y="2767"/>
              <a:ext cx="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a:t>
              </a:r>
              <a:r>
                <a:rPr lang="en-US" altLang="zh-CN" sz="2000" b="1">
                  <a:latin typeface="Times New Roman" panose="02020603050405020304" pitchFamily="18" charset="0"/>
                </a:rPr>
                <a:t>?</a:t>
              </a:r>
            </a:p>
          </p:txBody>
        </p:sp>
        <p:sp>
          <p:nvSpPr>
            <p:cNvPr id="234532" name="Line 25"/>
            <p:cNvSpPr>
              <a:spLocks noChangeShapeType="1"/>
            </p:cNvSpPr>
            <p:nvPr/>
          </p:nvSpPr>
          <p:spPr bwMode="auto">
            <a:xfrm flipH="1">
              <a:off x="3391" y="2889"/>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3002" name="Rectangle 26"/>
          <p:cNvSpPr>
            <a:spLocks noChangeArrowheads="1"/>
          </p:cNvSpPr>
          <p:nvPr/>
        </p:nvSpPr>
        <p:spPr bwMode="auto">
          <a:xfrm>
            <a:off x="7637463" y="415290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No</a:t>
            </a:r>
          </a:p>
        </p:txBody>
      </p:sp>
      <p:grpSp>
        <p:nvGrpSpPr>
          <p:cNvPr id="6" name="Group 27"/>
          <p:cNvGrpSpPr>
            <a:grpSpLocks/>
          </p:cNvGrpSpPr>
          <p:nvPr/>
        </p:nvGrpSpPr>
        <p:grpSpPr bwMode="auto">
          <a:xfrm>
            <a:off x="5486400" y="4678363"/>
            <a:ext cx="1862138" cy="396875"/>
            <a:chOff x="3428" y="3075"/>
            <a:chExt cx="1319" cy="250"/>
          </a:xfrm>
        </p:grpSpPr>
        <p:sp>
          <p:nvSpPr>
            <p:cNvPr id="234529" name="Rectangle 28"/>
            <p:cNvSpPr>
              <a:spLocks noChangeArrowheads="1"/>
            </p:cNvSpPr>
            <p:nvPr/>
          </p:nvSpPr>
          <p:spPr bwMode="auto">
            <a:xfrm>
              <a:off x="4165" y="3075"/>
              <a:ext cx="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a:t>
              </a:r>
              <a:r>
                <a:rPr lang="en-US" altLang="zh-CN" sz="2000" b="1">
                  <a:latin typeface="Times New Roman" panose="02020603050405020304" pitchFamily="18" charset="0"/>
                </a:rPr>
                <a:t>?</a:t>
              </a:r>
            </a:p>
          </p:txBody>
        </p:sp>
        <p:sp>
          <p:nvSpPr>
            <p:cNvPr id="234530" name="Line 29"/>
            <p:cNvSpPr>
              <a:spLocks noChangeShapeType="1"/>
            </p:cNvSpPr>
            <p:nvPr/>
          </p:nvSpPr>
          <p:spPr bwMode="auto">
            <a:xfrm flipH="1">
              <a:off x="3428" y="3197"/>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0"/>
          <p:cNvGrpSpPr>
            <a:grpSpLocks/>
          </p:cNvGrpSpPr>
          <p:nvPr/>
        </p:nvGrpSpPr>
        <p:grpSpPr bwMode="auto">
          <a:xfrm>
            <a:off x="4048125" y="4414838"/>
            <a:ext cx="4179888" cy="849312"/>
            <a:chOff x="2409" y="2909"/>
            <a:chExt cx="2962" cy="535"/>
          </a:xfrm>
        </p:grpSpPr>
        <p:sp>
          <p:nvSpPr>
            <p:cNvPr id="234526" name="Rectangle 31"/>
            <p:cNvSpPr>
              <a:spLocks noChangeArrowheads="1"/>
            </p:cNvSpPr>
            <p:nvPr/>
          </p:nvSpPr>
          <p:spPr bwMode="auto">
            <a:xfrm>
              <a:off x="2409" y="2909"/>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6699"/>
                  </a:solidFill>
                  <a:latin typeface="Times New Roman" panose="02020603050405020304" pitchFamily="18" charset="0"/>
                </a:rPr>
                <a:t>0         1       1</a:t>
              </a:r>
            </a:p>
          </p:txBody>
        </p:sp>
        <p:sp>
          <p:nvSpPr>
            <p:cNvPr id="234527" name="Rectangle 32"/>
            <p:cNvSpPr>
              <a:spLocks noChangeArrowheads="1"/>
            </p:cNvSpPr>
            <p:nvPr/>
          </p:nvSpPr>
          <p:spPr bwMode="auto">
            <a:xfrm>
              <a:off x="2424" y="3194"/>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6699"/>
                  </a:solidFill>
                  <a:latin typeface="Times New Roman" panose="02020603050405020304" pitchFamily="18" charset="0"/>
                </a:rPr>
                <a:t>1         0       0</a:t>
              </a:r>
            </a:p>
          </p:txBody>
        </p:sp>
        <p:sp>
          <p:nvSpPr>
            <p:cNvPr id="234528" name="Rectangle 33"/>
            <p:cNvSpPr>
              <a:spLocks noChangeArrowheads="1"/>
            </p:cNvSpPr>
            <p:nvPr/>
          </p:nvSpPr>
          <p:spPr bwMode="auto">
            <a:xfrm>
              <a:off x="4961" y="3059"/>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6699"/>
                  </a:solidFill>
                  <a:latin typeface="Times New Roman" panose="02020603050405020304" pitchFamily="18" charset="0"/>
                </a:rPr>
                <a:t>Yes</a:t>
              </a:r>
            </a:p>
          </p:txBody>
        </p:sp>
      </p:grpSp>
      <p:grpSp>
        <p:nvGrpSpPr>
          <p:cNvPr id="8" name="Group 34"/>
          <p:cNvGrpSpPr>
            <a:grpSpLocks/>
          </p:cNvGrpSpPr>
          <p:nvPr/>
        </p:nvGrpSpPr>
        <p:grpSpPr bwMode="auto">
          <a:xfrm>
            <a:off x="5507038" y="5118100"/>
            <a:ext cx="1862137" cy="396875"/>
            <a:chOff x="3443" y="3352"/>
            <a:chExt cx="1319" cy="250"/>
          </a:xfrm>
        </p:grpSpPr>
        <p:sp>
          <p:nvSpPr>
            <p:cNvPr id="234524" name="Rectangle 35"/>
            <p:cNvSpPr>
              <a:spLocks noChangeArrowheads="1"/>
            </p:cNvSpPr>
            <p:nvPr/>
          </p:nvSpPr>
          <p:spPr bwMode="auto">
            <a:xfrm>
              <a:off x="4180" y="3352"/>
              <a:ext cx="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a:t>
              </a:r>
              <a:r>
                <a:rPr lang="en-US" altLang="zh-CN" sz="2000" b="1">
                  <a:latin typeface="Times New Roman" panose="02020603050405020304" pitchFamily="18" charset="0"/>
                </a:rPr>
                <a:t>?</a:t>
              </a:r>
            </a:p>
          </p:txBody>
        </p:sp>
        <p:sp>
          <p:nvSpPr>
            <p:cNvPr id="234525" name="Line 36"/>
            <p:cNvSpPr>
              <a:spLocks noChangeShapeType="1"/>
            </p:cNvSpPr>
            <p:nvPr/>
          </p:nvSpPr>
          <p:spPr bwMode="auto">
            <a:xfrm flipH="1">
              <a:off x="3443" y="3474"/>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3013" name="Rectangle 37"/>
          <p:cNvSpPr>
            <a:spLocks noChangeArrowheads="1"/>
          </p:cNvSpPr>
          <p:nvPr/>
        </p:nvSpPr>
        <p:spPr bwMode="auto">
          <a:xfrm>
            <a:off x="7689850" y="5081588"/>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No</a:t>
            </a:r>
          </a:p>
        </p:txBody>
      </p:sp>
      <p:grpSp>
        <p:nvGrpSpPr>
          <p:cNvPr id="9" name="Group 38"/>
          <p:cNvGrpSpPr>
            <a:grpSpLocks/>
          </p:cNvGrpSpPr>
          <p:nvPr/>
        </p:nvGrpSpPr>
        <p:grpSpPr bwMode="auto">
          <a:xfrm>
            <a:off x="5518150" y="5572125"/>
            <a:ext cx="1862138" cy="396875"/>
            <a:chOff x="3450" y="3638"/>
            <a:chExt cx="1320" cy="250"/>
          </a:xfrm>
        </p:grpSpPr>
        <p:sp>
          <p:nvSpPr>
            <p:cNvPr id="234522" name="Rectangle 39"/>
            <p:cNvSpPr>
              <a:spLocks noChangeArrowheads="1"/>
            </p:cNvSpPr>
            <p:nvPr/>
          </p:nvSpPr>
          <p:spPr bwMode="auto">
            <a:xfrm>
              <a:off x="4187" y="3638"/>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a:t>
              </a:r>
              <a:r>
                <a:rPr lang="en-US" altLang="zh-CN" sz="2000" b="1">
                  <a:latin typeface="Times New Roman" panose="02020603050405020304" pitchFamily="18" charset="0"/>
                </a:rPr>
                <a:t>?</a:t>
              </a:r>
            </a:p>
          </p:txBody>
        </p:sp>
        <p:sp>
          <p:nvSpPr>
            <p:cNvPr id="234523" name="Line 40"/>
            <p:cNvSpPr>
              <a:spLocks noChangeShapeType="1"/>
            </p:cNvSpPr>
            <p:nvPr/>
          </p:nvSpPr>
          <p:spPr bwMode="auto">
            <a:xfrm flipH="1">
              <a:off x="3450" y="3760"/>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41"/>
          <p:cNvGrpSpPr>
            <a:grpSpLocks/>
          </p:cNvGrpSpPr>
          <p:nvPr/>
        </p:nvGrpSpPr>
        <p:grpSpPr bwMode="auto">
          <a:xfrm>
            <a:off x="4048125" y="5319713"/>
            <a:ext cx="4189413" cy="862012"/>
            <a:chOff x="2409" y="3479"/>
            <a:chExt cx="2969" cy="543"/>
          </a:xfrm>
        </p:grpSpPr>
        <p:sp>
          <p:nvSpPr>
            <p:cNvPr id="234519" name="Rectangle 42"/>
            <p:cNvSpPr>
              <a:spLocks noChangeArrowheads="1"/>
            </p:cNvSpPr>
            <p:nvPr/>
          </p:nvSpPr>
          <p:spPr bwMode="auto">
            <a:xfrm>
              <a:off x="2424" y="3479"/>
              <a:ext cx="1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6699"/>
                  </a:solidFill>
                  <a:latin typeface="Times New Roman" panose="02020603050405020304" pitchFamily="18" charset="0"/>
                </a:rPr>
                <a:t>1         0       1</a:t>
              </a:r>
            </a:p>
          </p:txBody>
        </p:sp>
        <p:sp>
          <p:nvSpPr>
            <p:cNvPr id="234520" name="Rectangle 43"/>
            <p:cNvSpPr>
              <a:spLocks noChangeArrowheads="1"/>
            </p:cNvSpPr>
            <p:nvPr/>
          </p:nvSpPr>
          <p:spPr bwMode="auto">
            <a:xfrm>
              <a:off x="2409" y="3772"/>
              <a:ext cx="1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6699"/>
                  </a:solidFill>
                  <a:latin typeface="Times New Roman" panose="02020603050405020304" pitchFamily="18" charset="0"/>
                </a:rPr>
                <a:t>1         1       0</a:t>
              </a:r>
            </a:p>
          </p:txBody>
        </p:sp>
        <p:sp>
          <p:nvSpPr>
            <p:cNvPr id="234521" name="Rectangle 44"/>
            <p:cNvSpPr>
              <a:spLocks noChangeArrowheads="1"/>
            </p:cNvSpPr>
            <p:nvPr/>
          </p:nvSpPr>
          <p:spPr bwMode="auto">
            <a:xfrm>
              <a:off x="4967" y="3629"/>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006699"/>
                  </a:solidFill>
                  <a:latin typeface="Times New Roman" panose="02020603050405020304" pitchFamily="18" charset="0"/>
                </a:rPr>
                <a:t>Yes</a:t>
              </a:r>
            </a:p>
          </p:txBody>
        </p:sp>
      </p:grpSp>
      <p:grpSp>
        <p:nvGrpSpPr>
          <p:cNvPr id="11" name="Group 45"/>
          <p:cNvGrpSpPr>
            <a:grpSpLocks/>
          </p:cNvGrpSpPr>
          <p:nvPr/>
        </p:nvGrpSpPr>
        <p:grpSpPr bwMode="auto">
          <a:xfrm>
            <a:off x="5559425" y="6048375"/>
            <a:ext cx="1862138" cy="396875"/>
            <a:chOff x="3480" y="3938"/>
            <a:chExt cx="1319" cy="250"/>
          </a:xfrm>
        </p:grpSpPr>
        <p:sp>
          <p:nvSpPr>
            <p:cNvPr id="234517" name="Rectangle 46"/>
            <p:cNvSpPr>
              <a:spLocks noChangeArrowheads="1"/>
            </p:cNvSpPr>
            <p:nvPr/>
          </p:nvSpPr>
          <p:spPr bwMode="auto">
            <a:xfrm>
              <a:off x="4217" y="3938"/>
              <a:ext cx="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毛刺</a:t>
              </a:r>
              <a:r>
                <a:rPr lang="en-US" altLang="zh-CN" sz="2000" b="1">
                  <a:latin typeface="Times New Roman" panose="02020603050405020304" pitchFamily="18" charset="0"/>
                </a:rPr>
                <a:t>?</a:t>
              </a:r>
            </a:p>
          </p:txBody>
        </p:sp>
        <p:sp>
          <p:nvSpPr>
            <p:cNvPr id="234518" name="Line 47"/>
            <p:cNvSpPr>
              <a:spLocks noChangeShapeType="1"/>
            </p:cNvSpPr>
            <p:nvPr/>
          </p:nvSpPr>
          <p:spPr bwMode="auto">
            <a:xfrm flipH="1">
              <a:off x="3480" y="4060"/>
              <a:ext cx="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3024" name="Rectangle 48"/>
          <p:cNvSpPr>
            <a:spLocks noChangeArrowheads="1"/>
          </p:cNvSpPr>
          <p:nvPr/>
        </p:nvSpPr>
        <p:spPr bwMode="auto">
          <a:xfrm>
            <a:off x="7721600" y="597535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No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382994">
                                            <p:txEl>
                                              <p:pRg st="0" end="0"/>
                                            </p:txEl>
                                          </p:spTgt>
                                        </p:tgtEl>
                                        <p:attrNameLst>
                                          <p:attrName>style.visibility</p:attrName>
                                        </p:attrNameLst>
                                      </p:cBhvr>
                                      <p:to>
                                        <p:strVal val="visible"/>
                                      </p:to>
                                    </p:set>
                                    <p:animEffect transition="in" filter="wipe(up)">
                                      <p:cBhvr>
                                        <p:cTn id="18" dur="75"/>
                                        <p:tgtEl>
                                          <p:spTgt spid="38299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iterate type="lt">
                                    <p:tmPct val="100000"/>
                                  </p:iterate>
                                  <p:childTnLst>
                                    <p:set>
                                      <p:cBhvr>
                                        <p:cTn id="28" dur="1" fill="hold">
                                          <p:stCondLst>
                                            <p:cond delay="0"/>
                                          </p:stCondLst>
                                        </p:cTn>
                                        <p:tgtEl>
                                          <p:spTgt spid="382998">
                                            <p:txEl>
                                              <p:pRg st="0" end="0"/>
                                            </p:txEl>
                                          </p:spTgt>
                                        </p:tgtEl>
                                        <p:attrNameLst>
                                          <p:attrName>style.visibility</p:attrName>
                                        </p:attrNameLst>
                                      </p:cBhvr>
                                      <p:to>
                                        <p:strVal val="visible"/>
                                      </p:to>
                                    </p:set>
                                    <p:animEffect transition="in" filter="wipe(up)">
                                      <p:cBhvr>
                                        <p:cTn id="29" dur="75"/>
                                        <p:tgtEl>
                                          <p:spTgt spid="38299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1+#ppt_w/2"/>
                                          </p:val>
                                        </p:tav>
                                        <p:tav tm="100000">
                                          <p:val>
                                            <p:strVal val="#ppt_x"/>
                                          </p:val>
                                        </p:tav>
                                      </p:tavLst>
                                    </p:anim>
                                    <p:anim calcmode="lin" valueType="num">
                                      <p:cBhvr additive="base">
                                        <p:cTn id="3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iterate type="lt">
                                    <p:tmPct val="100000"/>
                                  </p:iterate>
                                  <p:childTnLst>
                                    <p:set>
                                      <p:cBhvr>
                                        <p:cTn id="39" dur="1" fill="hold">
                                          <p:stCondLst>
                                            <p:cond delay="0"/>
                                          </p:stCondLst>
                                        </p:cTn>
                                        <p:tgtEl>
                                          <p:spTgt spid="383002">
                                            <p:txEl>
                                              <p:pRg st="0" end="0"/>
                                            </p:txEl>
                                          </p:spTgt>
                                        </p:tgtEl>
                                        <p:attrNameLst>
                                          <p:attrName>style.visibility</p:attrName>
                                        </p:attrNameLst>
                                      </p:cBhvr>
                                      <p:to>
                                        <p:strVal val="visible"/>
                                      </p:to>
                                    </p:set>
                                    <p:animEffect transition="in" filter="wipe(up)">
                                      <p:cBhvr>
                                        <p:cTn id="40" dur="75"/>
                                        <p:tgtEl>
                                          <p:spTgt spid="383002">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1+#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1"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1+#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iterate type="lt">
                                    <p:tmPct val="100000"/>
                                  </p:iterate>
                                  <p:childTnLst>
                                    <p:set>
                                      <p:cBhvr>
                                        <p:cTn id="62" dur="1" fill="hold">
                                          <p:stCondLst>
                                            <p:cond delay="0"/>
                                          </p:stCondLst>
                                        </p:cTn>
                                        <p:tgtEl>
                                          <p:spTgt spid="383013">
                                            <p:txEl>
                                              <p:pRg st="0" end="0"/>
                                            </p:txEl>
                                          </p:spTgt>
                                        </p:tgtEl>
                                        <p:attrNameLst>
                                          <p:attrName>style.visibility</p:attrName>
                                        </p:attrNameLst>
                                      </p:cBhvr>
                                      <p:to>
                                        <p:strVal val="visible"/>
                                      </p:to>
                                    </p:set>
                                    <p:animEffect transition="in" filter="wipe(up)">
                                      <p:cBhvr>
                                        <p:cTn id="63" dur="75"/>
                                        <p:tgtEl>
                                          <p:spTgt spid="38301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1+#ppt_w/2"/>
                                          </p:val>
                                        </p:tav>
                                        <p:tav tm="100000">
                                          <p:val>
                                            <p:strVal val="#ppt_x"/>
                                          </p:val>
                                        </p:tav>
                                      </p:tavLst>
                                    </p:anim>
                                    <p:anim calcmode="lin" valueType="num">
                                      <p:cBhvr additive="base">
                                        <p:cTn id="6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1"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ppt_x"/>
                                          </p:val>
                                        </p:tav>
                                        <p:tav tm="100000">
                                          <p:val>
                                            <p:strVal val="#ppt_x"/>
                                          </p:val>
                                        </p:tav>
                                      </p:tavLst>
                                    </p:anim>
                                    <p:anim calcmode="lin" valueType="num">
                                      <p:cBhvr additive="base">
                                        <p:cTn id="75"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2" fill="hold" nodeType="click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additive="base">
                                        <p:cTn id="80" dur="500" fill="hold"/>
                                        <p:tgtEl>
                                          <p:spTgt spid="11"/>
                                        </p:tgtEl>
                                        <p:attrNameLst>
                                          <p:attrName>ppt_x</p:attrName>
                                        </p:attrNameLst>
                                      </p:cBhvr>
                                      <p:tavLst>
                                        <p:tav tm="0">
                                          <p:val>
                                            <p:strVal val="1+#ppt_w/2"/>
                                          </p:val>
                                        </p:tav>
                                        <p:tav tm="100000">
                                          <p:val>
                                            <p:strVal val="#ppt_x"/>
                                          </p:val>
                                        </p:tav>
                                      </p:tavLst>
                                    </p:anim>
                                    <p:anim calcmode="lin" valueType="num">
                                      <p:cBhvr additive="base">
                                        <p:cTn id="8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iterate type="lt">
                                    <p:tmPct val="100000"/>
                                  </p:iterate>
                                  <p:childTnLst>
                                    <p:set>
                                      <p:cBhvr>
                                        <p:cTn id="85" dur="1" fill="hold">
                                          <p:stCondLst>
                                            <p:cond delay="0"/>
                                          </p:stCondLst>
                                        </p:cTn>
                                        <p:tgtEl>
                                          <p:spTgt spid="383024">
                                            <p:txEl>
                                              <p:pRg st="0" end="0"/>
                                            </p:txEl>
                                          </p:spTgt>
                                        </p:tgtEl>
                                        <p:attrNameLst>
                                          <p:attrName>style.visibility</p:attrName>
                                        </p:attrNameLst>
                                      </p:cBhvr>
                                      <p:to>
                                        <p:strVal val="visible"/>
                                      </p:to>
                                    </p:set>
                                    <p:animEffect transition="in" filter="wipe(up)">
                                      <p:cBhvr>
                                        <p:cTn id="86" dur="75"/>
                                        <p:tgtEl>
                                          <p:spTgt spid="3830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4" grpId="0" build="p" autoUpdateAnimBg="0"/>
      <p:bldP spid="382998" grpId="0" build="p" autoUpdateAnimBg="0"/>
      <p:bldP spid="383002" grpId="0" build="p" autoUpdateAnimBg="0"/>
      <p:bldP spid="383013" grpId="0" build="p" autoUpdateAnimBg="0"/>
      <p:bldP spid="383024" grpId="0" build="p"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788988" y="493713"/>
            <a:ext cx="7343775" cy="609600"/>
          </a:xfrm>
        </p:spPr>
        <p:txBody>
          <a:bodyPr/>
          <a:lstStyle/>
          <a:p>
            <a:pPr eaLnBrk="1" hangingPunct="1">
              <a:defRPr/>
            </a:pPr>
            <a:r>
              <a:rPr lang="zh-CN" altLang="en-US" sz="4400" b="1" dirty="0" smtClean="0">
                <a:solidFill>
                  <a:schemeClr val="tx1"/>
                </a:solidFill>
              </a:rPr>
              <a:t>仿真结果分析</a:t>
            </a:r>
          </a:p>
        </p:txBody>
      </p:sp>
      <p:sp>
        <p:nvSpPr>
          <p:cNvPr id="1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9CEE08E-7D77-4D59-95C8-889206B9A448}" type="slidenum">
              <a:rPr lang="en-US" altLang="zh-CN">
                <a:latin typeface="Times New Roman" panose="02020603050405020304" pitchFamily="18" charset="0"/>
              </a:rPr>
              <a:pPr/>
              <a:t>229</a:t>
            </a:fld>
            <a:endParaRPr lang="en-US" altLang="zh-CN">
              <a:latin typeface="Times New Roman" panose="02020603050405020304" pitchFamily="18" charset="0"/>
            </a:endParaRPr>
          </a:p>
        </p:txBody>
      </p:sp>
      <p:graphicFrame>
        <p:nvGraphicFramePr>
          <p:cNvPr id="235524" name="Object 3"/>
          <p:cNvGraphicFramePr>
            <a:graphicFrameLocks/>
          </p:cNvGraphicFramePr>
          <p:nvPr/>
        </p:nvGraphicFramePr>
        <p:xfrm>
          <a:off x="0" y="1371600"/>
          <a:ext cx="8880475" cy="2819400"/>
        </p:xfrm>
        <a:graphic>
          <a:graphicData uri="http://schemas.openxmlformats.org/presentationml/2006/ole">
            <mc:AlternateContent xmlns:mc="http://schemas.openxmlformats.org/markup-compatibility/2006">
              <mc:Choice xmlns:v="urn:schemas-microsoft-com:vml" Requires="v">
                <p:oleObj spid="_x0000_s235536" name="Bitmap Image" r:id="rId3" imgW="3857835" imgH="1838046" progId="Paint.Picture">
                  <p:embed/>
                </p:oleObj>
              </mc:Choice>
              <mc:Fallback>
                <p:oleObj name="Bitmap Image" r:id="rId3" imgW="3857835" imgH="1838046"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88804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1022350" y="3429000"/>
            <a:ext cx="4210050" cy="1616075"/>
            <a:chOff x="782" y="1597"/>
            <a:chExt cx="2983" cy="1018"/>
          </a:xfrm>
        </p:grpSpPr>
        <p:sp>
          <p:nvSpPr>
            <p:cNvPr id="10254" name="Rectangle 5"/>
            <p:cNvSpPr>
              <a:spLocks noChangeArrowheads="1"/>
            </p:cNvSpPr>
            <p:nvPr/>
          </p:nvSpPr>
          <p:spPr bwMode="auto">
            <a:xfrm>
              <a:off x="782" y="2091"/>
              <a:ext cx="1992" cy="524"/>
            </a:xfrm>
            <a:prstGeom prst="rect">
              <a:avLst/>
            </a:prstGeom>
            <a:noFill/>
            <a:ln w="9525">
              <a:noFill/>
              <a:miter lim="800000"/>
              <a:headEnd/>
              <a:tailEnd/>
            </a:ln>
          </p:spPr>
          <p:txBody>
            <a:bodyPr wrap="none" lIns="92075" tIns="46038" rIns="92075" bIns="46038">
              <a:spAutoFit/>
            </a:bodyPr>
            <a:lstStyle/>
            <a:p>
              <a:pPr>
                <a:defRPr/>
              </a:pPr>
              <a:r>
                <a:rPr lang="zh-CN" altLang="en-US" sz="2400" b="1" dirty="0">
                  <a:solidFill>
                    <a:schemeClr val="tx2"/>
                  </a:solidFill>
                  <a:latin typeface="+mj-lt"/>
                  <a:ea typeface="楷体_GB2312" pitchFamily="49" charset="-122"/>
                </a:rPr>
                <a:t>从 “</a:t>
              </a:r>
              <a:r>
                <a:rPr lang="en-US" altLang="zh-CN" sz="2400" b="1" dirty="0">
                  <a:solidFill>
                    <a:schemeClr val="tx2"/>
                  </a:solidFill>
                  <a:latin typeface="+mj-lt"/>
                  <a:ea typeface="楷体_GB2312" pitchFamily="49" charset="-122"/>
                </a:rPr>
                <a:t>3”</a:t>
              </a:r>
              <a:r>
                <a:rPr lang="zh-CN" altLang="en-US" sz="2400" b="1" dirty="0">
                  <a:solidFill>
                    <a:schemeClr val="tx2"/>
                  </a:solidFill>
                  <a:latin typeface="+mj-lt"/>
                  <a:ea typeface="楷体_GB2312" pitchFamily="49" charset="-122"/>
                </a:rPr>
                <a:t>变到 “</a:t>
              </a:r>
              <a:r>
                <a:rPr lang="en-US" altLang="zh-CN" sz="2400" b="1" dirty="0">
                  <a:solidFill>
                    <a:schemeClr val="tx2"/>
                  </a:solidFill>
                  <a:latin typeface="+mj-lt"/>
                  <a:ea typeface="楷体_GB2312" pitchFamily="49" charset="-122"/>
                </a:rPr>
                <a:t>4”</a:t>
              </a:r>
              <a:r>
                <a:rPr lang="zh-CN" altLang="en-US" sz="2400" b="1" dirty="0">
                  <a:solidFill>
                    <a:schemeClr val="tx2"/>
                  </a:solidFill>
                  <a:latin typeface="+mj-lt"/>
                  <a:ea typeface="楷体_GB2312" pitchFamily="49" charset="-122"/>
                </a:rPr>
                <a:t>的</a:t>
              </a:r>
            </a:p>
            <a:p>
              <a:pPr>
                <a:defRPr/>
              </a:pPr>
              <a:r>
                <a:rPr lang="zh-CN" altLang="en-US" sz="2400" b="1" dirty="0">
                  <a:solidFill>
                    <a:schemeClr val="tx2"/>
                  </a:solidFill>
                  <a:latin typeface="+mj-lt"/>
                  <a:ea typeface="楷体_GB2312" pitchFamily="49" charset="-122"/>
                </a:rPr>
                <a:t>时候产生毛刺</a:t>
              </a:r>
            </a:p>
          </p:txBody>
        </p:sp>
        <p:sp>
          <p:nvSpPr>
            <p:cNvPr id="10255" name="Line 6"/>
            <p:cNvSpPr>
              <a:spLocks noChangeShapeType="1"/>
            </p:cNvSpPr>
            <p:nvPr/>
          </p:nvSpPr>
          <p:spPr bwMode="auto">
            <a:xfrm flipV="1">
              <a:off x="1905" y="1597"/>
              <a:ext cx="1860" cy="495"/>
            </a:xfrm>
            <a:prstGeom prst="line">
              <a:avLst/>
            </a:prstGeom>
            <a:noFill/>
            <a:ln w="25400">
              <a:solidFill>
                <a:schemeClr val="hlink"/>
              </a:solidFill>
              <a:round/>
              <a:headEnd type="none" w="sm" len="sm"/>
              <a:tailEnd type="stealth" w="med" len="lg"/>
            </a:ln>
          </p:spPr>
          <p:txBody>
            <a:bodyPr wrap="none" anchor="ctr"/>
            <a:lstStyle/>
            <a:p>
              <a:pPr>
                <a:defRPr/>
              </a:pPr>
              <a:endParaRPr lang="zh-CN" altLang="en-US">
                <a:latin typeface="+mj-lt"/>
                <a:ea typeface="楷体_GB2312" pitchFamily="49" charset="-122"/>
              </a:endParaRPr>
            </a:p>
          </p:txBody>
        </p:sp>
      </p:grpSp>
      <p:grpSp>
        <p:nvGrpSpPr>
          <p:cNvPr id="3" name="Group 7"/>
          <p:cNvGrpSpPr>
            <a:grpSpLocks/>
          </p:cNvGrpSpPr>
          <p:nvPr/>
        </p:nvGrpSpPr>
        <p:grpSpPr bwMode="auto">
          <a:xfrm>
            <a:off x="6142038" y="3505200"/>
            <a:ext cx="2813050" cy="1508125"/>
            <a:chOff x="4420" y="1597"/>
            <a:chExt cx="1993" cy="950"/>
          </a:xfrm>
        </p:grpSpPr>
        <p:sp>
          <p:nvSpPr>
            <p:cNvPr id="10252" name="Rectangle 8"/>
            <p:cNvSpPr>
              <a:spLocks noChangeArrowheads="1"/>
            </p:cNvSpPr>
            <p:nvPr/>
          </p:nvSpPr>
          <p:spPr bwMode="auto">
            <a:xfrm>
              <a:off x="4420" y="2023"/>
              <a:ext cx="1993" cy="524"/>
            </a:xfrm>
            <a:prstGeom prst="rect">
              <a:avLst/>
            </a:prstGeom>
            <a:noFill/>
            <a:ln w="9525">
              <a:noFill/>
              <a:miter lim="800000"/>
              <a:headEnd/>
              <a:tailEnd/>
            </a:ln>
          </p:spPr>
          <p:txBody>
            <a:bodyPr wrap="none" lIns="92075" tIns="46038" rIns="92075" bIns="46038">
              <a:spAutoFit/>
            </a:bodyPr>
            <a:lstStyle/>
            <a:p>
              <a:pPr>
                <a:defRPr/>
              </a:pPr>
              <a:r>
                <a:rPr lang="zh-CN" altLang="en-US" sz="2400" b="1">
                  <a:solidFill>
                    <a:schemeClr val="tx2"/>
                  </a:solidFill>
                  <a:latin typeface="+mj-lt"/>
                  <a:ea typeface="楷体_GB2312" pitchFamily="49" charset="-122"/>
                </a:rPr>
                <a:t>从 “</a:t>
              </a:r>
              <a:r>
                <a:rPr lang="en-US" altLang="zh-CN" sz="2400" b="1">
                  <a:solidFill>
                    <a:schemeClr val="tx2"/>
                  </a:solidFill>
                  <a:latin typeface="+mj-lt"/>
                  <a:ea typeface="楷体_GB2312" pitchFamily="49" charset="-122"/>
                </a:rPr>
                <a:t>5”</a:t>
              </a:r>
              <a:r>
                <a:rPr lang="zh-CN" altLang="en-US" sz="2400" b="1">
                  <a:solidFill>
                    <a:schemeClr val="tx2"/>
                  </a:solidFill>
                  <a:latin typeface="+mj-lt"/>
                  <a:ea typeface="楷体_GB2312" pitchFamily="49" charset="-122"/>
                </a:rPr>
                <a:t>变到 “</a:t>
              </a:r>
              <a:r>
                <a:rPr lang="en-US" altLang="zh-CN" sz="2400" b="1">
                  <a:solidFill>
                    <a:schemeClr val="tx2"/>
                  </a:solidFill>
                  <a:latin typeface="+mj-lt"/>
                  <a:ea typeface="楷体_GB2312" pitchFamily="49" charset="-122"/>
                </a:rPr>
                <a:t>6”</a:t>
              </a:r>
              <a:r>
                <a:rPr lang="zh-CN" altLang="en-US" sz="2400" b="1">
                  <a:solidFill>
                    <a:schemeClr val="tx2"/>
                  </a:solidFill>
                  <a:latin typeface="+mj-lt"/>
                  <a:ea typeface="楷体_GB2312" pitchFamily="49" charset="-122"/>
                </a:rPr>
                <a:t>的</a:t>
              </a:r>
            </a:p>
            <a:p>
              <a:pPr>
                <a:defRPr/>
              </a:pPr>
              <a:r>
                <a:rPr lang="zh-CN" altLang="en-US" sz="2400" b="1">
                  <a:solidFill>
                    <a:schemeClr val="tx2"/>
                  </a:solidFill>
                  <a:latin typeface="+mj-lt"/>
                  <a:ea typeface="楷体_GB2312" pitchFamily="49" charset="-122"/>
                </a:rPr>
                <a:t>时候产生毛刺</a:t>
              </a:r>
            </a:p>
          </p:txBody>
        </p:sp>
        <p:sp>
          <p:nvSpPr>
            <p:cNvPr id="10253" name="Line 9"/>
            <p:cNvSpPr>
              <a:spLocks noChangeShapeType="1"/>
            </p:cNvSpPr>
            <p:nvPr/>
          </p:nvSpPr>
          <p:spPr bwMode="auto">
            <a:xfrm flipH="1" flipV="1">
              <a:off x="4665" y="1597"/>
              <a:ext cx="643" cy="488"/>
            </a:xfrm>
            <a:prstGeom prst="line">
              <a:avLst/>
            </a:prstGeom>
            <a:noFill/>
            <a:ln w="25400">
              <a:solidFill>
                <a:schemeClr val="accent2"/>
              </a:solidFill>
              <a:round/>
              <a:headEnd type="none" w="sm" len="sm"/>
              <a:tailEnd type="stealth" w="med" len="lg"/>
            </a:ln>
          </p:spPr>
          <p:txBody>
            <a:bodyPr wrap="none" anchor="ctr"/>
            <a:lstStyle/>
            <a:p>
              <a:pPr>
                <a:defRPr/>
              </a:pPr>
              <a:endParaRPr lang="zh-CN" altLang="en-US">
                <a:latin typeface="+mj-lt"/>
                <a:ea typeface="楷体_GB2312" pitchFamily="49" charset="-122"/>
              </a:endParaRPr>
            </a:p>
          </p:txBody>
        </p:sp>
      </p:grpSp>
      <p:grpSp>
        <p:nvGrpSpPr>
          <p:cNvPr id="4" name="Group 10"/>
          <p:cNvGrpSpPr>
            <a:grpSpLocks/>
          </p:cNvGrpSpPr>
          <p:nvPr/>
        </p:nvGrpSpPr>
        <p:grpSpPr bwMode="auto">
          <a:xfrm>
            <a:off x="3257550" y="4876800"/>
            <a:ext cx="3419475" cy="815975"/>
            <a:chOff x="2595" y="2206"/>
            <a:chExt cx="2423" cy="514"/>
          </a:xfrm>
        </p:grpSpPr>
        <p:sp>
          <p:nvSpPr>
            <p:cNvPr id="10249" name="Rectangle 11"/>
            <p:cNvSpPr>
              <a:spLocks noChangeArrowheads="1"/>
            </p:cNvSpPr>
            <p:nvPr/>
          </p:nvSpPr>
          <p:spPr bwMode="auto">
            <a:xfrm>
              <a:off x="2694" y="2429"/>
              <a:ext cx="2324" cy="291"/>
            </a:xfrm>
            <a:prstGeom prst="rect">
              <a:avLst/>
            </a:prstGeom>
            <a:noFill/>
            <a:ln w="9525">
              <a:noFill/>
              <a:miter lim="800000"/>
              <a:headEnd/>
              <a:tailEnd/>
            </a:ln>
          </p:spPr>
          <p:txBody>
            <a:bodyPr wrap="none" lIns="92075" tIns="46038" rIns="92075" bIns="46038">
              <a:spAutoFit/>
            </a:bodyPr>
            <a:lstStyle/>
            <a:p>
              <a:pPr>
                <a:defRPr/>
              </a:pPr>
              <a:r>
                <a:rPr lang="zh-CN" altLang="en-US" sz="2400" b="1" dirty="0">
                  <a:solidFill>
                    <a:schemeClr val="tx2"/>
                  </a:solidFill>
                  <a:latin typeface="+mj-lt"/>
                  <a:ea typeface="楷体_GB2312" pitchFamily="49" charset="-122"/>
                </a:rPr>
                <a:t>两个不希望看到的毛刺</a:t>
              </a:r>
            </a:p>
          </p:txBody>
        </p:sp>
        <p:sp>
          <p:nvSpPr>
            <p:cNvPr id="10250" name="Line 12"/>
            <p:cNvSpPr>
              <a:spLocks noChangeShapeType="1"/>
            </p:cNvSpPr>
            <p:nvPr/>
          </p:nvSpPr>
          <p:spPr bwMode="auto">
            <a:xfrm flipH="1" flipV="1">
              <a:off x="2595" y="2288"/>
              <a:ext cx="668" cy="187"/>
            </a:xfrm>
            <a:prstGeom prst="line">
              <a:avLst/>
            </a:prstGeom>
            <a:noFill/>
            <a:ln w="25400">
              <a:solidFill>
                <a:schemeClr val="accent1"/>
              </a:solidFill>
              <a:round/>
              <a:headEnd type="none" w="sm" len="sm"/>
              <a:tailEnd type="none" w="sm" len="sm"/>
            </a:ln>
          </p:spPr>
          <p:txBody>
            <a:bodyPr wrap="none" anchor="ctr"/>
            <a:lstStyle/>
            <a:p>
              <a:pPr>
                <a:defRPr/>
              </a:pPr>
              <a:endParaRPr lang="zh-CN" altLang="en-US">
                <a:latin typeface="+mj-lt"/>
                <a:ea typeface="楷体_GB2312" pitchFamily="49" charset="-122"/>
              </a:endParaRPr>
            </a:p>
          </p:txBody>
        </p:sp>
        <p:sp>
          <p:nvSpPr>
            <p:cNvPr id="10251" name="Line 13"/>
            <p:cNvSpPr>
              <a:spLocks noChangeShapeType="1"/>
            </p:cNvSpPr>
            <p:nvPr/>
          </p:nvSpPr>
          <p:spPr bwMode="auto">
            <a:xfrm flipV="1">
              <a:off x="3983" y="2206"/>
              <a:ext cx="510" cy="270"/>
            </a:xfrm>
            <a:prstGeom prst="line">
              <a:avLst/>
            </a:prstGeom>
            <a:noFill/>
            <a:ln w="25400">
              <a:solidFill>
                <a:schemeClr val="accent1"/>
              </a:solidFill>
              <a:round/>
              <a:headEnd type="none" w="sm" len="sm"/>
              <a:tailEnd type="none" w="sm" len="sm"/>
            </a:ln>
          </p:spPr>
          <p:txBody>
            <a:bodyPr wrap="none" anchor="ctr"/>
            <a:lstStyle/>
            <a:p>
              <a:pPr>
                <a:defRPr/>
              </a:pPr>
              <a:endParaRPr lang="zh-CN" altLang="en-US">
                <a:latin typeface="+mj-lt"/>
                <a:ea typeface="楷体_GB2312" pitchFamily="49" charset="-122"/>
              </a:endParaRPr>
            </a:p>
          </p:txBody>
        </p:sp>
      </p:grpSp>
      <p:sp>
        <p:nvSpPr>
          <p:cNvPr id="384014" name="Rectangle 14"/>
          <p:cNvSpPr>
            <a:spLocks noChangeArrowheads="1"/>
          </p:cNvSpPr>
          <p:nvPr/>
        </p:nvSpPr>
        <p:spPr bwMode="auto">
          <a:xfrm>
            <a:off x="1760538" y="5867400"/>
            <a:ext cx="5899150" cy="519113"/>
          </a:xfrm>
          <a:prstGeom prst="rect">
            <a:avLst/>
          </a:prstGeom>
          <a:solidFill>
            <a:srgbClr val="FFFF00"/>
          </a:solidFill>
          <a:ln w="9525">
            <a:noFill/>
            <a:miter lim="800000"/>
            <a:headEnd/>
            <a:tailEnd/>
          </a:ln>
          <a:effectLst/>
        </p:spPr>
        <p:txBody>
          <a:bodyPr wrap="none" lIns="92075" tIns="46038" rIns="92075" bIns="46038">
            <a:spAutoFit/>
          </a:bodyPr>
          <a:lstStyle/>
          <a:p>
            <a:pPr>
              <a:defRPr/>
            </a:pPr>
            <a:r>
              <a:rPr lang="zh-CN" altLang="en-US" sz="2800" b="1">
                <a:solidFill>
                  <a:srgbClr val="FF0000"/>
                </a:solidFill>
                <a:effectLst>
                  <a:outerShdw blurRad="38100" dist="38100" dir="2700000" algn="tl">
                    <a:srgbClr val="000000"/>
                  </a:outerShdw>
                </a:effectLst>
                <a:latin typeface="Times New Roman" pitchFamily="18" charset="0"/>
              </a:rPr>
              <a:t>仿真结果正确，可编程器件没有问题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iterate type="wd">
                                    <p:tmPct val="100000"/>
                                  </p:iterate>
                                  <p:childTnLst>
                                    <p:set>
                                      <p:cBhvr>
                                        <p:cTn id="21" dur="1" fill="hold">
                                          <p:stCondLst>
                                            <p:cond delay="0"/>
                                          </p:stCondLst>
                                        </p:cTn>
                                        <p:tgtEl>
                                          <p:spTgt spid="384014"/>
                                        </p:tgtEl>
                                        <p:attrNameLst>
                                          <p:attrName>style.visibility</p:attrName>
                                        </p:attrNameLst>
                                      </p:cBhvr>
                                      <p:to>
                                        <p:strVal val="visible"/>
                                      </p:to>
                                    </p:set>
                                    <p:anim calcmode="lin" valueType="num">
                                      <p:cBhvr>
                                        <p:cTn id="22" dur="300" fill="hold"/>
                                        <p:tgtEl>
                                          <p:spTgt spid="384014"/>
                                        </p:tgtEl>
                                        <p:attrNameLst>
                                          <p:attrName>ppt_w</p:attrName>
                                        </p:attrNameLst>
                                      </p:cBhvr>
                                      <p:tavLst>
                                        <p:tav tm="0">
                                          <p:val>
                                            <p:fltVal val="0"/>
                                          </p:val>
                                        </p:tav>
                                        <p:tav tm="100000">
                                          <p:val>
                                            <p:strVal val="#ppt_w"/>
                                          </p:val>
                                        </p:tav>
                                      </p:tavLst>
                                    </p:anim>
                                    <p:anim calcmode="lin" valueType="num">
                                      <p:cBhvr>
                                        <p:cTn id="23" dur="300" fill="hold"/>
                                        <p:tgtEl>
                                          <p:spTgt spid="3840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1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6B956D2-8A48-411C-9870-1EFCB513889A}" type="slidenum">
              <a:rPr lang="en-US" altLang="zh-CN">
                <a:latin typeface="Times New Roman" panose="02020603050405020304" pitchFamily="18" charset="0"/>
              </a:rPr>
              <a:pPr/>
              <a:t>23</a:t>
            </a:fld>
            <a:endParaRPr lang="en-US" altLang="zh-CN">
              <a:latin typeface="Times New Roman" panose="02020603050405020304" pitchFamily="18" charset="0"/>
            </a:endParaRPr>
          </a:p>
        </p:txBody>
      </p:sp>
      <p:sp>
        <p:nvSpPr>
          <p:cNvPr id="36866" name="Text Box 2"/>
          <p:cNvSpPr txBox="1">
            <a:spLocks noChangeArrowheads="1"/>
          </p:cNvSpPr>
          <p:nvPr/>
        </p:nvSpPr>
        <p:spPr bwMode="auto">
          <a:xfrm>
            <a:off x="228600" y="609600"/>
            <a:ext cx="8229600" cy="579438"/>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dirty="0">
                <a:solidFill>
                  <a:srgbClr val="993300"/>
                </a:solidFill>
                <a:effectLst>
                  <a:outerShdw blurRad="38100" dist="38100" dir="2700000" algn="tl">
                    <a:srgbClr val="C0C0C0"/>
                  </a:outerShdw>
                </a:effectLst>
                <a:latin typeface="Times New Roman" pitchFamily="18" charset="0"/>
              </a:rPr>
              <a:t>3</a:t>
            </a:r>
            <a:r>
              <a:rPr kumimoji="1" lang="zh-CN" altLang="en-US" sz="3200" b="1" dirty="0">
                <a:solidFill>
                  <a:srgbClr val="993300"/>
                </a:solidFill>
                <a:effectLst>
                  <a:outerShdw blurRad="38100" dist="38100" dir="2700000" algn="tl">
                    <a:srgbClr val="C0C0C0"/>
                  </a:outerShdw>
                </a:effectLst>
                <a:latin typeface="Times New Roman" pitchFamily="18" charset="0"/>
              </a:rPr>
              <a:t>）</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用“</a:t>
            </a:r>
            <a:r>
              <a:rPr kumimoji="1" lang="en-US" altLang="zh-CN" sz="3200" b="1" dirty="0">
                <a:solidFill>
                  <a:srgbClr val="993300"/>
                </a:solidFill>
                <a:effectLst>
                  <a:outerShdw blurRad="38100" dist="38100" dir="2700000" algn="tl">
                    <a:srgbClr val="C0C0C0"/>
                  </a:outerShdw>
                </a:effectLst>
                <a:latin typeface="+mj-lt"/>
                <a:ea typeface="楷体_GB2312" pitchFamily="49" charset="-122"/>
              </a:rPr>
              <a:t>always”</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过程块赋值</a:t>
            </a:r>
          </a:p>
        </p:txBody>
      </p:sp>
      <p:sp>
        <p:nvSpPr>
          <p:cNvPr id="24580" name="Text Box 3"/>
          <p:cNvSpPr txBox="1">
            <a:spLocks noChangeArrowheads="1"/>
          </p:cNvSpPr>
          <p:nvPr/>
        </p:nvSpPr>
        <p:spPr bwMode="auto">
          <a:xfrm>
            <a:off x="152400" y="1374775"/>
            <a:ext cx="83820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楷体_GB2312" pitchFamily="49" charset="-122"/>
                <a:ea typeface="楷体_GB2312" pitchFamily="49" charset="-122"/>
              </a:rPr>
              <a:t>例：</a:t>
            </a:r>
          </a:p>
          <a:p>
            <a:pPr eaLnBrk="1" hangingPunct="1">
              <a:spcBef>
                <a:spcPct val="50000"/>
              </a:spcBef>
            </a:pPr>
            <a:r>
              <a:rPr kumimoji="1" lang="zh-CN" altLang="en-US"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always @</a:t>
            </a: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posedge</a:t>
            </a:r>
            <a:r>
              <a:rPr kumimoji="1" lang="en-US" altLang="zh-CN" sz="3200" b="1">
                <a:latin typeface="Times New Roman" panose="02020603050405020304" pitchFamily="18" charset="0"/>
              </a:rPr>
              <a:t>  </a:t>
            </a:r>
            <a:r>
              <a:rPr kumimoji="1" lang="en-US" altLang="zh-CN" sz="3200">
                <a:latin typeface="Times New Roman" panose="02020603050405020304" pitchFamily="18" charset="0"/>
              </a:rPr>
              <a:t>clk</a:t>
            </a:r>
            <a:r>
              <a:rPr kumimoji="1" lang="en-US" altLang="zh-CN" sz="3200" b="1">
                <a:latin typeface="Times New Roman" panose="02020603050405020304" pitchFamily="18" charset="0"/>
              </a:rPr>
              <a:t>)</a:t>
            </a:r>
          </a:p>
          <a:p>
            <a:pPr eaLnBrk="1" hangingPunct="1">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begin</a:t>
            </a:r>
          </a:p>
          <a:p>
            <a:pPr eaLnBrk="1" hangingPunct="1">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if</a:t>
            </a:r>
            <a:r>
              <a:rPr kumimoji="1" lang="en-US" altLang="zh-CN" sz="3200" b="1">
                <a:latin typeface="Times New Roman" panose="02020603050405020304" pitchFamily="18" charset="0"/>
              </a:rPr>
              <a:t>(reset)  out=0;</a:t>
            </a:r>
          </a:p>
          <a:p>
            <a:pPr eaLnBrk="1" hangingPunct="1">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else</a:t>
            </a:r>
            <a:r>
              <a:rPr kumimoji="1" lang="en-US" altLang="zh-CN" sz="3200" b="1">
                <a:latin typeface="Times New Roman" panose="02020603050405020304" pitchFamily="18" charset="0"/>
              </a:rPr>
              <a:t>  out=out+1;</a:t>
            </a:r>
          </a:p>
          <a:p>
            <a:pPr eaLnBrk="1" hangingPunct="1">
              <a:spcBef>
                <a:spcPct val="50000"/>
              </a:spcBef>
            </a:pPr>
            <a:r>
              <a:rPr kumimoji="1" lang="en-US" altLang="zh-CN" sz="3200" b="1">
                <a:latin typeface="Times New Roman" panose="02020603050405020304" pitchFamily="18" charset="0"/>
              </a:rPr>
              <a:t>	     </a:t>
            </a:r>
            <a:r>
              <a:rPr kumimoji="1" lang="en-US" altLang="zh-CN" sz="3200" b="1">
                <a:solidFill>
                  <a:srgbClr val="0043A6"/>
                </a:solidFill>
                <a:latin typeface="Times New Roman" panose="02020603050405020304" pitchFamily="18" charset="0"/>
              </a:rPr>
              <a:t>end</a:t>
            </a:r>
          </a:p>
        </p:txBody>
      </p:sp>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757238" y="417513"/>
            <a:ext cx="7342187" cy="784225"/>
          </a:xfrm>
        </p:spPr>
        <p:txBody>
          <a:bodyPr/>
          <a:lstStyle/>
          <a:p>
            <a:pPr eaLnBrk="1" hangingPunct="1">
              <a:defRPr/>
            </a:pPr>
            <a:r>
              <a:rPr lang="zh-CN" altLang="en-US" sz="4400" b="1" dirty="0" smtClean="0">
                <a:solidFill>
                  <a:schemeClr val="tx1"/>
                </a:solidFill>
              </a:rPr>
              <a:t>毛刺的宽度</a:t>
            </a:r>
          </a:p>
        </p:txBody>
      </p:sp>
      <p:sp>
        <p:nvSpPr>
          <p:cNvPr id="9"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922EB6C9-EA4D-47CB-A35D-4E6A1B6FBC13}" type="slidenum">
              <a:rPr lang="en-US" altLang="zh-CN">
                <a:latin typeface="Times New Roman" panose="02020603050405020304" pitchFamily="18" charset="0"/>
              </a:rPr>
              <a:pPr/>
              <a:t>230</a:t>
            </a:fld>
            <a:endParaRPr lang="en-US" altLang="zh-CN">
              <a:latin typeface="Times New Roman" panose="02020603050405020304" pitchFamily="18" charset="0"/>
            </a:endParaRPr>
          </a:p>
        </p:txBody>
      </p:sp>
      <p:graphicFrame>
        <p:nvGraphicFramePr>
          <p:cNvPr id="236548" name="Object 3"/>
          <p:cNvGraphicFramePr>
            <a:graphicFrameLocks/>
          </p:cNvGraphicFramePr>
          <p:nvPr/>
        </p:nvGraphicFramePr>
        <p:xfrm>
          <a:off x="203200" y="1447800"/>
          <a:ext cx="3003550" cy="4953000"/>
        </p:xfrm>
        <a:graphic>
          <a:graphicData uri="http://schemas.openxmlformats.org/presentationml/2006/ole">
            <mc:AlternateContent xmlns:mc="http://schemas.openxmlformats.org/markup-compatibility/2006">
              <mc:Choice xmlns:v="urn:schemas-microsoft-com:vml" Requires="v">
                <p:oleObj spid="_x0000_s236553" name="Bitmap Image" r:id="rId3" imgW="2705372" imgH="1628690" progId="Paint.Picture">
                  <p:embed/>
                </p:oleObj>
              </mc:Choice>
              <mc:Fallback>
                <p:oleObj name="Bitmap Image" r:id="rId3" imgW="2705372" imgH="1628690"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447800"/>
                        <a:ext cx="30035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5028" name="Rectangle 4"/>
          <p:cNvSpPr>
            <a:spLocks noChangeArrowheads="1"/>
          </p:cNvSpPr>
          <p:nvPr/>
        </p:nvSpPr>
        <p:spPr bwMode="auto">
          <a:xfrm>
            <a:off x="3252788" y="2441575"/>
            <a:ext cx="1751012" cy="946150"/>
          </a:xfrm>
          <a:prstGeom prst="rect">
            <a:avLst/>
          </a:prstGeom>
          <a:noFill/>
          <a:ln w="9525">
            <a:noFill/>
            <a:miter lim="800000"/>
            <a:headEnd/>
            <a:tailEnd/>
          </a:ln>
          <a:effectLst/>
        </p:spPr>
        <p:txBody>
          <a:bodyPr wrap="none" lIns="92075" tIns="46038" rIns="92075" bIns="46038">
            <a:spAutoFit/>
          </a:bodyPr>
          <a:lstStyle/>
          <a:p>
            <a:pPr>
              <a:defRPr/>
            </a:pPr>
            <a:r>
              <a:rPr lang="en-US" altLang="zh-CN" sz="2800" b="1">
                <a:solidFill>
                  <a:srgbClr val="202D62"/>
                </a:solidFill>
                <a:effectLst>
                  <a:outerShdw blurRad="38100" dist="38100" dir="2700000" algn="tl">
                    <a:srgbClr val="C0C0C0"/>
                  </a:outerShdw>
                </a:effectLst>
                <a:latin typeface="Times New Roman" pitchFamily="18" charset="0"/>
              </a:rPr>
              <a:t>“3” to “4”</a:t>
            </a:r>
          </a:p>
          <a:p>
            <a:pPr>
              <a:defRPr/>
            </a:pPr>
            <a:r>
              <a:rPr lang="en-US" altLang="zh-CN" sz="2800" b="1">
                <a:solidFill>
                  <a:srgbClr val="202D62"/>
                </a:solidFill>
                <a:effectLst>
                  <a:outerShdw blurRad="38100" dist="38100" dir="2700000" algn="tl">
                    <a:srgbClr val="C0C0C0"/>
                  </a:outerShdw>
                </a:effectLst>
                <a:latin typeface="Times New Roman" pitchFamily="18" charset="0"/>
              </a:rPr>
              <a:t>011 -&gt; 100</a:t>
            </a:r>
          </a:p>
        </p:txBody>
      </p:sp>
      <p:graphicFrame>
        <p:nvGraphicFramePr>
          <p:cNvPr id="385029" name="Object 5"/>
          <p:cNvGraphicFramePr>
            <a:graphicFrameLocks/>
          </p:cNvGraphicFramePr>
          <p:nvPr/>
        </p:nvGraphicFramePr>
        <p:xfrm>
          <a:off x="4876800" y="1411288"/>
          <a:ext cx="4090988" cy="2638425"/>
        </p:xfrm>
        <a:graphic>
          <a:graphicData uri="http://schemas.openxmlformats.org/presentationml/2006/ole">
            <mc:AlternateContent xmlns:mc="http://schemas.openxmlformats.org/markup-compatibility/2006">
              <mc:Choice xmlns:v="urn:schemas-microsoft-com:vml" Requires="v">
                <p:oleObj spid="_x0000_s236554" name="Bitmap Image" r:id="rId5" imgW="2961840" imgH="2647490" progId="Paint.Picture">
                  <p:embed/>
                </p:oleObj>
              </mc:Choice>
              <mc:Fallback>
                <p:oleObj name="Bitmap Image" r:id="rId5" imgW="2961840" imgH="2647490" progId="Paint.Picture">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411288"/>
                        <a:ext cx="4090988"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5030" name="Rectangle 6"/>
          <p:cNvSpPr>
            <a:spLocks noChangeArrowheads="1"/>
          </p:cNvSpPr>
          <p:nvPr/>
        </p:nvSpPr>
        <p:spPr bwMode="auto">
          <a:xfrm>
            <a:off x="3263900" y="5057775"/>
            <a:ext cx="1809750" cy="946150"/>
          </a:xfrm>
          <a:prstGeom prst="rect">
            <a:avLst/>
          </a:prstGeom>
          <a:noFill/>
          <a:ln w="9525">
            <a:noFill/>
            <a:miter lim="800000"/>
            <a:headEnd/>
            <a:tailEnd/>
          </a:ln>
          <a:effectLst/>
        </p:spPr>
        <p:txBody>
          <a:bodyPr lIns="92075" tIns="46038" rIns="92075" bIns="46038">
            <a:spAutoFit/>
          </a:bodyPr>
          <a:lstStyle/>
          <a:p>
            <a:pPr>
              <a:defRPr/>
            </a:pPr>
            <a:r>
              <a:rPr lang="en-US" altLang="zh-CN" sz="2800" b="1">
                <a:solidFill>
                  <a:srgbClr val="202D62"/>
                </a:solidFill>
                <a:effectLst>
                  <a:outerShdw blurRad="38100" dist="38100" dir="2700000" algn="tl">
                    <a:srgbClr val="C0C0C0"/>
                  </a:outerShdw>
                </a:effectLst>
                <a:latin typeface="Times New Roman" pitchFamily="18" charset="0"/>
              </a:rPr>
              <a:t>“5” to “6”</a:t>
            </a:r>
          </a:p>
          <a:p>
            <a:pPr>
              <a:defRPr/>
            </a:pPr>
            <a:r>
              <a:rPr lang="en-US" altLang="zh-CN" sz="2800" b="1">
                <a:solidFill>
                  <a:srgbClr val="202D62"/>
                </a:solidFill>
                <a:effectLst>
                  <a:outerShdw blurRad="38100" dist="38100" dir="2700000" algn="tl">
                    <a:srgbClr val="C0C0C0"/>
                  </a:outerShdw>
                </a:effectLst>
                <a:latin typeface="Times New Roman" pitchFamily="18" charset="0"/>
              </a:rPr>
              <a:t>101 -&gt; 110</a:t>
            </a:r>
          </a:p>
        </p:txBody>
      </p:sp>
      <p:graphicFrame>
        <p:nvGraphicFramePr>
          <p:cNvPr id="385031" name="Object 7"/>
          <p:cNvGraphicFramePr>
            <a:graphicFrameLocks/>
          </p:cNvGraphicFramePr>
          <p:nvPr/>
        </p:nvGraphicFramePr>
        <p:xfrm>
          <a:off x="4921250" y="4457700"/>
          <a:ext cx="4019550" cy="2400300"/>
        </p:xfrm>
        <a:graphic>
          <a:graphicData uri="http://schemas.openxmlformats.org/presentationml/2006/ole">
            <mc:AlternateContent xmlns:mc="http://schemas.openxmlformats.org/markup-compatibility/2006">
              <mc:Choice xmlns:v="urn:schemas-microsoft-com:vml" Requires="v">
                <p:oleObj spid="_x0000_s236555" name="Bitmap Image" r:id="rId7" imgW="2362102" imgH="2409796" progId="Paint.Picture">
                  <p:embed/>
                </p:oleObj>
              </mc:Choice>
              <mc:Fallback>
                <p:oleObj name="Bitmap Image" r:id="rId7" imgW="2362102" imgH="2409796" progId="Paint.Picture">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1250" y="4457700"/>
                        <a:ext cx="40195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5028"/>
                                        </p:tgtEl>
                                        <p:attrNameLst>
                                          <p:attrName>style.visibility</p:attrName>
                                        </p:attrNameLst>
                                      </p:cBhvr>
                                      <p:to>
                                        <p:strVal val="visible"/>
                                      </p:to>
                                    </p:set>
                                    <p:anim calcmode="lin" valueType="num">
                                      <p:cBhvr additive="base">
                                        <p:cTn id="7" dur="500" fill="hold"/>
                                        <p:tgtEl>
                                          <p:spTgt spid="385028"/>
                                        </p:tgtEl>
                                        <p:attrNameLst>
                                          <p:attrName>ppt_x</p:attrName>
                                        </p:attrNameLst>
                                      </p:cBhvr>
                                      <p:tavLst>
                                        <p:tav tm="0">
                                          <p:val>
                                            <p:strVal val="1+#ppt_w/2"/>
                                          </p:val>
                                        </p:tav>
                                        <p:tav tm="100000">
                                          <p:val>
                                            <p:strVal val="#ppt_x"/>
                                          </p:val>
                                        </p:tav>
                                      </p:tavLst>
                                    </p:anim>
                                    <p:anim calcmode="lin" valueType="num">
                                      <p:cBhvr additive="base">
                                        <p:cTn id="8" dur="500" fill="hold"/>
                                        <p:tgtEl>
                                          <p:spTgt spid="385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85029"/>
                                        </p:tgtEl>
                                        <p:attrNameLst>
                                          <p:attrName>style.visibility</p:attrName>
                                        </p:attrNameLst>
                                      </p:cBhvr>
                                      <p:to>
                                        <p:strVal val="visible"/>
                                      </p:to>
                                    </p:set>
                                    <p:animEffect transition="in" filter="box(out)">
                                      <p:cBhvr>
                                        <p:cTn id="13" dur="500"/>
                                        <p:tgtEl>
                                          <p:spTgt spid="38502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85030"/>
                                        </p:tgtEl>
                                        <p:attrNameLst>
                                          <p:attrName>style.visibility</p:attrName>
                                        </p:attrNameLst>
                                      </p:cBhvr>
                                      <p:to>
                                        <p:strVal val="visible"/>
                                      </p:to>
                                    </p:set>
                                    <p:anim calcmode="lin" valueType="num">
                                      <p:cBhvr additive="base">
                                        <p:cTn id="18" dur="500" fill="hold"/>
                                        <p:tgtEl>
                                          <p:spTgt spid="385030"/>
                                        </p:tgtEl>
                                        <p:attrNameLst>
                                          <p:attrName>ppt_x</p:attrName>
                                        </p:attrNameLst>
                                      </p:cBhvr>
                                      <p:tavLst>
                                        <p:tav tm="0">
                                          <p:val>
                                            <p:strVal val="1+#ppt_w/2"/>
                                          </p:val>
                                        </p:tav>
                                        <p:tav tm="100000">
                                          <p:val>
                                            <p:strVal val="#ppt_x"/>
                                          </p:val>
                                        </p:tav>
                                      </p:tavLst>
                                    </p:anim>
                                    <p:anim calcmode="lin" valueType="num">
                                      <p:cBhvr additive="base">
                                        <p:cTn id="19" dur="500" fill="hold"/>
                                        <p:tgtEl>
                                          <p:spTgt spid="38503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385031"/>
                                        </p:tgtEl>
                                        <p:attrNameLst>
                                          <p:attrName>style.visibility</p:attrName>
                                        </p:attrNameLst>
                                      </p:cBhvr>
                                      <p:to>
                                        <p:strVal val="visible"/>
                                      </p:to>
                                    </p:set>
                                    <p:animEffect transition="in" filter="box(out)">
                                      <p:cBhvr>
                                        <p:cTn id="24" dur="500"/>
                                        <p:tgtEl>
                                          <p:spTgt spid="385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autoUpdateAnimBg="0"/>
      <p:bldP spid="385030" grpId="0" autoUpdateAnimBg="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ChangeArrowheads="1"/>
          </p:cNvSpPr>
          <p:nvPr>
            <p:ph type="title"/>
          </p:nvPr>
        </p:nvSpPr>
        <p:spPr>
          <a:xfrm>
            <a:off x="868363" y="544513"/>
            <a:ext cx="7343775" cy="531812"/>
          </a:xfrm>
        </p:spPr>
        <p:txBody>
          <a:bodyPr/>
          <a:lstStyle/>
          <a:p>
            <a:pPr eaLnBrk="1" hangingPunct="1">
              <a:defRPr/>
            </a:pPr>
            <a:r>
              <a:rPr lang="zh-CN" altLang="en-US" sz="4400" b="1" dirty="0" smtClean="0">
                <a:solidFill>
                  <a:schemeClr val="tx1"/>
                </a:solidFill>
              </a:rPr>
              <a:t>结   论</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7A9C8BC-311F-4AD6-8972-06CCA6EB0F75}" type="slidenum">
              <a:rPr lang="en-US" altLang="zh-CN">
                <a:latin typeface="Times New Roman" panose="02020603050405020304" pitchFamily="18" charset="0"/>
              </a:rPr>
              <a:pPr/>
              <a:t>231</a:t>
            </a:fld>
            <a:endParaRPr lang="en-US" altLang="zh-CN">
              <a:latin typeface="Times New Roman" panose="02020603050405020304" pitchFamily="18" charset="0"/>
            </a:endParaRPr>
          </a:p>
        </p:txBody>
      </p:sp>
      <p:sp>
        <p:nvSpPr>
          <p:cNvPr id="235524" name="Text Box 3"/>
          <p:cNvSpPr txBox="1">
            <a:spLocks noChangeArrowheads="1"/>
          </p:cNvSpPr>
          <p:nvPr/>
        </p:nvSpPr>
        <p:spPr bwMode="auto">
          <a:xfrm>
            <a:off x="271463" y="1219200"/>
            <a:ext cx="8548687" cy="5311775"/>
          </a:xfrm>
          <a:prstGeom prst="rect">
            <a:avLst/>
          </a:prstGeom>
          <a:noFill/>
          <a:ln w="9525">
            <a:noFill/>
            <a:miter lim="800000"/>
            <a:headEnd/>
            <a:tailEnd/>
          </a:ln>
        </p:spPr>
        <p:txBody>
          <a:bodyPr>
            <a:spAutoFit/>
          </a:bodyPr>
          <a:lstStyle/>
          <a:p>
            <a:pPr eaLnBrk="1" hangingPunct="1">
              <a:spcBef>
                <a:spcPct val="20000"/>
              </a:spcBef>
              <a:buFontTx/>
              <a:buChar char="•"/>
              <a:defRPr/>
            </a:pPr>
            <a:r>
              <a:rPr kumimoji="1" lang="zh-CN" altLang="en-US" sz="3200" b="1" dirty="0">
                <a:solidFill>
                  <a:srgbClr val="A50021"/>
                </a:solidFill>
                <a:effectLst>
                  <a:outerShdw blurRad="38100" dist="38100" dir="2700000" algn="tl">
                    <a:srgbClr val="000000">
                      <a:alpha val="43137"/>
                    </a:srgbClr>
                  </a:outerShdw>
                </a:effectLst>
                <a:latin typeface="+mj-lt"/>
                <a:ea typeface="楷体_GB2312" pitchFamily="49" charset="-122"/>
              </a:rPr>
              <a:t>如果我们知道毛刺是怎么产生的</a:t>
            </a:r>
          </a:p>
          <a:p>
            <a:pPr lvl="1" eaLnBrk="1" hangingPunct="1">
              <a:spcBef>
                <a:spcPct val="20000"/>
              </a:spcBef>
              <a:buFontTx/>
              <a:buChar char="–"/>
              <a:defRPr/>
            </a:pPr>
            <a:r>
              <a:rPr kumimoji="1" lang="zh-CN" altLang="en-US" sz="3200" b="1" dirty="0">
                <a:latin typeface="+mj-lt"/>
                <a:ea typeface="楷体_GB2312" pitchFamily="49" charset="-122"/>
              </a:rPr>
              <a:t>我们可以计算出毛刺出现的具体时间</a:t>
            </a:r>
          </a:p>
          <a:p>
            <a:pPr lvl="1" eaLnBrk="1" hangingPunct="1">
              <a:spcBef>
                <a:spcPct val="20000"/>
              </a:spcBef>
              <a:buFontTx/>
              <a:buChar char="–"/>
              <a:defRPr/>
            </a:pPr>
            <a:r>
              <a:rPr kumimoji="1" lang="zh-CN" altLang="en-US" sz="3200" b="1" dirty="0">
                <a:latin typeface="+mj-lt"/>
                <a:ea typeface="楷体_GB2312" pitchFamily="49" charset="-122"/>
              </a:rPr>
              <a:t>我们可以计算出毛刺的脉冲宽度</a:t>
            </a:r>
          </a:p>
          <a:p>
            <a:pPr eaLnBrk="1" hangingPunct="1">
              <a:spcBef>
                <a:spcPct val="20000"/>
              </a:spcBef>
              <a:buFontTx/>
              <a:buChar char="•"/>
              <a:defRPr/>
            </a:pPr>
            <a:r>
              <a:rPr kumimoji="1" lang="zh-CN" altLang="en-US" sz="3200" b="1" dirty="0">
                <a:solidFill>
                  <a:srgbClr val="A50021"/>
                </a:solidFill>
                <a:effectLst>
                  <a:outerShdw blurRad="38100" dist="38100" dir="2700000" algn="tl">
                    <a:srgbClr val="000000">
                      <a:alpha val="43137"/>
                    </a:srgbClr>
                  </a:outerShdw>
                </a:effectLst>
                <a:latin typeface="+mj-lt"/>
                <a:ea typeface="楷体_GB2312" pitchFamily="49" charset="-122"/>
              </a:rPr>
              <a:t>当组合逻辑输出用做以下功能时必须加以注意</a:t>
            </a:r>
            <a:r>
              <a:rPr kumimoji="1" lang="zh-CN" altLang="en-US" sz="3200" b="1" dirty="0">
                <a:effectLst>
                  <a:outerShdw blurRad="38100" dist="38100" dir="2700000" algn="tl">
                    <a:srgbClr val="000000">
                      <a:alpha val="43137"/>
                    </a:srgbClr>
                  </a:outerShdw>
                </a:effectLst>
                <a:latin typeface="+mj-lt"/>
                <a:ea typeface="楷体_GB2312" pitchFamily="49" charset="-122"/>
              </a:rPr>
              <a:t> </a:t>
            </a:r>
          </a:p>
          <a:p>
            <a:pPr lvl="1" eaLnBrk="1" hangingPunct="1">
              <a:spcBef>
                <a:spcPct val="20000"/>
              </a:spcBef>
              <a:buFontTx/>
              <a:buChar char="–"/>
              <a:defRPr/>
            </a:pPr>
            <a:r>
              <a:rPr kumimoji="1" lang="zh-CN" altLang="en-US" sz="3200" b="1" dirty="0">
                <a:latin typeface="+mj-lt"/>
                <a:ea typeface="楷体_GB2312" pitchFamily="49" charset="-122"/>
              </a:rPr>
              <a:t>触发器的</a:t>
            </a:r>
            <a:r>
              <a:rPr kumimoji="1" lang="en-US" altLang="zh-CN" sz="3200" b="1" dirty="0">
                <a:solidFill>
                  <a:srgbClr val="006699"/>
                </a:solidFill>
                <a:effectLst>
                  <a:outerShdw blurRad="38100" dist="38100" dir="2700000" algn="tl">
                    <a:srgbClr val="000000">
                      <a:alpha val="43137"/>
                    </a:srgbClr>
                  </a:outerShdw>
                </a:effectLst>
                <a:latin typeface="+mj-lt"/>
                <a:ea typeface="楷体_GB2312" pitchFamily="49" charset="-122"/>
              </a:rPr>
              <a:t>CLEAR</a:t>
            </a:r>
            <a:r>
              <a:rPr kumimoji="1" lang="zh-CN" altLang="en-US" sz="3200" b="1" dirty="0">
                <a:latin typeface="+mj-lt"/>
                <a:ea typeface="楷体_GB2312" pitchFamily="49" charset="-122"/>
              </a:rPr>
              <a:t>端</a:t>
            </a:r>
          </a:p>
          <a:p>
            <a:pPr lvl="1" eaLnBrk="1" hangingPunct="1">
              <a:spcBef>
                <a:spcPct val="20000"/>
              </a:spcBef>
              <a:buFontTx/>
              <a:buChar char="–"/>
              <a:defRPr/>
            </a:pPr>
            <a:r>
              <a:rPr kumimoji="1" lang="zh-CN" altLang="en-US" sz="3200" b="1" dirty="0">
                <a:latin typeface="+mj-lt"/>
                <a:ea typeface="楷体_GB2312" pitchFamily="49" charset="-122"/>
              </a:rPr>
              <a:t>触发器的</a:t>
            </a:r>
            <a:r>
              <a:rPr kumimoji="1" lang="en-US" altLang="zh-CN" sz="3200" b="1" dirty="0">
                <a:solidFill>
                  <a:srgbClr val="006699"/>
                </a:solidFill>
                <a:effectLst>
                  <a:outerShdw blurRad="38100" dist="38100" dir="2700000" algn="tl">
                    <a:srgbClr val="000000">
                      <a:alpha val="43137"/>
                    </a:srgbClr>
                  </a:outerShdw>
                </a:effectLst>
                <a:latin typeface="+mj-lt"/>
                <a:ea typeface="楷体_GB2312" pitchFamily="49" charset="-122"/>
              </a:rPr>
              <a:t>PRESET </a:t>
            </a:r>
            <a:r>
              <a:rPr kumimoji="1" lang="zh-CN" altLang="en-US" sz="3200" b="1" dirty="0">
                <a:latin typeface="+mj-lt"/>
                <a:ea typeface="楷体_GB2312" pitchFamily="49" charset="-122"/>
              </a:rPr>
              <a:t>端</a:t>
            </a:r>
          </a:p>
          <a:p>
            <a:pPr lvl="1" eaLnBrk="1" hangingPunct="1">
              <a:spcBef>
                <a:spcPct val="20000"/>
              </a:spcBef>
              <a:buFontTx/>
              <a:buChar char="–"/>
              <a:defRPr/>
            </a:pPr>
            <a:r>
              <a:rPr kumimoji="1" lang="zh-CN" altLang="en-US" sz="3200" b="1" dirty="0">
                <a:latin typeface="+mj-lt"/>
                <a:ea typeface="楷体_GB2312" pitchFamily="49" charset="-122"/>
              </a:rPr>
              <a:t>触发器的</a:t>
            </a:r>
            <a:r>
              <a:rPr kumimoji="1" lang="en-US" altLang="zh-CN" sz="3200" b="1" dirty="0">
                <a:solidFill>
                  <a:srgbClr val="006699"/>
                </a:solidFill>
                <a:effectLst>
                  <a:outerShdw blurRad="38100" dist="38100" dir="2700000" algn="tl">
                    <a:srgbClr val="000000">
                      <a:alpha val="43137"/>
                    </a:srgbClr>
                  </a:outerShdw>
                </a:effectLst>
                <a:latin typeface="+mj-lt"/>
                <a:ea typeface="楷体_GB2312" pitchFamily="49" charset="-122"/>
              </a:rPr>
              <a:t>CLOCK</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端</a:t>
            </a:r>
          </a:p>
          <a:p>
            <a:pPr lvl="1" eaLnBrk="1" hangingPunct="1">
              <a:spcBef>
                <a:spcPct val="20000"/>
              </a:spcBef>
              <a:buFontTx/>
              <a:buChar char="–"/>
              <a:defRPr/>
            </a:pPr>
            <a:r>
              <a:rPr kumimoji="1" lang="zh-CN" altLang="en-US" sz="3200" b="1" dirty="0">
                <a:latin typeface="+mj-lt"/>
                <a:ea typeface="楷体_GB2312" pitchFamily="49" charset="-122"/>
              </a:rPr>
              <a:t>锁存器的控制端</a:t>
            </a:r>
          </a:p>
          <a:p>
            <a:pPr lvl="1" eaLnBrk="1" hangingPunct="1">
              <a:spcBef>
                <a:spcPct val="20000"/>
              </a:spcBef>
              <a:buFontTx/>
              <a:buChar char="–"/>
              <a:defRPr/>
            </a:pPr>
            <a:r>
              <a:rPr kumimoji="1" lang="zh-CN" altLang="en-US" sz="3200" b="1" dirty="0">
                <a:latin typeface="+mj-lt"/>
                <a:ea typeface="楷体_GB2312" pitchFamily="49" charset="-122"/>
              </a:rPr>
              <a:t>其他 </a:t>
            </a:r>
            <a:r>
              <a:rPr kumimoji="1" lang="en-US" altLang="zh-CN" sz="3200" b="1" dirty="0">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609600"/>
            <a:ext cx="7772400" cy="608013"/>
          </a:xfrm>
        </p:spPr>
        <p:txBody>
          <a:bodyPr/>
          <a:lstStyle/>
          <a:p>
            <a:pPr eaLnBrk="1" hangingPunct="1">
              <a:defRPr/>
            </a:pPr>
            <a:r>
              <a:rPr lang="zh-CN" altLang="en-US" sz="4400" b="1" dirty="0" smtClean="0">
                <a:solidFill>
                  <a:schemeClr val="tx1"/>
                </a:solidFill>
              </a:rPr>
              <a:t>消除毛刺的方法</a:t>
            </a:r>
            <a:r>
              <a:rPr lang="en-US" altLang="zh-CN" sz="4400" b="1" dirty="0" smtClean="0">
                <a:solidFill>
                  <a:schemeClr val="tx1"/>
                </a:solidFill>
              </a:rPr>
              <a:t>(</a:t>
            </a:r>
            <a:r>
              <a:rPr lang="zh-CN" altLang="en-US" sz="4400" b="1" dirty="0" smtClean="0">
                <a:solidFill>
                  <a:schemeClr val="tx1"/>
                </a:solidFill>
              </a:rPr>
              <a:t>一</a:t>
            </a:r>
            <a:r>
              <a:rPr lang="en-US" altLang="zh-CN" sz="4400" b="1" dirty="0" smtClean="0">
                <a:solidFill>
                  <a:schemeClr val="tx1"/>
                </a:solidFill>
              </a:rPr>
              <a:t>)</a:t>
            </a:r>
          </a:p>
        </p:txBody>
      </p:sp>
      <p:sp>
        <p:nvSpPr>
          <p:cNvPr id="7"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EB60941-E575-4A32-B4B2-9E7E01C6EEA8}" type="slidenum">
              <a:rPr lang="en-US" altLang="zh-CN">
                <a:latin typeface="Times New Roman" panose="02020603050405020304" pitchFamily="18" charset="0"/>
              </a:rPr>
              <a:pPr/>
              <a:t>232</a:t>
            </a:fld>
            <a:endParaRPr lang="en-US" altLang="zh-CN">
              <a:latin typeface="Times New Roman" panose="02020603050405020304" pitchFamily="18" charset="0"/>
            </a:endParaRPr>
          </a:p>
        </p:txBody>
      </p:sp>
      <p:graphicFrame>
        <p:nvGraphicFramePr>
          <p:cNvPr id="238596" name="Object 3"/>
          <p:cNvGraphicFramePr>
            <a:graphicFrameLocks/>
          </p:cNvGraphicFramePr>
          <p:nvPr/>
        </p:nvGraphicFramePr>
        <p:xfrm>
          <a:off x="338138" y="1600200"/>
          <a:ext cx="8467725" cy="4800600"/>
        </p:xfrm>
        <a:graphic>
          <a:graphicData uri="http://schemas.openxmlformats.org/presentationml/2006/ole">
            <mc:AlternateContent xmlns:mc="http://schemas.openxmlformats.org/markup-compatibility/2006">
              <mc:Choice xmlns:v="urn:schemas-microsoft-com:vml" Requires="v">
                <p:oleObj spid="_x0000_s238599" name="Bitmap Image" r:id="rId3" imgW="5876371" imgH="2267176" progId="Paint.Picture">
                  <p:embed/>
                </p:oleObj>
              </mc:Choice>
              <mc:Fallback>
                <p:oleObj name="Bitmap Image" r:id="rId3" imgW="5876371" imgH="2267176"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8" y="1600200"/>
                        <a:ext cx="84677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8597" name="Rectangle 4"/>
          <p:cNvSpPr>
            <a:spLocks noChangeArrowheads="1"/>
          </p:cNvSpPr>
          <p:nvPr/>
        </p:nvSpPr>
        <p:spPr bwMode="auto">
          <a:xfrm>
            <a:off x="546100" y="3538538"/>
            <a:ext cx="244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6699"/>
                </a:solidFill>
                <a:latin typeface="楷体_GB2312" pitchFamily="49" charset="-122"/>
                <a:ea typeface="楷体_GB2312" pitchFamily="49" charset="-122"/>
              </a:rPr>
              <a:t>重新设计结构</a:t>
            </a:r>
          </a:p>
        </p:txBody>
      </p:sp>
      <p:sp>
        <p:nvSpPr>
          <p:cNvPr id="238598" name="Line 5"/>
          <p:cNvSpPr>
            <a:spLocks noChangeShapeType="1"/>
          </p:cNvSpPr>
          <p:nvPr/>
        </p:nvSpPr>
        <p:spPr bwMode="auto">
          <a:xfrm flipV="1">
            <a:off x="1916113" y="2895600"/>
            <a:ext cx="877887" cy="658813"/>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4814203-B2C7-405B-9502-C6755522C80C}" type="slidenum">
              <a:rPr lang="en-US" altLang="zh-CN">
                <a:latin typeface="Times New Roman" panose="02020603050405020304" pitchFamily="18" charset="0"/>
              </a:rPr>
              <a:pPr/>
              <a:t>233</a:t>
            </a:fld>
            <a:endParaRPr lang="en-US" altLang="zh-CN">
              <a:latin typeface="Times New Roman" panose="02020603050405020304" pitchFamily="18" charset="0"/>
            </a:endParaRPr>
          </a:p>
        </p:txBody>
      </p:sp>
      <p:sp>
        <p:nvSpPr>
          <p:cNvPr id="239619" name="Text Box 2"/>
          <p:cNvSpPr txBox="1">
            <a:spLocks noChangeArrowheads="1"/>
          </p:cNvSpPr>
          <p:nvPr/>
        </p:nvSpPr>
        <p:spPr bwMode="auto">
          <a:xfrm>
            <a:off x="1539875" y="490538"/>
            <a:ext cx="5895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格雷码（相邻码只有一位改变）</a:t>
            </a:r>
          </a:p>
        </p:txBody>
      </p:sp>
      <p:graphicFrame>
        <p:nvGraphicFramePr>
          <p:cNvPr id="388099" name="Group 3"/>
          <p:cNvGraphicFramePr>
            <a:graphicFrameLocks noGrp="1"/>
          </p:cNvGraphicFramePr>
          <p:nvPr/>
        </p:nvGraphicFramePr>
        <p:xfrm>
          <a:off x="1524000" y="1397000"/>
          <a:ext cx="6096000" cy="41449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0000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8</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1100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0001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9</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1101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0011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1111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0010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1110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0110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1010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0111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1011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6</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0101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1001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7</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0100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1000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2"/>
          <p:cNvSpPr>
            <a:spLocks noGrp="1" noChangeArrowheads="1"/>
          </p:cNvSpPr>
          <p:nvPr>
            <p:ph type="title"/>
          </p:nvPr>
        </p:nvSpPr>
        <p:spPr>
          <a:xfrm>
            <a:off x="685800" y="409575"/>
            <a:ext cx="7772400" cy="534988"/>
          </a:xfrm>
        </p:spPr>
        <p:txBody>
          <a:bodyPr/>
          <a:lstStyle/>
          <a:p>
            <a:pPr eaLnBrk="1" hangingPunct="1">
              <a:defRPr/>
            </a:pPr>
            <a:r>
              <a:rPr lang="zh-CN" altLang="en-US" sz="3600" b="1" dirty="0" smtClean="0">
                <a:solidFill>
                  <a:srgbClr val="005580"/>
                </a:solidFill>
                <a:latin typeface="楷体_GB2312" pitchFamily="49" charset="-122"/>
                <a:ea typeface="楷体_GB2312" pitchFamily="49" charset="-122"/>
              </a:rPr>
              <a:t>消除毛刺的方法</a:t>
            </a:r>
            <a:r>
              <a:rPr lang="en-US" altLang="zh-CN" sz="3600" b="1" dirty="0" smtClean="0">
                <a:solidFill>
                  <a:srgbClr val="005580"/>
                </a:solidFill>
                <a:latin typeface="楷体_GB2312" pitchFamily="49" charset="-122"/>
                <a:ea typeface="楷体_GB2312" pitchFamily="49" charset="-122"/>
              </a:rPr>
              <a:t>(</a:t>
            </a:r>
            <a:r>
              <a:rPr lang="zh-CN" altLang="en-US" sz="3600" b="1" dirty="0" smtClean="0">
                <a:solidFill>
                  <a:srgbClr val="005580"/>
                </a:solidFill>
                <a:latin typeface="楷体_GB2312" pitchFamily="49" charset="-122"/>
                <a:ea typeface="楷体_GB2312" pitchFamily="49" charset="-122"/>
              </a:rPr>
              <a:t>二</a:t>
            </a:r>
            <a:r>
              <a:rPr lang="en-US" altLang="zh-CN" sz="3600" b="1" dirty="0" smtClean="0">
                <a:solidFill>
                  <a:srgbClr val="005580"/>
                </a:solidFill>
                <a:latin typeface="楷体_GB2312" pitchFamily="49" charset="-122"/>
                <a:ea typeface="楷体_GB2312" pitchFamily="49" charset="-122"/>
              </a:rPr>
              <a:t>)</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BB0C18D-33C6-48F7-8F62-2BE2D07DAD49}" type="slidenum">
              <a:rPr lang="en-US" altLang="zh-CN">
                <a:latin typeface="Times New Roman" panose="02020603050405020304" pitchFamily="18" charset="0"/>
              </a:rPr>
              <a:pPr/>
              <a:t>234</a:t>
            </a:fld>
            <a:endParaRPr lang="en-US" altLang="zh-CN">
              <a:latin typeface="Times New Roman" panose="02020603050405020304" pitchFamily="18" charset="0"/>
            </a:endParaRPr>
          </a:p>
        </p:txBody>
      </p:sp>
      <p:sp>
        <p:nvSpPr>
          <p:cNvPr id="240644" name="Text Box 3"/>
          <p:cNvSpPr txBox="1">
            <a:spLocks noChangeArrowheads="1"/>
          </p:cNvSpPr>
          <p:nvPr/>
        </p:nvSpPr>
        <p:spPr bwMode="auto">
          <a:xfrm>
            <a:off x="261938" y="1095375"/>
            <a:ext cx="860107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楷体_GB2312" pitchFamily="49" charset="-122"/>
                <a:ea typeface="楷体_GB2312" pitchFamily="49" charset="-122"/>
              </a:rPr>
              <a:t>有毛刺的程序：</a:t>
            </a:r>
          </a:p>
          <a:p>
            <a:pPr eaLnBrk="1" hangingPunct="1">
              <a:spcBef>
                <a:spcPct val="50000"/>
              </a:spcBef>
            </a:pPr>
            <a:r>
              <a:rPr kumimoji="1" lang="en-US" altLang="zh-CN" sz="3200" b="1">
                <a:latin typeface="Times New Roman" panose="02020603050405020304" pitchFamily="18" charset="0"/>
              </a:rPr>
              <a:t>module longframe1(clk,strb);</a:t>
            </a:r>
          </a:p>
          <a:p>
            <a:pPr eaLnBrk="1" hangingPunct="1">
              <a:spcBef>
                <a:spcPct val="50000"/>
              </a:spcBef>
            </a:pPr>
            <a:r>
              <a:rPr kumimoji="1" lang="en-US" altLang="zh-CN" sz="3200" b="1">
                <a:latin typeface="Times New Roman" panose="02020603050405020304" pitchFamily="18" charset="0"/>
              </a:rPr>
              <a:t>parameter delay=8;</a:t>
            </a:r>
          </a:p>
          <a:p>
            <a:pPr eaLnBrk="1" hangingPunct="1">
              <a:spcBef>
                <a:spcPct val="50000"/>
              </a:spcBef>
            </a:pPr>
            <a:r>
              <a:rPr kumimoji="1" lang="en-US" altLang="zh-CN" sz="3200" b="1">
                <a:latin typeface="Times New Roman" panose="02020603050405020304" pitchFamily="18" charset="0"/>
              </a:rPr>
              <a:t>input clk;</a:t>
            </a:r>
          </a:p>
          <a:p>
            <a:pPr eaLnBrk="1" hangingPunct="1">
              <a:spcBef>
                <a:spcPct val="50000"/>
              </a:spcBef>
            </a:pPr>
            <a:r>
              <a:rPr kumimoji="1" lang="en-US" altLang="zh-CN" sz="3200" b="1">
                <a:latin typeface="Times New Roman" panose="02020603050405020304" pitchFamily="18" charset="0"/>
              </a:rPr>
              <a:t>output strb;</a:t>
            </a:r>
          </a:p>
          <a:p>
            <a:pPr eaLnBrk="1" hangingPunct="1">
              <a:spcBef>
                <a:spcPct val="50000"/>
              </a:spcBef>
            </a:pPr>
            <a:r>
              <a:rPr kumimoji="1" lang="en-US" altLang="zh-CN" sz="3200" b="1">
                <a:latin typeface="Times New Roman" panose="02020603050405020304" pitchFamily="18" charset="0"/>
              </a:rPr>
              <a:t>reg strb;</a:t>
            </a:r>
          </a:p>
          <a:p>
            <a:pPr eaLnBrk="1" hangingPunct="1">
              <a:spcBef>
                <a:spcPct val="50000"/>
              </a:spcBef>
            </a:pPr>
            <a:r>
              <a:rPr kumimoji="1" lang="en-US" altLang="zh-CN" sz="3200" b="1">
                <a:latin typeface="Times New Roman" panose="02020603050405020304" pitchFamily="18" charset="0"/>
              </a:rPr>
              <a:t>reg[7:0] counter;</a:t>
            </a:r>
          </a:p>
        </p:txBody>
      </p:sp>
    </p:spTree>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3DC87E2-DB5D-4280-A950-CA93ADD27BF5}" type="slidenum">
              <a:rPr lang="en-US" altLang="zh-CN">
                <a:latin typeface="Times New Roman" panose="02020603050405020304" pitchFamily="18" charset="0"/>
              </a:rPr>
              <a:pPr/>
              <a:t>235</a:t>
            </a:fld>
            <a:endParaRPr lang="en-US" altLang="zh-CN">
              <a:latin typeface="Times New Roman" panose="02020603050405020304" pitchFamily="18" charset="0"/>
            </a:endParaRPr>
          </a:p>
        </p:txBody>
      </p:sp>
      <p:sp>
        <p:nvSpPr>
          <p:cNvPr id="241667" name="Text Box 2"/>
          <p:cNvSpPr txBox="1">
            <a:spLocks noChangeArrowheads="1"/>
          </p:cNvSpPr>
          <p:nvPr/>
        </p:nvSpPr>
        <p:spPr bwMode="auto">
          <a:xfrm>
            <a:off x="338138" y="647700"/>
            <a:ext cx="852170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kumimoji="1" lang="en-US" altLang="zh-CN" sz="3200" b="1">
                <a:latin typeface="Times New Roman" panose="02020603050405020304" pitchFamily="18" charset="0"/>
              </a:rPr>
              <a:t>always@(posedge clk)</a:t>
            </a:r>
          </a:p>
          <a:p>
            <a:pPr eaLnBrk="1" hangingPunct="1">
              <a:lnSpc>
                <a:spcPct val="60000"/>
              </a:lnSpc>
              <a:spcBef>
                <a:spcPct val="50000"/>
              </a:spcBef>
            </a:pPr>
            <a:r>
              <a:rPr kumimoji="1" lang="en-US" altLang="zh-CN" sz="3200" b="1">
                <a:latin typeface="Times New Roman" panose="02020603050405020304" pitchFamily="18" charset="0"/>
              </a:rPr>
              <a:t>begin</a:t>
            </a:r>
          </a:p>
          <a:p>
            <a:pPr eaLnBrk="1" hangingPunct="1">
              <a:lnSpc>
                <a:spcPct val="60000"/>
              </a:lnSpc>
              <a:spcBef>
                <a:spcPct val="50000"/>
              </a:spcBef>
            </a:pPr>
            <a:r>
              <a:rPr kumimoji="1" lang="en-US" altLang="zh-CN" sz="3200" b="1">
                <a:latin typeface="Times New Roman" panose="02020603050405020304" pitchFamily="18" charset="0"/>
              </a:rPr>
              <a:t>    	if(counter==255)  	counter=0;</a:t>
            </a:r>
          </a:p>
          <a:p>
            <a:pPr eaLnBrk="1" hangingPunct="1">
              <a:lnSpc>
                <a:spcPct val="60000"/>
              </a:lnSpc>
              <a:spcBef>
                <a:spcPct val="50000"/>
              </a:spcBef>
            </a:pPr>
            <a:r>
              <a:rPr kumimoji="1" lang="en-US" altLang="zh-CN" sz="3200" b="1">
                <a:latin typeface="Times New Roman" panose="02020603050405020304" pitchFamily="18" charset="0"/>
              </a:rPr>
              <a:t>          else 				counter=counter+1;</a:t>
            </a:r>
          </a:p>
          <a:p>
            <a:pPr eaLnBrk="1" hangingPunct="1">
              <a:lnSpc>
                <a:spcPct val="60000"/>
              </a:lnSpc>
              <a:spcBef>
                <a:spcPct val="50000"/>
              </a:spcBef>
            </a:pPr>
            <a:r>
              <a:rPr kumimoji="1" lang="en-US" altLang="zh-CN" sz="3200" b="1">
                <a:latin typeface="Times New Roman" panose="02020603050405020304" pitchFamily="18" charset="0"/>
              </a:rPr>
              <a:t> end</a:t>
            </a:r>
          </a:p>
          <a:p>
            <a:pPr eaLnBrk="1" hangingPunct="1">
              <a:lnSpc>
                <a:spcPct val="60000"/>
              </a:lnSpc>
              <a:spcBef>
                <a:spcPct val="50000"/>
              </a:spcBef>
            </a:pPr>
            <a:r>
              <a:rPr kumimoji="1" lang="en-US" altLang="zh-CN" sz="3200" b="1">
                <a:latin typeface="Times New Roman" panose="02020603050405020304" pitchFamily="18" charset="0"/>
              </a:rPr>
              <a:t>always@(counter)</a:t>
            </a:r>
          </a:p>
          <a:p>
            <a:pPr eaLnBrk="1" hangingPunct="1">
              <a:lnSpc>
                <a:spcPct val="60000"/>
              </a:lnSpc>
              <a:spcBef>
                <a:spcPct val="50000"/>
              </a:spcBef>
            </a:pPr>
            <a:r>
              <a:rPr kumimoji="1" lang="en-US" altLang="zh-CN" sz="3200" b="1">
                <a:latin typeface="Times New Roman" panose="02020603050405020304" pitchFamily="18" charset="0"/>
              </a:rPr>
              <a:t> begin</a:t>
            </a:r>
          </a:p>
          <a:p>
            <a:pPr eaLnBrk="1" hangingPunct="1">
              <a:lnSpc>
                <a:spcPct val="60000"/>
              </a:lnSpc>
              <a:spcBef>
                <a:spcPct val="50000"/>
              </a:spcBef>
            </a:pPr>
            <a:r>
              <a:rPr kumimoji="1" lang="en-US" altLang="zh-CN" sz="3200" b="1">
                <a:latin typeface="Times New Roman" panose="02020603050405020304" pitchFamily="18" charset="0"/>
              </a:rPr>
              <a:t>     if(counter&lt;=(delay-1))  	strb=1;</a:t>
            </a:r>
          </a:p>
          <a:p>
            <a:pPr eaLnBrk="1" hangingPunct="1">
              <a:lnSpc>
                <a:spcPct val="60000"/>
              </a:lnSpc>
              <a:spcBef>
                <a:spcPct val="50000"/>
              </a:spcBef>
            </a:pPr>
            <a:r>
              <a:rPr kumimoji="1" lang="en-US" altLang="zh-CN" sz="3200" b="1">
                <a:latin typeface="Times New Roman" panose="02020603050405020304" pitchFamily="18" charset="0"/>
              </a:rPr>
              <a:t>     else  				strb=0;</a:t>
            </a:r>
          </a:p>
          <a:p>
            <a:pPr eaLnBrk="1" hangingPunct="1">
              <a:lnSpc>
                <a:spcPct val="60000"/>
              </a:lnSpc>
              <a:spcBef>
                <a:spcPct val="50000"/>
              </a:spcBef>
            </a:pPr>
            <a:r>
              <a:rPr kumimoji="1" lang="en-US" altLang="zh-CN" sz="3200" b="1">
                <a:latin typeface="Times New Roman" panose="02020603050405020304" pitchFamily="18" charset="0"/>
              </a:rPr>
              <a:t>end</a:t>
            </a:r>
          </a:p>
          <a:p>
            <a:pPr eaLnBrk="1" hangingPunct="1">
              <a:lnSpc>
                <a:spcPct val="6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36C31EB-D9D4-4729-BCAA-72DE0DE6F8CC}" type="slidenum">
              <a:rPr lang="en-US" altLang="zh-CN">
                <a:latin typeface="Times New Roman" panose="02020603050405020304" pitchFamily="18" charset="0"/>
              </a:rPr>
              <a:pPr/>
              <a:t>236</a:t>
            </a:fld>
            <a:endParaRPr lang="en-US" altLang="zh-CN">
              <a:latin typeface="Times New Roman" panose="02020603050405020304" pitchFamily="18" charset="0"/>
            </a:endParaRPr>
          </a:p>
        </p:txBody>
      </p:sp>
      <p:sp>
        <p:nvSpPr>
          <p:cNvPr id="239619" name="Text Box 2"/>
          <p:cNvSpPr txBox="1">
            <a:spLocks noChangeArrowheads="1"/>
          </p:cNvSpPr>
          <p:nvPr/>
        </p:nvSpPr>
        <p:spPr bwMode="auto">
          <a:xfrm>
            <a:off x="203200" y="685800"/>
            <a:ext cx="8602663" cy="5702300"/>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latin typeface="+mj-lt"/>
                <a:ea typeface="楷体_GB2312" pitchFamily="49" charset="-122"/>
              </a:rPr>
              <a:t>输出端加 </a:t>
            </a:r>
            <a:r>
              <a:rPr kumimoji="1" lang="en-US" altLang="zh-CN" sz="3200" b="1" dirty="0">
                <a:latin typeface="+mj-lt"/>
                <a:ea typeface="楷体_GB2312" pitchFamily="49" charset="-122"/>
              </a:rPr>
              <a:t>D </a:t>
            </a:r>
            <a:r>
              <a:rPr kumimoji="1" lang="zh-CN" altLang="en-US" sz="3200" b="1" dirty="0">
                <a:latin typeface="+mj-lt"/>
                <a:ea typeface="楷体_GB2312" pitchFamily="49" charset="-122"/>
              </a:rPr>
              <a:t>触发器后消除毛刺的程序：</a:t>
            </a:r>
          </a:p>
          <a:p>
            <a:pPr eaLnBrk="1" hangingPunct="1">
              <a:spcBef>
                <a:spcPct val="50000"/>
              </a:spcBef>
              <a:defRPr/>
            </a:pPr>
            <a:r>
              <a:rPr kumimoji="1" lang="en-US" altLang="zh-CN" sz="3200" b="1" dirty="0">
                <a:latin typeface="Times New Roman" pitchFamily="18" charset="0"/>
              </a:rPr>
              <a:t>module longframe2(</a:t>
            </a:r>
            <a:r>
              <a:rPr kumimoji="1" lang="en-US" altLang="zh-CN" sz="3200" b="1" dirty="0" err="1">
                <a:latin typeface="Times New Roman" pitchFamily="18" charset="0"/>
              </a:rPr>
              <a:t>clk,strb</a:t>
            </a:r>
            <a:r>
              <a:rPr kumimoji="1" lang="en-US" altLang="zh-CN" sz="3200" b="1" dirty="0">
                <a:latin typeface="Times New Roman" pitchFamily="18" charset="0"/>
              </a:rPr>
              <a:t>);</a:t>
            </a:r>
          </a:p>
          <a:p>
            <a:pPr eaLnBrk="1" hangingPunct="1">
              <a:spcBef>
                <a:spcPct val="50000"/>
              </a:spcBef>
              <a:defRPr/>
            </a:pPr>
            <a:r>
              <a:rPr kumimoji="1" lang="en-US" altLang="zh-CN" sz="3200" b="1" dirty="0">
                <a:latin typeface="Times New Roman" pitchFamily="18" charset="0"/>
              </a:rPr>
              <a:t>parameter delay=8; </a:t>
            </a:r>
          </a:p>
          <a:p>
            <a:pPr eaLnBrk="1" hangingPunct="1">
              <a:spcBef>
                <a:spcPct val="50000"/>
              </a:spcBef>
              <a:defRPr/>
            </a:pPr>
            <a:r>
              <a:rPr kumimoji="1" lang="en-US" altLang="zh-CN" sz="3200" b="1" dirty="0">
                <a:latin typeface="Times New Roman" pitchFamily="18" charset="0"/>
              </a:rPr>
              <a:t>input </a:t>
            </a:r>
            <a:r>
              <a:rPr kumimoji="1" lang="en-US" altLang="zh-CN" sz="3200" b="1" dirty="0" err="1">
                <a:latin typeface="Times New Roman" pitchFamily="18" charset="0"/>
              </a:rPr>
              <a:t>clk</a:t>
            </a:r>
            <a:r>
              <a:rPr kumimoji="1" lang="en-US" altLang="zh-CN" sz="3200" b="1" dirty="0">
                <a:latin typeface="Times New Roman" pitchFamily="18" charset="0"/>
              </a:rPr>
              <a:t>;</a:t>
            </a:r>
          </a:p>
          <a:p>
            <a:pPr eaLnBrk="1" hangingPunct="1">
              <a:spcBef>
                <a:spcPct val="50000"/>
              </a:spcBef>
              <a:defRPr/>
            </a:pPr>
            <a:r>
              <a:rPr kumimoji="1" lang="en-US" altLang="zh-CN" sz="3200" b="1" dirty="0">
                <a:latin typeface="Times New Roman" pitchFamily="18" charset="0"/>
              </a:rPr>
              <a:t>output </a:t>
            </a:r>
            <a:r>
              <a:rPr kumimoji="1" lang="en-US" altLang="zh-CN" sz="3200" b="1" dirty="0" err="1">
                <a:latin typeface="Times New Roman" pitchFamily="18" charset="0"/>
              </a:rPr>
              <a:t>strb</a:t>
            </a:r>
            <a:r>
              <a:rPr kumimoji="1" lang="en-US" altLang="zh-CN" sz="3200" b="1" dirty="0">
                <a:latin typeface="Times New Roman" pitchFamily="18" charset="0"/>
              </a:rPr>
              <a:t>;</a:t>
            </a:r>
          </a:p>
          <a:p>
            <a:pPr eaLnBrk="1" hangingPunct="1">
              <a:spcBef>
                <a:spcPct val="50000"/>
              </a:spcBef>
              <a:defRPr/>
            </a:pPr>
            <a:r>
              <a:rPr kumimoji="1" lang="en-US" altLang="zh-CN" sz="3200" b="1" dirty="0" err="1">
                <a:latin typeface="Times New Roman" pitchFamily="18" charset="0"/>
              </a:rPr>
              <a:t>reg</a:t>
            </a:r>
            <a:r>
              <a:rPr kumimoji="1" lang="en-US" altLang="zh-CN" sz="3200" b="1" dirty="0">
                <a:latin typeface="Times New Roman" pitchFamily="18" charset="0"/>
              </a:rPr>
              <a:t>[7:0] counter;</a:t>
            </a:r>
          </a:p>
          <a:p>
            <a:pPr eaLnBrk="1" hangingPunct="1">
              <a:spcBef>
                <a:spcPct val="50000"/>
              </a:spcBef>
              <a:defRPr/>
            </a:pPr>
            <a:r>
              <a:rPr kumimoji="1" lang="en-US" altLang="zh-CN" sz="3200" b="1" dirty="0" err="1">
                <a:solidFill>
                  <a:srgbClr val="A50021"/>
                </a:solidFill>
                <a:latin typeface="Times New Roman" pitchFamily="18" charset="0"/>
              </a:rPr>
              <a:t>reg</a:t>
            </a:r>
            <a:r>
              <a:rPr kumimoji="1" lang="en-US" altLang="zh-CN" sz="3200" b="1" dirty="0">
                <a:solidFill>
                  <a:srgbClr val="A50021"/>
                </a:solidFill>
                <a:latin typeface="Times New Roman" pitchFamily="18" charset="0"/>
              </a:rPr>
              <a:t> temp;</a:t>
            </a:r>
          </a:p>
          <a:p>
            <a:pPr eaLnBrk="1" hangingPunct="1">
              <a:spcBef>
                <a:spcPct val="50000"/>
              </a:spcBef>
              <a:defRPr/>
            </a:pPr>
            <a:r>
              <a:rPr kumimoji="1" lang="en-US" altLang="zh-CN" sz="3200" b="1" dirty="0" err="1">
                <a:latin typeface="Times New Roman" pitchFamily="18" charset="0"/>
              </a:rPr>
              <a:t>reg</a:t>
            </a:r>
            <a:r>
              <a:rPr kumimoji="1" lang="en-US" altLang="zh-CN" sz="3200" b="1" dirty="0">
                <a:latin typeface="Times New Roman" pitchFamily="18" charset="0"/>
              </a:rPr>
              <a:t> </a:t>
            </a:r>
            <a:r>
              <a:rPr kumimoji="1" lang="en-US" altLang="zh-CN" sz="3200" b="1" dirty="0" err="1">
                <a:latin typeface="Times New Roman" pitchFamily="18" charset="0"/>
              </a:rPr>
              <a:t>strb</a:t>
            </a:r>
            <a:r>
              <a:rPr kumimoji="1" lang="en-US" altLang="zh-CN" sz="3200" b="1"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808219D-7AED-4C5C-92F0-DBB9659280CD}" type="slidenum">
              <a:rPr lang="en-US" altLang="zh-CN">
                <a:latin typeface="Times New Roman" panose="02020603050405020304" pitchFamily="18" charset="0"/>
              </a:rPr>
              <a:pPr/>
              <a:t>237</a:t>
            </a:fld>
            <a:endParaRPr lang="en-US" altLang="zh-CN">
              <a:latin typeface="Times New Roman" panose="02020603050405020304" pitchFamily="18" charset="0"/>
            </a:endParaRPr>
          </a:p>
        </p:txBody>
      </p:sp>
      <p:sp>
        <p:nvSpPr>
          <p:cNvPr id="243715" name="Text Box 2"/>
          <p:cNvSpPr txBox="1">
            <a:spLocks noChangeArrowheads="1"/>
          </p:cNvSpPr>
          <p:nvPr/>
        </p:nvSpPr>
        <p:spPr bwMode="auto">
          <a:xfrm>
            <a:off x="203200" y="609600"/>
            <a:ext cx="8669338"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3200" b="1">
                <a:latin typeface="Times New Roman" panose="02020603050405020304" pitchFamily="18" charset="0"/>
              </a:rPr>
              <a:t>always@(posedge clk)  </a:t>
            </a:r>
          </a:p>
          <a:p>
            <a:pPr eaLnBrk="1" hangingPunct="1">
              <a:lnSpc>
                <a:spcPct val="70000"/>
              </a:lnSpc>
              <a:spcBef>
                <a:spcPct val="50000"/>
              </a:spcBef>
            </a:pPr>
            <a:r>
              <a:rPr kumimoji="1" lang="en-US" altLang="zh-CN" sz="3200" b="1">
                <a:latin typeface="Times New Roman" panose="02020603050405020304" pitchFamily="18" charset="0"/>
              </a:rPr>
              <a:t>begin</a:t>
            </a:r>
          </a:p>
          <a:p>
            <a:pPr eaLnBrk="1" hangingPunct="1">
              <a:lnSpc>
                <a:spcPct val="70000"/>
              </a:lnSpc>
              <a:spcBef>
                <a:spcPct val="50000"/>
              </a:spcBef>
            </a:pPr>
            <a:r>
              <a:rPr kumimoji="1" lang="en-US" altLang="zh-CN" sz="3200" b="1">
                <a:latin typeface="Times New Roman" panose="02020603050405020304" pitchFamily="18" charset="0"/>
              </a:rPr>
              <a:t>    	if(counter==255) 	counter=0;</a:t>
            </a:r>
          </a:p>
          <a:p>
            <a:pPr eaLnBrk="1" hangingPunct="1">
              <a:lnSpc>
                <a:spcPct val="70000"/>
              </a:lnSpc>
              <a:spcBef>
                <a:spcPct val="50000"/>
              </a:spcBef>
            </a:pPr>
            <a:r>
              <a:rPr kumimoji="1" lang="en-US" altLang="zh-CN" sz="3200" b="1">
                <a:latin typeface="Times New Roman" panose="02020603050405020304" pitchFamily="18" charset="0"/>
              </a:rPr>
              <a:t>        else 				counter=counter+1;</a:t>
            </a:r>
          </a:p>
          <a:p>
            <a:pPr eaLnBrk="1" hangingPunct="1">
              <a:lnSpc>
                <a:spcPct val="70000"/>
              </a:lnSpc>
              <a:spcBef>
                <a:spcPct val="50000"/>
              </a:spcBef>
            </a:pPr>
            <a:r>
              <a:rPr kumimoji="1" lang="en-US" altLang="zh-CN" sz="3200" b="1">
                <a:latin typeface="Times New Roman" panose="02020603050405020304" pitchFamily="18" charset="0"/>
              </a:rPr>
              <a:t> end</a:t>
            </a:r>
          </a:p>
          <a:p>
            <a:pPr eaLnBrk="1" hangingPunct="1">
              <a:lnSpc>
                <a:spcPct val="70000"/>
              </a:lnSpc>
              <a:spcBef>
                <a:spcPct val="50000"/>
              </a:spcBef>
            </a:pPr>
            <a:endParaRPr kumimoji="1" lang="en-US" altLang="zh-CN" sz="3200" b="1">
              <a:latin typeface="Times New Roman" panose="02020603050405020304" pitchFamily="18" charset="0"/>
            </a:endParaRPr>
          </a:p>
          <a:p>
            <a:pPr eaLnBrk="1" hangingPunct="1">
              <a:lnSpc>
                <a:spcPct val="70000"/>
              </a:lnSpc>
              <a:spcBef>
                <a:spcPct val="50000"/>
              </a:spcBef>
            </a:pPr>
            <a:r>
              <a:rPr kumimoji="1" lang="en-US" altLang="zh-CN" sz="3200" b="1">
                <a:solidFill>
                  <a:srgbClr val="A50021"/>
                </a:solidFill>
                <a:latin typeface="Times New Roman" panose="02020603050405020304" pitchFamily="18" charset="0"/>
              </a:rPr>
              <a:t>always@(posedge clk)</a:t>
            </a:r>
          </a:p>
          <a:p>
            <a:pPr eaLnBrk="1" hangingPunct="1">
              <a:lnSpc>
                <a:spcPct val="70000"/>
              </a:lnSpc>
              <a:spcBef>
                <a:spcPct val="50000"/>
              </a:spcBef>
            </a:pPr>
            <a:r>
              <a:rPr kumimoji="1" lang="en-US" altLang="zh-CN" sz="3200" b="1">
                <a:solidFill>
                  <a:srgbClr val="A50021"/>
                </a:solidFill>
                <a:latin typeface="Times New Roman" panose="02020603050405020304" pitchFamily="18" charset="0"/>
              </a:rPr>
              <a:t>   	begin</a:t>
            </a:r>
          </a:p>
          <a:p>
            <a:pPr eaLnBrk="1" hangingPunct="1">
              <a:lnSpc>
                <a:spcPct val="70000"/>
              </a:lnSpc>
              <a:spcBef>
                <a:spcPct val="50000"/>
              </a:spcBef>
            </a:pPr>
            <a:r>
              <a:rPr kumimoji="1" lang="en-US" altLang="zh-CN" sz="3200" b="1">
                <a:solidFill>
                  <a:srgbClr val="A50021"/>
                </a:solidFill>
                <a:latin typeface="Times New Roman" panose="02020603050405020304" pitchFamily="18" charset="0"/>
              </a:rPr>
              <a:t>   	strb=temp;		</a:t>
            </a:r>
            <a:r>
              <a:rPr kumimoji="1" lang="en-US" altLang="zh-CN" sz="3200" b="1">
                <a:latin typeface="Times New Roman" panose="02020603050405020304" pitchFamily="18" charset="0"/>
              </a:rPr>
              <a:t>//</a:t>
            </a:r>
            <a:r>
              <a:rPr kumimoji="1" lang="zh-CN" altLang="en-US" sz="3200" b="1">
                <a:latin typeface="Times New Roman" panose="02020603050405020304" pitchFamily="18" charset="0"/>
              </a:rPr>
              <a:t>引入一个触发器</a:t>
            </a:r>
          </a:p>
          <a:p>
            <a:pPr eaLnBrk="1" hangingPunct="1">
              <a:lnSpc>
                <a:spcPct val="70000"/>
              </a:lnSpc>
              <a:spcBef>
                <a:spcPct val="50000"/>
              </a:spcBef>
            </a:pPr>
            <a:r>
              <a:rPr kumimoji="1" lang="zh-CN" altLang="en-US" sz="3200" b="1">
                <a:solidFill>
                  <a:srgbClr val="A50021"/>
                </a:solidFill>
                <a:latin typeface="Times New Roman" panose="02020603050405020304" pitchFamily="18" charset="0"/>
              </a:rPr>
              <a:t>   	</a:t>
            </a:r>
            <a:r>
              <a:rPr kumimoji="1" lang="en-US" altLang="zh-CN" sz="3200" b="1">
                <a:solidFill>
                  <a:srgbClr val="A50021"/>
                </a:solidFill>
                <a:latin typeface="Times New Roman" panose="02020603050405020304" pitchFamily="18" charset="0"/>
              </a:rPr>
              <a:t>end</a:t>
            </a:r>
          </a:p>
        </p:txBody>
      </p:sp>
    </p:spTree>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69387B5-0D0C-4553-A775-9864873E2263}" type="slidenum">
              <a:rPr lang="en-US" altLang="zh-CN">
                <a:latin typeface="Times New Roman" panose="02020603050405020304" pitchFamily="18" charset="0"/>
              </a:rPr>
              <a:pPr/>
              <a:t>238</a:t>
            </a:fld>
            <a:endParaRPr lang="en-US" altLang="zh-CN">
              <a:latin typeface="Times New Roman" panose="02020603050405020304" pitchFamily="18" charset="0"/>
            </a:endParaRPr>
          </a:p>
        </p:txBody>
      </p:sp>
      <p:sp>
        <p:nvSpPr>
          <p:cNvPr id="244739" name="Text Box 2"/>
          <p:cNvSpPr txBox="1">
            <a:spLocks noChangeArrowheads="1"/>
          </p:cNvSpPr>
          <p:nvPr/>
        </p:nvSpPr>
        <p:spPr bwMode="auto">
          <a:xfrm>
            <a:off x="134938" y="838200"/>
            <a:ext cx="846772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always@(counter)</a:t>
            </a:r>
          </a:p>
          <a:p>
            <a:pPr eaLnBrk="1" hangingPunct="1">
              <a:spcBef>
                <a:spcPct val="50000"/>
              </a:spcBef>
            </a:pPr>
            <a:r>
              <a:rPr kumimoji="1" lang="en-US" altLang="zh-CN" sz="3200" b="1">
                <a:latin typeface="Times New Roman" panose="02020603050405020304" pitchFamily="18" charset="0"/>
              </a:rPr>
              <a:t>begin </a:t>
            </a:r>
          </a:p>
          <a:p>
            <a:pPr eaLnBrk="1" hangingPunct="1">
              <a:spcBef>
                <a:spcPct val="50000"/>
              </a:spcBef>
            </a:pPr>
            <a:r>
              <a:rPr kumimoji="1" lang="en-US" altLang="zh-CN" sz="3200" b="1">
                <a:latin typeface="Times New Roman" panose="02020603050405020304" pitchFamily="18" charset="0"/>
              </a:rPr>
              <a:t>     	if(counter&lt;=(delay-1))  temp=1;</a:t>
            </a:r>
          </a:p>
          <a:p>
            <a:pPr eaLnBrk="1" hangingPunct="1">
              <a:spcBef>
                <a:spcPct val="50000"/>
              </a:spcBef>
            </a:pPr>
            <a:r>
              <a:rPr kumimoji="1" lang="en-US" altLang="zh-CN" sz="3200" b="1">
                <a:latin typeface="Times New Roman" panose="02020603050405020304" pitchFamily="18" charset="0"/>
              </a:rPr>
              <a:t>     	else  			temp=0;</a:t>
            </a:r>
          </a:p>
          <a:p>
            <a:pPr eaLnBrk="1" hangingPunct="1">
              <a:spcBef>
                <a:spcPct val="50000"/>
              </a:spcBef>
            </a:pPr>
            <a:r>
              <a:rPr kumimoji="1" lang="en-US" altLang="zh-CN" sz="3200" b="1">
                <a:latin typeface="Times New Roman" panose="02020603050405020304" pitchFamily="18" charset="0"/>
              </a:rPr>
              <a:t>end</a:t>
            </a:r>
          </a:p>
          <a:p>
            <a:pPr eaLnBrk="1" hangingPunct="1">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228600" y="533400"/>
            <a:ext cx="8669338" cy="533400"/>
          </a:xfrm>
        </p:spPr>
        <p:txBody>
          <a:bodyPr/>
          <a:lstStyle/>
          <a:p>
            <a:pPr eaLnBrk="1" hangingPunct="1">
              <a:lnSpc>
                <a:spcPct val="90000"/>
              </a:lnSpc>
              <a:buFontTx/>
              <a:buNone/>
              <a:defRPr/>
            </a:pPr>
            <a:r>
              <a:rPr lang="zh-CN" altLang="en-US" b="1" smtClean="0">
                <a:solidFill>
                  <a:srgbClr val="0043A6"/>
                </a:solidFill>
                <a:effectLst>
                  <a:outerShdw blurRad="38100" dist="38100" dir="2700000" algn="tl">
                    <a:srgbClr val="C0C0C0"/>
                  </a:outerShdw>
                </a:effectLst>
              </a:rPr>
              <a:t>过程块、持续赋值语句与实例应用要点总结：</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A0BEF7C-2B6F-4C26-A88E-855938137897}" type="slidenum">
              <a:rPr lang="en-US" altLang="zh-CN">
                <a:latin typeface="Times New Roman" panose="02020603050405020304" pitchFamily="18" charset="0"/>
              </a:rPr>
              <a:pPr/>
              <a:t>24</a:t>
            </a:fld>
            <a:endParaRPr lang="en-US" altLang="zh-CN">
              <a:latin typeface="Times New Roman" panose="02020603050405020304" pitchFamily="18" charset="0"/>
            </a:endParaRPr>
          </a:p>
        </p:txBody>
      </p:sp>
      <p:sp>
        <p:nvSpPr>
          <p:cNvPr id="37892" name="Text Box 4"/>
          <p:cNvSpPr txBox="1">
            <a:spLocks noChangeArrowheads="1"/>
          </p:cNvSpPr>
          <p:nvPr/>
        </p:nvSpPr>
        <p:spPr bwMode="auto">
          <a:xfrm>
            <a:off x="228600" y="1219200"/>
            <a:ext cx="8534400" cy="5262563"/>
          </a:xfrm>
          <a:prstGeom prst="rect">
            <a:avLst/>
          </a:prstGeom>
          <a:noFill/>
          <a:ln w="9525">
            <a:noFill/>
            <a:miter lim="800000"/>
            <a:headEnd/>
            <a:tailEnd/>
          </a:ln>
        </p:spPr>
        <p:txBody>
          <a:bodyPr>
            <a:spAutoFit/>
          </a:bodyPr>
          <a:lstStyle/>
          <a:p>
            <a:pPr marL="457200" indent="-457200" eaLnBrk="1" hangingPunct="1">
              <a:lnSpc>
                <a:spcPct val="90000"/>
              </a:lnSpc>
              <a:spcBef>
                <a:spcPct val="50000"/>
              </a:spcBef>
              <a:buFontTx/>
              <a:buAutoNum type="arabicPeriod"/>
              <a:defRPr/>
            </a:pPr>
            <a:r>
              <a:rPr kumimoji="1" lang="zh-CN" altLang="en-US" sz="3200" b="1" dirty="0">
                <a:latin typeface="+mj-lt"/>
                <a:ea typeface="楷体_GB2312" pitchFamily="49" charset="-122"/>
              </a:rPr>
              <a:t>在</a:t>
            </a:r>
            <a:r>
              <a:rPr kumimoji="1" lang="en-US" altLang="zh-CN" sz="3200" b="1" dirty="0" err="1">
                <a:latin typeface="+mj-lt"/>
                <a:ea typeface="楷体_GB2312" pitchFamily="49" charset="-122"/>
              </a:rPr>
              <a:t>Verilog</a:t>
            </a:r>
            <a:r>
              <a:rPr kumimoji="1" lang="zh-CN" altLang="en-US" sz="3200" b="1" dirty="0">
                <a:latin typeface="+mj-lt"/>
                <a:ea typeface="楷体_GB2312" pitchFamily="49" charset="-122"/>
              </a:rPr>
              <a:t>模块中，所有的过程块（如</a:t>
            </a:r>
            <a:r>
              <a:rPr kumimoji="1" lang="en-US" altLang="zh-CN" sz="3200" b="1" dirty="0">
                <a:latin typeface="+mj-lt"/>
                <a:ea typeface="楷体_GB2312" pitchFamily="49" charset="-122"/>
              </a:rPr>
              <a:t>initial</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always</a:t>
            </a:r>
            <a:r>
              <a:rPr kumimoji="1" lang="zh-CN" altLang="en-US" sz="3200" b="1" dirty="0">
                <a:latin typeface="+mj-lt"/>
                <a:ea typeface="楷体_GB2312" pitchFamily="49" charset="-122"/>
              </a:rPr>
              <a:t>）、持续赋值语句、实例引用之间都是并行的；</a:t>
            </a:r>
          </a:p>
          <a:p>
            <a:pPr marL="457200" indent="-457200" eaLnBrk="1" hangingPunct="1">
              <a:lnSpc>
                <a:spcPct val="90000"/>
              </a:lnSpc>
              <a:spcBef>
                <a:spcPct val="50000"/>
              </a:spcBef>
              <a:buFontTx/>
              <a:buAutoNum type="arabicPeriod"/>
              <a:defRPr/>
            </a:pPr>
            <a:r>
              <a:rPr kumimoji="1" lang="zh-CN" altLang="en-US" sz="3200" b="1" dirty="0">
                <a:latin typeface="+mj-lt"/>
                <a:ea typeface="楷体_GB2312" pitchFamily="49" charset="-122"/>
              </a:rPr>
              <a:t>它们表示的是一种通过变量名互相连接的关系；</a:t>
            </a:r>
          </a:p>
          <a:p>
            <a:pPr marL="457200" indent="-457200" eaLnBrk="1" hangingPunct="1">
              <a:lnSpc>
                <a:spcPct val="90000"/>
              </a:lnSpc>
              <a:spcBef>
                <a:spcPct val="50000"/>
              </a:spcBef>
              <a:buFontTx/>
              <a:buAutoNum type="arabicPeriod"/>
              <a:defRPr/>
            </a:pPr>
            <a:r>
              <a:rPr kumimoji="1" lang="zh-CN" altLang="en-US" sz="3200" b="1" dirty="0">
                <a:latin typeface="+mj-lt"/>
                <a:ea typeface="楷体_GB2312" pitchFamily="49" charset="-122"/>
              </a:rPr>
              <a:t>在同一模块中这三者出现的先后顺序没有关系；</a:t>
            </a:r>
          </a:p>
          <a:p>
            <a:pPr marL="457200" indent="-457200" eaLnBrk="1" hangingPunct="1">
              <a:lnSpc>
                <a:spcPct val="90000"/>
              </a:lnSpc>
              <a:spcBef>
                <a:spcPct val="50000"/>
              </a:spcBef>
              <a:buFontTx/>
              <a:buAutoNum type="arabicPeriod"/>
              <a:defRPr/>
            </a:pPr>
            <a:r>
              <a:rPr kumimoji="1" lang="zh-CN" altLang="en-US" sz="3200" b="1" dirty="0">
                <a:latin typeface="+mj-lt"/>
                <a:ea typeface="楷体_GB2312" pitchFamily="49" charset="-122"/>
              </a:rPr>
              <a:t>只有持续赋值语句</a:t>
            </a:r>
            <a:r>
              <a:rPr kumimoji="1" lang="en-US" altLang="zh-CN" sz="3200" b="1" dirty="0">
                <a:latin typeface="+mj-lt"/>
                <a:ea typeface="楷体_GB2312" pitchFamily="49" charset="-122"/>
              </a:rPr>
              <a:t>assign</a:t>
            </a:r>
            <a:r>
              <a:rPr kumimoji="1" lang="zh-CN" altLang="en-US" sz="3200" b="1" dirty="0">
                <a:latin typeface="+mj-lt"/>
                <a:ea typeface="楷体_GB2312" pitchFamily="49" charset="-122"/>
              </a:rPr>
              <a:t>和实例引用语句可以独立于过程块而存在于模块的功能定义部分。</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08025" y="576263"/>
            <a:ext cx="7073900" cy="685800"/>
          </a:xfrm>
        </p:spPr>
        <p:txBody>
          <a:bodyPr/>
          <a:lstStyle/>
          <a:p>
            <a:pPr eaLnBrk="1" hangingPunct="1">
              <a:defRPr/>
            </a:pPr>
            <a:r>
              <a:rPr lang="en-US" altLang="zh-CN" sz="4000" b="1" smtClean="0">
                <a:solidFill>
                  <a:schemeClr val="accent2"/>
                </a:solidFill>
              </a:rPr>
              <a:t>§3 </a:t>
            </a:r>
            <a:r>
              <a:rPr lang="en-US" altLang="zh-CN" sz="4800" b="1" smtClean="0">
                <a:solidFill>
                  <a:schemeClr val="accent2"/>
                </a:solidFill>
              </a:rPr>
              <a:t>Verilog HDL</a:t>
            </a:r>
            <a:r>
              <a:rPr lang="zh-CN" altLang="en-US" sz="4800" b="1" smtClean="0">
                <a:solidFill>
                  <a:schemeClr val="accent2"/>
                </a:solidFill>
              </a:rPr>
              <a:t>语言要素</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5523A8C-6F82-454F-8323-3EB06013927C}" type="slidenum">
              <a:rPr lang="en-US" altLang="zh-CN">
                <a:latin typeface="Times New Roman" panose="02020603050405020304" pitchFamily="18" charset="0"/>
              </a:rPr>
              <a:pPr/>
              <a:t>25</a:t>
            </a:fld>
            <a:endParaRPr lang="en-US" altLang="zh-CN">
              <a:latin typeface="Times New Roman" panose="02020603050405020304" pitchFamily="18" charset="0"/>
            </a:endParaRPr>
          </a:p>
        </p:txBody>
      </p:sp>
      <p:sp>
        <p:nvSpPr>
          <p:cNvPr id="38916" name="Text Box 4"/>
          <p:cNvSpPr txBox="1">
            <a:spLocks noChangeArrowheads="1"/>
          </p:cNvSpPr>
          <p:nvPr/>
        </p:nvSpPr>
        <p:spPr bwMode="auto">
          <a:xfrm>
            <a:off x="609600" y="1371600"/>
            <a:ext cx="4191000" cy="3506788"/>
          </a:xfrm>
          <a:prstGeom prst="rect">
            <a:avLst/>
          </a:prstGeom>
          <a:noFill/>
          <a:ln w="9525">
            <a:noFill/>
            <a:miter lim="800000"/>
            <a:headEnd/>
            <a:tailEnd/>
          </a:ln>
        </p:spPr>
        <p:txBody>
          <a:bodyPr>
            <a:spAutoFit/>
          </a:bodyPr>
          <a:lstStyle/>
          <a:p>
            <a:pPr eaLnBrk="1" hangingPunct="1">
              <a:spcBef>
                <a:spcPct val="50000"/>
              </a:spcBef>
              <a:buClr>
                <a:srgbClr val="996600"/>
              </a:buClr>
              <a:buFont typeface="Wingdings" pitchFamily="2" charset="2"/>
              <a:buNone/>
              <a:defRPr/>
            </a:pPr>
            <a:r>
              <a:rPr kumimoji="1" lang="en-US" altLang="zh-CN" sz="3200" b="1" dirty="0">
                <a:latin typeface="Times New Roman" pitchFamily="18" charset="0"/>
              </a:rPr>
              <a:t>    </a:t>
            </a:r>
            <a:r>
              <a:rPr kumimoji="1" lang="zh-CN" altLang="en-US" sz="3200" b="1" dirty="0">
                <a:latin typeface="楷体_GB2312" pitchFamily="49" charset="-122"/>
                <a:ea typeface="楷体_GB2312" pitchFamily="49" charset="-122"/>
              </a:rPr>
              <a:t>内容简介</a:t>
            </a:r>
          </a:p>
          <a:p>
            <a:pPr marL="447675" indent="-447675" eaLnBrk="1" hangingPunct="1">
              <a:spcBef>
                <a:spcPct val="50000"/>
              </a:spcBef>
              <a:buClr>
                <a:srgbClr val="996600"/>
              </a:buClr>
              <a:buFont typeface="Wingdings" pitchFamily="2" charset="2"/>
              <a:buChar char="v"/>
              <a:defRPr/>
            </a:pPr>
            <a:r>
              <a:rPr kumimoji="1" lang="zh-CN" altLang="en-US" sz="3200" b="1" dirty="0">
                <a:latin typeface="楷体_GB2312" pitchFamily="49" charset="-122"/>
                <a:ea typeface="楷体_GB2312" pitchFamily="49" charset="-122"/>
              </a:rPr>
              <a:t>词法</a:t>
            </a:r>
          </a:p>
          <a:p>
            <a:pPr marL="447675" indent="-447675" eaLnBrk="1" hangingPunct="1">
              <a:spcBef>
                <a:spcPct val="50000"/>
              </a:spcBef>
              <a:buClr>
                <a:srgbClr val="996600"/>
              </a:buClr>
              <a:buFont typeface="Wingdings" pitchFamily="2" charset="2"/>
              <a:buChar char="v"/>
              <a:defRPr/>
            </a:pPr>
            <a:r>
              <a:rPr kumimoji="1" lang="zh-CN" altLang="en-US" sz="3200" b="1" dirty="0">
                <a:latin typeface="楷体_GB2312" pitchFamily="49" charset="-122"/>
                <a:ea typeface="楷体_GB2312" pitchFamily="49" charset="-122"/>
              </a:rPr>
              <a:t>数据类型</a:t>
            </a:r>
          </a:p>
          <a:p>
            <a:pPr marL="447675" indent="-447675" eaLnBrk="1" hangingPunct="1">
              <a:spcBef>
                <a:spcPct val="50000"/>
              </a:spcBef>
              <a:buClr>
                <a:srgbClr val="996600"/>
              </a:buClr>
              <a:buFont typeface="Wingdings" pitchFamily="2" charset="2"/>
              <a:buChar char="v"/>
              <a:defRPr/>
            </a:pPr>
            <a:r>
              <a:rPr kumimoji="1" lang="zh-CN" altLang="en-US" sz="3200" b="1" dirty="0">
                <a:latin typeface="楷体_GB2312" pitchFamily="49" charset="-122"/>
                <a:ea typeface="楷体_GB2312" pitchFamily="49" charset="-122"/>
              </a:rPr>
              <a:t>寄存器和存储器</a:t>
            </a:r>
          </a:p>
          <a:p>
            <a:pPr marL="447675" indent="-447675" eaLnBrk="1" hangingPunct="1">
              <a:spcBef>
                <a:spcPct val="50000"/>
              </a:spcBef>
              <a:buClr>
                <a:srgbClr val="996600"/>
              </a:buClr>
              <a:buFont typeface="Wingdings" pitchFamily="2" charset="2"/>
              <a:buChar char="v"/>
              <a:defRPr/>
            </a:pPr>
            <a:r>
              <a:rPr kumimoji="1" lang="zh-CN" altLang="en-US" sz="3200" b="1" dirty="0">
                <a:latin typeface="楷体_GB2312" pitchFamily="49" charset="-122"/>
                <a:ea typeface="楷体_GB2312" pitchFamily="49" charset="-122"/>
              </a:rPr>
              <a:t>运算符</a:t>
            </a:r>
          </a:p>
        </p:txBody>
      </p:sp>
      <p:pic>
        <p:nvPicPr>
          <p:cNvPr id="26629" name="Picture 5" descr="SY_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975" y="2819400"/>
            <a:ext cx="25368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22263" y="234950"/>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rPr>
              <a:t>一</a:t>
            </a:r>
            <a:r>
              <a:rPr lang="en-US" altLang="zh-CN" sz="3600" b="1" smtClean="0">
                <a:solidFill>
                  <a:srgbClr val="0043A6"/>
                </a:solidFill>
                <a:effectLst>
                  <a:outerShdw blurRad="38100" dist="38100" dir="2700000" algn="tl">
                    <a:srgbClr val="C0C0C0"/>
                  </a:outerShdw>
                </a:effectLst>
              </a:rPr>
              <a:t>. </a:t>
            </a:r>
            <a:r>
              <a:rPr lang="zh-CN" altLang="en-US" sz="3600" b="1" smtClean="0">
                <a:solidFill>
                  <a:srgbClr val="0043A6"/>
                </a:solidFill>
                <a:effectLst>
                  <a:outerShdw blurRad="38100" dist="38100" dir="2700000" algn="tl">
                    <a:srgbClr val="C0C0C0"/>
                  </a:outerShdw>
                </a:effectLst>
              </a:rPr>
              <a:t>词法</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10C8C4D-9501-4D37-BBAD-9D0011AE83F8}" type="slidenum">
              <a:rPr lang="en-US" altLang="zh-CN">
                <a:latin typeface="Times New Roman" panose="02020603050405020304" pitchFamily="18" charset="0"/>
              </a:rPr>
              <a:pPr/>
              <a:t>26</a:t>
            </a:fld>
            <a:endParaRPr lang="en-US" altLang="zh-CN">
              <a:latin typeface="Times New Roman" panose="02020603050405020304" pitchFamily="18" charset="0"/>
            </a:endParaRPr>
          </a:p>
        </p:txBody>
      </p:sp>
      <p:sp>
        <p:nvSpPr>
          <p:cNvPr id="39940" name="Text Box 4"/>
          <p:cNvSpPr txBox="1">
            <a:spLocks noChangeArrowheads="1"/>
          </p:cNvSpPr>
          <p:nvPr/>
        </p:nvSpPr>
        <p:spPr bwMode="auto">
          <a:xfrm>
            <a:off x="322263" y="996950"/>
            <a:ext cx="8153400" cy="4278313"/>
          </a:xfrm>
          <a:prstGeom prst="rect">
            <a:avLst/>
          </a:prstGeom>
          <a:noFill/>
          <a:ln w="9525">
            <a:noFill/>
            <a:miter lim="800000"/>
            <a:headEnd/>
            <a:tailEnd/>
          </a:ln>
        </p:spPr>
        <p:txBody>
          <a:bodyPr>
            <a:spAutoFit/>
          </a:bodyPr>
          <a:lstStyle/>
          <a:p>
            <a:pPr marL="457200" indent="-457200" eaLnBrk="1" hangingPunct="1">
              <a:spcBef>
                <a:spcPct val="50000"/>
              </a:spcBef>
              <a:buFontTx/>
              <a:buAutoNum type="arabicPeriod"/>
              <a:defRPr/>
            </a:pPr>
            <a:r>
              <a:rPr kumimoji="1" lang="zh-CN" altLang="en-US" sz="3200" b="1" dirty="0">
                <a:solidFill>
                  <a:srgbClr val="993300"/>
                </a:solidFill>
                <a:latin typeface="+mj-lt"/>
                <a:ea typeface="楷体_GB2312" pitchFamily="49" charset="-122"/>
              </a:rPr>
              <a:t>空白符（间隔符）</a:t>
            </a:r>
          </a:p>
          <a:p>
            <a:pPr marL="457200" indent="-457200" eaLnBrk="1" hangingPunct="1">
              <a:spcBef>
                <a:spcPct val="50000"/>
              </a:spcBef>
              <a:defRPr/>
            </a:pPr>
            <a:r>
              <a:rPr kumimoji="1" lang="zh-CN" altLang="en-US" sz="3200" b="1" dirty="0">
                <a:solidFill>
                  <a:srgbClr val="996600"/>
                </a:solidFill>
                <a:latin typeface="+mj-lt"/>
                <a:ea typeface="楷体_GB2312" pitchFamily="49" charset="-122"/>
              </a:rPr>
              <a:t>	</a:t>
            </a:r>
            <a:r>
              <a:rPr kumimoji="1" lang="zh-CN" altLang="en-US" sz="3200" b="1" dirty="0">
                <a:latin typeface="+mj-lt"/>
                <a:ea typeface="楷体_GB2312" pitchFamily="49" charset="-122"/>
              </a:rPr>
              <a:t>包括：空格</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tab(\t)(</a:t>
            </a:r>
            <a:r>
              <a:rPr kumimoji="1" lang="zh-CN" altLang="en-US" sz="3200" b="1" dirty="0">
                <a:latin typeface="+mj-lt"/>
                <a:ea typeface="楷体_GB2312" pitchFamily="49" charset="-122"/>
              </a:rPr>
              <a:t>制表符</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、换行符</a:t>
            </a:r>
          </a:p>
          <a:p>
            <a:pPr marL="457200" indent="-457200" eaLnBrk="1" hangingPunct="1">
              <a:spcBef>
                <a:spcPct val="50000"/>
              </a:spcBef>
              <a:defRPr/>
            </a:pPr>
            <a:r>
              <a:rPr kumimoji="1" lang="en-US" altLang="zh-CN" sz="3200" b="1" dirty="0">
                <a:latin typeface="+mj-lt"/>
                <a:ea typeface="楷体_GB2312" pitchFamily="49" charset="-122"/>
              </a:rPr>
              <a:t>(\n)</a:t>
            </a:r>
            <a:r>
              <a:rPr kumimoji="1" lang="zh-CN" altLang="en-US" sz="3200" b="1" dirty="0">
                <a:latin typeface="+mj-lt"/>
                <a:ea typeface="楷体_GB2312" pitchFamily="49" charset="-122"/>
              </a:rPr>
              <a:t>及换页符。</a:t>
            </a:r>
          </a:p>
          <a:p>
            <a:pPr marL="457200" indent="-457200" eaLnBrk="1" hangingPunct="1">
              <a:spcBef>
                <a:spcPct val="50000"/>
              </a:spcBef>
              <a:defRPr/>
            </a:pPr>
            <a:r>
              <a:rPr kumimoji="1" lang="zh-CN" altLang="en-US" sz="3200" b="1" dirty="0">
                <a:latin typeface="+mj-lt"/>
                <a:ea typeface="楷体_GB2312" pitchFamily="49" charset="-122"/>
              </a:rPr>
              <a:t>	空白符使代码错落有致、阅读方便。综合</a:t>
            </a:r>
          </a:p>
          <a:p>
            <a:pPr marL="457200" indent="-457200" eaLnBrk="1" hangingPunct="1">
              <a:spcBef>
                <a:spcPct val="50000"/>
              </a:spcBef>
              <a:defRPr/>
            </a:pPr>
            <a:r>
              <a:rPr kumimoji="1" lang="zh-CN" altLang="en-US" sz="3200" b="1" dirty="0">
                <a:latin typeface="+mj-lt"/>
                <a:ea typeface="楷体_GB2312" pitchFamily="49" charset="-122"/>
              </a:rPr>
              <a:t>时，空白符被忽略。但是在字符串中空白和</a:t>
            </a:r>
          </a:p>
          <a:p>
            <a:pPr marL="457200" indent="-457200" eaLnBrk="1" hangingPunct="1">
              <a:spcBef>
                <a:spcPct val="50000"/>
              </a:spcBef>
              <a:defRPr/>
            </a:pPr>
            <a:r>
              <a:rPr kumimoji="1" lang="zh-CN" altLang="en-US" sz="3200" b="1" dirty="0">
                <a:latin typeface="+mj-lt"/>
                <a:ea typeface="楷体_GB2312" pitchFamily="49" charset="-122"/>
              </a:rPr>
              <a:t>制表符会被认为是有意义的字符。</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EC7545B-49EC-46BE-B8B9-BCF890609055}" type="slidenum">
              <a:rPr lang="en-US" altLang="zh-CN">
                <a:latin typeface="Times New Roman" panose="02020603050405020304" pitchFamily="18" charset="0"/>
              </a:rPr>
              <a:pPr/>
              <a:t>27</a:t>
            </a:fld>
            <a:endParaRPr lang="en-US" altLang="zh-CN">
              <a:latin typeface="Times New Roman" panose="02020603050405020304" pitchFamily="18" charset="0"/>
            </a:endParaRPr>
          </a:p>
        </p:txBody>
      </p:sp>
      <p:sp>
        <p:nvSpPr>
          <p:cNvPr id="40963" name="Text Box 2"/>
          <p:cNvSpPr txBox="1">
            <a:spLocks noChangeArrowheads="1"/>
          </p:cNvSpPr>
          <p:nvPr/>
        </p:nvSpPr>
        <p:spPr bwMode="auto">
          <a:xfrm>
            <a:off x="228600" y="465138"/>
            <a:ext cx="8763000" cy="5754687"/>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err="1">
                <a:latin typeface="+mj-lt"/>
                <a:ea typeface="楷体_GB2312" pitchFamily="49" charset="-122"/>
              </a:rPr>
              <a:t>Verilog</a:t>
            </a:r>
            <a:r>
              <a:rPr kumimoji="1" lang="zh-CN" altLang="en-US" sz="3200" b="1" dirty="0">
                <a:latin typeface="+mj-lt"/>
                <a:ea typeface="楷体_GB2312" pitchFamily="49" charset="-122"/>
              </a:rPr>
              <a:t>程序可以不分行：</a:t>
            </a:r>
          </a:p>
          <a:p>
            <a:pPr eaLnBrk="1" hangingPunct="1">
              <a:spcBef>
                <a:spcPct val="50000"/>
              </a:spcBef>
              <a:defRPr/>
            </a:pPr>
            <a:r>
              <a:rPr kumimoji="1" lang="en-US" altLang="zh-CN" sz="3200" b="1" dirty="0">
                <a:solidFill>
                  <a:srgbClr val="0043A6"/>
                </a:solidFill>
                <a:latin typeface="+mj-lt"/>
                <a:ea typeface="楷体_GB2312" pitchFamily="49" charset="-122"/>
              </a:rPr>
              <a:t>initial  begin</a:t>
            </a:r>
            <a:r>
              <a:rPr kumimoji="1" lang="en-US" altLang="zh-CN" sz="3200" b="1" dirty="0">
                <a:latin typeface="+mj-lt"/>
                <a:ea typeface="楷体_GB2312" pitchFamily="49" charset="-122"/>
              </a:rPr>
              <a:t>  </a:t>
            </a:r>
            <a:r>
              <a:rPr kumimoji="1" lang="en-US" altLang="zh-CN" sz="3200" b="1" dirty="0" err="1">
                <a:latin typeface="+mj-lt"/>
                <a:ea typeface="楷体_GB2312" pitchFamily="49" charset="-122"/>
              </a:rPr>
              <a:t>ina</a:t>
            </a:r>
            <a:r>
              <a:rPr kumimoji="1" lang="en-US" altLang="zh-CN" sz="3200" b="1" dirty="0">
                <a:latin typeface="+mj-lt"/>
                <a:ea typeface="楷体_GB2312" pitchFamily="49" charset="-122"/>
              </a:rPr>
              <a:t>=3'b001</a:t>
            </a:r>
            <a:r>
              <a:rPr kumimoji="1" lang="zh-CN" altLang="en-US" sz="3200" b="1" dirty="0">
                <a:latin typeface="+mj-lt"/>
                <a:ea typeface="楷体_GB2312" pitchFamily="49" charset="-122"/>
              </a:rPr>
              <a:t>；</a:t>
            </a:r>
            <a:r>
              <a:rPr kumimoji="1" lang="en-US" altLang="zh-CN" sz="3200" b="1" dirty="0" err="1">
                <a:latin typeface="+mj-lt"/>
                <a:ea typeface="楷体_GB2312" pitchFamily="49" charset="-122"/>
              </a:rPr>
              <a:t>inb</a:t>
            </a:r>
            <a:r>
              <a:rPr kumimoji="1" lang="en-US" altLang="zh-CN" sz="3200" b="1" dirty="0">
                <a:latin typeface="+mj-lt"/>
                <a:ea typeface="楷体_GB2312" pitchFamily="49" charset="-122"/>
              </a:rPr>
              <a:t>=3'b011; </a:t>
            </a:r>
            <a:r>
              <a:rPr kumimoji="1" lang="en-US" altLang="zh-CN" sz="3200" b="1" dirty="0">
                <a:solidFill>
                  <a:srgbClr val="0043A6"/>
                </a:solidFill>
                <a:latin typeface="+mj-lt"/>
                <a:ea typeface="楷体_GB2312" pitchFamily="49" charset="-122"/>
              </a:rPr>
              <a:t>end</a:t>
            </a:r>
          </a:p>
          <a:p>
            <a:pPr eaLnBrk="1" hangingPunct="1">
              <a:spcBef>
                <a:spcPct val="50000"/>
              </a:spcBef>
              <a:defRPr/>
            </a:pPr>
            <a:r>
              <a:rPr kumimoji="1" lang="zh-CN" altLang="en-US" sz="3200" b="1" dirty="0">
                <a:latin typeface="+mj-lt"/>
                <a:ea typeface="楷体_GB2312" pitchFamily="49" charset="-122"/>
              </a:rPr>
              <a:t>也可以加入空白符采用多行编写：</a:t>
            </a:r>
          </a:p>
          <a:p>
            <a:pPr eaLnBrk="1" hangingPunct="1">
              <a:spcBef>
                <a:spcPct val="50000"/>
              </a:spcBef>
              <a:defRPr/>
            </a:pPr>
            <a:r>
              <a:rPr kumimoji="1" lang="en-US" altLang="zh-CN" sz="3200" b="1" dirty="0">
                <a:solidFill>
                  <a:srgbClr val="0043A6"/>
                </a:solidFill>
                <a:latin typeface="+mj-lt"/>
                <a:ea typeface="楷体_GB2312" pitchFamily="49" charset="-122"/>
              </a:rPr>
              <a:t>initial</a:t>
            </a:r>
            <a:endParaRPr kumimoji="1" lang="en-US" altLang="zh-CN" sz="3200" b="1" dirty="0">
              <a:latin typeface="+mj-lt"/>
              <a:ea typeface="楷体_GB2312" pitchFamily="49" charset="-122"/>
            </a:endParaRPr>
          </a:p>
          <a:p>
            <a:pPr eaLnBrk="1" hangingPunct="1">
              <a:spcBef>
                <a:spcPct val="50000"/>
              </a:spcBef>
              <a:defRPr/>
            </a:pPr>
            <a:r>
              <a:rPr kumimoji="1" lang="en-US" altLang="zh-CN" sz="3200" b="1" dirty="0">
                <a:latin typeface="+mj-lt"/>
                <a:ea typeface="楷体_GB2312" pitchFamily="49" charset="-122"/>
              </a:rPr>
              <a:t>     </a:t>
            </a:r>
            <a:r>
              <a:rPr kumimoji="1" lang="en-US" altLang="zh-CN" sz="3200" b="1" dirty="0">
                <a:solidFill>
                  <a:srgbClr val="0043A6"/>
                </a:solidFill>
                <a:latin typeface="+mj-lt"/>
                <a:ea typeface="楷体_GB2312" pitchFamily="49" charset="-122"/>
              </a:rPr>
              <a:t>begin</a:t>
            </a:r>
            <a:endParaRPr kumimoji="1" lang="en-US" altLang="zh-CN" sz="3200" b="1" dirty="0">
              <a:latin typeface="+mj-lt"/>
              <a:ea typeface="楷体_GB2312" pitchFamily="49" charset="-122"/>
            </a:endParaRPr>
          </a:p>
          <a:p>
            <a:pPr eaLnBrk="1" hangingPunct="1">
              <a:spcBef>
                <a:spcPct val="50000"/>
              </a:spcBef>
              <a:defRPr/>
            </a:pPr>
            <a:r>
              <a:rPr kumimoji="1" lang="en-US" altLang="zh-CN" sz="3200" b="1" dirty="0">
                <a:latin typeface="+mj-lt"/>
                <a:ea typeface="楷体_GB2312" pitchFamily="49" charset="-122"/>
              </a:rPr>
              <a:t>	 </a:t>
            </a:r>
            <a:r>
              <a:rPr kumimoji="1" lang="en-US" altLang="zh-CN" sz="3200" b="1" dirty="0" err="1">
                <a:latin typeface="+mj-lt"/>
                <a:ea typeface="楷体_GB2312" pitchFamily="49" charset="-122"/>
              </a:rPr>
              <a:t>ina</a:t>
            </a:r>
            <a:r>
              <a:rPr kumimoji="1" lang="en-US" altLang="zh-CN" sz="3200" b="1" dirty="0">
                <a:latin typeface="+mj-lt"/>
                <a:ea typeface="楷体_GB2312" pitchFamily="49" charset="-122"/>
              </a:rPr>
              <a:t>=3'b001;</a:t>
            </a:r>
          </a:p>
          <a:p>
            <a:pPr eaLnBrk="1" hangingPunct="1">
              <a:spcBef>
                <a:spcPct val="50000"/>
              </a:spcBef>
              <a:defRPr/>
            </a:pPr>
            <a:r>
              <a:rPr kumimoji="1" lang="en-US" altLang="zh-CN" sz="3200" b="1" dirty="0">
                <a:latin typeface="+mj-lt"/>
                <a:ea typeface="楷体_GB2312" pitchFamily="49" charset="-122"/>
              </a:rPr>
              <a:t>	 </a:t>
            </a:r>
            <a:r>
              <a:rPr kumimoji="1" lang="en-US" altLang="zh-CN" sz="3200" b="1" dirty="0" err="1">
                <a:latin typeface="+mj-lt"/>
                <a:ea typeface="楷体_GB2312" pitchFamily="49" charset="-122"/>
              </a:rPr>
              <a:t>inb</a:t>
            </a:r>
            <a:r>
              <a:rPr kumimoji="1" lang="en-US" altLang="zh-CN" sz="3200" b="1" dirty="0">
                <a:latin typeface="+mj-lt"/>
                <a:ea typeface="楷体_GB2312" pitchFamily="49" charset="-122"/>
              </a:rPr>
              <a:t>=3'b011; </a:t>
            </a:r>
          </a:p>
          <a:p>
            <a:pPr eaLnBrk="1" hangingPunct="1">
              <a:spcBef>
                <a:spcPct val="50000"/>
              </a:spcBef>
              <a:defRPr/>
            </a:pPr>
            <a:r>
              <a:rPr kumimoji="1" lang="en-US" altLang="zh-CN" sz="3200" b="1" dirty="0">
                <a:latin typeface="+mj-lt"/>
                <a:ea typeface="楷体_GB2312" pitchFamily="49" charset="-122"/>
              </a:rPr>
              <a:t>     </a:t>
            </a:r>
            <a:r>
              <a:rPr kumimoji="1" lang="en-US" altLang="zh-CN" sz="3200" b="1" dirty="0">
                <a:solidFill>
                  <a:srgbClr val="0043A6"/>
                </a:solidFill>
                <a:latin typeface="+mj-lt"/>
                <a:ea typeface="楷体_GB2312" pitchFamily="49" charset="-122"/>
              </a:rPr>
              <a:t>end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980E521-23AB-40A5-9A41-71AE08644B1E}" type="slidenum">
              <a:rPr lang="en-US" altLang="zh-CN">
                <a:latin typeface="Times New Roman" panose="02020603050405020304" pitchFamily="18" charset="0"/>
              </a:rPr>
              <a:pPr/>
              <a:t>28</a:t>
            </a:fld>
            <a:endParaRPr lang="en-US" altLang="zh-CN">
              <a:latin typeface="Times New Roman" panose="02020603050405020304" pitchFamily="18" charset="0"/>
            </a:endParaRPr>
          </a:p>
        </p:txBody>
      </p:sp>
      <p:sp>
        <p:nvSpPr>
          <p:cNvPr id="29699" name="Text Box 2"/>
          <p:cNvSpPr txBox="1">
            <a:spLocks noChangeArrowheads="1"/>
          </p:cNvSpPr>
          <p:nvPr/>
        </p:nvSpPr>
        <p:spPr bwMode="auto">
          <a:xfrm>
            <a:off x="304800" y="342900"/>
            <a:ext cx="8077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AutoNum type="arabicPeriod" startAt="2"/>
            </a:pPr>
            <a:r>
              <a:rPr kumimoji="1" lang="zh-CN" altLang="en-US" sz="3200" b="1">
                <a:solidFill>
                  <a:srgbClr val="993300"/>
                </a:solidFill>
                <a:latin typeface="Times New Roman" panose="02020603050405020304" pitchFamily="18" charset="0"/>
              </a:rPr>
              <a:t>注释</a:t>
            </a:r>
          </a:p>
          <a:p>
            <a:pPr eaLnBrk="1" hangingPunct="1">
              <a:lnSpc>
                <a:spcPct val="90000"/>
              </a:lnSpc>
              <a:spcBef>
                <a:spcPct val="50000"/>
              </a:spcBef>
            </a:pPr>
            <a:r>
              <a:rPr kumimoji="1" lang="zh-CN" altLang="en-US" sz="3200" b="1">
                <a:latin typeface="Times New Roman" panose="02020603050405020304" pitchFamily="18" charset="0"/>
              </a:rPr>
              <a:t>	</a:t>
            </a:r>
            <a:r>
              <a:rPr kumimoji="1" lang="zh-CN" altLang="en-US" sz="3200" b="1">
                <a:latin typeface="楷体_GB2312" pitchFamily="49" charset="-122"/>
                <a:ea typeface="楷体_GB2312" pitchFamily="49" charset="-122"/>
              </a:rPr>
              <a:t>有两种注释形式：</a:t>
            </a:r>
          </a:p>
          <a:p>
            <a:pPr eaLnBrk="1" hangingPunct="1">
              <a:lnSpc>
                <a:spcPct val="90000"/>
              </a:lnSpc>
              <a:spcBef>
                <a:spcPct val="50000"/>
              </a:spcBef>
              <a:buClr>
                <a:srgbClr val="0043A6"/>
              </a:buClr>
              <a:buSzPct val="130000"/>
              <a:buFont typeface="Wingdings" panose="05000000000000000000" pitchFamily="2" charset="2"/>
              <a:buChar char="§"/>
            </a:pPr>
            <a:r>
              <a:rPr kumimoji="1" lang="zh-CN" altLang="en-US" sz="3200" b="1">
                <a:latin typeface="楷体_GB2312" pitchFamily="49" charset="-122"/>
                <a:ea typeface="楷体_GB2312" pitchFamily="49" charset="-122"/>
              </a:rPr>
              <a:t>单行注释：以</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开始到本行结束。</a:t>
            </a:r>
          </a:p>
          <a:p>
            <a:pPr eaLnBrk="1" hangingPunct="1">
              <a:lnSpc>
                <a:spcPct val="90000"/>
              </a:lnSpc>
              <a:spcBef>
                <a:spcPct val="50000"/>
              </a:spcBef>
              <a:buClr>
                <a:srgbClr val="0043A6"/>
              </a:buClr>
              <a:buSzPct val="130000"/>
              <a:buFont typeface="Wingdings" panose="05000000000000000000" pitchFamily="2" charset="2"/>
              <a:buChar char="§"/>
            </a:pPr>
            <a:r>
              <a:rPr kumimoji="1" lang="zh-CN" altLang="en-US" sz="3200" b="1">
                <a:latin typeface="楷体_GB2312" pitchFamily="49" charset="-122"/>
                <a:ea typeface="楷体_GB2312" pitchFamily="49" charset="-122"/>
              </a:rPr>
              <a:t>多行注释：以</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开始到*</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结束。</a:t>
            </a:r>
          </a:p>
        </p:txBody>
      </p:sp>
      <p:sp>
        <p:nvSpPr>
          <p:cNvPr id="41988" name="Text Box 3"/>
          <p:cNvSpPr txBox="1">
            <a:spLocks noChangeArrowheads="1"/>
          </p:cNvSpPr>
          <p:nvPr/>
        </p:nvSpPr>
        <p:spPr bwMode="auto">
          <a:xfrm>
            <a:off x="436563" y="3157538"/>
            <a:ext cx="8153400" cy="3298825"/>
          </a:xfrm>
          <a:prstGeom prst="rect">
            <a:avLst/>
          </a:prstGeom>
          <a:noFill/>
          <a:ln w="38100">
            <a:solidFill>
              <a:srgbClr val="28A4A1"/>
            </a:solidFill>
            <a:miter lim="800000"/>
            <a:headEnd/>
            <a:tailEnd/>
          </a:ln>
          <a:effectLst>
            <a:prstShdw prst="shdw17" dist="17961" dir="13500000">
              <a:schemeClr val="hlink"/>
            </a:prstShdw>
          </a:effectLst>
        </p:spPr>
        <p:txBody>
          <a:bodyPr>
            <a:spAutoFit/>
          </a:bodyPr>
          <a:lstStyle/>
          <a:p>
            <a:pPr eaLnBrk="1" hangingPunct="1">
              <a:lnSpc>
                <a:spcPct val="90000"/>
              </a:lnSpc>
              <a:spcBef>
                <a:spcPct val="50000"/>
              </a:spcBef>
              <a:defRPr/>
            </a:pPr>
            <a:r>
              <a:rPr kumimoji="1" lang="en-US" altLang="zh-CN" sz="3200" b="1" dirty="0">
                <a:latin typeface="+mj-lt"/>
                <a:ea typeface="楷体_GB2312" pitchFamily="49" charset="-122"/>
              </a:rPr>
              <a:t>/*</a:t>
            </a:r>
            <a:r>
              <a:rPr kumimoji="1" lang="zh-CN" altLang="en-US" sz="3200" b="1" dirty="0">
                <a:latin typeface="+mj-lt"/>
                <a:ea typeface="楷体_GB2312" pitchFamily="49" charset="-122"/>
              </a:rPr>
              <a:t>举例说明*</a:t>
            </a:r>
            <a:r>
              <a:rPr kumimoji="1" lang="en-US" altLang="zh-CN" sz="3200" b="1" dirty="0">
                <a:latin typeface="+mj-lt"/>
                <a:ea typeface="楷体_GB2312" pitchFamily="49" charset="-122"/>
              </a:rPr>
              <a:t>/</a:t>
            </a:r>
          </a:p>
          <a:p>
            <a:pPr eaLnBrk="1" hangingPunct="1">
              <a:lnSpc>
                <a:spcPct val="90000"/>
              </a:lnSpc>
              <a:spcBef>
                <a:spcPct val="50000"/>
              </a:spcBef>
              <a:defRPr/>
            </a:pPr>
            <a:r>
              <a:rPr kumimoji="1" lang="en-US" altLang="zh-CN" sz="3200" b="1" dirty="0">
                <a:latin typeface="+mj-lt"/>
                <a:ea typeface="楷体_GB2312" pitchFamily="49" charset="-122"/>
              </a:rPr>
              <a:t>module  </a:t>
            </a:r>
            <a:r>
              <a:rPr kumimoji="1" lang="en-US" altLang="zh-CN" sz="3200" b="1" dirty="0" err="1">
                <a:latin typeface="+mj-lt"/>
                <a:ea typeface="楷体_GB2312" pitchFamily="49" charset="-122"/>
              </a:rPr>
              <a:t>addbit</a:t>
            </a:r>
            <a:r>
              <a:rPr kumimoji="1" lang="en-US" altLang="zh-CN" sz="3200" b="1" dirty="0">
                <a:latin typeface="+mj-lt"/>
                <a:ea typeface="楷体_GB2312" pitchFamily="49" charset="-122"/>
              </a:rPr>
              <a:t>(</a:t>
            </a:r>
            <a:r>
              <a:rPr kumimoji="1" lang="en-US" altLang="zh-CN" sz="3200" b="1" dirty="0" err="1">
                <a:latin typeface="+mj-lt"/>
                <a:ea typeface="楷体_GB2312" pitchFamily="49" charset="-122"/>
              </a:rPr>
              <a:t>a,b,ci,sum,co</a:t>
            </a:r>
            <a:r>
              <a:rPr kumimoji="1" lang="en-US" altLang="zh-CN" sz="3200" b="1" dirty="0">
                <a:latin typeface="+mj-lt"/>
                <a:ea typeface="楷体_GB2312" pitchFamily="49" charset="-122"/>
              </a:rPr>
              <a:t>);</a:t>
            </a:r>
          </a:p>
          <a:p>
            <a:pPr eaLnBrk="1" hangingPunct="1">
              <a:lnSpc>
                <a:spcPct val="90000"/>
              </a:lnSpc>
              <a:spcBef>
                <a:spcPct val="50000"/>
              </a:spcBef>
              <a:defRPr/>
            </a:pPr>
            <a:r>
              <a:rPr kumimoji="1" lang="en-US" altLang="zh-CN" sz="3200" b="1" dirty="0">
                <a:latin typeface="+mj-lt"/>
                <a:ea typeface="楷体_GB2312" pitchFamily="49" charset="-122"/>
              </a:rPr>
              <a:t>//</a:t>
            </a:r>
            <a:r>
              <a:rPr kumimoji="1" lang="zh-CN" altLang="en-US" sz="3200" b="1" dirty="0">
                <a:latin typeface="+mj-lt"/>
                <a:ea typeface="楷体_GB2312" pitchFamily="49" charset="-122"/>
              </a:rPr>
              <a:t>输入端口</a:t>
            </a:r>
          </a:p>
          <a:p>
            <a:pPr eaLnBrk="1" hangingPunct="1">
              <a:lnSpc>
                <a:spcPct val="90000"/>
              </a:lnSpc>
              <a:spcBef>
                <a:spcPct val="50000"/>
              </a:spcBef>
              <a:defRPr/>
            </a:pPr>
            <a:r>
              <a:rPr kumimoji="1" lang="en-US" altLang="zh-CN" sz="3200" b="1" dirty="0">
                <a:latin typeface="+mj-lt"/>
                <a:ea typeface="楷体_GB2312" pitchFamily="49" charset="-122"/>
              </a:rPr>
              <a:t>input  a;</a:t>
            </a:r>
          </a:p>
          <a:p>
            <a:pPr eaLnBrk="1" hangingPunct="1">
              <a:lnSpc>
                <a:spcPct val="90000"/>
              </a:lnSpc>
              <a:spcBef>
                <a:spcPct val="50000"/>
              </a:spcBef>
              <a:defRPr/>
            </a:pPr>
            <a:r>
              <a:rPr kumimoji="1" lang="en-US" altLang="zh-CN" sz="3200" b="1" dirty="0">
                <a:latin typeface="+mj-lt"/>
                <a:ea typeface="楷体_GB2312" pitchFamily="49" charset="-122"/>
              </a:rPr>
              <a:t>input  b;…….</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839D509-B421-4064-8AFB-B8110758CF71}" type="slidenum">
              <a:rPr lang="en-US" altLang="zh-CN">
                <a:latin typeface="Times New Roman" panose="02020603050405020304" pitchFamily="18" charset="0"/>
              </a:rPr>
              <a:pPr/>
              <a:t>29</a:t>
            </a:fld>
            <a:endParaRPr lang="en-US" altLang="zh-CN">
              <a:latin typeface="Times New Roman" panose="02020603050405020304" pitchFamily="18" charset="0"/>
            </a:endParaRPr>
          </a:p>
        </p:txBody>
      </p:sp>
      <p:sp>
        <p:nvSpPr>
          <p:cNvPr id="30723" name="Text Box 2"/>
          <p:cNvSpPr txBox="1">
            <a:spLocks noChangeArrowheads="1"/>
          </p:cNvSpPr>
          <p:nvPr/>
        </p:nvSpPr>
        <p:spPr bwMode="auto">
          <a:xfrm>
            <a:off x="152400" y="5334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993300"/>
                </a:solidFill>
                <a:latin typeface="Times New Roman" panose="02020603050405020304" pitchFamily="18" charset="0"/>
              </a:rPr>
              <a:t>3</a:t>
            </a:r>
            <a:r>
              <a:rPr kumimoji="1" lang="en-US" altLang="zh-CN" sz="3200" b="1">
                <a:solidFill>
                  <a:srgbClr val="993300"/>
                </a:solidFill>
                <a:latin typeface="楷体_GB2312" pitchFamily="49" charset="-122"/>
                <a:ea typeface="楷体_GB2312" pitchFamily="49" charset="-122"/>
              </a:rPr>
              <a:t>.  </a:t>
            </a:r>
            <a:r>
              <a:rPr kumimoji="1" lang="zh-CN" altLang="en-US" sz="3200" b="1">
                <a:solidFill>
                  <a:srgbClr val="993300"/>
                </a:solidFill>
                <a:latin typeface="楷体_GB2312" pitchFamily="49" charset="-122"/>
                <a:ea typeface="楷体_GB2312" pitchFamily="49" charset="-122"/>
              </a:rPr>
              <a:t>数字与字符串</a:t>
            </a:r>
          </a:p>
        </p:txBody>
      </p:sp>
      <p:sp>
        <p:nvSpPr>
          <p:cNvPr id="43012" name="Text Box 3"/>
          <p:cNvSpPr txBox="1">
            <a:spLocks noChangeArrowheads="1"/>
          </p:cNvSpPr>
          <p:nvPr/>
        </p:nvSpPr>
        <p:spPr bwMode="auto">
          <a:xfrm>
            <a:off x="152400" y="1219200"/>
            <a:ext cx="8229600" cy="350678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err="1">
                <a:latin typeface="+mj-lt"/>
                <a:ea typeface="楷体_GB2312" pitchFamily="49" charset="-122"/>
              </a:rPr>
              <a:t>Verilog</a:t>
            </a:r>
            <a:r>
              <a:rPr kumimoji="1" lang="en-US" altLang="zh-CN" sz="3200" b="1" dirty="0">
                <a:latin typeface="+mj-lt"/>
                <a:ea typeface="楷体_GB2312" pitchFamily="49" charset="-122"/>
              </a:rPr>
              <a:t> HDL</a:t>
            </a:r>
            <a:r>
              <a:rPr kumimoji="1" lang="zh-CN" altLang="en-US" sz="3200" b="1" dirty="0">
                <a:latin typeface="+mj-lt"/>
                <a:ea typeface="楷体_GB2312" pitchFamily="49" charset="-122"/>
              </a:rPr>
              <a:t>有下面</a:t>
            </a:r>
            <a:r>
              <a:rPr kumimoji="1" lang="en-US" altLang="zh-CN" sz="3200" b="1" dirty="0">
                <a:latin typeface="+mj-lt"/>
                <a:ea typeface="楷体_GB2312" pitchFamily="49" charset="-122"/>
              </a:rPr>
              <a:t>4</a:t>
            </a:r>
            <a:r>
              <a:rPr kumimoji="1" lang="zh-CN" altLang="en-US" sz="3200" b="1" dirty="0">
                <a:latin typeface="+mj-lt"/>
                <a:ea typeface="楷体_GB2312" pitchFamily="49" charset="-122"/>
              </a:rPr>
              <a:t>种基本逻辑状态：</a:t>
            </a:r>
          </a:p>
          <a:p>
            <a:pPr eaLnBrk="1" hangingPunct="1">
              <a:spcBef>
                <a:spcPct val="50000"/>
              </a:spcBef>
              <a:defRPr/>
            </a:pPr>
            <a:r>
              <a:rPr kumimoji="1" lang="en-US" altLang="zh-CN" sz="3200" b="1" dirty="0">
                <a:latin typeface="+mj-lt"/>
                <a:ea typeface="楷体_GB2312" pitchFamily="49" charset="-122"/>
              </a:rPr>
              <a:t>0——</a:t>
            </a:r>
            <a:r>
              <a:rPr kumimoji="1" lang="zh-CN" altLang="en-US" sz="3200" b="1" dirty="0">
                <a:latin typeface="+mj-lt"/>
                <a:ea typeface="楷体_GB2312" pitchFamily="49" charset="-122"/>
              </a:rPr>
              <a:t>低电平、逻辑</a:t>
            </a:r>
            <a:r>
              <a:rPr kumimoji="1" lang="en-US" altLang="zh-CN" sz="3200" b="1" dirty="0">
                <a:latin typeface="+mj-lt"/>
                <a:ea typeface="楷体_GB2312" pitchFamily="49" charset="-122"/>
              </a:rPr>
              <a:t>0</a:t>
            </a:r>
            <a:r>
              <a:rPr kumimoji="1" lang="zh-CN" altLang="en-US" sz="3200" b="1" dirty="0">
                <a:latin typeface="+mj-lt"/>
                <a:ea typeface="楷体_GB2312" pitchFamily="49" charset="-122"/>
              </a:rPr>
              <a:t>或“假”</a:t>
            </a:r>
          </a:p>
          <a:p>
            <a:pPr eaLnBrk="1" hangingPunct="1">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高电平、逻辑</a:t>
            </a:r>
            <a:r>
              <a:rPr kumimoji="1" lang="en-US" altLang="zh-CN" sz="3200" b="1" dirty="0">
                <a:latin typeface="+mj-lt"/>
                <a:ea typeface="楷体_GB2312" pitchFamily="49" charset="-122"/>
              </a:rPr>
              <a:t>1</a:t>
            </a:r>
            <a:r>
              <a:rPr kumimoji="1" lang="zh-CN" altLang="en-US" sz="3200" b="1" dirty="0">
                <a:latin typeface="+mj-lt"/>
                <a:ea typeface="楷体_GB2312" pitchFamily="49" charset="-122"/>
              </a:rPr>
              <a:t>或“真”</a:t>
            </a:r>
          </a:p>
          <a:p>
            <a:pPr eaLnBrk="1" hangingPunct="1">
              <a:spcBef>
                <a:spcPct val="50000"/>
              </a:spcBef>
              <a:defRPr/>
            </a:pPr>
            <a:r>
              <a:rPr kumimoji="1" lang="en-US" altLang="zh-CN" sz="3200" b="1" dirty="0">
                <a:latin typeface="+mj-lt"/>
                <a:ea typeface="楷体_GB2312" pitchFamily="49" charset="-122"/>
              </a:rPr>
              <a:t>X——</a:t>
            </a:r>
            <a:r>
              <a:rPr kumimoji="1" lang="zh-CN" altLang="en-US" sz="3200" b="1" dirty="0">
                <a:latin typeface="+mj-lt"/>
                <a:ea typeface="楷体_GB2312" pitchFamily="49" charset="-122"/>
              </a:rPr>
              <a:t>未知状态</a:t>
            </a:r>
          </a:p>
          <a:p>
            <a:pPr eaLnBrk="1" hangingPunct="1">
              <a:spcBef>
                <a:spcPct val="50000"/>
              </a:spcBef>
              <a:defRPr/>
            </a:pPr>
            <a:r>
              <a:rPr kumimoji="1" lang="en-US" altLang="zh-CN" sz="3200" b="1" dirty="0">
                <a:latin typeface="+mj-lt"/>
                <a:ea typeface="楷体_GB2312" pitchFamily="49" charset="-122"/>
              </a:rPr>
              <a:t>Z——</a:t>
            </a:r>
            <a:r>
              <a:rPr kumimoji="1" lang="zh-CN" altLang="en-US" sz="3200" b="1" dirty="0">
                <a:latin typeface="+mj-lt"/>
                <a:ea typeface="楷体_GB2312" pitchFamily="49" charset="-122"/>
              </a:rPr>
              <a:t>高阻态</a:t>
            </a:r>
          </a:p>
        </p:txBody>
      </p:sp>
      <p:sp>
        <p:nvSpPr>
          <p:cNvPr id="30725" name="AutoShape 5"/>
          <p:cNvSpPr>
            <a:spLocks noChangeArrowheads="1"/>
          </p:cNvSpPr>
          <p:nvPr/>
        </p:nvSpPr>
        <p:spPr bwMode="auto">
          <a:xfrm>
            <a:off x="6400800" y="2209800"/>
            <a:ext cx="2362200" cy="1371600"/>
          </a:xfrm>
          <a:prstGeom prst="wedgeRoundRectCallout">
            <a:avLst>
              <a:gd name="adj1" fmla="val -183264"/>
              <a:gd name="adj2" fmla="val 69213"/>
              <a:gd name="adj3" fmla="val 16667"/>
            </a:avLst>
          </a:prstGeom>
          <a:solidFill>
            <a:srgbClr val="28A4A1"/>
          </a:solidFill>
          <a:ln w="9525">
            <a:solidFill>
              <a:schemeClr val="bg2"/>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chemeClr val="bg1"/>
                </a:solidFill>
                <a:latin typeface="Times New Roman" panose="02020603050405020304" pitchFamily="18" charset="0"/>
              </a:rPr>
              <a:t>X</a:t>
            </a:r>
            <a:r>
              <a:rPr kumimoji="1" lang="zh-CN" altLang="en-US" sz="3200" b="1">
                <a:solidFill>
                  <a:schemeClr val="bg1"/>
                </a:solidFill>
                <a:latin typeface="Times New Roman" panose="02020603050405020304" pitchFamily="18" charset="0"/>
              </a:rPr>
              <a:t>、</a:t>
            </a:r>
            <a:r>
              <a:rPr kumimoji="1" lang="en-US" altLang="zh-CN" sz="3200" b="1">
                <a:solidFill>
                  <a:schemeClr val="bg1"/>
                </a:solidFill>
                <a:latin typeface="Times New Roman" panose="02020603050405020304" pitchFamily="18" charset="0"/>
              </a:rPr>
              <a:t>Z</a:t>
            </a:r>
            <a:r>
              <a:rPr kumimoji="1" lang="zh-CN" altLang="en-US" sz="3200" b="1">
                <a:solidFill>
                  <a:schemeClr val="bg1"/>
                </a:solidFill>
                <a:latin typeface="Times New Roman" panose="02020603050405020304" pitchFamily="18" charset="0"/>
              </a:rPr>
              <a:t>不分大小写</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DD0E0DE-EC3C-4EDF-BD89-1C3736745B12}"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
        <p:nvSpPr>
          <p:cNvPr id="4099" name="Text Box 3"/>
          <p:cNvSpPr txBox="1">
            <a:spLocks noChangeArrowheads="1"/>
          </p:cNvSpPr>
          <p:nvPr/>
        </p:nvSpPr>
        <p:spPr bwMode="auto">
          <a:xfrm>
            <a:off x="228600" y="609600"/>
            <a:ext cx="85344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CC6600"/>
                </a:solidFill>
                <a:latin typeface="楷体_GB2312" pitchFamily="49" charset="-122"/>
                <a:ea typeface="楷体_GB2312" pitchFamily="49" charset="-122"/>
              </a:rPr>
              <a:t>功能：</a:t>
            </a:r>
          </a:p>
          <a:p>
            <a:pPr eaLnBrk="1" hangingPunct="1">
              <a:spcBef>
                <a:spcPct val="50000"/>
              </a:spcBef>
            </a:pP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）编写设计文件；</a:t>
            </a:r>
          </a:p>
          <a:p>
            <a:pPr eaLnBrk="1" hangingPunct="1">
              <a:spcBef>
                <a:spcPct val="50000"/>
              </a:spcBef>
            </a:pP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）建立电子系统行为级的仿真模型；</a:t>
            </a:r>
          </a:p>
          <a:p>
            <a:pPr eaLnBrk="1" hangingPunct="1">
              <a:spcBef>
                <a:spcPct val="50000"/>
              </a:spcBef>
            </a:pPr>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）自动综合以生成符合要求且在电路结构上可以实现的数字逻辑网表（</a:t>
            </a:r>
            <a:r>
              <a:rPr kumimoji="1" lang="en-US" altLang="zh-CN" sz="3200" b="1">
                <a:latin typeface="楷体_GB2312" pitchFamily="49" charset="-122"/>
                <a:ea typeface="楷体_GB2312" pitchFamily="49" charset="-122"/>
              </a:rPr>
              <a:t>Netlist</a:t>
            </a:r>
            <a:r>
              <a:rPr kumimoji="1" lang="zh-CN" altLang="en-US" sz="3200" b="1">
                <a:latin typeface="楷体_GB2312" pitchFamily="49" charset="-122"/>
                <a:ea typeface="楷体_GB2312" pitchFamily="49" charset="-122"/>
              </a:rPr>
              <a:t>）；</a:t>
            </a:r>
          </a:p>
          <a:p>
            <a:pPr eaLnBrk="1" hangingPunct="1">
              <a:spcBef>
                <a:spcPct val="50000"/>
              </a:spcBef>
            </a:pPr>
            <a:r>
              <a:rPr kumimoji="1" lang="en-US" altLang="zh-CN" sz="3200" b="1">
                <a:latin typeface="楷体_GB2312" pitchFamily="49" charset="-122"/>
                <a:ea typeface="楷体_GB2312" pitchFamily="49" charset="-122"/>
              </a:rPr>
              <a:t>4</a:t>
            </a:r>
            <a:r>
              <a:rPr kumimoji="1" lang="zh-CN" altLang="en-US" sz="3200" b="1">
                <a:latin typeface="楷体_GB2312" pitchFamily="49" charset="-122"/>
                <a:ea typeface="楷体_GB2312" pitchFamily="49" charset="-122"/>
              </a:rPr>
              <a:t>）写入到</a:t>
            </a:r>
            <a:r>
              <a:rPr kumimoji="1" lang="en-US" altLang="zh-CN" sz="3200" b="1">
                <a:latin typeface="楷体_GB2312" pitchFamily="49" charset="-122"/>
                <a:ea typeface="楷体_GB2312" pitchFamily="49" charset="-122"/>
              </a:rPr>
              <a:t>CPLD</a:t>
            </a:r>
            <a:r>
              <a:rPr kumimoji="1" lang="zh-CN" altLang="en-US" sz="3200" b="1">
                <a:latin typeface="楷体_GB2312" pitchFamily="49" charset="-122"/>
                <a:ea typeface="楷体_GB2312" pitchFamily="49" charset="-122"/>
              </a:rPr>
              <a:t>和</a:t>
            </a:r>
            <a:r>
              <a:rPr kumimoji="1" lang="en-US" altLang="zh-CN" sz="3200" b="1">
                <a:latin typeface="楷体_GB2312" pitchFamily="49" charset="-122"/>
                <a:ea typeface="楷体_GB2312" pitchFamily="49" charset="-122"/>
              </a:rPr>
              <a:t>FPGA</a:t>
            </a:r>
            <a:r>
              <a:rPr kumimoji="1" lang="zh-CN" altLang="en-US" sz="3200" b="1">
                <a:latin typeface="楷体_GB2312" pitchFamily="49" charset="-122"/>
                <a:ea typeface="楷体_GB2312" pitchFamily="49" charset="-122"/>
              </a:rPr>
              <a:t>器件中。</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5ACBA2C-82CC-4F57-B754-83DCA7D51A00}" type="slidenum">
              <a:rPr lang="en-US" altLang="zh-CN">
                <a:latin typeface="Times New Roman" panose="02020603050405020304" pitchFamily="18" charset="0"/>
              </a:rPr>
              <a:pPr/>
              <a:t>30</a:t>
            </a:fld>
            <a:endParaRPr lang="en-US" altLang="zh-CN">
              <a:latin typeface="Times New Roman" panose="02020603050405020304" pitchFamily="18" charset="0"/>
            </a:endParaRPr>
          </a:p>
        </p:txBody>
      </p:sp>
      <p:sp>
        <p:nvSpPr>
          <p:cNvPr id="44035" name="Text Box 2"/>
          <p:cNvSpPr txBox="1">
            <a:spLocks noChangeArrowheads="1"/>
          </p:cNvSpPr>
          <p:nvPr/>
        </p:nvSpPr>
        <p:spPr bwMode="auto">
          <a:xfrm>
            <a:off x="228600" y="714375"/>
            <a:ext cx="8153400" cy="3983038"/>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en-US" altLang="zh-CN" sz="3200" b="1" dirty="0">
                <a:latin typeface="Times New Roman" pitchFamily="18" charset="0"/>
              </a:rPr>
              <a:t>1</a:t>
            </a:r>
            <a:r>
              <a:rPr kumimoji="1" lang="zh-CN" altLang="en-US" sz="3200" b="1" dirty="0">
                <a:latin typeface="Times New Roman" pitchFamily="18" charset="0"/>
              </a:rPr>
              <a:t>）</a:t>
            </a:r>
            <a:r>
              <a:rPr kumimoji="1" lang="zh-CN" altLang="en-US" sz="3200" b="1" dirty="0">
                <a:latin typeface="+mj-lt"/>
                <a:ea typeface="楷体_GB2312" pitchFamily="49" charset="-122"/>
              </a:rPr>
              <a:t>整数</a:t>
            </a:r>
          </a:p>
          <a:p>
            <a:pPr eaLnBrk="1" hangingPunct="1">
              <a:lnSpc>
                <a:spcPct val="90000"/>
              </a:lnSpc>
              <a:spcBef>
                <a:spcPct val="50000"/>
              </a:spcBef>
              <a:defRPr/>
            </a:pPr>
            <a:r>
              <a:rPr kumimoji="1" lang="zh-CN" altLang="en-US" sz="3200" b="1" dirty="0">
                <a:latin typeface="+mj-lt"/>
                <a:ea typeface="楷体_GB2312" pitchFamily="49" charset="-122"/>
              </a:rPr>
              <a:t>有</a:t>
            </a:r>
            <a:r>
              <a:rPr kumimoji="1" lang="en-US" altLang="zh-CN" sz="3200" b="1" dirty="0">
                <a:latin typeface="+mj-lt"/>
                <a:ea typeface="楷体_GB2312" pitchFamily="49" charset="-122"/>
              </a:rPr>
              <a:t>4</a:t>
            </a:r>
            <a:r>
              <a:rPr kumimoji="1" lang="zh-CN" altLang="en-US" sz="3200" b="1" dirty="0">
                <a:latin typeface="+mj-lt"/>
                <a:ea typeface="楷体_GB2312" pitchFamily="49" charset="-122"/>
              </a:rPr>
              <a:t>种进制表示形式：</a:t>
            </a:r>
          </a:p>
          <a:p>
            <a:pPr eaLnBrk="1" hangingPunct="1">
              <a:lnSpc>
                <a:spcPct val="90000"/>
              </a:lnSpc>
              <a:spcBef>
                <a:spcPct val="50000"/>
              </a:spcBef>
              <a:buFontTx/>
              <a:buBlip>
                <a:blip r:embed="rId2"/>
              </a:buBlip>
              <a:defRPr/>
            </a:pPr>
            <a:r>
              <a:rPr kumimoji="1" lang="zh-CN" altLang="en-US" sz="3200" b="1" dirty="0">
                <a:latin typeface="+mj-lt"/>
                <a:ea typeface="楷体_GB2312" pitchFamily="49" charset="-122"/>
              </a:rPr>
              <a:t>  二进制整数（</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a:t>
            </a:r>
          </a:p>
          <a:p>
            <a:pPr eaLnBrk="1" hangingPunct="1">
              <a:lnSpc>
                <a:spcPct val="90000"/>
              </a:lnSpc>
              <a:spcBef>
                <a:spcPct val="50000"/>
              </a:spcBef>
              <a:buFontTx/>
              <a:buBlip>
                <a:blip r:embed="rId2"/>
              </a:buBlip>
              <a:defRPr/>
            </a:pPr>
            <a:r>
              <a:rPr kumimoji="1" lang="zh-CN" altLang="en-US" sz="3200" b="1" dirty="0">
                <a:latin typeface="+mj-lt"/>
                <a:ea typeface="楷体_GB2312" pitchFamily="49" charset="-122"/>
              </a:rPr>
              <a:t>  十进制整数（</a:t>
            </a:r>
            <a:r>
              <a:rPr kumimoji="1" lang="en-US" altLang="zh-CN" sz="3200" b="1" dirty="0">
                <a:latin typeface="+mj-lt"/>
                <a:ea typeface="楷体_GB2312" pitchFamily="49" charset="-122"/>
              </a:rPr>
              <a:t>d</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D</a:t>
            </a:r>
            <a:r>
              <a:rPr kumimoji="1" lang="zh-CN" altLang="en-US" sz="3200" b="1" dirty="0">
                <a:latin typeface="+mj-lt"/>
                <a:ea typeface="楷体_GB2312" pitchFamily="49" charset="-122"/>
              </a:rPr>
              <a:t>）</a:t>
            </a:r>
          </a:p>
          <a:p>
            <a:pPr eaLnBrk="1" hangingPunct="1">
              <a:lnSpc>
                <a:spcPct val="90000"/>
              </a:lnSpc>
              <a:spcBef>
                <a:spcPct val="50000"/>
              </a:spcBef>
              <a:buFontTx/>
              <a:buBlip>
                <a:blip r:embed="rId2"/>
              </a:buBlip>
              <a:defRPr/>
            </a:pPr>
            <a:r>
              <a:rPr kumimoji="1" lang="zh-CN" altLang="en-US" sz="3200" b="1" dirty="0">
                <a:latin typeface="+mj-lt"/>
                <a:ea typeface="楷体_GB2312" pitchFamily="49" charset="-122"/>
              </a:rPr>
              <a:t>  十六进制整数（</a:t>
            </a:r>
            <a:r>
              <a:rPr kumimoji="1" lang="en-US" altLang="zh-CN" sz="3200" b="1" dirty="0">
                <a:latin typeface="+mj-lt"/>
                <a:ea typeface="楷体_GB2312" pitchFamily="49" charset="-122"/>
              </a:rPr>
              <a:t>h</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H</a:t>
            </a:r>
            <a:r>
              <a:rPr kumimoji="1" lang="zh-CN" altLang="en-US" sz="3200" b="1" dirty="0">
                <a:latin typeface="+mj-lt"/>
                <a:ea typeface="楷体_GB2312" pitchFamily="49" charset="-122"/>
              </a:rPr>
              <a:t>）</a:t>
            </a:r>
          </a:p>
          <a:p>
            <a:pPr eaLnBrk="1" hangingPunct="1">
              <a:lnSpc>
                <a:spcPct val="90000"/>
              </a:lnSpc>
              <a:spcBef>
                <a:spcPct val="50000"/>
              </a:spcBef>
              <a:buFontTx/>
              <a:buBlip>
                <a:blip r:embed="rId2"/>
              </a:buBlip>
              <a:defRPr/>
            </a:pPr>
            <a:r>
              <a:rPr kumimoji="1" lang="zh-CN" altLang="en-US" sz="3200" b="1" dirty="0">
                <a:latin typeface="+mj-lt"/>
                <a:ea typeface="楷体_GB2312" pitchFamily="49" charset="-122"/>
              </a:rPr>
              <a:t>  八进制整数（</a:t>
            </a:r>
            <a:r>
              <a:rPr kumimoji="1" lang="en-US" altLang="zh-CN" sz="3200" b="1" dirty="0">
                <a:latin typeface="+mj-lt"/>
                <a:ea typeface="楷体_GB2312" pitchFamily="49" charset="-122"/>
              </a:rPr>
              <a:t>o</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O</a:t>
            </a:r>
            <a:r>
              <a:rPr kumimoji="1" lang="zh-CN" altLang="en-US" sz="3200" b="1" dirty="0">
                <a:latin typeface="+mj-lt"/>
                <a:ea typeface="楷体_GB2312" pitchFamily="49" charset="-122"/>
              </a:rPr>
              <a:t>）</a:t>
            </a:r>
          </a:p>
        </p:txBody>
      </p:sp>
      <p:sp>
        <p:nvSpPr>
          <p:cNvPr id="45060" name="Text Box 4"/>
          <p:cNvSpPr txBox="1">
            <a:spLocks noChangeArrowheads="1"/>
          </p:cNvSpPr>
          <p:nvPr/>
        </p:nvSpPr>
        <p:spPr bwMode="auto">
          <a:xfrm>
            <a:off x="1524000" y="4984750"/>
            <a:ext cx="6985000" cy="1195388"/>
          </a:xfrm>
          <a:prstGeom prst="rect">
            <a:avLst/>
          </a:prstGeom>
          <a:solidFill>
            <a:srgbClr val="336699"/>
          </a:solidFill>
          <a:ln w="38100">
            <a:solidFill>
              <a:schemeClr val="bg2"/>
            </a:solidFill>
            <a:miter lim="800000"/>
            <a:headEnd/>
            <a:tailEnd/>
          </a:ln>
          <a:effectLst>
            <a:prstShdw prst="shdw17" dist="17961" dir="2700000">
              <a:schemeClr val="bg2">
                <a:gamma/>
                <a:shade val="60000"/>
                <a:invGamma/>
              </a:schemeClr>
            </a:prstShdw>
          </a:effectLst>
        </p:spPr>
        <p:txBody>
          <a:bodyPr>
            <a:spAutoFit/>
          </a:bodyPr>
          <a:lstStyle/>
          <a:p>
            <a:pPr eaLnBrk="1" hangingPunct="1">
              <a:lnSpc>
                <a:spcPct val="120000"/>
              </a:lnSpc>
              <a:spcBef>
                <a:spcPct val="50000"/>
              </a:spcBef>
              <a:spcAft>
                <a:spcPct val="50000"/>
              </a:spcAft>
              <a:defRPr/>
            </a:pPr>
            <a:r>
              <a:rPr kumimoji="1" lang="zh-CN" altLang="en-US" sz="3200" b="1" dirty="0">
                <a:solidFill>
                  <a:schemeClr val="bg1"/>
                </a:solidFill>
                <a:latin typeface="楷体_GB2312" pitchFamily="49" charset="-122"/>
                <a:ea typeface="楷体_GB2312" pitchFamily="49" charset="-122"/>
              </a:rPr>
              <a:t>常数按照其数值类型可以划分为整数和实数两种</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9774D4C-4054-4422-AAB6-7FB41476246B}" type="slidenum">
              <a:rPr lang="en-US" altLang="zh-CN">
                <a:latin typeface="Times New Roman" panose="02020603050405020304" pitchFamily="18" charset="0"/>
              </a:rPr>
              <a:pPr/>
              <a:t>31</a:t>
            </a:fld>
            <a:endParaRPr lang="en-US" altLang="zh-CN">
              <a:latin typeface="Times New Roman" panose="02020603050405020304" pitchFamily="18" charset="0"/>
            </a:endParaRPr>
          </a:p>
        </p:txBody>
      </p:sp>
      <p:sp>
        <p:nvSpPr>
          <p:cNvPr id="45059" name="Text Box 2"/>
          <p:cNvSpPr txBox="1">
            <a:spLocks noChangeArrowheads="1"/>
          </p:cNvSpPr>
          <p:nvPr/>
        </p:nvSpPr>
        <p:spPr bwMode="auto">
          <a:xfrm>
            <a:off x="228600" y="685800"/>
            <a:ext cx="8582025" cy="2603500"/>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dirty="0">
                <a:latin typeface="+mj-lt"/>
                <a:ea typeface="楷体_GB2312" pitchFamily="49" charset="-122"/>
              </a:rPr>
              <a:t>数字表达方式有以下</a:t>
            </a:r>
            <a:r>
              <a:rPr kumimoji="1" lang="en-US" altLang="zh-CN" sz="3200" b="1" dirty="0">
                <a:latin typeface="+mj-lt"/>
                <a:ea typeface="楷体_GB2312" pitchFamily="49" charset="-122"/>
              </a:rPr>
              <a:t>3</a:t>
            </a:r>
            <a:r>
              <a:rPr kumimoji="1" lang="zh-CN" altLang="en-US" sz="3200" b="1" dirty="0">
                <a:latin typeface="+mj-lt"/>
                <a:ea typeface="楷体_GB2312" pitchFamily="49" charset="-122"/>
              </a:rPr>
              <a:t>种：</a:t>
            </a:r>
          </a:p>
          <a:p>
            <a:pPr eaLnBrk="1" hangingPunct="1">
              <a:lnSpc>
                <a:spcPct val="90000"/>
              </a:lnSpc>
              <a:spcBef>
                <a:spcPct val="50000"/>
              </a:spcBef>
              <a:buFontTx/>
              <a:buBlip>
                <a:blip r:embed="rId2"/>
              </a:buBlip>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&lt;</a:t>
            </a:r>
            <a:r>
              <a:rPr kumimoji="1" lang="zh-CN" altLang="en-US" sz="3200" b="1" dirty="0">
                <a:latin typeface="+mj-lt"/>
                <a:ea typeface="楷体_GB2312" pitchFamily="49" charset="-122"/>
              </a:rPr>
              <a:t>对应的二进制数的位宽</a:t>
            </a:r>
            <a:r>
              <a:rPr kumimoji="1" lang="en-US" altLang="zh-CN" sz="3200" b="1" dirty="0">
                <a:latin typeface="+mj-lt"/>
                <a:ea typeface="楷体_GB2312" pitchFamily="49" charset="-122"/>
              </a:rPr>
              <a:t>'&gt; &lt;</a:t>
            </a:r>
            <a:r>
              <a:rPr kumimoji="1" lang="zh-CN" altLang="en-US" sz="3200" b="1" dirty="0">
                <a:latin typeface="+mj-lt"/>
                <a:ea typeface="楷体_GB2312" pitchFamily="49" charset="-122"/>
              </a:rPr>
              <a:t>进制</a:t>
            </a:r>
            <a:r>
              <a:rPr kumimoji="1" lang="en-US" altLang="zh-CN" sz="3200" b="1" dirty="0">
                <a:latin typeface="+mj-lt"/>
                <a:ea typeface="楷体_GB2312" pitchFamily="49" charset="-122"/>
              </a:rPr>
              <a:t>&gt; &lt;</a:t>
            </a:r>
            <a:r>
              <a:rPr kumimoji="1" lang="zh-CN" altLang="en-US" sz="3200" b="1" dirty="0">
                <a:latin typeface="+mj-lt"/>
                <a:ea typeface="楷体_GB2312" pitchFamily="49" charset="-122"/>
              </a:rPr>
              <a:t>数字</a:t>
            </a:r>
            <a:r>
              <a:rPr kumimoji="1" lang="en-US" altLang="zh-CN" sz="3200" b="1" dirty="0">
                <a:latin typeface="+mj-lt"/>
                <a:ea typeface="楷体_GB2312" pitchFamily="49" charset="-122"/>
              </a:rPr>
              <a:t>&gt;</a:t>
            </a:r>
          </a:p>
          <a:p>
            <a:pPr eaLnBrk="1" hangingPunct="1">
              <a:lnSpc>
                <a:spcPct val="90000"/>
              </a:lnSpc>
              <a:spcBef>
                <a:spcPct val="50000"/>
              </a:spcBef>
              <a:buFontTx/>
              <a:buBlip>
                <a:blip r:embed="rId2"/>
              </a:buBlip>
              <a:defRPr/>
            </a:pPr>
            <a:r>
              <a:rPr kumimoji="1" lang="en-US" altLang="zh-CN" sz="3200" b="1" dirty="0">
                <a:latin typeface="+mj-lt"/>
                <a:ea typeface="楷体_GB2312" pitchFamily="49" charset="-122"/>
              </a:rPr>
              <a:t>  &lt;</a:t>
            </a:r>
            <a:r>
              <a:rPr kumimoji="1" lang="zh-CN" altLang="en-US" sz="3200" b="1" dirty="0">
                <a:latin typeface="+mj-lt"/>
                <a:ea typeface="楷体_GB2312" pitchFamily="49" charset="-122"/>
              </a:rPr>
              <a:t>进制</a:t>
            </a:r>
            <a:r>
              <a:rPr kumimoji="1" lang="en-US" altLang="zh-CN" sz="3200" b="1" dirty="0">
                <a:latin typeface="+mj-lt"/>
                <a:ea typeface="楷体_GB2312" pitchFamily="49" charset="-122"/>
              </a:rPr>
              <a:t>&gt; &lt;</a:t>
            </a:r>
            <a:r>
              <a:rPr kumimoji="1" lang="zh-CN" altLang="en-US" sz="3200" b="1" dirty="0">
                <a:latin typeface="+mj-lt"/>
                <a:ea typeface="楷体_GB2312" pitchFamily="49" charset="-122"/>
              </a:rPr>
              <a:t>数字</a:t>
            </a:r>
            <a:r>
              <a:rPr kumimoji="1" lang="en-US" altLang="zh-CN" sz="3200" b="1" dirty="0">
                <a:latin typeface="+mj-lt"/>
                <a:ea typeface="楷体_GB2312" pitchFamily="49" charset="-122"/>
              </a:rPr>
              <a:t>&gt;</a:t>
            </a:r>
          </a:p>
          <a:p>
            <a:pPr eaLnBrk="1" hangingPunct="1">
              <a:lnSpc>
                <a:spcPct val="90000"/>
              </a:lnSpc>
              <a:spcBef>
                <a:spcPct val="50000"/>
              </a:spcBef>
              <a:buFontTx/>
              <a:buBlip>
                <a:blip r:embed="rId2"/>
              </a:buBlip>
              <a:defRPr/>
            </a:pPr>
            <a:r>
              <a:rPr kumimoji="1" lang="en-US" altLang="zh-CN" sz="3200" b="1" dirty="0">
                <a:latin typeface="+mj-lt"/>
                <a:ea typeface="楷体_GB2312" pitchFamily="49" charset="-122"/>
              </a:rPr>
              <a:t>  &lt;</a:t>
            </a:r>
            <a:r>
              <a:rPr kumimoji="1" lang="zh-CN" altLang="en-US" sz="3200" b="1" dirty="0">
                <a:latin typeface="+mj-lt"/>
                <a:ea typeface="楷体_GB2312" pitchFamily="49" charset="-122"/>
              </a:rPr>
              <a:t>数字</a:t>
            </a:r>
            <a:r>
              <a:rPr kumimoji="1" lang="en-US" altLang="zh-CN" sz="3200" b="1" dirty="0">
                <a:latin typeface="+mj-lt"/>
                <a:ea typeface="楷体_GB2312" pitchFamily="49" charset="-122"/>
              </a:rPr>
              <a:t>&gt;</a:t>
            </a:r>
          </a:p>
        </p:txBody>
      </p:sp>
      <p:sp>
        <p:nvSpPr>
          <p:cNvPr id="45060" name="Text Box 3"/>
          <p:cNvSpPr txBox="1">
            <a:spLocks noChangeArrowheads="1"/>
          </p:cNvSpPr>
          <p:nvPr/>
        </p:nvSpPr>
        <p:spPr bwMode="auto">
          <a:xfrm>
            <a:off x="304800" y="3581400"/>
            <a:ext cx="8458200" cy="2800350"/>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latin typeface="+mj-lt"/>
                <a:ea typeface="楷体_GB2312" pitchFamily="49" charset="-122"/>
              </a:rPr>
              <a:t>举例：</a:t>
            </a:r>
          </a:p>
          <a:p>
            <a:pPr eaLnBrk="1" hangingPunct="1">
              <a:spcBef>
                <a:spcPct val="50000"/>
              </a:spcBef>
              <a:defRPr/>
            </a:pPr>
            <a:r>
              <a:rPr kumimoji="1" lang="en-US" altLang="zh-CN" sz="3200" b="1" dirty="0">
                <a:latin typeface="+mj-lt"/>
                <a:ea typeface="楷体_GB2312" pitchFamily="49" charset="-122"/>
              </a:rPr>
              <a:t>8'b11000101  //</a:t>
            </a:r>
            <a:r>
              <a:rPr kumimoji="1" lang="zh-CN" altLang="en-US" sz="3200" b="1" dirty="0">
                <a:latin typeface="+mj-lt"/>
                <a:ea typeface="楷体_GB2312" pitchFamily="49" charset="-122"/>
              </a:rPr>
              <a:t>位宽为</a:t>
            </a:r>
            <a:r>
              <a:rPr kumimoji="1" lang="en-US" altLang="zh-CN" sz="3200" b="1" dirty="0">
                <a:latin typeface="+mj-lt"/>
                <a:ea typeface="楷体_GB2312" pitchFamily="49" charset="-122"/>
              </a:rPr>
              <a:t>8</a:t>
            </a:r>
            <a:r>
              <a:rPr kumimoji="1" lang="zh-CN" altLang="en-US" sz="3200" b="1" dirty="0">
                <a:latin typeface="+mj-lt"/>
                <a:ea typeface="楷体_GB2312" pitchFamily="49" charset="-122"/>
              </a:rPr>
              <a:t>位的二进制数</a:t>
            </a:r>
          </a:p>
          <a:p>
            <a:pPr eaLnBrk="1" hangingPunct="1">
              <a:spcBef>
                <a:spcPct val="50000"/>
              </a:spcBef>
              <a:defRPr/>
            </a:pPr>
            <a:r>
              <a:rPr kumimoji="1" lang="en-US" altLang="zh-CN" sz="3200" b="1" dirty="0">
                <a:latin typeface="+mj-lt"/>
                <a:ea typeface="楷体_GB2312" pitchFamily="49" charset="-122"/>
              </a:rPr>
              <a:t>8'hd5              //</a:t>
            </a:r>
            <a:r>
              <a:rPr kumimoji="1" lang="zh-CN" altLang="en-US" sz="3200" b="1" dirty="0">
                <a:latin typeface="+mj-lt"/>
                <a:ea typeface="楷体_GB2312" pitchFamily="49" charset="-122"/>
              </a:rPr>
              <a:t>位宽为</a:t>
            </a:r>
            <a:r>
              <a:rPr kumimoji="1" lang="en-US" altLang="zh-CN" sz="3200" b="1" dirty="0">
                <a:latin typeface="+mj-lt"/>
                <a:ea typeface="楷体_GB2312" pitchFamily="49" charset="-122"/>
              </a:rPr>
              <a:t>8</a:t>
            </a:r>
            <a:r>
              <a:rPr kumimoji="1" lang="zh-CN" altLang="en-US" sz="3200" b="1" dirty="0">
                <a:latin typeface="+mj-lt"/>
                <a:ea typeface="楷体_GB2312" pitchFamily="49" charset="-122"/>
              </a:rPr>
              <a:t>位的十六进制数</a:t>
            </a:r>
            <a:r>
              <a:rPr kumimoji="1" lang="en-US" altLang="zh-CN" sz="3200" b="1" dirty="0">
                <a:latin typeface="+mj-lt"/>
                <a:ea typeface="楷体_GB2312" pitchFamily="49" charset="-122"/>
              </a:rPr>
              <a:t>d5H</a:t>
            </a:r>
          </a:p>
          <a:p>
            <a:pPr eaLnBrk="1" hangingPunct="1">
              <a:spcBef>
                <a:spcPct val="50000"/>
              </a:spcBef>
              <a:defRPr/>
            </a:pPr>
            <a:r>
              <a:rPr kumimoji="1" lang="en-US" altLang="zh-CN" sz="3200" b="1" dirty="0">
                <a:latin typeface="+mj-lt"/>
                <a:ea typeface="楷体_GB2312" pitchFamily="49" charset="-122"/>
              </a:rPr>
              <a:t>5'o27	      //</a:t>
            </a:r>
            <a:r>
              <a:rPr kumimoji="1" lang="zh-CN" altLang="en-US" sz="3200" b="1" dirty="0">
                <a:latin typeface="+mj-lt"/>
                <a:ea typeface="楷体_GB2312" pitchFamily="49" charset="-122"/>
              </a:rPr>
              <a:t>位宽为</a:t>
            </a:r>
            <a:r>
              <a:rPr kumimoji="1" lang="en-US" altLang="zh-CN" sz="3200" b="1" dirty="0">
                <a:latin typeface="+mj-lt"/>
                <a:ea typeface="楷体_GB2312" pitchFamily="49" charset="-122"/>
              </a:rPr>
              <a:t>5</a:t>
            </a:r>
            <a:r>
              <a:rPr kumimoji="1" lang="zh-CN" altLang="en-US" sz="3200" b="1" dirty="0">
                <a:latin typeface="+mj-lt"/>
                <a:ea typeface="楷体_GB2312" pitchFamily="49" charset="-122"/>
              </a:rPr>
              <a:t>位的八进制数</a:t>
            </a:r>
            <a:r>
              <a:rPr kumimoji="1" lang="en-US" altLang="zh-CN" sz="3200" b="1" dirty="0">
                <a:latin typeface="+mj-lt"/>
                <a:ea typeface="楷体_GB2312" pitchFamily="49" charset="-122"/>
              </a:rPr>
              <a:t>27O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5B08653-D0B2-407C-BE8F-DBBD5C953D9F}" type="slidenum">
              <a:rPr lang="en-US" altLang="zh-CN">
                <a:latin typeface="Times New Roman" panose="02020603050405020304" pitchFamily="18" charset="0"/>
              </a:rPr>
              <a:pPr/>
              <a:t>32</a:t>
            </a:fld>
            <a:endParaRPr lang="en-US" altLang="zh-CN">
              <a:latin typeface="Times New Roman" panose="02020603050405020304" pitchFamily="18" charset="0"/>
            </a:endParaRPr>
          </a:p>
        </p:txBody>
      </p:sp>
      <p:sp>
        <p:nvSpPr>
          <p:cNvPr id="46083" name="Text Box 2"/>
          <p:cNvSpPr txBox="1">
            <a:spLocks noChangeArrowheads="1"/>
          </p:cNvSpPr>
          <p:nvPr/>
        </p:nvSpPr>
        <p:spPr bwMode="auto">
          <a:xfrm>
            <a:off x="304800" y="609600"/>
            <a:ext cx="8716963" cy="354012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4'B1X_01		//4</a:t>
            </a:r>
            <a:r>
              <a:rPr kumimoji="1" lang="zh-CN" altLang="en-US" sz="3200" b="1" dirty="0">
                <a:latin typeface="+mj-lt"/>
                <a:ea typeface="楷体_GB2312" pitchFamily="49" charset="-122"/>
              </a:rPr>
              <a:t>位二进制数</a:t>
            </a:r>
            <a:r>
              <a:rPr kumimoji="1" lang="en-US" altLang="zh-CN" sz="3200" b="1" dirty="0">
                <a:latin typeface="+mj-lt"/>
                <a:ea typeface="楷体_GB2312" pitchFamily="49" charset="-122"/>
              </a:rPr>
              <a:t>1X01</a:t>
            </a:r>
          </a:p>
          <a:p>
            <a:pPr eaLnBrk="1" hangingPunct="1">
              <a:spcBef>
                <a:spcPct val="50000"/>
              </a:spcBef>
              <a:defRPr/>
            </a:pPr>
            <a:r>
              <a:rPr kumimoji="1" lang="en-US" altLang="zh-CN" sz="3200" b="1" dirty="0">
                <a:latin typeface="+mj-lt"/>
                <a:ea typeface="楷体_GB2312" pitchFamily="49" charset="-122"/>
              </a:rPr>
              <a:t>5'HX		//5</a:t>
            </a:r>
            <a:r>
              <a:rPr kumimoji="1" lang="zh-CN" altLang="en-US" sz="3200" b="1" dirty="0">
                <a:latin typeface="+mj-lt"/>
                <a:ea typeface="楷体_GB2312" pitchFamily="49" charset="-122"/>
              </a:rPr>
              <a:t>位十六进制数</a:t>
            </a:r>
            <a:r>
              <a:rPr kumimoji="1" lang="en-US" altLang="zh-CN" sz="3200" b="1" dirty="0">
                <a:latin typeface="+mj-lt"/>
                <a:ea typeface="楷体_GB2312" pitchFamily="49" charset="-122"/>
              </a:rPr>
              <a:t>XX</a:t>
            </a:r>
          </a:p>
          <a:p>
            <a:pPr eaLnBrk="1" hangingPunct="1">
              <a:spcBef>
                <a:spcPct val="50000"/>
              </a:spcBef>
              <a:defRPr/>
            </a:pPr>
            <a:r>
              <a:rPr kumimoji="1" lang="en-US" altLang="zh-CN" sz="3200" b="1" dirty="0">
                <a:latin typeface="+mj-lt"/>
                <a:ea typeface="楷体_GB2312" pitchFamily="49" charset="-122"/>
              </a:rPr>
              <a:t>4'hz			//4</a:t>
            </a:r>
            <a:r>
              <a:rPr kumimoji="1" lang="zh-CN" altLang="en-US" sz="3200" b="1" dirty="0">
                <a:latin typeface="+mj-lt"/>
                <a:ea typeface="楷体_GB2312" pitchFamily="49" charset="-122"/>
              </a:rPr>
              <a:t>位十六进制数</a:t>
            </a:r>
            <a:r>
              <a:rPr kumimoji="1" lang="en-US" altLang="zh-CN" sz="3200" b="1" dirty="0">
                <a:latin typeface="+mj-lt"/>
                <a:ea typeface="楷体_GB2312" pitchFamily="49" charset="-122"/>
              </a:rPr>
              <a:t>z</a:t>
            </a:r>
          </a:p>
          <a:p>
            <a:pPr eaLnBrk="1" hangingPunct="1">
              <a:spcBef>
                <a:spcPct val="50000"/>
              </a:spcBef>
              <a:defRPr/>
            </a:pPr>
            <a:r>
              <a:rPr kumimoji="1" lang="en-US" altLang="zh-CN" sz="3200" b="1" dirty="0">
                <a:latin typeface="+mj-lt"/>
                <a:ea typeface="楷体_GB2312" pitchFamily="49" charset="-122"/>
              </a:rPr>
              <a:t>8'h  2  A		//</a:t>
            </a:r>
            <a:r>
              <a:rPr kumimoji="1" lang="zh-CN" altLang="en-US" sz="3200" b="1" dirty="0">
                <a:latin typeface="+mj-lt"/>
                <a:ea typeface="楷体_GB2312" pitchFamily="49" charset="-122"/>
              </a:rPr>
              <a:t>位宽与字符间允许有空格</a:t>
            </a:r>
          </a:p>
          <a:p>
            <a:pPr eaLnBrk="1" hangingPunct="1">
              <a:spcBef>
                <a:spcPct val="50000"/>
              </a:spcBef>
              <a:defRPr/>
            </a:pPr>
            <a:r>
              <a:rPr kumimoji="1" lang="en-US" altLang="zh-CN" sz="3200" b="1" dirty="0">
                <a:latin typeface="+mj-lt"/>
                <a:ea typeface="楷体_GB2312" pitchFamily="49" charset="-122"/>
              </a:rPr>
              <a:t>-8‘D5		//8</a:t>
            </a:r>
            <a:r>
              <a:rPr kumimoji="1" lang="zh-CN" altLang="en-US" sz="3200" b="1" dirty="0">
                <a:latin typeface="+mj-lt"/>
                <a:ea typeface="楷体_GB2312" pitchFamily="49" charset="-122"/>
              </a:rPr>
              <a:t>位二进制数，</a:t>
            </a:r>
            <a:r>
              <a:rPr kumimoji="1" lang="en-US" altLang="zh-CN" sz="3200" b="1" dirty="0">
                <a:latin typeface="+mj-lt"/>
                <a:ea typeface="楷体_GB2312" pitchFamily="49" charset="-122"/>
              </a:rPr>
              <a:t>-5</a:t>
            </a:r>
            <a:r>
              <a:rPr kumimoji="1" lang="zh-CN" altLang="en-US" sz="3200" b="1" dirty="0">
                <a:latin typeface="+mj-lt"/>
                <a:ea typeface="楷体_GB2312" pitchFamily="49" charset="-122"/>
              </a:rPr>
              <a:t>的补码</a:t>
            </a:r>
          </a:p>
        </p:txBody>
      </p:sp>
      <p:sp>
        <p:nvSpPr>
          <p:cNvPr id="46084" name="Text Box 3"/>
          <p:cNvSpPr txBox="1">
            <a:spLocks noChangeArrowheads="1"/>
          </p:cNvSpPr>
          <p:nvPr/>
        </p:nvSpPr>
        <p:spPr bwMode="auto">
          <a:xfrm>
            <a:off x="381000" y="4319588"/>
            <a:ext cx="8458200" cy="1944687"/>
          </a:xfrm>
          <a:prstGeom prst="rect">
            <a:avLst/>
          </a:prstGeom>
          <a:solidFill>
            <a:srgbClr val="336699"/>
          </a:solidFill>
          <a:ln w="38100">
            <a:solidFill>
              <a:schemeClr val="folHlink"/>
            </a:solidFill>
            <a:miter lim="800000"/>
            <a:headEnd/>
            <a:tailEnd/>
          </a:ln>
        </p:spPr>
        <p:txBody>
          <a:bodyPr>
            <a:spAutoFit/>
          </a:bodyPr>
          <a:lstStyle/>
          <a:p>
            <a:pPr eaLnBrk="1" hangingPunct="1">
              <a:lnSpc>
                <a:spcPct val="130000"/>
              </a:lnSpc>
              <a:defRPr/>
            </a:pPr>
            <a:r>
              <a:rPr kumimoji="1" lang="en-US" altLang="zh-CN" sz="3200" b="1" dirty="0">
                <a:solidFill>
                  <a:schemeClr val="bg1"/>
                </a:solidFill>
                <a:latin typeface="+mj-lt"/>
                <a:ea typeface="楷体_GB2312" pitchFamily="49" charset="-122"/>
              </a:rPr>
              <a:t>X</a:t>
            </a:r>
            <a:r>
              <a:rPr kumimoji="1" lang="zh-CN" altLang="en-US" sz="3200" b="1" dirty="0">
                <a:solidFill>
                  <a:schemeClr val="bg1"/>
                </a:solidFill>
                <a:latin typeface="+mj-lt"/>
                <a:ea typeface="楷体_GB2312" pitchFamily="49" charset="-122"/>
              </a:rPr>
              <a:t>可以用来定义十六进制数的</a:t>
            </a:r>
            <a:r>
              <a:rPr kumimoji="1" lang="en-US" altLang="zh-CN" sz="3200" b="1" dirty="0">
                <a:solidFill>
                  <a:schemeClr val="bg1"/>
                </a:solidFill>
                <a:latin typeface="+mj-lt"/>
                <a:ea typeface="楷体_GB2312" pitchFamily="49" charset="-122"/>
              </a:rPr>
              <a:t>4</a:t>
            </a:r>
            <a:r>
              <a:rPr kumimoji="1" lang="zh-CN" altLang="en-US" sz="3200" b="1">
                <a:solidFill>
                  <a:schemeClr val="bg1"/>
                </a:solidFill>
                <a:latin typeface="+mj-lt"/>
                <a:ea typeface="楷体_GB2312" pitchFamily="49" charset="-122"/>
              </a:rPr>
              <a:t>位二进制状态，</a:t>
            </a:r>
            <a:r>
              <a:rPr kumimoji="1" lang="zh-CN" altLang="en-US" sz="3200" b="1" dirty="0">
                <a:solidFill>
                  <a:schemeClr val="bg1"/>
                </a:solidFill>
                <a:latin typeface="+mj-lt"/>
                <a:ea typeface="楷体_GB2312" pitchFamily="49" charset="-122"/>
              </a:rPr>
              <a:t>八进制数的</a:t>
            </a:r>
            <a:r>
              <a:rPr kumimoji="1" lang="en-US" altLang="zh-CN" sz="3200" b="1" dirty="0">
                <a:solidFill>
                  <a:schemeClr val="bg1"/>
                </a:solidFill>
                <a:latin typeface="+mj-lt"/>
                <a:ea typeface="楷体_GB2312" pitchFamily="49" charset="-122"/>
              </a:rPr>
              <a:t>3</a:t>
            </a:r>
            <a:r>
              <a:rPr kumimoji="1" lang="zh-CN" altLang="en-US" sz="3200" b="1" dirty="0">
                <a:solidFill>
                  <a:schemeClr val="bg1"/>
                </a:solidFill>
                <a:latin typeface="+mj-lt"/>
                <a:ea typeface="楷体_GB2312" pitchFamily="49" charset="-122"/>
              </a:rPr>
              <a:t>位，二进制数的</a:t>
            </a:r>
            <a:r>
              <a:rPr kumimoji="1" lang="en-US" altLang="zh-CN" sz="3200" b="1" dirty="0">
                <a:solidFill>
                  <a:schemeClr val="bg1"/>
                </a:solidFill>
                <a:latin typeface="+mj-lt"/>
                <a:ea typeface="楷体_GB2312" pitchFamily="49" charset="-122"/>
              </a:rPr>
              <a:t>1</a:t>
            </a:r>
            <a:r>
              <a:rPr kumimoji="1" lang="zh-CN" altLang="en-US" sz="3200" b="1" dirty="0">
                <a:solidFill>
                  <a:schemeClr val="bg1"/>
                </a:solidFill>
                <a:latin typeface="+mj-lt"/>
                <a:ea typeface="楷体_GB2312" pitchFamily="49" charset="-122"/>
              </a:rPr>
              <a:t>位。</a:t>
            </a:r>
            <a:r>
              <a:rPr kumimoji="1" lang="en-US" altLang="zh-CN" sz="3200" b="1" dirty="0">
                <a:solidFill>
                  <a:schemeClr val="bg1"/>
                </a:solidFill>
                <a:latin typeface="+mj-lt"/>
                <a:ea typeface="楷体_GB2312" pitchFamily="49" charset="-122"/>
              </a:rPr>
              <a:t>Z</a:t>
            </a:r>
            <a:r>
              <a:rPr kumimoji="1" lang="zh-CN" altLang="en-US" sz="3200" b="1" dirty="0">
                <a:solidFill>
                  <a:schemeClr val="bg1"/>
                </a:solidFill>
                <a:latin typeface="+mj-lt"/>
                <a:ea typeface="楷体_GB2312" pitchFamily="49" charset="-122"/>
              </a:rPr>
              <a:t>的表示方法同</a:t>
            </a:r>
            <a:r>
              <a:rPr kumimoji="1" lang="en-US" altLang="zh-CN" sz="3200" b="1" dirty="0">
                <a:solidFill>
                  <a:schemeClr val="bg1"/>
                </a:solidFill>
                <a:latin typeface="+mj-lt"/>
                <a:ea typeface="楷体_GB2312" pitchFamily="49" charset="-122"/>
              </a:rPr>
              <a:t>X</a:t>
            </a:r>
            <a:r>
              <a:rPr kumimoji="1" lang="zh-CN" altLang="en-US" sz="3200" b="1" dirty="0">
                <a:solidFill>
                  <a:schemeClr val="bg1"/>
                </a:solidFill>
                <a:latin typeface="+mj-lt"/>
                <a:ea typeface="楷体_GB2312" pitchFamily="49" charset="-122"/>
              </a:rPr>
              <a:t>类似。</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E0CE113-ECA6-46DD-B04D-2932562A83E6}" type="slidenum">
              <a:rPr lang="en-US" altLang="zh-CN">
                <a:latin typeface="Times New Roman" panose="02020603050405020304" pitchFamily="18" charset="0"/>
              </a:rPr>
              <a:pPr/>
              <a:t>33</a:t>
            </a:fld>
            <a:endParaRPr lang="en-US" altLang="zh-CN">
              <a:latin typeface="Times New Roman" panose="02020603050405020304" pitchFamily="18" charset="0"/>
            </a:endParaRPr>
          </a:p>
        </p:txBody>
      </p:sp>
      <p:sp>
        <p:nvSpPr>
          <p:cNvPr id="47107" name="Text Box 2"/>
          <p:cNvSpPr txBox="1">
            <a:spLocks noChangeArrowheads="1"/>
          </p:cNvSpPr>
          <p:nvPr/>
        </p:nvSpPr>
        <p:spPr bwMode="auto">
          <a:xfrm>
            <a:off x="228600" y="685800"/>
            <a:ext cx="8610600" cy="4278313"/>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数值常量中的下划线“</a:t>
            </a:r>
            <a:r>
              <a:rPr kumimoji="1" lang="en-US" altLang="zh-CN" sz="3200" b="1" dirty="0">
                <a:latin typeface="+mj-lt"/>
                <a:ea typeface="楷体_GB2312" pitchFamily="49" charset="-122"/>
              </a:rPr>
              <a:t>_”</a:t>
            </a:r>
            <a:r>
              <a:rPr kumimoji="1" lang="zh-CN" altLang="en-US" sz="3200" b="1" dirty="0">
                <a:latin typeface="+mj-lt"/>
                <a:ea typeface="楷体_GB2312" pitchFamily="49" charset="-122"/>
              </a:rPr>
              <a:t>是为了增加可读</a:t>
            </a:r>
          </a:p>
          <a:p>
            <a:pPr eaLnBrk="1" hangingPunct="1">
              <a:spcBef>
                <a:spcPct val="50000"/>
              </a:spcBef>
              <a:defRPr/>
            </a:pPr>
            <a:r>
              <a:rPr kumimoji="1" lang="zh-CN" altLang="en-US" sz="3200" b="1" dirty="0">
                <a:latin typeface="+mj-lt"/>
                <a:ea typeface="楷体_GB2312" pitchFamily="49" charset="-122"/>
              </a:rPr>
              <a:t>性，可以忽略。如</a:t>
            </a:r>
            <a:r>
              <a:rPr kumimoji="1" lang="en-US" altLang="zh-CN" sz="3200" b="1" dirty="0">
                <a:solidFill>
                  <a:srgbClr val="0043A6"/>
                </a:solidFill>
                <a:latin typeface="+mj-lt"/>
                <a:ea typeface="楷体_GB2312" pitchFamily="49" charset="-122"/>
              </a:rPr>
              <a:t>8'b1100_0110</a:t>
            </a:r>
            <a:r>
              <a:rPr kumimoji="1" lang="zh-CN" altLang="en-US" sz="3200" b="1" dirty="0">
                <a:latin typeface="+mj-lt"/>
                <a:ea typeface="楷体_GB2312" pitchFamily="49" charset="-122"/>
              </a:rPr>
              <a:t>表示</a:t>
            </a:r>
            <a:r>
              <a:rPr kumimoji="1" lang="en-US" altLang="zh-CN" sz="3200" b="1" dirty="0">
                <a:latin typeface="+mj-lt"/>
                <a:ea typeface="楷体_GB2312" pitchFamily="49" charset="-122"/>
              </a:rPr>
              <a:t>8</a:t>
            </a:r>
            <a:r>
              <a:rPr kumimoji="1" lang="zh-CN" altLang="en-US" sz="3200" b="1" dirty="0">
                <a:latin typeface="+mj-lt"/>
                <a:ea typeface="楷体_GB2312" pitchFamily="49" charset="-122"/>
              </a:rPr>
              <a:t>位二进制</a:t>
            </a:r>
          </a:p>
          <a:p>
            <a:pPr eaLnBrk="1" hangingPunct="1">
              <a:spcBef>
                <a:spcPct val="50000"/>
              </a:spcBef>
              <a:defRPr/>
            </a:pPr>
            <a:r>
              <a:rPr kumimoji="1" lang="zh-CN" altLang="en-US" sz="3200" b="1" dirty="0">
                <a:latin typeface="+mj-lt"/>
                <a:ea typeface="楷体_GB2312" pitchFamily="49" charset="-122"/>
              </a:rPr>
              <a:t>数。</a:t>
            </a:r>
          </a:p>
          <a:p>
            <a:pPr eaLnBrk="1" hangingPunct="1">
              <a:spcBef>
                <a:spcPct val="50000"/>
              </a:spcBef>
              <a:defRPr/>
            </a:pPr>
            <a:r>
              <a:rPr kumimoji="1" lang="zh-CN" altLang="en-US" sz="3200" b="1" dirty="0">
                <a:latin typeface="+mj-lt"/>
                <a:ea typeface="楷体_GB2312" pitchFamily="49" charset="-122"/>
              </a:rPr>
              <a:t>	数值常量中的“？”表示高阻状态。</a:t>
            </a:r>
          </a:p>
          <a:p>
            <a:pPr eaLnBrk="1" hangingPunct="1">
              <a:spcBef>
                <a:spcPct val="50000"/>
              </a:spcBef>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2'B1</a:t>
            </a:r>
            <a:r>
              <a:rPr kumimoji="1" lang="zh-CN" altLang="en-US" sz="3200" b="1" dirty="0">
                <a:latin typeface="+mj-lt"/>
                <a:ea typeface="楷体_GB2312" pitchFamily="49" charset="-122"/>
              </a:rPr>
              <a:t>？表示</a:t>
            </a:r>
            <a:r>
              <a:rPr kumimoji="1" lang="en-US" altLang="zh-CN" sz="3200" b="1" dirty="0">
                <a:latin typeface="+mj-lt"/>
                <a:ea typeface="楷体_GB2312" pitchFamily="49" charset="-122"/>
              </a:rPr>
              <a:t>2</a:t>
            </a:r>
            <a:r>
              <a:rPr kumimoji="1" lang="zh-CN" altLang="en-US" sz="3200" b="1" dirty="0">
                <a:latin typeface="+mj-lt"/>
                <a:ea typeface="楷体_GB2312" pitchFamily="49" charset="-122"/>
              </a:rPr>
              <a:t>位的二进制数其中的一位是高</a:t>
            </a:r>
          </a:p>
          <a:p>
            <a:pPr eaLnBrk="1" hangingPunct="1">
              <a:spcBef>
                <a:spcPct val="50000"/>
              </a:spcBef>
              <a:defRPr/>
            </a:pPr>
            <a:r>
              <a:rPr kumimoji="1" lang="zh-CN" altLang="en-US" sz="3200" b="1" dirty="0">
                <a:latin typeface="+mj-lt"/>
                <a:ea typeface="楷体_GB2312" pitchFamily="49" charset="-122"/>
              </a:rPr>
              <a:t>        阻状态。</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8751A31-991F-4C4E-B3BF-D079A6D23FAF}" type="slidenum">
              <a:rPr lang="en-US" altLang="zh-CN">
                <a:latin typeface="Times New Roman" panose="02020603050405020304" pitchFamily="18" charset="0"/>
              </a:rPr>
              <a:pPr/>
              <a:t>34</a:t>
            </a:fld>
            <a:endParaRPr lang="en-US" altLang="zh-CN">
              <a:latin typeface="Times New Roman" panose="02020603050405020304" pitchFamily="18" charset="0"/>
            </a:endParaRPr>
          </a:p>
        </p:txBody>
      </p:sp>
      <p:sp>
        <p:nvSpPr>
          <p:cNvPr id="48131" name="Text Box 2"/>
          <p:cNvSpPr txBox="1">
            <a:spLocks noChangeArrowheads="1"/>
          </p:cNvSpPr>
          <p:nvPr/>
        </p:nvSpPr>
        <p:spPr bwMode="auto">
          <a:xfrm>
            <a:off x="250825" y="438150"/>
            <a:ext cx="8893175" cy="5562600"/>
          </a:xfrm>
          <a:prstGeom prst="rect">
            <a:avLst/>
          </a:prstGeom>
          <a:noFill/>
          <a:ln w="9525">
            <a:noFill/>
            <a:miter lim="800000"/>
            <a:headEnd/>
            <a:tailEnd/>
          </a:ln>
        </p:spPr>
        <p:txBody>
          <a:bodyPr>
            <a:spAutoFit/>
          </a:bodyPr>
          <a:lstStyle/>
          <a:p>
            <a:pPr eaLnBrk="1" hangingPunct="1">
              <a:lnSpc>
                <a:spcPct val="80000"/>
              </a:lnSpc>
              <a:spcBef>
                <a:spcPct val="5000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如果没有定义一个整数型的长度，数的</a:t>
            </a:r>
          </a:p>
          <a:p>
            <a:pPr eaLnBrk="1" hangingPunct="1">
              <a:lnSpc>
                <a:spcPct val="80000"/>
              </a:lnSpc>
              <a:spcBef>
                <a:spcPct val="50000"/>
              </a:spcBef>
              <a:defRPr/>
            </a:pPr>
            <a:r>
              <a:rPr kumimoji="1" lang="zh-CN" altLang="en-US" sz="3200" b="1" dirty="0">
                <a:latin typeface="+mj-lt"/>
                <a:ea typeface="楷体_GB2312" pitchFamily="49" charset="-122"/>
              </a:rPr>
              <a:t>长度为相应值中定义的位数。下面是两个例子：</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'o721 	//9</a:t>
            </a:r>
            <a:r>
              <a:rPr kumimoji="1" lang="zh-CN" altLang="en-US" sz="3200" b="1" dirty="0">
                <a:solidFill>
                  <a:srgbClr val="0043A6"/>
                </a:solidFill>
                <a:latin typeface="+mj-lt"/>
                <a:ea typeface="楷体_GB2312" pitchFamily="49" charset="-122"/>
              </a:rPr>
              <a:t>位</a:t>
            </a:r>
            <a:r>
              <a:rPr kumimoji="1" lang="en-US" altLang="zh-CN" sz="3200" b="1" dirty="0">
                <a:solidFill>
                  <a:srgbClr val="0043A6"/>
                </a:solidFill>
                <a:latin typeface="+mj-lt"/>
                <a:ea typeface="楷体_GB2312" pitchFamily="49" charset="-122"/>
              </a:rPr>
              <a:t>2</a:t>
            </a:r>
            <a:r>
              <a:rPr kumimoji="1" lang="zh-CN" altLang="en-US" sz="3200" b="1" dirty="0">
                <a:solidFill>
                  <a:srgbClr val="0043A6"/>
                </a:solidFill>
                <a:latin typeface="+mj-lt"/>
                <a:ea typeface="楷体_GB2312" pitchFamily="49" charset="-122"/>
              </a:rPr>
              <a:t>进制位宽的八进制数</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a:t>
            </a:r>
            <a:r>
              <a:rPr kumimoji="1" lang="en-US" altLang="zh-CN" sz="3200" b="1" dirty="0" err="1">
                <a:solidFill>
                  <a:srgbClr val="0043A6"/>
                </a:solidFill>
                <a:latin typeface="+mj-lt"/>
                <a:ea typeface="楷体_GB2312" pitchFamily="49" charset="-122"/>
              </a:rPr>
              <a:t>hAF</a:t>
            </a:r>
            <a:r>
              <a:rPr kumimoji="1" lang="en-US" altLang="zh-CN" sz="3200" b="1" dirty="0">
                <a:solidFill>
                  <a:srgbClr val="0043A6"/>
                </a:solidFill>
                <a:latin typeface="+mj-lt"/>
                <a:ea typeface="楷体_GB2312" pitchFamily="49" charset="-122"/>
              </a:rPr>
              <a:t> 	//8</a:t>
            </a:r>
            <a:r>
              <a:rPr kumimoji="1" lang="zh-CN" altLang="en-US" sz="3200" b="1" dirty="0">
                <a:solidFill>
                  <a:srgbClr val="0043A6"/>
                </a:solidFill>
                <a:latin typeface="+mj-lt"/>
                <a:ea typeface="楷体_GB2312" pitchFamily="49" charset="-122"/>
              </a:rPr>
              <a:t>位</a:t>
            </a:r>
            <a:r>
              <a:rPr kumimoji="1" lang="en-US" altLang="zh-CN" sz="3200" b="1" dirty="0">
                <a:solidFill>
                  <a:srgbClr val="0043A6"/>
                </a:solidFill>
                <a:latin typeface="+mj-lt"/>
                <a:ea typeface="楷体_GB2312" pitchFamily="49" charset="-122"/>
              </a:rPr>
              <a:t>2</a:t>
            </a:r>
            <a:r>
              <a:rPr kumimoji="1" lang="zh-CN" altLang="en-US" sz="3200" b="1" dirty="0">
                <a:solidFill>
                  <a:srgbClr val="0043A6"/>
                </a:solidFill>
                <a:latin typeface="+mj-lt"/>
                <a:ea typeface="楷体_GB2312" pitchFamily="49" charset="-122"/>
              </a:rPr>
              <a:t>进制位宽的十六进制数</a:t>
            </a:r>
          </a:p>
          <a:p>
            <a:pPr eaLnBrk="1" hangingPunct="1">
              <a:lnSpc>
                <a:spcPct val="80000"/>
              </a:lnSpc>
              <a:spcBef>
                <a:spcPct val="50000"/>
              </a:spcBef>
              <a:defRPr/>
            </a:pPr>
            <a:r>
              <a:rPr kumimoji="1" lang="zh-CN" altLang="en-US" sz="3200" b="1" dirty="0">
                <a:latin typeface="+mj-lt"/>
                <a:ea typeface="楷体_GB2312" pitchFamily="49" charset="-122"/>
              </a:rPr>
              <a:t>	如果定义的长度比为常量指定的长度长，</a:t>
            </a:r>
          </a:p>
          <a:p>
            <a:pPr eaLnBrk="1" hangingPunct="1">
              <a:lnSpc>
                <a:spcPct val="80000"/>
              </a:lnSpc>
              <a:spcBef>
                <a:spcPct val="50000"/>
              </a:spcBef>
              <a:defRPr/>
            </a:pPr>
            <a:r>
              <a:rPr kumimoji="1" lang="zh-CN" altLang="en-US" sz="3200" b="1" dirty="0">
                <a:latin typeface="+mj-lt"/>
                <a:ea typeface="楷体_GB2312" pitchFamily="49" charset="-122"/>
              </a:rPr>
              <a:t>通常在左边填</a:t>
            </a:r>
            <a:r>
              <a:rPr kumimoji="1" lang="en-US" altLang="zh-CN" sz="3200" b="1" dirty="0">
                <a:latin typeface="+mj-lt"/>
                <a:ea typeface="楷体_GB2312" pitchFamily="49" charset="-122"/>
              </a:rPr>
              <a:t>0</a:t>
            </a:r>
            <a:r>
              <a:rPr kumimoji="1" lang="zh-CN" altLang="en-US" sz="3200" b="1" dirty="0">
                <a:latin typeface="+mj-lt"/>
                <a:ea typeface="楷体_GB2312" pitchFamily="49" charset="-122"/>
              </a:rPr>
              <a:t>补位。但是如果数最左边一位</a:t>
            </a:r>
          </a:p>
          <a:p>
            <a:pPr eaLnBrk="1" hangingPunct="1">
              <a:lnSpc>
                <a:spcPct val="80000"/>
              </a:lnSpc>
              <a:spcBef>
                <a:spcPct val="50000"/>
              </a:spcBef>
              <a:defRPr/>
            </a:pPr>
            <a:r>
              <a:rPr kumimoji="1" lang="zh-CN" altLang="en-US" sz="3200" b="1" dirty="0">
                <a:latin typeface="+mj-lt"/>
                <a:ea typeface="楷体_GB2312" pitchFamily="49" charset="-122"/>
              </a:rPr>
              <a:t>为</a:t>
            </a:r>
            <a:r>
              <a:rPr kumimoji="1" lang="en-US" altLang="zh-CN" sz="3200" b="1" dirty="0">
                <a:latin typeface="+mj-lt"/>
                <a:ea typeface="楷体_GB2312" pitchFamily="49" charset="-122"/>
              </a:rPr>
              <a:t>x</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z</a:t>
            </a:r>
            <a:r>
              <a:rPr kumimoji="1" lang="zh-CN" altLang="en-US" sz="3200" b="1" dirty="0">
                <a:latin typeface="+mj-lt"/>
                <a:ea typeface="楷体_GB2312" pitchFamily="49" charset="-122"/>
              </a:rPr>
              <a:t>，就相应地用</a:t>
            </a:r>
            <a:r>
              <a:rPr kumimoji="1" lang="en-US" altLang="zh-CN" sz="3200" b="1" dirty="0">
                <a:latin typeface="+mj-lt"/>
                <a:ea typeface="楷体_GB2312" pitchFamily="49" charset="-122"/>
              </a:rPr>
              <a:t>x</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z</a:t>
            </a:r>
            <a:r>
              <a:rPr kumimoji="1" lang="zh-CN" altLang="en-US" sz="3200" b="1" dirty="0">
                <a:latin typeface="+mj-lt"/>
                <a:ea typeface="楷体_GB2312" pitchFamily="49" charset="-122"/>
              </a:rPr>
              <a:t>在左边补位。例如：</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10'b10 </a:t>
            </a:r>
            <a:r>
              <a:rPr kumimoji="1" lang="zh-CN" altLang="en-US" sz="3200" b="1" dirty="0">
                <a:solidFill>
                  <a:srgbClr val="0043A6"/>
                </a:solidFill>
                <a:latin typeface="+mj-lt"/>
                <a:ea typeface="楷体_GB2312" pitchFamily="49" charset="-122"/>
              </a:rPr>
              <a:t>左边添</a:t>
            </a:r>
            <a:r>
              <a:rPr kumimoji="1" lang="en-US" altLang="zh-CN" sz="3200" b="1" dirty="0">
                <a:solidFill>
                  <a:srgbClr val="0043A6"/>
                </a:solidFill>
                <a:latin typeface="+mj-lt"/>
                <a:ea typeface="楷体_GB2312" pitchFamily="49" charset="-122"/>
              </a:rPr>
              <a:t>0</a:t>
            </a:r>
            <a:r>
              <a:rPr kumimoji="1" lang="zh-CN" altLang="en-US" sz="3200" b="1" dirty="0">
                <a:solidFill>
                  <a:srgbClr val="0043A6"/>
                </a:solidFill>
                <a:latin typeface="+mj-lt"/>
                <a:ea typeface="楷体_GB2312" pitchFamily="49" charset="-122"/>
              </a:rPr>
              <a:t>占位</a:t>
            </a:r>
            <a:r>
              <a:rPr kumimoji="1" lang="en-US" altLang="zh-CN" sz="3200" b="1" dirty="0">
                <a:solidFill>
                  <a:srgbClr val="0043A6"/>
                </a:solidFill>
                <a:latin typeface="+mj-lt"/>
                <a:ea typeface="楷体_GB2312" pitchFamily="49" charset="-122"/>
              </a:rPr>
              <a:t>, 0000000010</a:t>
            </a:r>
            <a:r>
              <a:rPr kumimoji="1" lang="en-US" altLang="zh-CN" sz="3200" b="1" dirty="0">
                <a:latin typeface="+mj-lt"/>
                <a:ea typeface="楷体_GB2312" pitchFamily="49" charset="-122"/>
              </a:rPr>
              <a:t> </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10'bx0x1 </a:t>
            </a:r>
            <a:r>
              <a:rPr kumimoji="1" lang="zh-CN" altLang="en-US" sz="3200" b="1" dirty="0">
                <a:solidFill>
                  <a:srgbClr val="0043A6"/>
                </a:solidFill>
                <a:latin typeface="+mj-lt"/>
                <a:ea typeface="楷体_GB2312" pitchFamily="49" charset="-122"/>
              </a:rPr>
              <a:t>左边添</a:t>
            </a:r>
            <a:r>
              <a:rPr kumimoji="1" lang="en-US" altLang="zh-CN" sz="3200" b="1" dirty="0">
                <a:solidFill>
                  <a:srgbClr val="0043A6"/>
                </a:solidFill>
                <a:latin typeface="+mj-lt"/>
                <a:ea typeface="楷体_GB2312" pitchFamily="49" charset="-122"/>
              </a:rPr>
              <a:t>x</a:t>
            </a:r>
            <a:r>
              <a:rPr kumimoji="1" lang="zh-CN" altLang="en-US" sz="3200" b="1" dirty="0">
                <a:solidFill>
                  <a:srgbClr val="0043A6"/>
                </a:solidFill>
                <a:latin typeface="+mj-lt"/>
                <a:ea typeface="楷体_GB2312" pitchFamily="49" charset="-122"/>
              </a:rPr>
              <a:t>占位</a:t>
            </a:r>
            <a:r>
              <a:rPr kumimoji="1" lang="en-US" altLang="zh-CN" sz="3200" b="1" dirty="0">
                <a:solidFill>
                  <a:srgbClr val="0043A6"/>
                </a:solidFill>
                <a:latin typeface="+mj-lt"/>
                <a:ea typeface="楷体_GB2312" pitchFamily="49" charset="-122"/>
              </a:rPr>
              <a:t>,xxxxxxx0x1</a:t>
            </a:r>
          </a:p>
        </p:txBody>
      </p:sp>
      <p:sp>
        <p:nvSpPr>
          <p:cNvPr id="35844" name="Line 3"/>
          <p:cNvSpPr>
            <a:spLocks noChangeShapeType="1"/>
          </p:cNvSpPr>
          <p:nvPr/>
        </p:nvSpPr>
        <p:spPr bwMode="auto">
          <a:xfrm>
            <a:off x="5584825" y="5499100"/>
            <a:ext cx="0" cy="5334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Line 4"/>
          <p:cNvSpPr>
            <a:spLocks noChangeShapeType="1"/>
          </p:cNvSpPr>
          <p:nvPr/>
        </p:nvSpPr>
        <p:spPr bwMode="auto">
          <a:xfrm>
            <a:off x="5683250" y="4857750"/>
            <a:ext cx="0" cy="5334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76C97AF-F529-45E7-BFA9-39BD163DC588}" type="slidenum">
              <a:rPr lang="en-US" altLang="zh-CN">
                <a:latin typeface="Times New Roman" panose="02020603050405020304" pitchFamily="18" charset="0"/>
              </a:rPr>
              <a:pPr/>
              <a:t>35</a:t>
            </a:fld>
            <a:endParaRPr lang="en-US" altLang="zh-CN">
              <a:latin typeface="Times New Roman" panose="02020603050405020304" pitchFamily="18" charset="0"/>
            </a:endParaRPr>
          </a:p>
        </p:txBody>
      </p:sp>
      <p:sp>
        <p:nvSpPr>
          <p:cNvPr id="49155" name="Text Box 2"/>
          <p:cNvSpPr txBox="1">
            <a:spLocks noChangeArrowheads="1"/>
          </p:cNvSpPr>
          <p:nvPr/>
        </p:nvSpPr>
        <p:spPr bwMode="auto">
          <a:xfrm>
            <a:off x="304800" y="609600"/>
            <a:ext cx="8458200" cy="258127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如果定义的位宽比实际的位数小，那么最</a:t>
            </a:r>
          </a:p>
          <a:p>
            <a:pPr eaLnBrk="1" hangingPunct="1">
              <a:spcBef>
                <a:spcPct val="50000"/>
              </a:spcBef>
              <a:defRPr/>
            </a:pPr>
            <a:r>
              <a:rPr kumimoji="1" lang="zh-CN" altLang="en-US" sz="3200" b="1" dirty="0">
                <a:latin typeface="+mj-lt"/>
                <a:ea typeface="楷体_GB2312" pitchFamily="49" charset="-122"/>
              </a:rPr>
              <a:t>左边的位相应地被截断：</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3'b1001_0011 	//</a:t>
            </a:r>
            <a:r>
              <a:rPr kumimoji="1" lang="zh-CN" altLang="en-US" sz="3200" b="1" dirty="0">
                <a:solidFill>
                  <a:srgbClr val="0043A6"/>
                </a:solidFill>
                <a:latin typeface="+mj-lt"/>
                <a:ea typeface="楷体_GB2312" pitchFamily="49" charset="-122"/>
              </a:rPr>
              <a:t>与</a:t>
            </a:r>
            <a:r>
              <a:rPr kumimoji="1" lang="en-US" altLang="zh-CN" sz="3200" b="1" dirty="0">
                <a:solidFill>
                  <a:srgbClr val="0043A6"/>
                </a:solidFill>
                <a:latin typeface="+mj-lt"/>
                <a:ea typeface="楷体_GB2312" pitchFamily="49" charset="-122"/>
              </a:rPr>
              <a:t>3'b011</a:t>
            </a:r>
            <a:r>
              <a:rPr kumimoji="1" lang="zh-CN" altLang="en-US" sz="3200" b="1" dirty="0">
                <a:solidFill>
                  <a:srgbClr val="0043A6"/>
                </a:solidFill>
                <a:latin typeface="+mj-lt"/>
                <a:ea typeface="楷体_GB2312" pitchFamily="49" charset="-122"/>
              </a:rPr>
              <a:t>相等</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5'h0FFF 	        //</a:t>
            </a:r>
            <a:r>
              <a:rPr kumimoji="1" lang="zh-CN" altLang="en-US" sz="3200" b="1" dirty="0">
                <a:solidFill>
                  <a:srgbClr val="0043A6"/>
                </a:solidFill>
                <a:latin typeface="+mj-lt"/>
                <a:ea typeface="楷体_GB2312" pitchFamily="49" charset="-122"/>
              </a:rPr>
              <a:t>与</a:t>
            </a:r>
            <a:r>
              <a:rPr kumimoji="1" lang="en-US" altLang="zh-CN" sz="3200" b="1" dirty="0">
                <a:solidFill>
                  <a:srgbClr val="0043A6"/>
                </a:solidFill>
                <a:latin typeface="+mj-lt"/>
                <a:ea typeface="楷体_GB2312" pitchFamily="49" charset="-122"/>
              </a:rPr>
              <a:t>5'h1F</a:t>
            </a:r>
            <a:r>
              <a:rPr kumimoji="1" lang="zh-CN" altLang="en-US" sz="3200" b="1" dirty="0">
                <a:solidFill>
                  <a:srgbClr val="0043A6"/>
                </a:solidFill>
                <a:latin typeface="+mj-lt"/>
                <a:ea typeface="楷体_GB2312" pitchFamily="49" charset="-122"/>
              </a:rPr>
              <a:t>相等</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9866C53-C0EF-4CD3-BB28-1BDB510FAD67}" type="slidenum">
              <a:rPr lang="en-US" altLang="zh-CN">
                <a:latin typeface="Times New Roman" panose="02020603050405020304" pitchFamily="18" charset="0"/>
              </a:rPr>
              <a:pPr/>
              <a:t>36</a:t>
            </a:fld>
            <a:endParaRPr lang="en-US" altLang="zh-CN">
              <a:latin typeface="Times New Roman" panose="02020603050405020304" pitchFamily="18" charset="0"/>
            </a:endParaRPr>
          </a:p>
        </p:txBody>
      </p:sp>
      <p:sp>
        <p:nvSpPr>
          <p:cNvPr id="50179" name="Text Box 2"/>
          <p:cNvSpPr txBox="1">
            <a:spLocks noChangeArrowheads="1"/>
          </p:cNvSpPr>
          <p:nvPr/>
        </p:nvSpPr>
        <p:spPr bwMode="auto">
          <a:xfrm>
            <a:off x="228600" y="457200"/>
            <a:ext cx="8458200" cy="6248400"/>
          </a:xfrm>
          <a:prstGeom prst="rect">
            <a:avLst/>
          </a:prstGeom>
          <a:noFill/>
          <a:ln w="9525">
            <a:noFill/>
            <a:miter lim="800000"/>
            <a:headEnd/>
            <a:tailEnd/>
          </a:ln>
        </p:spPr>
        <p:txBody>
          <a:bodyPr>
            <a:spAutoFit/>
          </a:bodyPr>
          <a:lstStyle/>
          <a:p>
            <a:pPr eaLnBrk="1" hangingPunct="1">
              <a:lnSpc>
                <a:spcPct val="80000"/>
              </a:lnSpc>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）实数</a:t>
            </a:r>
          </a:p>
          <a:p>
            <a:pPr eaLnBrk="1" hangingPunct="1">
              <a:lnSpc>
                <a:spcPct val="80000"/>
              </a:lnSpc>
              <a:spcBef>
                <a:spcPct val="50000"/>
              </a:spcBef>
              <a:defRPr/>
            </a:pPr>
            <a:r>
              <a:rPr kumimoji="1" lang="zh-CN" altLang="en-US" sz="3200" b="1" dirty="0">
                <a:latin typeface="+mj-lt"/>
                <a:ea typeface="楷体_GB2312" pitchFamily="49" charset="-122"/>
              </a:rPr>
              <a:t>有两种表示方法：</a:t>
            </a:r>
          </a:p>
          <a:p>
            <a:pPr eaLnBrk="1" hangingPunct="1">
              <a:lnSpc>
                <a:spcPct val="80000"/>
              </a:lnSpc>
              <a:spcBef>
                <a:spcPct val="50000"/>
              </a:spcBef>
              <a:buFontTx/>
              <a:buBlip>
                <a:blip r:embed="rId2"/>
              </a:buBlip>
              <a:defRPr/>
            </a:pPr>
            <a:r>
              <a:rPr kumimoji="1" lang="zh-CN" altLang="en-US" sz="3200" b="1" dirty="0">
                <a:latin typeface="+mj-lt"/>
                <a:ea typeface="楷体_GB2312" pitchFamily="49" charset="-122"/>
              </a:rPr>
              <a:t>  十进制表示方法</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2.0</a:t>
            </a:r>
          </a:p>
          <a:p>
            <a:pPr eaLnBrk="1" hangingPunct="1">
              <a:lnSpc>
                <a:spcPct val="80000"/>
              </a:lnSpc>
              <a:spcBef>
                <a:spcPct val="50000"/>
              </a:spcBef>
              <a:defRPr/>
            </a:pPr>
            <a:r>
              <a:rPr kumimoji="1" lang="en-US" altLang="zh-CN" sz="3200" b="1" dirty="0">
                <a:latin typeface="+mj-lt"/>
                <a:ea typeface="楷体_GB2312" pitchFamily="49" charset="-122"/>
              </a:rPr>
              <a:t>      5.67</a:t>
            </a:r>
          </a:p>
          <a:p>
            <a:pPr eaLnBrk="1" hangingPunct="1">
              <a:lnSpc>
                <a:spcPct val="80000"/>
              </a:lnSpc>
              <a:spcBef>
                <a:spcPct val="50000"/>
              </a:spcBef>
              <a:defRPr/>
            </a:pPr>
            <a:r>
              <a:rPr kumimoji="1" lang="en-US" altLang="zh-CN" sz="3200" b="1" dirty="0">
                <a:latin typeface="+mj-lt"/>
                <a:ea typeface="楷体_GB2312" pitchFamily="49" charset="-122"/>
              </a:rPr>
              <a:t>      2.      //</a:t>
            </a:r>
            <a:r>
              <a:rPr kumimoji="1" lang="zh-CN" altLang="en-US" sz="3200" b="1" dirty="0">
                <a:solidFill>
                  <a:srgbClr val="0043A6"/>
                </a:solidFill>
                <a:latin typeface="+mj-lt"/>
                <a:ea typeface="楷体_GB2312" pitchFamily="49" charset="-122"/>
              </a:rPr>
              <a:t>非法：小数点两侧必须有数字</a:t>
            </a:r>
          </a:p>
          <a:p>
            <a:pPr eaLnBrk="1" hangingPunct="1">
              <a:lnSpc>
                <a:spcPct val="80000"/>
              </a:lnSpc>
              <a:spcBef>
                <a:spcPct val="50000"/>
              </a:spcBef>
              <a:buFontTx/>
              <a:buBlip>
                <a:blip r:embed="rId2"/>
              </a:buBlip>
              <a:defRPr/>
            </a:pPr>
            <a:r>
              <a:rPr kumimoji="1" lang="zh-CN" altLang="en-US" sz="3200" b="1" dirty="0">
                <a:latin typeface="+mj-lt"/>
                <a:ea typeface="楷体_GB2312" pitchFamily="49" charset="-122"/>
              </a:rPr>
              <a:t>  科学计数法</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43_5.1e2		//43510.0</a:t>
            </a:r>
            <a:r>
              <a:rPr kumimoji="1" lang="zh-CN" altLang="en-US" sz="3200" b="1" dirty="0">
                <a:latin typeface="+mj-lt"/>
                <a:ea typeface="楷体_GB2312" pitchFamily="49" charset="-122"/>
              </a:rPr>
              <a:t>（下划线忽略）</a:t>
            </a:r>
          </a:p>
          <a:p>
            <a:pPr eaLnBrk="1" hangingPunct="1">
              <a:lnSpc>
                <a:spcPct val="8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9.6E2		//960.0</a:t>
            </a:r>
          </a:p>
          <a:p>
            <a:pPr eaLnBrk="1" hangingPunct="1">
              <a:lnSpc>
                <a:spcPct val="80000"/>
              </a:lnSpc>
              <a:spcBef>
                <a:spcPct val="50000"/>
              </a:spcBef>
              <a:defRPr/>
            </a:pPr>
            <a:r>
              <a:rPr kumimoji="1" lang="en-US" altLang="zh-CN" sz="3200" b="1" dirty="0">
                <a:latin typeface="+mj-lt"/>
                <a:ea typeface="楷体_GB2312" pitchFamily="49" charset="-122"/>
              </a:rPr>
              <a:t>     5E-4		//0.0005</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F4983A4-D660-4A64-924C-3686606CF3A4}" type="slidenum">
              <a:rPr lang="en-US" altLang="zh-CN">
                <a:latin typeface="Times New Roman" panose="02020603050405020304" pitchFamily="18" charset="0"/>
              </a:rPr>
              <a:pPr/>
              <a:t>37</a:t>
            </a:fld>
            <a:endParaRPr lang="en-US" altLang="zh-CN">
              <a:latin typeface="Times New Roman" panose="02020603050405020304" pitchFamily="18" charset="0"/>
            </a:endParaRPr>
          </a:p>
        </p:txBody>
      </p:sp>
      <p:sp>
        <p:nvSpPr>
          <p:cNvPr id="38915" name="Text Box 2"/>
          <p:cNvSpPr txBox="1">
            <a:spLocks noChangeArrowheads="1"/>
          </p:cNvSpPr>
          <p:nvPr/>
        </p:nvSpPr>
        <p:spPr bwMode="auto">
          <a:xfrm>
            <a:off x="228600" y="914400"/>
            <a:ext cx="85344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楷体_GB2312" pitchFamily="49" charset="-122"/>
                <a:ea typeface="楷体_GB2312" pitchFamily="49" charset="-122"/>
              </a:rPr>
              <a:t>下面的几个例子是无效的格式：</a:t>
            </a:r>
          </a:p>
          <a:p>
            <a:pPr eaLnBrk="1" hangingPunct="1">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.25</a:t>
            </a:r>
          </a:p>
          <a:p>
            <a:pPr eaLnBrk="1" hangingPunct="1">
              <a:spcBef>
                <a:spcPct val="50000"/>
              </a:spcBef>
            </a:pPr>
            <a:r>
              <a:rPr kumimoji="1" lang="en-US" altLang="zh-CN" sz="3200" b="1">
                <a:latin typeface="Times New Roman" panose="02020603050405020304" pitchFamily="18" charset="0"/>
              </a:rPr>
              <a:t>	3.</a:t>
            </a:r>
          </a:p>
          <a:p>
            <a:pPr eaLnBrk="1" hangingPunct="1">
              <a:spcBef>
                <a:spcPct val="50000"/>
              </a:spcBef>
            </a:pPr>
            <a:r>
              <a:rPr kumimoji="1" lang="en-US" altLang="zh-CN" sz="3200" b="1">
                <a:latin typeface="Times New Roman" panose="02020603050405020304" pitchFamily="18" charset="0"/>
              </a:rPr>
              <a:t>	7.E3</a:t>
            </a:r>
          </a:p>
          <a:p>
            <a:pPr eaLnBrk="1" hangingPunct="1">
              <a:spcBef>
                <a:spcPct val="50000"/>
              </a:spcBef>
            </a:pPr>
            <a:r>
              <a:rPr kumimoji="1" lang="en-US" altLang="zh-CN" sz="3200" b="1">
                <a:latin typeface="Times New Roman" panose="02020603050405020304" pitchFamily="18" charset="0"/>
              </a:rPr>
              <a:t>	.8e-2</a:t>
            </a:r>
          </a:p>
        </p:txBody>
      </p:sp>
      <p:sp>
        <p:nvSpPr>
          <p:cNvPr id="55299" name="AutoShape 3"/>
          <p:cNvSpPr>
            <a:spLocks noChangeArrowheads="1"/>
          </p:cNvSpPr>
          <p:nvPr/>
        </p:nvSpPr>
        <p:spPr bwMode="auto">
          <a:xfrm>
            <a:off x="3276600" y="1773238"/>
            <a:ext cx="5410200" cy="4191000"/>
          </a:xfrm>
          <a:prstGeom prst="foldedCorner">
            <a:avLst>
              <a:gd name="adj" fmla="val 11944"/>
            </a:avLst>
          </a:prstGeom>
          <a:noFill/>
          <a:ln w="38100">
            <a:solidFill>
              <a:schemeClr val="bg2"/>
            </a:solidFill>
            <a:round/>
            <a:headEnd/>
            <a:tailEnd/>
          </a:ln>
          <a:effectLst>
            <a:prstShdw prst="shdw18" dist="17961" dir="13500000">
              <a:schemeClr val="bg2">
                <a:gamma/>
                <a:shade val="60000"/>
                <a:invGamma/>
              </a:schemeClr>
            </a:prstShdw>
          </a:effectLst>
        </p:spPr>
        <p:txBody>
          <a:bodyPr wrap="none" anchor="ctr"/>
          <a:lstStyle/>
          <a:p>
            <a:pPr eaLnBrk="1" hangingPunct="1">
              <a:defRPr/>
            </a:pPr>
            <a:r>
              <a:rPr kumimoji="1" lang="zh-CN" altLang="en-US" sz="3200" b="1">
                <a:solidFill>
                  <a:srgbClr val="0043A6"/>
                </a:solidFill>
                <a:latin typeface="+mj-lt"/>
                <a:ea typeface="楷体_GB2312" pitchFamily="49" charset="-122"/>
              </a:rPr>
              <a:t>实数可以转化为整数，根据</a:t>
            </a:r>
          </a:p>
          <a:p>
            <a:pPr eaLnBrk="1" hangingPunct="1">
              <a:defRPr/>
            </a:pPr>
            <a:r>
              <a:rPr kumimoji="1" lang="zh-CN" altLang="en-US" sz="3200" b="1">
                <a:solidFill>
                  <a:srgbClr val="0043A6"/>
                </a:solidFill>
                <a:latin typeface="+mj-lt"/>
                <a:ea typeface="楷体_GB2312" pitchFamily="49" charset="-122"/>
              </a:rPr>
              <a:t>四舍五入的原则，而不是截</a:t>
            </a:r>
          </a:p>
          <a:p>
            <a:pPr eaLnBrk="1" hangingPunct="1">
              <a:defRPr/>
            </a:pPr>
            <a:r>
              <a:rPr kumimoji="1" lang="zh-CN" altLang="en-US" sz="3200" b="1">
                <a:solidFill>
                  <a:srgbClr val="0043A6"/>
                </a:solidFill>
                <a:latin typeface="+mj-lt"/>
                <a:ea typeface="楷体_GB2312" pitchFamily="49" charset="-122"/>
              </a:rPr>
              <a:t>断原则，当将实数赋给一个</a:t>
            </a:r>
          </a:p>
          <a:p>
            <a:pPr eaLnBrk="1" hangingPunct="1">
              <a:defRPr/>
            </a:pPr>
            <a:r>
              <a:rPr kumimoji="1" lang="zh-CN" altLang="en-US" sz="3200" b="1">
                <a:solidFill>
                  <a:srgbClr val="0043A6"/>
                </a:solidFill>
                <a:latin typeface="+mj-lt"/>
                <a:ea typeface="楷体_GB2312" pitchFamily="49" charset="-122"/>
              </a:rPr>
              <a:t>整数时，这种转化会自行发</a:t>
            </a:r>
          </a:p>
          <a:p>
            <a:pPr eaLnBrk="1" hangingPunct="1">
              <a:defRPr/>
            </a:pPr>
            <a:r>
              <a:rPr kumimoji="1" lang="zh-CN" altLang="en-US" sz="3200" b="1">
                <a:solidFill>
                  <a:srgbClr val="0043A6"/>
                </a:solidFill>
                <a:latin typeface="+mj-lt"/>
                <a:ea typeface="楷体_GB2312" pitchFamily="49" charset="-122"/>
              </a:rPr>
              <a:t>生，例如：在转化成整数时，</a:t>
            </a:r>
          </a:p>
          <a:p>
            <a:pPr eaLnBrk="1" hangingPunct="1">
              <a:defRPr/>
            </a:pPr>
            <a:r>
              <a:rPr kumimoji="1" lang="zh-CN" altLang="en-US" sz="3200" b="1">
                <a:solidFill>
                  <a:srgbClr val="0043A6"/>
                </a:solidFill>
                <a:latin typeface="+mj-lt"/>
                <a:ea typeface="楷体_GB2312" pitchFamily="49" charset="-122"/>
              </a:rPr>
              <a:t>实数</a:t>
            </a:r>
            <a:r>
              <a:rPr kumimoji="1" lang="en-US" altLang="zh-CN" sz="3200" b="1">
                <a:solidFill>
                  <a:srgbClr val="0043A6"/>
                </a:solidFill>
                <a:latin typeface="+mj-lt"/>
                <a:ea typeface="楷体_GB2312" pitchFamily="49" charset="-122"/>
              </a:rPr>
              <a:t>25.5</a:t>
            </a:r>
            <a:r>
              <a:rPr kumimoji="1" lang="zh-CN" altLang="en-US" sz="3200" b="1">
                <a:solidFill>
                  <a:srgbClr val="0043A6"/>
                </a:solidFill>
                <a:latin typeface="+mj-lt"/>
                <a:ea typeface="楷体_GB2312" pitchFamily="49" charset="-122"/>
              </a:rPr>
              <a:t>和</a:t>
            </a:r>
            <a:r>
              <a:rPr kumimoji="1" lang="en-US" altLang="zh-CN" sz="3200" b="1">
                <a:solidFill>
                  <a:srgbClr val="0043A6"/>
                </a:solidFill>
                <a:latin typeface="+mj-lt"/>
                <a:ea typeface="楷体_GB2312" pitchFamily="49" charset="-122"/>
              </a:rPr>
              <a:t>25.8</a:t>
            </a:r>
            <a:r>
              <a:rPr kumimoji="1" lang="zh-CN" altLang="en-US" sz="3200" b="1">
                <a:solidFill>
                  <a:srgbClr val="0043A6"/>
                </a:solidFill>
                <a:latin typeface="+mj-lt"/>
                <a:ea typeface="楷体_GB2312" pitchFamily="49" charset="-122"/>
              </a:rPr>
              <a:t>都变成</a:t>
            </a:r>
            <a:r>
              <a:rPr kumimoji="1" lang="en-US" altLang="zh-CN" sz="3200" b="1">
                <a:solidFill>
                  <a:srgbClr val="0043A6"/>
                </a:solidFill>
                <a:latin typeface="+mj-lt"/>
                <a:ea typeface="楷体_GB2312" pitchFamily="49" charset="-122"/>
              </a:rPr>
              <a:t>26</a:t>
            </a:r>
            <a:r>
              <a:rPr kumimoji="1" lang="zh-CN" altLang="en-US" sz="3200" b="1">
                <a:solidFill>
                  <a:srgbClr val="0043A6"/>
                </a:solidFill>
                <a:latin typeface="+mj-lt"/>
                <a:ea typeface="楷体_GB2312" pitchFamily="49" charset="-122"/>
              </a:rPr>
              <a:t>，而</a:t>
            </a:r>
          </a:p>
          <a:p>
            <a:pPr eaLnBrk="1" hangingPunct="1">
              <a:defRPr/>
            </a:pPr>
            <a:r>
              <a:rPr kumimoji="1" lang="en-US" altLang="zh-CN" sz="3200" b="1">
                <a:solidFill>
                  <a:srgbClr val="0043A6"/>
                </a:solidFill>
                <a:latin typeface="+mj-lt"/>
                <a:ea typeface="楷体_GB2312" pitchFamily="49" charset="-122"/>
              </a:rPr>
              <a:t>25.2</a:t>
            </a:r>
            <a:r>
              <a:rPr kumimoji="1" lang="zh-CN" altLang="en-US" sz="3200" b="1">
                <a:solidFill>
                  <a:srgbClr val="0043A6"/>
                </a:solidFill>
                <a:latin typeface="+mj-lt"/>
                <a:ea typeface="楷体_GB2312" pitchFamily="49" charset="-122"/>
              </a:rPr>
              <a:t>则变成</a:t>
            </a:r>
            <a:r>
              <a:rPr kumimoji="1" lang="en-US" altLang="zh-CN" sz="3200" b="1">
                <a:solidFill>
                  <a:srgbClr val="0043A6"/>
                </a:solidFill>
                <a:latin typeface="+mj-lt"/>
                <a:ea typeface="楷体_GB2312" pitchFamily="49" charset="-122"/>
              </a:rPr>
              <a:t>25</a:t>
            </a:r>
            <a:r>
              <a:rPr kumimoji="1" lang="zh-CN" altLang="en-US" sz="3200" b="1">
                <a:solidFill>
                  <a:srgbClr val="0043A6"/>
                </a:solidFill>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4E8688E-FDB9-4AF4-9534-0980065DCCF5}" type="slidenum">
              <a:rPr lang="en-US" altLang="zh-CN">
                <a:latin typeface="Times New Roman" panose="02020603050405020304" pitchFamily="18" charset="0"/>
              </a:rPr>
              <a:pPr/>
              <a:t>38</a:t>
            </a:fld>
            <a:endParaRPr lang="en-US" altLang="zh-CN">
              <a:latin typeface="Times New Roman" panose="02020603050405020304" pitchFamily="18" charset="0"/>
            </a:endParaRPr>
          </a:p>
        </p:txBody>
      </p:sp>
      <p:sp>
        <p:nvSpPr>
          <p:cNvPr id="52227" name="Text Box 2"/>
          <p:cNvSpPr txBox="1">
            <a:spLocks noChangeArrowheads="1"/>
          </p:cNvSpPr>
          <p:nvPr/>
        </p:nvSpPr>
        <p:spPr bwMode="auto">
          <a:xfrm>
            <a:off x="228600" y="609600"/>
            <a:ext cx="8686800" cy="378618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Times New Roman" pitchFamily="18" charset="0"/>
              </a:rPr>
              <a:t>3</a:t>
            </a:r>
            <a:r>
              <a:rPr kumimoji="1" lang="zh-CN" altLang="en-US" sz="3200" b="1" dirty="0">
                <a:latin typeface="Times New Roman" pitchFamily="18" charset="0"/>
              </a:rPr>
              <a:t>）</a:t>
            </a:r>
            <a:r>
              <a:rPr kumimoji="1" lang="zh-CN" altLang="en-US" sz="3200" b="1" dirty="0">
                <a:latin typeface="+mj-lt"/>
                <a:ea typeface="楷体_GB2312" pitchFamily="49" charset="-122"/>
              </a:rPr>
              <a:t>字符串</a:t>
            </a:r>
          </a:p>
          <a:p>
            <a:pPr eaLnBrk="1" hangingPunct="1">
              <a:lnSpc>
                <a:spcPct val="150000"/>
              </a:lnSpc>
              <a:spcBef>
                <a:spcPct val="50000"/>
              </a:spcBef>
              <a:defRPr/>
            </a:pPr>
            <a:r>
              <a:rPr kumimoji="1" lang="zh-CN" altLang="en-US" sz="3200" b="1" dirty="0">
                <a:latin typeface="+mj-lt"/>
                <a:ea typeface="楷体_GB2312" pitchFamily="49" charset="-122"/>
              </a:rPr>
              <a:t>	字符串是双引号内的字符序列，不能分成多行书写。若字符串用做</a:t>
            </a:r>
            <a:r>
              <a:rPr kumimoji="1" lang="en-US" altLang="zh-CN" sz="3200" b="1" dirty="0" err="1">
                <a:latin typeface="+mj-lt"/>
                <a:ea typeface="楷体_GB2312" pitchFamily="49" charset="-122"/>
              </a:rPr>
              <a:t>Verilog</a:t>
            </a:r>
            <a:r>
              <a:rPr kumimoji="1" lang="en-US" altLang="zh-CN" sz="3200" b="1" dirty="0">
                <a:latin typeface="+mj-lt"/>
                <a:ea typeface="楷体_GB2312" pitchFamily="49" charset="-122"/>
              </a:rPr>
              <a:t> HDL</a:t>
            </a:r>
            <a:r>
              <a:rPr kumimoji="1" lang="zh-CN" altLang="en-US" sz="3200" b="1" dirty="0">
                <a:latin typeface="+mj-lt"/>
                <a:ea typeface="楷体_GB2312" pitchFamily="49" charset="-122"/>
              </a:rPr>
              <a:t>表达式或赋值语句中的操作数，则字符串被看作</a:t>
            </a:r>
            <a:r>
              <a:rPr kumimoji="1" lang="en-US" altLang="zh-CN" sz="3200" b="1" dirty="0">
                <a:latin typeface="+mj-lt"/>
                <a:ea typeface="楷体_GB2312" pitchFamily="49" charset="-122"/>
              </a:rPr>
              <a:t>8</a:t>
            </a:r>
            <a:r>
              <a:rPr kumimoji="1" lang="zh-CN" altLang="en-US" sz="3200" b="1" dirty="0">
                <a:latin typeface="+mj-lt"/>
                <a:ea typeface="楷体_GB2312" pitchFamily="49" charset="-122"/>
              </a:rPr>
              <a:t>位的</a:t>
            </a:r>
            <a:r>
              <a:rPr kumimoji="1" lang="en-US" altLang="zh-CN" sz="3200" b="1" dirty="0">
                <a:latin typeface="+mj-lt"/>
                <a:ea typeface="楷体_GB2312" pitchFamily="49" charset="-122"/>
              </a:rPr>
              <a:t>ASCII</a:t>
            </a:r>
            <a:r>
              <a:rPr kumimoji="1" lang="zh-CN" altLang="en-US" sz="3200" b="1" dirty="0">
                <a:latin typeface="+mj-lt"/>
                <a:ea typeface="楷体_GB2312" pitchFamily="49" charset="-122"/>
              </a:rPr>
              <a:t>值序列，每一个字符对应</a:t>
            </a:r>
            <a:r>
              <a:rPr kumimoji="1" lang="en-US" altLang="zh-CN" sz="3200" b="1" dirty="0">
                <a:latin typeface="+mj-lt"/>
                <a:ea typeface="楷体_GB2312" pitchFamily="49" charset="-122"/>
              </a:rPr>
              <a:t>8</a:t>
            </a:r>
            <a:r>
              <a:rPr kumimoji="1" lang="zh-CN" altLang="en-US" sz="3200" b="1" dirty="0">
                <a:latin typeface="+mj-lt"/>
                <a:ea typeface="楷体_GB2312" pitchFamily="49" charset="-122"/>
              </a:rPr>
              <a:t>位</a:t>
            </a:r>
            <a:r>
              <a:rPr kumimoji="1" lang="en-US" altLang="zh-CN" sz="3200" b="1" dirty="0">
                <a:latin typeface="+mj-lt"/>
                <a:ea typeface="楷体_GB2312" pitchFamily="49" charset="-122"/>
              </a:rPr>
              <a:t>ASCII</a:t>
            </a:r>
            <a:r>
              <a:rPr kumimoji="1" lang="zh-CN" altLang="en-US" sz="3200" b="1" dirty="0">
                <a:latin typeface="+mj-lt"/>
                <a:ea typeface="楷体_GB2312" pitchFamily="49" charset="-122"/>
              </a:rPr>
              <a:t>值。</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63252CD-B9C5-4359-9AAC-BFEC5E22D7C5}" type="slidenum">
              <a:rPr lang="en-US" altLang="zh-CN">
                <a:latin typeface="Times New Roman" panose="02020603050405020304" pitchFamily="18" charset="0"/>
              </a:rPr>
              <a:pPr/>
              <a:t>39</a:t>
            </a:fld>
            <a:endParaRPr lang="en-US" altLang="zh-CN">
              <a:latin typeface="Times New Roman" panose="02020603050405020304" pitchFamily="18" charset="0"/>
            </a:endParaRPr>
          </a:p>
        </p:txBody>
      </p:sp>
      <p:sp>
        <p:nvSpPr>
          <p:cNvPr id="53251" name="Text Box 2"/>
          <p:cNvSpPr txBox="1">
            <a:spLocks noChangeArrowheads="1"/>
          </p:cNvSpPr>
          <p:nvPr/>
        </p:nvSpPr>
        <p:spPr bwMode="auto">
          <a:xfrm>
            <a:off x="228600" y="838200"/>
            <a:ext cx="8610600" cy="423862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latin typeface="+mj-lt"/>
                <a:ea typeface="楷体_GB2312" pitchFamily="49" charset="-122"/>
              </a:rPr>
              <a:t>例</a:t>
            </a:r>
            <a:r>
              <a:rPr kumimoji="1" lang="en-US" altLang="zh-CN" sz="3200" b="1" dirty="0">
                <a:latin typeface="+mj-lt"/>
                <a:ea typeface="楷体_GB2312" pitchFamily="49" charset="-122"/>
              </a:rPr>
              <a:t>1</a:t>
            </a:r>
            <a:r>
              <a:rPr kumimoji="1" lang="zh-CN" altLang="en-US" sz="3200" b="1" dirty="0">
                <a:latin typeface="+mj-lt"/>
                <a:ea typeface="楷体_GB2312" pitchFamily="49" charset="-122"/>
              </a:rPr>
              <a:t>：字符串变量声明</a:t>
            </a:r>
          </a:p>
          <a:p>
            <a:pPr eaLnBrk="1" hangingPunct="1">
              <a:spcBef>
                <a:spcPct val="50000"/>
              </a:spcBef>
              <a:defRPr/>
            </a:pPr>
            <a:r>
              <a:rPr kumimoji="1" lang="en-US" altLang="zh-CN" sz="3200" b="1" dirty="0" err="1">
                <a:latin typeface="Times New Roman" pitchFamily="18" charset="0"/>
              </a:rPr>
              <a:t>reg</a:t>
            </a:r>
            <a:r>
              <a:rPr kumimoji="1" lang="en-US" altLang="zh-CN" sz="3200" b="1" dirty="0">
                <a:latin typeface="Times New Roman" pitchFamily="18" charset="0"/>
              </a:rPr>
              <a:t>  [8*12:1]   </a:t>
            </a:r>
            <a:r>
              <a:rPr kumimoji="1" lang="en-US" altLang="zh-CN" sz="3200" b="1" dirty="0" err="1">
                <a:latin typeface="Times New Roman" pitchFamily="18" charset="0"/>
              </a:rPr>
              <a:t>stringvar</a:t>
            </a:r>
            <a:r>
              <a:rPr kumimoji="1" lang="en-US" altLang="zh-CN" sz="3200" b="1" dirty="0">
                <a:latin typeface="Times New Roman" pitchFamily="18" charset="0"/>
              </a:rPr>
              <a:t>;</a:t>
            </a:r>
          </a:p>
          <a:p>
            <a:pPr eaLnBrk="1" hangingPunct="1">
              <a:spcBef>
                <a:spcPct val="50000"/>
              </a:spcBef>
              <a:defRPr/>
            </a:pPr>
            <a:r>
              <a:rPr kumimoji="1" lang="en-US" altLang="zh-CN" sz="3200" b="1" dirty="0">
                <a:latin typeface="Times New Roman" pitchFamily="18" charset="0"/>
              </a:rPr>
              <a:t>initial  </a:t>
            </a:r>
          </a:p>
          <a:p>
            <a:pPr eaLnBrk="1" hangingPunct="1">
              <a:spcBef>
                <a:spcPct val="50000"/>
              </a:spcBef>
              <a:defRPr/>
            </a:pPr>
            <a:r>
              <a:rPr kumimoji="1" lang="en-US" altLang="zh-CN" sz="3200" b="1" dirty="0">
                <a:latin typeface="Times New Roman" pitchFamily="18" charset="0"/>
              </a:rPr>
              <a:t>     begin</a:t>
            </a:r>
          </a:p>
          <a:p>
            <a:pPr eaLnBrk="1" hangingPunct="1">
              <a:spcBef>
                <a:spcPct val="50000"/>
              </a:spcBef>
              <a:defRPr/>
            </a:pPr>
            <a:r>
              <a:rPr kumimoji="1" lang="en-US" altLang="zh-CN" sz="3200" b="1" dirty="0">
                <a:latin typeface="Times New Roman" pitchFamily="18" charset="0"/>
              </a:rPr>
              <a:t>	 </a:t>
            </a:r>
            <a:r>
              <a:rPr kumimoji="1" lang="en-US" altLang="zh-CN" sz="3200" b="1" dirty="0" err="1">
                <a:latin typeface="Times New Roman" pitchFamily="18" charset="0"/>
              </a:rPr>
              <a:t>stringvar</a:t>
            </a:r>
            <a:r>
              <a:rPr kumimoji="1" lang="en-US" altLang="zh-CN" sz="3200" b="1" dirty="0">
                <a:latin typeface="Times New Roman" pitchFamily="18" charset="0"/>
              </a:rPr>
              <a:t>=“hello  world!”;</a:t>
            </a:r>
          </a:p>
          <a:p>
            <a:pPr eaLnBrk="1" hangingPunct="1">
              <a:spcBef>
                <a:spcPct val="50000"/>
              </a:spcBef>
              <a:defRPr/>
            </a:pPr>
            <a:r>
              <a:rPr kumimoji="1" lang="en-US" altLang="zh-CN" sz="3200" b="1" dirty="0">
                <a:latin typeface="Times New Roman" pitchFamily="18" charset="0"/>
              </a:rPr>
              <a:t>     end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227013" y="311150"/>
            <a:ext cx="7772400" cy="685800"/>
          </a:xfrm>
        </p:spPr>
        <p:txBody>
          <a:bodyPr/>
          <a:lstStyle/>
          <a:p>
            <a:pPr eaLnBrk="1" hangingPunct="1">
              <a:buFontTx/>
              <a:buNone/>
              <a:defRPr/>
            </a:pPr>
            <a:r>
              <a:rPr lang="zh-CN" altLang="en-US" sz="3600" b="1" dirty="0" smtClean="0">
                <a:solidFill>
                  <a:srgbClr val="0053CC"/>
                </a:solidFill>
                <a:effectLst>
                  <a:outerShdw blurRad="38100" dist="38100" dir="2700000" algn="tl">
                    <a:srgbClr val="C0C0C0"/>
                  </a:outerShdw>
                </a:effectLst>
                <a:latin typeface="宋体" pitchFamily="2" charset="-122"/>
              </a:rPr>
              <a:t>二</a:t>
            </a:r>
            <a:r>
              <a:rPr lang="en-US" altLang="zh-CN" sz="3600" b="1" dirty="0" smtClean="0">
                <a:solidFill>
                  <a:srgbClr val="0053CC"/>
                </a:solidFill>
                <a:effectLst>
                  <a:outerShdw blurRad="38100" dist="38100" dir="2700000" algn="tl">
                    <a:srgbClr val="C0C0C0"/>
                  </a:outerShdw>
                </a:effectLst>
                <a:latin typeface="宋体" pitchFamily="2" charset="-122"/>
              </a:rPr>
              <a:t>.</a:t>
            </a:r>
            <a:r>
              <a:rPr lang="zh-CN" altLang="en-US" sz="3600" b="1" dirty="0" smtClean="0">
                <a:solidFill>
                  <a:srgbClr val="0053CC"/>
                </a:solidFill>
                <a:effectLst>
                  <a:outerShdw blurRad="38100" dist="38100" dir="2700000" algn="tl">
                    <a:srgbClr val="C0C0C0"/>
                  </a:outerShdw>
                </a:effectLst>
                <a:latin typeface="宋体" pitchFamily="2" charset="-122"/>
              </a:rPr>
              <a:t>为什么要用</a:t>
            </a:r>
            <a:r>
              <a:rPr lang="en-US" altLang="zh-CN" sz="3600" b="1" dirty="0" smtClean="0">
                <a:solidFill>
                  <a:srgbClr val="0053CC"/>
                </a:solidFill>
                <a:effectLst>
                  <a:outerShdw blurRad="38100" dist="38100" dir="2700000" algn="tl">
                    <a:srgbClr val="C0C0C0"/>
                  </a:outerShdw>
                </a:effectLst>
                <a:latin typeface="宋体" pitchFamily="2" charset="-122"/>
              </a:rPr>
              <a:t>HDL</a:t>
            </a:r>
            <a:r>
              <a:rPr lang="zh-CN" altLang="en-US" sz="3600" b="1" dirty="0" smtClean="0">
                <a:solidFill>
                  <a:srgbClr val="0053CC"/>
                </a:solidFill>
                <a:effectLst>
                  <a:outerShdw blurRad="38100" dist="38100" dir="2700000" algn="tl">
                    <a:srgbClr val="C0C0C0"/>
                  </a:outerShdw>
                </a:effectLst>
                <a:latin typeface="宋体" pitchFamily="2" charset="-122"/>
              </a:rPr>
              <a:t>？</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372433C-A1F6-42A4-9CFD-DA3C980CD524}" type="slidenum">
              <a:rPr lang="en-US" altLang="zh-CN">
                <a:latin typeface="Times New Roman" panose="02020603050405020304" pitchFamily="18" charset="0"/>
              </a:rPr>
              <a:pPr/>
              <a:t>4</a:t>
            </a:fld>
            <a:endParaRPr lang="en-US" altLang="zh-CN">
              <a:latin typeface="Times New Roman" panose="02020603050405020304" pitchFamily="18" charset="0"/>
            </a:endParaRPr>
          </a:p>
        </p:txBody>
      </p:sp>
      <p:sp>
        <p:nvSpPr>
          <p:cNvPr id="5124" name="Text Box 5"/>
          <p:cNvSpPr txBox="1">
            <a:spLocks noChangeArrowheads="1"/>
          </p:cNvSpPr>
          <p:nvPr/>
        </p:nvSpPr>
        <p:spPr bwMode="auto">
          <a:xfrm>
            <a:off x="76200" y="1055688"/>
            <a:ext cx="9067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3413" indent="-6334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、电路设计的规模越来越大，复杂度越来越高。</a:t>
            </a:r>
          </a:p>
          <a:p>
            <a:pPr eaLnBrk="1" hangingPunct="1">
              <a:spcBef>
                <a:spcPct val="50000"/>
              </a:spcBef>
            </a:pP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、电子领域的竞争越来越激烈，开发周期要短。</a:t>
            </a:r>
          </a:p>
          <a:p>
            <a:pPr eaLnBrk="1" hangingPunct="1">
              <a:spcBef>
                <a:spcPct val="50000"/>
              </a:spcBef>
            </a:pPr>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、调试电路速度快。不必修改电路原理图原型，只需要对</a:t>
            </a:r>
            <a:r>
              <a:rPr kumimoji="1" lang="en-US" altLang="zh-CN" sz="3200" b="1">
                <a:latin typeface="楷体_GB2312" pitchFamily="49" charset="-122"/>
                <a:ea typeface="楷体_GB2312" pitchFamily="49" charset="-122"/>
              </a:rPr>
              <a:t>HDL</a:t>
            </a:r>
            <a:r>
              <a:rPr kumimoji="1" lang="zh-CN" altLang="en-US" sz="3200" b="1">
                <a:latin typeface="楷体_GB2312" pitchFamily="49" charset="-122"/>
                <a:ea typeface="楷体_GB2312" pitchFamily="49" charset="-122"/>
              </a:rPr>
              <a:t>进行修改。</a:t>
            </a:r>
          </a:p>
          <a:p>
            <a:pPr eaLnBrk="1" hangingPunct="1">
              <a:spcBef>
                <a:spcPct val="50000"/>
              </a:spcBef>
            </a:pPr>
            <a:r>
              <a:rPr kumimoji="1" lang="en-US" altLang="zh-CN" sz="3200" b="1">
                <a:latin typeface="楷体_GB2312" pitchFamily="49" charset="-122"/>
                <a:ea typeface="楷体_GB2312" pitchFamily="49" charset="-122"/>
              </a:rPr>
              <a:t>4</a:t>
            </a:r>
            <a:r>
              <a:rPr kumimoji="1" lang="zh-CN" altLang="en-US" sz="3200" b="1">
                <a:latin typeface="楷体_GB2312" pitchFamily="49" charset="-122"/>
                <a:ea typeface="楷体_GB2312" pitchFamily="49" charset="-122"/>
              </a:rPr>
              <a:t>、易于理解，易于维护。</a:t>
            </a:r>
          </a:p>
          <a:p>
            <a:pPr eaLnBrk="1" hangingPunct="1">
              <a:spcBef>
                <a:spcPct val="50000"/>
              </a:spcBef>
            </a:pPr>
            <a:r>
              <a:rPr kumimoji="1" lang="en-US" altLang="zh-CN" sz="3200" b="1">
                <a:latin typeface="楷体_GB2312" pitchFamily="49" charset="-122"/>
                <a:ea typeface="楷体_GB2312" pitchFamily="49" charset="-122"/>
              </a:rPr>
              <a:t>5</a:t>
            </a:r>
            <a:r>
              <a:rPr kumimoji="1" lang="zh-CN" altLang="en-US" sz="3200" b="1">
                <a:latin typeface="楷体_GB2312" pitchFamily="49" charset="-122"/>
                <a:ea typeface="楷体_GB2312" pitchFamily="49" charset="-122"/>
              </a:rPr>
              <a:t>、有许多易于掌握的仿真、综合和布局布线工具。</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7B2AF3A-CDD1-48D1-90E1-16ED877ABAC7}" type="slidenum">
              <a:rPr lang="en-US" altLang="zh-CN">
                <a:latin typeface="Times New Roman" panose="02020603050405020304" pitchFamily="18" charset="0"/>
              </a:rPr>
              <a:pPr/>
              <a:t>40</a:t>
            </a:fld>
            <a:endParaRPr lang="en-US" altLang="zh-CN">
              <a:latin typeface="Times New Roman" panose="02020603050405020304" pitchFamily="18" charset="0"/>
            </a:endParaRPr>
          </a:p>
        </p:txBody>
      </p:sp>
      <p:sp>
        <p:nvSpPr>
          <p:cNvPr id="41987" name="Text Box 2"/>
          <p:cNvSpPr txBox="1">
            <a:spLocks noChangeArrowheads="1"/>
          </p:cNvSpPr>
          <p:nvPr/>
        </p:nvSpPr>
        <p:spPr bwMode="auto">
          <a:xfrm>
            <a:off x="304800" y="7620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楷体_GB2312" pitchFamily="49" charset="-122"/>
                <a:ea typeface="楷体_GB2312" pitchFamily="49" charset="-122"/>
              </a:rPr>
              <a:t>转意符：</a:t>
            </a:r>
          </a:p>
        </p:txBody>
      </p:sp>
      <p:graphicFrame>
        <p:nvGraphicFramePr>
          <p:cNvPr id="51233" name="Group 33"/>
          <p:cNvGraphicFramePr>
            <a:graphicFrameLocks noGrp="1"/>
          </p:cNvGraphicFramePr>
          <p:nvPr/>
        </p:nvGraphicFramePr>
        <p:xfrm>
          <a:off x="1524000" y="1397000"/>
          <a:ext cx="6096000" cy="4429125"/>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09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mj-lt"/>
                          <a:ea typeface="楷体_GB2312" pitchFamily="49" charset="-122"/>
                        </a:rPr>
                        <a:t>特殊字符表示</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mj-lt"/>
                          <a:ea typeface="楷体_GB2312" pitchFamily="49" charset="-122"/>
                        </a:rPr>
                        <a:t>意义</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3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\n</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mj-lt"/>
                          <a:ea typeface="楷体_GB2312" pitchFamily="49" charset="-122"/>
                        </a:rPr>
                        <a:t>换行符</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09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\t</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Tab</a:t>
                      </a:r>
                      <a:r>
                        <a:rPr kumimoji="1" lang="zh-CN" altLang="en-US" sz="2800" b="1" i="0" u="none" strike="noStrike" cap="none" normalizeH="0" baseline="0" dirty="0" smtClean="0">
                          <a:ln>
                            <a:noFill/>
                          </a:ln>
                          <a:solidFill>
                            <a:schemeClr val="tx1"/>
                          </a:solidFill>
                          <a:effectLst/>
                          <a:latin typeface="+mj-lt"/>
                          <a:ea typeface="楷体_GB2312" pitchFamily="49" charset="-122"/>
                        </a:rPr>
                        <a:t>键</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09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mj-lt"/>
                          <a:ea typeface="楷体_GB2312" pitchFamily="49" charset="-122"/>
                        </a:rPr>
                        <a:t>符号</a:t>
                      </a:r>
                      <a:r>
                        <a:rPr kumimoji="1" lang="en-US" altLang="zh-CN" sz="2800" b="1" i="0" u="none" strike="noStrike" cap="none" normalizeH="0" baseline="0" dirty="0" smtClean="0">
                          <a:ln>
                            <a:noFill/>
                          </a:ln>
                          <a:solidFill>
                            <a:schemeClr val="tx1"/>
                          </a:solidFill>
                          <a:effectLst/>
                          <a:latin typeface="+mj-lt"/>
                          <a:ea typeface="楷体_GB2312" pitchFamily="49" charset="-122"/>
                        </a:rPr>
                        <a:t>\</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09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mj-lt"/>
                          <a:ea typeface="楷体_GB2312" pitchFamily="49" charset="-122"/>
                        </a:rPr>
                        <a:t>符号*</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448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a:t>
                      </a:r>
                      <a:r>
                        <a:rPr kumimoji="1" lang="en-US" altLang="zh-CN" sz="2800" b="1" i="0" u="none" strike="noStrike" cap="none" normalizeH="0" baseline="0" dirty="0" err="1" smtClean="0">
                          <a:ln>
                            <a:noFill/>
                          </a:ln>
                          <a:solidFill>
                            <a:schemeClr val="tx1"/>
                          </a:solidFill>
                          <a:effectLst/>
                          <a:latin typeface="+mj-lt"/>
                          <a:ea typeface="楷体_GB2312" pitchFamily="49" charset="-122"/>
                        </a:rPr>
                        <a:t>ddd</a:t>
                      </a:r>
                      <a:endParaRPr kumimoji="1" lang="en-US" altLang="zh-CN" sz="2800" b="1" i="0" u="none" strike="noStrike" cap="none" normalizeH="0" baseline="0" dirty="0" smtClean="0">
                        <a:ln>
                          <a:noFill/>
                        </a:ln>
                        <a:solidFill>
                          <a:schemeClr val="tx1"/>
                        </a:solidFill>
                        <a:effectLst/>
                        <a:latin typeface="+mj-lt"/>
                        <a:ea typeface="楷体_GB2312" pitchFamily="49" charset="-122"/>
                      </a:endParaRP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mj-lt"/>
                          <a:ea typeface="楷体_GB2312" pitchFamily="49" charset="-122"/>
                        </a:rPr>
                        <a:t>3</a:t>
                      </a:r>
                      <a:r>
                        <a:rPr kumimoji="1" lang="zh-CN" altLang="en-US" sz="2800" b="1" i="0" u="none" strike="noStrike" cap="none" normalizeH="0" baseline="0" dirty="0" smtClean="0">
                          <a:ln>
                            <a:noFill/>
                          </a:ln>
                          <a:solidFill>
                            <a:schemeClr val="tx1"/>
                          </a:solidFill>
                          <a:effectLst/>
                          <a:latin typeface="+mj-lt"/>
                          <a:ea typeface="楷体_GB2312" pitchFamily="49" charset="-122"/>
                        </a:rPr>
                        <a:t>位八进制表示的</a:t>
                      </a:r>
                      <a:r>
                        <a:rPr kumimoji="1" lang="en-US" altLang="zh-CN" sz="2800" b="1" i="0" u="none" strike="noStrike" cap="none" normalizeH="0" baseline="0" dirty="0" smtClean="0">
                          <a:ln>
                            <a:noFill/>
                          </a:ln>
                          <a:solidFill>
                            <a:schemeClr val="tx1"/>
                          </a:solidFill>
                          <a:effectLst/>
                          <a:latin typeface="+mj-lt"/>
                          <a:ea typeface="楷体_GB2312" pitchFamily="49" charset="-122"/>
                        </a:rPr>
                        <a:t>ASCII</a:t>
                      </a:r>
                      <a:r>
                        <a:rPr kumimoji="1" lang="zh-CN" altLang="en-US" sz="2800" b="1" i="0" u="none" strike="noStrike" cap="none" normalizeH="0" baseline="0" dirty="0" smtClean="0">
                          <a:ln>
                            <a:noFill/>
                          </a:ln>
                          <a:solidFill>
                            <a:schemeClr val="tx1"/>
                          </a:solidFill>
                          <a:effectLst/>
                          <a:latin typeface="+mj-lt"/>
                          <a:ea typeface="楷体_GB2312" pitchFamily="49" charset="-122"/>
                        </a:rPr>
                        <a:t>值</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09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mj-lt"/>
                          <a:ea typeface="楷体_GB2312" pitchFamily="49" charset="-122"/>
                        </a:rPr>
                        <a:t>%%</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mj-lt"/>
                          <a:ea typeface="楷体_GB2312" pitchFamily="49" charset="-122"/>
                        </a:rPr>
                        <a:t>符号</a:t>
                      </a:r>
                      <a:r>
                        <a:rPr kumimoji="1" lang="en-US" altLang="zh-CN" sz="2800" b="1" i="0" u="none" strike="noStrike" cap="none" normalizeH="0" baseline="0" dirty="0" smtClean="0">
                          <a:ln>
                            <a:noFill/>
                          </a:ln>
                          <a:solidFill>
                            <a:schemeClr val="tx1"/>
                          </a:solidFill>
                          <a:effectLst/>
                          <a:latin typeface="+mj-lt"/>
                          <a:ea typeface="楷体_GB2312" pitchFamily="49" charset="-122"/>
                        </a:rPr>
                        <a:t>%</a:t>
                      </a:r>
                    </a:p>
                  </a:txBody>
                  <a:tcPr marT="45716" marB="4571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C9A8965-5713-4C15-8DEF-A993D25851DE}" type="slidenum">
              <a:rPr lang="en-US" altLang="zh-CN">
                <a:latin typeface="Times New Roman" panose="02020603050405020304" pitchFamily="18" charset="0"/>
              </a:rPr>
              <a:pPr/>
              <a:t>41</a:t>
            </a:fld>
            <a:endParaRPr lang="en-US" altLang="zh-CN">
              <a:latin typeface="Times New Roman" panose="02020603050405020304" pitchFamily="18" charset="0"/>
            </a:endParaRPr>
          </a:p>
        </p:txBody>
      </p:sp>
      <p:sp>
        <p:nvSpPr>
          <p:cNvPr id="52226" name="Text Box 2"/>
          <p:cNvSpPr txBox="1">
            <a:spLocks noChangeArrowheads="1"/>
          </p:cNvSpPr>
          <p:nvPr/>
        </p:nvSpPr>
        <p:spPr bwMode="auto">
          <a:xfrm>
            <a:off x="152400" y="293688"/>
            <a:ext cx="8458200" cy="579437"/>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dirty="0">
                <a:solidFill>
                  <a:srgbClr val="993300"/>
                </a:solidFill>
                <a:effectLst>
                  <a:outerShdw blurRad="38100" dist="38100" dir="2700000" algn="tl">
                    <a:srgbClr val="C0C0C0"/>
                  </a:outerShdw>
                </a:effectLst>
                <a:latin typeface="Times New Roman" pitchFamily="18" charset="0"/>
              </a:rPr>
              <a:t>4.  </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标识符</a:t>
            </a:r>
          </a:p>
        </p:txBody>
      </p:sp>
      <p:sp>
        <p:nvSpPr>
          <p:cNvPr id="55300" name="Text Box 3"/>
          <p:cNvSpPr txBox="1">
            <a:spLocks noChangeArrowheads="1"/>
          </p:cNvSpPr>
          <p:nvPr/>
        </p:nvSpPr>
        <p:spPr bwMode="auto">
          <a:xfrm>
            <a:off x="381000" y="979488"/>
            <a:ext cx="8153400" cy="2062162"/>
          </a:xfrm>
          <a:prstGeom prst="rect">
            <a:avLst/>
          </a:prstGeom>
          <a:noFill/>
          <a:ln w="9525">
            <a:noFill/>
            <a:miter lim="800000"/>
            <a:headEnd/>
            <a:tailEnd/>
          </a:ln>
        </p:spPr>
        <p:txBody>
          <a:bodyPr>
            <a:spAutoFit/>
          </a:bodyPr>
          <a:lstStyle/>
          <a:p>
            <a:pPr eaLnBrk="1" hangingPunct="1">
              <a:defRPr/>
            </a:pPr>
            <a:r>
              <a:rPr kumimoji="1" lang="en-US" altLang="zh-CN" sz="3200" b="1" dirty="0">
                <a:latin typeface="Times New Roman" pitchFamily="18" charset="0"/>
              </a:rPr>
              <a:t>	</a:t>
            </a:r>
            <a:r>
              <a:rPr kumimoji="1" lang="en-US" altLang="zh-CN" sz="3200" b="1" dirty="0" err="1">
                <a:latin typeface="+mj-lt"/>
                <a:ea typeface="楷体_GB2312" pitchFamily="49" charset="-122"/>
              </a:rPr>
              <a:t>Verilog</a:t>
            </a:r>
            <a:r>
              <a:rPr kumimoji="1" lang="en-US" altLang="zh-CN" sz="3200" b="1" dirty="0">
                <a:latin typeface="+mj-lt"/>
                <a:ea typeface="楷体_GB2312" pitchFamily="49" charset="-122"/>
              </a:rPr>
              <a:t> HDL</a:t>
            </a:r>
            <a:r>
              <a:rPr kumimoji="1" lang="zh-CN" altLang="en-US" sz="3200" b="1" dirty="0">
                <a:latin typeface="+mj-lt"/>
                <a:ea typeface="楷体_GB2312" pitchFamily="49" charset="-122"/>
              </a:rPr>
              <a:t>中的标识符可以是任意一</a:t>
            </a:r>
          </a:p>
          <a:p>
            <a:pPr eaLnBrk="1" hangingPunct="1">
              <a:defRPr/>
            </a:pPr>
            <a:r>
              <a:rPr kumimoji="1" lang="zh-CN" altLang="en-US" sz="3200" b="1" dirty="0">
                <a:latin typeface="+mj-lt"/>
                <a:ea typeface="楷体_GB2312" pitchFamily="49" charset="-122"/>
              </a:rPr>
              <a:t>组字母、数字以及符号“</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和“</a:t>
            </a:r>
            <a:r>
              <a:rPr kumimoji="1" lang="en-US" altLang="zh-CN" sz="3200" b="1" dirty="0">
                <a:latin typeface="+mj-lt"/>
                <a:ea typeface="楷体_GB2312" pitchFamily="49" charset="-122"/>
              </a:rPr>
              <a:t>_ ”</a:t>
            </a:r>
            <a:r>
              <a:rPr kumimoji="1" lang="zh-CN" altLang="en-US" sz="3200" b="1" dirty="0">
                <a:latin typeface="+mj-lt"/>
                <a:ea typeface="楷体_GB2312" pitchFamily="49" charset="-122"/>
              </a:rPr>
              <a:t>（下划线）</a:t>
            </a:r>
          </a:p>
          <a:p>
            <a:pPr eaLnBrk="1" hangingPunct="1">
              <a:defRPr/>
            </a:pPr>
            <a:r>
              <a:rPr kumimoji="1" lang="zh-CN" altLang="en-US" sz="3200" b="1" dirty="0">
                <a:latin typeface="+mj-lt"/>
                <a:ea typeface="楷体_GB2312" pitchFamily="49" charset="-122"/>
              </a:rPr>
              <a:t>的组合，但是标识符的第一个字符必须是字</a:t>
            </a:r>
          </a:p>
          <a:p>
            <a:pPr eaLnBrk="1" hangingPunct="1">
              <a:defRPr/>
            </a:pPr>
            <a:r>
              <a:rPr kumimoji="1" lang="zh-CN" altLang="en-US" sz="3200" b="1" dirty="0">
                <a:latin typeface="+mj-lt"/>
                <a:ea typeface="楷体_GB2312" pitchFamily="49" charset="-122"/>
              </a:rPr>
              <a:t>母或下划线。标识符是区分大小写的。</a:t>
            </a:r>
          </a:p>
        </p:txBody>
      </p:sp>
      <p:sp>
        <p:nvSpPr>
          <p:cNvPr id="52228" name="Text Box 4"/>
          <p:cNvSpPr txBox="1">
            <a:spLocks noChangeArrowheads="1"/>
          </p:cNvSpPr>
          <p:nvPr/>
        </p:nvSpPr>
        <p:spPr bwMode="auto">
          <a:xfrm>
            <a:off x="323850" y="2965450"/>
            <a:ext cx="8153400" cy="1570038"/>
          </a:xfrm>
          <a:prstGeom prst="rect">
            <a:avLst/>
          </a:prstGeom>
          <a:noFill/>
          <a:ln w="9525">
            <a:noFill/>
            <a:miter lim="800000"/>
            <a:headEnd/>
            <a:tailEnd/>
          </a:ln>
          <a:effectLst/>
        </p:spPr>
        <p:txBody>
          <a:bodyPr>
            <a:spAutoFit/>
          </a:bodyPr>
          <a:lstStyle/>
          <a:p>
            <a:pPr eaLnBrk="1" hangingPunct="1">
              <a:defRPr/>
            </a:pPr>
            <a:r>
              <a:rPr kumimoji="1" lang="zh-CN" altLang="en-US" sz="3200" b="1" dirty="0">
                <a:solidFill>
                  <a:srgbClr val="FF0000"/>
                </a:solidFill>
                <a:effectLst>
                  <a:outerShdw blurRad="38100" dist="38100" dir="2700000" algn="tl">
                    <a:srgbClr val="C0C0C0"/>
                  </a:outerShdw>
                </a:effectLst>
                <a:latin typeface="楷体_GB2312" pitchFamily="49" charset="-122"/>
                <a:ea typeface="楷体_GB2312" pitchFamily="49" charset="-122"/>
              </a:rPr>
              <a:t>合法标识符：</a:t>
            </a:r>
          </a:p>
          <a:p>
            <a:pPr eaLnBrk="1" hangingPunct="1">
              <a:defRPr/>
            </a:pPr>
            <a:r>
              <a:rPr kumimoji="1" lang="en-US" altLang="zh-CN" sz="3200" b="1" dirty="0">
                <a:solidFill>
                  <a:srgbClr val="0043A6"/>
                </a:solidFill>
                <a:latin typeface="Times New Roman" pitchFamily="18" charset="0"/>
              </a:rPr>
              <a:t>count			_A1_d2</a:t>
            </a:r>
          </a:p>
          <a:p>
            <a:pPr eaLnBrk="1" hangingPunct="1">
              <a:defRPr/>
            </a:pPr>
            <a:r>
              <a:rPr kumimoji="1" lang="en-US" altLang="zh-CN" sz="3200" b="1" dirty="0">
                <a:solidFill>
                  <a:srgbClr val="0043A6"/>
                </a:solidFill>
                <a:latin typeface="Times New Roman" pitchFamily="18" charset="0"/>
              </a:rPr>
              <a:t>COUNT			R56_68</a:t>
            </a:r>
          </a:p>
        </p:txBody>
      </p:sp>
      <p:sp>
        <p:nvSpPr>
          <p:cNvPr id="52229" name="Text Box 5"/>
          <p:cNvSpPr txBox="1">
            <a:spLocks noChangeArrowheads="1"/>
          </p:cNvSpPr>
          <p:nvPr/>
        </p:nvSpPr>
        <p:spPr bwMode="auto">
          <a:xfrm>
            <a:off x="250825" y="4621213"/>
            <a:ext cx="7924800" cy="1570037"/>
          </a:xfrm>
          <a:prstGeom prst="rect">
            <a:avLst/>
          </a:prstGeom>
          <a:noFill/>
          <a:ln w="9525">
            <a:noFill/>
            <a:miter lim="800000"/>
            <a:headEnd/>
            <a:tailEnd/>
          </a:ln>
          <a:effectLst/>
        </p:spPr>
        <p:txBody>
          <a:bodyPr>
            <a:spAutoFit/>
          </a:bodyPr>
          <a:lstStyle/>
          <a:p>
            <a:pPr eaLnBrk="1" hangingPunct="1">
              <a:defRPr/>
            </a:pPr>
            <a:r>
              <a:rPr kumimoji="1" lang="zh-CN" altLang="en-US" sz="3200" b="1" dirty="0">
                <a:solidFill>
                  <a:srgbClr val="FF0000"/>
                </a:solidFill>
                <a:effectLst>
                  <a:outerShdw blurRad="38100" dist="38100" dir="2700000" algn="tl">
                    <a:srgbClr val="C0C0C0"/>
                  </a:outerShdw>
                </a:effectLst>
                <a:latin typeface="楷体_GB2312" pitchFamily="49" charset="-122"/>
                <a:ea typeface="楷体_GB2312" pitchFamily="49" charset="-122"/>
              </a:rPr>
              <a:t>非法标识符：</a:t>
            </a:r>
          </a:p>
          <a:p>
            <a:pPr eaLnBrk="1" hangingPunct="1">
              <a:defRPr/>
            </a:pPr>
            <a:r>
              <a:rPr kumimoji="1" lang="en-US" altLang="zh-CN" sz="3200" b="1" dirty="0">
                <a:solidFill>
                  <a:srgbClr val="0043A6"/>
                </a:solidFill>
                <a:latin typeface="Times New Roman" pitchFamily="18" charset="0"/>
              </a:rPr>
              <a:t>30 count		</a:t>
            </a:r>
            <a:r>
              <a:rPr kumimoji="1" lang="en-US" altLang="zh-CN" sz="3200" b="1" dirty="0">
                <a:solidFill>
                  <a:srgbClr val="0043A6"/>
                </a:solidFill>
                <a:latin typeface="楷体_GB2312" pitchFamily="49" charset="-122"/>
                <a:ea typeface="楷体_GB2312" pitchFamily="49" charset="-122"/>
              </a:rPr>
              <a:t>//</a:t>
            </a:r>
            <a:r>
              <a:rPr kumimoji="1" lang="zh-CN" altLang="en-US" sz="3200" b="1" dirty="0">
                <a:solidFill>
                  <a:srgbClr val="0043A6"/>
                </a:solidFill>
                <a:latin typeface="楷体_GB2312" pitchFamily="49" charset="-122"/>
                <a:ea typeface="楷体_GB2312" pitchFamily="49" charset="-122"/>
              </a:rPr>
              <a:t>标识符不允许以数字开头</a:t>
            </a:r>
          </a:p>
          <a:p>
            <a:pPr eaLnBrk="1" hangingPunct="1">
              <a:defRPr/>
            </a:pPr>
            <a:r>
              <a:rPr kumimoji="1" lang="en-US" altLang="zh-CN" sz="3200" b="1" dirty="0">
                <a:solidFill>
                  <a:srgbClr val="0043A6"/>
                </a:solidFill>
                <a:latin typeface="Times New Roman" pitchFamily="18" charset="0"/>
              </a:rPr>
              <a:t>out *			</a:t>
            </a:r>
            <a:r>
              <a:rPr kumimoji="1" lang="en-US" altLang="zh-CN" sz="3200" b="1" dirty="0">
                <a:solidFill>
                  <a:srgbClr val="0043A6"/>
                </a:solidFill>
                <a:latin typeface="楷体_GB2312" pitchFamily="49" charset="-122"/>
                <a:ea typeface="楷体_GB2312" pitchFamily="49" charset="-122"/>
              </a:rPr>
              <a:t>//</a:t>
            </a:r>
            <a:r>
              <a:rPr kumimoji="1" lang="zh-CN" altLang="en-US" sz="3200" b="1" dirty="0">
                <a:solidFill>
                  <a:srgbClr val="0043A6"/>
                </a:solidFill>
                <a:latin typeface="楷体_GB2312" pitchFamily="49" charset="-122"/>
                <a:ea typeface="楷体_GB2312" pitchFamily="49" charset="-122"/>
              </a:rPr>
              <a:t>标识符中不允许包含*</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8BF31FC8-8F55-4881-9140-57FEA07A6A05}" type="slidenum">
              <a:rPr lang="en-US" altLang="zh-CN">
                <a:latin typeface="Times New Roman" panose="02020603050405020304" pitchFamily="18" charset="0"/>
              </a:rPr>
              <a:pPr/>
              <a:t>42</a:t>
            </a:fld>
            <a:endParaRPr lang="en-US" altLang="zh-CN">
              <a:latin typeface="Times New Roman" panose="02020603050405020304" pitchFamily="18" charset="0"/>
            </a:endParaRPr>
          </a:p>
        </p:txBody>
      </p:sp>
      <p:sp>
        <p:nvSpPr>
          <p:cNvPr id="57346" name="Text Box 2"/>
          <p:cNvSpPr txBox="1">
            <a:spLocks noChangeArrowheads="1"/>
          </p:cNvSpPr>
          <p:nvPr/>
        </p:nvSpPr>
        <p:spPr bwMode="auto">
          <a:xfrm>
            <a:off x="381000" y="685800"/>
            <a:ext cx="7467600" cy="579438"/>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dirty="0">
                <a:solidFill>
                  <a:srgbClr val="993300"/>
                </a:solidFill>
                <a:effectLst>
                  <a:outerShdw blurRad="38100" dist="38100" dir="2700000" algn="tl">
                    <a:srgbClr val="C0C0C0"/>
                  </a:outerShdw>
                </a:effectLst>
                <a:latin typeface="Times New Roman" pitchFamily="18" charset="0"/>
              </a:rPr>
              <a:t>5. </a:t>
            </a:r>
            <a:r>
              <a:rPr kumimoji="1" lang="zh-CN" altLang="en-US" sz="3200" b="1" dirty="0">
                <a:solidFill>
                  <a:srgbClr val="993300"/>
                </a:solidFill>
                <a:effectLst>
                  <a:outerShdw blurRad="38100" dist="38100" dir="2700000" algn="tl">
                    <a:srgbClr val="C0C0C0"/>
                  </a:outerShdw>
                </a:effectLst>
                <a:latin typeface="楷体_GB2312" pitchFamily="49" charset="-122"/>
                <a:ea typeface="楷体_GB2312" pitchFamily="49" charset="-122"/>
              </a:rPr>
              <a:t>关键字</a:t>
            </a:r>
          </a:p>
        </p:txBody>
      </p:sp>
      <p:sp>
        <p:nvSpPr>
          <p:cNvPr id="56324" name="Text Box 3"/>
          <p:cNvSpPr txBox="1">
            <a:spLocks noChangeArrowheads="1"/>
          </p:cNvSpPr>
          <p:nvPr/>
        </p:nvSpPr>
        <p:spPr bwMode="auto">
          <a:xfrm>
            <a:off x="304800" y="1447800"/>
            <a:ext cx="8458200" cy="2774950"/>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Times New Roman" pitchFamily="18" charset="0"/>
              </a:rPr>
              <a:t>	</a:t>
            </a:r>
            <a:r>
              <a:rPr kumimoji="1" lang="en-US" altLang="zh-CN" sz="3200" b="1" dirty="0" err="1">
                <a:latin typeface="+mj-lt"/>
                <a:ea typeface="楷体_GB2312" pitchFamily="49" charset="-122"/>
              </a:rPr>
              <a:t>Verilog</a:t>
            </a:r>
            <a:r>
              <a:rPr kumimoji="1" lang="en-US" altLang="zh-CN" sz="3200" b="1" dirty="0">
                <a:latin typeface="+mj-lt"/>
                <a:ea typeface="楷体_GB2312" pitchFamily="49" charset="-122"/>
              </a:rPr>
              <a:t> HDL</a:t>
            </a:r>
            <a:r>
              <a:rPr kumimoji="1" lang="zh-CN" altLang="en-US" sz="3200" b="1" dirty="0">
                <a:latin typeface="+mj-lt"/>
                <a:ea typeface="楷体_GB2312" pitchFamily="49" charset="-122"/>
              </a:rPr>
              <a:t>内部已经使用的词称为</a:t>
            </a:r>
            <a:r>
              <a:rPr kumimoji="1" lang="zh-CN" altLang="en-US" sz="3200" b="1" dirty="0">
                <a:solidFill>
                  <a:srgbClr val="0043A6"/>
                </a:solidFill>
                <a:latin typeface="+mj-lt"/>
                <a:ea typeface="楷体_GB2312" pitchFamily="49" charset="-122"/>
              </a:rPr>
              <a:t>关键</a:t>
            </a:r>
          </a:p>
          <a:p>
            <a:pPr eaLnBrk="1" hangingPunct="1">
              <a:spcBef>
                <a:spcPct val="50000"/>
              </a:spcBef>
              <a:defRPr/>
            </a:pPr>
            <a:r>
              <a:rPr kumimoji="1" lang="zh-CN" altLang="en-US" sz="3200" b="1" dirty="0">
                <a:solidFill>
                  <a:srgbClr val="0043A6"/>
                </a:solidFill>
                <a:latin typeface="+mj-lt"/>
                <a:ea typeface="楷体_GB2312" pitchFamily="49" charset="-122"/>
              </a:rPr>
              <a:t>字或保留字。</a:t>
            </a:r>
            <a:r>
              <a:rPr kumimoji="1" lang="zh-CN" altLang="en-US" sz="3200" b="1" dirty="0">
                <a:latin typeface="+mj-lt"/>
                <a:ea typeface="楷体_GB2312" pitchFamily="49" charset="-122"/>
              </a:rPr>
              <a:t>这些关键字用户不能随便使用。</a:t>
            </a:r>
          </a:p>
          <a:p>
            <a:pPr eaLnBrk="1" hangingPunct="1">
              <a:spcBef>
                <a:spcPct val="50000"/>
              </a:spcBef>
              <a:defRPr/>
            </a:pPr>
            <a:r>
              <a:rPr kumimoji="1" lang="zh-CN" altLang="en-US" sz="3200" b="1" dirty="0">
                <a:latin typeface="+mj-lt"/>
                <a:ea typeface="楷体_GB2312" pitchFamily="49" charset="-122"/>
              </a:rPr>
              <a:t>在编写程序时，变量的定义不要与这些关键词</a:t>
            </a:r>
          </a:p>
          <a:p>
            <a:pPr eaLnBrk="1" hangingPunct="1">
              <a:spcBef>
                <a:spcPct val="50000"/>
              </a:spcBef>
              <a:defRPr/>
            </a:pPr>
            <a:r>
              <a:rPr kumimoji="1" lang="zh-CN" altLang="en-US" sz="3200" b="1" dirty="0">
                <a:latin typeface="+mj-lt"/>
                <a:ea typeface="楷体_GB2312" pitchFamily="49" charset="-122"/>
              </a:rPr>
              <a:t>冲突。</a:t>
            </a:r>
            <a:endParaRPr kumimoji="1" lang="zh-CN" altLang="en-US" sz="3200" b="1" dirty="0">
              <a:solidFill>
                <a:srgbClr val="996600"/>
              </a:solidFill>
              <a:latin typeface="+mj-lt"/>
              <a:ea typeface="楷体_GB2312" pitchFamily="49" charset="-122"/>
            </a:endParaRPr>
          </a:p>
        </p:txBody>
      </p:sp>
      <p:sp>
        <p:nvSpPr>
          <p:cNvPr id="44037" name="AutoShape 4"/>
          <p:cNvSpPr>
            <a:spLocks noChangeArrowheads="1"/>
          </p:cNvSpPr>
          <p:nvPr/>
        </p:nvSpPr>
        <p:spPr bwMode="auto">
          <a:xfrm>
            <a:off x="2362200" y="4419600"/>
            <a:ext cx="4114800" cy="1673225"/>
          </a:xfrm>
          <a:prstGeom prst="wave">
            <a:avLst>
              <a:gd name="adj1" fmla="val 13005"/>
              <a:gd name="adj2" fmla="val 0"/>
            </a:avLst>
          </a:prstGeom>
          <a:solidFill>
            <a:srgbClr val="0043A6"/>
          </a:solidFill>
          <a:ln w="9525">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chemeClr val="bg1"/>
                </a:solidFill>
                <a:latin typeface="楷体_GB2312" pitchFamily="49" charset="-122"/>
                <a:ea typeface="楷体_GB2312" pitchFamily="49" charset="-122"/>
              </a:rPr>
              <a:t>所有的关键字都是小写</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04800" y="269875"/>
            <a:ext cx="7772400" cy="685800"/>
          </a:xfrm>
        </p:spPr>
        <p:txBody>
          <a:bodyPr/>
          <a:lstStyle/>
          <a:p>
            <a:pPr eaLnBrk="1" hangingPunct="1">
              <a:buFontTx/>
              <a:buNone/>
              <a:defRPr/>
            </a:pPr>
            <a:r>
              <a:rPr lang="zh-CN" altLang="en-US" sz="3600" b="1" smtClean="0">
                <a:solidFill>
                  <a:srgbClr val="0043A6"/>
                </a:solidFill>
                <a:effectLst>
                  <a:outerShdw blurRad="38100" dist="38100" dir="2700000" algn="tl">
                    <a:srgbClr val="C0C0C0"/>
                  </a:outerShdw>
                </a:effectLst>
              </a:rPr>
              <a:t>二</a:t>
            </a:r>
            <a:r>
              <a:rPr lang="en-US" altLang="zh-CN" sz="3600" b="1" smtClean="0">
                <a:solidFill>
                  <a:srgbClr val="0043A6"/>
                </a:solidFill>
                <a:effectLst>
                  <a:outerShdw blurRad="38100" dist="38100" dir="2700000" algn="tl">
                    <a:srgbClr val="C0C0C0"/>
                  </a:outerShdw>
                </a:effectLst>
              </a:rPr>
              <a:t>. </a:t>
            </a:r>
            <a:r>
              <a:rPr lang="zh-CN" altLang="en-US" sz="3600" b="1" smtClean="0">
                <a:solidFill>
                  <a:srgbClr val="0043A6"/>
                </a:solidFill>
                <a:effectLst>
                  <a:outerShdw blurRad="38100" dist="38100" dir="2700000" algn="tl">
                    <a:srgbClr val="C0C0C0"/>
                  </a:outerShdw>
                </a:effectLst>
              </a:rPr>
              <a:t>数据类型</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AFCD3C2-003F-448E-B0C6-D5BC2C3E203D}" type="slidenum">
              <a:rPr lang="en-US" altLang="zh-CN">
                <a:latin typeface="Times New Roman" panose="02020603050405020304" pitchFamily="18" charset="0"/>
              </a:rPr>
              <a:pPr/>
              <a:t>43</a:t>
            </a:fld>
            <a:endParaRPr lang="en-US" altLang="zh-CN">
              <a:latin typeface="Times New Roman" panose="02020603050405020304" pitchFamily="18" charset="0"/>
            </a:endParaRPr>
          </a:p>
        </p:txBody>
      </p:sp>
      <p:sp>
        <p:nvSpPr>
          <p:cNvPr id="59396" name="Text Box 4"/>
          <p:cNvSpPr txBox="1">
            <a:spLocks noChangeArrowheads="1"/>
          </p:cNvSpPr>
          <p:nvPr/>
        </p:nvSpPr>
        <p:spPr bwMode="auto">
          <a:xfrm>
            <a:off x="228600" y="955675"/>
            <a:ext cx="8686800" cy="2062163"/>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dirty="0">
                <a:latin typeface="Times New Roman" pitchFamily="18" charset="0"/>
              </a:rPr>
              <a:t>	</a:t>
            </a:r>
            <a:r>
              <a:rPr kumimoji="1" lang="en-US" altLang="zh-CN" sz="3200" b="1" dirty="0" err="1">
                <a:latin typeface="+mj-lt"/>
                <a:ea typeface="楷体_GB2312" pitchFamily="49" charset="-122"/>
              </a:rPr>
              <a:t>Verilog</a:t>
            </a:r>
            <a:r>
              <a:rPr kumimoji="1" lang="en-US" altLang="zh-CN" sz="3200" b="1" dirty="0">
                <a:latin typeface="+mj-lt"/>
                <a:ea typeface="楷体_GB2312" pitchFamily="49" charset="-122"/>
              </a:rPr>
              <a:t> HDL</a:t>
            </a:r>
            <a:r>
              <a:rPr kumimoji="1" lang="zh-CN" altLang="en-US" sz="3200" b="1" dirty="0">
                <a:latin typeface="+mj-lt"/>
                <a:ea typeface="楷体_GB2312" pitchFamily="49" charset="-122"/>
              </a:rPr>
              <a:t>中共有</a:t>
            </a:r>
            <a:r>
              <a:rPr kumimoji="1" lang="en-US" altLang="zh-CN" sz="3200" b="1" dirty="0">
                <a:latin typeface="+mj-lt"/>
                <a:ea typeface="楷体_GB2312" pitchFamily="49" charset="-122"/>
              </a:rPr>
              <a:t>19</a:t>
            </a:r>
            <a:r>
              <a:rPr kumimoji="1" lang="zh-CN" altLang="en-US" sz="3200" b="1" dirty="0">
                <a:latin typeface="+mj-lt"/>
                <a:ea typeface="楷体_GB2312" pitchFamily="49" charset="-122"/>
              </a:rPr>
              <a:t>种数据类型。</a:t>
            </a: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数据类</a:t>
            </a:r>
          </a:p>
          <a:p>
            <a:pPr eaLnBrk="1" hangingPunct="1">
              <a:spcBef>
                <a:spcPct val="50000"/>
              </a:spcBef>
              <a:defRPr/>
            </a:pP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型是用来表示数字电路硬件中的数据储存和传</a:t>
            </a:r>
          </a:p>
          <a:p>
            <a:pPr eaLnBrk="1" hangingPunct="1">
              <a:spcBef>
                <a:spcPct val="50000"/>
              </a:spcBef>
              <a:defRPr/>
            </a:pP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送元件的。</a:t>
            </a:r>
            <a:r>
              <a:rPr kumimoji="1" lang="zh-CN" altLang="en-US" sz="3200" b="1" dirty="0">
                <a:latin typeface="+mj-lt"/>
                <a:ea typeface="楷体_GB2312" pitchFamily="49" charset="-122"/>
              </a:rPr>
              <a:t>这里主要介绍</a:t>
            </a:r>
            <a:r>
              <a:rPr kumimoji="1" lang="en-US" altLang="zh-CN" sz="3200" b="1" dirty="0">
                <a:latin typeface="+mj-lt"/>
                <a:ea typeface="楷体_GB2312" pitchFamily="49" charset="-122"/>
              </a:rPr>
              <a:t>4</a:t>
            </a:r>
            <a:r>
              <a:rPr kumimoji="1" lang="zh-CN" altLang="en-US" sz="3200" b="1" dirty="0">
                <a:latin typeface="+mj-lt"/>
                <a:ea typeface="楷体_GB2312" pitchFamily="49" charset="-122"/>
              </a:rPr>
              <a:t>种最基本的数据类型。</a:t>
            </a:r>
          </a:p>
        </p:txBody>
      </p:sp>
      <p:sp>
        <p:nvSpPr>
          <p:cNvPr id="59397" name="Text Box 5"/>
          <p:cNvSpPr txBox="1">
            <a:spLocks noChangeArrowheads="1"/>
          </p:cNvSpPr>
          <p:nvPr/>
        </p:nvSpPr>
        <p:spPr bwMode="auto">
          <a:xfrm>
            <a:off x="228600" y="3636963"/>
            <a:ext cx="8753475" cy="1323975"/>
          </a:xfrm>
          <a:prstGeom prst="rect">
            <a:avLst/>
          </a:prstGeom>
          <a:noFill/>
          <a:ln w="9525">
            <a:noFill/>
            <a:miter lim="800000"/>
            <a:headEnd/>
            <a:tailEnd/>
          </a:ln>
          <a:effectLst/>
        </p:spPr>
        <p:txBody>
          <a:bodyPr>
            <a:spAutoFit/>
          </a:bodyPr>
          <a:lstStyle/>
          <a:p>
            <a:pPr marL="457200" indent="-457200" eaLnBrk="1" hangingPunct="1">
              <a:spcBef>
                <a:spcPct val="50000"/>
              </a:spcBef>
              <a:buFontTx/>
              <a:buAutoNum type="arabicPeriod"/>
              <a:defRPr/>
            </a:pPr>
            <a:r>
              <a:rPr kumimoji="1" lang="zh-CN" altLang="en-US" sz="3200" b="1" dirty="0">
                <a:solidFill>
                  <a:srgbClr val="993300"/>
                </a:solidFill>
                <a:effectLst>
                  <a:outerShdw blurRad="38100" dist="38100" dir="2700000" algn="tl">
                    <a:srgbClr val="C0C0C0"/>
                  </a:outerShdw>
                </a:effectLst>
                <a:latin typeface="+mj-lt"/>
                <a:ea typeface="楷体_GB2312" pitchFamily="49" charset="-122"/>
              </a:rPr>
              <a:t>连线型（</a:t>
            </a:r>
            <a:r>
              <a:rPr kumimoji="1" lang="en-US" altLang="zh-CN" sz="3200" b="1" dirty="0">
                <a:solidFill>
                  <a:srgbClr val="993300"/>
                </a:solidFill>
                <a:effectLst>
                  <a:outerShdw blurRad="38100" dist="38100" dir="2700000" algn="tl">
                    <a:srgbClr val="C0C0C0"/>
                  </a:outerShdw>
                </a:effectLst>
                <a:latin typeface="+mj-lt"/>
                <a:ea typeface="楷体_GB2312" pitchFamily="49" charset="-122"/>
              </a:rPr>
              <a:t>Net  Type</a:t>
            </a:r>
            <a:r>
              <a:rPr kumimoji="1" lang="zh-CN" altLang="en-US" sz="3200" b="1" dirty="0">
                <a:solidFill>
                  <a:srgbClr val="993300"/>
                </a:solidFill>
                <a:effectLst>
                  <a:outerShdw blurRad="38100" dist="38100" dir="2700000" algn="tl">
                    <a:srgbClr val="C0C0C0"/>
                  </a:outerShdw>
                </a:effectLst>
                <a:latin typeface="+mj-lt"/>
                <a:ea typeface="楷体_GB2312" pitchFamily="49" charset="-122"/>
              </a:rPr>
              <a:t>）</a:t>
            </a:r>
          </a:p>
          <a:p>
            <a:pPr marL="457200" indent="-457200" eaLnBrk="1" hangingPunct="1">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net type </a:t>
            </a:r>
            <a:r>
              <a:rPr kumimoji="1" lang="zh-CN" altLang="en-US" sz="3200" b="1" dirty="0">
                <a:latin typeface="+mj-lt"/>
                <a:ea typeface="楷体_GB2312" pitchFamily="49" charset="-122"/>
              </a:rPr>
              <a:t>相当于硬件电路中的各种物理连线。</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AF27F28-91AD-411E-A2AE-319DE536A50B}" type="slidenum">
              <a:rPr lang="en-US" altLang="zh-CN">
                <a:latin typeface="Times New Roman" panose="02020603050405020304" pitchFamily="18" charset="0"/>
              </a:rPr>
              <a:pPr/>
              <a:t>44</a:t>
            </a:fld>
            <a:endParaRPr lang="en-US" altLang="zh-CN">
              <a:latin typeface="Times New Roman" panose="02020603050405020304" pitchFamily="18" charset="0"/>
            </a:endParaRPr>
          </a:p>
        </p:txBody>
      </p:sp>
      <p:sp>
        <p:nvSpPr>
          <p:cNvPr id="58371" name="Text Box 2"/>
          <p:cNvSpPr txBox="1">
            <a:spLocks noChangeArrowheads="1"/>
          </p:cNvSpPr>
          <p:nvPr/>
        </p:nvSpPr>
        <p:spPr bwMode="auto">
          <a:xfrm>
            <a:off x="228600" y="1008063"/>
            <a:ext cx="8686800" cy="3994150"/>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Net  Type</a:t>
            </a:r>
            <a:r>
              <a:rPr kumimoji="1" lang="zh-CN" altLang="en-US" sz="3200" b="1" dirty="0">
                <a:latin typeface="+mj-lt"/>
                <a:ea typeface="楷体_GB2312" pitchFamily="49" charset="-122"/>
              </a:rPr>
              <a:t>的变量不能存储值，而且必须受到驱动器的驱动。</a:t>
            </a:r>
          </a:p>
          <a:p>
            <a:pPr eaLnBrk="1" hangingPunct="1">
              <a:spcBef>
                <a:spcPct val="50000"/>
              </a:spcBef>
              <a:defRPr/>
            </a:pPr>
            <a:r>
              <a:rPr kumimoji="1" lang="zh-CN" altLang="en-US" sz="3200" b="1" dirty="0">
                <a:solidFill>
                  <a:srgbClr val="0043A6"/>
                </a:solidFill>
                <a:latin typeface="+mj-lt"/>
                <a:ea typeface="楷体_GB2312" pitchFamily="49" charset="-122"/>
              </a:rPr>
              <a:t>两种驱动方式：</a:t>
            </a:r>
          </a:p>
          <a:p>
            <a:pPr eaLnBrk="1" hangingPunct="1">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）在结构描述中将它连接到一个逻辑门或模块</a:t>
            </a:r>
          </a:p>
          <a:p>
            <a:pPr eaLnBrk="1" hangingPunct="1">
              <a:spcBef>
                <a:spcPct val="50000"/>
              </a:spcBef>
              <a:defRPr/>
            </a:pPr>
            <a:r>
              <a:rPr kumimoji="1" lang="zh-CN" altLang="en-US" sz="3200" b="1" dirty="0">
                <a:latin typeface="+mj-lt"/>
                <a:ea typeface="楷体_GB2312" pitchFamily="49" charset="-122"/>
              </a:rPr>
              <a:t>的输出端。</a:t>
            </a:r>
          </a:p>
          <a:p>
            <a:pPr eaLnBrk="1" hangingPunct="1">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）用持续赋值语句</a:t>
            </a:r>
            <a:r>
              <a:rPr kumimoji="1" lang="en-US" altLang="zh-CN" sz="3200" b="1" dirty="0">
                <a:latin typeface="+mj-lt"/>
                <a:ea typeface="楷体_GB2312" pitchFamily="49" charset="-122"/>
              </a:rPr>
              <a:t>assign</a:t>
            </a:r>
            <a:r>
              <a:rPr kumimoji="1" lang="zh-CN" altLang="en-US" sz="3200" b="1" dirty="0">
                <a:latin typeface="+mj-lt"/>
                <a:ea typeface="楷体_GB2312" pitchFamily="49" charset="-122"/>
              </a:rPr>
              <a:t>对其进行赋值。</a:t>
            </a:r>
          </a:p>
        </p:txBody>
      </p:sp>
      <p:sp>
        <p:nvSpPr>
          <p:cNvPr id="58372" name="Text Box 3"/>
          <p:cNvSpPr txBox="1">
            <a:spLocks noChangeArrowheads="1"/>
          </p:cNvSpPr>
          <p:nvPr/>
        </p:nvSpPr>
        <p:spPr bwMode="auto">
          <a:xfrm>
            <a:off x="304800" y="307975"/>
            <a:ext cx="8382000" cy="57943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solidFill>
                  <a:srgbClr val="0043A6"/>
                </a:solidFill>
                <a:latin typeface="+mj-lt"/>
                <a:ea typeface="楷体_GB2312" pitchFamily="49" charset="-122"/>
              </a:rPr>
              <a:t>特点：</a:t>
            </a:r>
            <a:r>
              <a:rPr kumimoji="1" lang="zh-CN" altLang="en-US" sz="3200" b="1" dirty="0">
                <a:latin typeface="+mj-lt"/>
                <a:ea typeface="楷体_GB2312" pitchFamily="49" charset="-122"/>
              </a:rPr>
              <a:t>输出的值紧跟输入值的变化而变化。 </a:t>
            </a:r>
          </a:p>
        </p:txBody>
      </p:sp>
      <p:sp>
        <p:nvSpPr>
          <p:cNvPr id="58373" name="Text Box 4"/>
          <p:cNvSpPr txBox="1">
            <a:spLocks noChangeArrowheads="1"/>
          </p:cNvSpPr>
          <p:nvPr/>
        </p:nvSpPr>
        <p:spPr bwMode="auto">
          <a:xfrm>
            <a:off x="457200" y="5148263"/>
            <a:ext cx="8153400" cy="584200"/>
          </a:xfrm>
          <a:prstGeom prst="rect">
            <a:avLst/>
          </a:prstGeom>
          <a:solidFill>
            <a:srgbClr val="0043A6"/>
          </a:solidFill>
          <a:ln w="9525">
            <a:no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当没有驱动源对其驱动时，它将保持高阻态。</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2EE2EA1-413D-47E6-B571-795CFC9F7DF3}" type="slidenum">
              <a:rPr lang="en-US" altLang="zh-CN">
                <a:latin typeface="Times New Roman" panose="02020603050405020304" pitchFamily="18" charset="0"/>
              </a:rPr>
              <a:pPr/>
              <a:t>45</a:t>
            </a:fld>
            <a:endParaRPr lang="en-US" altLang="zh-CN">
              <a:latin typeface="Times New Roman" panose="02020603050405020304" pitchFamily="18" charset="0"/>
            </a:endParaRPr>
          </a:p>
        </p:txBody>
      </p:sp>
      <p:sp>
        <p:nvSpPr>
          <p:cNvPr id="59395" name="Text Box 3"/>
          <p:cNvSpPr txBox="1">
            <a:spLocks noChangeArrowheads="1"/>
          </p:cNvSpPr>
          <p:nvPr/>
        </p:nvSpPr>
        <p:spPr bwMode="auto">
          <a:xfrm>
            <a:off x="381000" y="279400"/>
            <a:ext cx="8382000" cy="2990850"/>
          </a:xfrm>
          <a:prstGeom prst="rect">
            <a:avLst/>
          </a:prstGeom>
          <a:noFill/>
          <a:ln w="9525">
            <a:noFill/>
            <a:miter lim="800000"/>
            <a:headEnd/>
            <a:tailEnd/>
          </a:ln>
        </p:spPr>
        <p:txBody>
          <a:bodyPr>
            <a:spAutoFit/>
          </a:bodyPr>
          <a:lstStyle/>
          <a:p>
            <a:pPr eaLnBrk="1" hangingPunct="1">
              <a:lnSpc>
                <a:spcPct val="120000"/>
              </a:lnSpc>
              <a:defRPr/>
            </a:pPr>
            <a:r>
              <a:rPr kumimoji="1" lang="en-US" altLang="zh-CN" sz="3200" b="1">
                <a:latin typeface="+mj-lt"/>
                <a:ea typeface="楷体_GB2312" pitchFamily="49" charset="-122"/>
              </a:rPr>
              <a:t>	</a:t>
            </a:r>
            <a:r>
              <a:rPr kumimoji="1" lang="zh-CN" altLang="en-US" sz="3200" b="1">
                <a:latin typeface="+mj-lt"/>
                <a:ea typeface="楷体_GB2312" pitchFamily="49" charset="-122"/>
              </a:rPr>
              <a:t>为了能够精确地反映硬件电路中各种可</a:t>
            </a:r>
          </a:p>
          <a:p>
            <a:pPr eaLnBrk="1" hangingPunct="1">
              <a:lnSpc>
                <a:spcPct val="120000"/>
              </a:lnSpc>
              <a:defRPr/>
            </a:pPr>
            <a:r>
              <a:rPr kumimoji="1" lang="zh-CN" altLang="en-US" sz="3200" b="1">
                <a:latin typeface="+mj-lt"/>
                <a:ea typeface="楷体_GB2312" pitchFamily="49" charset="-122"/>
              </a:rPr>
              <a:t>能的物理信号连接特性， </a:t>
            </a:r>
            <a:r>
              <a:rPr kumimoji="1" lang="en-US" altLang="zh-CN" sz="3200" b="1">
                <a:latin typeface="+mj-lt"/>
                <a:ea typeface="楷体_GB2312" pitchFamily="49" charset="-122"/>
              </a:rPr>
              <a:t>Verilog HDL</a:t>
            </a:r>
            <a:r>
              <a:rPr kumimoji="1" lang="zh-CN" altLang="en-US" sz="3200" b="1">
                <a:latin typeface="+mj-lt"/>
                <a:ea typeface="楷体_GB2312" pitchFamily="49" charset="-122"/>
              </a:rPr>
              <a:t>提供了</a:t>
            </a:r>
          </a:p>
          <a:p>
            <a:pPr eaLnBrk="1" hangingPunct="1">
              <a:lnSpc>
                <a:spcPct val="120000"/>
              </a:lnSpc>
              <a:defRPr/>
            </a:pPr>
            <a:r>
              <a:rPr kumimoji="1" lang="zh-CN" altLang="en-US" sz="3200" b="1">
                <a:latin typeface="+mj-lt"/>
                <a:ea typeface="楷体_GB2312" pitchFamily="49" charset="-122"/>
              </a:rPr>
              <a:t>多种连线型数据。常用的有</a:t>
            </a:r>
            <a:r>
              <a:rPr kumimoji="1" lang="en-US" altLang="zh-CN" sz="3200" b="1">
                <a:latin typeface="+mj-lt"/>
                <a:ea typeface="楷体_GB2312" pitchFamily="49" charset="-122"/>
              </a:rPr>
              <a:t>wire</a:t>
            </a:r>
            <a:r>
              <a:rPr kumimoji="1" lang="zh-CN" altLang="en-US" sz="3200" b="1">
                <a:latin typeface="+mj-lt"/>
                <a:ea typeface="楷体_GB2312" pitchFamily="49" charset="-122"/>
              </a:rPr>
              <a:t>型和</a:t>
            </a:r>
            <a:r>
              <a:rPr kumimoji="1" lang="en-US" altLang="zh-CN" sz="3200" b="1">
                <a:latin typeface="+mj-lt"/>
                <a:ea typeface="楷体_GB2312" pitchFamily="49" charset="-122"/>
              </a:rPr>
              <a:t>tri</a:t>
            </a:r>
            <a:r>
              <a:rPr kumimoji="1" lang="zh-CN" altLang="en-US" sz="3200" b="1">
                <a:latin typeface="+mj-lt"/>
                <a:ea typeface="楷体_GB2312" pitchFamily="49" charset="-122"/>
              </a:rPr>
              <a:t>型。这</a:t>
            </a:r>
          </a:p>
          <a:p>
            <a:pPr eaLnBrk="1" hangingPunct="1">
              <a:lnSpc>
                <a:spcPct val="120000"/>
              </a:lnSpc>
              <a:defRPr/>
            </a:pPr>
            <a:r>
              <a:rPr kumimoji="1" lang="zh-CN" altLang="en-US" sz="3200" b="1">
                <a:latin typeface="+mj-lt"/>
                <a:ea typeface="楷体_GB2312" pitchFamily="49" charset="-122"/>
              </a:rPr>
              <a:t>两种变量都用于连接器件单元，它们具有相同</a:t>
            </a:r>
          </a:p>
          <a:p>
            <a:pPr eaLnBrk="1" hangingPunct="1">
              <a:lnSpc>
                <a:spcPct val="120000"/>
              </a:lnSpc>
              <a:defRPr/>
            </a:pPr>
            <a:r>
              <a:rPr kumimoji="1" lang="zh-CN" altLang="en-US" sz="3200" b="1">
                <a:latin typeface="+mj-lt"/>
                <a:ea typeface="楷体_GB2312" pitchFamily="49" charset="-122"/>
              </a:rPr>
              <a:t>的语法格式和功能。</a:t>
            </a:r>
          </a:p>
        </p:txBody>
      </p:sp>
      <p:sp>
        <p:nvSpPr>
          <p:cNvPr id="59396" name="Text Box 4"/>
          <p:cNvSpPr txBox="1">
            <a:spLocks noChangeArrowheads="1"/>
          </p:cNvSpPr>
          <p:nvPr/>
        </p:nvSpPr>
        <p:spPr bwMode="auto">
          <a:xfrm>
            <a:off x="449263" y="3492500"/>
            <a:ext cx="8382000" cy="2603500"/>
          </a:xfrm>
          <a:prstGeom prst="rect">
            <a:avLst/>
          </a:prstGeom>
          <a:solidFill>
            <a:srgbClr val="0043A6"/>
          </a:solidFill>
          <a:ln w="9525">
            <a:noFill/>
            <a:miter lim="800000"/>
            <a:headEnd/>
            <a:tailEnd/>
          </a:ln>
        </p:spPr>
        <p:txBody>
          <a:bodyPr>
            <a:spAutoFit/>
          </a:bodyPr>
          <a:lstStyle/>
          <a:p>
            <a:pPr eaLnBrk="1" hangingPunct="1">
              <a:lnSpc>
                <a:spcPct val="90000"/>
              </a:lnSpc>
              <a:spcBef>
                <a:spcPct val="50000"/>
              </a:spcBef>
              <a:defRPr/>
            </a:pPr>
            <a:r>
              <a:rPr kumimoji="1" lang="en-US" altLang="zh-CN" sz="3200" b="1">
                <a:solidFill>
                  <a:schemeClr val="bg1"/>
                </a:solidFill>
                <a:latin typeface="+mj-lt"/>
                <a:ea typeface="楷体_GB2312" pitchFamily="49" charset="-122"/>
              </a:rPr>
              <a:t>wire</a:t>
            </a:r>
            <a:r>
              <a:rPr kumimoji="1" lang="zh-CN" altLang="en-US" sz="3200" b="1">
                <a:solidFill>
                  <a:schemeClr val="bg1"/>
                </a:solidFill>
                <a:latin typeface="+mj-lt"/>
                <a:ea typeface="楷体_GB2312" pitchFamily="49" charset="-122"/>
              </a:rPr>
              <a:t>型变量：通常用来表示单个门驱动或连续</a:t>
            </a:r>
          </a:p>
          <a:p>
            <a:pPr eaLnBrk="1" hangingPunct="1">
              <a:lnSpc>
                <a:spcPct val="90000"/>
              </a:lnSpc>
              <a:spcBef>
                <a:spcPct val="50000"/>
              </a:spcBef>
              <a:defRPr/>
            </a:pPr>
            <a:r>
              <a:rPr kumimoji="1" lang="zh-CN" altLang="en-US" sz="3200" b="1">
                <a:solidFill>
                  <a:schemeClr val="bg1"/>
                </a:solidFill>
                <a:latin typeface="+mj-lt"/>
                <a:ea typeface="楷体_GB2312" pitchFamily="49" charset="-122"/>
              </a:rPr>
              <a:t>                        赋值语句驱动的连线型数据。</a:t>
            </a:r>
          </a:p>
          <a:p>
            <a:pPr eaLnBrk="1" hangingPunct="1">
              <a:lnSpc>
                <a:spcPct val="90000"/>
              </a:lnSpc>
              <a:spcBef>
                <a:spcPct val="50000"/>
              </a:spcBef>
              <a:defRPr/>
            </a:pPr>
            <a:r>
              <a:rPr kumimoji="1" lang="en-US" altLang="zh-CN" sz="3200" b="1">
                <a:solidFill>
                  <a:schemeClr val="bg1"/>
                </a:solidFill>
                <a:latin typeface="+mj-lt"/>
                <a:ea typeface="楷体_GB2312" pitchFamily="49" charset="-122"/>
              </a:rPr>
              <a:t>tri</a:t>
            </a:r>
            <a:r>
              <a:rPr kumimoji="1" lang="zh-CN" altLang="en-US" sz="3200" b="1">
                <a:solidFill>
                  <a:schemeClr val="bg1"/>
                </a:solidFill>
                <a:latin typeface="+mj-lt"/>
                <a:ea typeface="楷体_GB2312" pitchFamily="49" charset="-122"/>
              </a:rPr>
              <a:t>型变量：通常用来表示多驱动器驱动的连线</a:t>
            </a:r>
          </a:p>
          <a:p>
            <a:pPr eaLnBrk="1" hangingPunct="1">
              <a:lnSpc>
                <a:spcPct val="90000"/>
              </a:lnSpc>
              <a:spcBef>
                <a:spcPct val="50000"/>
              </a:spcBef>
              <a:defRPr/>
            </a:pPr>
            <a:r>
              <a:rPr kumimoji="1" lang="zh-CN" altLang="en-US" sz="3200" b="1">
                <a:solidFill>
                  <a:schemeClr val="bg1"/>
                </a:solidFill>
                <a:latin typeface="+mj-lt"/>
                <a:ea typeface="楷体_GB2312" pitchFamily="49" charset="-122"/>
              </a:rPr>
              <a:t>                     型数据。</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9735C8B-0571-427D-BF28-76905815079F}" type="slidenum">
              <a:rPr lang="en-US" altLang="zh-CN">
                <a:latin typeface="Times New Roman" panose="02020603050405020304" pitchFamily="18" charset="0"/>
              </a:rPr>
              <a:pPr/>
              <a:t>46</a:t>
            </a:fld>
            <a:endParaRPr lang="en-US" altLang="zh-CN">
              <a:latin typeface="Times New Roman" panose="02020603050405020304" pitchFamily="18" charset="0"/>
            </a:endParaRPr>
          </a:p>
        </p:txBody>
      </p:sp>
      <p:sp>
        <p:nvSpPr>
          <p:cNvPr id="60419" name="Text Box 2"/>
          <p:cNvSpPr txBox="1">
            <a:spLocks noChangeArrowheads="1"/>
          </p:cNvSpPr>
          <p:nvPr/>
        </p:nvSpPr>
        <p:spPr bwMode="auto">
          <a:xfrm>
            <a:off x="0" y="182563"/>
            <a:ext cx="9144000" cy="1217612"/>
          </a:xfrm>
          <a:prstGeom prst="rect">
            <a:avLst/>
          </a:prstGeom>
          <a:noFill/>
          <a:ln w="9525">
            <a:noFill/>
            <a:miter lim="800000"/>
            <a:headEnd/>
            <a:tailEnd/>
          </a:ln>
        </p:spPr>
        <p:txBody>
          <a:bodyPr>
            <a:spAutoFit/>
          </a:bodyPr>
          <a:lstStyle/>
          <a:p>
            <a:pPr eaLnBrk="1" hangingPunct="1">
              <a:lnSpc>
                <a:spcPct val="120000"/>
              </a:lnSpc>
              <a:defRPr/>
            </a:pPr>
            <a:r>
              <a:rPr kumimoji="1" lang="en-US" altLang="zh-CN" sz="3200" b="1">
                <a:latin typeface="+mj-lt"/>
                <a:ea typeface="楷体_GB2312" pitchFamily="49" charset="-122"/>
              </a:rPr>
              <a:t>wire</a:t>
            </a:r>
            <a:r>
              <a:rPr kumimoji="1" lang="zh-CN" altLang="en-US" sz="3200" b="1">
                <a:latin typeface="+mj-lt"/>
                <a:ea typeface="楷体_GB2312" pitchFamily="49" charset="-122"/>
              </a:rPr>
              <a:t>型变量的格式：</a:t>
            </a:r>
          </a:p>
          <a:p>
            <a:pPr eaLnBrk="1" hangingPunct="1">
              <a:lnSpc>
                <a:spcPct val="120000"/>
              </a:lnSpc>
              <a:defRPr/>
            </a:pPr>
            <a:r>
              <a:rPr kumimoji="1" lang="en-US" altLang="zh-CN" sz="3200" b="1">
                <a:solidFill>
                  <a:srgbClr val="0043A6"/>
                </a:solidFill>
                <a:latin typeface="+mj-lt"/>
                <a:ea typeface="楷体_GB2312" pitchFamily="49" charset="-122"/>
              </a:rPr>
              <a:t>wire [n-1:0] </a:t>
            </a:r>
            <a:r>
              <a:rPr kumimoji="1" lang="zh-CN" altLang="en-US" sz="3200" b="1">
                <a:solidFill>
                  <a:srgbClr val="0043A6"/>
                </a:solidFill>
                <a:latin typeface="+mj-lt"/>
                <a:ea typeface="楷体_GB2312" pitchFamily="49" charset="-122"/>
              </a:rPr>
              <a:t>数据名</a:t>
            </a:r>
            <a:r>
              <a:rPr kumimoji="1" lang="en-US" altLang="zh-CN" sz="3200" b="1">
                <a:solidFill>
                  <a:srgbClr val="0043A6"/>
                </a:solidFill>
                <a:latin typeface="+mj-lt"/>
                <a:ea typeface="楷体_GB2312" pitchFamily="49" charset="-122"/>
              </a:rPr>
              <a:t>1</a:t>
            </a:r>
            <a:r>
              <a:rPr kumimoji="1" lang="zh-CN" altLang="en-US" sz="3200" b="1">
                <a:solidFill>
                  <a:srgbClr val="0043A6"/>
                </a:solidFill>
                <a:latin typeface="+mj-lt"/>
                <a:ea typeface="楷体_GB2312" pitchFamily="49" charset="-122"/>
              </a:rPr>
              <a:t>，数据名</a:t>
            </a:r>
            <a:r>
              <a:rPr kumimoji="1" lang="en-US" altLang="zh-CN" sz="3200" b="1">
                <a:solidFill>
                  <a:srgbClr val="0043A6"/>
                </a:solidFill>
                <a:latin typeface="+mj-lt"/>
                <a:ea typeface="楷体_GB2312" pitchFamily="49" charset="-122"/>
              </a:rPr>
              <a:t>2</a:t>
            </a:r>
            <a:r>
              <a:rPr kumimoji="1" lang="zh-CN" altLang="en-US" sz="3200" b="1">
                <a:solidFill>
                  <a:srgbClr val="0043A6"/>
                </a:solidFill>
                <a:latin typeface="+mj-lt"/>
                <a:ea typeface="楷体_GB2312" pitchFamily="49" charset="-122"/>
              </a:rPr>
              <a:t>，</a:t>
            </a:r>
            <a:r>
              <a:rPr kumimoji="1" lang="en-US" altLang="zh-CN" sz="3200" b="1">
                <a:solidFill>
                  <a:srgbClr val="0043A6"/>
                </a:solidFill>
                <a:latin typeface="+mj-lt"/>
                <a:ea typeface="楷体_GB2312" pitchFamily="49" charset="-122"/>
              </a:rPr>
              <a:t>……</a:t>
            </a:r>
            <a:r>
              <a:rPr kumimoji="1" lang="zh-CN" altLang="en-US" sz="3200" b="1">
                <a:solidFill>
                  <a:srgbClr val="0043A6"/>
                </a:solidFill>
                <a:latin typeface="+mj-lt"/>
                <a:ea typeface="楷体_GB2312" pitchFamily="49" charset="-122"/>
              </a:rPr>
              <a:t>，数据名</a:t>
            </a:r>
            <a:r>
              <a:rPr kumimoji="1" lang="en-US" altLang="zh-CN" sz="3200" b="1">
                <a:solidFill>
                  <a:srgbClr val="0043A6"/>
                </a:solidFill>
                <a:latin typeface="+mj-lt"/>
                <a:ea typeface="楷体_GB2312" pitchFamily="49" charset="-122"/>
              </a:rPr>
              <a:t>n</a:t>
            </a:r>
            <a:r>
              <a:rPr kumimoji="1" lang="zh-CN" altLang="en-US" sz="3200" b="1">
                <a:solidFill>
                  <a:srgbClr val="0043A6"/>
                </a:solidFill>
                <a:latin typeface="+mj-lt"/>
                <a:ea typeface="楷体_GB2312" pitchFamily="49" charset="-122"/>
              </a:rPr>
              <a:t>；</a:t>
            </a:r>
          </a:p>
        </p:txBody>
      </p:sp>
      <p:sp>
        <p:nvSpPr>
          <p:cNvPr id="60420" name="Text Box 3"/>
          <p:cNvSpPr txBox="1">
            <a:spLocks noChangeArrowheads="1"/>
          </p:cNvSpPr>
          <p:nvPr/>
        </p:nvSpPr>
        <p:spPr bwMode="auto">
          <a:xfrm>
            <a:off x="76200" y="1527175"/>
            <a:ext cx="9067800" cy="3581400"/>
          </a:xfrm>
          <a:prstGeom prst="rect">
            <a:avLst/>
          </a:prstGeom>
          <a:noFill/>
          <a:ln w="9525">
            <a:noFill/>
            <a:miter lim="800000"/>
            <a:headEnd/>
            <a:tailEnd/>
          </a:ln>
        </p:spPr>
        <p:txBody>
          <a:bodyPr>
            <a:spAutoFit/>
          </a:bodyPr>
          <a:lstStyle/>
          <a:p>
            <a:pPr eaLnBrk="1" hangingPunct="1">
              <a:lnSpc>
                <a:spcPct val="120000"/>
              </a:lnSpc>
              <a:defRPr/>
            </a:pPr>
            <a:r>
              <a:rPr kumimoji="1" lang="en-US" altLang="zh-CN" sz="3200" b="1">
                <a:latin typeface="+mj-lt"/>
                <a:ea typeface="楷体_GB2312" pitchFamily="49" charset="-122"/>
              </a:rPr>
              <a:t>wire——wire</a:t>
            </a:r>
            <a:r>
              <a:rPr kumimoji="1" lang="zh-CN" altLang="en-US" sz="3200" b="1">
                <a:latin typeface="+mj-lt"/>
                <a:ea typeface="楷体_GB2312" pitchFamily="49" charset="-122"/>
              </a:rPr>
              <a:t>型数据确认符；</a:t>
            </a:r>
          </a:p>
          <a:p>
            <a:pPr eaLnBrk="1" hangingPunct="1">
              <a:lnSpc>
                <a:spcPct val="120000"/>
              </a:lnSpc>
              <a:defRPr/>
            </a:pPr>
            <a:r>
              <a:rPr kumimoji="1" lang="en-US" altLang="zh-CN" sz="3200" b="1">
                <a:latin typeface="+mj-lt"/>
                <a:ea typeface="楷体_GB2312" pitchFamily="49" charset="-122"/>
              </a:rPr>
              <a:t>[n-1:0]——</a:t>
            </a:r>
            <a:r>
              <a:rPr kumimoji="1" lang="zh-CN" altLang="en-US" sz="3200" b="1">
                <a:latin typeface="+mj-lt"/>
                <a:ea typeface="楷体_GB2312" pitchFamily="49" charset="-122"/>
              </a:rPr>
              <a:t>代表该数据的位宽。缺省状态，位宽</a:t>
            </a:r>
          </a:p>
          <a:p>
            <a:pPr eaLnBrk="1" hangingPunct="1">
              <a:lnSpc>
                <a:spcPct val="120000"/>
              </a:lnSpc>
              <a:defRPr/>
            </a:pPr>
            <a:r>
              <a:rPr kumimoji="1" lang="zh-CN" altLang="en-US" sz="3200" b="1">
                <a:latin typeface="+mj-lt"/>
                <a:ea typeface="楷体_GB2312" pitchFamily="49" charset="-122"/>
              </a:rPr>
              <a:t>                    默认值为</a:t>
            </a:r>
            <a:r>
              <a:rPr kumimoji="1" lang="en-US" altLang="zh-CN" sz="3200" b="1">
                <a:latin typeface="+mj-lt"/>
                <a:ea typeface="楷体_GB2312" pitchFamily="49" charset="-122"/>
              </a:rPr>
              <a:t>1</a:t>
            </a:r>
            <a:r>
              <a:rPr kumimoji="1" lang="zh-CN" altLang="en-US" sz="3200" b="1">
                <a:latin typeface="+mj-lt"/>
                <a:ea typeface="楷体_GB2312" pitchFamily="49" charset="-122"/>
              </a:rPr>
              <a:t>。这里的位是二进制的位。</a:t>
            </a:r>
          </a:p>
          <a:p>
            <a:pPr eaLnBrk="1" hangingPunct="1">
              <a:lnSpc>
                <a:spcPct val="120000"/>
              </a:lnSpc>
              <a:defRPr/>
            </a:pPr>
            <a:r>
              <a:rPr kumimoji="1" lang="zh-CN" altLang="en-US" sz="3200" b="1">
                <a:latin typeface="+mj-lt"/>
                <a:ea typeface="楷体_GB2312" pitchFamily="49" charset="-122"/>
              </a:rPr>
              <a:t>数据名</a:t>
            </a:r>
            <a:r>
              <a:rPr kumimoji="1" lang="en-US" altLang="zh-CN" sz="3200" b="1">
                <a:latin typeface="+mj-lt"/>
                <a:ea typeface="楷体_GB2312" pitchFamily="49" charset="-122"/>
              </a:rPr>
              <a:t>——</a:t>
            </a:r>
            <a:r>
              <a:rPr kumimoji="1" lang="zh-CN" altLang="en-US" sz="3200" b="1">
                <a:latin typeface="+mj-lt"/>
                <a:ea typeface="楷体_GB2312" pitchFamily="49" charset="-122"/>
              </a:rPr>
              <a:t>若一次定义多个数据，数据名之间</a:t>
            </a:r>
          </a:p>
          <a:p>
            <a:pPr eaLnBrk="1" hangingPunct="1">
              <a:lnSpc>
                <a:spcPct val="120000"/>
              </a:lnSpc>
              <a:defRPr/>
            </a:pPr>
            <a:r>
              <a:rPr kumimoji="1" lang="zh-CN" altLang="en-US" sz="3200" b="1">
                <a:latin typeface="+mj-lt"/>
                <a:ea typeface="楷体_GB2312" pitchFamily="49" charset="-122"/>
              </a:rPr>
              <a:t>                    用逗号隔开。</a:t>
            </a:r>
          </a:p>
          <a:p>
            <a:pPr algn="ctr" eaLnBrk="1" hangingPunct="1">
              <a:lnSpc>
                <a:spcPct val="120000"/>
              </a:lnSpc>
              <a:defRPr/>
            </a:pPr>
            <a:r>
              <a:rPr kumimoji="1" lang="zh-CN" altLang="en-US" sz="3200" b="1">
                <a:solidFill>
                  <a:srgbClr val="800000"/>
                </a:solidFill>
                <a:latin typeface="+mj-lt"/>
                <a:ea typeface="楷体_GB2312" pitchFamily="49" charset="-122"/>
              </a:rPr>
              <a:t>声明语句的最后用分号表示语句的结束。</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DA9DD93-E76F-4B97-98E4-2234DA10BA21}" type="slidenum">
              <a:rPr lang="en-US" altLang="zh-CN">
                <a:latin typeface="Times New Roman" panose="02020603050405020304" pitchFamily="18" charset="0"/>
              </a:rPr>
              <a:pPr/>
              <a:t>47</a:t>
            </a:fld>
            <a:endParaRPr lang="en-US" altLang="zh-CN">
              <a:latin typeface="Times New Roman" panose="02020603050405020304" pitchFamily="18" charset="0"/>
            </a:endParaRPr>
          </a:p>
        </p:txBody>
      </p:sp>
      <p:sp>
        <p:nvSpPr>
          <p:cNvPr id="61443" name="Text Box 2"/>
          <p:cNvSpPr txBox="1">
            <a:spLocks noChangeArrowheads="1"/>
          </p:cNvSpPr>
          <p:nvPr/>
        </p:nvSpPr>
        <p:spPr bwMode="auto">
          <a:xfrm>
            <a:off x="228600" y="315913"/>
            <a:ext cx="8534400" cy="4278312"/>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r>
              <a:rPr kumimoji="1" lang="en-US" altLang="zh-CN" sz="3200" b="1">
                <a:latin typeface="+mj-lt"/>
                <a:ea typeface="楷体_GB2312" pitchFamily="49" charset="-122"/>
              </a:rPr>
              <a:t>1. </a:t>
            </a:r>
            <a:r>
              <a:rPr kumimoji="1" lang="zh-CN" altLang="en-US" sz="3200" b="1">
                <a:latin typeface="+mj-lt"/>
                <a:ea typeface="楷体_GB2312" pitchFamily="49" charset="-122"/>
              </a:rPr>
              <a:t>定义数据总线宽</a:t>
            </a:r>
            <a:r>
              <a:rPr kumimoji="1" lang="en-US" altLang="zh-CN" sz="3200" b="1">
                <a:latin typeface="+mj-lt"/>
                <a:ea typeface="楷体_GB2312" pitchFamily="49" charset="-122"/>
              </a:rPr>
              <a:t>8</a:t>
            </a:r>
            <a:r>
              <a:rPr kumimoji="1" lang="zh-CN" altLang="en-US" sz="3200" b="1">
                <a:latin typeface="+mj-lt"/>
                <a:ea typeface="楷体_GB2312" pitchFamily="49" charset="-122"/>
              </a:rPr>
              <a:t>位，地址总线宽</a:t>
            </a:r>
            <a:r>
              <a:rPr kumimoji="1" lang="en-US" altLang="zh-CN" sz="3200" b="1">
                <a:latin typeface="+mj-lt"/>
                <a:ea typeface="楷体_GB2312" pitchFamily="49" charset="-122"/>
              </a:rPr>
              <a:t>20</a:t>
            </a:r>
            <a:r>
              <a:rPr kumimoji="1" lang="zh-CN" altLang="en-US" sz="3200" b="1">
                <a:latin typeface="+mj-lt"/>
                <a:ea typeface="楷体_GB2312" pitchFamily="49" charset="-122"/>
              </a:rPr>
              <a:t>位。</a:t>
            </a:r>
          </a:p>
          <a:p>
            <a:pPr eaLnBrk="1" hangingPunct="1">
              <a:spcBef>
                <a:spcPct val="50000"/>
              </a:spcBef>
              <a:defRPr/>
            </a:pPr>
            <a:r>
              <a:rPr kumimoji="1" lang="en-US" altLang="zh-CN" sz="3200" b="1">
                <a:latin typeface="+mj-lt"/>
                <a:ea typeface="楷体_GB2312" pitchFamily="49" charset="-122"/>
              </a:rPr>
              <a:t>wire[7:0]  databus;		// databus</a:t>
            </a:r>
            <a:r>
              <a:rPr kumimoji="1" lang="zh-CN" altLang="en-US" sz="3200" b="1">
                <a:latin typeface="+mj-lt"/>
                <a:ea typeface="楷体_GB2312" pitchFamily="49" charset="-122"/>
              </a:rPr>
              <a:t>宽</a:t>
            </a:r>
            <a:r>
              <a:rPr kumimoji="1" lang="en-US" altLang="zh-CN" sz="3200" b="1">
                <a:latin typeface="+mj-lt"/>
                <a:ea typeface="楷体_GB2312" pitchFamily="49" charset="-122"/>
              </a:rPr>
              <a:t>8</a:t>
            </a:r>
            <a:r>
              <a:rPr kumimoji="1" lang="zh-CN" altLang="en-US" sz="3200" b="1">
                <a:latin typeface="+mj-lt"/>
                <a:ea typeface="楷体_GB2312" pitchFamily="49" charset="-122"/>
              </a:rPr>
              <a:t>位</a:t>
            </a:r>
          </a:p>
          <a:p>
            <a:pPr eaLnBrk="1" hangingPunct="1">
              <a:spcBef>
                <a:spcPct val="50000"/>
              </a:spcBef>
              <a:defRPr/>
            </a:pPr>
            <a:r>
              <a:rPr kumimoji="1" lang="en-US" altLang="zh-CN" sz="3200" b="1">
                <a:latin typeface="+mj-lt"/>
                <a:ea typeface="楷体_GB2312" pitchFamily="49" charset="-122"/>
              </a:rPr>
              <a:t>wire[19:0]  addrbus;		// addrbus</a:t>
            </a:r>
            <a:r>
              <a:rPr kumimoji="1" lang="zh-CN" altLang="en-US" sz="3200" b="1">
                <a:latin typeface="+mj-lt"/>
                <a:ea typeface="楷体_GB2312" pitchFamily="49" charset="-122"/>
              </a:rPr>
              <a:t>宽</a:t>
            </a:r>
            <a:r>
              <a:rPr kumimoji="1" lang="en-US" altLang="zh-CN" sz="3200" b="1">
                <a:latin typeface="+mj-lt"/>
                <a:ea typeface="楷体_GB2312" pitchFamily="49" charset="-122"/>
              </a:rPr>
              <a:t>20</a:t>
            </a:r>
            <a:r>
              <a:rPr kumimoji="1" lang="zh-CN" altLang="en-US" sz="3200" b="1">
                <a:latin typeface="+mj-lt"/>
                <a:ea typeface="楷体_GB2312" pitchFamily="49" charset="-122"/>
              </a:rPr>
              <a:t>位</a:t>
            </a:r>
          </a:p>
          <a:p>
            <a:pPr eaLnBrk="1" hangingPunct="1">
              <a:spcBef>
                <a:spcPct val="50000"/>
              </a:spcBef>
              <a:defRPr/>
            </a:pPr>
            <a:r>
              <a:rPr kumimoji="1" lang="zh-CN" altLang="en-US" sz="3200" b="1">
                <a:latin typeface="+mj-lt"/>
                <a:ea typeface="楷体_GB2312" pitchFamily="49" charset="-122"/>
              </a:rPr>
              <a:t>或：</a:t>
            </a:r>
          </a:p>
          <a:p>
            <a:pPr eaLnBrk="1" hangingPunct="1">
              <a:spcBef>
                <a:spcPct val="50000"/>
              </a:spcBef>
              <a:defRPr/>
            </a:pPr>
            <a:r>
              <a:rPr kumimoji="1" lang="en-US" altLang="zh-CN" sz="3200" b="1">
                <a:latin typeface="+mj-lt"/>
                <a:ea typeface="楷体_GB2312" pitchFamily="49" charset="-122"/>
              </a:rPr>
              <a:t>wire[8:1]  databus;</a:t>
            </a:r>
          </a:p>
          <a:p>
            <a:pPr eaLnBrk="1" hangingPunct="1">
              <a:spcBef>
                <a:spcPct val="50000"/>
              </a:spcBef>
              <a:defRPr/>
            </a:pPr>
            <a:r>
              <a:rPr kumimoji="1" lang="en-US" altLang="zh-CN" sz="3200" b="1">
                <a:latin typeface="+mj-lt"/>
                <a:ea typeface="楷体_GB2312" pitchFamily="49" charset="-122"/>
              </a:rPr>
              <a:t>wire[20:1]  addrbus;</a:t>
            </a:r>
          </a:p>
        </p:txBody>
      </p:sp>
      <p:sp>
        <p:nvSpPr>
          <p:cNvPr id="62467" name="Text Box 3"/>
          <p:cNvSpPr txBox="1">
            <a:spLocks noChangeArrowheads="1"/>
          </p:cNvSpPr>
          <p:nvPr/>
        </p:nvSpPr>
        <p:spPr bwMode="auto">
          <a:xfrm>
            <a:off x="280988" y="4678363"/>
            <a:ext cx="8382000" cy="58420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a:solidFill>
                  <a:srgbClr val="660066"/>
                </a:solidFill>
                <a:effectLst>
                  <a:outerShdw blurRad="38100" dist="38100" dir="2700000" algn="tl">
                    <a:srgbClr val="C0C0C0"/>
                  </a:outerShdw>
                </a:effectLst>
                <a:latin typeface="+mj-lt"/>
                <a:ea typeface="楷体_GB2312" pitchFamily="49" charset="-122"/>
              </a:rPr>
              <a:t>wire  a</a:t>
            </a:r>
            <a:r>
              <a:rPr kumimoji="1" lang="zh-CN" altLang="en-US" sz="3200" b="1">
                <a:solidFill>
                  <a:srgbClr val="660066"/>
                </a:solidFill>
                <a:effectLst>
                  <a:outerShdw blurRad="38100" dist="38100" dir="2700000" algn="tl">
                    <a:srgbClr val="C0C0C0"/>
                  </a:outerShdw>
                </a:effectLst>
                <a:latin typeface="+mj-lt"/>
                <a:ea typeface="楷体_GB2312" pitchFamily="49" charset="-122"/>
              </a:rPr>
              <a:t>；		</a:t>
            </a:r>
            <a:r>
              <a:rPr kumimoji="1" lang="en-US" altLang="zh-CN" sz="3200" b="1">
                <a:solidFill>
                  <a:srgbClr val="660066"/>
                </a:solidFill>
                <a:effectLst>
                  <a:outerShdw blurRad="38100" dist="38100" dir="2700000" algn="tl">
                    <a:srgbClr val="C0C0C0"/>
                  </a:outerShdw>
                </a:effectLst>
                <a:latin typeface="+mj-lt"/>
                <a:ea typeface="楷体_GB2312" pitchFamily="49" charset="-122"/>
              </a:rPr>
              <a:t>//</a:t>
            </a:r>
            <a:r>
              <a:rPr kumimoji="1" lang="zh-CN" altLang="en-US" sz="3200" b="1">
                <a:solidFill>
                  <a:srgbClr val="660066"/>
                </a:solidFill>
                <a:effectLst>
                  <a:outerShdw blurRad="38100" dist="38100" dir="2700000" algn="tl">
                    <a:srgbClr val="C0C0C0"/>
                  </a:outerShdw>
                </a:effectLst>
                <a:latin typeface="+mj-lt"/>
                <a:ea typeface="楷体_GB2312" pitchFamily="49" charset="-122"/>
              </a:rPr>
              <a:t>定义了一个</a:t>
            </a:r>
            <a:r>
              <a:rPr kumimoji="1" lang="en-US" altLang="zh-CN" sz="3200" b="1">
                <a:solidFill>
                  <a:srgbClr val="660066"/>
                </a:solidFill>
                <a:effectLst>
                  <a:outerShdw blurRad="38100" dist="38100" dir="2700000" algn="tl">
                    <a:srgbClr val="C0C0C0"/>
                  </a:outerShdw>
                </a:effectLst>
                <a:latin typeface="+mj-lt"/>
                <a:ea typeface="楷体_GB2312" pitchFamily="49" charset="-122"/>
              </a:rPr>
              <a:t>1</a:t>
            </a:r>
            <a:r>
              <a:rPr kumimoji="1" lang="zh-CN" altLang="en-US" sz="3200" b="1">
                <a:solidFill>
                  <a:srgbClr val="660066"/>
                </a:solidFill>
                <a:effectLst>
                  <a:outerShdw blurRad="38100" dist="38100" dir="2700000" algn="tl">
                    <a:srgbClr val="C0C0C0"/>
                  </a:outerShdw>
                </a:effectLst>
                <a:latin typeface="+mj-lt"/>
                <a:ea typeface="楷体_GB2312" pitchFamily="49" charset="-122"/>
              </a:rPr>
              <a:t>位的</a:t>
            </a:r>
            <a:r>
              <a:rPr kumimoji="1" lang="en-US" altLang="zh-CN" sz="3200" b="1">
                <a:solidFill>
                  <a:srgbClr val="660066"/>
                </a:solidFill>
                <a:effectLst>
                  <a:outerShdw blurRad="38100" dist="38100" dir="2700000" algn="tl">
                    <a:srgbClr val="C0C0C0"/>
                  </a:outerShdw>
                </a:effectLst>
                <a:latin typeface="+mj-lt"/>
                <a:ea typeface="楷体_GB2312" pitchFamily="49" charset="-122"/>
              </a:rPr>
              <a:t>wire</a:t>
            </a:r>
            <a:r>
              <a:rPr kumimoji="1" lang="zh-CN" altLang="en-US" sz="3200" b="1">
                <a:solidFill>
                  <a:srgbClr val="660066"/>
                </a:solidFill>
                <a:effectLst>
                  <a:outerShdw blurRad="38100" dist="38100" dir="2700000" algn="tl">
                    <a:srgbClr val="C0C0C0"/>
                  </a:outerShdw>
                </a:effectLst>
                <a:latin typeface="+mj-lt"/>
                <a:ea typeface="楷体_GB2312" pitchFamily="49" charset="-122"/>
              </a:rPr>
              <a:t>型数据</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722F723-29DD-48B4-B24B-F05BE4D64032}" type="slidenum">
              <a:rPr lang="en-US" altLang="zh-CN">
                <a:latin typeface="Times New Roman" panose="02020603050405020304" pitchFamily="18" charset="0"/>
              </a:rPr>
              <a:pPr/>
              <a:t>48</a:t>
            </a:fld>
            <a:endParaRPr lang="en-US" altLang="zh-CN">
              <a:latin typeface="Times New Roman" panose="02020603050405020304" pitchFamily="18" charset="0"/>
            </a:endParaRPr>
          </a:p>
        </p:txBody>
      </p:sp>
      <p:sp>
        <p:nvSpPr>
          <p:cNvPr id="62467" name="Text Box 2"/>
          <p:cNvSpPr txBox="1">
            <a:spLocks noChangeArrowheads="1"/>
          </p:cNvSpPr>
          <p:nvPr/>
        </p:nvSpPr>
        <p:spPr bwMode="auto">
          <a:xfrm>
            <a:off x="269875" y="322263"/>
            <a:ext cx="8382000" cy="2062162"/>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r>
              <a:rPr kumimoji="1" lang="en-US" altLang="zh-CN" sz="3200" b="1">
                <a:latin typeface="+mj-lt"/>
                <a:ea typeface="楷体_GB2312" pitchFamily="49" charset="-122"/>
              </a:rPr>
              <a:t>2. 	</a:t>
            </a:r>
            <a:r>
              <a:rPr kumimoji="1" lang="zh-CN" altLang="en-US" sz="3200" b="1">
                <a:latin typeface="+mj-lt"/>
                <a:ea typeface="楷体_GB2312" pitchFamily="49" charset="-122"/>
              </a:rPr>
              <a:t>多位</a:t>
            </a:r>
            <a:r>
              <a:rPr kumimoji="1" lang="en-US" altLang="zh-CN" sz="3200" b="1">
                <a:latin typeface="+mj-lt"/>
                <a:ea typeface="楷体_GB2312" pitchFamily="49" charset="-122"/>
              </a:rPr>
              <a:t>wire </a:t>
            </a:r>
            <a:r>
              <a:rPr kumimoji="1" lang="zh-CN" altLang="en-US" sz="3200" b="1">
                <a:latin typeface="+mj-lt"/>
                <a:ea typeface="楷体_GB2312" pitchFamily="49" charset="-122"/>
              </a:rPr>
              <a:t>型数据可按下面方法使用	</a:t>
            </a:r>
          </a:p>
          <a:p>
            <a:pPr eaLnBrk="1" hangingPunct="1">
              <a:spcBef>
                <a:spcPct val="50000"/>
              </a:spcBef>
              <a:defRPr/>
            </a:pPr>
            <a:r>
              <a:rPr kumimoji="1" lang="en-US" altLang="zh-CN" sz="3200" b="1">
                <a:latin typeface="+mj-lt"/>
                <a:ea typeface="楷体_GB2312" pitchFamily="49" charset="-122"/>
              </a:rPr>
              <a:t>wire[7:0]  in, out;	//</a:t>
            </a:r>
            <a:r>
              <a:rPr kumimoji="1" lang="zh-CN" altLang="en-US" sz="3200" b="1">
                <a:latin typeface="+mj-lt"/>
                <a:ea typeface="楷体_GB2312" pitchFamily="49" charset="-122"/>
              </a:rPr>
              <a:t>定义两个</a:t>
            </a:r>
            <a:r>
              <a:rPr kumimoji="1" lang="en-US" altLang="zh-CN" sz="3200" b="1">
                <a:latin typeface="+mj-lt"/>
                <a:ea typeface="楷体_GB2312" pitchFamily="49" charset="-122"/>
              </a:rPr>
              <a:t>8</a:t>
            </a:r>
            <a:r>
              <a:rPr kumimoji="1" lang="zh-CN" altLang="en-US" sz="3200" b="1">
                <a:latin typeface="+mj-lt"/>
                <a:ea typeface="楷体_GB2312" pitchFamily="49" charset="-122"/>
              </a:rPr>
              <a:t>位</a:t>
            </a:r>
            <a:r>
              <a:rPr kumimoji="1" lang="en-US" altLang="zh-CN" sz="3200" b="1">
                <a:latin typeface="+mj-lt"/>
                <a:ea typeface="楷体_GB2312" pitchFamily="49" charset="-122"/>
              </a:rPr>
              <a:t>wire</a:t>
            </a:r>
            <a:r>
              <a:rPr kumimoji="1" lang="zh-CN" altLang="en-US" sz="3200" b="1">
                <a:latin typeface="+mj-lt"/>
                <a:ea typeface="楷体_GB2312" pitchFamily="49" charset="-122"/>
              </a:rPr>
              <a:t>型向量</a:t>
            </a:r>
          </a:p>
          <a:p>
            <a:pPr eaLnBrk="1" hangingPunct="1">
              <a:spcBef>
                <a:spcPct val="50000"/>
              </a:spcBef>
              <a:defRPr/>
            </a:pPr>
            <a:r>
              <a:rPr kumimoji="1" lang="en-US" altLang="zh-CN" sz="3200" b="1">
                <a:latin typeface="+mj-lt"/>
                <a:ea typeface="楷体_GB2312" pitchFamily="49" charset="-122"/>
              </a:rPr>
              <a:t>assign  out=in</a:t>
            </a:r>
            <a:r>
              <a:rPr kumimoji="1" lang="zh-CN" altLang="en-US" sz="3200" b="1">
                <a:latin typeface="+mj-lt"/>
                <a:ea typeface="楷体_GB2312" pitchFamily="49" charset="-122"/>
              </a:rPr>
              <a:t>；</a:t>
            </a:r>
            <a:r>
              <a:rPr kumimoji="1" lang="en-US" altLang="zh-CN" sz="3200" b="1">
                <a:latin typeface="+mj-lt"/>
                <a:ea typeface="楷体_GB2312" pitchFamily="49" charset="-122"/>
              </a:rPr>
              <a:t>// assign </a:t>
            </a:r>
            <a:r>
              <a:rPr kumimoji="1" lang="zh-CN" altLang="en-US" sz="3200" b="1">
                <a:latin typeface="+mj-lt"/>
                <a:ea typeface="楷体_GB2312" pitchFamily="49" charset="-122"/>
              </a:rPr>
              <a:t>就是持续赋值语句</a:t>
            </a:r>
          </a:p>
        </p:txBody>
      </p:sp>
      <p:sp>
        <p:nvSpPr>
          <p:cNvPr id="62468" name="Text Box 3"/>
          <p:cNvSpPr txBox="1">
            <a:spLocks noChangeArrowheads="1"/>
          </p:cNvSpPr>
          <p:nvPr/>
        </p:nvSpPr>
        <p:spPr bwMode="auto">
          <a:xfrm>
            <a:off x="269875" y="2449513"/>
            <a:ext cx="8382000" cy="3506787"/>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r>
              <a:rPr kumimoji="1" lang="en-US" altLang="zh-CN" sz="3200" b="1">
                <a:latin typeface="+mj-lt"/>
                <a:ea typeface="楷体_GB2312" pitchFamily="49" charset="-122"/>
              </a:rPr>
              <a:t>3.  </a:t>
            </a:r>
            <a:r>
              <a:rPr kumimoji="1" lang="zh-CN" altLang="en-US" sz="3200" b="1">
                <a:latin typeface="+mj-lt"/>
                <a:ea typeface="楷体_GB2312" pitchFamily="49" charset="-122"/>
              </a:rPr>
              <a:t>可只使用多位数据中的几位，但要注意</a:t>
            </a:r>
          </a:p>
          <a:p>
            <a:pPr eaLnBrk="1" hangingPunct="1">
              <a:spcBef>
                <a:spcPct val="50000"/>
              </a:spcBef>
              <a:defRPr/>
            </a:pPr>
            <a:r>
              <a:rPr kumimoji="1" lang="zh-CN" altLang="en-US" sz="3200" b="1">
                <a:latin typeface="+mj-lt"/>
                <a:ea typeface="楷体_GB2312" pitchFamily="49" charset="-122"/>
              </a:rPr>
              <a:t>         位宽。</a:t>
            </a:r>
          </a:p>
          <a:p>
            <a:pPr eaLnBrk="1" hangingPunct="1">
              <a:spcBef>
                <a:spcPct val="50000"/>
              </a:spcBef>
              <a:defRPr/>
            </a:pPr>
            <a:r>
              <a:rPr kumimoji="1" lang="en-US" altLang="zh-CN" sz="3200" b="1">
                <a:latin typeface="+mj-lt"/>
                <a:ea typeface="楷体_GB2312" pitchFamily="49" charset="-122"/>
              </a:rPr>
              <a:t>wire[7:0]  out;</a:t>
            </a:r>
          </a:p>
          <a:p>
            <a:pPr eaLnBrk="1" hangingPunct="1">
              <a:spcBef>
                <a:spcPct val="50000"/>
              </a:spcBef>
              <a:defRPr/>
            </a:pPr>
            <a:r>
              <a:rPr kumimoji="1" lang="en-US" altLang="zh-CN" sz="3200" b="1">
                <a:latin typeface="+mj-lt"/>
                <a:ea typeface="楷体_GB2312" pitchFamily="49" charset="-122"/>
              </a:rPr>
              <a:t>wire[3:0]  in;</a:t>
            </a:r>
          </a:p>
          <a:p>
            <a:pPr eaLnBrk="1" hangingPunct="1">
              <a:spcBef>
                <a:spcPct val="50000"/>
              </a:spcBef>
              <a:defRPr/>
            </a:pPr>
            <a:r>
              <a:rPr kumimoji="1" lang="en-US" altLang="zh-CN" sz="3200" b="1">
                <a:latin typeface="+mj-lt"/>
                <a:ea typeface="楷体_GB2312" pitchFamily="49" charset="-122"/>
              </a:rPr>
              <a:t>assign  out[5:2]=in</a:t>
            </a:r>
            <a:r>
              <a:rPr kumimoji="1" lang="zh-CN" altLang="en-US" sz="3200" b="1">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181D7139-2E9F-45AA-9F3A-FB3E71478763}" type="slidenum">
              <a:rPr lang="en-US" altLang="zh-CN">
                <a:latin typeface="Times New Roman" panose="02020603050405020304" pitchFamily="18" charset="0"/>
              </a:rPr>
              <a:pPr/>
              <a:t>49</a:t>
            </a:fld>
            <a:endParaRPr lang="en-US" altLang="zh-CN">
              <a:latin typeface="Times New Roman" panose="02020603050405020304" pitchFamily="18" charset="0"/>
            </a:endParaRPr>
          </a:p>
        </p:txBody>
      </p:sp>
      <p:sp>
        <p:nvSpPr>
          <p:cNvPr id="63491" name="Text Box 2"/>
          <p:cNvSpPr txBox="1">
            <a:spLocks noChangeArrowheads="1"/>
          </p:cNvSpPr>
          <p:nvPr/>
        </p:nvSpPr>
        <p:spPr bwMode="auto">
          <a:xfrm>
            <a:off x="228600" y="685800"/>
            <a:ext cx="8534400" cy="4278313"/>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0043A6"/>
                </a:solidFill>
                <a:latin typeface="+mj-lt"/>
                <a:ea typeface="楷体_GB2312" pitchFamily="49" charset="-122"/>
              </a:rPr>
              <a:t>说明：</a:t>
            </a:r>
          </a:p>
          <a:p>
            <a:pPr eaLnBrk="1" hangingPunct="1">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 </a:t>
            </a:r>
            <a:r>
              <a:rPr kumimoji="1" lang="en-US" altLang="zh-CN" sz="3200" b="1">
                <a:latin typeface="+mj-lt"/>
                <a:ea typeface="楷体_GB2312" pitchFamily="49" charset="-122"/>
              </a:rPr>
              <a:t>wire </a:t>
            </a:r>
            <a:r>
              <a:rPr kumimoji="1" lang="zh-CN" altLang="en-US" sz="3200" b="1">
                <a:latin typeface="+mj-lt"/>
                <a:ea typeface="楷体_GB2312" pitchFamily="49" charset="-122"/>
              </a:rPr>
              <a:t>型变量常用来表示以</a:t>
            </a:r>
            <a:r>
              <a:rPr kumimoji="1" lang="en-US" altLang="zh-CN" sz="3200" b="1">
                <a:latin typeface="+mj-lt"/>
                <a:ea typeface="楷体_GB2312" pitchFamily="49" charset="-122"/>
              </a:rPr>
              <a:t>assign</a:t>
            </a:r>
            <a:r>
              <a:rPr kumimoji="1" lang="zh-CN" altLang="en-US" sz="3200" b="1">
                <a:latin typeface="+mj-lt"/>
                <a:ea typeface="楷体_GB2312" pitchFamily="49" charset="-122"/>
              </a:rPr>
              <a:t>语句赋值</a:t>
            </a:r>
          </a:p>
          <a:p>
            <a:pPr eaLnBrk="1" hangingPunct="1">
              <a:spcBef>
                <a:spcPct val="50000"/>
              </a:spcBef>
              <a:defRPr/>
            </a:pPr>
            <a:r>
              <a:rPr kumimoji="1" lang="zh-CN" altLang="en-US" sz="3200" b="1">
                <a:latin typeface="+mj-lt"/>
                <a:ea typeface="楷体_GB2312" pitchFamily="49" charset="-122"/>
              </a:rPr>
              <a:t>的</a:t>
            </a:r>
            <a:r>
              <a:rPr kumimoji="1" lang="zh-CN" altLang="en-US" sz="3200" b="1">
                <a:solidFill>
                  <a:srgbClr val="800000"/>
                </a:solidFill>
                <a:latin typeface="+mj-lt"/>
                <a:ea typeface="楷体_GB2312" pitchFamily="49" charset="-122"/>
              </a:rPr>
              <a:t>组合逻辑</a:t>
            </a:r>
            <a:r>
              <a:rPr kumimoji="1" lang="zh-CN" altLang="en-US" sz="3200" b="1">
                <a:latin typeface="+mj-lt"/>
                <a:ea typeface="楷体_GB2312" pitchFamily="49" charset="-122"/>
              </a:rPr>
              <a:t>信号。</a:t>
            </a:r>
          </a:p>
          <a:p>
            <a:pPr eaLnBrk="1" hangingPunct="1">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）输入</a:t>
            </a:r>
            <a:r>
              <a:rPr kumimoji="1" lang="en-US" altLang="zh-CN" sz="3200" b="1">
                <a:latin typeface="+mj-lt"/>
                <a:ea typeface="楷体_GB2312" pitchFamily="49" charset="-122"/>
              </a:rPr>
              <a:t>/</a:t>
            </a:r>
            <a:r>
              <a:rPr kumimoji="1" lang="zh-CN" altLang="en-US" sz="3200" b="1">
                <a:latin typeface="+mj-lt"/>
                <a:ea typeface="楷体_GB2312" pitchFamily="49" charset="-122"/>
              </a:rPr>
              <a:t>输出信号缺省时自动定义为</a:t>
            </a:r>
            <a:r>
              <a:rPr kumimoji="1" lang="en-US" altLang="zh-CN" sz="3200" b="1">
                <a:latin typeface="+mj-lt"/>
                <a:ea typeface="楷体_GB2312" pitchFamily="49" charset="-122"/>
              </a:rPr>
              <a:t>wire </a:t>
            </a:r>
            <a:r>
              <a:rPr kumimoji="1" lang="zh-CN" altLang="en-US" sz="3200" b="1">
                <a:latin typeface="+mj-lt"/>
                <a:ea typeface="楷体_GB2312" pitchFamily="49" charset="-122"/>
              </a:rPr>
              <a:t>型。</a:t>
            </a:r>
          </a:p>
          <a:p>
            <a:pPr eaLnBrk="1" hangingPunct="1">
              <a:spcBef>
                <a:spcPct val="50000"/>
              </a:spcBef>
              <a:defRPr/>
            </a:pPr>
            <a:r>
              <a:rPr kumimoji="1" lang="en-US" altLang="zh-CN" sz="3200" b="1">
                <a:latin typeface="+mj-lt"/>
                <a:ea typeface="楷体_GB2312" pitchFamily="49" charset="-122"/>
              </a:rPr>
              <a:t>3</a:t>
            </a:r>
            <a:r>
              <a:rPr kumimoji="1" lang="zh-CN" altLang="en-US" sz="3200" b="1">
                <a:latin typeface="+mj-lt"/>
                <a:ea typeface="楷体_GB2312" pitchFamily="49" charset="-122"/>
              </a:rPr>
              <a:t>）对综合器而言， </a:t>
            </a:r>
            <a:r>
              <a:rPr kumimoji="1" lang="en-US" altLang="zh-CN" sz="3200" b="1">
                <a:latin typeface="+mj-lt"/>
                <a:ea typeface="楷体_GB2312" pitchFamily="49" charset="-122"/>
              </a:rPr>
              <a:t>wire </a:t>
            </a:r>
            <a:r>
              <a:rPr kumimoji="1" lang="zh-CN" altLang="en-US" sz="3200" b="1">
                <a:latin typeface="+mj-lt"/>
                <a:ea typeface="楷体_GB2312" pitchFamily="49" charset="-122"/>
              </a:rPr>
              <a:t>型信号的每一位可以</a:t>
            </a:r>
          </a:p>
          <a:p>
            <a:pPr eaLnBrk="1" hangingPunct="1">
              <a:spcBef>
                <a:spcPct val="50000"/>
              </a:spcBef>
              <a:defRPr/>
            </a:pPr>
            <a:r>
              <a:rPr kumimoji="1" lang="zh-CN" altLang="en-US" sz="3200" b="1">
                <a:latin typeface="+mj-lt"/>
                <a:ea typeface="楷体_GB2312" pitchFamily="49" charset="-122"/>
              </a:rPr>
              <a:t>取</a:t>
            </a:r>
            <a:r>
              <a:rPr kumimoji="1" lang="en-US" altLang="zh-CN" sz="3200" b="1">
                <a:latin typeface="+mj-lt"/>
                <a:ea typeface="楷体_GB2312" pitchFamily="49" charset="-122"/>
              </a:rPr>
              <a:t>0</a:t>
            </a:r>
            <a:r>
              <a:rPr kumimoji="1" lang="zh-CN" altLang="en-US" sz="3200" b="1">
                <a:latin typeface="+mj-lt"/>
                <a:ea typeface="楷体_GB2312" pitchFamily="49" charset="-122"/>
              </a:rPr>
              <a:t>，</a:t>
            </a:r>
            <a:r>
              <a:rPr kumimoji="1" lang="en-US" altLang="zh-CN" sz="3200" b="1">
                <a:latin typeface="+mj-lt"/>
                <a:ea typeface="楷体_GB2312" pitchFamily="49" charset="-122"/>
              </a:rPr>
              <a:t>1</a:t>
            </a:r>
            <a:r>
              <a:rPr kumimoji="1" lang="zh-CN" altLang="en-US" sz="3200" b="1">
                <a:latin typeface="+mj-lt"/>
                <a:ea typeface="楷体_GB2312" pitchFamily="49" charset="-122"/>
              </a:rPr>
              <a:t>，</a:t>
            </a:r>
            <a:r>
              <a:rPr kumimoji="1" lang="en-US" altLang="zh-CN" sz="3200" b="1">
                <a:latin typeface="+mj-lt"/>
                <a:ea typeface="楷体_GB2312" pitchFamily="49" charset="-122"/>
              </a:rPr>
              <a:t>X</a:t>
            </a:r>
            <a:r>
              <a:rPr kumimoji="1" lang="zh-CN" altLang="en-US" sz="3200" b="1">
                <a:latin typeface="+mj-lt"/>
                <a:ea typeface="楷体_GB2312" pitchFamily="49" charset="-122"/>
              </a:rPr>
              <a:t>或</a:t>
            </a:r>
            <a:r>
              <a:rPr kumimoji="1" lang="en-US" altLang="zh-CN" sz="3200" b="1">
                <a:latin typeface="+mj-lt"/>
                <a:ea typeface="楷体_GB2312" pitchFamily="49" charset="-122"/>
              </a:rPr>
              <a:t>Z</a:t>
            </a:r>
            <a:r>
              <a:rPr kumimoji="1" lang="zh-CN" altLang="en-US" sz="3200" b="1">
                <a:latin typeface="+mj-lt"/>
                <a:ea typeface="楷体_GB2312" pitchFamily="49" charset="-122"/>
              </a:rPr>
              <a:t>中的任意值。</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19088" y="239713"/>
            <a:ext cx="8486775" cy="685800"/>
          </a:xfrm>
        </p:spPr>
        <p:txBody>
          <a:bodyPr/>
          <a:lstStyle/>
          <a:p>
            <a:pPr eaLnBrk="1" hangingPunct="1">
              <a:buFontTx/>
              <a:buNone/>
              <a:defRPr/>
            </a:pPr>
            <a:r>
              <a:rPr lang="zh-CN" altLang="en-US" sz="3600" b="1" dirty="0" smtClean="0">
                <a:solidFill>
                  <a:srgbClr val="0043A6"/>
                </a:solidFill>
                <a:effectLst>
                  <a:outerShdw blurRad="38100" dist="38100" dir="2700000" algn="tl">
                    <a:srgbClr val="C0C0C0"/>
                  </a:outerShdw>
                </a:effectLst>
                <a:latin typeface="+mj-lt"/>
              </a:rPr>
              <a:t>三、</a:t>
            </a:r>
            <a:r>
              <a:rPr lang="en-US" altLang="zh-CN" sz="3600" b="1" dirty="0" smtClean="0">
                <a:solidFill>
                  <a:srgbClr val="0043A6"/>
                </a:solidFill>
                <a:effectLst>
                  <a:outerShdw blurRad="38100" dist="38100" dir="2700000" algn="tl">
                    <a:srgbClr val="C0C0C0"/>
                  </a:outerShdw>
                </a:effectLst>
                <a:latin typeface="+mj-lt"/>
              </a:rPr>
              <a:t>Bottom Up</a:t>
            </a:r>
            <a:r>
              <a:rPr lang="zh-CN" altLang="en-US" sz="3600" b="1" dirty="0" smtClean="0">
                <a:solidFill>
                  <a:srgbClr val="0043A6"/>
                </a:solidFill>
                <a:effectLst>
                  <a:outerShdw blurRad="38100" dist="38100" dir="2700000" algn="tl">
                    <a:srgbClr val="C0C0C0"/>
                  </a:outerShdw>
                </a:effectLst>
                <a:latin typeface="+mj-lt"/>
              </a:rPr>
              <a:t>和 </a:t>
            </a:r>
            <a:r>
              <a:rPr lang="en-US" altLang="zh-CN" sz="3600" b="1" dirty="0" smtClean="0">
                <a:solidFill>
                  <a:srgbClr val="0043A6"/>
                </a:solidFill>
                <a:effectLst>
                  <a:outerShdw blurRad="38100" dist="38100" dir="2700000" algn="tl">
                    <a:srgbClr val="C0C0C0"/>
                  </a:outerShdw>
                </a:effectLst>
                <a:latin typeface="+mj-lt"/>
              </a:rPr>
              <a:t>Top down</a:t>
            </a:r>
            <a:r>
              <a:rPr lang="zh-CN" altLang="en-US" sz="3600" b="1" dirty="0" smtClean="0">
                <a:solidFill>
                  <a:srgbClr val="0043A6"/>
                </a:solidFill>
                <a:effectLst>
                  <a:outerShdw blurRad="38100" dist="38100" dir="2700000" algn="tl">
                    <a:srgbClr val="C0C0C0"/>
                  </a:outerShdw>
                </a:effectLst>
                <a:latin typeface="+mj-lt"/>
              </a:rPr>
              <a:t>的设计方法</a:t>
            </a:r>
          </a:p>
        </p:txBody>
      </p:sp>
      <p:sp>
        <p:nvSpPr>
          <p:cNvPr id="6147" name="日期占位符 5"/>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楷体_GB2312" pitchFamily="49" charset="-122"/>
                <a:ea typeface="楷体_GB2312" pitchFamily="49" charset="-122"/>
              </a:rPr>
              <a:t>P.</a:t>
            </a:r>
            <a:fld id="{C4272AEA-AE9B-4670-8105-8A28E704991D}" type="slidenum">
              <a:rPr lang="en-US" altLang="zh-CN">
                <a:latin typeface="楷体_GB2312" pitchFamily="49" charset="-122"/>
                <a:ea typeface="楷体_GB2312" pitchFamily="49" charset="-122"/>
              </a:rPr>
              <a:pPr/>
              <a:t>5</a:t>
            </a:fld>
            <a:endParaRPr lang="en-US" altLang="zh-CN">
              <a:latin typeface="楷体_GB2312" pitchFamily="49" charset="-122"/>
              <a:ea typeface="楷体_GB2312" pitchFamily="49" charset="-122"/>
            </a:endParaRPr>
          </a:p>
        </p:txBody>
      </p:sp>
      <p:sp>
        <p:nvSpPr>
          <p:cNvPr id="6148" name="Text Box 4"/>
          <p:cNvSpPr txBox="1">
            <a:spLocks noChangeArrowheads="1"/>
          </p:cNvSpPr>
          <p:nvPr/>
        </p:nvSpPr>
        <p:spPr bwMode="auto">
          <a:xfrm>
            <a:off x="128588" y="917575"/>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1. Bottom Up</a:t>
            </a:r>
            <a:r>
              <a:rPr kumimoji="1" lang="zh-CN" altLang="en-US" sz="3200" b="1">
                <a:latin typeface="楷体_GB2312" pitchFamily="49" charset="-122"/>
                <a:ea typeface="楷体_GB2312" pitchFamily="49" charset="-122"/>
              </a:rPr>
              <a:t>的设计方法</a:t>
            </a:r>
          </a:p>
        </p:txBody>
      </p:sp>
      <p:grpSp>
        <p:nvGrpSpPr>
          <p:cNvPr id="6149" name="Group 44"/>
          <p:cNvGrpSpPr>
            <a:grpSpLocks/>
          </p:cNvGrpSpPr>
          <p:nvPr/>
        </p:nvGrpSpPr>
        <p:grpSpPr bwMode="auto">
          <a:xfrm>
            <a:off x="433388" y="1519238"/>
            <a:ext cx="4419600" cy="4994275"/>
            <a:chOff x="240" y="1078"/>
            <a:chExt cx="2784" cy="3146"/>
          </a:xfrm>
        </p:grpSpPr>
        <p:sp>
          <p:nvSpPr>
            <p:cNvPr id="6177" name="Line 11"/>
            <p:cNvSpPr>
              <a:spLocks noChangeShapeType="1"/>
            </p:cNvSpPr>
            <p:nvPr/>
          </p:nvSpPr>
          <p:spPr bwMode="auto">
            <a:xfrm flipV="1">
              <a:off x="1296" y="2544"/>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8" name="Line 12"/>
            <p:cNvSpPr>
              <a:spLocks noChangeShapeType="1"/>
            </p:cNvSpPr>
            <p:nvPr/>
          </p:nvSpPr>
          <p:spPr bwMode="auto">
            <a:xfrm flipV="1">
              <a:off x="1296" y="1680"/>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9" name="Line 10"/>
            <p:cNvSpPr>
              <a:spLocks noChangeShapeType="1"/>
            </p:cNvSpPr>
            <p:nvPr/>
          </p:nvSpPr>
          <p:spPr bwMode="auto">
            <a:xfrm flipV="1">
              <a:off x="1296" y="3408"/>
              <a:ext cx="0" cy="23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0" name="Text Box 5"/>
            <p:cNvSpPr txBox="1">
              <a:spLocks noChangeArrowheads="1"/>
            </p:cNvSpPr>
            <p:nvPr/>
          </p:nvSpPr>
          <p:spPr bwMode="auto">
            <a:xfrm>
              <a:off x="288" y="3622"/>
              <a:ext cx="2016" cy="602"/>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1.</a:t>
              </a:r>
              <a:r>
                <a:rPr kumimoji="1" lang="zh-CN" altLang="en-US" sz="2800" b="1">
                  <a:solidFill>
                    <a:schemeClr val="bg1"/>
                  </a:solidFill>
                  <a:latin typeface="楷体_GB2312" pitchFamily="49" charset="-122"/>
                  <a:ea typeface="楷体_GB2312" pitchFamily="49" charset="-122"/>
                </a:rPr>
                <a:t>由基本门构成各个组合与时序逻辑</a:t>
              </a:r>
            </a:p>
          </p:txBody>
        </p:sp>
        <p:sp>
          <p:nvSpPr>
            <p:cNvPr id="6181" name="Text Box 6"/>
            <p:cNvSpPr txBox="1">
              <a:spLocks noChangeArrowheads="1"/>
            </p:cNvSpPr>
            <p:nvPr/>
          </p:nvSpPr>
          <p:spPr bwMode="auto">
            <a:xfrm>
              <a:off x="240" y="2806"/>
              <a:ext cx="2187" cy="601"/>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2.</a:t>
              </a:r>
              <a:r>
                <a:rPr kumimoji="1" lang="zh-CN" altLang="en-US" sz="2800" b="1">
                  <a:solidFill>
                    <a:schemeClr val="bg1"/>
                  </a:solidFill>
                  <a:latin typeface="楷体_GB2312" pitchFamily="49" charset="-122"/>
                  <a:ea typeface="楷体_GB2312" pitchFamily="49" charset="-122"/>
                </a:rPr>
                <a:t>由逻辑单元组成各个独立的功能模块</a:t>
              </a:r>
            </a:p>
          </p:txBody>
        </p:sp>
        <p:sp>
          <p:nvSpPr>
            <p:cNvPr id="6182" name="Text Box 7"/>
            <p:cNvSpPr txBox="1">
              <a:spLocks noChangeArrowheads="1"/>
            </p:cNvSpPr>
            <p:nvPr/>
          </p:nvSpPr>
          <p:spPr bwMode="auto">
            <a:xfrm>
              <a:off x="240" y="1942"/>
              <a:ext cx="2112" cy="602"/>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3.</a:t>
              </a:r>
              <a:r>
                <a:rPr kumimoji="1" lang="zh-CN" altLang="en-US" sz="2800" b="1">
                  <a:solidFill>
                    <a:schemeClr val="bg1"/>
                  </a:solidFill>
                  <a:latin typeface="楷体_GB2312" pitchFamily="49" charset="-122"/>
                  <a:ea typeface="楷体_GB2312" pitchFamily="49" charset="-122"/>
                </a:rPr>
                <a:t>由各个功能模块连成一个完整系统</a:t>
              </a:r>
            </a:p>
          </p:txBody>
        </p:sp>
        <p:sp>
          <p:nvSpPr>
            <p:cNvPr id="6183" name="Text Box 8"/>
            <p:cNvSpPr txBox="1">
              <a:spLocks noChangeArrowheads="1"/>
            </p:cNvSpPr>
            <p:nvPr/>
          </p:nvSpPr>
          <p:spPr bwMode="auto">
            <a:xfrm>
              <a:off x="240" y="1078"/>
              <a:ext cx="2112" cy="602"/>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4.</a:t>
              </a:r>
              <a:r>
                <a:rPr kumimoji="1" lang="zh-CN" altLang="en-US" sz="2800" b="1">
                  <a:solidFill>
                    <a:schemeClr val="bg1"/>
                  </a:solidFill>
                  <a:latin typeface="楷体_GB2312" pitchFamily="49" charset="-122"/>
                  <a:ea typeface="楷体_GB2312" pitchFamily="49" charset="-122"/>
                </a:rPr>
                <a:t>完成整个系统测试与性能分析</a:t>
              </a:r>
            </a:p>
          </p:txBody>
        </p:sp>
        <p:sp>
          <p:nvSpPr>
            <p:cNvPr id="6184" name="AutoShape 14"/>
            <p:cNvSpPr>
              <a:spLocks noChangeArrowheads="1"/>
            </p:cNvSpPr>
            <p:nvPr/>
          </p:nvSpPr>
          <p:spPr bwMode="auto">
            <a:xfrm rot="-5400000">
              <a:off x="1440" y="2544"/>
              <a:ext cx="2832" cy="336"/>
            </a:xfrm>
            <a:prstGeom prst="rightArrow">
              <a:avLst>
                <a:gd name="adj1" fmla="val 36315"/>
                <a:gd name="adj2" fmla="val 90178"/>
              </a:avLst>
            </a:prstGeom>
            <a:solidFill>
              <a:srgbClr val="CC6600"/>
            </a:solidFill>
            <a:ln w="9525">
              <a:solidFill>
                <a:srgbClr val="99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6150" name="Group 30"/>
          <p:cNvGrpSpPr>
            <a:grpSpLocks/>
          </p:cNvGrpSpPr>
          <p:nvPr/>
        </p:nvGrpSpPr>
        <p:grpSpPr bwMode="auto">
          <a:xfrm>
            <a:off x="4973638" y="1457325"/>
            <a:ext cx="3429000" cy="1447800"/>
            <a:chOff x="3144" y="1104"/>
            <a:chExt cx="2160" cy="912"/>
          </a:xfrm>
        </p:grpSpPr>
        <p:sp>
          <p:nvSpPr>
            <p:cNvPr id="6172" name="Rectangle 19"/>
            <p:cNvSpPr>
              <a:spLocks noChangeArrowheads="1"/>
            </p:cNvSpPr>
            <p:nvPr/>
          </p:nvSpPr>
          <p:spPr bwMode="auto">
            <a:xfrm>
              <a:off x="3144" y="1104"/>
              <a:ext cx="2160" cy="912"/>
            </a:xfrm>
            <a:prstGeom prst="rect">
              <a:avLst/>
            </a:prstGeom>
            <a:solidFill>
              <a:srgbClr val="28A4A1"/>
            </a:solidFill>
            <a:ln w="9525">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73" name="Text Box 15"/>
            <p:cNvSpPr txBox="1">
              <a:spLocks noChangeArrowheads="1"/>
            </p:cNvSpPr>
            <p:nvPr/>
          </p:nvSpPr>
          <p:spPr bwMode="auto">
            <a:xfrm>
              <a:off x="3252" y="1200"/>
              <a:ext cx="1104"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REGISTER</a:t>
              </a:r>
            </a:p>
          </p:txBody>
        </p:sp>
        <p:sp>
          <p:nvSpPr>
            <p:cNvPr id="6174" name="Text Box 16"/>
            <p:cNvSpPr txBox="1">
              <a:spLocks noChangeArrowheads="1"/>
            </p:cNvSpPr>
            <p:nvPr/>
          </p:nvSpPr>
          <p:spPr bwMode="auto">
            <a:xfrm>
              <a:off x="4416" y="1200"/>
              <a:ext cx="768"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PC</a:t>
              </a:r>
            </a:p>
          </p:txBody>
        </p:sp>
        <p:sp>
          <p:nvSpPr>
            <p:cNvPr id="6175" name="Text Box 18"/>
            <p:cNvSpPr txBox="1">
              <a:spLocks noChangeArrowheads="1"/>
            </p:cNvSpPr>
            <p:nvPr/>
          </p:nvSpPr>
          <p:spPr bwMode="auto">
            <a:xfrm>
              <a:off x="4416" y="1596"/>
              <a:ext cx="768"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RAM</a:t>
              </a:r>
            </a:p>
          </p:txBody>
        </p:sp>
        <p:sp>
          <p:nvSpPr>
            <p:cNvPr id="6176" name="Text Box 20"/>
            <p:cNvSpPr txBox="1">
              <a:spLocks noChangeArrowheads="1"/>
            </p:cNvSpPr>
            <p:nvPr/>
          </p:nvSpPr>
          <p:spPr bwMode="auto">
            <a:xfrm>
              <a:off x="3252" y="1608"/>
              <a:ext cx="1104"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ALU</a:t>
              </a:r>
            </a:p>
          </p:txBody>
        </p:sp>
      </p:grpSp>
      <p:grpSp>
        <p:nvGrpSpPr>
          <p:cNvPr id="6151" name="Group 29"/>
          <p:cNvGrpSpPr>
            <a:grpSpLocks/>
          </p:cNvGrpSpPr>
          <p:nvPr/>
        </p:nvGrpSpPr>
        <p:grpSpPr bwMode="auto">
          <a:xfrm>
            <a:off x="5715000" y="3260725"/>
            <a:ext cx="1600200" cy="1066800"/>
            <a:chOff x="3600" y="2208"/>
            <a:chExt cx="1008" cy="672"/>
          </a:xfrm>
        </p:grpSpPr>
        <p:sp>
          <p:nvSpPr>
            <p:cNvPr id="6165" name="Rectangle 22"/>
            <p:cNvSpPr>
              <a:spLocks noChangeArrowheads="1"/>
            </p:cNvSpPr>
            <p:nvPr/>
          </p:nvSpPr>
          <p:spPr bwMode="auto">
            <a:xfrm>
              <a:off x="3888" y="2208"/>
              <a:ext cx="432" cy="672"/>
            </a:xfrm>
            <a:prstGeom prst="rect">
              <a:avLst/>
            </a:prstGeom>
            <a:solidFill>
              <a:srgbClr val="28A4A1"/>
            </a:solidFill>
            <a:ln w="1905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6" name="Line 23"/>
            <p:cNvSpPr>
              <a:spLocks noChangeShapeType="1"/>
            </p:cNvSpPr>
            <p:nvPr/>
          </p:nvSpPr>
          <p:spPr bwMode="auto">
            <a:xfrm flipH="1">
              <a:off x="3600" y="23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24"/>
            <p:cNvSpPr>
              <a:spLocks noChangeShapeType="1"/>
            </p:cNvSpPr>
            <p:nvPr/>
          </p:nvSpPr>
          <p:spPr bwMode="auto">
            <a:xfrm flipH="1">
              <a:off x="3600" y="273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25"/>
            <p:cNvSpPr>
              <a:spLocks noChangeShapeType="1"/>
            </p:cNvSpPr>
            <p:nvPr/>
          </p:nvSpPr>
          <p:spPr bwMode="auto">
            <a:xfrm flipH="1">
              <a:off x="4320" y="23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26"/>
            <p:cNvSpPr>
              <a:spLocks noChangeShapeType="1"/>
            </p:cNvSpPr>
            <p:nvPr/>
          </p:nvSpPr>
          <p:spPr bwMode="auto">
            <a:xfrm flipH="1">
              <a:off x="4368" y="273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0" name="AutoShape 27"/>
            <p:cNvSpPr>
              <a:spLocks noChangeArrowheads="1"/>
            </p:cNvSpPr>
            <p:nvPr/>
          </p:nvSpPr>
          <p:spPr bwMode="auto">
            <a:xfrm rot="5400000">
              <a:off x="3840" y="2688"/>
              <a:ext cx="192" cy="96"/>
            </a:xfrm>
            <a:prstGeom prst="triangle">
              <a:avLst>
                <a:gd name="adj" fmla="val 4270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71" name="Oval 28"/>
            <p:cNvSpPr>
              <a:spLocks noChangeAspect="1" noChangeArrowheads="1"/>
            </p:cNvSpPr>
            <p:nvPr/>
          </p:nvSpPr>
          <p:spPr bwMode="auto">
            <a:xfrm>
              <a:off x="4320" y="2700"/>
              <a:ext cx="73" cy="73"/>
            </a:xfrm>
            <a:prstGeom prst="ellipse">
              <a:avLst/>
            </a:prstGeom>
            <a:solidFill>
              <a:srgbClr val="28A4A1"/>
            </a:solidFill>
            <a:ln w="19050">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6152" name="Group 43"/>
          <p:cNvGrpSpPr>
            <a:grpSpLocks/>
          </p:cNvGrpSpPr>
          <p:nvPr/>
        </p:nvGrpSpPr>
        <p:grpSpPr bwMode="auto">
          <a:xfrm>
            <a:off x="5216525" y="4860925"/>
            <a:ext cx="2667000" cy="685800"/>
            <a:chOff x="3264" y="3408"/>
            <a:chExt cx="1680" cy="432"/>
          </a:xfrm>
        </p:grpSpPr>
        <p:sp>
          <p:nvSpPr>
            <p:cNvPr id="6153" name="Rectangle 31"/>
            <p:cNvSpPr>
              <a:spLocks noChangeArrowheads="1"/>
            </p:cNvSpPr>
            <p:nvPr/>
          </p:nvSpPr>
          <p:spPr bwMode="auto">
            <a:xfrm>
              <a:off x="3456" y="3456"/>
              <a:ext cx="240" cy="384"/>
            </a:xfrm>
            <a:prstGeom prst="rect">
              <a:avLst/>
            </a:prstGeom>
            <a:solidFill>
              <a:srgbClr val="28A4A1"/>
            </a:solidFill>
            <a:ln w="1905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54" name="Line 32"/>
            <p:cNvSpPr>
              <a:spLocks noChangeShapeType="1"/>
            </p:cNvSpPr>
            <p:nvPr/>
          </p:nvSpPr>
          <p:spPr bwMode="auto">
            <a:xfrm flipH="1">
              <a:off x="3264" y="354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 name="Line 33"/>
            <p:cNvSpPr>
              <a:spLocks noChangeShapeType="1"/>
            </p:cNvSpPr>
            <p:nvPr/>
          </p:nvSpPr>
          <p:spPr bwMode="auto">
            <a:xfrm flipH="1">
              <a:off x="3264" y="375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Line 34"/>
            <p:cNvSpPr>
              <a:spLocks noChangeShapeType="1"/>
            </p:cNvSpPr>
            <p:nvPr/>
          </p:nvSpPr>
          <p:spPr bwMode="auto">
            <a:xfrm flipH="1">
              <a:off x="3744" y="364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Oval 35"/>
            <p:cNvSpPr>
              <a:spLocks noChangeAspect="1" noChangeArrowheads="1"/>
            </p:cNvSpPr>
            <p:nvPr/>
          </p:nvSpPr>
          <p:spPr bwMode="auto">
            <a:xfrm>
              <a:off x="3696" y="3624"/>
              <a:ext cx="63" cy="63"/>
            </a:xfrm>
            <a:prstGeom prst="ellipse">
              <a:avLst/>
            </a:prstGeom>
            <a:solidFill>
              <a:srgbClr val="28A4A1"/>
            </a:solidFill>
            <a:ln w="19050">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58" name="Text Box 36"/>
            <p:cNvSpPr txBox="1">
              <a:spLocks noChangeArrowheads="1"/>
            </p:cNvSpPr>
            <p:nvPr/>
          </p:nvSpPr>
          <p:spPr bwMode="auto">
            <a:xfrm>
              <a:off x="3444" y="34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bg1"/>
                  </a:solidFill>
                  <a:latin typeface="Times New Roman" panose="02020603050405020304" pitchFamily="18" charset="0"/>
                </a:rPr>
                <a:t>&amp;</a:t>
              </a:r>
            </a:p>
          </p:txBody>
        </p:sp>
        <p:sp>
          <p:nvSpPr>
            <p:cNvPr id="6159" name="Rectangle 37"/>
            <p:cNvSpPr>
              <a:spLocks noChangeArrowheads="1"/>
            </p:cNvSpPr>
            <p:nvPr/>
          </p:nvSpPr>
          <p:spPr bwMode="auto">
            <a:xfrm>
              <a:off x="4464" y="3444"/>
              <a:ext cx="240" cy="384"/>
            </a:xfrm>
            <a:prstGeom prst="rect">
              <a:avLst/>
            </a:prstGeom>
            <a:solidFill>
              <a:srgbClr val="28A4A1"/>
            </a:solidFill>
            <a:ln w="1905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0" name="Line 38"/>
            <p:cNvSpPr>
              <a:spLocks noChangeShapeType="1"/>
            </p:cNvSpPr>
            <p:nvPr/>
          </p:nvSpPr>
          <p:spPr bwMode="auto">
            <a:xfrm flipH="1">
              <a:off x="4272" y="352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39"/>
            <p:cNvSpPr>
              <a:spLocks noChangeShapeType="1"/>
            </p:cNvSpPr>
            <p:nvPr/>
          </p:nvSpPr>
          <p:spPr bwMode="auto">
            <a:xfrm flipH="1">
              <a:off x="4272" y="374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40"/>
            <p:cNvSpPr>
              <a:spLocks noChangeShapeType="1"/>
            </p:cNvSpPr>
            <p:nvPr/>
          </p:nvSpPr>
          <p:spPr bwMode="auto">
            <a:xfrm flipH="1">
              <a:off x="4752" y="363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Oval 41"/>
            <p:cNvSpPr>
              <a:spLocks noChangeAspect="1" noChangeArrowheads="1"/>
            </p:cNvSpPr>
            <p:nvPr/>
          </p:nvSpPr>
          <p:spPr bwMode="auto">
            <a:xfrm>
              <a:off x="4704" y="3612"/>
              <a:ext cx="63" cy="63"/>
            </a:xfrm>
            <a:prstGeom prst="ellipse">
              <a:avLst/>
            </a:prstGeom>
            <a:solidFill>
              <a:srgbClr val="28A4A1"/>
            </a:solidFill>
            <a:ln w="19050">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4" name="Text Box 42"/>
            <p:cNvSpPr txBox="1">
              <a:spLocks noChangeArrowheads="1"/>
            </p:cNvSpPr>
            <p:nvPr/>
          </p:nvSpPr>
          <p:spPr bwMode="auto">
            <a:xfrm>
              <a:off x="4428"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bg1"/>
                  </a:solidFill>
                  <a:latin typeface="Times New Roman" panose="02020603050405020304" pitchFamily="18" charset="0"/>
                  <a:sym typeface="Symbol" panose="05050102010706020507" pitchFamily="18" charset="2"/>
                </a:rPr>
                <a:t>1</a:t>
              </a:r>
              <a:endParaRPr kumimoji="1" lang="en-US" altLang="zh-CN" sz="2400">
                <a:solidFill>
                  <a:schemeClr val="bg1"/>
                </a:solidFill>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E33B495-16C9-4C5F-93CA-377ADC36CD7B}" type="slidenum">
              <a:rPr lang="en-US" altLang="zh-CN">
                <a:latin typeface="Times New Roman" panose="02020603050405020304" pitchFamily="18" charset="0"/>
              </a:rPr>
              <a:pPr/>
              <a:t>50</a:t>
            </a:fld>
            <a:endParaRPr lang="en-US" altLang="zh-CN">
              <a:latin typeface="Times New Roman" panose="02020603050405020304" pitchFamily="18" charset="0"/>
            </a:endParaRPr>
          </a:p>
        </p:txBody>
      </p:sp>
      <p:sp>
        <p:nvSpPr>
          <p:cNvPr id="65538" name="Text Box 2"/>
          <p:cNvSpPr txBox="1">
            <a:spLocks noChangeArrowheads="1"/>
          </p:cNvSpPr>
          <p:nvPr/>
        </p:nvSpPr>
        <p:spPr bwMode="auto">
          <a:xfrm>
            <a:off x="246063" y="450850"/>
            <a:ext cx="8458200" cy="27749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a:solidFill>
                  <a:srgbClr val="993300"/>
                </a:solidFill>
                <a:effectLst>
                  <a:outerShdw blurRad="38100" dist="38100" dir="2700000" algn="tl">
                    <a:srgbClr val="C0C0C0"/>
                  </a:outerShdw>
                </a:effectLst>
                <a:latin typeface="+mj-lt"/>
                <a:ea typeface="楷体_GB2312" pitchFamily="49" charset="-122"/>
              </a:rPr>
              <a:t>2. </a:t>
            </a:r>
            <a:r>
              <a:rPr kumimoji="1" lang="zh-CN" altLang="en-US" sz="3200" b="1">
                <a:solidFill>
                  <a:srgbClr val="993300"/>
                </a:solidFill>
                <a:effectLst>
                  <a:outerShdw blurRad="38100" dist="38100" dir="2700000" algn="tl">
                    <a:srgbClr val="C0C0C0"/>
                  </a:outerShdw>
                </a:effectLst>
                <a:latin typeface="+mj-lt"/>
                <a:ea typeface="楷体_GB2312" pitchFamily="49" charset="-122"/>
              </a:rPr>
              <a:t>寄存器型（</a:t>
            </a:r>
            <a:r>
              <a:rPr kumimoji="1" lang="en-US" altLang="zh-CN" sz="3200" b="1">
                <a:solidFill>
                  <a:srgbClr val="993300"/>
                </a:solidFill>
                <a:effectLst>
                  <a:outerShdw blurRad="38100" dist="38100" dir="2700000" algn="tl">
                    <a:srgbClr val="C0C0C0"/>
                  </a:outerShdw>
                </a:effectLst>
                <a:latin typeface="+mj-lt"/>
                <a:ea typeface="楷体_GB2312" pitchFamily="49" charset="-122"/>
              </a:rPr>
              <a:t>Register  Type</a:t>
            </a:r>
            <a:r>
              <a:rPr kumimoji="1" lang="zh-CN" altLang="en-US" sz="3200" b="1">
                <a:solidFill>
                  <a:srgbClr val="993300"/>
                </a:solidFill>
                <a:effectLst>
                  <a:outerShdw blurRad="38100" dist="38100" dir="2700000" algn="tl">
                    <a:srgbClr val="C0C0C0"/>
                  </a:outerShdw>
                </a:effectLst>
                <a:latin typeface="+mj-lt"/>
                <a:ea typeface="楷体_GB2312" pitchFamily="49" charset="-122"/>
              </a:rPr>
              <a:t>）</a:t>
            </a:r>
          </a:p>
          <a:p>
            <a:pPr eaLnBrk="1" hangingPunct="1">
              <a:spcBef>
                <a:spcPct val="50000"/>
              </a:spcBef>
              <a:defRPr/>
            </a:pPr>
            <a:r>
              <a:rPr kumimoji="1" lang="zh-CN" altLang="en-US" sz="3200" b="1">
                <a:latin typeface="+mj-lt"/>
                <a:ea typeface="楷体_GB2312" pitchFamily="49" charset="-122"/>
              </a:rPr>
              <a:t>	寄存器是数据存储单元的抽象。寄存器型</a:t>
            </a:r>
          </a:p>
          <a:p>
            <a:pPr eaLnBrk="1" hangingPunct="1">
              <a:spcBef>
                <a:spcPct val="50000"/>
              </a:spcBef>
              <a:defRPr/>
            </a:pPr>
            <a:r>
              <a:rPr kumimoji="1" lang="zh-CN" altLang="en-US" sz="3200" b="1">
                <a:latin typeface="+mj-lt"/>
                <a:ea typeface="楷体_GB2312" pitchFamily="49" charset="-122"/>
              </a:rPr>
              <a:t>数据对应的是具有状态保持作用的硬件电路，</a:t>
            </a:r>
          </a:p>
          <a:p>
            <a:pPr eaLnBrk="1" hangingPunct="1">
              <a:spcBef>
                <a:spcPct val="50000"/>
              </a:spcBef>
              <a:defRPr/>
            </a:pPr>
            <a:r>
              <a:rPr kumimoji="1" lang="zh-CN" altLang="en-US" sz="3200" b="1">
                <a:latin typeface="+mj-lt"/>
                <a:ea typeface="楷体_GB2312" pitchFamily="49" charset="-122"/>
              </a:rPr>
              <a:t>如触发器、锁存器等。</a:t>
            </a:r>
          </a:p>
        </p:txBody>
      </p:sp>
      <p:sp>
        <p:nvSpPr>
          <p:cNvPr id="64516" name="Text Box 3"/>
          <p:cNvSpPr txBox="1">
            <a:spLocks noChangeArrowheads="1"/>
          </p:cNvSpPr>
          <p:nvPr/>
        </p:nvSpPr>
        <p:spPr bwMode="auto">
          <a:xfrm>
            <a:off x="263525" y="3354388"/>
            <a:ext cx="8305800" cy="2043112"/>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0043A6"/>
                </a:solidFill>
                <a:latin typeface="+mj-lt"/>
                <a:ea typeface="楷体_GB2312" pitchFamily="49" charset="-122"/>
              </a:rPr>
              <a:t>寄存器型数据和连线型数据的区别：</a:t>
            </a:r>
          </a:p>
          <a:p>
            <a:pPr eaLnBrk="1" hangingPunct="1">
              <a:spcBef>
                <a:spcPct val="50000"/>
              </a:spcBef>
              <a:defRPr/>
            </a:pPr>
            <a:r>
              <a:rPr kumimoji="1" lang="zh-CN" altLang="en-US" sz="3200" b="1">
                <a:latin typeface="+mj-lt"/>
                <a:ea typeface="楷体_GB2312" pitchFamily="49" charset="-122"/>
              </a:rPr>
              <a:t>	寄存器型数据保持最后一次的赋值。而</a:t>
            </a:r>
          </a:p>
          <a:p>
            <a:pPr eaLnBrk="1" hangingPunct="1">
              <a:spcBef>
                <a:spcPct val="50000"/>
              </a:spcBef>
              <a:defRPr/>
            </a:pPr>
            <a:r>
              <a:rPr kumimoji="1" lang="zh-CN" altLang="en-US" sz="3200" b="1">
                <a:latin typeface="+mj-lt"/>
                <a:ea typeface="楷体_GB2312" pitchFamily="49" charset="-122"/>
              </a:rPr>
              <a:t>连线型数据需有持续的驱动。</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5A489BD-D262-4334-8BE3-939781AF7A82}" type="slidenum">
              <a:rPr lang="en-US" altLang="zh-CN">
                <a:latin typeface="Times New Roman" panose="02020603050405020304" pitchFamily="18" charset="0"/>
              </a:rPr>
              <a:pPr/>
              <a:t>51</a:t>
            </a:fld>
            <a:endParaRPr lang="en-US" altLang="zh-CN">
              <a:latin typeface="Times New Roman" panose="02020603050405020304" pitchFamily="18" charset="0"/>
            </a:endParaRPr>
          </a:p>
        </p:txBody>
      </p:sp>
      <p:sp>
        <p:nvSpPr>
          <p:cNvPr id="65539" name="Text Box 2"/>
          <p:cNvSpPr txBox="1">
            <a:spLocks noChangeArrowheads="1"/>
          </p:cNvSpPr>
          <p:nvPr/>
        </p:nvSpPr>
        <p:spPr bwMode="auto">
          <a:xfrm>
            <a:off x="442913" y="439738"/>
            <a:ext cx="8305800" cy="2043112"/>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reg ——</a:t>
            </a:r>
            <a:r>
              <a:rPr kumimoji="1" lang="zh-CN" altLang="en-US" sz="3200" b="1">
                <a:latin typeface="+mj-lt"/>
                <a:ea typeface="楷体_GB2312" pitchFamily="49" charset="-122"/>
              </a:rPr>
              <a:t>常用的寄存器型变量</a:t>
            </a:r>
          </a:p>
          <a:p>
            <a:pPr eaLnBrk="1" hangingPunct="1">
              <a:spcBef>
                <a:spcPct val="50000"/>
              </a:spcBef>
              <a:defRPr/>
            </a:pPr>
            <a:r>
              <a:rPr kumimoji="1" lang="en-US" altLang="zh-CN" sz="3200" b="1">
                <a:latin typeface="+mj-lt"/>
                <a:ea typeface="楷体_GB2312" pitchFamily="49" charset="-122"/>
              </a:rPr>
              <a:t>reg</a:t>
            </a:r>
            <a:r>
              <a:rPr kumimoji="1" lang="zh-CN" altLang="en-US" sz="3200" b="1">
                <a:latin typeface="+mj-lt"/>
                <a:ea typeface="楷体_GB2312" pitchFamily="49" charset="-122"/>
              </a:rPr>
              <a:t>型数据的格式：</a:t>
            </a:r>
          </a:p>
          <a:p>
            <a:pPr eaLnBrk="1" hangingPunct="1">
              <a:spcBef>
                <a:spcPct val="50000"/>
              </a:spcBef>
              <a:defRPr/>
            </a:pPr>
            <a:r>
              <a:rPr kumimoji="1" lang="en-US" altLang="zh-CN" sz="3200" b="1">
                <a:solidFill>
                  <a:srgbClr val="0043A6"/>
                </a:solidFill>
                <a:latin typeface="+mj-lt"/>
                <a:ea typeface="楷体_GB2312" pitchFamily="49" charset="-122"/>
              </a:rPr>
              <a:t>reg [n-1:0] </a:t>
            </a:r>
            <a:r>
              <a:rPr kumimoji="1" lang="zh-CN" altLang="en-US" sz="3200" b="1">
                <a:solidFill>
                  <a:srgbClr val="0043A6"/>
                </a:solidFill>
                <a:latin typeface="+mj-lt"/>
                <a:ea typeface="楷体_GB2312" pitchFamily="49" charset="-122"/>
              </a:rPr>
              <a:t>数据名</a:t>
            </a:r>
            <a:r>
              <a:rPr kumimoji="1" lang="en-US" altLang="zh-CN" sz="3200" b="1">
                <a:solidFill>
                  <a:srgbClr val="0043A6"/>
                </a:solidFill>
                <a:latin typeface="+mj-lt"/>
                <a:ea typeface="楷体_GB2312" pitchFamily="49" charset="-122"/>
              </a:rPr>
              <a:t>1</a:t>
            </a:r>
            <a:r>
              <a:rPr kumimoji="1" lang="zh-CN" altLang="en-US" sz="3200" b="1">
                <a:solidFill>
                  <a:srgbClr val="0043A6"/>
                </a:solidFill>
                <a:latin typeface="+mj-lt"/>
                <a:ea typeface="楷体_GB2312" pitchFamily="49" charset="-122"/>
              </a:rPr>
              <a:t>，数据名</a:t>
            </a:r>
            <a:r>
              <a:rPr kumimoji="1" lang="en-US" altLang="zh-CN" sz="3200" b="1">
                <a:solidFill>
                  <a:srgbClr val="0043A6"/>
                </a:solidFill>
                <a:latin typeface="+mj-lt"/>
                <a:ea typeface="楷体_GB2312" pitchFamily="49" charset="-122"/>
              </a:rPr>
              <a:t>2</a:t>
            </a:r>
            <a:r>
              <a:rPr kumimoji="1" lang="zh-CN" altLang="en-US" sz="3200" b="1">
                <a:solidFill>
                  <a:srgbClr val="0043A6"/>
                </a:solidFill>
                <a:latin typeface="+mj-lt"/>
                <a:ea typeface="楷体_GB2312" pitchFamily="49" charset="-122"/>
              </a:rPr>
              <a:t>，</a:t>
            </a:r>
            <a:r>
              <a:rPr kumimoji="1" lang="en-US" altLang="zh-CN" sz="3200" b="1">
                <a:solidFill>
                  <a:srgbClr val="0043A6"/>
                </a:solidFill>
                <a:latin typeface="+mj-lt"/>
                <a:ea typeface="楷体_GB2312" pitchFamily="49" charset="-122"/>
              </a:rPr>
              <a:t>…</a:t>
            </a:r>
            <a:r>
              <a:rPr kumimoji="1" lang="zh-CN" altLang="en-US" sz="3200" b="1">
                <a:solidFill>
                  <a:srgbClr val="0043A6"/>
                </a:solidFill>
                <a:latin typeface="+mj-lt"/>
                <a:ea typeface="楷体_GB2312" pitchFamily="49" charset="-122"/>
              </a:rPr>
              <a:t>数据名</a:t>
            </a:r>
            <a:r>
              <a:rPr kumimoji="1" lang="en-US" altLang="zh-CN" sz="3200" b="1">
                <a:solidFill>
                  <a:srgbClr val="0043A6"/>
                </a:solidFill>
                <a:latin typeface="+mj-lt"/>
                <a:ea typeface="楷体_GB2312" pitchFamily="49" charset="-122"/>
              </a:rPr>
              <a:t>n</a:t>
            </a:r>
            <a:r>
              <a:rPr kumimoji="1" lang="zh-CN" altLang="en-US" sz="3200" b="1">
                <a:solidFill>
                  <a:srgbClr val="0043A6"/>
                </a:solidFill>
                <a:latin typeface="+mj-lt"/>
                <a:ea typeface="楷体_GB2312" pitchFamily="49" charset="-122"/>
              </a:rPr>
              <a:t>；</a:t>
            </a:r>
          </a:p>
        </p:txBody>
      </p:sp>
      <p:sp>
        <p:nvSpPr>
          <p:cNvPr id="65540" name="Text Box 3"/>
          <p:cNvSpPr txBox="1">
            <a:spLocks noChangeArrowheads="1"/>
          </p:cNvSpPr>
          <p:nvPr/>
        </p:nvSpPr>
        <p:spPr bwMode="auto">
          <a:xfrm>
            <a:off x="371475" y="2828925"/>
            <a:ext cx="8153400" cy="2800350"/>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r>
              <a:rPr kumimoji="1" lang="en-US" altLang="zh-CN" sz="3200" b="1">
                <a:latin typeface="+mj-lt"/>
                <a:ea typeface="楷体_GB2312" pitchFamily="49" charset="-122"/>
              </a:rPr>
              <a:t>1.  </a:t>
            </a:r>
          </a:p>
          <a:p>
            <a:pPr eaLnBrk="1" hangingPunct="1">
              <a:spcBef>
                <a:spcPct val="50000"/>
              </a:spcBef>
              <a:defRPr/>
            </a:pPr>
            <a:r>
              <a:rPr kumimoji="1" lang="en-US" altLang="zh-CN" sz="3200" b="1">
                <a:latin typeface="+mj-lt"/>
                <a:ea typeface="楷体_GB2312" pitchFamily="49" charset="-122"/>
              </a:rPr>
              <a:t>reg   a, b;	//</a:t>
            </a:r>
            <a:r>
              <a:rPr kumimoji="1" lang="zh-CN" altLang="en-US" sz="3200" b="1">
                <a:latin typeface="+mj-lt"/>
                <a:ea typeface="楷体_GB2312" pitchFamily="49" charset="-122"/>
              </a:rPr>
              <a:t>定义了两个</a:t>
            </a:r>
            <a:r>
              <a:rPr kumimoji="1" lang="en-US" altLang="zh-CN" sz="3200" b="1">
                <a:latin typeface="+mj-lt"/>
                <a:ea typeface="楷体_GB2312" pitchFamily="49" charset="-122"/>
              </a:rPr>
              <a:t>reg</a:t>
            </a:r>
            <a:r>
              <a:rPr kumimoji="1" lang="zh-CN" altLang="en-US" sz="3200" b="1">
                <a:latin typeface="+mj-lt"/>
                <a:ea typeface="楷体_GB2312" pitchFamily="49" charset="-122"/>
              </a:rPr>
              <a:t>型变量</a:t>
            </a:r>
          </a:p>
          <a:p>
            <a:pPr eaLnBrk="1" hangingPunct="1">
              <a:spcBef>
                <a:spcPct val="50000"/>
              </a:spcBef>
              <a:defRPr/>
            </a:pPr>
            <a:r>
              <a:rPr kumimoji="1" lang="en-US" altLang="zh-CN" sz="3200" b="1">
                <a:latin typeface="+mj-lt"/>
                <a:ea typeface="楷体_GB2312" pitchFamily="49" charset="-122"/>
              </a:rPr>
              <a:t>reg [7:0]   qout; 	//</a:t>
            </a:r>
            <a:r>
              <a:rPr kumimoji="1" lang="zh-CN" altLang="en-US" sz="3200" b="1">
                <a:latin typeface="+mj-lt"/>
                <a:ea typeface="楷体_GB2312" pitchFamily="49" charset="-122"/>
              </a:rPr>
              <a:t>定义</a:t>
            </a:r>
            <a:r>
              <a:rPr kumimoji="1" lang="en-US" altLang="zh-CN" sz="3200" b="1">
                <a:latin typeface="+mj-lt"/>
                <a:ea typeface="楷体_GB2312" pitchFamily="49" charset="-122"/>
              </a:rPr>
              <a:t>qout</a:t>
            </a:r>
            <a:r>
              <a:rPr kumimoji="1" lang="zh-CN" altLang="en-US" sz="3200" b="1">
                <a:latin typeface="+mj-lt"/>
                <a:ea typeface="楷体_GB2312" pitchFamily="49" charset="-122"/>
              </a:rPr>
              <a:t>为</a:t>
            </a:r>
            <a:r>
              <a:rPr kumimoji="1" lang="en-US" altLang="zh-CN" sz="3200" b="1">
                <a:latin typeface="+mj-lt"/>
                <a:ea typeface="楷体_GB2312" pitchFamily="49" charset="-122"/>
              </a:rPr>
              <a:t>8</a:t>
            </a:r>
            <a:r>
              <a:rPr kumimoji="1" lang="zh-CN" altLang="en-US" sz="3200" b="1">
                <a:latin typeface="+mj-lt"/>
                <a:ea typeface="楷体_GB2312" pitchFamily="49" charset="-122"/>
              </a:rPr>
              <a:t>位宽的</a:t>
            </a:r>
            <a:r>
              <a:rPr kumimoji="1" lang="en-US" altLang="zh-CN" sz="3200" b="1">
                <a:latin typeface="+mj-lt"/>
                <a:ea typeface="楷体_GB2312" pitchFamily="49" charset="-122"/>
              </a:rPr>
              <a:t>reg</a:t>
            </a:r>
          </a:p>
          <a:p>
            <a:pPr eaLnBrk="1" hangingPunct="1">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型变量</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0FE79B3-F05D-40FD-AA72-8074565DAAB1}" type="slidenum">
              <a:rPr lang="en-US" altLang="zh-CN">
                <a:latin typeface="Times New Roman" panose="02020603050405020304" pitchFamily="18" charset="0"/>
              </a:rPr>
              <a:pPr/>
              <a:t>52</a:t>
            </a:fld>
            <a:endParaRPr lang="en-US" altLang="zh-CN">
              <a:latin typeface="Times New Roman" panose="02020603050405020304" pitchFamily="18" charset="0"/>
            </a:endParaRPr>
          </a:p>
        </p:txBody>
      </p:sp>
      <p:sp>
        <p:nvSpPr>
          <p:cNvPr id="66563" name="Text Box 2"/>
          <p:cNvSpPr txBox="1">
            <a:spLocks noChangeArrowheads="1"/>
          </p:cNvSpPr>
          <p:nvPr/>
        </p:nvSpPr>
        <p:spPr bwMode="auto">
          <a:xfrm>
            <a:off x="228600" y="354013"/>
            <a:ext cx="8686800" cy="5360987"/>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a:solidFill>
                  <a:srgbClr val="0043A6"/>
                </a:solidFill>
                <a:latin typeface="+mj-lt"/>
                <a:ea typeface="楷体_GB2312" pitchFamily="49" charset="-122"/>
              </a:rPr>
              <a:t>说明：</a:t>
            </a:r>
          </a:p>
          <a:p>
            <a:pPr eaLnBrk="1" hangingPunct="1">
              <a:lnSpc>
                <a:spcPct val="90000"/>
              </a:lnSpc>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 </a:t>
            </a:r>
            <a:r>
              <a:rPr kumimoji="1" lang="en-US" altLang="zh-CN" sz="3200" b="1">
                <a:latin typeface="+mj-lt"/>
                <a:ea typeface="楷体_GB2312" pitchFamily="49" charset="-122"/>
              </a:rPr>
              <a:t>reg</a:t>
            </a:r>
            <a:r>
              <a:rPr kumimoji="1" lang="zh-CN" altLang="en-US" sz="3200" b="1">
                <a:latin typeface="+mj-lt"/>
                <a:ea typeface="楷体_GB2312" pitchFamily="49" charset="-122"/>
              </a:rPr>
              <a:t>型数据常用来表示“</a:t>
            </a:r>
            <a:r>
              <a:rPr kumimoji="1" lang="en-US" altLang="zh-CN" sz="3200" b="1">
                <a:latin typeface="+mj-lt"/>
                <a:ea typeface="楷体_GB2312" pitchFamily="49" charset="-122"/>
              </a:rPr>
              <a:t>always”</a:t>
            </a:r>
            <a:r>
              <a:rPr kumimoji="1" lang="zh-CN" altLang="en-US" sz="3200" b="1">
                <a:latin typeface="+mj-lt"/>
                <a:ea typeface="楷体_GB2312" pitchFamily="49" charset="-122"/>
              </a:rPr>
              <a:t>模块内的指</a:t>
            </a:r>
          </a:p>
          <a:p>
            <a:pPr eaLnBrk="1" hangingPunct="1">
              <a:lnSpc>
                <a:spcPct val="90000"/>
              </a:lnSpc>
              <a:spcBef>
                <a:spcPct val="50000"/>
              </a:spcBef>
              <a:defRPr/>
            </a:pPr>
            <a:r>
              <a:rPr kumimoji="1" lang="zh-CN" altLang="en-US" sz="3200" b="1">
                <a:latin typeface="+mj-lt"/>
                <a:ea typeface="楷体_GB2312" pitchFamily="49" charset="-122"/>
              </a:rPr>
              <a:t>定信号，常代表触发器。</a:t>
            </a:r>
            <a:r>
              <a:rPr kumimoji="1" lang="zh-CN" altLang="en-US" sz="3200" b="1" u="sng">
                <a:latin typeface="+mj-lt"/>
                <a:ea typeface="楷体_GB2312" pitchFamily="49" charset="-122"/>
              </a:rPr>
              <a:t>在“</a:t>
            </a:r>
            <a:r>
              <a:rPr kumimoji="1" lang="en-US" altLang="zh-CN" sz="3200" b="1" u="sng">
                <a:latin typeface="+mj-lt"/>
                <a:ea typeface="楷体_GB2312" pitchFamily="49" charset="-122"/>
              </a:rPr>
              <a:t>always”</a:t>
            </a:r>
            <a:r>
              <a:rPr kumimoji="1" lang="zh-CN" altLang="en-US" sz="3200" b="1" u="sng">
                <a:latin typeface="+mj-lt"/>
                <a:ea typeface="楷体_GB2312" pitchFamily="49" charset="-122"/>
              </a:rPr>
              <a:t>模块内被</a:t>
            </a:r>
          </a:p>
          <a:p>
            <a:pPr eaLnBrk="1" hangingPunct="1">
              <a:lnSpc>
                <a:spcPct val="90000"/>
              </a:lnSpc>
              <a:spcBef>
                <a:spcPct val="50000"/>
              </a:spcBef>
              <a:defRPr/>
            </a:pPr>
            <a:r>
              <a:rPr kumimoji="1" lang="zh-CN" altLang="en-US" sz="3200" b="1" u="sng">
                <a:latin typeface="+mj-lt"/>
                <a:ea typeface="楷体_GB2312" pitchFamily="49" charset="-122"/>
              </a:rPr>
              <a:t>赋值的每一个信号都必须定义成</a:t>
            </a:r>
            <a:r>
              <a:rPr kumimoji="1" lang="en-US" altLang="zh-CN" sz="3200" b="1" u="sng">
                <a:latin typeface="+mj-lt"/>
                <a:ea typeface="楷体_GB2312" pitchFamily="49" charset="-122"/>
              </a:rPr>
              <a:t>reg</a:t>
            </a:r>
            <a:r>
              <a:rPr kumimoji="1" lang="zh-CN" altLang="en-US" sz="3200" b="1" u="sng">
                <a:latin typeface="+mj-lt"/>
                <a:ea typeface="楷体_GB2312" pitchFamily="49" charset="-122"/>
              </a:rPr>
              <a:t>型</a:t>
            </a:r>
            <a:r>
              <a:rPr kumimoji="1" lang="zh-CN" altLang="en-US" sz="3200" b="1">
                <a:latin typeface="+mj-lt"/>
                <a:ea typeface="楷体_GB2312" pitchFamily="49" charset="-122"/>
              </a:rPr>
              <a:t>。</a:t>
            </a:r>
          </a:p>
          <a:p>
            <a:pPr eaLnBrk="1" hangingPunct="1">
              <a:lnSpc>
                <a:spcPct val="90000"/>
              </a:lnSpc>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）对于</a:t>
            </a:r>
            <a:r>
              <a:rPr kumimoji="1" lang="en-US" altLang="zh-CN" sz="3200" b="1">
                <a:latin typeface="+mj-lt"/>
                <a:ea typeface="楷体_GB2312" pitchFamily="49" charset="-122"/>
              </a:rPr>
              <a:t>reg</a:t>
            </a:r>
            <a:r>
              <a:rPr kumimoji="1" lang="zh-CN" altLang="en-US" sz="3200" b="1">
                <a:latin typeface="+mj-lt"/>
                <a:ea typeface="楷体_GB2312" pitchFamily="49" charset="-122"/>
              </a:rPr>
              <a:t>型数据，其赋值语句的作用就如同</a:t>
            </a:r>
          </a:p>
          <a:p>
            <a:pPr eaLnBrk="1" hangingPunct="1">
              <a:lnSpc>
                <a:spcPct val="90000"/>
              </a:lnSpc>
              <a:spcBef>
                <a:spcPct val="50000"/>
              </a:spcBef>
              <a:defRPr/>
            </a:pPr>
            <a:r>
              <a:rPr kumimoji="1" lang="zh-CN" altLang="en-US" sz="3200" b="1">
                <a:latin typeface="+mj-lt"/>
                <a:ea typeface="楷体_GB2312" pitchFamily="49" charset="-122"/>
              </a:rPr>
              <a:t>改变一组触发器的存储单元的值。</a:t>
            </a:r>
          </a:p>
          <a:p>
            <a:pPr eaLnBrk="1" hangingPunct="1">
              <a:lnSpc>
                <a:spcPct val="90000"/>
              </a:lnSpc>
              <a:spcBef>
                <a:spcPct val="50000"/>
              </a:spcBef>
              <a:defRPr/>
            </a:pPr>
            <a:r>
              <a:rPr kumimoji="1" lang="en-US" altLang="zh-CN" sz="3200" b="1">
                <a:latin typeface="+mj-lt"/>
                <a:ea typeface="楷体_GB2312" pitchFamily="49" charset="-122"/>
              </a:rPr>
              <a:t>3</a:t>
            </a:r>
            <a:r>
              <a:rPr kumimoji="1" lang="zh-CN" altLang="en-US" sz="3200" b="1">
                <a:latin typeface="+mj-lt"/>
                <a:ea typeface="楷体_GB2312" pitchFamily="49" charset="-122"/>
              </a:rPr>
              <a:t>）若</a:t>
            </a:r>
            <a:r>
              <a:rPr kumimoji="1" lang="en-US" altLang="zh-CN" sz="3200" b="1">
                <a:latin typeface="+mj-lt"/>
                <a:ea typeface="楷体_GB2312" pitchFamily="49" charset="-122"/>
              </a:rPr>
              <a:t>reg</a:t>
            </a:r>
            <a:r>
              <a:rPr kumimoji="1" lang="zh-CN" altLang="en-US" sz="3200" b="1">
                <a:latin typeface="+mj-lt"/>
                <a:ea typeface="楷体_GB2312" pitchFamily="49" charset="-122"/>
              </a:rPr>
              <a:t>型数据未初始化（即缺省），则初始</a:t>
            </a:r>
          </a:p>
          <a:p>
            <a:pPr eaLnBrk="1" hangingPunct="1">
              <a:lnSpc>
                <a:spcPct val="90000"/>
              </a:lnSpc>
              <a:spcBef>
                <a:spcPct val="50000"/>
              </a:spcBef>
              <a:defRPr/>
            </a:pPr>
            <a:r>
              <a:rPr kumimoji="1" lang="zh-CN" altLang="en-US" sz="3200" b="1">
                <a:latin typeface="+mj-lt"/>
                <a:ea typeface="楷体_GB2312" pitchFamily="49" charset="-122"/>
              </a:rPr>
              <a:t>值为不定状态。</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9FDAD3D-7B8A-4DCA-AB91-E247F0384E6D}" type="slidenum">
              <a:rPr lang="en-US" altLang="zh-CN">
                <a:latin typeface="Times New Roman" panose="02020603050405020304" pitchFamily="18" charset="0"/>
              </a:rPr>
              <a:pPr/>
              <a:t>53</a:t>
            </a:fld>
            <a:endParaRPr lang="en-US" altLang="zh-CN">
              <a:latin typeface="Times New Roman" panose="02020603050405020304" pitchFamily="18" charset="0"/>
            </a:endParaRPr>
          </a:p>
        </p:txBody>
      </p:sp>
      <p:sp>
        <p:nvSpPr>
          <p:cNvPr id="366594" name="Text Box 2"/>
          <p:cNvSpPr txBox="1">
            <a:spLocks noChangeArrowheads="1"/>
          </p:cNvSpPr>
          <p:nvPr/>
        </p:nvSpPr>
        <p:spPr bwMode="auto">
          <a:xfrm>
            <a:off x="304800" y="609600"/>
            <a:ext cx="8077200" cy="579438"/>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200" b="1">
                <a:solidFill>
                  <a:srgbClr val="993300"/>
                </a:solidFill>
                <a:effectLst>
                  <a:outerShdw blurRad="38100" dist="38100" dir="2700000" algn="tl">
                    <a:srgbClr val="C0C0C0"/>
                  </a:outerShdw>
                </a:effectLst>
                <a:latin typeface="+mj-lt"/>
                <a:ea typeface="楷体_GB2312" pitchFamily="49" charset="-122"/>
              </a:rPr>
              <a:t>3. </a:t>
            </a:r>
            <a:r>
              <a:rPr kumimoji="1" lang="zh-CN" altLang="en-US" sz="3200" b="1">
                <a:solidFill>
                  <a:srgbClr val="993300"/>
                </a:solidFill>
                <a:effectLst>
                  <a:outerShdw blurRad="38100" dist="38100" dir="2700000" algn="tl">
                    <a:srgbClr val="C0C0C0"/>
                  </a:outerShdw>
                </a:effectLst>
                <a:latin typeface="+mj-lt"/>
                <a:ea typeface="楷体_GB2312" pitchFamily="49" charset="-122"/>
              </a:rPr>
              <a:t>参数型（</a:t>
            </a:r>
            <a:r>
              <a:rPr kumimoji="1" lang="en-US" altLang="zh-CN" sz="3200" b="1">
                <a:solidFill>
                  <a:srgbClr val="993300"/>
                </a:solidFill>
                <a:effectLst>
                  <a:outerShdw blurRad="38100" dist="38100" dir="2700000" algn="tl">
                    <a:srgbClr val="C0C0C0"/>
                  </a:outerShdw>
                </a:effectLst>
                <a:latin typeface="+mj-lt"/>
                <a:ea typeface="楷体_GB2312" pitchFamily="49" charset="-122"/>
              </a:rPr>
              <a:t>parameter</a:t>
            </a:r>
            <a:r>
              <a:rPr kumimoji="1" lang="zh-CN" altLang="en-US" sz="3200" b="1">
                <a:solidFill>
                  <a:srgbClr val="993300"/>
                </a:solidFill>
                <a:effectLst>
                  <a:outerShdw blurRad="38100" dist="38100" dir="2700000" algn="tl">
                    <a:srgbClr val="C0C0C0"/>
                  </a:outerShdw>
                </a:effectLst>
                <a:latin typeface="+mj-lt"/>
                <a:ea typeface="楷体_GB2312" pitchFamily="49" charset="-122"/>
              </a:rPr>
              <a:t>）</a:t>
            </a:r>
          </a:p>
        </p:txBody>
      </p:sp>
      <p:sp>
        <p:nvSpPr>
          <p:cNvPr id="67588" name="Text Box 3"/>
          <p:cNvSpPr txBox="1">
            <a:spLocks noChangeArrowheads="1"/>
          </p:cNvSpPr>
          <p:nvPr/>
        </p:nvSpPr>
        <p:spPr bwMode="auto">
          <a:xfrm>
            <a:off x="304800" y="1371600"/>
            <a:ext cx="8229600" cy="131127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在</a:t>
            </a:r>
            <a:r>
              <a:rPr kumimoji="1" lang="en-US" altLang="zh-CN" sz="3200" b="1">
                <a:latin typeface="+mj-lt"/>
                <a:ea typeface="楷体_GB2312" pitchFamily="49" charset="-122"/>
              </a:rPr>
              <a:t>Verilog HDL</a:t>
            </a:r>
            <a:r>
              <a:rPr kumimoji="1" lang="zh-CN" altLang="en-US" sz="3200" b="1">
                <a:latin typeface="+mj-lt"/>
                <a:ea typeface="楷体_GB2312" pitchFamily="49" charset="-122"/>
              </a:rPr>
              <a:t>中，用</a:t>
            </a:r>
            <a:r>
              <a:rPr kumimoji="1" lang="en-US" altLang="zh-CN" sz="3200" b="1">
                <a:solidFill>
                  <a:srgbClr val="0043A6"/>
                </a:solidFill>
                <a:latin typeface="+mj-lt"/>
                <a:ea typeface="楷体_GB2312" pitchFamily="49" charset="-122"/>
              </a:rPr>
              <a:t>parameter</a:t>
            </a:r>
            <a:r>
              <a:rPr kumimoji="1" lang="zh-CN" altLang="en-US" sz="3200" b="1">
                <a:latin typeface="+mj-lt"/>
                <a:ea typeface="楷体_GB2312" pitchFamily="49" charset="-122"/>
              </a:rPr>
              <a:t>来定义</a:t>
            </a:r>
          </a:p>
          <a:p>
            <a:pPr eaLnBrk="1" hangingPunct="1">
              <a:spcBef>
                <a:spcPct val="50000"/>
              </a:spcBef>
              <a:defRPr/>
            </a:pPr>
            <a:r>
              <a:rPr kumimoji="1" lang="zh-CN" altLang="en-US" sz="3200" b="1">
                <a:latin typeface="+mj-lt"/>
                <a:ea typeface="楷体_GB2312" pitchFamily="49" charset="-122"/>
              </a:rPr>
              <a:t>常量，即用它来定义变量的位宽及延时等。</a:t>
            </a:r>
          </a:p>
        </p:txBody>
      </p:sp>
      <p:sp>
        <p:nvSpPr>
          <p:cNvPr id="366596" name="Text Box 4"/>
          <p:cNvSpPr txBox="1">
            <a:spLocks noChangeArrowheads="1"/>
          </p:cNvSpPr>
          <p:nvPr/>
        </p:nvSpPr>
        <p:spPr bwMode="auto">
          <a:xfrm>
            <a:off x="152400" y="2971800"/>
            <a:ext cx="8839200" cy="1220788"/>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3200" b="1">
                <a:latin typeface="+mj-lt"/>
                <a:ea typeface="楷体_GB2312" pitchFamily="49" charset="-122"/>
              </a:rPr>
              <a:t>格式：</a:t>
            </a:r>
          </a:p>
          <a:p>
            <a:pPr eaLnBrk="1" hangingPunct="1">
              <a:spcBef>
                <a:spcPct val="50000"/>
              </a:spcBef>
              <a:defRPr/>
            </a:pPr>
            <a:r>
              <a:rPr kumimoji="1" lang="en-US" altLang="zh-CN" sz="2800" b="1">
                <a:solidFill>
                  <a:srgbClr val="0043A6"/>
                </a:solidFill>
                <a:effectLst>
                  <a:outerShdw blurRad="38100" dist="38100" dir="2700000" algn="tl">
                    <a:srgbClr val="C0C0C0"/>
                  </a:outerShdw>
                </a:effectLst>
                <a:latin typeface="+mj-lt"/>
                <a:ea typeface="楷体_GB2312" pitchFamily="49" charset="-122"/>
              </a:rPr>
              <a:t>parameter</a:t>
            </a:r>
            <a:r>
              <a:rPr kumimoji="1" lang="en-US" altLang="zh-CN" sz="2800" b="1">
                <a:effectLst>
                  <a:outerShdw blurRad="38100" dist="38100" dir="2700000" algn="tl">
                    <a:srgbClr val="C0C0C0"/>
                  </a:outerShdw>
                </a:effectLst>
                <a:latin typeface="+mj-lt"/>
                <a:ea typeface="楷体_GB2312" pitchFamily="49" charset="-122"/>
              </a:rPr>
              <a:t>  </a:t>
            </a:r>
            <a:r>
              <a:rPr kumimoji="1" lang="zh-CN" altLang="en-US" sz="2800" b="1">
                <a:solidFill>
                  <a:srgbClr val="0043A6"/>
                </a:solidFill>
                <a:effectLst>
                  <a:outerShdw blurRad="38100" dist="38100" dir="2700000" algn="tl">
                    <a:srgbClr val="C0C0C0"/>
                  </a:outerShdw>
                </a:effectLst>
                <a:latin typeface="+mj-lt"/>
                <a:ea typeface="楷体_GB2312" pitchFamily="49" charset="-122"/>
              </a:rPr>
              <a:t>参数名</a:t>
            </a:r>
            <a:r>
              <a:rPr kumimoji="1" lang="en-US" altLang="zh-CN" sz="2800" b="1">
                <a:solidFill>
                  <a:srgbClr val="0043A6"/>
                </a:solidFill>
                <a:effectLst>
                  <a:outerShdw blurRad="38100" dist="38100" dir="2700000" algn="tl">
                    <a:srgbClr val="C0C0C0"/>
                  </a:outerShdw>
                </a:effectLst>
                <a:latin typeface="+mj-lt"/>
                <a:ea typeface="楷体_GB2312" pitchFamily="49" charset="-122"/>
              </a:rPr>
              <a:t>1=</a:t>
            </a:r>
            <a:r>
              <a:rPr kumimoji="1" lang="zh-CN" altLang="en-US" sz="2800" b="1">
                <a:solidFill>
                  <a:srgbClr val="0043A6"/>
                </a:solidFill>
                <a:effectLst>
                  <a:outerShdw blurRad="38100" dist="38100" dir="2700000" algn="tl">
                    <a:srgbClr val="C0C0C0"/>
                  </a:outerShdw>
                </a:effectLst>
                <a:latin typeface="+mj-lt"/>
                <a:ea typeface="楷体_GB2312" pitchFamily="49" charset="-122"/>
              </a:rPr>
              <a:t>表达式</a:t>
            </a:r>
            <a:r>
              <a:rPr kumimoji="1" lang="en-US" altLang="zh-CN" sz="2800" b="1">
                <a:solidFill>
                  <a:srgbClr val="0043A6"/>
                </a:solidFill>
                <a:effectLst>
                  <a:outerShdw blurRad="38100" dist="38100" dir="2700000" algn="tl">
                    <a:srgbClr val="C0C0C0"/>
                  </a:outerShdw>
                </a:effectLst>
                <a:latin typeface="+mj-lt"/>
                <a:ea typeface="楷体_GB2312" pitchFamily="49" charset="-122"/>
              </a:rPr>
              <a:t>1</a:t>
            </a:r>
            <a:r>
              <a:rPr kumimoji="1" lang="zh-CN" altLang="en-US" sz="2800" b="1">
                <a:solidFill>
                  <a:srgbClr val="0043A6"/>
                </a:solidFill>
                <a:effectLst>
                  <a:outerShdw blurRad="38100" dist="38100" dir="2700000" algn="tl">
                    <a:srgbClr val="C0C0C0"/>
                  </a:outerShdw>
                </a:effectLst>
                <a:latin typeface="+mj-lt"/>
                <a:ea typeface="楷体_GB2312" pitchFamily="49" charset="-122"/>
              </a:rPr>
              <a:t>，参数名</a:t>
            </a:r>
            <a:r>
              <a:rPr kumimoji="1" lang="en-US" altLang="zh-CN" sz="2800" b="1">
                <a:solidFill>
                  <a:srgbClr val="0043A6"/>
                </a:solidFill>
                <a:effectLst>
                  <a:outerShdw blurRad="38100" dist="38100" dir="2700000" algn="tl">
                    <a:srgbClr val="C0C0C0"/>
                  </a:outerShdw>
                </a:effectLst>
                <a:latin typeface="+mj-lt"/>
                <a:ea typeface="楷体_GB2312" pitchFamily="49" charset="-122"/>
              </a:rPr>
              <a:t>2=</a:t>
            </a:r>
            <a:r>
              <a:rPr kumimoji="1" lang="zh-CN" altLang="en-US" sz="2800" b="1">
                <a:solidFill>
                  <a:srgbClr val="0043A6"/>
                </a:solidFill>
                <a:effectLst>
                  <a:outerShdw blurRad="38100" dist="38100" dir="2700000" algn="tl">
                    <a:srgbClr val="C0C0C0"/>
                  </a:outerShdw>
                </a:effectLst>
                <a:latin typeface="+mj-lt"/>
                <a:ea typeface="楷体_GB2312" pitchFamily="49" charset="-122"/>
              </a:rPr>
              <a:t>表达式</a:t>
            </a:r>
            <a:r>
              <a:rPr kumimoji="1" lang="en-US" altLang="zh-CN" sz="2800" b="1">
                <a:solidFill>
                  <a:srgbClr val="0043A6"/>
                </a:solidFill>
                <a:effectLst>
                  <a:outerShdw blurRad="38100" dist="38100" dir="2700000" algn="tl">
                    <a:srgbClr val="C0C0C0"/>
                  </a:outerShdw>
                </a:effectLst>
                <a:latin typeface="+mj-lt"/>
                <a:ea typeface="楷体_GB2312" pitchFamily="49" charset="-122"/>
              </a:rPr>
              <a:t>2</a:t>
            </a:r>
            <a:r>
              <a:rPr kumimoji="1" lang="zh-CN" altLang="en-US" sz="2800" b="1">
                <a:solidFill>
                  <a:srgbClr val="0043A6"/>
                </a:solidFill>
                <a:effectLst>
                  <a:outerShdw blurRad="38100" dist="38100" dir="2700000" algn="tl">
                    <a:srgbClr val="C0C0C0"/>
                  </a:outerShdw>
                </a:effectLst>
                <a:latin typeface="+mj-lt"/>
                <a:ea typeface="楷体_GB2312" pitchFamily="49" charset="-122"/>
              </a:rPr>
              <a:t>，</a:t>
            </a:r>
            <a:r>
              <a:rPr kumimoji="1" lang="en-US" altLang="zh-CN" sz="2800" b="1">
                <a:solidFill>
                  <a:srgbClr val="0043A6"/>
                </a:solidFill>
                <a:effectLst>
                  <a:outerShdw blurRad="38100" dist="38100" dir="2700000" algn="tl">
                    <a:srgbClr val="C0C0C0"/>
                  </a:outerShdw>
                </a:effectLst>
                <a:latin typeface="+mj-lt"/>
                <a:ea typeface="楷体_GB2312" pitchFamily="49" charset="-122"/>
              </a:rPr>
              <a:t>…</a:t>
            </a:r>
            <a:r>
              <a:rPr kumimoji="1" lang="zh-CN" altLang="en-US" sz="2800" b="1">
                <a:solidFill>
                  <a:srgbClr val="0043A6"/>
                </a:solidFill>
                <a:latin typeface="+mj-lt"/>
                <a:ea typeface="楷体_GB2312" pitchFamily="49" charset="-122"/>
              </a:rPr>
              <a:t>；</a:t>
            </a:r>
          </a:p>
        </p:txBody>
      </p:sp>
      <p:sp>
        <p:nvSpPr>
          <p:cNvPr id="67590" name="Text Box 5"/>
          <p:cNvSpPr txBox="1">
            <a:spLocks noChangeArrowheads="1"/>
          </p:cNvSpPr>
          <p:nvPr/>
        </p:nvSpPr>
        <p:spPr bwMode="auto">
          <a:xfrm>
            <a:off x="533400" y="5173663"/>
            <a:ext cx="8226425" cy="584200"/>
          </a:xfrm>
          <a:prstGeom prst="rect">
            <a:avLst/>
          </a:prstGeom>
          <a:solidFill>
            <a:srgbClr val="0043A6"/>
          </a:solidFill>
          <a:ln w="38100">
            <a:solidFill>
              <a:schemeClr val="bg2"/>
            </a:solidFill>
            <a:miter lim="800000"/>
            <a:headEnd/>
            <a:tailEnd/>
          </a:ln>
        </p:spPr>
        <p:txBody>
          <a:bodyPr>
            <a:spAutoFit/>
          </a:bodyPr>
          <a:lstStyle/>
          <a:p>
            <a:pPr eaLnBrk="1" hangingPunct="1">
              <a:spcBef>
                <a:spcPct val="50000"/>
              </a:spcBef>
              <a:defRPr/>
            </a:pPr>
            <a:r>
              <a:rPr kumimoji="1" lang="en-US" altLang="zh-CN" sz="3200" b="1">
                <a:solidFill>
                  <a:schemeClr val="bg1"/>
                </a:solidFill>
                <a:latin typeface="+mj-lt"/>
                <a:ea typeface="楷体_GB2312" pitchFamily="49" charset="-122"/>
              </a:rPr>
              <a:t>parameter</a:t>
            </a:r>
            <a:r>
              <a:rPr kumimoji="1" lang="zh-CN" altLang="en-US" sz="3200" b="1">
                <a:solidFill>
                  <a:schemeClr val="bg1"/>
                </a:solidFill>
                <a:latin typeface="+mj-lt"/>
                <a:ea typeface="楷体_GB2312" pitchFamily="49" charset="-122"/>
              </a:rPr>
              <a:t>常用来定义延迟时间和变量宽度。</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90FA438-81EB-49D2-A56E-99BD50E07410}" type="slidenum">
              <a:rPr lang="en-US" altLang="zh-CN">
                <a:latin typeface="Times New Roman" panose="02020603050405020304" pitchFamily="18" charset="0"/>
              </a:rPr>
              <a:pPr/>
              <a:t>54</a:t>
            </a:fld>
            <a:endParaRPr lang="en-US" altLang="zh-CN">
              <a:latin typeface="Times New Roman" panose="02020603050405020304" pitchFamily="18" charset="0"/>
            </a:endParaRPr>
          </a:p>
        </p:txBody>
      </p:sp>
      <p:sp>
        <p:nvSpPr>
          <p:cNvPr id="68611" name="Text Box 2"/>
          <p:cNvSpPr txBox="1">
            <a:spLocks noChangeArrowheads="1"/>
          </p:cNvSpPr>
          <p:nvPr/>
        </p:nvSpPr>
        <p:spPr bwMode="auto">
          <a:xfrm>
            <a:off x="152400" y="609600"/>
            <a:ext cx="8610600" cy="354012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latin typeface="+mj-lt"/>
                <a:ea typeface="楷体_GB2312" pitchFamily="49" charset="-122"/>
              </a:rPr>
              <a:t>例：</a:t>
            </a:r>
          </a:p>
          <a:p>
            <a:pPr eaLnBrk="1" hangingPunct="1">
              <a:spcBef>
                <a:spcPct val="50000"/>
              </a:spcBef>
              <a:defRPr/>
            </a:pPr>
            <a:r>
              <a:rPr kumimoji="1" lang="en-US" altLang="zh-CN" sz="3200" b="1" dirty="0">
                <a:latin typeface="+mj-lt"/>
                <a:ea typeface="楷体_GB2312" pitchFamily="49" charset="-122"/>
              </a:rPr>
              <a:t>parameter  e=2</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f=9</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定义两个常数参数</a:t>
            </a:r>
          </a:p>
          <a:p>
            <a:pPr eaLnBrk="1" hangingPunct="1">
              <a:spcBef>
                <a:spcPct val="50000"/>
              </a:spcBef>
              <a:defRPr/>
            </a:pPr>
            <a:r>
              <a:rPr kumimoji="1" lang="en-US" altLang="zh-CN" sz="3200" b="1" dirty="0">
                <a:latin typeface="+mj-lt"/>
                <a:ea typeface="楷体_GB2312" pitchFamily="49" charset="-122"/>
              </a:rPr>
              <a:t>parameter  r=5.7</a:t>
            </a:r>
            <a:r>
              <a:rPr kumimoji="1" lang="zh-CN" altLang="en-US" sz="3200" b="1" dirty="0">
                <a:latin typeface="+mj-lt"/>
                <a:ea typeface="楷体_GB2312" pitchFamily="49" charset="-122"/>
              </a:rPr>
              <a:t>；	</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定义</a:t>
            </a:r>
            <a:r>
              <a:rPr kumimoji="1" lang="en-US" altLang="zh-CN" sz="3200" b="1" dirty="0">
                <a:latin typeface="+mj-lt"/>
                <a:ea typeface="楷体_GB2312" pitchFamily="49" charset="-122"/>
              </a:rPr>
              <a:t>r</a:t>
            </a:r>
            <a:r>
              <a:rPr kumimoji="1" lang="zh-CN" altLang="en-US" sz="3200" b="1" dirty="0">
                <a:latin typeface="+mj-lt"/>
                <a:ea typeface="楷体_GB2312" pitchFamily="49" charset="-122"/>
              </a:rPr>
              <a:t>为一个实型参数</a:t>
            </a:r>
          </a:p>
          <a:p>
            <a:pPr eaLnBrk="1" hangingPunct="1">
              <a:spcBef>
                <a:spcPct val="50000"/>
              </a:spcBef>
              <a:defRPr/>
            </a:pPr>
            <a:r>
              <a:rPr kumimoji="1" lang="en-US" altLang="zh-CN" sz="3200" b="1" dirty="0">
                <a:latin typeface="+mj-lt"/>
                <a:ea typeface="楷体_GB2312" pitchFamily="49" charset="-122"/>
              </a:rPr>
              <a:t>parameter  </a:t>
            </a:r>
            <a:r>
              <a:rPr kumimoji="1" lang="en-US" altLang="zh-CN" sz="3200" b="1" dirty="0" err="1">
                <a:latin typeface="+mj-lt"/>
                <a:ea typeface="楷体_GB2312" pitchFamily="49" charset="-122"/>
              </a:rPr>
              <a:t>a_delay</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a:t>
            </a:r>
            <a:r>
              <a:rPr kumimoji="1" lang="en-US" altLang="zh-CN" sz="3200" b="1" dirty="0" err="1">
                <a:latin typeface="+mj-lt"/>
                <a:ea typeface="楷体_GB2312" pitchFamily="49" charset="-122"/>
              </a:rPr>
              <a:t>r+f</a:t>
            </a:r>
            <a:r>
              <a:rPr kumimoji="1" lang="zh-CN" altLang="en-US" sz="3200" b="1" dirty="0">
                <a:latin typeface="+mj-lt"/>
                <a:ea typeface="楷体_GB2312" pitchFamily="49" charset="-122"/>
              </a:rPr>
              <a:t>）</a:t>
            </a:r>
            <a:r>
              <a:rPr kumimoji="1" lang="en-US" altLang="zh-CN" sz="3200" b="1" dirty="0">
                <a:latin typeface="+mj-lt"/>
                <a:ea typeface="楷体_GB2312" pitchFamily="49" charset="-122"/>
              </a:rPr>
              <a:t>/2</a:t>
            </a:r>
            <a:r>
              <a:rPr kumimoji="1" lang="zh-CN" altLang="en-US" sz="3200" b="1" dirty="0">
                <a:latin typeface="+mj-lt"/>
                <a:ea typeface="楷体_GB2312" pitchFamily="49" charset="-122"/>
              </a:rPr>
              <a:t>；</a:t>
            </a:r>
          </a:p>
          <a:p>
            <a:pPr eaLnBrk="1" hangingPunct="1">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用常数表达式赋值</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304800" y="609600"/>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三</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寄存器和存储器</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936BF08-E49E-4E7B-A68E-EC234147D355}" type="slidenum">
              <a:rPr lang="en-US" altLang="zh-CN">
                <a:latin typeface="Times New Roman" panose="02020603050405020304" pitchFamily="18" charset="0"/>
              </a:rPr>
              <a:pPr/>
              <a:t>55</a:t>
            </a:fld>
            <a:endParaRPr lang="en-US" altLang="zh-CN">
              <a:latin typeface="Times New Roman" panose="02020603050405020304" pitchFamily="18" charset="0"/>
            </a:endParaRPr>
          </a:p>
        </p:txBody>
      </p:sp>
      <p:sp>
        <p:nvSpPr>
          <p:cNvPr id="69636" name="Text Box 4"/>
          <p:cNvSpPr txBox="1">
            <a:spLocks noChangeArrowheads="1"/>
          </p:cNvSpPr>
          <p:nvPr/>
        </p:nvSpPr>
        <p:spPr bwMode="auto">
          <a:xfrm>
            <a:off x="228600" y="1524000"/>
            <a:ext cx="8534400" cy="4278313"/>
          </a:xfrm>
          <a:prstGeom prst="rect">
            <a:avLst/>
          </a:prstGeom>
          <a:noFill/>
          <a:ln w="9525">
            <a:noFill/>
            <a:miter lim="800000"/>
            <a:headEnd/>
            <a:tailEnd/>
          </a:ln>
        </p:spPr>
        <p:txBody>
          <a:bodyPr>
            <a:spAutoFit/>
          </a:bodyPr>
          <a:lstStyle/>
          <a:p>
            <a:pPr marL="457200" indent="-457200" algn="ctr" eaLnBrk="1" hangingPunct="1">
              <a:spcBef>
                <a:spcPct val="50000"/>
              </a:spcBef>
              <a:defRPr/>
            </a:pPr>
            <a:r>
              <a:rPr kumimoji="1" lang="zh-CN" altLang="en-US" sz="3200" b="1">
                <a:latin typeface="+mj-lt"/>
                <a:ea typeface="楷体_GB2312" pitchFamily="49" charset="-122"/>
              </a:rPr>
              <a:t>用</a:t>
            </a:r>
            <a:r>
              <a:rPr kumimoji="1" lang="en-US" altLang="zh-CN" sz="3200" b="1">
                <a:latin typeface="+mj-lt"/>
                <a:ea typeface="楷体_GB2312" pitchFamily="49" charset="-122"/>
              </a:rPr>
              <a:t>reg</a:t>
            </a:r>
            <a:r>
              <a:rPr kumimoji="1" lang="zh-CN" altLang="en-US" sz="3200" b="1">
                <a:latin typeface="+mj-lt"/>
                <a:ea typeface="楷体_GB2312" pitchFamily="49" charset="-122"/>
              </a:rPr>
              <a:t>类型变量可构成寄存器和存储器</a:t>
            </a:r>
          </a:p>
          <a:p>
            <a:pPr marL="457200" indent="-457200" eaLnBrk="1" hangingPunct="1">
              <a:spcBef>
                <a:spcPct val="50000"/>
              </a:spcBef>
              <a:buFontTx/>
              <a:buAutoNum type="arabicPeriod"/>
              <a:defRPr/>
            </a:pPr>
            <a:r>
              <a:rPr kumimoji="1" lang="zh-CN" altLang="en-US" sz="3200" b="1">
                <a:latin typeface="+mj-lt"/>
                <a:ea typeface="楷体_GB2312" pitchFamily="49" charset="-122"/>
              </a:rPr>
              <a:t>寄存器</a:t>
            </a:r>
          </a:p>
          <a:p>
            <a:pPr marL="457200" indent="-457200" eaLnBrk="1" hangingPunct="1">
              <a:spcBef>
                <a:spcPct val="50000"/>
              </a:spcBef>
              <a:defRPr/>
            </a:pPr>
            <a:r>
              <a:rPr kumimoji="1" lang="en-US" altLang="zh-CN" sz="3200" b="1">
                <a:latin typeface="+mj-lt"/>
                <a:ea typeface="楷体_GB2312" pitchFamily="49" charset="-122"/>
              </a:rPr>
              <a:t>reg [7:0]  mybyte;</a:t>
            </a:r>
          </a:p>
          <a:p>
            <a:pPr marL="457200" indent="-457200" eaLnBrk="1" hangingPunct="1">
              <a:spcBef>
                <a:spcPct val="50000"/>
              </a:spcBef>
              <a:defRPr/>
            </a:pPr>
            <a:r>
              <a:rPr kumimoji="1" lang="en-US" altLang="zh-CN" sz="3200" b="1">
                <a:latin typeface="+mj-lt"/>
                <a:ea typeface="楷体_GB2312" pitchFamily="49" charset="-122"/>
              </a:rPr>
              <a:t>A= mybyte[6]</a:t>
            </a:r>
            <a:r>
              <a:rPr kumimoji="1" lang="zh-CN" altLang="en-US" sz="3200" b="1">
                <a:latin typeface="+mj-lt"/>
                <a:ea typeface="楷体_GB2312" pitchFamily="49" charset="-122"/>
              </a:rPr>
              <a:t>；</a:t>
            </a:r>
            <a:r>
              <a:rPr kumimoji="1" lang="en-US" altLang="zh-CN" sz="3200" b="1">
                <a:latin typeface="+mj-lt"/>
                <a:ea typeface="楷体_GB2312" pitchFamily="49" charset="-122"/>
              </a:rPr>
              <a:t>//</a:t>
            </a:r>
            <a:r>
              <a:rPr kumimoji="1" lang="zh-CN" altLang="en-US" sz="3200" b="1">
                <a:latin typeface="+mj-lt"/>
                <a:ea typeface="楷体_GB2312" pitchFamily="49" charset="-122"/>
              </a:rPr>
              <a:t>将</a:t>
            </a:r>
            <a:r>
              <a:rPr kumimoji="1" lang="en-US" altLang="zh-CN" sz="3200" b="1">
                <a:latin typeface="+mj-lt"/>
                <a:ea typeface="楷体_GB2312" pitchFamily="49" charset="-122"/>
              </a:rPr>
              <a:t>mybyte</a:t>
            </a:r>
            <a:r>
              <a:rPr kumimoji="1" lang="zh-CN" altLang="en-US" sz="3200" b="1">
                <a:latin typeface="+mj-lt"/>
                <a:ea typeface="楷体_GB2312" pitchFamily="49" charset="-122"/>
              </a:rPr>
              <a:t>的第</a:t>
            </a:r>
            <a:r>
              <a:rPr kumimoji="1" lang="en-US" altLang="zh-CN" sz="3200" b="1">
                <a:latin typeface="+mj-lt"/>
                <a:ea typeface="楷体_GB2312" pitchFamily="49" charset="-122"/>
              </a:rPr>
              <a:t>6</a:t>
            </a:r>
            <a:r>
              <a:rPr kumimoji="1" lang="zh-CN" altLang="en-US" sz="3200" b="1">
                <a:latin typeface="+mj-lt"/>
                <a:ea typeface="楷体_GB2312" pitchFamily="49" charset="-122"/>
              </a:rPr>
              <a:t>位赋值给</a:t>
            </a:r>
            <a:r>
              <a:rPr kumimoji="1" lang="en-US" altLang="zh-CN" sz="3200" b="1">
                <a:latin typeface="+mj-lt"/>
                <a:ea typeface="楷体_GB2312" pitchFamily="49" charset="-122"/>
              </a:rPr>
              <a:t>A</a:t>
            </a:r>
          </a:p>
          <a:p>
            <a:pPr marL="457200" indent="-457200" eaLnBrk="1" hangingPunct="1">
              <a:spcBef>
                <a:spcPct val="50000"/>
              </a:spcBef>
              <a:defRPr/>
            </a:pPr>
            <a:r>
              <a:rPr kumimoji="1" lang="en-US" altLang="zh-CN" sz="3200" b="1">
                <a:latin typeface="+mj-lt"/>
                <a:ea typeface="楷体_GB2312" pitchFamily="49" charset="-122"/>
              </a:rPr>
              <a:t>B= mybyte[5:2]</a:t>
            </a:r>
            <a:r>
              <a:rPr kumimoji="1" lang="zh-CN" altLang="en-US" sz="3200" b="1">
                <a:latin typeface="+mj-lt"/>
                <a:ea typeface="楷体_GB2312" pitchFamily="49" charset="-122"/>
              </a:rPr>
              <a:t>；</a:t>
            </a:r>
            <a:r>
              <a:rPr kumimoji="1" lang="en-US" altLang="zh-CN" sz="3200" b="1">
                <a:latin typeface="+mj-lt"/>
                <a:ea typeface="楷体_GB2312" pitchFamily="49" charset="-122"/>
              </a:rPr>
              <a:t>//</a:t>
            </a:r>
            <a:r>
              <a:rPr kumimoji="1" lang="zh-CN" altLang="en-US" sz="3200" b="1">
                <a:latin typeface="+mj-lt"/>
                <a:ea typeface="楷体_GB2312" pitchFamily="49" charset="-122"/>
              </a:rPr>
              <a:t>将</a:t>
            </a:r>
            <a:r>
              <a:rPr kumimoji="1" lang="en-US" altLang="zh-CN" sz="3200" b="1">
                <a:latin typeface="+mj-lt"/>
                <a:ea typeface="楷体_GB2312" pitchFamily="49" charset="-122"/>
              </a:rPr>
              <a:t>mybyte</a:t>
            </a:r>
            <a:r>
              <a:rPr kumimoji="1" lang="zh-CN" altLang="en-US" sz="3200" b="1">
                <a:latin typeface="+mj-lt"/>
                <a:ea typeface="楷体_GB2312" pitchFamily="49" charset="-122"/>
              </a:rPr>
              <a:t>的第</a:t>
            </a:r>
            <a:r>
              <a:rPr kumimoji="1" lang="en-US" altLang="zh-CN" sz="3200" b="1">
                <a:latin typeface="+mj-lt"/>
                <a:ea typeface="楷体_GB2312" pitchFamily="49" charset="-122"/>
              </a:rPr>
              <a:t>5</a:t>
            </a:r>
            <a:r>
              <a:rPr kumimoji="1" lang="zh-CN" altLang="en-US" sz="3200" b="1">
                <a:latin typeface="+mj-lt"/>
                <a:ea typeface="楷体_GB2312" pitchFamily="49" charset="-122"/>
              </a:rPr>
              <a:t>，</a:t>
            </a:r>
            <a:r>
              <a:rPr kumimoji="1" lang="en-US" altLang="zh-CN" sz="3200" b="1">
                <a:latin typeface="+mj-lt"/>
                <a:ea typeface="楷体_GB2312" pitchFamily="49" charset="-122"/>
              </a:rPr>
              <a:t>4</a:t>
            </a:r>
            <a:r>
              <a:rPr kumimoji="1" lang="zh-CN" altLang="en-US" sz="3200" b="1">
                <a:latin typeface="+mj-lt"/>
                <a:ea typeface="楷体_GB2312" pitchFamily="49" charset="-122"/>
              </a:rPr>
              <a:t>，</a:t>
            </a:r>
            <a:r>
              <a:rPr kumimoji="1" lang="en-US" altLang="zh-CN" sz="3200" b="1">
                <a:latin typeface="+mj-lt"/>
                <a:ea typeface="楷体_GB2312" pitchFamily="49" charset="-122"/>
              </a:rPr>
              <a:t>3</a:t>
            </a:r>
            <a:r>
              <a:rPr kumimoji="1" lang="zh-CN" altLang="en-US" sz="3200" b="1">
                <a:latin typeface="+mj-lt"/>
                <a:ea typeface="楷体_GB2312" pitchFamily="49" charset="-122"/>
              </a:rPr>
              <a:t>，</a:t>
            </a:r>
            <a:r>
              <a:rPr kumimoji="1" lang="en-US" altLang="zh-CN" sz="3200" b="1">
                <a:latin typeface="+mj-lt"/>
                <a:ea typeface="楷体_GB2312" pitchFamily="49" charset="-122"/>
              </a:rPr>
              <a:t>2</a:t>
            </a:r>
          </a:p>
          <a:p>
            <a:pPr marL="457200" indent="-457200" eaLnBrk="1" hangingPunct="1">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位赋值给</a:t>
            </a:r>
            <a:r>
              <a:rPr kumimoji="1" lang="en-US" altLang="zh-CN" sz="3200" b="1">
                <a:latin typeface="+mj-lt"/>
                <a:ea typeface="楷体_GB2312" pitchFamily="49" charset="-122"/>
              </a:rPr>
              <a:t>B</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C0B8F70-0FEF-422D-933A-951FDC85A5DD}" type="slidenum">
              <a:rPr lang="en-US" altLang="zh-CN">
                <a:latin typeface="Times New Roman" panose="02020603050405020304" pitchFamily="18" charset="0"/>
              </a:rPr>
              <a:pPr/>
              <a:t>56</a:t>
            </a:fld>
            <a:endParaRPr lang="en-US" altLang="zh-CN">
              <a:latin typeface="Times New Roman" panose="02020603050405020304" pitchFamily="18" charset="0"/>
            </a:endParaRPr>
          </a:p>
        </p:txBody>
      </p:sp>
      <p:sp>
        <p:nvSpPr>
          <p:cNvPr id="70659" name="Text Box 2"/>
          <p:cNvSpPr txBox="1">
            <a:spLocks noChangeArrowheads="1"/>
          </p:cNvSpPr>
          <p:nvPr/>
        </p:nvSpPr>
        <p:spPr bwMode="auto">
          <a:xfrm>
            <a:off x="304800" y="762000"/>
            <a:ext cx="5715000" cy="423862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p>
          <a:p>
            <a:pPr eaLnBrk="1" hangingPunct="1">
              <a:spcBef>
                <a:spcPct val="50000"/>
              </a:spcBef>
              <a:defRPr/>
            </a:pPr>
            <a:r>
              <a:rPr kumimoji="1" lang="en-US" altLang="zh-CN" sz="3200" b="1">
                <a:latin typeface="+mj-lt"/>
                <a:ea typeface="楷体_GB2312" pitchFamily="49" charset="-122"/>
              </a:rPr>
              <a:t>reg [7:0]  a</a:t>
            </a:r>
            <a:r>
              <a:rPr kumimoji="1" lang="zh-CN" altLang="en-US" sz="3200" b="1">
                <a:latin typeface="+mj-lt"/>
                <a:ea typeface="楷体_GB2312" pitchFamily="49" charset="-122"/>
              </a:rPr>
              <a:t>，</a:t>
            </a:r>
            <a:r>
              <a:rPr kumimoji="1" lang="en-US" altLang="zh-CN" sz="3200" b="1">
                <a:latin typeface="+mj-lt"/>
                <a:ea typeface="楷体_GB2312" pitchFamily="49" charset="-122"/>
              </a:rPr>
              <a:t>b</a:t>
            </a:r>
            <a:r>
              <a:rPr kumimoji="1" lang="zh-CN" altLang="en-US" sz="3200" b="1">
                <a:latin typeface="+mj-lt"/>
                <a:ea typeface="楷体_GB2312" pitchFamily="49" charset="-122"/>
              </a:rPr>
              <a:t>；</a:t>
            </a:r>
          </a:p>
          <a:p>
            <a:pPr eaLnBrk="1" hangingPunct="1">
              <a:spcBef>
                <a:spcPct val="50000"/>
              </a:spcBef>
              <a:defRPr/>
            </a:pPr>
            <a:r>
              <a:rPr kumimoji="1" lang="en-US" altLang="zh-CN" sz="3200" b="1">
                <a:latin typeface="+mj-lt"/>
                <a:ea typeface="楷体_GB2312" pitchFamily="49" charset="-122"/>
              </a:rPr>
              <a:t>reg [3:0]  c</a:t>
            </a:r>
            <a:r>
              <a:rPr kumimoji="1" lang="zh-CN" altLang="en-US" sz="3200" b="1">
                <a:latin typeface="+mj-lt"/>
                <a:ea typeface="楷体_GB2312" pitchFamily="49" charset="-122"/>
              </a:rPr>
              <a:t>；</a:t>
            </a:r>
          </a:p>
          <a:p>
            <a:pPr eaLnBrk="1" hangingPunct="1">
              <a:spcBef>
                <a:spcPct val="50000"/>
              </a:spcBef>
              <a:defRPr/>
            </a:pPr>
            <a:r>
              <a:rPr kumimoji="1" lang="en-US" altLang="zh-CN" sz="3200" b="1">
                <a:latin typeface="+mj-lt"/>
                <a:ea typeface="楷体_GB2312" pitchFamily="49" charset="-122"/>
              </a:rPr>
              <a:t>reg d;</a:t>
            </a:r>
          </a:p>
          <a:p>
            <a:pPr eaLnBrk="1" hangingPunct="1">
              <a:spcBef>
                <a:spcPct val="50000"/>
              </a:spcBef>
              <a:defRPr/>
            </a:pPr>
            <a:r>
              <a:rPr kumimoji="1" lang="en-US" altLang="zh-CN" sz="3200" b="1">
                <a:latin typeface="+mj-lt"/>
                <a:ea typeface="楷体_GB2312" pitchFamily="49" charset="-122"/>
              </a:rPr>
              <a:t>d=a[7]&amp;b[7]</a:t>
            </a:r>
            <a:r>
              <a:rPr kumimoji="1" lang="zh-CN" altLang="en-US" sz="3200" b="1">
                <a:latin typeface="+mj-lt"/>
                <a:ea typeface="楷体_GB2312" pitchFamily="49" charset="-122"/>
              </a:rPr>
              <a:t>；		</a:t>
            </a:r>
            <a:r>
              <a:rPr kumimoji="1" lang="en-US" altLang="zh-CN" sz="3200" b="1">
                <a:latin typeface="+mj-lt"/>
                <a:ea typeface="楷体_GB2312" pitchFamily="49" charset="-122"/>
              </a:rPr>
              <a:t>//</a:t>
            </a:r>
            <a:r>
              <a:rPr kumimoji="1" lang="zh-CN" altLang="en-US" sz="3200" b="1">
                <a:latin typeface="+mj-lt"/>
                <a:ea typeface="楷体_GB2312" pitchFamily="49" charset="-122"/>
              </a:rPr>
              <a:t>位选择</a:t>
            </a:r>
          </a:p>
          <a:p>
            <a:pPr eaLnBrk="1" hangingPunct="1">
              <a:spcBef>
                <a:spcPct val="50000"/>
              </a:spcBef>
              <a:defRPr/>
            </a:pPr>
            <a:r>
              <a:rPr kumimoji="1" lang="en-US" altLang="zh-CN" sz="3200" b="1">
                <a:latin typeface="+mj-lt"/>
                <a:ea typeface="楷体_GB2312" pitchFamily="49" charset="-122"/>
              </a:rPr>
              <a:t>c=a[7:4]+b[3:0]</a:t>
            </a:r>
            <a:r>
              <a:rPr kumimoji="1" lang="zh-CN" altLang="en-US" sz="3200" b="1">
                <a:latin typeface="+mj-lt"/>
                <a:ea typeface="楷体_GB2312" pitchFamily="49" charset="-122"/>
              </a:rPr>
              <a:t>；	</a:t>
            </a:r>
            <a:r>
              <a:rPr kumimoji="1" lang="en-US" altLang="zh-CN" sz="3200" b="1">
                <a:latin typeface="+mj-lt"/>
                <a:ea typeface="楷体_GB2312" pitchFamily="49" charset="-122"/>
              </a:rPr>
              <a:t>//</a:t>
            </a:r>
            <a:r>
              <a:rPr kumimoji="1" lang="zh-CN" altLang="en-US" sz="3200" b="1">
                <a:latin typeface="+mj-lt"/>
                <a:ea typeface="楷体_GB2312" pitchFamily="49" charset="-122"/>
              </a:rPr>
              <a:t>域选择</a:t>
            </a:r>
          </a:p>
        </p:txBody>
      </p:sp>
      <p:sp>
        <p:nvSpPr>
          <p:cNvPr id="70660" name="AutoShape 3"/>
          <p:cNvSpPr>
            <a:spLocks noChangeArrowheads="1"/>
          </p:cNvSpPr>
          <p:nvPr/>
        </p:nvSpPr>
        <p:spPr bwMode="auto">
          <a:xfrm>
            <a:off x="5715000" y="762000"/>
            <a:ext cx="3124200" cy="3200400"/>
          </a:xfrm>
          <a:prstGeom prst="flowChartPredefinedProcess">
            <a:avLst/>
          </a:prstGeom>
          <a:solidFill>
            <a:srgbClr val="006699"/>
          </a:solidFill>
          <a:ln w="38100">
            <a:solidFill>
              <a:schemeClr val="bg2"/>
            </a:solidFill>
            <a:miter lim="800000"/>
            <a:headEnd/>
            <a:tailEnd/>
          </a:ln>
        </p:spPr>
        <p:txBody>
          <a:bodyPr wrap="none" anchor="ctr"/>
          <a:lstStyle/>
          <a:p>
            <a:pPr eaLnBrk="1" hangingPunct="1">
              <a:defRPr/>
            </a:pPr>
            <a:r>
              <a:rPr kumimoji="1" lang="zh-CN" altLang="en-US" sz="3200" b="1">
                <a:solidFill>
                  <a:schemeClr val="bg1"/>
                </a:solidFill>
                <a:latin typeface="+mj-lt"/>
                <a:ea typeface="楷体_GB2312" pitchFamily="49" charset="-122"/>
              </a:rPr>
              <a:t>寄存器可以</a:t>
            </a:r>
          </a:p>
          <a:p>
            <a:pPr eaLnBrk="1" hangingPunct="1">
              <a:defRPr/>
            </a:pPr>
            <a:r>
              <a:rPr kumimoji="1" lang="zh-CN" altLang="en-US" sz="3200" b="1">
                <a:solidFill>
                  <a:schemeClr val="bg1"/>
                </a:solidFill>
                <a:latin typeface="+mj-lt"/>
                <a:ea typeface="楷体_GB2312" pitchFamily="49" charset="-122"/>
              </a:rPr>
              <a:t>取任意长度。</a:t>
            </a:r>
          </a:p>
          <a:p>
            <a:pPr eaLnBrk="1" hangingPunct="1">
              <a:defRPr/>
            </a:pPr>
            <a:r>
              <a:rPr kumimoji="1" lang="zh-CN" altLang="en-US" sz="3200" b="1">
                <a:solidFill>
                  <a:schemeClr val="bg1"/>
                </a:solidFill>
                <a:latin typeface="+mj-lt"/>
                <a:ea typeface="楷体_GB2312" pitchFamily="49" charset="-122"/>
              </a:rPr>
              <a:t>寄存器中的</a:t>
            </a:r>
          </a:p>
          <a:p>
            <a:pPr eaLnBrk="1" hangingPunct="1">
              <a:defRPr/>
            </a:pPr>
            <a:r>
              <a:rPr kumimoji="1" lang="zh-CN" altLang="en-US" sz="3200" b="1">
                <a:solidFill>
                  <a:schemeClr val="bg1"/>
                </a:solidFill>
                <a:latin typeface="+mj-lt"/>
                <a:ea typeface="楷体_GB2312" pitchFamily="49" charset="-122"/>
              </a:rPr>
              <a:t>值通常被解</a:t>
            </a:r>
          </a:p>
          <a:p>
            <a:pPr eaLnBrk="1" hangingPunct="1">
              <a:defRPr/>
            </a:pPr>
            <a:r>
              <a:rPr kumimoji="1" lang="zh-CN" altLang="en-US" sz="3200" b="1">
                <a:solidFill>
                  <a:schemeClr val="bg1"/>
                </a:solidFill>
                <a:latin typeface="+mj-lt"/>
                <a:ea typeface="楷体_GB2312" pitchFamily="49" charset="-122"/>
              </a:rPr>
              <a:t>释为无符号</a:t>
            </a:r>
          </a:p>
          <a:p>
            <a:pPr eaLnBrk="1" hangingPunct="1">
              <a:defRPr/>
            </a:pPr>
            <a:r>
              <a:rPr kumimoji="1" lang="zh-CN" altLang="en-US" sz="3200" b="1">
                <a:solidFill>
                  <a:schemeClr val="bg1"/>
                </a:solidFill>
                <a:latin typeface="+mj-lt"/>
                <a:ea typeface="楷体_GB2312" pitchFamily="49" charset="-122"/>
              </a:rPr>
              <a:t>数。</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37CDAE2-2076-4430-82EA-711F7F1800EA}" type="slidenum">
              <a:rPr lang="en-US" altLang="zh-CN">
                <a:latin typeface="Times New Roman" panose="02020603050405020304" pitchFamily="18" charset="0"/>
              </a:rPr>
              <a:pPr/>
              <a:t>57</a:t>
            </a:fld>
            <a:endParaRPr lang="en-US" altLang="zh-CN">
              <a:latin typeface="Times New Roman" panose="02020603050405020304" pitchFamily="18" charset="0"/>
            </a:endParaRPr>
          </a:p>
        </p:txBody>
      </p:sp>
      <p:sp>
        <p:nvSpPr>
          <p:cNvPr id="71683" name="Text Box 2"/>
          <p:cNvSpPr txBox="1">
            <a:spLocks noChangeArrowheads="1"/>
          </p:cNvSpPr>
          <p:nvPr/>
        </p:nvSpPr>
        <p:spPr bwMode="auto">
          <a:xfrm>
            <a:off x="304800" y="668338"/>
            <a:ext cx="8534400" cy="5262562"/>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2. </a:t>
            </a:r>
            <a:r>
              <a:rPr kumimoji="1" lang="zh-CN" altLang="en-US" sz="3200" b="1" dirty="0">
                <a:latin typeface="+mj-lt"/>
                <a:ea typeface="楷体_GB2312" pitchFamily="49" charset="-122"/>
              </a:rPr>
              <a:t>存储器</a:t>
            </a:r>
          </a:p>
          <a:p>
            <a:pPr eaLnBrk="1" hangingPunct="1">
              <a:lnSpc>
                <a:spcPct val="150000"/>
              </a:lnSpc>
              <a:spcBef>
                <a:spcPct val="50000"/>
              </a:spcBef>
              <a:defRPr/>
            </a:pPr>
            <a:r>
              <a:rPr kumimoji="1" lang="zh-CN" altLang="en-US" sz="3200" b="1" dirty="0">
                <a:latin typeface="+mj-lt"/>
                <a:ea typeface="楷体_GB2312" pitchFamily="49" charset="-122"/>
              </a:rPr>
              <a:t>	 </a:t>
            </a:r>
            <a:r>
              <a:rPr kumimoji="1" lang="en-US" altLang="zh-CN" sz="3200" b="1" dirty="0" err="1">
                <a:latin typeface="+mj-lt"/>
                <a:ea typeface="楷体_GB2312" pitchFamily="49" charset="-122"/>
              </a:rPr>
              <a:t>Verilog</a:t>
            </a:r>
            <a:r>
              <a:rPr kumimoji="1" lang="en-US" altLang="zh-CN" sz="3200" b="1" dirty="0">
                <a:latin typeface="+mj-lt"/>
                <a:ea typeface="楷体_GB2312" pitchFamily="49" charset="-122"/>
              </a:rPr>
              <a:t> HDL</a:t>
            </a:r>
            <a:r>
              <a:rPr kumimoji="1" lang="zh-CN" altLang="en-US" sz="3200" b="1" dirty="0">
                <a:latin typeface="+mj-lt"/>
                <a:ea typeface="楷体_GB2312" pitchFamily="49" charset="-122"/>
              </a:rPr>
              <a:t>通过对</a:t>
            </a:r>
            <a:r>
              <a:rPr kumimoji="1" lang="en-US" altLang="zh-CN" sz="3200" b="1" dirty="0" err="1">
                <a:latin typeface="+mj-lt"/>
                <a:ea typeface="楷体_GB2312" pitchFamily="49" charset="-122"/>
              </a:rPr>
              <a:t>reg</a:t>
            </a:r>
            <a:r>
              <a:rPr kumimoji="1" lang="zh-CN" altLang="en-US" sz="3200" b="1" dirty="0">
                <a:latin typeface="+mj-lt"/>
                <a:ea typeface="楷体_GB2312" pitchFamily="49" charset="-122"/>
              </a:rPr>
              <a:t>型变量建立数组来对存储器建模，可以描述</a:t>
            </a:r>
            <a:r>
              <a:rPr kumimoji="1" lang="en-US" altLang="zh-CN" sz="3200" b="1" dirty="0">
                <a:latin typeface="+mj-lt"/>
                <a:ea typeface="楷体_GB2312" pitchFamily="49" charset="-122"/>
              </a:rPr>
              <a:t>RAM</a:t>
            </a:r>
            <a:r>
              <a:rPr kumimoji="1" lang="zh-CN" altLang="en-US" sz="3200" b="1" dirty="0">
                <a:latin typeface="+mj-lt"/>
                <a:ea typeface="楷体_GB2312" pitchFamily="49" charset="-122"/>
              </a:rPr>
              <a:t>型存储器、</a:t>
            </a:r>
            <a:r>
              <a:rPr kumimoji="1" lang="en-US" altLang="zh-CN" sz="3200" b="1" dirty="0">
                <a:latin typeface="+mj-lt"/>
                <a:ea typeface="楷体_GB2312" pitchFamily="49" charset="-122"/>
              </a:rPr>
              <a:t>ROM</a:t>
            </a:r>
            <a:r>
              <a:rPr kumimoji="1" lang="zh-CN" altLang="en-US" sz="3200" b="1" dirty="0">
                <a:latin typeface="+mj-lt"/>
                <a:ea typeface="楷体_GB2312" pitchFamily="49" charset="-122"/>
              </a:rPr>
              <a:t>存储器和</a:t>
            </a: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文件。数组中的每一个单元通过一个数组索引进行寻址。在</a:t>
            </a:r>
            <a:r>
              <a:rPr kumimoji="1" lang="en-US" altLang="zh-CN" sz="3200" b="1" dirty="0" err="1">
                <a:latin typeface="+mj-lt"/>
                <a:ea typeface="楷体_GB2312" pitchFamily="49" charset="-122"/>
              </a:rPr>
              <a:t>Verilog</a:t>
            </a:r>
            <a:r>
              <a:rPr kumimoji="1" lang="zh-CN" altLang="en-US" sz="3200" b="1" dirty="0">
                <a:latin typeface="+mj-lt"/>
                <a:ea typeface="楷体_GB2312" pitchFamily="49" charset="-122"/>
              </a:rPr>
              <a:t>语言中没有多维数组存在，</a:t>
            </a:r>
            <a:r>
              <a:rPr kumimoji="1" lang="en-US" altLang="zh-CN" sz="3200" b="1" dirty="0">
                <a:latin typeface="+mj-lt"/>
                <a:ea typeface="楷体_GB2312" pitchFamily="49" charset="-122"/>
              </a:rPr>
              <a:t>memory</a:t>
            </a:r>
            <a:r>
              <a:rPr kumimoji="1" lang="zh-CN" altLang="en-US" sz="3200" b="1" dirty="0">
                <a:latin typeface="+mj-lt"/>
                <a:ea typeface="楷体_GB2312" pitchFamily="49" charset="-122"/>
              </a:rPr>
              <a:t>型数据是通过扩展</a:t>
            </a:r>
            <a:r>
              <a:rPr kumimoji="1" lang="en-US" altLang="zh-CN" sz="3200" b="1" dirty="0" err="1">
                <a:latin typeface="+mj-lt"/>
                <a:ea typeface="楷体_GB2312" pitchFamily="49" charset="-122"/>
              </a:rPr>
              <a:t>reg</a:t>
            </a:r>
            <a:r>
              <a:rPr kumimoji="1" lang="zh-CN" altLang="en-US" sz="3200" b="1" dirty="0">
                <a:latin typeface="+mj-lt"/>
                <a:ea typeface="楷体_GB2312" pitchFamily="49" charset="-122"/>
              </a:rPr>
              <a:t>型数据的地址范围来生成的。</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76491255-D3DA-4388-87DC-0A7A5667F864}" type="slidenum">
              <a:rPr lang="en-US" altLang="zh-CN">
                <a:latin typeface="Times New Roman" panose="02020603050405020304" pitchFamily="18" charset="0"/>
              </a:rPr>
              <a:pPr/>
              <a:t>58</a:t>
            </a:fld>
            <a:endParaRPr lang="en-US" altLang="zh-CN">
              <a:latin typeface="Times New Roman" panose="02020603050405020304" pitchFamily="18" charset="0"/>
            </a:endParaRPr>
          </a:p>
        </p:txBody>
      </p:sp>
      <p:sp>
        <p:nvSpPr>
          <p:cNvPr id="73731" name="Text Box 3"/>
          <p:cNvSpPr txBox="1">
            <a:spLocks noChangeArrowheads="1"/>
          </p:cNvSpPr>
          <p:nvPr/>
        </p:nvSpPr>
        <p:spPr bwMode="auto">
          <a:xfrm>
            <a:off x="304800" y="434975"/>
            <a:ext cx="8305800" cy="2774950"/>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3200" b="1" dirty="0">
                <a:latin typeface="+mj-lt"/>
                <a:ea typeface="楷体_GB2312" pitchFamily="49" charset="-122"/>
              </a:rPr>
              <a:t>格式：</a:t>
            </a:r>
          </a:p>
          <a:p>
            <a:pPr eaLnBrk="1" hangingPunct="1">
              <a:spcBef>
                <a:spcPct val="50000"/>
              </a:spcBef>
              <a:defRPr/>
            </a:pPr>
            <a:r>
              <a:rPr kumimoji="1" lang="en-US" altLang="zh-CN" sz="3200" b="1" dirty="0" err="1">
                <a:solidFill>
                  <a:srgbClr val="0043A6"/>
                </a:solidFill>
                <a:effectLst>
                  <a:outerShdw blurRad="38100" dist="38100" dir="2700000" algn="tl">
                    <a:srgbClr val="C0C0C0"/>
                  </a:outerShdw>
                </a:effectLst>
                <a:latin typeface="+mj-lt"/>
                <a:ea typeface="楷体_GB2312" pitchFamily="49" charset="-122"/>
              </a:rPr>
              <a:t>reg</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 [n-1:0]   </a:t>
            </a:r>
            <a:r>
              <a:rPr kumimoji="1" lang="zh-CN" altLang="en-US" sz="3200" b="1" dirty="0">
                <a:solidFill>
                  <a:srgbClr val="0043A6"/>
                </a:solidFill>
                <a:effectLst>
                  <a:outerShdw blurRad="38100" dist="38100" dir="2700000" algn="tl">
                    <a:srgbClr val="C0C0C0"/>
                  </a:outerShdw>
                </a:effectLst>
                <a:latin typeface="+mj-lt"/>
                <a:ea typeface="楷体_GB2312" pitchFamily="49" charset="-122"/>
              </a:rPr>
              <a:t>存储器名</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[m-1:0]</a:t>
            </a:r>
            <a:r>
              <a:rPr kumimoji="1" lang="zh-CN" altLang="en-US" sz="3200" b="1" dirty="0">
                <a:solidFill>
                  <a:srgbClr val="0043A6"/>
                </a:solidFill>
                <a:effectLst>
                  <a:outerShdw blurRad="38100" dist="38100" dir="2700000" algn="tl">
                    <a:srgbClr val="C0C0C0"/>
                  </a:outerShdw>
                </a:effectLst>
                <a:latin typeface="+mj-lt"/>
                <a:ea typeface="楷体_GB2312" pitchFamily="49" charset="-122"/>
              </a:rPr>
              <a:t>；</a:t>
            </a:r>
          </a:p>
          <a:p>
            <a:pPr eaLnBrk="1" hangingPunct="1">
              <a:spcBef>
                <a:spcPct val="50000"/>
              </a:spcBef>
              <a:defRPr/>
            </a:pPr>
            <a:r>
              <a:rPr kumimoji="1" lang="zh-CN" altLang="en-US" sz="3200" b="1" dirty="0">
                <a:solidFill>
                  <a:srgbClr val="0043A6"/>
                </a:solidFill>
                <a:effectLst>
                  <a:outerShdw blurRad="38100" dist="38100" dir="2700000" algn="tl">
                    <a:srgbClr val="C0C0C0"/>
                  </a:outerShdw>
                </a:effectLst>
                <a:latin typeface="+mj-lt"/>
                <a:ea typeface="楷体_GB2312" pitchFamily="49" charset="-122"/>
              </a:rPr>
              <a:t>或</a:t>
            </a:r>
          </a:p>
          <a:p>
            <a:pPr eaLnBrk="1" hangingPunct="1">
              <a:spcBef>
                <a:spcPct val="50000"/>
              </a:spcBef>
              <a:defRPr/>
            </a:pPr>
            <a:r>
              <a:rPr kumimoji="1" lang="en-US" altLang="zh-CN" sz="3200" b="1" dirty="0" err="1">
                <a:solidFill>
                  <a:srgbClr val="0043A6"/>
                </a:solidFill>
                <a:effectLst>
                  <a:outerShdw blurRad="38100" dist="38100" dir="2700000" algn="tl">
                    <a:srgbClr val="C0C0C0"/>
                  </a:outerShdw>
                </a:effectLst>
                <a:latin typeface="+mj-lt"/>
                <a:ea typeface="楷体_GB2312" pitchFamily="49" charset="-122"/>
              </a:rPr>
              <a:t>reg</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 [n-1:0]   </a:t>
            </a:r>
            <a:r>
              <a:rPr kumimoji="1" lang="zh-CN" altLang="en-US" sz="3200" b="1" dirty="0">
                <a:solidFill>
                  <a:srgbClr val="0043A6"/>
                </a:solidFill>
                <a:effectLst>
                  <a:outerShdw blurRad="38100" dist="38100" dir="2700000" algn="tl">
                    <a:srgbClr val="C0C0C0"/>
                  </a:outerShdw>
                </a:effectLst>
                <a:latin typeface="+mj-lt"/>
                <a:ea typeface="楷体_GB2312" pitchFamily="49" charset="-122"/>
              </a:rPr>
              <a:t>存储器名</a:t>
            </a:r>
            <a:r>
              <a:rPr kumimoji="1" lang="en-US" altLang="zh-CN" sz="3200" b="1" dirty="0">
                <a:solidFill>
                  <a:srgbClr val="0043A6"/>
                </a:solidFill>
                <a:effectLst>
                  <a:outerShdw blurRad="38100" dist="38100" dir="2700000" algn="tl">
                    <a:srgbClr val="C0C0C0"/>
                  </a:outerShdw>
                </a:effectLst>
                <a:latin typeface="+mj-lt"/>
                <a:ea typeface="楷体_GB2312" pitchFamily="49" charset="-122"/>
              </a:rPr>
              <a:t>[m:1]</a:t>
            </a:r>
            <a:r>
              <a:rPr kumimoji="1" lang="zh-CN" altLang="en-US" sz="3200" b="1" dirty="0">
                <a:solidFill>
                  <a:srgbClr val="0043A6"/>
                </a:solidFill>
                <a:effectLst>
                  <a:outerShdw blurRad="38100" dist="38100" dir="2700000" algn="tl">
                    <a:srgbClr val="C0C0C0"/>
                  </a:outerShdw>
                </a:effectLst>
                <a:latin typeface="+mj-lt"/>
                <a:ea typeface="楷体_GB2312" pitchFamily="49" charset="-122"/>
              </a:rPr>
              <a:t>；</a:t>
            </a:r>
          </a:p>
        </p:txBody>
      </p:sp>
      <p:sp>
        <p:nvSpPr>
          <p:cNvPr id="72708" name="Text Box 4"/>
          <p:cNvSpPr txBox="1">
            <a:spLocks noChangeArrowheads="1"/>
          </p:cNvSpPr>
          <p:nvPr/>
        </p:nvSpPr>
        <p:spPr bwMode="auto">
          <a:xfrm>
            <a:off x="228600" y="3351213"/>
            <a:ext cx="8686800" cy="2286000"/>
          </a:xfrm>
          <a:prstGeom prst="rect">
            <a:avLst/>
          </a:prstGeom>
          <a:noFill/>
          <a:ln w="9525">
            <a:noFill/>
            <a:miter lim="800000"/>
            <a:headEnd/>
            <a:tailEnd/>
          </a:ln>
        </p:spPr>
        <p:txBody>
          <a:bodyPr>
            <a:spAutoFit/>
          </a:bodyPr>
          <a:lstStyle/>
          <a:p>
            <a:pPr marL="1789113" indent="-1789113" eaLnBrk="1" hangingPunct="1">
              <a:spcBef>
                <a:spcPct val="50000"/>
              </a:spcBef>
              <a:defRPr/>
            </a:pP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[n-1:0] </a:t>
            </a:r>
            <a:r>
              <a:rPr kumimoji="1" lang="zh-CN" altLang="en-US" sz="3200" b="1" dirty="0">
                <a:latin typeface="+mj-lt"/>
                <a:ea typeface="楷体_GB2312" pitchFamily="49" charset="-122"/>
              </a:rPr>
              <a:t>：定义了存储器中每一个存储单元的大小。</a:t>
            </a:r>
          </a:p>
          <a:p>
            <a:pPr marL="1789113" indent="-1789113" eaLnBrk="1" hangingPunct="1">
              <a:spcBef>
                <a:spcPct val="50000"/>
              </a:spcBef>
              <a:defRPr/>
            </a:pPr>
            <a:r>
              <a:rPr kumimoji="1" lang="en-US" altLang="zh-CN" sz="3200" b="1" dirty="0">
                <a:latin typeface="+mj-lt"/>
                <a:ea typeface="楷体_GB2312" pitchFamily="49" charset="-122"/>
              </a:rPr>
              <a:t>[m-1:0]</a:t>
            </a:r>
            <a:r>
              <a:rPr kumimoji="1" lang="zh-CN" altLang="en-US" sz="3200" b="1" dirty="0">
                <a:latin typeface="+mj-lt"/>
                <a:ea typeface="楷体_GB2312" pitchFamily="49" charset="-122"/>
              </a:rPr>
              <a:t>：定义了该存储器中有多少个这样的单元。</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23A541D-9CD2-4BC6-94AD-A57DF23C83E8}" type="slidenum">
              <a:rPr lang="en-US" altLang="zh-CN">
                <a:latin typeface="Times New Roman" panose="02020603050405020304" pitchFamily="18" charset="0"/>
                <a:ea typeface="楷体_GB2312" pitchFamily="49" charset="-122"/>
              </a:rPr>
              <a:pPr/>
              <a:t>59</a:t>
            </a:fld>
            <a:endParaRPr lang="en-US" altLang="zh-CN">
              <a:latin typeface="Times New Roman" panose="02020603050405020304" pitchFamily="18" charset="0"/>
              <a:ea typeface="楷体_GB2312" pitchFamily="49" charset="-122"/>
            </a:endParaRPr>
          </a:p>
        </p:txBody>
      </p:sp>
      <p:sp>
        <p:nvSpPr>
          <p:cNvPr id="73731" name="Text Box 2"/>
          <p:cNvSpPr txBox="1">
            <a:spLocks noChangeArrowheads="1"/>
          </p:cNvSpPr>
          <p:nvPr/>
        </p:nvSpPr>
        <p:spPr bwMode="auto">
          <a:xfrm>
            <a:off x="228600" y="298450"/>
            <a:ext cx="8534400" cy="6051550"/>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dirty="0">
                <a:solidFill>
                  <a:srgbClr val="800000"/>
                </a:solidFill>
                <a:latin typeface="+mj-lt"/>
                <a:ea typeface="楷体_GB2312" pitchFamily="49" charset="-122"/>
              </a:rPr>
              <a:t>例</a:t>
            </a:r>
            <a:r>
              <a:rPr kumimoji="1" lang="en-US" altLang="zh-CN" sz="3200" b="1" dirty="0">
                <a:solidFill>
                  <a:srgbClr val="800000"/>
                </a:solidFill>
                <a:latin typeface="+mj-lt"/>
                <a:ea typeface="楷体_GB2312" pitchFamily="49" charset="-122"/>
              </a:rPr>
              <a:t>1.</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定义一个存储器，</a:t>
            </a:r>
            <a:r>
              <a:rPr kumimoji="1" lang="en-US" altLang="zh-CN" sz="3200" b="1" dirty="0">
                <a:latin typeface="+mj-lt"/>
                <a:ea typeface="楷体_GB2312" pitchFamily="49" charset="-122"/>
              </a:rPr>
              <a:t>1024</a:t>
            </a:r>
            <a:r>
              <a:rPr kumimoji="1" lang="zh-CN" altLang="en-US" sz="3200" b="1" dirty="0">
                <a:latin typeface="+mj-lt"/>
                <a:ea typeface="楷体_GB2312" pitchFamily="49" charset="-122"/>
              </a:rPr>
              <a:t>个字节，每个字节</a:t>
            </a:r>
          </a:p>
          <a:p>
            <a:pPr eaLnBrk="1" hangingPunct="1">
              <a:lnSpc>
                <a:spcPct val="9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8</a:t>
            </a:r>
            <a:r>
              <a:rPr kumimoji="1" lang="zh-CN" altLang="en-US" sz="3200" b="1" dirty="0">
                <a:latin typeface="+mj-lt"/>
                <a:ea typeface="楷体_GB2312" pitchFamily="49" charset="-122"/>
              </a:rPr>
              <a:t>位。</a:t>
            </a:r>
          </a:p>
          <a:p>
            <a:pPr eaLnBrk="1" hangingPunct="1">
              <a:lnSpc>
                <a:spcPct val="90000"/>
              </a:lnSpc>
              <a:spcBef>
                <a:spcPct val="50000"/>
              </a:spcBef>
              <a:defRPr/>
            </a:pP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[7:0]  </a:t>
            </a:r>
            <a:r>
              <a:rPr kumimoji="1" lang="en-US" altLang="zh-CN" sz="3200" b="1" dirty="0" err="1">
                <a:latin typeface="+mj-lt"/>
                <a:ea typeface="楷体_GB2312" pitchFamily="49" charset="-122"/>
              </a:rPr>
              <a:t>mymem</a:t>
            </a:r>
            <a:r>
              <a:rPr kumimoji="1" lang="en-US" altLang="zh-CN" sz="3200" b="1" dirty="0">
                <a:latin typeface="+mj-lt"/>
                <a:ea typeface="楷体_GB2312" pitchFamily="49" charset="-122"/>
              </a:rPr>
              <a:t>[1023:0];</a:t>
            </a:r>
          </a:p>
          <a:p>
            <a:pPr eaLnBrk="1" hangingPunct="1">
              <a:lnSpc>
                <a:spcPct val="90000"/>
              </a:lnSpc>
              <a:spcBef>
                <a:spcPct val="50000"/>
              </a:spcBef>
              <a:defRPr/>
            </a:pPr>
            <a:endParaRPr kumimoji="1" lang="en-US" altLang="zh-CN" sz="3200" b="1" dirty="0">
              <a:latin typeface="+mj-lt"/>
              <a:ea typeface="楷体_GB2312" pitchFamily="49" charset="-122"/>
            </a:endParaRPr>
          </a:p>
          <a:p>
            <a:pPr eaLnBrk="1" hangingPunct="1">
              <a:lnSpc>
                <a:spcPct val="90000"/>
              </a:lnSpc>
              <a:spcBef>
                <a:spcPct val="50000"/>
              </a:spcBef>
              <a:defRPr/>
            </a:pPr>
            <a:r>
              <a:rPr kumimoji="1" lang="zh-CN" altLang="en-US" sz="3200" b="1" dirty="0">
                <a:solidFill>
                  <a:srgbClr val="800000"/>
                </a:solidFill>
                <a:latin typeface="+mj-lt"/>
                <a:ea typeface="楷体_GB2312" pitchFamily="49" charset="-122"/>
              </a:rPr>
              <a:t>例</a:t>
            </a:r>
            <a:r>
              <a:rPr kumimoji="1" lang="en-US" altLang="zh-CN" sz="3200" b="1" dirty="0">
                <a:solidFill>
                  <a:srgbClr val="800000"/>
                </a:solidFill>
                <a:latin typeface="+mj-lt"/>
                <a:ea typeface="楷体_GB2312" pitchFamily="49" charset="-122"/>
              </a:rPr>
              <a:t>2.</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存储器与寄存器的区别</a:t>
            </a:r>
          </a:p>
          <a:p>
            <a:pPr eaLnBrk="1" hangingPunct="1">
              <a:lnSpc>
                <a:spcPct val="90000"/>
              </a:lnSpc>
              <a:spcBef>
                <a:spcPct val="50000"/>
              </a:spcBef>
              <a:defRPr/>
            </a:pP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[n-1:0]  </a:t>
            </a:r>
            <a:r>
              <a:rPr kumimoji="1" lang="en-US" altLang="zh-CN" sz="3200" b="1" dirty="0" err="1">
                <a:latin typeface="+mj-lt"/>
                <a:ea typeface="楷体_GB2312" pitchFamily="49" charset="-122"/>
              </a:rPr>
              <a:t>rega</a:t>
            </a:r>
            <a:r>
              <a:rPr kumimoji="1" lang="zh-CN" altLang="en-US" sz="3200" b="1" dirty="0">
                <a:latin typeface="+mj-lt"/>
                <a:ea typeface="楷体_GB2312" pitchFamily="49" charset="-122"/>
              </a:rPr>
              <a:t>；	</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一个</a:t>
            </a:r>
            <a:r>
              <a:rPr kumimoji="1" lang="en-US" altLang="zh-CN" sz="3200" b="1" dirty="0">
                <a:latin typeface="+mj-lt"/>
                <a:ea typeface="楷体_GB2312" pitchFamily="49" charset="-122"/>
              </a:rPr>
              <a:t>n</a:t>
            </a:r>
            <a:r>
              <a:rPr kumimoji="1" lang="zh-CN" altLang="en-US" sz="3200" b="1" dirty="0">
                <a:latin typeface="+mj-lt"/>
                <a:ea typeface="楷体_GB2312" pitchFamily="49" charset="-122"/>
              </a:rPr>
              <a:t>位的寄存器</a:t>
            </a:r>
          </a:p>
          <a:p>
            <a:pPr eaLnBrk="1" hangingPunct="1">
              <a:lnSpc>
                <a:spcPct val="90000"/>
              </a:lnSpc>
              <a:spcBef>
                <a:spcPct val="50000"/>
              </a:spcBef>
              <a:defRPr/>
            </a:pP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a:t>
            </a:r>
            <a:r>
              <a:rPr kumimoji="1" lang="en-US" altLang="zh-CN" sz="3200" b="1" dirty="0" err="1">
                <a:latin typeface="+mj-lt"/>
                <a:ea typeface="楷体_GB2312" pitchFamily="49" charset="-122"/>
              </a:rPr>
              <a:t>mema</a:t>
            </a:r>
            <a:r>
              <a:rPr kumimoji="1" lang="en-US" altLang="zh-CN" sz="3200" b="1" dirty="0">
                <a:latin typeface="+mj-lt"/>
                <a:ea typeface="楷体_GB2312" pitchFamily="49" charset="-122"/>
              </a:rPr>
              <a:t>[n-1:0]</a:t>
            </a:r>
            <a:r>
              <a:rPr kumimoji="1" lang="zh-CN" altLang="en-US" sz="3200" b="1" dirty="0">
                <a:latin typeface="+mj-lt"/>
                <a:ea typeface="楷体_GB2312" pitchFamily="49" charset="-122"/>
              </a:rPr>
              <a:t>；	</a:t>
            </a:r>
            <a:r>
              <a:rPr kumimoji="1" lang="en-US" altLang="zh-CN" sz="3200" b="1" dirty="0">
                <a:latin typeface="+mj-lt"/>
                <a:ea typeface="楷体_GB2312" pitchFamily="49" charset="-122"/>
              </a:rPr>
              <a:t>//n</a:t>
            </a:r>
            <a:r>
              <a:rPr kumimoji="1" lang="zh-CN" altLang="en-US" sz="3200" b="1" dirty="0">
                <a:latin typeface="+mj-lt"/>
                <a:ea typeface="楷体_GB2312" pitchFamily="49" charset="-122"/>
              </a:rPr>
              <a:t>个一位寄存器组成的存</a:t>
            </a:r>
          </a:p>
          <a:p>
            <a:pPr eaLnBrk="1" hangingPunct="1">
              <a:lnSpc>
                <a:spcPct val="90000"/>
              </a:lnSpc>
              <a:spcBef>
                <a:spcPct val="50000"/>
              </a:spcBef>
              <a:defRPr/>
            </a:pPr>
            <a:r>
              <a:rPr kumimoji="1" lang="zh-CN" altLang="en-US" sz="3200" b="1" dirty="0">
                <a:latin typeface="+mj-lt"/>
                <a:ea typeface="楷体_GB2312" pitchFamily="49" charset="-122"/>
              </a:rPr>
              <a:t>                                      储器组</a:t>
            </a:r>
          </a:p>
          <a:p>
            <a:pPr eaLnBrk="1" hangingPunct="1">
              <a:lnSpc>
                <a:spcPct val="90000"/>
              </a:lnSpc>
              <a:spcBef>
                <a:spcPct val="50000"/>
              </a:spcBef>
              <a:defRPr/>
            </a:pPr>
            <a:r>
              <a:rPr kumimoji="1" lang="en-US" altLang="zh-CN" sz="3200" b="1" dirty="0" err="1">
                <a:latin typeface="+mj-lt"/>
                <a:ea typeface="楷体_GB2312" pitchFamily="49" charset="-122"/>
              </a:rPr>
              <a:t>reg</a:t>
            </a:r>
            <a:r>
              <a:rPr kumimoji="1" lang="en-US" altLang="zh-CN" sz="3200" b="1" dirty="0">
                <a:latin typeface="+mj-lt"/>
                <a:ea typeface="楷体_GB2312" pitchFamily="49" charset="-122"/>
              </a:rPr>
              <a:t> [3:0]   </a:t>
            </a:r>
            <a:r>
              <a:rPr kumimoji="1" lang="en-US" altLang="zh-CN" sz="3200" b="1" dirty="0" err="1">
                <a:latin typeface="+mj-lt"/>
                <a:ea typeface="楷体_GB2312" pitchFamily="49" charset="-122"/>
              </a:rPr>
              <a:t>Amem</a:t>
            </a:r>
            <a:r>
              <a:rPr kumimoji="1" lang="en-US" altLang="zh-CN" sz="3200" b="1" dirty="0">
                <a:latin typeface="+mj-lt"/>
                <a:ea typeface="楷体_GB2312" pitchFamily="49" charset="-122"/>
              </a:rPr>
              <a:t>[63:0]</a:t>
            </a:r>
            <a:r>
              <a:rPr kumimoji="1" lang="zh-CN" altLang="en-US" sz="3200" b="1" dirty="0">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CA6414C-DBF5-4724-A418-7EBB8BBDAEA7}" type="slidenum">
              <a:rPr lang="en-US" altLang="zh-CN">
                <a:latin typeface="Times New Roman" panose="02020603050405020304" pitchFamily="18" charset="0"/>
              </a:rPr>
              <a:pPr/>
              <a:t>6</a:t>
            </a:fld>
            <a:endParaRPr lang="en-US" altLang="zh-CN">
              <a:latin typeface="Times New Roman" panose="02020603050405020304" pitchFamily="18" charset="0"/>
            </a:endParaRPr>
          </a:p>
        </p:txBody>
      </p:sp>
      <p:sp>
        <p:nvSpPr>
          <p:cNvPr id="7171" name="Text Box 2"/>
          <p:cNvSpPr txBox="1">
            <a:spLocks noChangeArrowheads="1"/>
          </p:cNvSpPr>
          <p:nvPr/>
        </p:nvSpPr>
        <p:spPr bwMode="auto">
          <a:xfrm>
            <a:off x="152400" y="457200"/>
            <a:ext cx="8686800" cy="606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05000"/>
              </a:lnSpc>
              <a:spcBef>
                <a:spcPct val="20000"/>
              </a:spcBef>
            </a:pPr>
            <a:r>
              <a:rPr kumimoji="1" lang="en-US" altLang="zh-CN" sz="2800" b="1">
                <a:solidFill>
                  <a:srgbClr val="E00000"/>
                </a:solidFill>
                <a:latin typeface="楷体_GB2312" pitchFamily="49" charset="-122"/>
                <a:ea typeface="楷体_GB2312" pitchFamily="49" charset="-122"/>
                <a:sym typeface="Wingdings 2" panose="05020102010507070707" pitchFamily="18" charset="2"/>
              </a:rPr>
              <a:t></a:t>
            </a:r>
            <a:r>
              <a:rPr kumimoji="1" lang="zh-CN" altLang="en-US" sz="2800" b="1">
                <a:latin typeface="楷体_GB2312" pitchFamily="49" charset="-122"/>
                <a:ea typeface="楷体_GB2312" pitchFamily="49" charset="-122"/>
              </a:rPr>
              <a:t>传统的电路系统设计方法的步骤</a:t>
            </a:r>
            <a:r>
              <a:rPr kumimoji="1" lang="en-US" altLang="zh-CN" sz="2800" b="1">
                <a:latin typeface="楷体_GB2312" pitchFamily="49" charset="-122"/>
                <a:ea typeface="楷体_GB2312" pitchFamily="49" charset="-122"/>
              </a:rPr>
              <a:t>:</a:t>
            </a:r>
          </a:p>
          <a:p>
            <a:pPr algn="just" eaLnBrk="1" hangingPunct="1">
              <a:lnSpc>
                <a:spcPct val="105000"/>
              </a:lnSpc>
              <a:spcBef>
                <a:spcPct val="20000"/>
              </a:spcBef>
            </a:pP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采用自下而上的设计方法</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从状态图的简化，写出最</a:t>
            </a:r>
          </a:p>
          <a:p>
            <a:pPr algn="just" eaLnBrk="1" hangingPunct="1">
              <a:lnSpc>
                <a:spcPct val="105000"/>
              </a:lnSpc>
              <a:spcBef>
                <a:spcPct val="20000"/>
              </a:spcBef>
            </a:pPr>
            <a:r>
              <a:rPr kumimoji="1" lang="zh-CN" altLang="en-US" sz="2800" b="1">
                <a:latin typeface="楷体_GB2312" pitchFamily="49" charset="-122"/>
                <a:ea typeface="楷体_GB2312" pitchFamily="49" charset="-122"/>
              </a:rPr>
              <a:t>简逻辑表达式</a:t>
            </a:r>
            <a:r>
              <a:rPr kumimoji="1" lang="en-US" altLang="zh-CN" sz="2800" b="1">
                <a:latin typeface="楷体_GB2312" pitchFamily="49" charset="-122"/>
                <a:ea typeface="楷体_GB2312" pitchFamily="49" charset="-122"/>
              </a:rPr>
              <a:t>;</a:t>
            </a:r>
          </a:p>
          <a:p>
            <a:pPr algn="just" eaLnBrk="1" hangingPunct="1">
              <a:lnSpc>
                <a:spcPct val="105000"/>
              </a:lnSpc>
              <a:spcBef>
                <a:spcPct val="20000"/>
              </a:spcBef>
            </a:pPr>
            <a:r>
              <a:rPr kumimoji="1" lang="en-US" altLang="zh-CN" sz="2800" b="1">
                <a:latin typeface="楷体_GB2312" pitchFamily="49" charset="-122"/>
                <a:ea typeface="楷体_GB2312" pitchFamily="49" charset="-122"/>
              </a:rPr>
              <a:t>2. </a:t>
            </a:r>
            <a:r>
              <a:rPr kumimoji="1" lang="zh-CN" altLang="en-US" sz="2800" b="1">
                <a:latin typeface="楷体_GB2312" pitchFamily="49" charset="-122"/>
                <a:ea typeface="楷体_GB2312" pitchFamily="49" charset="-122"/>
              </a:rPr>
              <a:t>采用通用逻辑元器件</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cs typeface="Times New Roman" panose="02020603050405020304" pitchFamily="18" charset="0"/>
              </a:rPr>
              <a:t>通常采用</a:t>
            </a:r>
            <a:r>
              <a:rPr kumimoji="1" lang="en-US" altLang="zh-CN" sz="2800" b="1">
                <a:latin typeface="楷体_GB2312" pitchFamily="49" charset="-122"/>
                <a:ea typeface="楷体_GB2312" pitchFamily="49" charset="-122"/>
                <a:cs typeface="Times New Roman" panose="02020603050405020304" pitchFamily="18" charset="0"/>
              </a:rPr>
              <a:t>74</a:t>
            </a:r>
            <a:r>
              <a:rPr kumimoji="1" lang="zh-CN" altLang="en-US" sz="2800" b="1">
                <a:latin typeface="楷体_GB2312" pitchFamily="49" charset="-122"/>
                <a:ea typeface="楷体_GB2312" pitchFamily="49" charset="-122"/>
                <a:cs typeface="Times New Roman" panose="02020603050405020304" pitchFamily="18" charset="0"/>
              </a:rPr>
              <a:t>系列和</a:t>
            </a:r>
            <a:r>
              <a:rPr kumimoji="1" lang="en-US" altLang="zh-CN" sz="2800" b="1">
                <a:latin typeface="楷体_GB2312" pitchFamily="49" charset="-122"/>
                <a:ea typeface="楷体_GB2312" pitchFamily="49" charset="-122"/>
                <a:cs typeface="Times New Roman" panose="02020603050405020304" pitchFamily="18" charset="0"/>
              </a:rPr>
              <a:t>CMOS4000</a:t>
            </a:r>
            <a:r>
              <a:rPr kumimoji="1" lang="zh-CN" altLang="en-US" sz="2800" b="1">
                <a:latin typeface="楷体_GB2312" pitchFamily="49" charset="-122"/>
                <a:ea typeface="楷体_GB2312" pitchFamily="49" charset="-122"/>
                <a:cs typeface="Times New Roman" panose="02020603050405020304" pitchFamily="18" charset="0"/>
              </a:rPr>
              <a:t>系列的产品进行设计</a:t>
            </a:r>
            <a:r>
              <a:rPr kumimoji="1" lang="zh-CN" altLang="en-US" sz="2800" b="1">
                <a:latin typeface="楷体_GB2312" pitchFamily="49" charset="-122"/>
                <a:ea typeface="楷体_GB2312" pitchFamily="49" charset="-122"/>
              </a:rPr>
              <a:t>； </a:t>
            </a:r>
          </a:p>
          <a:p>
            <a:pPr algn="just" eaLnBrk="1" hangingPunct="1">
              <a:lnSpc>
                <a:spcPct val="105000"/>
              </a:lnSpc>
              <a:spcBef>
                <a:spcPct val="20000"/>
              </a:spcBef>
            </a:pPr>
            <a:r>
              <a:rPr kumimoji="1" lang="en-US" altLang="zh-CN" sz="2800" b="1">
                <a:latin typeface="楷体_GB2312" pitchFamily="49" charset="-122"/>
                <a:ea typeface="楷体_GB2312" pitchFamily="49" charset="-122"/>
              </a:rPr>
              <a:t>3.</a:t>
            </a:r>
            <a:r>
              <a:rPr kumimoji="1" lang="zh-CN" altLang="en-US" sz="2800" b="1">
                <a:latin typeface="楷体_GB2312" pitchFamily="49" charset="-122"/>
                <a:ea typeface="楷体_GB2312" pitchFamily="49" charset="-122"/>
              </a:rPr>
              <a:t>在系统硬件设计的后期进行调试和仿真 ；</a:t>
            </a:r>
          </a:p>
          <a:p>
            <a:pPr algn="just" eaLnBrk="1" hangingPunct="1">
              <a:lnSpc>
                <a:spcPct val="105000"/>
              </a:lnSpc>
              <a:spcBef>
                <a:spcPct val="20000"/>
              </a:spcBef>
            </a:pPr>
            <a:r>
              <a:rPr kumimoji="1" lang="zh-CN" altLang="en-US" sz="2800" b="1">
                <a:latin typeface="楷体_GB2312" pitchFamily="49" charset="-122"/>
                <a:ea typeface="楷体_GB2312" pitchFamily="49" charset="-122"/>
              </a:rPr>
              <a:t>  只有在部分或全部硬件电路连接完毕，才可以进行电路调试，一旦考虑不周到，系统设计存在较大缺陷，则要重新设计，使设计周期延长。 </a:t>
            </a:r>
          </a:p>
          <a:p>
            <a:pPr algn="just" eaLnBrk="1" hangingPunct="1">
              <a:lnSpc>
                <a:spcPct val="105000"/>
              </a:lnSpc>
              <a:spcBef>
                <a:spcPct val="20000"/>
              </a:spcBef>
            </a:pPr>
            <a:r>
              <a:rPr kumimoji="1" lang="en-US" altLang="zh-CN" sz="2800" b="1">
                <a:latin typeface="楷体_GB2312" pitchFamily="49" charset="-122"/>
                <a:ea typeface="楷体_GB2312" pitchFamily="49" charset="-122"/>
              </a:rPr>
              <a:t>4.</a:t>
            </a:r>
            <a:r>
              <a:rPr kumimoji="1" lang="zh-CN" altLang="en-US" sz="2800" b="1">
                <a:latin typeface="楷体_GB2312" pitchFamily="49" charset="-122"/>
                <a:ea typeface="楷体_GB2312" pitchFamily="49" charset="-122"/>
              </a:rPr>
              <a:t>设计结果是一张电路图 ；</a:t>
            </a:r>
          </a:p>
          <a:p>
            <a:pPr algn="just" eaLnBrk="1" hangingPunct="1">
              <a:lnSpc>
                <a:spcPct val="105000"/>
              </a:lnSpc>
              <a:spcBef>
                <a:spcPct val="20000"/>
              </a:spcBef>
            </a:pPr>
            <a:r>
              <a:rPr kumimoji="1" lang="zh-CN" altLang="en-US" sz="2800" b="1">
                <a:latin typeface="楷体_GB2312" pitchFamily="49" charset="-122"/>
                <a:ea typeface="楷体_GB2312" pitchFamily="49" charset="-122"/>
              </a:rPr>
              <a:t> 当设计调试完毕后，形成电原理图，该图包括元器件型号和信号之间的互连关系等等 </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F1229ED-E52B-4A59-A31A-8BD196224776}" type="slidenum">
              <a:rPr lang="en-US" altLang="zh-CN">
                <a:latin typeface="Times New Roman" panose="02020603050405020304" pitchFamily="18" charset="0"/>
              </a:rPr>
              <a:pPr/>
              <a:t>60</a:t>
            </a:fld>
            <a:endParaRPr lang="en-US" altLang="zh-CN">
              <a:latin typeface="Times New Roman" panose="02020603050405020304" pitchFamily="18" charset="0"/>
            </a:endParaRPr>
          </a:p>
        </p:txBody>
      </p:sp>
      <p:sp>
        <p:nvSpPr>
          <p:cNvPr id="74755" name="Text Box 2"/>
          <p:cNvSpPr txBox="1">
            <a:spLocks noChangeArrowheads="1"/>
          </p:cNvSpPr>
          <p:nvPr/>
        </p:nvSpPr>
        <p:spPr bwMode="auto">
          <a:xfrm>
            <a:off x="228600" y="609600"/>
            <a:ext cx="8305800" cy="423862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solidFill>
                  <a:srgbClr val="0043A6"/>
                </a:solidFill>
                <a:latin typeface="+mj-lt"/>
                <a:ea typeface="楷体_GB2312" pitchFamily="49" charset="-122"/>
              </a:rPr>
              <a:t>说明：</a:t>
            </a:r>
          </a:p>
          <a:p>
            <a:pPr eaLnBrk="1" hangingPunct="1">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）数组的维数不能大于</a:t>
            </a:r>
            <a:r>
              <a:rPr kumimoji="1" lang="en-US" altLang="zh-CN" sz="3200" b="1" dirty="0">
                <a:latin typeface="+mj-lt"/>
                <a:ea typeface="楷体_GB2312" pitchFamily="49" charset="-122"/>
              </a:rPr>
              <a:t>2</a:t>
            </a:r>
            <a:r>
              <a:rPr kumimoji="1" lang="zh-CN" altLang="en-US" sz="3200" b="1" dirty="0">
                <a:latin typeface="+mj-lt"/>
                <a:ea typeface="楷体_GB2312" pitchFamily="49" charset="-122"/>
              </a:rPr>
              <a:t>。</a:t>
            </a:r>
          </a:p>
          <a:p>
            <a:pPr eaLnBrk="1" hangingPunct="1">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）存储器属于寄存器数组类型。连线数据类</a:t>
            </a:r>
          </a:p>
          <a:p>
            <a:pPr eaLnBrk="1" hangingPunct="1">
              <a:spcBef>
                <a:spcPct val="50000"/>
              </a:spcBef>
              <a:defRPr/>
            </a:pPr>
            <a:r>
              <a:rPr kumimoji="1" lang="zh-CN" altLang="en-US" sz="3200" b="1" dirty="0">
                <a:latin typeface="+mj-lt"/>
                <a:ea typeface="楷体_GB2312" pitchFamily="49" charset="-122"/>
              </a:rPr>
              <a:t>      型没有相应的存储器类型。</a:t>
            </a:r>
          </a:p>
          <a:p>
            <a:pPr eaLnBrk="1" hangingPunct="1">
              <a:spcBef>
                <a:spcPct val="50000"/>
              </a:spcBef>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）单个寄存器说明既能够用于说明寄存器类</a:t>
            </a:r>
          </a:p>
          <a:p>
            <a:pPr eaLnBrk="1" hangingPunct="1">
              <a:spcBef>
                <a:spcPct val="50000"/>
              </a:spcBef>
              <a:defRPr/>
            </a:pPr>
            <a:r>
              <a:rPr kumimoji="1" lang="zh-CN" altLang="en-US" sz="3200" b="1" dirty="0">
                <a:latin typeface="+mj-lt"/>
                <a:ea typeface="楷体_GB2312" pitchFamily="49" charset="-122"/>
              </a:rPr>
              <a:t>       型，也可以用于说明存储器类型。</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7787A00-02DD-4AE5-A410-A2C22D58712C}" type="slidenum">
              <a:rPr lang="en-US" altLang="zh-CN">
                <a:latin typeface="Times New Roman" panose="02020603050405020304" pitchFamily="18" charset="0"/>
              </a:rPr>
              <a:pPr/>
              <a:t>61</a:t>
            </a:fld>
            <a:endParaRPr lang="en-US" altLang="zh-CN">
              <a:latin typeface="Times New Roman" panose="02020603050405020304" pitchFamily="18" charset="0"/>
            </a:endParaRPr>
          </a:p>
        </p:txBody>
      </p:sp>
      <p:sp>
        <p:nvSpPr>
          <p:cNvPr id="75779" name="Text Box 2"/>
          <p:cNvSpPr txBox="1">
            <a:spLocks noChangeArrowheads="1"/>
          </p:cNvSpPr>
          <p:nvPr/>
        </p:nvSpPr>
        <p:spPr bwMode="auto">
          <a:xfrm>
            <a:off x="152400" y="762000"/>
            <a:ext cx="8763000" cy="423862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p>
          <a:p>
            <a:pPr eaLnBrk="1" hangingPunct="1">
              <a:spcBef>
                <a:spcPct val="50000"/>
              </a:spcBef>
              <a:defRPr/>
            </a:pPr>
            <a:r>
              <a:rPr kumimoji="1" lang="en-US" altLang="zh-CN" sz="3200" b="1">
                <a:solidFill>
                  <a:srgbClr val="0043A6"/>
                </a:solidFill>
                <a:latin typeface="+mj-lt"/>
                <a:ea typeface="楷体_GB2312" pitchFamily="49" charset="-122"/>
              </a:rPr>
              <a:t>parameter</a:t>
            </a:r>
            <a:r>
              <a:rPr kumimoji="1" lang="en-US" altLang="zh-CN" sz="3200" b="1">
                <a:latin typeface="+mj-lt"/>
                <a:ea typeface="楷体_GB2312" pitchFamily="49" charset="-122"/>
              </a:rPr>
              <a:t> ADDR_SIZE = 16 , WORD_SIZE = 8;</a:t>
            </a:r>
          </a:p>
          <a:p>
            <a:pPr eaLnBrk="1" hangingPunct="1">
              <a:spcBef>
                <a:spcPct val="50000"/>
              </a:spcBef>
              <a:defRPr/>
            </a:pPr>
            <a:r>
              <a:rPr kumimoji="1" lang="en-US" altLang="zh-CN" sz="3200" b="1">
                <a:solidFill>
                  <a:srgbClr val="0043A6"/>
                </a:solidFill>
                <a:latin typeface="+mj-lt"/>
                <a:ea typeface="楷体_GB2312" pitchFamily="49" charset="-122"/>
              </a:rPr>
              <a:t>reg</a:t>
            </a:r>
            <a:r>
              <a:rPr kumimoji="1" lang="en-US" altLang="zh-CN" sz="3200" b="1">
                <a:latin typeface="+mj-lt"/>
                <a:ea typeface="楷体_GB2312" pitchFamily="49" charset="-122"/>
              </a:rPr>
              <a:t> [WORD_SIZE:1]  RamPar [ ADDR_SIZE-</a:t>
            </a:r>
          </a:p>
          <a:p>
            <a:pPr eaLnBrk="1" hangingPunct="1">
              <a:spcBef>
                <a:spcPct val="50000"/>
              </a:spcBef>
              <a:defRPr/>
            </a:pPr>
            <a:r>
              <a:rPr kumimoji="1" lang="en-US" altLang="zh-CN" sz="3200" b="1">
                <a:latin typeface="+mj-lt"/>
                <a:ea typeface="楷体_GB2312" pitchFamily="49" charset="-122"/>
              </a:rPr>
              <a:t>        1 : 0]</a:t>
            </a:r>
            <a:r>
              <a:rPr kumimoji="1" lang="zh-CN" altLang="en-US" sz="3200" b="1">
                <a:latin typeface="+mj-lt"/>
                <a:ea typeface="楷体_GB2312" pitchFamily="49" charset="-122"/>
              </a:rPr>
              <a:t>，</a:t>
            </a:r>
            <a:r>
              <a:rPr kumimoji="1" lang="en-US" altLang="zh-CN" sz="3200" b="1">
                <a:latin typeface="+mj-lt"/>
                <a:ea typeface="楷体_GB2312" pitchFamily="49" charset="-122"/>
              </a:rPr>
              <a:t>DataReg</a:t>
            </a:r>
            <a:r>
              <a:rPr kumimoji="1" lang="zh-CN" altLang="en-US" sz="3200" b="1">
                <a:latin typeface="+mj-lt"/>
                <a:ea typeface="楷体_GB2312" pitchFamily="49" charset="-122"/>
              </a:rPr>
              <a:t>；</a:t>
            </a:r>
          </a:p>
          <a:p>
            <a:pPr eaLnBrk="1" hangingPunct="1">
              <a:spcBef>
                <a:spcPct val="50000"/>
              </a:spcBef>
              <a:defRPr/>
            </a:pPr>
            <a:r>
              <a:rPr kumimoji="1" lang="en-US" altLang="zh-CN" sz="3200" b="1">
                <a:latin typeface="+mj-lt"/>
                <a:ea typeface="楷体_GB2312" pitchFamily="49" charset="-122"/>
              </a:rPr>
              <a:t>RamPar——</a:t>
            </a:r>
            <a:r>
              <a:rPr kumimoji="1" lang="zh-CN" altLang="en-US" sz="3200" b="1">
                <a:latin typeface="+mj-lt"/>
                <a:ea typeface="楷体_GB2312" pitchFamily="49" charset="-122"/>
              </a:rPr>
              <a:t>存储器，是</a:t>
            </a:r>
            <a:r>
              <a:rPr kumimoji="1" lang="en-US" altLang="zh-CN" sz="3200" b="1">
                <a:latin typeface="+mj-lt"/>
                <a:ea typeface="楷体_GB2312" pitchFamily="49" charset="-122"/>
              </a:rPr>
              <a:t>16</a:t>
            </a:r>
            <a:r>
              <a:rPr kumimoji="1" lang="zh-CN" altLang="en-US" sz="3200" b="1">
                <a:latin typeface="+mj-lt"/>
                <a:ea typeface="楷体_GB2312" pitchFamily="49" charset="-122"/>
              </a:rPr>
              <a:t>个</a:t>
            </a:r>
            <a:r>
              <a:rPr kumimoji="1" lang="en-US" altLang="zh-CN" sz="3200" b="1">
                <a:latin typeface="+mj-lt"/>
                <a:ea typeface="楷体_GB2312" pitchFamily="49" charset="-122"/>
              </a:rPr>
              <a:t>8</a:t>
            </a:r>
            <a:r>
              <a:rPr kumimoji="1" lang="zh-CN" altLang="en-US" sz="3200" b="1">
                <a:latin typeface="+mj-lt"/>
                <a:ea typeface="楷体_GB2312" pitchFamily="49" charset="-122"/>
              </a:rPr>
              <a:t>位寄存器数组；</a:t>
            </a:r>
          </a:p>
          <a:p>
            <a:pPr eaLnBrk="1" hangingPunct="1">
              <a:spcBef>
                <a:spcPct val="50000"/>
              </a:spcBef>
              <a:defRPr/>
            </a:pPr>
            <a:r>
              <a:rPr kumimoji="1" lang="en-US" altLang="zh-CN" sz="3200" b="1">
                <a:latin typeface="+mj-lt"/>
                <a:ea typeface="楷体_GB2312" pitchFamily="49" charset="-122"/>
              </a:rPr>
              <a:t>DataReg——8</a:t>
            </a:r>
            <a:r>
              <a:rPr kumimoji="1" lang="zh-CN" altLang="en-US" sz="3200" b="1">
                <a:latin typeface="+mj-lt"/>
                <a:ea typeface="楷体_GB2312" pitchFamily="49" charset="-122"/>
              </a:rPr>
              <a:t>位寄存器。</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BCF1C5F-28A2-427A-A42C-EB53A1D28BBE}" type="slidenum">
              <a:rPr lang="en-US" altLang="zh-CN">
                <a:latin typeface="Times New Roman" panose="02020603050405020304" pitchFamily="18" charset="0"/>
              </a:rPr>
              <a:pPr/>
              <a:t>62</a:t>
            </a:fld>
            <a:endParaRPr lang="en-US" altLang="zh-CN">
              <a:latin typeface="Times New Roman" panose="02020603050405020304" pitchFamily="18" charset="0"/>
            </a:endParaRPr>
          </a:p>
        </p:txBody>
      </p:sp>
      <p:sp>
        <p:nvSpPr>
          <p:cNvPr id="78850" name="Text Box 2"/>
          <p:cNvSpPr txBox="1">
            <a:spLocks noChangeArrowheads="1"/>
          </p:cNvSpPr>
          <p:nvPr/>
        </p:nvSpPr>
        <p:spPr bwMode="auto">
          <a:xfrm>
            <a:off x="219075" y="387350"/>
            <a:ext cx="8534400" cy="2214563"/>
          </a:xfrm>
          <a:prstGeom prst="rect">
            <a:avLst/>
          </a:prstGeom>
          <a:noFill/>
          <a:ln w="9525">
            <a:noFill/>
            <a:miter lim="800000"/>
            <a:headEnd/>
            <a:tailEnd/>
          </a:ln>
          <a:effectLst/>
        </p:spPr>
        <p:txBody>
          <a:bodyPr>
            <a:spAutoFit/>
          </a:bodyPr>
          <a:lstStyle/>
          <a:p>
            <a:pPr eaLnBrk="1" hangingPunct="1">
              <a:lnSpc>
                <a:spcPct val="110000"/>
              </a:lnSpc>
              <a:defRPr/>
            </a:pPr>
            <a:r>
              <a:rPr kumimoji="1" lang="en-US" altLang="zh-CN" sz="3200" b="1">
                <a:latin typeface="+mj-lt"/>
                <a:ea typeface="楷体_GB2312" pitchFamily="49" charset="-122"/>
              </a:rPr>
              <a:t>4</a:t>
            </a:r>
            <a:r>
              <a:rPr kumimoji="1" lang="zh-CN" altLang="en-US" sz="3200" b="1">
                <a:latin typeface="+mj-lt"/>
                <a:ea typeface="楷体_GB2312" pitchFamily="49" charset="-122"/>
              </a:rPr>
              <a:t>）在赋值语句中需要注意如下区别：</a:t>
            </a:r>
            <a:r>
              <a:rPr kumimoji="1" lang="zh-CN" altLang="en-US" sz="3200" b="1">
                <a:solidFill>
                  <a:srgbClr val="CC0000"/>
                </a:solidFill>
                <a:effectLst>
                  <a:outerShdw blurRad="38100" dist="38100" dir="2700000" algn="tl">
                    <a:srgbClr val="C0C0C0"/>
                  </a:outerShdw>
                </a:effectLst>
                <a:latin typeface="+mj-lt"/>
                <a:ea typeface="楷体_GB2312" pitchFamily="49" charset="-122"/>
              </a:rPr>
              <a:t>存储器</a:t>
            </a:r>
          </a:p>
          <a:p>
            <a:pPr eaLnBrk="1" hangingPunct="1">
              <a:lnSpc>
                <a:spcPct val="110000"/>
              </a:lnSpc>
              <a:defRPr/>
            </a:pPr>
            <a:r>
              <a:rPr kumimoji="1" lang="zh-CN" altLang="en-US" sz="3200" b="1">
                <a:solidFill>
                  <a:srgbClr val="CC0000"/>
                </a:solidFill>
                <a:effectLst>
                  <a:outerShdw blurRad="38100" dist="38100" dir="2700000" algn="tl">
                    <a:srgbClr val="C0C0C0"/>
                  </a:outerShdw>
                </a:effectLst>
                <a:latin typeface="+mj-lt"/>
                <a:ea typeface="楷体_GB2312" pitchFamily="49" charset="-122"/>
              </a:rPr>
              <a:t>      赋值不能在一条赋值语句中完成，但是寄</a:t>
            </a:r>
          </a:p>
          <a:p>
            <a:pPr eaLnBrk="1" hangingPunct="1">
              <a:lnSpc>
                <a:spcPct val="110000"/>
              </a:lnSpc>
              <a:defRPr/>
            </a:pPr>
            <a:r>
              <a:rPr kumimoji="1" lang="zh-CN" altLang="en-US" sz="3200" b="1">
                <a:solidFill>
                  <a:srgbClr val="CC0000"/>
                </a:solidFill>
                <a:effectLst>
                  <a:outerShdw blurRad="38100" dist="38100" dir="2700000" algn="tl">
                    <a:srgbClr val="C0C0C0"/>
                  </a:outerShdw>
                </a:effectLst>
                <a:latin typeface="+mj-lt"/>
                <a:ea typeface="楷体_GB2312" pitchFamily="49" charset="-122"/>
              </a:rPr>
              <a:t>     存器可以。</a:t>
            </a:r>
            <a:r>
              <a:rPr kumimoji="1" lang="zh-CN" altLang="en-US" sz="3200" b="1">
                <a:latin typeface="+mj-lt"/>
                <a:ea typeface="楷体_GB2312" pitchFamily="49" charset="-122"/>
              </a:rPr>
              <a:t>因此在存储器被赋值时，需要定</a:t>
            </a:r>
          </a:p>
          <a:p>
            <a:pPr eaLnBrk="1" hangingPunct="1">
              <a:lnSpc>
                <a:spcPct val="110000"/>
              </a:lnSpc>
              <a:defRPr/>
            </a:pPr>
            <a:r>
              <a:rPr kumimoji="1" lang="zh-CN" altLang="en-US" sz="3200" b="1">
                <a:latin typeface="+mj-lt"/>
                <a:ea typeface="楷体_GB2312" pitchFamily="49" charset="-122"/>
              </a:rPr>
              <a:t>     义一个索引。下例说明它们之间的不同。</a:t>
            </a:r>
          </a:p>
        </p:txBody>
      </p:sp>
      <p:sp>
        <p:nvSpPr>
          <p:cNvPr id="78851" name="Text Box 3"/>
          <p:cNvSpPr txBox="1">
            <a:spLocks noChangeArrowheads="1"/>
          </p:cNvSpPr>
          <p:nvPr/>
        </p:nvSpPr>
        <p:spPr bwMode="auto">
          <a:xfrm>
            <a:off x="142875" y="2667000"/>
            <a:ext cx="8809038" cy="1474788"/>
          </a:xfrm>
          <a:prstGeom prst="rect">
            <a:avLst/>
          </a:prstGeom>
          <a:noFill/>
          <a:ln w="57150">
            <a:solidFill>
              <a:srgbClr val="996600"/>
            </a:solidFill>
            <a:miter lim="800000"/>
            <a:headEnd/>
            <a:tailEnd/>
          </a:ln>
          <a:effectLst/>
        </p:spPr>
        <p:txBody>
          <a:bodyPr>
            <a:spAutoFit/>
          </a:bodyPr>
          <a:lstStyle/>
          <a:p>
            <a:pPr eaLnBrk="1" hangingPunct="1">
              <a:lnSpc>
                <a:spcPct val="110000"/>
              </a:lnSpc>
              <a:defRPr/>
            </a:pPr>
            <a:r>
              <a:rPr kumimoji="1" lang="en-US" altLang="zh-CN" sz="2800" b="1">
                <a:latin typeface="+mj-lt"/>
                <a:ea typeface="楷体_GB2312" pitchFamily="49" charset="-122"/>
              </a:rPr>
              <a:t>reg [5:1] Dig; 	     // Dig</a:t>
            </a:r>
            <a:r>
              <a:rPr kumimoji="1" lang="zh-CN" altLang="en-US" sz="2800" b="1">
                <a:latin typeface="+mj-lt"/>
                <a:ea typeface="楷体_GB2312" pitchFamily="49" charset="-122"/>
              </a:rPr>
              <a:t>为</a:t>
            </a:r>
            <a:r>
              <a:rPr kumimoji="1" lang="en-US" altLang="zh-CN" sz="2800" b="1">
                <a:latin typeface="+mj-lt"/>
                <a:ea typeface="楷体_GB2312" pitchFamily="49" charset="-122"/>
              </a:rPr>
              <a:t>5</a:t>
            </a:r>
            <a:r>
              <a:rPr kumimoji="1" lang="zh-CN" altLang="en-US" sz="2800" b="1">
                <a:latin typeface="+mj-lt"/>
                <a:ea typeface="楷体_GB2312" pitchFamily="49" charset="-122"/>
              </a:rPr>
              <a:t>位寄存器。</a:t>
            </a:r>
            <a:br>
              <a:rPr kumimoji="1" lang="zh-CN" altLang="en-US" sz="2800" b="1">
                <a:latin typeface="+mj-lt"/>
                <a:ea typeface="楷体_GB2312" pitchFamily="49" charset="-122"/>
              </a:rPr>
            </a:br>
            <a:r>
              <a:rPr kumimoji="1" lang="en-US" altLang="zh-CN" sz="2800" b="1">
                <a:latin typeface="+mj-lt"/>
                <a:ea typeface="楷体_GB2312" pitchFamily="49" charset="-122"/>
              </a:rPr>
              <a:t>. . .</a:t>
            </a:r>
            <a:br>
              <a:rPr kumimoji="1" lang="en-US" altLang="zh-CN" sz="2800" b="1">
                <a:latin typeface="+mj-lt"/>
                <a:ea typeface="楷体_GB2312" pitchFamily="49" charset="-122"/>
              </a:rPr>
            </a:br>
            <a:r>
              <a:rPr kumimoji="1" lang="en-US" altLang="zh-CN" sz="2800" b="1">
                <a:latin typeface="+mj-lt"/>
                <a:ea typeface="楷体_GB2312" pitchFamily="49" charset="-122"/>
              </a:rPr>
              <a:t>Dig = 5'b11011;    </a:t>
            </a:r>
            <a:r>
              <a:rPr kumimoji="1" lang="en-US" altLang="zh-CN" sz="2800" b="1">
                <a:solidFill>
                  <a:srgbClr val="336600"/>
                </a:solidFill>
                <a:effectLst>
                  <a:outerShdw blurRad="38100" dist="38100" dir="2700000" algn="tl">
                    <a:srgbClr val="C0C0C0"/>
                  </a:outerShdw>
                </a:effectLst>
                <a:latin typeface="+mj-lt"/>
                <a:ea typeface="楷体_GB2312" pitchFamily="49" charset="-122"/>
              </a:rPr>
              <a:t>// </a:t>
            </a:r>
            <a:r>
              <a:rPr kumimoji="1" lang="zh-CN" altLang="en-US" sz="2800" b="1">
                <a:solidFill>
                  <a:srgbClr val="336600"/>
                </a:solidFill>
                <a:effectLst>
                  <a:outerShdw blurRad="38100" dist="38100" dir="2700000" algn="tl">
                    <a:srgbClr val="C0C0C0"/>
                  </a:outerShdw>
                </a:effectLst>
                <a:latin typeface="+mj-lt"/>
                <a:ea typeface="楷体_GB2312" pitchFamily="49" charset="-122"/>
              </a:rPr>
              <a:t>赋值正确</a:t>
            </a:r>
            <a:r>
              <a:rPr kumimoji="1" lang="zh-CN" altLang="en-US" sz="2800" b="1">
                <a:latin typeface="+mj-lt"/>
                <a:ea typeface="楷体_GB2312" pitchFamily="49" charset="-122"/>
              </a:rPr>
              <a:t> </a:t>
            </a:r>
          </a:p>
        </p:txBody>
      </p:sp>
      <p:sp>
        <p:nvSpPr>
          <p:cNvPr id="78852" name="Text Box 4"/>
          <p:cNvSpPr txBox="1">
            <a:spLocks noChangeArrowheads="1"/>
          </p:cNvSpPr>
          <p:nvPr/>
        </p:nvSpPr>
        <p:spPr bwMode="auto">
          <a:xfrm>
            <a:off x="142875" y="4572000"/>
            <a:ext cx="8847138" cy="1474788"/>
          </a:xfrm>
          <a:prstGeom prst="rect">
            <a:avLst/>
          </a:prstGeom>
          <a:noFill/>
          <a:ln w="57150">
            <a:solidFill>
              <a:srgbClr val="996600"/>
            </a:solidFill>
            <a:miter lim="800000"/>
            <a:headEnd/>
            <a:tailEnd/>
          </a:ln>
          <a:effectLst/>
        </p:spPr>
        <p:txBody>
          <a:bodyPr>
            <a:spAutoFit/>
          </a:bodyPr>
          <a:lstStyle/>
          <a:p>
            <a:pPr eaLnBrk="1" hangingPunct="1">
              <a:lnSpc>
                <a:spcPct val="110000"/>
              </a:lnSpc>
              <a:defRPr/>
            </a:pPr>
            <a:r>
              <a:rPr kumimoji="1" lang="en-US" altLang="zh-CN" sz="2800" b="1" dirty="0" err="1">
                <a:latin typeface="+mj-lt"/>
                <a:ea typeface="楷体_GB2312" pitchFamily="49" charset="-122"/>
              </a:rPr>
              <a:t>reg</a:t>
            </a:r>
            <a:r>
              <a:rPr kumimoji="1" lang="en-US" altLang="zh-CN" sz="2800" b="1" dirty="0">
                <a:latin typeface="+mj-lt"/>
                <a:ea typeface="楷体_GB2312" pitchFamily="49" charset="-122"/>
              </a:rPr>
              <a:t>  Bog[5:1];  // Bog</a:t>
            </a:r>
            <a:r>
              <a:rPr kumimoji="1" lang="zh-CN" altLang="en-US" sz="2800" b="1" dirty="0">
                <a:latin typeface="+mj-lt"/>
                <a:ea typeface="楷体_GB2312" pitchFamily="49" charset="-122"/>
              </a:rPr>
              <a:t>为</a:t>
            </a:r>
            <a:r>
              <a:rPr kumimoji="1" lang="en-US" altLang="zh-CN" sz="2800" b="1" dirty="0">
                <a:latin typeface="+mj-lt"/>
                <a:ea typeface="楷体_GB2312" pitchFamily="49" charset="-122"/>
              </a:rPr>
              <a:t>5</a:t>
            </a:r>
            <a:r>
              <a:rPr kumimoji="1" lang="zh-CN" altLang="en-US" sz="2800" b="1" dirty="0">
                <a:latin typeface="+mj-lt"/>
                <a:ea typeface="楷体_GB2312" pitchFamily="49" charset="-122"/>
              </a:rPr>
              <a:t>个</a:t>
            </a:r>
            <a:r>
              <a:rPr kumimoji="1" lang="en-US" altLang="zh-CN" sz="2800" b="1" dirty="0">
                <a:latin typeface="+mj-lt"/>
                <a:ea typeface="楷体_GB2312" pitchFamily="49" charset="-122"/>
              </a:rPr>
              <a:t>1</a:t>
            </a:r>
            <a:r>
              <a:rPr kumimoji="1" lang="zh-CN" altLang="en-US" sz="2800" b="1" dirty="0">
                <a:latin typeface="+mj-lt"/>
                <a:ea typeface="楷体_GB2312" pitchFamily="49" charset="-122"/>
              </a:rPr>
              <a:t>位寄存器组成的的存储器组</a:t>
            </a:r>
          </a:p>
          <a:p>
            <a:pPr eaLnBrk="1" hangingPunct="1">
              <a:lnSpc>
                <a:spcPct val="110000"/>
              </a:lnSpc>
              <a:defRPr/>
            </a:pPr>
            <a:r>
              <a:rPr kumimoji="1" lang="en-US" altLang="zh-CN" sz="2800" b="1" dirty="0">
                <a:latin typeface="+mj-lt"/>
                <a:ea typeface="楷体_GB2312" pitchFamily="49" charset="-122"/>
              </a:rPr>
              <a:t>. . .</a:t>
            </a:r>
          </a:p>
          <a:p>
            <a:pPr eaLnBrk="1" hangingPunct="1">
              <a:lnSpc>
                <a:spcPct val="110000"/>
              </a:lnSpc>
              <a:defRPr/>
            </a:pPr>
            <a:r>
              <a:rPr kumimoji="1" lang="en-US" altLang="zh-CN" sz="2800" b="1" dirty="0">
                <a:latin typeface="+mj-lt"/>
                <a:ea typeface="楷体_GB2312" pitchFamily="49" charset="-122"/>
              </a:rPr>
              <a:t>Bog = 5'b11011;  </a:t>
            </a:r>
            <a:r>
              <a:rPr kumimoji="1" lang="en-US" altLang="zh-CN" sz="2800" b="1" dirty="0">
                <a:solidFill>
                  <a:srgbClr val="CC0000"/>
                </a:solidFill>
                <a:effectLst>
                  <a:outerShdw blurRad="38100" dist="38100" dir="2700000" algn="tl">
                    <a:srgbClr val="C0C0C0"/>
                  </a:outerShdw>
                </a:effectLst>
                <a:latin typeface="+mj-lt"/>
                <a:ea typeface="楷体_GB2312" pitchFamily="49" charset="-122"/>
              </a:rPr>
              <a:t>// </a:t>
            </a:r>
            <a:r>
              <a:rPr kumimoji="1" lang="zh-CN" altLang="en-US" sz="2800" b="1" dirty="0">
                <a:solidFill>
                  <a:srgbClr val="CC0000"/>
                </a:solidFill>
                <a:effectLst>
                  <a:outerShdw blurRad="38100" dist="38100" dir="2700000" algn="tl">
                    <a:srgbClr val="C0C0C0"/>
                  </a:outerShdw>
                </a:effectLst>
                <a:latin typeface="+mj-lt"/>
                <a:ea typeface="楷体_GB2312" pitchFamily="49" charset="-122"/>
              </a:rPr>
              <a:t>赋值不正确</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E597F86-599F-4933-9323-1537795609F9}" type="slidenum">
              <a:rPr lang="en-US" altLang="zh-CN">
                <a:latin typeface="Times New Roman" panose="02020603050405020304" pitchFamily="18" charset="0"/>
              </a:rPr>
              <a:pPr/>
              <a:t>63</a:t>
            </a:fld>
            <a:endParaRPr lang="en-US" altLang="zh-CN">
              <a:latin typeface="Times New Roman" panose="02020603050405020304" pitchFamily="18" charset="0"/>
            </a:endParaRPr>
          </a:p>
        </p:txBody>
      </p:sp>
      <p:sp>
        <p:nvSpPr>
          <p:cNvPr id="77827" name="Text Box 1027"/>
          <p:cNvSpPr txBox="1">
            <a:spLocks noChangeArrowheads="1"/>
          </p:cNvSpPr>
          <p:nvPr/>
        </p:nvSpPr>
        <p:spPr bwMode="auto">
          <a:xfrm>
            <a:off x="339725" y="692150"/>
            <a:ext cx="8153400" cy="4181475"/>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a:latin typeface="+mj-lt"/>
                <a:ea typeface="楷体_GB2312" pitchFamily="49" charset="-122"/>
              </a:rPr>
              <a:t>有一种存储器赋值的方法是分别对存储器中的每个字赋值。例如：</a:t>
            </a:r>
          </a:p>
          <a:p>
            <a:pPr eaLnBrk="1" hangingPunct="1">
              <a:lnSpc>
                <a:spcPct val="120000"/>
              </a:lnSpc>
              <a:defRPr/>
            </a:pPr>
            <a:r>
              <a:rPr kumimoji="1" lang="en-US" altLang="zh-CN" sz="3200" b="1">
                <a:latin typeface="+mj-lt"/>
                <a:ea typeface="楷体_GB2312" pitchFamily="49" charset="-122"/>
              </a:rPr>
              <a:t>reg [3:0]   Xrom [4:1]</a:t>
            </a:r>
            <a:r>
              <a:rPr kumimoji="1" lang="zh-CN" altLang="en-US" sz="3200" b="1">
                <a:latin typeface="+mj-lt"/>
                <a:ea typeface="楷体_GB2312" pitchFamily="49" charset="-122"/>
              </a:rPr>
              <a:t>；</a:t>
            </a:r>
          </a:p>
          <a:p>
            <a:pPr eaLnBrk="1" hangingPunct="1">
              <a:lnSpc>
                <a:spcPct val="120000"/>
              </a:lnSpc>
              <a:defRPr/>
            </a:pPr>
            <a:r>
              <a:rPr kumimoji="1" lang="en-US" altLang="zh-CN" sz="3200" b="1">
                <a:latin typeface="+mj-lt"/>
                <a:ea typeface="楷体_GB2312" pitchFamily="49" charset="-122"/>
              </a:rPr>
              <a:t>Xrom[1] = 4'hA</a:t>
            </a:r>
            <a:r>
              <a:rPr kumimoji="1" lang="zh-CN" altLang="en-US" sz="3200" b="1">
                <a:latin typeface="+mj-lt"/>
                <a:ea typeface="楷体_GB2312" pitchFamily="49" charset="-122"/>
              </a:rPr>
              <a:t>；</a:t>
            </a:r>
          </a:p>
          <a:p>
            <a:pPr eaLnBrk="1" hangingPunct="1">
              <a:lnSpc>
                <a:spcPct val="120000"/>
              </a:lnSpc>
              <a:defRPr/>
            </a:pPr>
            <a:r>
              <a:rPr kumimoji="1" lang="en-US" altLang="zh-CN" sz="3200" b="1">
                <a:latin typeface="+mj-lt"/>
                <a:ea typeface="楷体_GB2312" pitchFamily="49" charset="-122"/>
              </a:rPr>
              <a:t>Xrom[2] = 4'h8</a:t>
            </a:r>
            <a:r>
              <a:rPr kumimoji="1" lang="zh-CN" altLang="en-US" sz="3200" b="1">
                <a:latin typeface="+mj-lt"/>
                <a:ea typeface="楷体_GB2312" pitchFamily="49" charset="-122"/>
              </a:rPr>
              <a:t>；</a:t>
            </a:r>
          </a:p>
          <a:p>
            <a:pPr eaLnBrk="1" hangingPunct="1">
              <a:lnSpc>
                <a:spcPct val="120000"/>
              </a:lnSpc>
              <a:defRPr/>
            </a:pPr>
            <a:r>
              <a:rPr kumimoji="1" lang="en-US" altLang="zh-CN" sz="3200" b="1">
                <a:latin typeface="+mj-lt"/>
                <a:ea typeface="楷体_GB2312" pitchFamily="49" charset="-122"/>
              </a:rPr>
              <a:t>Xrom[3] = 4'hF</a:t>
            </a:r>
            <a:r>
              <a:rPr kumimoji="1" lang="zh-CN" altLang="en-US" sz="3200" b="1">
                <a:latin typeface="+mj-lt"/>
                <a:ea typeface="楷体_GB2312" pitchFamily="49" charset="-122"/>
              </a:rPr>
              <a:t>；</a:t>
            </a:r>
          </a:p>
          <a:p>
            <a:pPr eaLnBrk="1" hangingPunct="1">
              <a:lnSpc>
                <a:spcPct val="120000"/>
              </a:lnSpc>
              <a:defRPr/>
            </a:pPr>
            <a:r>
              <a:rPr kumimoji="1" lang="en-US" altLang="zh-CN" sz="3200" b="1">
                <a:latin typeface="+mj-lt"/>
                <a:ea typeface="楷体_GB2312" pitchFamily="49" charset="-122"/>
              </a:rPr>
              <a:t>Xrom[4] = 4'h2</a:t>
            </a:r>
            <a:r>
              <a:rPr kumimoji="1" lang="zh-CN" altLang="en-US" sz="3200" b="1">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DAA97D56-106D-4E12-B212-AB5274B55D75}" type="slidenum">
              <a:rPr lang="en-US" altLang="zh-CN">
                <a:latin typeface="Times New Roman" panose="02020603050405020304" pitchFamily="18" charset="0"/>
              </a:rPr>
              <a:pPr/>
              <a:t>64</a:t>
            </a:fld>
            <a:endParaRPr lang="en-US" altLang="zh-CN">
              <a:latin typeface="Times New Roman" panose="02020603050405020304" pitchFamily="18" charset="0"/>
            </a:endParaRPr>
          </a:p>
        </p:txBody>
      </p:sp>
      <p:sp>
        <p:nvSpPr>
          <p:cNvPr id="77827" name="Text Box 1027"/>
          <p:cNvSpPr txBox="1">
            <a:spLocks noChangeArrowheads="1"/>
          </p:cNvSpPr>
          <p:nvPr/>
        </p:nvSpPr>
        <p:spPr bwMode="auto">
          <a:xfrm>
            <a:off x="301625" y="901700"/>
            <a:ext cx="8153400" cy="3046413"/>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dirty="0">
                <a:latin typeface="+mj-lt"/>
                <a:ea typeface="楷体_GB2312" pitchFamily="49" charset="-122"/>
              </a:rPr>
              <a:t>在具体实现的时候，现在多采用开发工具提供的</a:t>
            </a:r>
            <a:r>
              <a:rPr kumimoji="1" lang="en-US" altLang="zh-CN" sz="3200" b="1" dirty="0">
                <a:latin typeface="+mj-lt"/>
                <a:ea typeface="楷体_GB2312" pitchFamily="49" charset="-122"/>
              </a:rPr>
              <a:t>IP</a:t>
            </a:r>
            <a:r>
              <a:rPr kumimoji="1" lang="zh-CN" altLang="en-US" sz="3200" b="1" dirty="0">
                <a:latin typeface="+mj-lt"/>
                <a:ea typeface="楷体_GB2312" pitchFamily="49" charset="-122"/>
              </a:rPr>
              <a:t>核作为存储器，因为这些</a:t>
            </a:r>
            <a:r>
              <a:rPr kumimoji="1" lang="en-US" altLang="zh-CN" sz="3200" b="1" dirty="0">
                <a:latin typeface="+mj-lt"/>
                <a:ea typeface="楷体_GB2312" pitchFamily="49" charset="-122"/>
              </a:rPr>
              <a:t>IP</a:t>
            </a:r>
            <a:r>
              <a:rPr kumimoji="1" lang="zh-CN" altLang="en-US" sz="3200" b="1" dirty="0">
                <a:latin typeface="+mj-lt"/>
                <a:ea typeface="楷体_GB2312" pitchFamily="49" charset="-122"/>
              </a:rPr>
              <a:t>核能够利用</a:t>
            </a:r>
            <a:r>
              <a:rPr kumimoji="1" lang="en-US" altLang="zh-CN" sz="3200" b="1" dirty="0">
                <a:latin typeface="+mj-lt"/>
                <a:ea typeface="楷体_GB2312" pitchFamily="49" charset="-122"/>
              </a:rPr>
              <a:t>FPGA</a:t>
            </a:r>
            <a:r>
              <a:rPr kumimoji="1" lang="zh-CN" altLang="en-US" sz="3200" b="1" dirty="0">
                <a:latin typeface="+mj-lt"/>
                <a:ea typeface="楷体_GB2312" pitchFamily="49" charset="-122"/>
              </a:rPr>
              <a:t>内部内嵌的存储部件，从而提高资源利用率。</a:t>
            </a:r>
            <a:endParaRPr kumimoji="1" lang="en-US" altLang="zh-CN" sz="3200" b="1" dirty="0">
              <a:latin typeface="+mj-lt"/>
              <a:ea typeface="楷体_GB2312" pitchFamily="49" charset="-122"/>
            </a:endParaRPr>
          </a:p>
          <a:p>
            <a:pPr eaLnBrk="1" hangingPunct="1">
              <a:lnSpc>
                <a:spcPct val="120000"/>
              </a:lnSpc>
              <a:defRPr/>
            </a:pPr>
            <a:r>
              <a:rPr kumimoji="1" lang="zh-CN" altLang="en-US" sz="3200" b="1" dirty="0">
                <a:latin typeface="+mj-lt"/>
                <a:ea typeface="楷体_GB2312" pitchFamily="49" charset="-122"/>
              </a:rPr>
              <a:t>存储器</a:t>
            </a:r>
            <a:r>
              <a:rPr kumimoji="1" lang="en-US" altLang="zh-CN" sz="3200" b="1" dirty="0">
                <a:latin typeface="+mj-lt"/>
                <a:ea typeface="楷体_GB2312" pitchFamily="49" charset="-122"/>
              </a:rPr>
              <a:t>IP</a:t>
            </a:r>
            <a:r>
              <a:rPr kumimoji="1" lang="zh-CN" altLang="en-US" sz="3200" b="1" dirty="0">
                <a:latin typeface="+mj-lt"/>
                <a:ea typeface="楷体_GB2312" pitchFamily="49" charset="-122"/>
              </a:rPr>
              <a:t>核的使用方法将在</a:t>
            </a:r>
            <a:r>
              <a:rPr kumimoji="1" lang="en-US" altLang="zh-CN" sz="3200" b="1" dirty="0">
                <a:latin typeface="+mj-lt"/>
                <a:ea typeface="楷体_GB2312" pitchFamily="49" charset="-122"/>
              </a:rPr>
              <a:t>CPU</a:t>
            </a:r>
            <a:r>
              <a:rPr kumimoji="1" lang="zh-CN" altLang="en-US" sz="3200" b="1" dirty="0">
                <a:latin typeface="+mj-lt"/>
                <a:ea typeface="楷体_GB2312" pitchFamily="49" charset="-122"/>
              </a:rPr>
              <a:t>设计中讲述。</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304800" y="238125"/>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四</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运算符</a:t>
            </a:r>
          </a:p>
        </p:txBody>
      </p:sp>
      <p:sp>
        <p:nvSpPr>
          <p:cNvPr id="7"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F821A7F6-1C11-440D-8225-6F3A8A1B1F64}" type="slidenum">
              <a:rPr lang="en-US" altLang="zh-CN">
                <a:latin typeface="Times New Roman" panose="02020603050405020304" pitchFamily="18" charset="0"/>
                <a:ea typeface="楷体_GB2312" pitchFamily="49" charset="-122"/>
              </a:rPr>
              <a:pPr/>
              <a:t>65</a:t>
            </a:fld>
            <a:endParaRPr lang="en-US" altLang="zh-CN">
              <a:latin typeface="Times New Roman" panose="02020603050405020304" pitchFamily="18" charset="0"/>
              <a:ea typeface="楷体_GB2312" pitchFamily="49" charset="-122"/>
            </a:endParaRPr>
          </a:p>
        </p:txBody>
      </p:sp>
      <p:sp>
        <p:nvSpPr>
          <p:cNvPr id="78852" name="Text Box 4"/>
          <p:cNvSpPr txBox="1">
            <a:spLocks noChangeArrowheads="1"/>
          </p:cNvSpPr>
          <p:nvPr/>
        </p:nvSpPr>
        <p:spPr bwMode="auto">
          <a:xfrm>
            <a:off x="381000" y="771525"/>
            <a:ext cx="8229600" cy="1914525"/>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en-US" altLang="zh-CN" sz="3200" b="1">
                <a:latin typeface="+mj-lt"/>
                <a:ea typeface="楷体_GB2312" pitchFamily="49" charset="-122"/>
              </a:rPr>
              <a:t>	Verilog</a:t>
            </a:r>
            <a:r>
              <a:rPr kumimoji="1" lang="zh-CN" altLang="en-US" sz="3200" b="1">
                <a:latin typeface="+mj-lt"/>
                <a:ea typeface="楷体_GB2312" pitchFamily="49" charset="-122"/>
              </a:rPr>
              <a:t>语言参考了</a:t>
            </a:r>
            <a:r>
              <a:rPr kumimoji="1" lang="en-US" altLang="zh-CN" sz="3200" b="1">
                <a:latin typeface="+mj-lt"/>
                <a:ea typeface="楷体_GB2312" pitchFamily="49" charset="-122"/>
              </a:rPr>
              <a:t>C</a:t>
            </a:r>
            <a:r>
              <a:rPr kumimoji="1" lang="zh-CN" altLang="en-US" sz="3200" b="1">
                <a:latin typeface="+mj-lt"/>
                <a:ea typeface="楷体_GB2312" pitchFamily="49" charset="-122"/>
              </a:rPr>
              <a:t>语言中大多数运算</a:t>
            </a:r>
          </a:p>
          <a:p>
            <a:pPr eaLnBrk="1" hangingPunct="1">
              <a:lnSpc>
                <a:spcPct val="90000"/>
              </a:lnSpc>
              <a:spcBef>
                <a:spcPct val="50000"/>
              </a:spcBef>
              <a:defRPr/>
            </a:pPr>
            <a:r>
              <a:rPr kumimoji="1" lang="zh-CN" altLang="en-US" sz="3200" b="1">
                <a:latin typeface="+mj-lt"/>
                <a:ea typeface="楷体_GB2312" pitchFamily="49" charset="-122"/>
              </a:rPr>
              <a:t>符的语义和句法。但</a:t>
            </a:r>
            <a:r>
              <a:rPr kumimoji="1" lang="en-US" altLang="zh-CN" sz="3200" b="1">
                <a:latin typeface="+mj-lt"/>
                <a:ea typeface="楷体_GB2312" pitchFamily="49" charset="-122"/>
              </a:rPr>
              <a:t>Verilog</a:t>
            </a:r>
            <a:r>
              <a:rPr kumimoji="1" lang="zh-CN" altLang="en-US" sz="3200" b="1">
                <a:latin typeface="+mj-lt"/>
                <a:ea typeface="楷体_GB2312" pitchFamily="49" charset="-122"/>
              </a:rPr>
              <a:t>中没有增</a:t>
            </a:r>
            <a:r>
              <a:rPr kumimoji="1" lang="en-US" altLang="zh-CN" sz="3200" b="1">
                <a:latin typeface="+mj-lt"/>
                <a:ea typeface="楷体_GB2312" pitchFamily="49" charset="-122"/>
              </a:rPr>
              <a:t>1(i++)</a:t>
            </a:r>
          </a:p>
          <a:p>
            <a:pPr eaLnBrk="1" hangingPunct="1">
              <a:lnSpc>
                <a:spcPct val="90000"/>
              </a:lnSpc>
              <a:spcBef>
                <a:spcPct val="50000"/>
              </a:spcBef>
              <a:defRPr/>
            </a:pPr>
            <a:r>
              <a:rPr kumimoji="1" lang="zh-CN" altLang="en-US" sz="3200" b="1">
                <a:latin typeface="+mj-lt"/>
                <a:ea typeface="楷体_GB2312" pitchFamily="49" charset="-122"/>
              </a:rPr>
              <a:t>和减</a:t>
            </a:r>
            <a:r>
              <a:rPr kumimoji="1" lang="en-US" altLang="zh-CN" sz="3200" b="1">
                <a:latin typeface="+mj-lt"/>
                <a:ea typeface="楷体_GB2312" pitchFamily="49" charset="-122"/>
              </a:rPr>
              <a:t>1 (i</a:t>
            </a:r>
            <a:r>
              <a:rPr kumimoji="1" lang="en-US" altLang="zh-CN" sz="3200" b="1">
                <a:latin typeface="+mj-lt"/>
                <a:ea typeface="楷体_GB2312" pitchFamily="49" charset="-122"/>
                <a:cs typeface="Times New Roman" pitchFamily="18" charset="0"/>
              </a:rPr>
              <a:t>– –</a:t>
            </a:r>
            <a:r>
              <a:rPr kumimoji="1" lang="en-US" altLang="zh-CN" sz="3200" b="1">
                <a:latin typeface="+mj-lt"/>
                <a:ea typeface="楷体_GB2312" pitchFamily="49" charset="-122"/>
              </a:rPr>
              <a:t>)</a:t>
            </a:r>
            <a:r>
              <a:rPr kumimoji="1" lang="zh-CN" altLang="en-US" sz="3200" b="1">
                <a:latin typeface="+mj-lt"/>
                <a:ea typeface="楷体_GB2312" pitchFamily="49" charset="-122"/>
              </a:rPr>
              <a:t>运算符。</a:t>
            </a:r>
          </a:p>
        </p:txBody>
      </p:sp>
      <p:sp>
        <p:nvSpPr>
          <p:cNvPr id="78853" name="Text Box 5"/>
          <p:cNvSpPr txBox="1">
            <a:spLocks noChangeArrowheads="1"/>
          </p:cNvSpPr>
          <p:nvPr/>
        </p:nvSpPr>
        <p:spPr bwMode="auto">
          <a:xfrm>
            <a:off x="228600" y="2676525"/>
            <a:ext cx="8305800" cy="57943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solidFill>
                  <a:srgbClr val="800000"/>
                </a:solidFill>
                <a:latin typeface="+mj-lt"/>
                <a:ea typeface="楷体_GB2312" pitchFamily="49" charset="-122"/>
              </a:rPr>
              <a:t>1. </a:t>
            </a:r>
            <a:r>
              <a:rPr kumimoji="1" lang="zh-CN" altLang="en-US" sz="3200" b="1">
                <a:solidFill>
                  <a:srgbClr val="990000"/>
                </a:solidFill>
                <a:latin typeface="+mj-lt"/>
                <a:ea typeface="楷体_GB2312" pitchFamily="49" charset="-122"/>
              </a:rPr>
              <a:t>算术运算符</a:t>
            </a:r>
          </a:p>
        </p:txBody>
      </p:sp>
      <p:sp>
        <p:nvSpPr>
          <p:cNvPr id="78854" name="Text Box 6"/>
          <p:cNvSpPr txBox="1">
            <a:spLocks noChangeArrowheads="1"/>
          </p:cNvSpPr>
          <p:nvPr/>
        </p:nvSpPr>
        <p:spPr bwMode="auto">
          <a:xfrm>
            <a:off x="228600" y="3362325"/>
            <a:ext cx="8610600" cy="3022600"/>
          </a:xfrm>
          <a:prstGeom prst="rect">
            <a:avLst/>
          </a:prstGeom>
          <a:noFill/>
          <a:ln w="9525">
            <a:noFill/>
            <a:miter lim="800000"/>
            <a:headEnd/>
            <a:tailEnd/>
          </a:ln>
        </p:spPr>
        <p:txBody>
          <a:bodyPr>
            <a:spAutoFit/>
          </a:bodyPr>
          <a:lstStyle/>
          <a:p>
            <a:pPr marL="447675" indent="-447675" eaLnBrk="1" hangingPunct="1">
              <a:lnSpc>
                <a:spcPct val="80000"/>
              </a:lnSpc>
              <a:spcBef>
                <a:spcPct val="50000"/>
              </a:spcBef>
              <a:buClr>
                <a:srgbClr val="800000"/>
              </a:buClr>
              <a:buFont typeface="Wingdings" pitchFamily="2" charset="2"/>
              <a:buChar char="Ø"/>
              <a:defRPr/>
            </a:pPr>
            <a:r>
              <a:rPr kumimoji="1" lang="en-US" altLang="zh-CN" sz="3200" b="1">
                <a:latin typeface="+mj-lt"/>
                <a:ea typeface="楷体_GB2312" pitchFamily="49" charset="-122"/>
              </a:rPr>
              <a:t>+</a:t>
            </a:r>
            <a:r>
              <a:rPr kumimoji="1" lang="zh-CN" altLang="en-US" sz="3200" b="1">
                <a:latin typeface="+mj-lt"/>
                <a:ea typeface="楷体_GB2312" pitchFamily="49" charset="-122"/>
              </a:rPr>
              <a:t>（一元加和二元加）</a:t>
            </a:r>
          </a:p>
          <a:p>
            <a:pPr marL="447675" indent="-447675" eaLnBrk="1" hangingPunct="1">
              <a:lnSpc>
                <a:spcPct val="80000"/>
              </a:lnSpc>
              <a:spcBef>
                <a:spcPct val="50000"/>
              </a:spcBef>
              <a:buClr>
                <a:srgbClr val="800000"/>
              </a:buClr>
              <a:buFont typeface="Wingdings" pitchFamily="2" charset="2"/>
              <a:buChar char="Ø"/>
              <a:defRPr/>
            </a:pPr>
            <a:r>
              <a:rPr kumimoji="1" lang="zh-CN" altLang="en-US" sz="3200" b="1">
                <a:latin typeface="+mj-lt"/>
                <a:ea typeface="楷体_GB2312" pitchFamily="49" charset="-122"/>
              </a:rPr>
              <a:t>－（一元减和二元减）</a:t>
            </a:r>
          </a:p>
          <a:p>
            <a:pPr marL="447675" indent="-447675" eaLnBrk="1" hangingPunct="1">
              <a:lnSpc>
                <a:spcPct val="80000"/>
              </a:lnSpc>
              <a:spcBef>
                <a:spcPct val="50000"/>
              </a:spcBef>
              <a:buClr>
                <a:srgbClr val="800000"/>
              </a:buClr>
              <a:buFont typeface="Wingdings" pitchFamily="2" charset="2"/>
              <a:buChar char="Ø"/>
              <a:defRPr/>
            </a:pPr>
            <a:r>
              <a:rPr kumimoji="1" lang="zh-CN" altLang="en-US" sz="3200" b="1">
                <a:latin typeface="+mj-lt"/>
                <a:ea typeface="楷体_GB2312" pitchFamily="49" charset="-122"/>
              </a:rPr>
              <a:t>*（乘）</a:t>
            </a:r>
          </a:p>
          <a:p>
            <a:pPr marL="447675" indent="-447675" eaLnBrk="1" hangingPunct="1">
              <a:lnSpc>
                <a:spcPct val="80000"/>
              </a:lnSpc>
              <a:spcBef>
                <a:spcPct val="50000"/>
              </a:spcBef>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a:t>
            </a:r>
            <a:r>
              <a:rPr kumimoji="1" lang="zh-CN" altLang="en-US" sz="3200" b="1">
                <a:latin typeface="+mj-lt"/>
                <a:ea typeface="楷体_GB2312" pitchFamily="49" charset="-122"/>
              </a:rPr>
              <a:t>（除）</a:t>
            </a:r>
          </a:p>
          <a:p>
            <a:pPr marL="447675" indent="-447675" eaLnBrk="1" hangingPunct="1">
              <a:lnSpc>
                <a:spcPct val="80000"/>
              </a:lnSpc>
              <a:spcBef>
                <a:spcPct val="50000"/>
              </a:spcBef>
              <a:buClr>
                <a:srgbClr val="800000"/>
              </a:buClr>
              <a:buFont typeface="Wingdings" pitchFamily="2" charset="2"/>
              <a:buChar char="Ø"/>
              <a:defRPr/>
            </a:pPr>
            <a:r>
              <a:rPr kumimoji="1" lang="en-US" altLang="zh-CN" sz="3200" b="1">
                <a:latin typeface="+mj-lt"/>
                <a:ea typeface="楷体_GB2312" pitchFamily="49" charset="-122"/>
              </a:rPr>
              <a:t>%</a:t>
            </a:r>
            <a:r>
              <a:rPr kumimoji="1" lang="zh-CN" altLang="en-US" sz="3200" b="1">
                <a:latin typeface="+mj-lt"/>
                <a:ea typeface="楷体_GB2312" pitchFamily="49" charset="-122"/>
              </a:rPr>
              <a:t>（取模）</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CB21D56E-8691-4546-A793-98BC7128300E}" type="slidenum">
              <a:rPr lang="en-US" altLang="zh-CN">
                <a:latin typeface="Times New Roman" panose="02020603050405020304" pitchFamily="18" charset="0"/>
                <a:ea typeface="楷体_GB2312" pitchFamily="49" charset="-122"/>
              </a:rPr>
              <a:pPr/>
              <a:t>66</a:t>
            </a:fld>
            <a:endParaRPr lang="en-US" altLang="zh-CN">
              <a:latin typeface="Times New Roman" panose="02020603050405020304" pitchFamily="18" charset="0"/>
              <a:ea typeface="楷体_GB2312" pitchFamily="49" charset="-122"/>
            </a:endParaRPr>
          </a:p>
        </p:txBody>
      </p:sp>
      <p:sp>
        <p:nvSpPr>
          <p:cNvPr id="79875" name="Text Box 1026"/>
          <p:cNvSpPr txBox="1">
            <a:spLocks noChangeArrowheads="1"/>
          </p:cNvSpPr>
          <p:nvPr/>
        </p:nvSpPr>
        <p:spPr bwMode="auto">
          <a:xfrm>
            <a:off x="228600" y="457200"/>
            <a:ext cx="8610600" cy="301783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0043A6"/>
                </a:solidFill>
                <a:latin typeface="+mj-lt"/>
                <a:ea typeface="楷体_GB2312" pitchFamily="49" charset="-122"/>
              </a:rPr>
              <a:t>说明</a:t>
            </a:r>
            <a:r>
              <a:rPr kumimoji="1" lang="en-US" altLang="zh-CN" sz="3200" b="1">
                <a:solidFill>
                  <a:srgbClr val="0043A6"/>
                </a:solidFill>
                <a:latin typeface="+mj-lt"/>
                <a:ea typeface="楷体_GB2312" pitchFamily="49" charset="-122"/>
              </a:rPr>
              <a:t>:</a:t>
            </a:r>
          </a:p>
          <a:p>
            <a:pPr eaLnBrk="1" hangingPunct="1">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）两个整数相除，结果值要略去小数部分，只取整数部分；</a:t>
            </a:r>
          </a:p>
          <a:p>
            <a:pPr eaLnBrk="1" hangingPunct="1">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）取模运算时，结果的符号位采用模运算式里第一个操作数的符号位；</a:t>
            </a:r>
          </a:p>
        </p:txBody>
      </p:sp>
      <p:graphicFrame>
        <p:nvGraphicFramePr>
          <p:cNvPr id="81001" name="Group 1129"/>
          <p:cNvGraphicFramePr>
            <a:graphicFrameLocks noGrp="1"/>
          </p:cNvGraphicFramePr>
          <p:nvPr/>
        </p:nvGraphicFramePr>
        <p:xfrm>
          <a:off x="1143000" y="3810000"/>
          <a:ext cx="6858000" cy="2316163"/>
        </p:xfrm>
        <a:graphic>
          <a:graphicData uri="http://schemas.openxmlformats.org/drawingml/2006/table">
            <a:tbl>
              <a:tblPr/>
              <a:tblGrid>
                <a:gridCol w="2667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790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43A6"/>
                          </a:solidFill>
                          <a:effectLst/>
                          <a:latin typeface="Times New Roman" pitchFamily="18" charset="0"/>
                          <a:ea typeface="宋体" pitchFamily="2" charset="-122"/>
                        </a:rPr>
                        <a:t>模运算表达式</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43A6"/>
                          </a:solidFill>
                          <a:effectLst/>
                          <a:latin typeface="Times New Roman" pitchFamily="18" charset="0"/>
                          <a:ea typeface="宋体" pitchFamily="2" charset="-122"/>
                        </a:rPr>
                        <a:t>结果</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43A6"/>
                          </a:solidFill>
                          <a:effectLst/>
                          <a:latin typeface="Times New Roman" pitchFamily="18" charset="0"/>
                          <a:ea typeface="宋体" pitchFamily="2" charset="-122"/>
                        </a:rPr>
                        <a:t>说明</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10 % 4</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2</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43A6"/>
                          </a:solidFill>
                          <a:effectLst/>
                          <a:latin typeface="Times New Roman" pitchFamily="18" charset="0"/>
                          <a:ea typeface="宋体" pitchFamily="2" charset="-122"/>
                        </a:rPr>
                        <a:t>余数为</a:t>
                      </a: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2</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12 % 3</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0</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43A6"/>
                          </a:solidFill>
                          <a:effectLst/>
                          <a:latin typeface="Times New Roman" pitchFamily="18" charset="0"/>
                          <a:ea typeface="宋体" pitchFamily="2" charset="-122"/>
                        </a:rPr>
                        <a:t>整数</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0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-11 % 5</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-1</a:t>
                      </a: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rgbClr val="0043A6"/>
                          </a:solidFill>
                          <a:effectLst/>
                          <a:latin typeface="Times New Roman" pitchFamily="18" charset="0"/>
                          <a:ea typeface="宋体" pitchFamily="2" charset="-122"/>
                        </a:rPr>
                        <a:t>余数为</a:t>
                      </a:r>
                      <a:r>
                        <a:rPr kumimoji="1" lang="en-US" altLang="zh-CN" sz="3200" b="1" i="0" u="none" strike="noStrike" cap="none" normalizeH="0" baseline="0" smtClean="0">
                          <a:ln>
                            <a:noFill/>
                          </a:ln>
                          <a:solidFill>
                            <a:srgbClr val="0043A6"/>
                          </a:solidFill>
                          <a:effectLst/>
                          <a:latin typeface="Times New Roman" pitchFamily="18" charset="0"/>
                          <a:ea typeface="宋体" pitchFamily="2" charset="-122"/>
                        </a:rPr>
                        <a:t>-1</a:t>
                      </a:r>
                      <a:endParaRPr kumimoji="1" lang="zh-CN" altLang="en-US" sz="3200" b="1" i="0" u="none" strike="noStrike" cap="none" normalizeH="0" baseline="0" smtClean="0">
                        <a:ln>
                          <a:noFill/>
                        </a:ln>
                        <a:solidFill>
                          <a:srgbClr val="0043A6"/>
                        </a:solidFill>
                        <a:effectLst/>
                        <a:latin typeface="Times New Roman" pitchFamily="18" charset="0"/>
                        <a:ea typeface="宋体" pitchFamily="2" charset="-122"/>
                      </a:endParaRPr>
                    </a:p>
                  </a:txBody>
                  <a:tcPr marT="45700" marB="45700" horzOverflow="overflow">
                    <a:lnL w="38100" cap="flat" cmpd="sng" algn="ctr">
                      <a:solidFill>
                        <a:srgbClr val="996600"/>
                      </a:solidFill>
                      <a:prstDash val="solid"/>
                      <a:round/>
                      <a:headEnd type="none" w="med" len="med"/>
                      <a:tailEnd type="none" w="med" len="med"/>
                    </a:lnL>
                    <a:lnR w="38100" cap="flat" cmpd="sng" algn="ctr">
                      <a:solidFill>
                        <a:srgbClr val="996600"/>
                      </a:solidFill>
                      <a:prstDash val="solid"/>
                      <a:round/>
                      <a:headEnd type="none" w="med" len="med"/>
                      <a:tailEnd type="none" w="med" len="med"/>
                    </a:lnR>
                    <a:lnT w="38100" cap="flat" cmpd="sng" algn="ctr">
                      <a:solidFill>
                        <a:srgbClr val="996600"/>
                      </a:solidFill>
                      <a:prstDash val="solid"/>
                      <a:round/>
                      <a:headEnd type="none" w="med" len="med"/>
                      <a:tailEnd type="none" w="med" len="med"/>
                    </a:lnT>
                    <a:lnB w="38100" cap="flat" cmpd="sng" algn="ctr">
                      <a:solidFill>
                        <a:srgbClr val="99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楷体_GB2312" pitchFamily="49" charset="-122"/>
              </a:rPr>
              <a:t>P.</a:t>
            </a:r>
            <a:fld id="{BFE5D272-64F2-462C-A5EE-F42FC31CC6DA}" type="slidenum">
              <a:rPr lang="en-US" altLang="zh-CN" b="1">
                <a:latin typeface="Times New Roman" panose="02020603050405020304" pitchFamily="18" charset="0"/>
                <a:ea typeface="楷体_GB2312" pitchFamily="49" charset="-122"/>
              </a:rPr>
              <a:pPr/>
              <a:t>67</a:t>
            </a:fld>
            <a:endParaRPr lang="en-US" altLang="zh-CN" b="1">
              <a:latin typeface="Times New Roman" panose="02020603050405020304" pitchFamily="18" charset="0"/>
              <a:ea typeface="楷体_GB2312" pitchFamily="49" charset="-122"/>
            </a:endParaRPr>
          </a:p>
        </p:txBody>
      </p:sp>
      <p:sp>
        <p:nvSpPr>
          <p:cNvPr id="80899" name="Text Box 1026"/>
          <p:cNvSpPr txBox="1">
            <a:spLocks noChangeArrowheads="1"/>
          </p:cNvSpPr>
          <p:nvPr/>
        </p:nvSpPr>
        <p:spPr bwMode="auto">
          <a:xfrm>
            <a:off x="304800" y="533400"/>
            <a:ext cx="8458200" cy="5457825"/>
          </a:xfrm>
          <a:prstGeom prst="rect">
            <a:avLst/>
          </a:prstGeom>
          <a:noFill/>
          <a:ln w="9525">
            <a:noFill/>
            <a:miter lim="800000"/>
            <a:headEnd/>
            <a:tailEnd/>
          </a:ln>
        </p:spPr>
        <p:txBody>
          <a:bodyPr>
            <a:spAutoFit/>
          </a:bodyPr>
          <a:lstStyle/>
          <a:p>
            <a:pPr marL="538163" indent="-538163" eaLnBrk="1" hangingPunct="1">
              <a:spcBef>
                <a:spcPct val="50000"/>
              </a:spcBef>
              <a:defRPr/>
            </a:pPr>
            <a:r>
              <a:rPr kumimoji="1" lang="en-US" altLang="zh-CN" sz="3200" b="1">
                <a:latin typeface="+mj-lt"/>
                <a:ea typeface="楷体_GB2312" pitchFamily="49" charset="-122"/>
              </a:rPr>
              <a:t>3</a:t>
            </a:r>
            <a:r>
              <a:rPr kumimoji="1" lang="zh-CN" altLang="en-US" sz="3200" b="1">
                <a:latin typeface="+mj-lt"/>
                <a:ea typeface="楷体_GB2312" pitchFamily="49" charset="-122"/>
              </a:rPr>
              <a:t>）在进行算术运算操作时，如果某个操作数</a:t>
            </a:r>
          </a:p>
          <a:p>
            <a:pPr marL="538163" indent="-538163" eaLnBrk="1" hangingPunct="1">
              <a:spcBef>
                <a:spcPct val="50000"/>
              </a:spcBef>
              <a:defRPr/>
            </a:pPr>
            <a:r>
              <a:rPr kumimoji="1" lang="zh-CN" altLang="en-US" sz="3200" b="1">
                <a:latin typeface="+mj-lt"/>
                <a:ea typeface="楷体_GB2312" pitchFamily="49" charset="-122"/>
              </a:rPr>
              <a:t>有不确定的值</a:t>
            </a:r>
            <a:r>
              <a:rPr kumimoji="1" lang="en-US" altLang="zh-CN" sz="3200" b="1">
                <a:latin typeface="+mj-lt"/>
                <a:ea typeface="楷体_GB2312" pitchFamily="49" charset="-122"/>
              </a:rPr>
              <a:t>X</a:t>
            </a:r>
            <a:r>
              <a:rPr kumimoji="1" lang="zh-CN" altLang="en-US" sz="3200" b="1">
                <a:latin typeface="+mj-lt"/>
                <a:ea typeface="楷体_GB2312" pitchFamily="49" charset="-122"/>
              </a:rPr>
              <a:t>或</a:t>
            </a:r>
            <a:r>
              <a:rPr kumimoji="1" lang="en-US" altLang="zh-CN" sz="3200" b="1">
                <a:latin typeface="+mj-lt"/>
                <a:ea typeface="楷体_GB2312" pitchFamily="49" charset="-122"/>
              </a:rPr>
              <a:t>Z</a:t>
            </a:r>
            <a:r>
              <a:rPr kumimoji="1" lang="zh-CN" altLang="en-US" sz="3200" b="1">
                <a:latin typeface="+mj-lt"/>
                <a:ea typeface="楷体_GB2312" pitchFamily="49" charset="-122"/>
              </a:rPr>
              <a:t>，那么整个结果为</a:t>
            </a:r>
            <a:r>
              <a:rPr kumimoji="1" lang="en-US" altLang="zh-CN" sz="3200" b="1">
                <a:latin typeface="+mj-lt"/>
                <a:ea typeface="楷体_GB2312" pitchFamily="49" charset="-122"/>
              </a:rPr>
              <a:t>X</a:t>
            </a:r>
            <a:r>
              <a:rPr kumimoji="1" lang="zh-CN" altLang="en-US" sz="3200" b="1">
                <a:latin typeface="+mj-lt"/>
                <a:ea typeface="楷体_GB2312" pitchFamily="49" charset="-122"/>
              </a:rPr>
              <a:t>。</a:t>
            </a:r>
          </a:p>
          <a:p>
            <a:pPr marL="538163" indent="-538163" eaLnBrk="1" hangingPunct="1">
              <a:spcBef>
                <a:spcPct val="50000"/>
              </a:spcBef>
              <a:defRPr/>
            </a:pPr>
            <a:r>
              <a:rPr kumimoji="1" lang="zh-CN" altLang="en-US" sz="3200" b="1">
                <a:solidFill>
                  <a:srgbClr val="0043A6"/>
                </a:solidFill>
                <a:latin typeface="+mj-lt"/>
                <a:ea typeface="楷体_GB2312" pitchFamily="49" charset="-122"/>
              </a:rPr>
              <a:t>例：</a:t>
            </a:r>
          </a:p>
          <a:p>
            <a:pPr marL="538163" indent="-538163" eaLnBrk="1" hangingPunct="1">
              <a:spcBef>
                <a:spcPct val="50000"/>
              </a:spcBef>
              <a:defRPr/>
            </a:pPr>
            <a:r>
              <a:rPr kumimoji="1" lang="en-US" altLang="zh-CN" sz="3200" b="1">
                <a:solidFill>
                  <a:srgbClr val="0043A6"/>
                </a:solidFill>
                <a:latin typeface="+mj-lt"/>
                <a:ea typeface="楷体_GB2312" pitchFamily="49" charset="-122"/>
              </a:rPr>
              <a:t>'b10x1 + 'b01111 </a:t>
            </a:r>
            <a:r>
              <a:rPr kumimoji="1" lang="zh-CN" altLang="en-US" sz="3200" b="1">
                <a:solidFill>
                  <a:srgbClr val="0043A6"/>
                </a:solidFill>
                <a:latin typeface="+mj-lt"/>
                <a:ea typeface="楷体_GB2312" pitchFamily="49" charset="-122"/>
              </a:rPr>
              <a:t>结果为不确定数</a:t>
            </a:r>
            <a:r>
              <a:rPr kumimoji="1" lang="en-US" altLang="zh-CN" sz="3200" b="1">
                <a:solidFill>
                  <a:srgbClr val="0043A6"/>
                </a:solidFill>
                <a:latin typeface="+mj-lt"/>
                <a:ea typeface="楷体_GB2312" pitchFamily="49" charset="-122"/>
              </a:rPr>
              <a:t>'bxxxxx</a:t>
            </a:r>
            <a:endParaRPr kumimoji="1" lang="en-US" altLang="zh-CN" sz="3200" b="1">
              <a:latin typeface="+mj-lt"/>
              <a:ea typeface="楷体_GB2312" pitchFamily="49" charset="-122"/>
            </a:endParaRPr>
          </a:p>
          <a:p>
            <a:pPr marL="538163" indent="-538163" eaLnBrk="1" hangingPunct="1">
              <a:spcBef>
                <a:spcPct val="50000"/>
              </a:spcBef>
              <a:defRPr/>
            </a:pPr>
            <a:r>
              <a:rPr kumimoji="1" lang="en-US" altLang="zh-CN" sz="3200" b="1">
                <a:latin typeface="+mj-lt"/>
                <a:ea typeface="楷体_GB2312" pitchFamily="49" charset="-122"/>
              </a:rPr>
              <a:t>4</a:t>
            </a:r>
            <a:r>
              <a:rPr kumimoji="1" lang="zh-CN" altLang="en-US" sz="3200" b="1">
                <a:latin typeface="+mj-lt"/>
                <a:ea typeface="楷体_GB2312" pitchFamily="49" charset="-122"/>
              </a:rPr>
              <a:t>）无符号数和有符号数</a:t>
            </a:r>
          </a:p>
          <a:p>
            <a:pPr marL="1168400" lvl="1" indent="-450850" eaLnBrk="1" hangingPunct="1">
              <a:spcBef>
                <a:spcPct val="50000"/>
              </a:spcBef>
              <a:buClr>
                <a:srgbClr val="990000"/>
              </a:buClr>
              <a:buFont typeface="Wingdings" pitchFamily="2" charset="2"/>
              <a:buChar char="Ø"/>
              <a:defRPr/>
            </a:pPr>
            <a:r>
              <a:rPr kumimoji="1" lang="zh-CN" altLang="en-US" sz="3200" b="1">
                <a:latin typeface="+mj-lt"/>
                <a:ea typeface="楷体_GB2312" pitchFamily="49" charset="-122"/>
              </a:rPr>
              <a:t>若操作数为寄存器型或连线型，或基数格式表示形式的整数则为无符号数；</a:t>
            </a:r>
          </a:p>
          <a:p>
            <a:pPr marL="1168400" lvl="1" indent="-450850" eaLnBrk="1" hangingPunct="1">
              <a:spcBef>
                <a:spcPct val="50000"/>
              </a:spcBef>
              <a:buClr>
                <a:srgbClr val="990000"/>
              </a:buClr>
              <a:buFont typeface="Wingdings" pitchFamily="2" charset="2"/>
              <a:buChar char="Ø"/>
              <a:defRPr/>
            </a:pPr>
            <a:r>
              <a:rPr kumimoji="1" lang="zh-CN" altLang="en-US" sz="3200" b="1">
                <a:latin typeface="+mj-lt"/>
                <a:ea typeface="楷体_GB2312" pitchFamily="49" charset="-122"/>
              </a:rPr>
              <a:t>若为整型或实型，则可以是有符号数。</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DC309F5-9CCF-4A10-9D00-6E92B4AF0F1A}" type="slidenum">
              <a:rPr lang="en-US" altLang="zh-CN">
                <a:latin typeface="Times New Roman" panose="02020603050405020304" pitchFamily="18" charset="0"/>
                <a:ea typeface="楷体_GB2312" pitchFamily="49" charset="-122"/>
              </a:rPr>
              <a:pPr/>
              <a:t>68</a:t>
            </a:fld>
            <a:endParaRPr lang="en-US" altLang="zh-CN">
              <a:latin typeface="Times New Roman" panose="02020603050405020304" pitchFamily="18" charset="0"/>
              <a:ea typeface="楷体_GB2312" pitchFamily="49" charset="-122"/>
            </a:endParaRPr>
          </a:p>
        </p:txBody>
      </p:sp>
      <p:sp>
        <p:nvSpPr>
          <p:cNvPr id="81923" name="Text Box 1026"/>
          <p:cNvSpPr txBox="1">
            <a:spLocks noChangeArrowheads="1"/>
          </p:cNvSpPr>
          <p:nvPr/>
        </p:nvSpPr>
        <p:spPr bwMode="auto">
          <a:xfrm>
            <a:off x="228600" y="609600"/>
            <a:ext cx="8458200" cy="5114925"/>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a:latin typeface="+mj-lt"/>
                <a:ea typeface="楷体_GB2312" pitchFamily="49" charset="-122"/>
              </a:rPr>
              <a:t>例：</a:t>
            </a:r>
          </a:p>
          <a:p>
            <a:pPr eaLnBrk="1" hangingPunct="1">
              <a:lnSpc>
                <a:spcPct val="90000"/>
              </a:lnSpc>
              <a:spcBef>
                <a:spcPct val="50000"/>
              </a:spcBef>
              <a:defRPr/>
            </a:pPr>
            <a:r>
              <a:rPr kumimoji="1" lang="en-US" altLang="zh-CN" sz="3200" b="1">
                <a:latin typeface="+mj-lt"/>
                <a:ea typeface="楷体_GB2312" pitchFamily="49" charset="-122"/>
              </a:rPr>
              <a:t>reg [5:0] Bar</a:t>
            </a:r>
            <a:r>
              <a:rPr kumimoji="1" lang="zh-CN" altLang="en-US" sz="3200" b="1">
                <a:latin typeface="+mj-lt"/>
                <a:ea typeface="楷体_GB2312" pitchFamily="49" charset="-122"/>
              </a:rPr>
              <a:t>；</a:t>
            </a:r>
          </a:p>
          <a:p>
            <a:pPr eaLnBrk="1" hangingPunct="1">
              <a:lnSpc>
                <a:spcPct val="90000"/>
              </a:lnSpc>
              <a:spcBef>
                <a:spcPct val="50000"/>
              </a:spcBef>
              <a:defRPr/>
            </a:pPr>
            <a:r>
              <a:rPr kumimoji="1" lang="en-US" altLang="zh-CN" sz="3200" b="1">
                <a:latin typeface="+mj-lt"/>
                <a:ea typeface="楷体_GB2312" pitchFamily="49" charset="-122"/>
              </a:rPr>
              <a:t>integer Tab;</a:t>
            </a:r>
            <a:br>
              <a:rPr kumimoji="1" lang="en-US" altLang="zh-CN" sz="3200" b="1">
                <a:latin typeface="+mj-lt"/>
                <a:ea typeface="楷体_GB2312" pitchFamily="49" charset="-122"/>
              </a:rPr>
            </a:br>
            <a:r>
              <a:rPr kumimoji="1" lang="en-US" altLang="zh-CN" sz="3200" b="1">
                <a:latin typeface="+mj-lt"/>
                <a:ea typeface="楷体_GB2312" pitchFamily="49" charset="-122"/>
              </a:rPr>
              <a:t>. . .</a:t>
            </a:r>
          </a:p>
          <a:p>
            <a:pPr eaLnBrk="1" hangingPunct="1">
              <a:lnSpc>
                <a:spcPct val="90000"/>
              </a:lnSpc>
              <a:spcBef>
                <a:spcPct val="50000"/>
              </a:spcBef>
              <a:defRPr/>
            </a:pPr>
            <a:r>
              <a:rPr kumimoji="1" lang="en-US" altLang="zh-CN" sz="3200" b="1">
                <a:latin typeface="+mj-lt"/>
                <a:ea typeface="楷体_GB2312" pitchFamily="49" charset="-122"/>
              </a:rPr>
              <a:t>Bar = -6'd12</a:t>
            </a:r>
            <a:r>
              <a:rPr kumimoji="1" lang="zh-CN" altLang="en-US" sz="3200" b="1">
                <a:latin typeface="+mj-lt"/>
                <a:ea typeface="楷体_GB2312" pitchFamily="49" charset="-122"/>
              </a:rPr>
              <a:t>；</a:t>
            </a:r>
            <a:r>
              <a:rPr kumimoji="1" lang="en-US" altLang="zh-CN" sz="3200" b="1">
                <a:latin typeface="+mj-lt"/>
                <a:ea typeface="楷体_GB2312" pitchFamily="49" charset="-122"/>
              </a:rPr>
              <a:t>//</a:t>
            </a:r>
            <a:r>
              <a:rPr kumimoji="1" lang="zh-CN" altLang="en-US" sz="3200" b="1">
                <a:latin typeface="+mj-lt"/>
                <a:ea typeface="楷体_GB2312" pitchFamily="49" charset="-122"/>
              </a:rPr>
              <a:t>寄存器变量</a:t>
            </a:r>
            <a:r>
              <a:rPr kumimoji="1" lang="en-US" altLang="zh-CN" sz="3200" b="1">
                <a:latin typeface="+mj-lt"/>
                <a:ea typeface="楷体_GB2312" pitchFamily="49" charset="-122"/>
              </a:rPr>
              <a:t>Bar</a:t>
            </a:r>
            <a:r>
              <a:rPr kumimoji="1" lang="zh-CN" altLang="en-US" sz="3200" b="1">
                <a:latin typeface="+mj-lt"/>
                <a:ea typeface="楷体_GB2312" pitchFamily="49" charset="-122"/>
              </a:rPr>
              <a:t>的十进制数为</a:t>
            </a:r>
          </a:p>
          <a:p>
            <a:pPr eaLnBrk="1" hangingPunct="1">
              <a:lnSpc>
                <a:spcPct val="90000"/>
              </a:lnSpc>
              <a:spcBef>
                <a:spcPct val="50000"/>
              </a:spcBef>
              <a:defRPr/>
            </a:pPr>
            <a:r>
              <a:rPr kumimoji="1" lang="zh-CN" altLang="en-US" sz="3200" b="1">
                <a:latin typeface="+mj-lt"/>
                <a:ea typeface="楷体_GB2312" pitchFamily="49" charset="-122"/>
              </a:rPr>
              <a:t>                            </a:t>
            </a:r>
            <a:r>
              <a:rPr kumimoji="1" lang="en-US" altLang="zh-CN" sz="3200" b="1">
                <a:latin typeface="+mj-lt"/>
                <a:ea typeface="楷体_GB2312" pitchFamily="49" charset="-122"/>
              </a:rPr>
              <a:t>52</a:t>
            </a:r>
            <a:r>
              <a:rPr kumimoji="1" lang="zh-CN" altLang="en-US" sz="3200" b="1">
                <a:latin typeface="+mj-lt"/>
                <a:ea typeface="楷体_GB2312" pitchFamily="49" charset="-122"/>
              </a:rPr>
              <a:t>，向量值为</a:t>
            </a:r>
            <a:r>
              <a:rPr kumimoji="1" lang="en-US" altLang="zh-CN" sz="3200" b="1">
                <a:latin typeface="+mj-lt"/>
                <a:ea typeface="楷体_GB2312" pitchFamily="49" charset="-122"/>
              </a:rPr>
              <a:t>110100</a:t>
            </a:r>
            <a:r>
              <a:rPr kumimoji="1" lang="zh-CN" altLang="en-US" sz="3200" b="1">
                <a:latin typeface="+mj-lt"/>
                <a:ea typeface="楷体_GB2312" pitchFamily="49" charset="-122"/>
              </a:rPr>
              <a:t>。</a:t>
            </a:r>
          </a:p>
          <a:p>
            <a:pPr eaLnBrk="1" hangingPunct="1">
              <a:lnSpc>
                <a:spcPct val="90000"/>
              </a:lnSpc>
              <a:spcBef>
                <a:spcPct val="50000"/>
              </a:spcBef>
              <a:defRPr/>
            </a:pPr>
            <a:r>
              <a:rPr kumimoji="1" lang="en-US" altLang="zh-CN" sz="3200" b="1">
                <a:latin typeface="+mj-lt"/>
                <a:ea typeface="楷体_GB2312" pitchFamily="49" charset="-122"/>
              </a:rPr>
              <a:t>Tab = -6'd12</a:t>
            </a:r>
            <a:r>
              <a:rPr kumimoji="1" lang="zh-CN" altLang="en-US" sz="3200" b="1">
                <a:latin typeface="+mj-lt"/>
                <a:ea typeface="楷体_GB2312" pitchFamily="49" charset="-122"/>
              </a:rPr>
              <a:t>；</a:t>
            </a:r>
            <a:r>
              <a:rPr kumimoji="1" lang="en-US" altLang="zh-CN" sz="3200" b="1">
                <a:latin typeface="+mj-lt"/>
                <a:ea typeface="楷体_GB2312" pitchFamily="49" charset="-122"/>
              </a:rPr>
              <a:t>//</a:t>
            </a:r>
            <a:r>
              <a:rPr kumimoji="1" lang="zh-CN" altLang="en-US" sz="3200" b="1">
                <a:latin typeface="+mj-lt"/>
                <a:ea typeface="楷体_GB2312" pitchFamily="49" charset="-122"/>
              </a:rPr>
              <a:t>整数</a:t>
            </a:r>
            <a:r>
              <a:rPr kumimoji="1" lang="en-US" altLang="zh-CN" sz="3200" b="1">
                <a:latin typeface="+mj-lt"/>
                <a:ea typeface="楷体_GB2312" pitchFamily="49" charset="-122"/>
              </a:rPr>
              <a:t>Tab</a:t>
            </a:r>
            <a:r>
              <a:rPr kumimoji="1" lang="zh-CN" altLang="en-US" sz="3200" b="1">
                <a:latin typeface="+mj-lt"/>
                <a:ea typeface="楷体_GB2312" pitchFamily="49" charset="-122"/>
              </a:rPr>
              <a:t>的十进制数为</a:t>
            </a:r>
            <a:r>
              <a:rPr kumimoji="1" lang="en-US" altLang="zh-CN" sz="3200" b="1">
                <a:latin typeface="+mj-lt"/>
                <a:ea typeface="楷体_GB2312" pitchFamily="49" charset="-122"/>
              </a:rPr>
              <a:t>-12</a:t>
            </a:r>
            <a:r>
              <a:rPr kumimoji="1" lang="zh-CN" altLang="en-US" sz="3200" b="1">
                <a:latin typeface="+mj-lt"/>
                <a:ea typeface="楷体_GB2312" pitchFamily="49" charset="-122"/>
              </a:rPr>
              <a:t>，位</a:t>
            </a:r>
          </a:p>
          <a:p>
            <a:pPr eaLnBrk="1" hangingPunct="1">
              <a:lnSpc>
                <a:spcPct val="90000"/>
              </a:lnSpc>
              <a:spcBef>
                <a:spcPct val="50000"/>
              </a:spcBef>
              <a:defRPr/>
            </a:pPr>
            <a:r>
              <a:rPr kumimoji="1" lang="zh-CN" altLang="en-US" sz="3200" b="1">
                <a:latin typeface="+mj-lt"/>
                <a:ea typeface="楷体_GB2312" pitchFamily="49" charset="-122"/>
              </a:rPr>
              <a:t>                           形式为</a:t>
            </a:r>
            <a:r>
              <a:rPr kumimoji="1" lang="en-US" altLang="zh-CN" sz="3200" b="1">
                <a:latin typeface="+mj-lt"/>
                <a:ea typeface="楷体_GB2312" pitchFamily="49" charset="-122"/>
              </a:rPr>
              <a:t>110100</a:t>
            </a:r>
            <a:r>
              <a:rPr kumimoji="1" lang="zh-CN" altLang="en-US" sz="3200" b="1">
                <a:latin typeface="+mj-lt"/>
                <a:ea typeface="楷体_GB2312" pitchFamily="49" charset="-122"/>
              </a:rPr>
              <a: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300A6C02-C196-48BC-9CE5-7DC782DDA7A9}" type="slidenum">
              <a:rPr lang="en-US" altLang="zh-CN">
                <a:latin typeface="Times New Roman" panose="02020603050405020304" pitchFamily="18" charset="0"/>
                <a:ea typeface="楷体_GB2312" pitchFamily="49" charset="-122"/>
              </a:rPr>
              <a:pPr/>
              <a:t>69</a:t>
            </a:fld>
            <a:endParaRPr lang="en-US" altLang="zh-CN">
              <a:latin typeface="Times New Roman" panose="02020603050405020304" pitchFamily="18" charset="0"/>
              <a:ea typeface="楷体_GB2312" pitchFamily="49" charset="-122"/>
            </a:endParaRPr>
          </a:p>
        </p:txBody>
      </p:sp>
      <p:sp>
        <p:nvSpPr>
          <p:cNvPr id="82947" name="Text Box 2050"/>
          <p:cNvSpPr txBox="1">
            <a:spLocks noChangeArrowheads="1"/>
          </p:cNvSpPr>
          <p:nvPr/>
        </p:nvSpPr>
        <p:spPr bwMode="auto">
          <a:xfrm>
            <a:off x="238125" y="298450"/>
            <a:ext cx="8458200" cy="5557838"/>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en-US" altLang="zh-CN" sz="3200" b="1">
                <a:latin typeface="+mj-lt"/>
                <a:ea typeface="楷体_GB2312" pitchFamily="49" charset="-122"/>
              </a:rPr>
              <a:t>5</a:t>
            </a:r>
            <a:r>
              <a:rPr kumimoji="1" lang="zh-CN" altLang="en-US" sz="3200" b="1">
                <a:latin typeface="+mj-lt"/>
                <a:ea typeface="楷体_GB2312" pitchFamily="49" charset="-122"/>
              </a:rPr>
              <a:t>）算术操作结果的长度</a:t>
            </a:r>
          </a:p>
          <a:p>
            <a:pPr eaLnBrk="1" hangingPunct="1">
              <a:lnSpc>
                <a:spcPct val="90000"/>
              </a:lnSpc>
              <a:spcBef>
                <a:spcPct val="50000"/>
              </a:spcBef>
              <a:defRPr/>
            </a:pPr>
            <a:r>
              <a:rPr kumimoji="1" lang="zh-CN" altLang="en-US" sz="3200" b="1">
                <a:latin typeface="+mj-lt"/>
                <a:ea typeface="楷体_GB2312" pitchFamily="49" charset="-122"/>
              </a:rPr>
              <a:t>	算术表达式结果的长度由最长的操作数决</a:t>
            </a:r>
          </a:p>
          <a:p>
            <a:pPr eaLnBrk="1" hangingPunct="1">
              <a:lnSpc>
                <a:spcPct val="90000"/>
              </a:lnSpc>
              <a:spcBef>
                <a:spcPct val="50000"/>
              </a:spcBef>
              <a:defRPr/>
            </a:pPr>
            <a:r>
              <a:rPr kumimoji="1" lang="zh-CN" altLang="en-US" sz="3200" b="1">
                <a:latin typeface="+mj-lt"/>
                <a:ea typeface="楷体_GB2312" pitchFamily="49" charset="-122"/>
              </a:rPr>
              <a:t>定。在赋值语句下，算术操作结果的长度由操</a:t>
            </a:r>
          </a:p>
          <a:p>
            <a:pPr eaLnBrk="1" hangingPunct="1">
              <a:lnSpc>
                <a:spcPct val="90000"/>
              </a:lnSpc>
              <a:spcBef>
                <a:spcPct val="50000"/>
              </a:spcBef>
              <a:defRPr/>
            </a:pPr>
            <a:r>
              <a:rPr kumimoji="1" lang="zh-CN" altLang="en-US" sz="3200" b="1">
                <a:latin typeface="+mj-lt"/>
                <a:ea typeface="楷体_GB2312" pitchFamily="49" charset="-122"/>
              </a:rPr>
              <a:t>作符左端目标长度决定。</a:t>
            </a:r>
          </a:p>
          <a:p>
            <a:pPr eaLnBrk="1" hangingPunct="1">
              <a:lnSpc>
                <a:spcPct val="90000"/>
              </a:lnSpc>
              <a:spcBef>
                <a:spcPct val="50000"/>
              </a:spcBef>
              <a:defRPr/>
            </a:pPr>
            <a:r>
              <a:rPr kumimoji="1" lang="en-US" altLang="zh-CN" sz="3200" b="1">
                <a:latin typeface="+mj-lt"/>
                <a:ea typeface="楷体_GB2312" pitchFamily="49" charset="-122"/>
              </a:rPr>
              <a:t>reg [3:0] Arc, Bar, Crt</a:t>
            </a:r>
            <a:r>
              <a:rPr kumimoji="1" lang="zh-CN" altLang="en-US" sz="3200" b="1">
                <a:latin typeface="+mj-lt"/>
                <a:ea typeface="楷体_GB2312" pitchFamily="49" charset="-122"/>
              </a:rPr>
              <a:t>；</a:t>
            </a:r>
          </a:p>
          <a:p>
            <a:pPr eaLnBrk="1" hangingPunct="1">
              <a:lnSpc>
                <a:spcPct val="90000"/>
              </a:lnSpc>
              <a:spcBef>
                <a:spcPct val="50000"/>
              </a:spcBef>
              <a:defRPr/>
            </a:pPr>
            <a:r>
              <a:rPr kumimoji="1" lang="en-US" altLang="zh-CN" sz="3200" b="1">
                <a:latin typeface="+mj-lt"/>
                <a:ea typeface="楷体_GB2312" pitchFamily="49" charset="-122"/>
              </a:rPr>
              <a:t>reg [5:0] Frx</a:t>
            </a:r>
            <a:r>
              <a:rPr kumimoji="1" lang="zh-CN" altLang="en-US" sz="3200" b="1">
                <a:latin typeface="+mj-lt"/>
                <a:ea typeface="楷体_GB2312" pitchFamily="49" charset="-122"/>
              </a:rPr>
              <a:t>；</a:t>
            </a:r>
            <a:br>
              <a:rPr kumimoji="1" lang="zh-CN" altLang="en-US" sz="3200" b="1">
                <a:latin typeface="+mj-lt"/>
                <a:ea typeface="楷体_GB2312" pitchFamily="49" charset="-122"/>
              </a:rPr>
            </a:br>
            <a:r>
              <a:rPr kumimoji="1" lang="en-US" altLang="zh-CN" sz="3200" b="1">
                <a:latin typeface="+mj-lt"/>
                <a:ea typeface="楷体_GB2312" pitchFamily="49" charset="-122"/>
              </a:rPr>
              <a:t>. . . </a:t>
            </a:r>
            <a:br>
              <a:rPr kumimoji="1" lang="en-US" altLang="zh-CN" sz="3200" b="1">
                <a:latin typeface="+mj-lt"/>
                <a:ea typeface="楷体_GB2312" pitchFamily="49" charset="-122"/>
              </a:rPr>
            </a:br>
            <a:r>
              <a:rPr kumimoji="1" lang="en-US" altLang="zh-CN" sz="3200" b="1">
                <a:latin typeface="+mj-lt"/>
                <a:ea typeface="楷体_GB2312" pitchFamily="49" charset="-122"/>
              </a:rPr>
              <a:t>Arc = Bar + Crt</a:t>
            </a:r>
            <a:r>
              <a:rPr kumimoji="1" lang="zh-CN" altLang="en-US" sz="3200" b="1">
                <a:latin typeface="+mj-lt"/>
                <a:ea typeface="楷体_GB2312" pitchFamily="49" charset="-122"/>
              </a:rPr>
              <a:t>；</a:t>
            </a:r>
          </a:p>
          <a:p>
            <a:pPr eaLnBrk="1" hangingPunct="1">
              <a:lnSpc>
                <a:spcPct val="90000"/>
              </a:lnSpc>
              <a:spcBef>
                <a:spcPct val="50000"/>
              </a:spcBef>
              <a:defRPr/>
            </a:pPr>
            <a:r>
              <a:rPr kumimoji="1" lang="en-US" altLang="zh-CN" sz="3200" b="1">
                <a:latin typeface="+mj-lt"/>
                <a:ea typeface="楷体_GB2312" pitchFamily="49" charset="-122"/>
              </a:rPr>
              <a:t>Frx = Bar + Crt</a:t>
            </a:r>
            <a:r>
              <a:rPr kumimoji="1" lang="zh-CN" altLang="en-US" sz="3200" b="1">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C713AD0-0EDD-471D-8DF4-D28D0632F8F5}" type="slidenum">
              <a:rPr lang="en-US" altLang="zh-CN">
                <a:latin typeface="Times New Roman" panose="02020603050405020304" pitchFamily="18" charset="0"/>
              </a:rPr>
              <a:pPr/>
              <a:t>7</a:t>
            </a:fld>
            <a:endParaRPr lang="en-US" altLang="zh-CN">
              <a:latin typeface="Times New Roman" panose="02020603050405020304" pitchFamily="18" charset="0"/>
            </a:endParaRPr>
          </a:p>
        </p:txBody>
      </p:sp>
      <p:sp>
        <p:nvSpPr>
          <p:cNvPr id="20483" name="Text Box 2"/>
          <p:cNvSpPr txBox="1">
            <a:spLocks noChangeArrowheads="1"/>
          </p:cNvSpPr>
          <p:nvPr/>
        </p:nvSpPr>
        <p:spPr bwMode="auto">
          <a:xfrm>
            <a:off x="228600" y="685800"/>
            <a:ext cx="8153400" cy="4616450"/>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dirty="0">
                <a:latin typeface="楷体_GB2312" pitchFamily="49" charset="-122"/>
                <a:ea typeface="楷体_GB2312" pitchFamily="49" charset="-122"/>
              </a:rPr>
              <a:t>优点：</a:t>
            </a:r>
          </a:p>
          <a:p>
            <a:pPr eaLnBrk="1" hangingPunct="1">
              <a:spcBef>
                <a:spcPct val="50000"/>
              </a:spcBef>
              <a:defRPr/>
            </a:pP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设计人员对于用这种方法进行设计比较熟悉；</a:t>
            </a:r>
          </a:p>
          <a:p>
            <a:pPr eaLnBrk="1" hangingPunct="1">
              <a:spcBef>
                <a:spcPct val="50000"/>
              </a:spcBef>
              <a:defRPr/>
            </a:pP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实现各个子块电路所需的时间短。</a:t>
            </a:r>
          </a:p>
          <a:p>
            <a:pPr eaLnBrk="1" hangingPunct="1">
              <a:spcBef>
                <a:spcPct val="50000"/>
              </a:spcBef>
              <a:defRPr/>
            </a:pPr>
            <a:r>
              <a:rPr kumimoji="1" lang="zh-CN" altLang="en-US" sz="2800" b="1" dirty="0">
                <a:latin typeface="楷体_GB2312" pitchFamily="49" charset="-122"/>
                <a:ea typeface="楷体_GB2312" pitchFamily="49" charset="-122"/>
              </a:rPr>
              <a:t>缺点：</a:t>
            </a:r>
          </a:p>
          <a:p>
            <a:pPr eaLnBrk="1" hangingPunct="1">
              <a:spcBef>
                <a:spcPct val="50000"/>
              </a:spcBef>
              <a:defRPr/>
            </a:pP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一般来讲，对系统的整体功能把握不足；</a:t>
            </a:r>
          </a:p>
          <a:p>
            <a:pPr marL="361950" indent="-361950" eaLnBrk="1" hangingPunct="1">
              <a:spcBef>
                <a:spcPct val="50000"/>
              </a:spcBef>
              <a:defRPr/>
            </a:pP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实现整个系统的功能所需的时间长，因为必须先   将各个小模块完成，使用这种方法对设计人员之间相互进行协作有比较高的要求。</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B301813-9DD0-4CEE-B9FA-AF96F416D5F9}" type="slidenum">
              <a:rPr lang="en-US" altLang="zh-CN">
                <a:latin typeface="Times New Roman" panose="02020603050405020304" pitchFamily="18" charset="0"/>
              </a:rPr>
              <a:pPr/>
              <a:t>70</a:t>
            </a:fld>
            <a:endParaRPr lang="en-US" altLang="zh-CN">
              <a:latin typeface="Times New Roman" panose="02020603050405020304" pitchFamily="18" charset="0"/>
            </a:endParaRPr>
          </a:p>
        </p:txBody>
      </p:sp>
      <p:sp>
        <p:nvSpPr>
          <p:cNvPr id="72707" name="Text Box 2050"/>
          <p:cNvSpPr txBox="1">
            <a:spLocks noChangeArrowheads="1"/>
          </p:cNvSpPr>
          <p:nvPr/>
        </p:nvSpPr>
        <p:spPr bwMode="auto">
          <a:xfrm>
            <a:off x="228600" y="290513"/>
            <a:ext cx="8915400" cy="619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zh-CN" altLang="en-US" sz="3200" b="1">
                <a:latin typeface="楷体_GB2312" pitchFamily="49" charset="-122"/>
                <a:ea typeface="楷体_GB2312" pitchFamily="49" charset="-122"/>
              </a:rPr>
              <a:t>例：算术运算符应用的一个例子。</a:t>
            </a:r>
          </a:p>
          <a:p>
            <a:pPr eaLnBrk="1" hangingPunct="1">
              <a:lnSpc>
                <a:spcPct val="80000"/>
              </a:lnSpc>
              <a:spcBef>
                <a:spcPct val="50000"/>
              </a:spcBef>
            </a:pPr>
            <a:r>
              <a:rPr kumimoji="1" lang="en-US" altLang="zh-CN" sz="3200" b="1">
                <a:latin typeface="Times New Roman" panose="02020603050405020304" pitchFamily="18" charset="0"/>
              </a:rPr>
              <a:t>module  arithmetic  (a</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out1</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out2</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out3</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out4</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out5)</a:t>
            </a:r>
          </a:p>
          <a:p>
            <a:pPr eaLnBrk="1" hangingPunct="1">
              <a:lnSpc>
                <a:spcPct val="80000"/>
              </a:lnSpc>
              <a:spcBef>
                <a:spcPct val="50000"/>
              </a:spcBef>
            </a:pPr>
            <a:r>
              <a:rPr kumimoji="1" lang="en-US" altLang="zh-CN" sz="3200" b="1">
                <a:latin typeface="Times New Roman" panose="02020603050405020304" pitchFamily="18" charset="0"/>
              </a:rPr>
              <a:t>    input  [2:0]  a </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output [3:0]  out1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output [4:0]  out3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output [2:0]  out2 </a:t>
            </a: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out4</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out5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reg  [3:0] out1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reg  [4:0]  out3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reg  [2:0]  out2 </a:t>
            </a: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out4</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out5 </a:t>
            </a:r>
            <a:r>
              <a:rPr kumimoji="1" lang="zh-CN" altLang="en-US" sz="3200" b="1">
                <a:latin typeface="Times New Roman" panose="02020603050405020304" pitchFamily="18" charset="0"/>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027C004-50FA-40E5-A983-170FBED9C01A}" type="slidenum">
              <a:rPr lang="en-US" altLang="zh-CN">
                <a:latin typeface="Times New Roman" panose="02020603050405020304" pitchFamily="18" charset="0"/>
              </a:rPr>
              <a:pPr/>
              <a:t>71</a:t>
            </a:fld>
            <a:endParaRPr lang="en-US" altLang="zh-CN">
              <a:latin typeface="Times New Roman" panose="02020603050405020304" pitchFamily="18" charset="0"/>
            </a:endParaRPr>
          </a:p>
        </p:txBody>
      </p:sp>
      <p:sp>
        <p:nvSpPr>
          <p:cNvPr id="73731" name="Text Box 1026"/>
          <p:cNvSpPr txBox="1">
            <a:spLocks noChangeArrowheads="1"/>
          </p:cNvSpPr>
          <p:nvPr/>
        </p:nvSpPr>
        <p:spPr bwMode="auto">
          <a:xfrm>
            <a:off x="228600" y="6096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3200" b="1">
                <a:latin typeface="Times New Roman" panose="02020603050405020304" pitchFamily="18" charset="0"/>
              </a:rPr>
              <a:t>    always @  (a  or  b)</a:t>
            </a:r>
          </a:p>
          <a:p>
            <a:pPr eaLnBrk="1" hangingPunct="1">
              <a:lnSpc>
                <a:spcPct val="80000"/>
              </a:lnSpc>
              <a:spcBef>
                <a:spcPct val="50000"/>
              </a:spcBef>
            </a:pPr>
            <a:r>
              <a:rPr kumimoji="1" lang="en-US" altLang="zh-CN" sz="3200" b="1">
                <a:latin typeface="Times New Roman" panose="02020603050405020304" pitchFamily="18" charset="0"/>
              </a:rPr>
              <a:t>	begin  </a:t>
            </a:r>
          </a:p>
          <a:p>
            <a:pPr eaLnBrk="1" hangingPunct="1">
              <a:lnSpc>
                <a:spcPct val="80000"/>
              </a:lnSpc>
              <a:spcBef>
                <a:spcPct val="50000"/>
              </a:spcBef>
            </a:pPr>
            <a:r>
              <a:rPr kumimoji="1" lang="en-US" altLang="zh-CN" sz="3200" b="1">
                <a:latin typeface="Times New Roman" panose="02020603050405020304" pitchFamily="18" charset="0"/>
              </a:rPr>
              <a:t>	   out1=a+b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out2=a-b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out3=a*b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out4=a/b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out5=a%b </a:t>
            </a:r>
            <a:r>
              <a:rPr kumimoji="1" lang="zh-CN" altLang="en-US" sz="3200" b="1">
                <a:latin typeface="Times New Roman" panose="02020603050405020304" pitchFamily="18" charset="0"/>
              </a:rPr>
              <a:t>；</a:t>
            </a:r>
          </a:p>
          <a:p>
            <a:pPr eaLnBrk="1" hangingPunct="1">
              <a:lnSpc>
                <a:spcPct val="80000"/>
              </a:lnSpc>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end</a:t>
            </a:r>
          </a:p>
          <a:p>
            <a:pPr eaLnBrk="1" hangingPunct="1">
              <a:lnSpc>
                <a:spcPct val="80000"/>
              </a:lnSpc>
              <a:spcBef>
                <a:spcPct val="50000"/>
              </a:spcBef>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65EFF971-C899-4015-82EF-E6832E21B8B8}" type="slidenum">
              <a:rPr lang="en-US" altLang="zh-CN">
                <a:latin typeface="Times New Roman" panose="02020603050405020304" pitchFamily="18" charset="0"/>
                <a:ea typeface="楷体_GB2312" pitchFamily="49" charset="-122"/>
              </a:rPr>
              <a:pPr/>
              <a:t>72</a:t>
            </a:fld>
            <a:endParaRPr lang="en-US" altLang="zh-CN">
              <a:latin typeface="Times New Roman" panose="02020603050405020304" pitchFamily="18" charset="0"/>
              <a:ea typeface="楷体_GB2312" pitchFamily="49" charset="-122"/>
            </a:endParaRPr>
          </a:p>
        </p:txBody>
      </p:sp>
      <p:sp>
        <p:nvSpPr>
          <p:cNvPr id="87042" name="Text Box 1026"/>
          <p:cNvSpPr txBox="1">
            <a:spLocks noChangeArrowheads="1"/>
          </p:cNvSpPr>
          <p:nvPr/>
        </p:nvSpPr>
        <p:spPr bwMode="auto">
          <a:xfrm>
            <a:off x="274638" y="258763"/>
            <a:ext cx="86106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2. </a:t>
            </a:r>
            <a:r>
              <a:rPr kumimoji="1" lang="zh-CN" altLang="en-US" sz="3600" b="1">
                <a:solidFill>
                  <a:srgbClr val="990000"/>
                </a:solidFill>
                <a:effectLst>
                  <a:outerShdw blurRad="38100" dist="38100" dir="2700000" algn="tl">
                    <a:srgbClr val="C0C0C0"/>
                  </a:outerShdw>
                </a:effectLst>
                <a:latin typeface="+mj-lt"/>
                <a:ea typeface="楷体_GB2312" pitchFamily="49" charset="-122"/>
              </a:rPr>
              <a:t>逻辑运算符</a:t>
            </a:r>
          </a:p>
        </p:txBody>
      </p:sp>
      <p:sp>
        <p:nvSpPr>
          <p:cNvPr id="86020" name="Text Box 1027"/>
          <p:cNvSpPr txBox="1">
            <a:spLocks noChangeArrowheads="1"/>
          </p:cNvSpPr>
          <p:nvPr/>
        </p:nvSpPr>
        <p:spPr bwMode="auto">
          <a:xfrm>
            <a:off x="293688" y="930275"/>
            <a:ext cx="8458200" cy="2238375"/>
          </a:xfrm>
          <a:prstGeom prst="rect">
            <a:avLst/>
          </a:prstGeom>
          <a:noFill/>
          <a:ln w="9525">
            <a:noFill/>
            <a:miter lim="800000"/>
            <a:headEnd/>
            <a:tailEnd/>
          </a:ln>
        </p:spPr>
        <p:txBody>
          <a:bodyPr>
            <a:spAutoFit/>
          </a:bodyPr>
          <a:lstStyle/>
          <a:p>
            <a:pPr marL="447675" indent="-447675" eaLnBrk="1" hangingPunct="1">
              <a:lnSpc>
                <a:spcPct val="110000"/>
              </a:lnSpc>
              <a:defRPr/>
            </a:pPr>
            <a:r>
              <a:rPr kumimoji="1" lang="zh-CN" altLang="en-US" sz="3200" b="1">
                <a:latin typeface="+mj-lt"/>
                <a:ea typeface="楷体_GB2312" pitchFamily="49" charset="-122"/>
              </a:rPr>
              <a:t>逻辑运算符有</a:t>
            </a:r>
            <a:r>
              <a:rPr kumimoji="1" lang="en-US" altLang="zh-CN" sz="3200" b="1">
                <a:latin typeface="+mj-lt"/>
                <a:ea typeface="楷体_GB2312" pitchFamily="49" charset="-122"/>
              </a:rPr>
              <a:t>3</a:t>
            </a:r>
            <a:r>
              <a:rPr kumimoji="1" lang="zh-CN" altLang="en-US" sz="3200" b="1">
                <a:latin typeface="+mj-lt"/>
                <a:ea typeface="楷体_GB2312" pitchFamily="49" charset="-122"/>
              </a:rPr>
              <a:t>种</a:t>
            </a:r>
            <a:r>
              <a:rPr kumimoji="1" lang="en-US" altLang="zh-CN" sz="3200" b="1">
                <a:latin typeface="+mj-lt"/>
                <a:ea typeface="楷体_GB2312" pitchFamily="49" charset="-122"/>
              </a:rPr>
              <a:t>:</a:t>
            </a:r>
          </a:p>
          <a:p>
            <a:pPr marL="447675" indent="-447675" eaLnBrk="1" hangingPunct="1">
              <a:lnSpc>
                <a:spcPct val="110000"/>
              </a:lnSpc>
              <a:buClr>
                <a:srgbClr val="800000"/>
              </a:buClr>
              <a:buFont typeface="Wingdings" pitchFamily="2" charset="2"/>
              <a:buChar char="Ø"/>
              <a:defRPr/>
            </a:pPr>
            <a:r>
              <a:rPr kumimoji="1" lang="en-US" altLang="zh-CN" sz="3200" b="1">
                <a:latin typeface="+mj-lt"/>
                <a:ea typeface="楷体_GB2312" pitchFamily="49" charset="-122"/>
              </a:rPr>
              <a:t>&amp;&amp; (</a:t>
            </a:r>
            <a:r>
              <a:rPr kumimoji="1" lang="zh-CN" altLang="en-US" sz="3200" b="1">
                <a:latin typeface="+mj-lt"/>
                <a:ea typeface="楷体_GB2312" pitchFamily="49" charset="-122"/>
              </a:rPr>
              <a:t>逻辑与</a:t>
            </a:r>
            <a:r>
              <a:rPr kumimoji="1" lang="en-US" altLang="zh-CN" sz="3200" b="1">
                <a:latin typeface="+mj-lt"/>
                <a:ea typeface="楷体_GB2312" pitchFamily="49" charset="-122"/>
              </a:rPr>
              <a:t>)</a:t>
            </a:r>
          </a:p>
          <a:p>
            <a:pPr marL="447675" indent="-447675" eaLnBrk="1" hangingPunct="1">
              <a:lnSpc>
                <a:spcPct val="110000"/>
              </a:lnSpc>
              <a:buClr>
                <a:srgbClr val="800000"/>
              </a:buClr>
              <a:buFont typeface="Wingdings" pitchFamily="2" charset="2"/>
              <a:buChar char="Ø"/>
              <a:defRPr/>
            </a:pPr>
            <a:r>
              <a:rPr kumimoji="1" lang="en-US" altLang="zh-CN" sz="3200" b="1">
                <a:latin typeface="+mj-lt"/>
                <a:ea typeface="楷体_GB2312" pitchFamily="49" charset="-122"/>
              </a:rPr>
              <a:t> || (</a:t>
            </a:r>
            <a:r>
              <a:rPr kumimoji="1" lang="zh-CN" altLang="en-US" sz="3200" b="1">
                <a:latin typeface="+mj-lt"/>
                <a:ea typeface="楷体_GB2312" pitchFamily="49" charset="-122"/>
              </a:rPr>
              <a:t>逻辑或</a:t>
            </a:r>
            <a:r>
              <a:rPr kumimoji="1" lang="en-US" altLang="zh-CN" sz="3200" b="1">
                <a:latin typeface="+mj-lt"/>
                <a:ea typeface="楷体_GB2312" pitchFamily="49" charset="-122"/>
              </a:rPr>
              <a:t>) </a:t>
            </a:r>
          </a:p>
          <a:p>
            <a:pPr marL="447675" indent="-447675" eaLnBrk="1" hangingPunct="1">
              <a:lnSpc>
                <a:spcPct val="110000"/>
              </a:lnSpc>
              <a:buClr>
                <a:srgbClr val="800000"/>
              </a:buClr>
              <a:buFont typeface="Wingdings" pitchFamily="2" charset="2"/>
              <a:buChar char="Ø"/>
              <a:defRPr/>
            </a:pPr>
            <a:r>
              <a:rPr kumimoji="1" lang="en-US" altLang="zh-CN" sz="3200" b="1">
                <a:latin typeface="+mj-lt"/>
                <a:ea typeface="楷体_GB2312" pitchFamily="49" charset="-122"/>
              </a:rPr>
              <a:t> </a:t>
            </a:r>
            <a:r>
              <a:rPr kumimoji="1" lang="zh-CN" altLang="en-US" sz="3200" b="1">
                <a:latin typeface="+mj-lt"/>
                <a:ea typeface="楷体_GB2312" pitchFamily="49" charset="-122"/>
              </a:rPr>
              <a:t>！</a:t>
            </a:r>
            <a:r>
              <a:rPr kumimoji="1" lang="en-US" altLang="zh-CN" sz="3200" b="1">
                <a:latin typeface="+mj-lt"/>
                <a:ea typeface="楷体_GB2312" pitchFamily="49" charset="-122"/>
              </a:rPr>
              <a:t>(</a:t>
            </a:r>
            <a:r>
              <a:rPr kumimoji="1" lang="zh-CN" altLang="en-US" sz="3200" b="1">
                <a:latin typeface="+mj-lt"/>
                <a:ea typeface="楷体_GB2312" pitchFamily="49" charset="-122"/>
              </a:rPr>
              <a:t>逻辑非</a:t>
            </a:r>
            <a:r>
              <a:rPr kumimoji="1" lang="en-US" altLang="zh-CN" sz="3200" b="1">
                <a:latin typeface="+mj-lt"/>
                <a:ea typeface="楷体_GB2312" pitchFamily="49" charset="-122"/>
              </a:rPr>
              <a:t>)</a:t>
            </a:r>
          </a:p>
        </p:txBody>
      </p:sp>
      <p:sp>
        <p:nvSpPr>
          <p:cNvPr id="87044" name="Text Box 1028"/>
          <p:cNvSpPr txBox="1">
            <a:spLocks noChangeArrowheads="1"/>
          </p:cNvSpPr>
          <p:nvPr/>
        </p:nvSpPr>
        <p:spPr bwMode="auto">
          <a:xfrm>
            <a:off x="95250" y="3394075"/>
            <a:ext cx="8991600" cy="2214563"/>
          </a:xfrm>
          <a:prstGeom prst="rect">
            <a:avLst/>
          </a:prstGeom>
          <a:noFill/>
          <a:ln w="9525">
            <a:noFill/>
            <a:miter lim="800000"/>
            <a:headEnd/>
            <a:tailEnd/>
          </a:ln>
          <a:effectLst/>
        </p:spPr>
        <p:txBody>
          <a:bodyPr>
            <a:spAutoFit/>
          </a:bodyPr>
          <a:lstStyle/>
          <a:p>
            <a:pPr eaLnBrk="1" hangingPunct="1">
              <a:lnSpc>
                <a:spcPct val="110000"/>
              </a:lnSpc>
              <a:defRPr/>
            </a:pPr>
            <a:r>
              <a:rPr kumimoji="1" lang="zh-CN" altLang="en-US" sz="3200" b="1">
                <a:solidFill>
                  <a:srgbClr val="660066"/>
                </a:solidFill>
                <a:effectLst>
                  <a:outerShdw blurRad="38100" dist="38100" dir="2700000" algn="tl">
                    <a:srgbClr val="C0C0C0"/>
                  </a:outerShdw>
                </a:effectLst>
                <a:latin typeface="+mj-lt"/>
                <a:ea typeface="楷体_GB2312" pitchFamily="49" charset="-122"/>
              </a:rPr>
              <a:t>说明：</a:t>
            </a:r>
          </a:p>
          <a:p>
            <a:pPr eaLnBrk="1" hangingPunct="1">
              <a:lnSpc>
                <a:spcPct val="110000"/>
              </a:lnSpc>
              <a:defRPr/>
            </a:pPr>
            <a:r>
              <a:rPr kumimoji="1" lang="en-US" altLang="zh-CN" sz="3200" b="1">
                <a:effectLst>
                  <a:outerShdw blurRad="38100" dist="38100" dir="2700000" algn="tl">
                    <a:srgbClr val="C0C0C0"/>
                  </a:outerShdw>
                </a:effectLst>
                <a:latin typeface="+mj-lt"/>
                <a:ea typeface="楷体_GB2312" pitchFamily="49" charset="-122"/>
              </a:rPr>
              <a:t>1</a:t>
            </a:r>
            <a:r>
              <a:rPr kumimoji="1" lang="zh-CN" altLang="en-US" sz="3200" b="1">
                <a:effectLst>
                  <a:outerShdw blurRad="38100" dist="38100" dir="2700000" algn="tl">
                    <a:srgbClr val="C0C0C0"/>
                  </a:outerShdw>
                </a:effectLst>
                <a:latin typeface="+mj-lt"/>
                <a:ea typeface="楷体_GB2312" pitchFamily="49" charset="-122"/>
              </a:rPr>
              <a:t>） </a:t>
            </a:r>
            <a:r>
              <a:rPr kumimoji="1" lang="en-US" altLang="zh-CN" sz="3200" b="1">
                <a:effectLst>
                  <a:outerShdw blurRad="38100" dist="38100" dir="2700000" algn="tl">
                    <a:srgbClr val="C0C0C0"/>
                  </a:outerShdw>
                </a:effectLst>
                <a:latin typeface="+mj-lt"/>
                <a:ea typeface="楷体_GB2312" pitchFamily="49" charset="-122"/>
              </a:rPr>
              <a:t>&amp;&amp; </a:t>
            </a:r>
            <a:r>
              <a:rPr kumimoji="1" lang="zh-CN" altLang="en-US" sz="3200" b="1">
                <a:effectLst>
                  <a:outerShdw blurRad="38100" dist="38100" dir="2700000" algn="tl">
                    <a:srgbClr val="C0C0C0"/>
                  </a:outerShdw>
                </a:effectLst>
                <a:latin typeface="+mj-lt"/>
                <a:ea typeface="楷体_GB2312" pitchFamily="49" charset="-122"/>
              </a:rPr>
              <a:t>和</a:t>
            </a:r>
            <a:r>
              <a:rPr kumimoji="1" lang="en-US" altLang="zh-CN" sz="3200" b="1">
                <a:effectLst>
                  <a:outerShdw blurRad="38100" dist="38100" dir="2700000" algn="tl">
                    <a:srgbClr val="C0C0C0"/>
                  </a:outerShdw>
                </a:effectLst>
                <a:latin typeface="+mj-lt"/>
                <a:ea typeface="楷体_GB2312" pitchFamily="49" charset="-122"/>
              </a:rPr>
              <a:t>|| </a:t>
            </a:r>
            <a:r>
              <a:rPr kumimoji="1" lang="zh-CN" altLang="en-US" sz="3200" b="1">
                <a:effectLst>
                  <a:outerShdw blurRad="38100" dist="38100" dir="2700000" algn="tl">
                    <a:srgbClr val="C0C0C0"/>
                  </a:outerShdw>
                </a:effectLst>
                <a:latin typeface="+mj-lt"/>
                <a:ea typeface="楷体_GB2312" pitchFamily="49" charset="-122"/>
              </a:rPr>
              <a:t>为二目运算符，要求有两个操作数。</a:t>
            </a:r>
          </a:p>
          <a:p>
            <a:pPr eaLnBrk="1" hangingPunct="1">
              <a:lnSpc>
                <a:spcPct val="110000"/>
              </a:lnSpc>
              <a:defRPr/>
            </a:pPr>
            <a:r>
              <a:rPr kumimoji="1" lang="zh-CN" altLang="en-US" sz="3200" b="1">
                <a:solidFill>
                  <a:srgbClr val="660066"/>
                </a:solidFill>
                <a:effectLst>
                  <a:outerShdw blurRad="38100" dist="38100" dir="2700000" algn="tl">
                    <a:srgbClr val="C0C0C0"/>
                  </a:outerShdw>
                </a:effectLst>
                <a:latin typeface="+mj-lt"/>
                <a:ea typeface="楷体_GB2312" pitchFamily="49" charset="-122"/>
              </a:rPr>
              <a:t>例</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t>
            </a:r>
            <a:r>
              <a:rPr kumimoji="1" lang="en-US" altLang="zh-CN"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a&gt;b</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 </a:t>
            </a:r>
            <a:r>
              <a:rPr kumimoji="1" lang="en-US" altLang="zh-CN" sz="3200" b="1">
                <a:solidFill>
                  <a:srgbClr val="660066"/>
                </a:solidFill>
                <a:effectLst>
                  <a:outerShdw blurRad="38100" dist="38100" dir="2700000" algn="tl">
                    <a:srgbClr val="C0C0C0"/>
                  </a:outerShdw>
                </a:effectLst>
                <a:latin typeface="+mj-lt"/>
                <a:ea typeface="楷体_GB2312" pitchFamily="49" charset="-122"/>
              </a:rPr>
              <a:t>&amp;&amp; </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t>
            </a:r>
            <a:r>
              <a:rPr kumimoji="1" lang="en-US" altLang="zh-CN" sz="3200" b="1">
                <a:solidFill>
                  <a:srgbClr val="660066"/>
                </a:solidFill>
                <a:effectLst>
                  <a:outerShdw blurRad="38100" dist="38100" dir="2700000" algn="tl">
                    <a:srgbClr val="C0C0C0"/>
                  </a:outerShdw>
                </a:effectLst>
                <a:latin typeface="+mj-lt"/>
                <a:ea typeface="楷体_GB2312" pitchFamily="49" charset="-122"/>
                <a:sym typeface="Wingdings" pitchFamily="2" charset="2"/>
              </a:rPr>
              <a:t>b&gt;c</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 ，         </a:t>
            </a:r>
            <a:r>
              <a:rPr kumimoji="1" lang="en-US" altLang="zh-CN"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 </a:t>
            </a:r>
            <a:r>
              <a:rPr kumimoji="1" lang="en-US" altLang="zh-CN" sz="3200" b="1">
                <a:solidFill>
                  <a:srgbClr val="660066"/>
                </a:solidFill>
                <a:effectLst>
                  <a:outerShdw blurRad="38100" dist="38100" dir="2700000" algn="tl">
                    <a:srgbClr val="C0C0C0"/>
                  </a:outerShdw>
                </a:effectLst>
                <a:latin typeface="+mj-lt"/>
                <a:ea typeface="楷体_GB2312" pitchFamily="49" charset="-122"/>
              </a:rPr>
              <a:t>&amp;&amp; b</a:t>
            </a:r>
          </a:p>
          <a:p>
            <a:pPr eaLnBrk="1" hangingPunct="1">
              <a:lnSpc>
                <a:spcPct val="110000"/>
              </a:lnSpc>
              <a:defRPr/>
            </a:pPr>
            <a:r>
              <a:rPr kumimoji="1" lang="en-US" altLang="zh-CN" sz="3200" b="1">
                <a:solidFill>
                  <a:srgbClr val="660066"/>
                </a:solidFill>
                <a:effectLst>
                  <a:outerShdw blurRad="38100" dist="38100" dir="2700000" algn="tl">
                    <a:srgbClr val="C0C0C0"/>
                  </a:outerShdw>
                </a:effectLst>
                <a:latin typeface="+mj-lt"/>
                <a:ea typeface="楷体_GB2312" pitchFamily="49" charset="-122"/>
              </a:rPr>
              <a:t>    </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t>
            </a:r>
            <a:r>
              <a:rPr kumimoji="1" lang="en-US" altLang="zh-CN"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a&lt;b</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 </a:t>
            </a:r>
            <a:r>
              <a:rPr kumimoji="1" lang="en-US" altLang="zh-CN" sz="3200" b="1">
                <a:solidFill>
                  <a:srgbClr val="660066"/>
                </a:solidFill>
                <a:effectLst>
                  <a:outerShdw blurRad="38100" dist="38100" dir="2700000" algn="tl">
                    <a:srgbClr val="C0C0C0"/>
                  </a:outerShdw>
                </a:effectLst>
                <a:latin typeface="+mj-lt"/>
                <a:ea typeface="楷体_GB2312" pitchFamily="49" charset="-122"/>
              </a:rPr>
              <a:t>||</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t>
            </a:r>
            <a:r>
              <a:rPr kumimoji="1" lang="en-US" altLang="zh-CN" sz="3200" b="1">
                <a:solidFill>
                  <a:srgbClr val="660066"/>
                </a:solidFill>
                <a:effectLst>
                  <a:outerShdw blurRad="38100" dist="38100" dir="2700000" algn="tl">
                    <a:srgbClr val="C0C0C0"/>
                  </a:outerShdw>
                </a:effectLst>
                <a:latin typeface="+mj-lt"/>
                <a:ea typeface="楷体_GB2312" pitchFamily="49" charset="-122"/>
                <a:sym typeface="Wingdings" pitchFamily="2" charset="2"/>
              </a:rPr>
              <a:t>b&lt;c</a:t>
            </a:r>
            <a:r>
              <a:rPr kumimoji="1" lang="zh-CN" altLang="en-US" sz="3200" b="1">
                <a:solidFill>
                  <a:srgbClr val="660066"/>
                </a:solidFill>
                <a:effectLst>
                  <a:outerShdw blurRad="38100" dist="38100" dir="2700000" algn="tl">
                    <a:srgbClr val="C0C0C0"/>
                  </a:outerShdw>
                </a:effectLst>
                <a:latin typeface="+mj-lt"/>
                <a:ea typeface="楷体_GB2312" pitchFamily="49" charset="-122"/>
                <a:sym typeface="Wingdings" pitchFamily="2" charset="2"/>
              </a:rPr>
              <a:t>）    ，            </a:t>
            </a:r>
            <a:r>
              <a:rPr kumimoji="1" lang="en-US" altLang="zh-CN" sz="3200" b="1">
                <a:solidFill>
                  <a:srgbClr val="660066"/>
                </a:solidFill>
                <a:effectLst>
                  <a:outerShdw blurRad="38100" dist="38100" dir="2700000" algn="tl">
                    <a:srgbClr val="C0C0C0"/>
                  </a:outerShdw>
                </a:effectLst>
                <a:latin typeface="+mj-lt"/>
                <a:ea typeface="楷体_GB2312" pitchFamily="49" charset="-122"/>
                <a:sym typeface="Wingdings" pitchFamily="2" charset="2"/>
              </a:rPr>
              <a:t>a </a:t>
            </a:r>
            <a:r>
              <a:rPr kumimoji="1" lang="en-US" altLang="zh-CN" sz="3200" b="1">
                <a:solidFill>
                  <a:srgbClr val="660066"/>
                </a:solidFill>
                <a:effectLst>
                  <a:outerShdw blurRad="38100" dist="38100" dir="2700000" algn="tl">
                    <a:srgbClr val="C0C0C0"/>
                  </a:outerShdw>
                </a:effectLst>
                <a:latin typeface="+mj-lt"/>
                <a:ea typeface="楷体_GB2312" pitchFamily="49" charset="-122"/>
              </a:rPr>
              <a:t>|| b</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4DFE9242-358F-439A-851D-81A2E77B7CC4}" type="slidenum">
              <a:rPr lang="en-US" altLang="zh-CN">
                <a:latin typeface="Times New Roman" panose="02020603050405020304" pitchFamily="18" charset="0"/>
                <a:ea typeface="楷体_GB2312" pitchFamily="49" charset="-122"/>
              </a:rPr>
              <a:pPr/>
              <a:t>73</a:t>
            </a:fld>
            <a:endParaRPr lang="en-US" altLang="zh-CN">
              <a:latin typeface="Times New Roman" panose="02020603050405020304" pitchFamily="18" charset="0"/>
              <a:ea typeface="楷体_GB2312" pitchFamily="49" charset="-122"/>
            </a:endParaRPr>
          </a:p>
        </p:txBody>
      </p:sp>
      <p:sp>
        <p:nvSpPr>
          <p:cNvPr id="87043" name="Text Box 1026"/>
          <p:cNvSpPr txBox="1">
            <a:spLocks noChangeArrowheads="1"/>
          </p:cNvSpPr>
          <p:nvPr/>
        </p:nvSpPr>
        <p:spPr bwMode="auto">
          <a:xfrm>
            <a:off x="228600" y="457200"/>
            <a:ext cx="8696325" cy="6002338"/>
          </a:xfrm>
          <a:prstGeom prst="rect">
            <a:avLst/>
          </a:prstGeom>
          <a:noFill/>
          <a:ln w="9525">
            <a:noFill/>
            <a:miter lim="800000"/>
            <a:headEnd/>
            <a:tailEnd/>
          </a:ln>
        </p:spPr>
        <p:txBody>
          <a:bodyPr>
            <a:spAutoFit/>
          </a:bodyPr>
          <a:lstStyle/>
          <a:p>
            <a:pPr eaLnBrk="1" hangingPunct="1">
              <a:lnSpc>
                <a:spcPct val="120000"/>
              </a:lnSpc>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 ！是单目运算符，只要求一个操作数。</a:t>
            </a:r>
          </a:p>
          <a:p>
            <a:pPr eaLnBrk="1" hangingPunct="1">
              <a:lnSpc>
                <a:spcPct val="120000"/>
              </a:lnSpc>
              <a:defRPr/>
            </a:pPr>
            <a:r>
              <a:rPr kumimoji="1" lang="zh-CN" altLang="en-US" sz="3200" b="1" dirty="0">
                <a:solidFill>
                  <a:srgbClr val="660066"/>
                </a:solidFill>
                <a:latin typeface="+mj-lt"/>
                <a:ea typeface="楷体_GB2312" pitchFamily="49" charset="-122"/>
              </a:rPr>
              <a:t>例： </a:t>
            </a:r>
            <a:r>
              <a:rPr kumimoji="1" lang="en-US" altLang="zh-CN" sz="3200" b="1" dirty="0">
                <a:solidFill>
                  <a:srgbClr val="660066"/>
                </a:solidFill>
                <a:latin typeface="+mj-lt"/>
                <a:ea typeface="楷体_GB2312" pitchFamily="49" charset="-122"/>
              </a:rPr>
              <a:t>!</a:t>
            </a:r>
            <a:r>
              <a:rPr kumimoji="1" lang="zh-CN" altLang="en-US" sz="3200" b="1" dirty="0">
                <a:solidFill>
                  <a:srgbClr val="660066"/>
                </a:solidFill>
                <a:latin typeface="+mj-lt"/>
                <a:ea typeface="楷体_GB2312" pitchFamily="49" charset="-122"/>
              </a:rPr>
              <a:t>（</a:t>
            </a:r>
            <a:r>
              <a:rPr kumimoji="1" lang="en-US" altLang="zh-CN" sz="3200" b="1" dirty="0">
                <a:solidFill>
                  <a:srgbClr val="660066"/>
                </a:solidFill>
                <a:latin typeface="+mj-lt"/>
                <a:ea typeface="楷体_GB2312" pitchFamily="49" charset="-122"/>
                <a:sym typeface="Wingdings" pitchFamily="2" charset="2"/>
              </a:rPr>
              <a:t>a&gt;b</a:t>
            </a:r>
            <a:r>
              <a:rPr kumimoji="1" lang="zh-CN" altLang="en-US" sz="3200" b="1" dirty="0">
                <a:solidFill>
                  <a:srgbClr val="660066"/>
                </a:solidFill>
                <a:latin typeface="+mj-lt"/>
                <a:ea typeface="楷体_GB2312" pitchFamily="49" charset="-122"/>
                <a:sym typeface="Wingdings" pitchFamily="2" charset="2"/>
              </a:rPr>
              <a:t>） ，    </a:t>
            </a:r>
            <a:r>
              <a:rPr kumimoji="1" lang="en-US" altLang="zh-CN" sz="3200" b="1" dirty="0">
                <a:solidFill>
                  <a:srgbClr val="660066"/>
                </a:solidFill>
                <a:latin typeface="+mj-lt"/>
                <a:ea typeface="楷体_GB2312" pitchFamily="49" charset="-122"/>
              </a:rPr>
              <a:t>! </a:t>
            </a:r>
            <a:r>
              <a:rPr kumimoji="1" lang="en-US" altLang="zh-CN" sz="3200" b="1" dirty="0">
                <a:solidFill>
                  <a:srgbClr val="660066"/>
                </a:solidFill>
                <a:latin typeface="+mj-lt"/>
                <a:ea typeface="楷体_GB2312" pitchFamily="49" charset="-122"/>
                <a:sym typeface="Wingdings" pitchFamily="2" charset="2"/>
              </a:rPr>
              <a:t>a</a:t>
            </a:r>
            <a:r>
              <a:rPr kumimoji="1" lang="en-US" altLang="zh-CN" sz="3200" b="1" dirty="0">
                <a:solidFill>
                  <a:srgbClr val="660066"/>
                </a:solidFill>
                <a:latin typeface="+mj-lt"/>
                <a:ea typeface="楷体_GB2312" pitchFamily="49" charset="-122"/>
              </a:rPr>
              <a:t> </a:t>
            </a:r>
          </a:p>
          <a:p>
            <a:pPr eaLnBrk="1" hangingPunct="1">
              <a:lnSpc>
                <a:spcPct val="120000"/>
              </a:lnSpc>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）在一个逻辑表达式中，如果包含多个逻辑</a:t>
            </a:r>
          </a:p>
          <a:p>
            <a:pPr eaLnBrk="1" hangingPunct="1">
              <a:lnSpc>
                <a:spcPct val="120000"/>
              </a:lnSpc>
              <a:defRPr/>
            </a:pPr>
            <a:r>
              <a:rPr kumimoji="1" lang="zh-CN" altLang="en-US" sz="3200" b="1" dirty="0">
                <a:latin typeface="+mj-lt"/>
                <a:ea typeface="楷体_GB2312" pitchFamily="49" charset="-122"/>
              </a:rPr>
              <a:t>运算符，</a:t>
            </a:r>
          </a:p>
          <a:p>
            <a:pPr eaLnBrk="1" hangingPunct="1">
              <a:lnSpc>
                <a:spcPct val="120000"/>
              </a:lnSpc>
              <a:defRPr/>
            </a:pPr>
            <a:r>
              <a:rPr kumimoji="1" lang="zh-CN" altLang="en-US" sz="3200" b="1" dirty="0">
                <a:solidFill>
                  <a:srgbClr val="660066"/>
                </a:solidFill>
                <a:latin typeface="+mj-lt"/>
                <a:ea typeface="楷体_GB2312" pitchFamily="49" charset="-122"/>
              </a:rPr>
              <a:t>如：！</a:t>
            </a:r>
            <a:r>
              <a:rPr kumimoji="1" lang="en-US" altLang="zh-CN" sz="3200" b="1" dirty="0">
                <a:solidFill>
                  <a:srgbClr val="660066"/>
                </a:solidFill>
                <a:latin typeface="+mj-lt"/>
                <a:ea typeface="楷体_GB2312" pitchFamily="49" charset="-122"/>
              </a:rPr>
              <a:t>a&amp;&amp;b||(x&gt;y)&amp;&amp;c</a:t>
            </a:r>
          </a:p>
          <a:p>
            <a:pPr eaLnBrk="1" hangingPunct="1">
              <a:lnSpc>
                <a:spcPct val="120000"/>
              </a:lnSpc>
              <a:defRPr/>
            </a:pPr>
            <a:r>
              <a:rPr kumimoji="1" lang="zh-CN" altLang="en-US" sz="3200" b="1" dirty="0">
                <a:latin typeface="+mj-lt"/>
                <a:ea typeface="楷体_GB2312" pitchFamily="49" charset="-122"/>
              </a:rPr>
              <a:t>按以下优先次序：</a:t>
            </a:r>
          </a:p>
          <a:p>
            <a:pPr marL="1076325" lvl="1" indent="-449263" eaLnBrk="1" hangingPunct="1">
              <a:lnSpc>
                <a:spcPct val="120000"/>
              </a:lnSpc>
              <a:buClr>
                <a:srgbClr val="800000"/>
              </a:buClr>
              <a:buFont typeface="Wingdings" pitchFamily="2" charset="2"/>
              <a:buChar char="Ø"/>
              <a:defRPr/>
            </a:pPr>
            <a:r>
              <a:rPr kumimoji="1" lang="zh-CN" altLang="en-US" sz="3200" b="1" dirty="0">
                <a:latin typeface="+mj-lt"/>
                <a:ea typeface="楷体_GB2312" pitchFamily="49" charset="-122"/>
              </a:rPr>
              <a:t>！</a:t>
            </a:r>
            <a:r>
              <a:rPr kumimoji="1" lang="zh-CN" altLang="en-US" sz="3200" b="1" dirty="0">
                <a:latin typeface="+mj-lt"/>
                <a:ea typeface="楷体_GB2312" pitchFamily="49" charset="-122"/>
                <a:sym typeface="Symbol" pitchFamily="18" charset="2"/>
              </a:rPr>
              <a:t> </a:t>
            </a:r>
            <a:r>
              <a:rPr kumimoji="1" lang="en-US" altLang="zh-CN" sz="3200" b="1" dirty="0">
                <a:latin typeface="+mj-lt"/>
                <a:ea typeface="楷体_GB2312" pitchFamily="49" charset="-122"/>
              </a:rPr>
              <a:t>&amp;&amp; </a:t>
            </a:r>
            <a:r>
              <a:rPr kumimoji="1" lang="en-US" altLang="zh-CN" sz="3200" b="1" dirty="0">
                <a:latin typeface="+mj-lt"/>
                <a:ea typeface="楷体_GB2312" pitchFamily="49" charset="-122"/>
                <a:sym typeface="Symbol" pitchFamily="18" charset="2"/>
              </a:rPr>
              <a:t>||</a:t>
            </a:r>
          </a:p>
          <a:p>
            <a:pPr marL="1076325" lvl="1" indent="-449263" eaLnBrk="1" hangingPunct="1">
              <a:lnSpc>
                <a:spcPct val="120000"/>
              </a:lnSpc>
              <a:buClr>
                <a:srgbClr val="800000"/>
              </a:buClr>
              <a:buFont typeface="Wingdings" pitchFamily="2" charset="2"/>
              <a:buChar char="Ø"/>
              <a:defRPr/>
            </a:pPr>
            <a:r>
              <a:rPr kumimoji="1" lang="zh-CN" altLang="en-US" sz="3200" b="1" dirty="0">
                <a:latin typeface="+mj-lt"/>
                <a:ea typeface="楷体_GB2312" pitchFamily="49" charset="-122"/>
                <a:sym typeface="Symbol" pitchFamily="18" charset="2"/>
              </a:rPr>
              <a:t>逻辑运算符中，“</a:t>
            </a:r>
            <a:r>
              <a:rPr kumimoji="1" lang="en-US" altLang="zh-CN" sz="3200" b="1" dirty="0">
                <a:latin typeface="+mj-lt"/>
                <a:ea typeface="楷体_GB2312" pitchFamily="49" charset="-122"/>
              </a:rPr>
              <a:t>&amp;&amp; </a:t>
            </a:r>
            <a:r>
              <a:rPr kumimoji="1" lang="en-US" altLang="zh-CN" sz="3200" b="1" dirty="0">
                <a:latin typeface="+mj-lt"/>
                <a:ea typeface="楷体_GB2312" pitchFamily="49" charset="-122"/>
                <a:sym typeface="Symbol" pitchFamily="18" charset="2"/>
              </a:rPr>
              <a:t>”</a:t>
            </a:r>
            <a:r>
              <a:rPr kumimoji="1" lang="zh-CN" altLang="en-US" sz="3200" b="1" dirty="0">
                <a:latin typeface="+mj-lt"/>
                <a:ea typeface="楷体_GB2312" pitchFamily="49" charset="-122"/>
                <a:sym typeface="Symbol" pitchFamily="18" charset="2"/>
              </a:rPr>
              <a:t>和“</a:t>
            </a:r>
            <a:r>
              <a:rPr kumimoji="1" lang="en-US" altLang="zh-CN" sz="3200" b="1" dirty="0">
                <a:latin typeface="+mj-lt"/>
                <a:ea typeface="楷体_GB2312" pitchFamily="49" charset="-122"/>
                <a:sym typeface="Symbol" pitchFamily="18" charset="2"/>
              </a:rPr>
              <a:t>||”</a:t>
            </a:r>
            <a:r>
              <a:rPr kumimoji="1" lang="zh-CN" altLang="en-US" sz="3200" b="1" dirty="0">
                <a:latin typeface="+mj-lt"/>
                <a:ea typeface="楷体_GB2312" pitchFamily="49" charset="-122"/>
                <a:sym typeface="Symbol" pitchFamily="18" charset="2"/>
              </a:rPr>
              <a:t>的优先级别低于关系运算符，“！”高于算术运算符。</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6116CB65-9290-4BBA-B8FA-A9094BB8DC85}" type="slidenum">
              <a:rPr lang="en-US" altLang="zh-CN">
                <a:latin typeface="Times New Roman" panose="02020603050405020304" pitchFamily="18" charset="0"/>
                <a:ea typeface="楷体_GB2312" pitchFamily="49" charset="-122"/>
              </a:rPr>
              <a:pPr/>
              <a:t>74</a:t>
            </a:fld>
            <a:endParaRPr lang="en-US" altLang="zh-CN">
              <a:latin typeface="Times New Roman" panose="02020603050405020304" pitchFamily="18" charset="0"/>
              <a:ea typeface="楷体_GB2312" pitchFamily="49" charset="-122"/>
            </a:endParaRPr>
          </a:p>
        </p:txBody>
      </p:sp>
      <p:sp>
        <p:nvSpPr>
          <p:cNvPr id="89090" name="Text Box 1026"/>
          <p:cNvSpPr txBox="1">
            <a:spLocks noChangeArrowheads="1"/>
          </p:cNvSpPr>
          <p:nvPr/>
        </p:nvSpPr>
        <p:spPr bwMode="auto">
          <a:xfrm>
            <a:off x="228600" y="609600"/>
            <a:ext cx="83058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3.  </a:t>
            </a:r>
            <a:r>
              <a:rPr kumimoji="1" lang="zh-CN" altLang="en-US" sz="3600" b="1">
                <a:solidFill>
                  <a:srgbClr val="990000"/>
                </a:solidFill>
                <a:effectLst>
                  <a:outerShdw blurRad="38100" dist="38100" dir="2700000" algn="tl">
                    <a:srgbClr val="C0C0C0"/>
                  </a:outerShdw>
                </a:effectLst>
                <a:latin typeface="+mj-lt"/>
                <a:ea typeface="楷体_GB2312" pitchFamily="49" charset="-122"/>
              </a:rPr>
              <a:t>位运算</a:t>
            </a:r>
          </a:p>
        </p:txBody>
      </p:sp>
      <p:sp>
        <p:nvSpPr>
          <p:cNvPr id="88068" name="Text Box 1027"/>
          <p:cNvSpPr txBox="1">
            <a:spLocks noChangeArrowheads="1"/>
          </p:cNvSpPr>
          <p:nvPr/>
        </p:nvSpPr>
        <p:spPr bwMode="auto">
          <a:xfrm>
            <a:off x="228600" y="2209800"/>
            <a:ext cx="3276600" cy="2800350"/>
          </a:xfrm>
          <a:prstGeom prst="rect">
            <a:avLst/>
          </a:prstGeom>
          <a:noFill/>
          <a:ln w="9525">
            <a:noFill/>
            <a:miter lim="800000"/>
            <a:headEnd/>
            <a:tailEnd/>
          </a:ln>
        </p:spPr>
        <p:txBody>
          <a:bodyPr>
            <a:spAutoFit/>
          </a:bodyPr>
          <a:lstStyle/>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 ~ 	</a:t>
            </a:r>
            <a:r>
              <a:rPr kumimoji="1" lang="zh-CN" altLang="en-US" sz="3200" b="1">
                <a:latin typeface="+mj-lt"/>
                <a:ea typeface="楷体_GB2312" pitchFamily="49" charset="-122"/>
              </a:rPr>
              <a:t>按位取反；</a:t>
            </a:r>
          </a:p>
          <a:p>
            <a:pPr eaLnBrk="1" hangingPunct="1">
              <a:spcBef>
                <a:spcPct val="50000"/>
              </a:spcBef>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	</a:t>
            </a:r>
            <a:r>
              <a:rPr kumimoji="1" lang="zh-CN" altLang="en-US" sz="3200" b="1">
                <a:latin typeface="+mj-lt"/>
                <a:ea typeface="楷体_GB2312" pitchFamily="49" charset="-122"/>
              </a:rPr>
              <a:t>按位或；</a:t>
            </a:r>
          </a:p>
          <a:p>
            <a:pPr eaLnBrk="1" hangingPunct="1">
              <a:spcBef>
                <a:spcPct val="50000"/>
              </a:spcBef>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&amp;	</a:t>
            </a:r>
            <a:r>
              <a:rPr kumimoji="1" lang="zh-CN" altLang="en-US" sz="3200" b="1">
                <a:latin typeface="+mj-lt"/>
                <a:ea typeface="楷体_GB2312" pitchFamily="49" charset="-122"/>
              </a:rPr>
              <a:t>按位与；</a:t>
            </a:r>
          </a:p>
          <a:p>
            <a:pPr eaLnBrk="1" hangingPunct="1">
              <a:spcBef>
                <a:spcPct val="50000"/>
              </a:spcBef>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	</a:t>
            </a:r>
            <a:r>
              <a:rPr kumimoji="1" lang="zh-CN" altLang="en-US" sz="3200" b="1">
                <a:latin typeface="+mj-lt"/>
                <a:ea typeface="楷体_GB2312" pitchFamily="49" charset="-122"/>
              </a:rPr>
              <a:t>按位异或；</a:t>
            </a:r>
          </a:p>
        </p:txBody>
      </p:sp>
      <p:sp>
        <p:nvSpPr>
          <p:cNvPr id="88069" name="Text Box 1028"/>
          <p:cNvSpPr txBox="1">
            <a:spLocks noChangeArrowheads="1"/>
          </p:cNvSpPr>
          <p:nvPr/>
        </p:nvSpPr>
        <p:spPr bwMode="auto">
          <a:xfrm>
            <a:off x="304800" y="1295400"/>
            <a:ext cx="8305800" cy="57943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在</a:t>
            </a:r>
            <a:r>
              <a:rPr kumimoji="1" lang="en-US" altLang="zh-CN" sz="3200" b="1">
                <a:latin typeface="+mj-lt"/>
                <a:ea typeface="楷体_GB2312" pitchFamily="49" charset="-122"/>
              </a:rPr>
              <a:t>Verilog</a:t>
            </a:r>
            <a:r>
              <a:rPr kumimoji="1" lang="zh-CN" altLang="en-US" sz="3200" b="1">
                <a:latin typeface="+mj-lt"/>
                <a:ea typeface="楷体_GB2312" pitchFamily="49" charset="-122"/>
              </a:rPr>
              <a:t>语言中有</a:t>
            </a:r>
            <a:r>
              <a:rPr kumimoji="1" lang="en-US" altLang="zh-CN" sz="3200" b="1">
                <a:latin typeface="+mj-lt"/>
                <a:ea typeface="楷体_GB2312" pitchFamily="49" charset="-122"/>
              </a:rPr>
              <a:t>7</a:t>
            </a:r>
            <a:r>
              <a:rPr kumimoji="1" lang="zh-CN" altLang="en-US" sz="3200" b="1">
                <a:latin typeface="+mj-lt"/>
                <a:ea typeface="楷体_GB2312" pitchFamily="49" charset="-122"/>
              </a:rPr>
              <a:t>种位逻辑运算符：</a:t>
            </a:r>
          </a:p>
        </p:txBody>
      </p:sp>
      <p:sp>
        <p:nvSpPr>
          <p:cNvPr id="88070" name="Text Box 1029"/>
          <p:cNvSpPr txBox="1">
            <a:spLocks noChangeArrowheads="1"/>
          </p:cNvSpPr>
          <p:nvPr/>
        </p:nvSpPr>
        <p:spPr bwMode="auto">
          <a:xfrm>
            <a:off x="4114800" y="2209800"/>
            <a:ext cx="4495800" cy="2043113"/>
          </a:xfrm>
          <a:prstGeom prst="rect">
            <a:avLst/>
          </a:prstGeom>
          <a:noFill/>
          <a:ln w="9525">
            <a:noFill/>
            <a:miter lim="800000"/>
            <a:headEnd/>
            <a:tailEnd/>
          </a:ln>
        </p:spPr>
        <p:txBody>
          <a:bodyPr>
            <a:spAutoFit/>
          </a:bodyPr>
          <a:lstStyle/>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a:t>
            </a:r>
            <a:r>
              <a:rPr kumimoji="1" lang="zh-CN" altLang="en-US" sz="3200" b="1">
                <a:latin typeface="+mj-lt"/>
                <a:ea typeface="楷体_GB2312" pitchFamily="49" charset="-122"/>
              </a:rPr>
              <a:t>或</a:t>
            </a:r>
            <a:r>
              <a:rPr kumimoji="1" lang="en-US" altLang="zh-CN" sz="3200" b="1">
                <a:latin typeface="+mj-lt"/>
                <a:ea typeface="楷体_GB2312" pitchFamily="49" charset="-122"/>
              </a:rPr>
              <a:t>~^	</a:t>
            </a:r>
            <a:r>
              <a:rPr kumimoji="1" lang="zh-CN" altLang="en-US" sz="3200" b="1">
                <a:latin typeface="+mj-lt"/>
                <a:ea typeface="楷体_GB2312" pitchFamily="49" charset="-122"/>
              </a:rPr>
              <a:t>按位异或非；</a:t>
            </a:r>
          </a:p>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~&amp;		</a:t>
            </a:r>
            <a:r>
              <a:rPr kumimoji="1" lang="zh-CN" altLang="en-US" sz="3200" b="1">
                <a:latin typeface="+mj-lt"/>
                <a:ea typeface="楷体_GB2312" pitchFamily="49" charset="-122"/>
              </a:rPr>
              <a:t>按位与非；</a:t>
            </a:r>
          </a:p>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		</a:t>
            </a:r>
            <a:r>
              <a:rPr kumimoji="1" lang="zh-CN" altLang="en-US" sz="3200" b="1">
                <a:latin typeface="+mj-lt"/>
                <a:ea typeface="楷体_GB2312" pitchFamily="49" charset="-122"/>
              </a:rPr>
              <a:t>按位或非；</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EEF39B9-D687-4F10-90E6-7F6F63FEC58E}" type="slidenum">
              <a:rPr lang="en-US" altLang="zh-CN">
                <a:latin typeface="Times New Roman" panose="02020603050405020304" pitchFamily="18" charset="0"/>
              </a:rPr>
              <a:pPr/>
              <a:t>75</a:t>
            </a:fld>
            <a:endParaRPr lang="en-US" altLang="zh-CN">
              <a:latin typeface="Times New Roman" panose="02020603050405020304" pitchFamily="18" charset="0"/>
            </a:endParaRPr>
          </a:p>
        </p:txBody>
      </p:sp>
      <p:sp>
        <p:nvSpPr>
          <p:cNvPr id="77827" name="Text Box 1026"/>
          <p:cNvSpPr txBox="1">
            <a:spLocks noChangeArrowheads="1"/>
          </p:cNvSpPr>
          <p:nvPr/>
        </p:nvSpPr>
        <p:spPr bwMode="auto">
          <a:xfrm>
            <a:off x="304800" y="533400"/>
            <a:ext cx="85344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例：若</a:t>
            </a:r>
            <a:r>
              <a:rPr kumimoji="1" lang="en-US" altLang="zh-CN" sz="3200" b="1">
                <a:latin typeface="Times New Roman" panose="02020603050405020304" pitchFamily="18" charset="0"/>
              </a:rPr>
              <a:t>A=5'b11001</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B=5'b10101</a:t>
            </a:r>
            <a:r>
              <a:rPr kumimoji="1" lang="zh-CN" altLang="en-US" sz="3200" b="1">
                <a:latin typeface="Times New Roman" panose="02020603050405020304" pitchFamily="18" charset="0"/>
              </a:rPr>
              <a:t>，则：</a:t>
            </a:r>
          </a:p>
          <a:p>
            <a:pPr eaLnBrk="1" hangingPunct="1">
              <a:spcBef>
                <a:spcPct val="50000"/>
              </a:spcBef>
            </a:pPr>
            <a:r>
              <a:rPr kumimoji="1" lang="zh-CN" altLang="en-US" sz="3200" b="1">
                <a:latin typeface="Times New Roman" panose="02020603050405020304" pitchFamily="18" charset="0"/>
              </a:rPr>
              <a:t>	</a:t>
            </a:r>
            <a:r>
              <a:rPr kumimoji="1" lang="en-US" altLang="zh-CN" sz="3200" b="1">
                <a:latin typeface="Times New Roman" panose="02020603050405020304" pitchFamily="18" charset="0"/>
              </a:rPr>
              <a:t>~A=5'b00110</a:t>
            </a:r>
          </a:p>
          <a:p>
            <a:pPr eaLnBrk="1" hangingPunct="1">
              <a:spcBef>
                <a:spcPct val="50000"/>
              </a:spcBef>
            </a:pPr>
            <a:r>
              <a:rPr kumimoji="1" lang="en-US" altLang="zh-CN" sz="3200" b="1">
                <a:latin typeface="Times New Roman" panose="02020603050405020304" pitchFamily="18" charset="0"/>
              </a:rPr>
              <a:t>	A&amp;B= 5'b10001</a:t>
            </a:r>
          </a:p>
          <a:p>
            <a:pPr eaLnBrk="1" hangingPunct="1">
              <a:spcBef>
                <a:spcPct val="50000"/>
              </a:spcBef>
            </a:pPr>
            <a:r>
              <a:rPr kumimoji="1" lang="en-US" altLang="zh-CN" sz="3200" b="1">
                <a:latin typeface="Times New Roman" panose="02020603050405020304" pitchFamily="18" charset="0"/>
              </a:rPr>
              <a:t>	A|B= 5'b11101</a:t>
            </a:r>
          </a:p>
          <a:p>
            <a:pPr eaLnBrk="1" hangingPunct="1">
              <a:spcBef>
                <a:spcPct val="50000"/>
              </a:spcBef>
            </a:pPr>
            <a:r>
              <a:rPr kumimoji="1" lang="en-US" altLang="zh-CN" sz="3200" b="1">
                <a:latin typeface="Times New Roman" panose="02020603050405020304" pitchFamily="18" charset="0"/>
              </a:rPr>
              <a:t>	A^B= 5'b01100</a:t>
            </a:r>
          </a:p>
        </p:txBody>
      </p:sp>
      <p:sp>
        <p:nvSpPr>
          <p:cNvPr id="89092" name="Text Box 1027"/>
          <p:cNvSpPr txBox="1">
            <a:spLocks noChangeArrowheads="1"/>
          </p:cNvSpPr>
          <p:nvPr/>
        </p:nvSpPr>
        <p:spPr bwMode="auto">
          <a:xfrm>
            <a:off x="152400" y="4114800"/>
            <a:ext cx="8839200" cy="230822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dirty="0">
                <a:solidFill>
                  <a:srgbClr val="0043A6"/>
                </a:solidFill>
                <a:latin typeface="+mj-lt"/>
                <a:ea typeface="楷体_GB2312" pitchFamily="49" charset="-122"/>
              </a:rPr>
              <a:t>说明：</a:t>
            </a:r>
          </a:p>
          <a:p>
            <a:pPr eaLnBrk="1" hangingPunct="1">
              <a:lnSpc>
                <a:spcPct val="150000"/>
              </a:lnSpc>
              <a:spcBef>
                <a:spcPct val="50000"/>
              </a:spcBef>
              <a:defRPr/>
            </a:pPr>
            <a:r>
              <a:rPr kumimoji="1" lang="en-US" altLang="zh-CN" sz="3200" b="1" dirty="0">
                <a:latin typeface="+mj-lt"/>
                <a:ea typeface="楷体_GB2312" pitchFamily="49" charset="-122"/>
              </a:rPr>
              <a:t>1</a:t>
            </a:r>
            <a:r>
              <a:rPr kumimoji="1" lang="zh-CN" altLang="en-US" sz="3200" b="1" dirty="0">
                <a:latin typeface="+mj-lt"/>
                <a:ea typeface="楷体_GB2312" pitchFamily="49" charset="-122"/>
              </a:rPr>
              <a:t>）按位运算符中，除了“</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为单目运算符外，其余均为双目运算符。</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8A2B119-6646-4039-806E-831CB02F9D68}" type="slidenum">
              <a:rPr lang="en-US" altLang="zh-CN">
                <a:latin typeface="Times New Roman" panose="02020603050405020304" pitchFamily="18" charset="0"/>
                <a:ea typeface="楷体_GB2312" pitchFamily="49" charset="-122"/>
              </a:rPr>
              <a:pPr/>
              <a:t>76</a:t>
            </a:fld>
            <a:endParaRPr lang="en-US" altLang="zh-CN">
              <a:latin typeface="Times New Roman" panose="02020603050405020304" pitchFamily="18" charset="0"/>
              <a:ea typeface="楷体_GB2312" pitchFamily="49" charset="-122"/>
            </a:endParaRPr>
          </a:p>
        </p:txBody>
      </p:sp>
      <p:sp>
        <p:nvSpPr>
          <p:cNvPr id="90115" name="Text Box 2"/>
          <p:cNvSpPr txBox="1">
            <a:spLocks noChangeArrowheads="1"/>
          </p:cNvSpPr>
          <p:nvPr/>
        </p:nvSpPr>
        <p:spPr bwMode="auto">
          <a:xfrm>
            <a:off x="228600" y="919163"/>
            <a:ext cx="8736013" cy="423862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2</a:t>
            </a:r>
            <a:r>
              <a:rPr kumimoji="1" lang="zh-CN" altLang="en-US" sz="3200" b="1" dirty="0">
                <a:latin typeface="+mj-lt"/>
                <a:ea typeface="楷体_GB2312" pitchFamily="49" charset="-122"/>
              </a:rPr>
              <a:t>）对于双目运算符，如果操作数长度不相等</a:t>
            </a:r>
            <a:r>
              <a:rPr kumimoji="1" lang="en-US" altLang="zh-CN" sz="3200" b="1" dirty="0">
                <a:latin typeface="+mj-lt"/>
                <a:ea typeface="楷体_GB2312" pitchFamily="49" charset="-122"/>
              </a:rPr>
              <a:t>, </a:t>
            </a:r>
          </a:p>
          <a:p>
            <a:pPr eaLnBrk="1" hangingPunct="1">
              <a:spcBef>
                <a:spcPct val="50000"/>
              </a:spcBef>
              <a:defRPr/>
            </a:pPr>
            <a:r>
              <a:rPr kumimoji="1" lang="zh-CN" altLang="en-US" sz="3200" b="1" dirty="0">
                <a:latin typeface="+mj-lt"/>
                <a:ea typeface="楷体_GB2312" pitchFamily="49" charset="-122"/>
              </a:rPr>
              <a:t>长度较小的操作数在最左侧添</a:t>
            </a:r>
            <a:r>
              <a:rPr kumimoji="1" lang="en-US" altLang="zh-CN" sz="3200" b="1" dirty="0">
                <a:latin typeface="+mj-lt"/>
                <a:ea typeface="楷体_GB2312" pitchFamily="49" charset="-122"/>
              </a:rPr>
              <a:t>0</a:t>
            </a:r>
            <a:r>
              <a:rPr kumimoji="1" lang="zh-CN" altLang="en-US" sz="3200" b="1" dirty="0">
                <a:latin typeface="+mj-lt"/>
                <a:ea typeface="楷体_GB2312" pitchFamily="49" charset="-122"/>
              </a:rPr>
              <a:t>补位。</a:t>
            </a:r>
          </a:p>
          <a:p>
            <a:pPr eaLnBrk="1" hangingPunct="1">
              <a:spcBef>
                <a:spcPct val="50000"/>
              </a:spcBef>
              <a:defRPr/>
            </a:pPr>
            <a:r>
              <a:rPr kumimoji="1" lang="en-US" altLang="zh-CN" sz="3200" b="1" dirty="0">
                <a:latin typeface="+mj-lt"/>
                <a:ea typeface="楷体_GB2312" pitchFamily="49" charset="-122"/>
              </a:rPr>
              <a:t>3</a:t>
            </a:r>
            <a:r>
              <a:rPr kumimoji="1" lang="zh-CN" altLang="en-US" sz="3200" b="1" dirty="0">
                <a:latin typeface="+mj-lt"/>
                <a:ea typeface="楷体_GB2312" pitchFamily="49" charset="-122"/>
              </a:rPr>
              <a:t>）无论单目按位运算符还是双目按位运算符，</a:t>
            </a:r>
          </a:p>
          <a:p>
            <a:pPr eaLnBrk="1" hangingPunct="1">
              <a:spcBef>
                <a:spcPct val="50000"/>
              </a:spcBef>
              <a:defRPr/>
            </a:pPr>
            <a:r>
              <a:rPr kumimoji="1" lang="zh-CN" altLang="en-US" sz="3200" b="1" dirty="0">
                <a:latin typeface="+mj-lt"/>
                <a:ea typeface="楷体_GB2312" pitchFamily="49" charset="-122"/>
              </a:rPr>
              <a:t>经过按位运算后，原来的操作数有几位，所得</a:t>
            </a:r>
          </a:p>
          <a:p>
            <a:pPr eaLnBrk="1" hangingPunct="1">
              <a:spcBef>
                <a:spcPct val="50000"/>
              </a:spcBef>
              <a:defRPr/>
            </a:pPr>
            <a:r>
              <a:rPr kumimoji="1" lang="zh-CN" altLang="en-US" sz="3200" b="1" dirty="0">
                <a:latin typeface="+mj-lt"/>
                <a:ea typeface="楷体_GB2312" pitchFamily="49" charset="-122"/>
              </a:rPr>
              <a:t>结果仍为几位。</a:t>
            </a:r>
          </a:p>
          <a:p>
            <a:pPr eaLnBrk="1" hangingPunct="1">
              <a:spcBef>
                <a:spcPct val="50000"/>
              </a:spcBef>
              <a:defRPr/>
            </a:pPr>
            <a:r>
              <a:rPr kumimoji="1" lang="en-US" altLang="zh-CN" sz="3200" b="1" dirty="0">
                <a:latin typeface="+mj-lt"/>
                <a:ea typeface="楷体_GB2312" pitchFamily="49" charset="-122"/>
              </a:rPr>
              <a:t>4</a:t>
            </a:r>
            <a:r>
              <a:rPr kumimoji="1" lang="zh-CN" altLang="en-US" sz="3200" b="1" dirty="0">
                <a:latin typeface="+mj-lt"/>
                <a:ea typeface="楷体_GB2312" pitchFamily="49" charset="-122"/>
              </a:rPr>
              <a:t>）不要将逻辑运算符和按位运算符相混淆。</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6221D132-38D0-4434-9623-FB1794D5C9B7}" type="slidenum">
              <a:rPr lang="en-US" altLang="zh-CN">
                <a:latin typeface="Times New Roman" panose="02020603050405020304" pitchFamily="18" charset="0"/>
                <a:ea typeface="楷体_GB2312" pitchFamily="49" charset="-122"/>
              </a:rPr>
              <a:pPr/>
              <a:t>77</a:t>
            </a:fld>
            <a:endParaRPr lang="en-US" altLang="zh-CN">
              <a:latin typeface="Times New Roman" panose="02020603050405020304" pitchFamily="18" charset="0"/>
              <a:ea typeface="楷体_GB2312" pitchFamily="49" charset="-122"/>
            </a:endParaRPr>
          </a:p>
        </p:txBody>
      </p:sp>
      <p:sp>
        <p:nvSpPr>
          <p:cNvPr id="92162" name="Text Box 1026"/>
          <p:cNvSpPr txBox="1">
            <a:spLocks noChangeArrowheads="1"/>
          </p:cNvSpPr>
          <p:nvPr/>
        </p:nvSpPr>
        <p:spPr bwMode="auto">
          <a:xfrm>
            <a:off x="274638" y="487363"/>
            <a:ext cx="80772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4.  </a:t>
            </a:r>
            <a:r>
              <a:rPr kumimoji="1" lang="zh-CN" altLang="en-US" sz="3600" b="1">
                <a:solidFill>
                  <a:srgbClr val="990000"/>
                </a:solidFill>
                <a:effectLst>
                  <a:outerShdw blurRad="38100" dist="38100" dir="2700000" algn="tl">
                    <a:srgbClr val="C0C0C0"/>
                  </a:outerShdw>
                </a:effectLst>
                <a:latin typeface="+mj-lt"/>
                <a:ea typeface="楷体_GB2312" pitchFamily="49" charset="-122"/>
              </a:rPr>
              <a:t>关系运算符</a:t>
            </a:r>
          </a:p>
        </p:txBody>
      </p:sp>
      <p:sp>
        <p:nvSpPr>
          <p:cNvPr id="91140" name="Text Box 1027"/>
          <p:cNvSpPr txBox="1">
            <a:spLocks noChangeArrowheads="1"/>
          </p:cNvSpPr>
          <p:nvPr/>
        </p:nvSpPr>
        <p:spPr bwMode="auto">
          <a:xfrm>
            <a:off x="304800" y="1219200"/>
            <a:ext cx="6705600" cy="3506788"/>
          </a:xfrm>
          <a:prstGeom prst="rect">
            <a:avLst/>
          </a:prstGeom>
          <a:noFill/>
          <a:ln w="9525">
            <a:noFill/>
            <a:miter lim="800000"/>
            <a:headEnd/>
            <a:tailEnd/>
          </a:ln>
        </p:spPr>
        <p:txBody>
          <a:bodyPr>
            <a:spAutoFit/>
          </a:bodyPr>
          <a:lstStyle/>
          <a:p>
            <a:pPr eaLnBrk="1" hangingPunct="1">
              <a:spcBef>
                <a:spcPct val="50000"/>
              </a:spcBef>
              <a:buClr>
                <a:srgbClr val="800000"/>
              </a:buClr>
              <a:buFont typeface="Wingdings" pitchFamily="2" charset="2"/>
              <a:buNone/>
              <a:defRPr/>
            </a:pPr>
            <a:r>
              <a:rPr kumimoji="1" lang="en-US" altLang="zh-CN" sz="3200" b="1">
                <a:latin typeface="+mj-lt"/>
                <a:ea typeface="楷体_GB2312" pitchFamily="49" charset="-122"/>
              </a:rPr>
              <a:t>Verilog</a:t>
            </a:r>
            <a:r>
              <a:rPr kumimoji="1" lang="zh-CN" altLang="en-US" sz="3200" b="1">
                <a:latin typeface="+mj-lt"/>
                <a:ea typeface="楷体_GB2312" pitchFamily="49" charset="-122"/>
              </a:rPr>
              <a:t>关系运算符有：</a:t>
            </a:r>
          </a:p>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&gt;</a:t>
            </a:r>
            <a:r>
              <a:rPr kumimoji="1" lang="zh-CN" altLang="en-US" sz="3200" b="1">
                <a:latin typeface="+mj-lt"/>
                <a:ea typeface="楷体_GB2312" pitchFamily="49" charset="-122"/>
              </a:rPr>
              <a:t>（大于）</a:t>
            </a:r>
          </a:p>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&lt;</a:t>
            </a:r>
            <a:r>
              <a:rPr kumimoji="1" lang="zh-CN" altLang="en-US" sz="3200" b="1">
                <a:latin typeface="+mj-lt"/>
                <a:ea typeface="楷体_GB2312" pitchFamily="49" charset="-122"/>
              </a:rPr>
              <a:t>（小于）</a:t>
            </a:r>
          </a:p>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&gt;=</a:t>
            </a:r>
            <a:r>
              <a:rPr kumimoji="1" lang="zh-CN" altLang="en-US" sz="3200" b="1">
                <a:latin typeface="+mj-lt"/>
                <a:ea typeface="楷体_GB2312" pitchFamily="49" charset="-122"/>
              </a:rPr>
              <a:t>（大于等于）</a:t>
            </a:r>
          </a:p>
          <a:p>
            <a:pPr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&lt;=</a:t>
            </a:r>
            <a:r>
              <a:rPr kumimoji="1" lang="zh-CN" altLang="en-US" sz="3200" b="1">
                <a:latin typeface="+mj-lt"/>
                <a:ea typeface="楷体_GB2312" pitchFamily="49" charset="-122"/>
              </a:rPr>
              <a:t>（小于等于）</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47C3919-B64B-4E02-915A-8949A444DA5B}" type="slidenum">
              <a:rPr lang="en-US" altLang="zh-CN">
                <a:latin typeface="Times New Roman" panose="02020603050405020304" pitchFamily="18" charset="0"/>
              </a:rPr>
              <a:pPr/>
              <a:t>78</a:t>
            </a:fld>
            <a:endParaRPr lang="en-US" altLang="zh-CN">
              <a:latin typeface="Times New Roman" panose="02020603050405020304" pitchFamily="18" charset="0"/>
            </a:endParaRPr>
          </a:p>
        </p:txBody>
      </p:sp>
      <p:sp>
        <p:nvSpPr>
          <p:cNvPr id="80899" name="Text Box 2"/>
          <p:cNvSpPr txBox="1">
            <a:spLocks noChangeArrowheads="1"/>
          </p:cNvSpPr>
          <p:nvPr/>
        </p:nvSpPr>
        <p:spPr bwMode="auto">
          <a:xfrm>
            <a:off x="287338" y="95250"/>
            <a:ext cx="8315325"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kumimoji="1" lang="zh-CN" altLang="en-US" sz="2800" b="1">
                <a:latin typeface="楷体_GB2312" pitchFamily="49" charset="-122"/>
                <a:ea typeface="楷体_GB2312" pitchFamily="49" charset="-122"/>
              </a:rPr>
              <a:t>例：关系运算符应用的一个例子。</a:t>
            </a:r>
          </a:p>
          <a:p>
            <a:pPr eaLnBrk="1" hangingPunct="1">
              <a:lnSpc>
                <a:spcPct val="95000"/>
              </a:lnSpc>
            </a:pPr>
            <a:r>
              <a:rPr kumimoji="1" lang="en-US" altLang="zh-CN" sz="2800" b="1">
                <a:latin typeface="Times New Roman" panose="02020603050405020304" pitchFamily="18" charset="0"/>
              </a:rPr>
              <a:t>module  relation  (a</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out1</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out3</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out4)</a:t>
            </a:r>
          </a:p>
          <a:p>
            <a:pPr eaLnBrk="1" hangingPunct="1">
              <a:lnSpc>
                <a:spcPct val="95000"/>
              </a:lnSpc>
            </a:pPr>
            <a:r>
              <a:rPr kumimoji="1" lang="en-US" altLang="zh-CN" sz="2800" b="1">
                <a:latin typeface="Times New Roman" panose="02020603050405020304" pitchFamily="18" charset="0"/>
              </a:rPr>
              <a:t>    input  [2:0]  a </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a:t>
            </a:r>
          </a:p>
          <a:p>
            <a:pPr eaLnBrk="1" hangingPunct="1">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output   out1 </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out3</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out4 </a:t>
            </a:r>
            <a:r>
              <a:rPr kumimoji="1" lang="zh-CN" altLang="en-US" sz="2800" b="1">
                <a:latin typeface="Times New Roman" panose="02020603050405020304" pitchFamily="18" charset="0"/>
              </a:rPr>
              <a:t>；</a:t>
            </a:r>
          </a:p>
          <a:p>
            <a:pPr eaLnBrk="1" hangingPunct="1">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reg   out1</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out3</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out4 </a:t>
            </a:r>
            <a:r>
              <a:rPr kumimoji="1" lang="zh-CN" altLang="en-US" sz="2800" b="1">
                <a:latin typeface="Times New Roman" panose="02020603050405020304" pitchFamily="18" charset="0"/>
              </a:rPr>
              <a:t>；</a:t>
            </a:r>
          </a:p>
          <a:p>
            <a:pPr eaLnBrk="1" hangingPunct="1">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always @  (a  or  b)</a:t>
            </a:r>
          </a:p>
          <a:p>
            <a:pPr eaLnBrk="1" hangingPunct="1">
              <a:lnSpc>
                <a:spcPct val="95000"/>
              </a:lnSpc>
            </a:pPr>
            <a:r>
              <a:rPr kumimoji="1" lang="en-US" altLang="zh-CN" sz="2800" b="1">
                <a:latin typeface="Times New Roman" panose="02020603050405020304" pitchFamily="18" charset="0"/>
              </a:rPr>
              <a:t>	begin  </a:t>
            </a:r>
          </a:p>
          <a:p>
            <a:pPr eaLnBrk="1" hangingPunct="1">
              <a:lnSpc>
                <a:spcPct val="95000"/>
              </a:lnSpc>
            </a:pPr>
            <a:r>
              <a:rPr kumimoji="1" lang="en-US" altLang="zh-CN" sz="2800" b="1">
                <a:latin typeface="Times New Roman" panose="02020603050405020304" pitchFamily="18" charset="0"/>
              </a:rPr>
              <a:t>	   out1=a&lt;b </a:t>
            </a:r>
            <a:r>
              <a:rPr kumimoji="1" lang="zh-CN" altLang="en-US" sz="2800" b="1">
                <a:latin typeface="Times New Roman" panose="02020603050405020304" pitchFamily="18" charset="0"/>
              </a:rPr>
              <a:t>；</a:t>
            </a:r>
          </a:p>
          <a:p>
            <a:pPr eaLnBrk="1" hangingPunct="1">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out2=a&lt;=b </a:t>
            </a:r>
            <a:r>
              <a:rPr kumimoji="1" lang="zh-CN" altLang="en-US" sz="2800" b="1">
                <a:latin typeface="Times New Roman" panose="02020603050405020304" pitchFamily="18" charset="0"/>
              </a:rPr>
              <a:t>；</a:t>
            </a:r>
          </a:p>
          <a:p>
            <a:pPr eaLnBrk="1" hangingPunct="1">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out3=a&gt;b </a:t>
            </a:r>
            <a:r>
              <a:rPr kumimoji="1" lang="zh-CN" altLang="en-US" sz="2800" b="1">
                <a:latin typeface="Times New Roman" panose="02020603050405020304" pitchFamily="18" charset="0"/>
              </a:rPr>
              <a:t>；</a:t>
            </a:r>
          </a:p>
          <a:p>
            <a:pPr>
              <a:lnSpc>
                <a:spcPct val="95000"/>
              </a:lnSpc>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if  (a&gt;=b)</a:t>
            </a:r>
          </a:p>
          <a:p>
            <a:pPr>
              <a:lnSpc>
                <a:spcPct val="95000"/>
              </a:lnSpc>
            </a:pPr>
            <a:r>
              <a:rPr kumimoji="1" lang="en-US" altLang="zh-CN" sz="2800" b="1">
                <a:latin typeface="Times New Roman" panose="02020603050405020304" pitchFamily="18" charset="0"/>
              </a:rPr>
              <a:t>	      out4=1</a:t>
            </a:r>
          </a:p>
          <a:p>
            <a:pPr>
              <a:lnSpc>
                <a:spcPct val="95000"/>
              </a:lnSpc>
            </a:pPr>
            <a:r>
              <a:rPr kumimoji="1" lang="en-US" altLang="zh-CN" sz="2800" b="1">
                <a:latin typeface="Times New Roman" panose="02020603050405020304" pitchFamily="18" charset="0"/>
              </a:rPr>
              <a:t>	   else</a:t>
            </a:r>
          </a:p>
          <a:p>
            <a:pPr>
              <a:lnSpc>
                <a:spcPct val="95000"/>
              </a:lnSpc>
            </a:pPr>
            <a:r>
              <a:rPr kumimoji="1" lang="en-US" altLang="zh-CN" sz="2800" b="1">
                <a:latin typeface="Times New Roman" panose="02020603050405020304" pitchFamily="18" charset="0"/>
              </a:rPr>
              <a:t>	       out4=0</a:t>
            </a:r>
          </a:p>
          <a:p>
            <a:pPr>
              <a:lnSpc>
                <a:spcPct val="95000"/>
              </a:lnSpc>
            </a:pPr>
            <a:r>
              <a:rPr kumimoji="1" lang="en-US" altLang="zh-CN" sz="2800" b="1">
                <a:latin typeface="Times New Roman" panose="02020603050405020304" pitchFamily="18" charset="0"/>
              </a:rPr>
              <a:t>       end</a:t>
            </a:r>
          </a:p>
          <a:p>
            <a:pPr>
              <a:lnSpc>
                <a:spcPct val="95000"/>
              </a:lnSpc>
            </a:pPr>
            <a:r>
              <a:rPr kumimoji="1" lang="en-US" altLang="zh-CN" sz="28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楷体_GB2312" pitchFamily="49" charset="-122"/>
              </a:rPr>
              <a:t>P.</a:t>
            </a:r>
            <a:fld id="{1B2ABD76-155F-436A-8428-EAECBDA2AA16}" type="slidenum">
              <a:rPr lang="en-US" altLang="zh-CN" b="1">
                <a:latin typeface="Times New Roman" panose="02020603050405020304" pitchFamily="18" charset="0"/>
                <a:ea typeface="楷体_GB2312" pitchFamily="49" charset="-122"/>
              </a:rPr>
              <a:pPr/>
              <a:t>79</a:t>
            </a:fld>
            <a:endParaRPr lang="en-US" altLang="zh-CN" b="1">
              <a:latin typeface="Times New Roman" panose="02020603050405020304" pitchFamily="18" charset="0"/>
              <a:ea typeface="楷体_GB2312" pitchFamily="49" charset="-122"/>
            </a:endParaRPr>
          </a:p>
        </p:txBody>
      </p:sp>
      <p:sp>
        <p:nvSpPr>
          <p:cNvPr id="93187" name="Text Box 2"/>
          <p:cNvSpPr txBox="1">
            <a:spLocks noChangeArrowheads="1"/>
          </p:cNvSpPr>
          <p:nvPr/>
        </p:nvSpPr>
        <p:spPr bwMode="auto">
          <a:xfrm>
            <a:off x="304800" y="330200"/>
            <a:ext cx="8839200" cy="5754688"/>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0043A6"/>
                </a:solidFill>
                <a:latin typeface="+mj-lt"/>
                <a:ea typeface="楷体_GB2312" pitchFamily="49" charset="-122"/>
              </a:rPr>
              <a:t>说明：</a:t>
            </a:r>
          </a:p>
          <a:p>
            <a:pPr eaLnBrk="1" hangingPunct="1">
              <a:spcBef>
                <a:spcPct val="50000"/>
              </a:spcBef>
              <a:defRPr/>
            </a:pPr>
            <a:r>
              <a:rPr kumimoji="1" lang="en-US" altLang="zh-CN" sz="3200" b="1">
                <a:latin typeface="+mj-lt"/>
                <a:ea typeface="楷体_GB2312" pitchFamily="49" charset="-122"/>
              </a:rPr>
              <a:t>1</a:t>
            </a:r>
            <a:r>
              <a:rPr kumimoji="1" lang="zh-CN" altLang="en-US" sz="3200" b="1">
                <a:latin typeface="+mj-lt"/>
                <a:ea typeface="楷体_GB2312" pitchFamily="49" charset="-122"/>
              </a:rPr>
              <a:t>）在进行关系运算时，若声明的关系为“假”，</a:t>
            </a:r>
          </a:p>
          <a:p>
            <a:pPr eaLnBrk="1" hangingPunct="1">
              <a:spcBef>
                <a:spcPct val="50000"/>
              </a:spcBef>
              <a:defRPr/>
            </a:pPr>
            <a:r>
              <a:rPr kumimoji="1" lang="zh-CN" altLang="en-US" sz="3200" b="1">
                <a:latin typeface="+mj-lt"/>
                <a:ea typeface="楷体_GB2312" pitchFamily="49" charset="-122"/>
              </a:rPr>
              <a:t>则返回值是“</a:t>
            </a:r>
            <a:r>
              <a:rPr kumimoji="1" lang="en-US" altLang="zh-CN" sz="3200" b="1">
                <a:latin typeface="+mj-lt"/>
                <a:ea typeface="楷体_GB2312" pitchFamily="49" charset="-122"/>
              </a:rPr>
              <a:t>0”</a:t>
            </a:r>
            <a:r>
              <a:rPr kumimoji="1" lang="zh-CN" altLang="en-US" sz="3200" b="1">
                <a:latin typeface="+mj-lt"/>
                <a:ea typeface="楷体_GB2312" pitchFamily="49" charset="-122"/>
              </a:rPr>
              <a:t>；若声明的关系为“真”，则返</a:t>
            </a:r>
          </a:p>
          <a:p>
            <a:pPr eaLnBrk="1" hangingPunct="1">
              <a:spcBef>
                <a:spcPct val="50000"/>
              </a:spcBef>
              <a:defRPr/>
            </a:pPr>
            <a:r>
              <a:rPr kumimoji="1" lang="zh-CN" altLang="en-US" sz="3200" b="1">
                <a:latin typeface="+mj-lt"/>
                <a:ea typeface="楷体_GB2312" pitchFamily="49" charset="-122"/>
              </a:rPr>
              <a:t>回值是“</a:t>
            </a:r>
            <a:r>
              <a:rPr kumimoji="1" lang="en-US" altLang="zh-CN" sz="3200" b="1">
                <a:latin typeface="+mj-lt"/>
                <a:ea typeface="楷体_GB2312" pitchFamily="49" charset="-122"/>
              </a:rPr>
              <a:t>1”</a:t>
            </a:r>
            <a:r>
              <a:rPr kumimoji="1" lang="zh-CN" altLang="en-US" sz="3200" b="1">
                <a:latin typeface="+mj-lt"/>
                <a:ea typeface="楷体_GB2312" pitchFamily="49" charset="-122"/>
              </a:rPr>
              <a:t>；</a:t>
            </a:r>
          </a:p>
          <a:p>
            <a:pPr eaLnBrk="1" hangingPunct="1">
              <a:spcBef>
                <a:spcPct val="50000"/>
              </a:spcBef>
              <a:defRPr/>
            </a:pPr>
            <a:r>
              <a:rPr kumimoji="1" lang="en-US" altLang="zh-CN" sz="3200" b="1">
                <a:latin typeface="+mj-lt"/>
                <a:ea typeface="楷体_GB2312" pitchFamily="49" charset="-122"/>
              </a:rPr>
              <a:t>2</a:t>
            </a:r>
            <a:r>
              <a:rPr kumimoji="1" lang="zh-CN" altLang="en-US" sz="3200" b="1">
                <a:latin typeface="+mj-lt"/>
                <a:ea typeface="楷体_GB2312" pitchFamily="49" charset="-122"/>
              </a:rPr>
              <a:t>）若某个操作数的值不定，则关系是模糊的，</a:t>
            </a:r>
          </a:p>
          <a:p>
            <a:pPr eaLnBrk="1" hangingPunct="1">
              <a:spcBef>
                <a:spcPct val="50000"/>
              </a:spcBef>
              <a:defRPr/>
            </a:pPr>
            <a:r>
              <a:rPr kumimoji="1" lang="zh-CN" altLang="en-US" sz="3200" b="1">
                <a:latin typeface="+mj-lt"/>
                <a:ea typeface="楷体_GB2312" pitchFamily="49" charset="-122"/>
              </a:rPr>
              <a:t>返回值是不定值。</a:t>
            </a:r>
          </a:p>
          <a:p>
            <a:pPr eaLnBrk="1" hangingPunct="1">
              <a:spcBef>
                <a:spcPct val="50000"/>
              </a:spcBef>
              <a:defRPr/>
            </a:pPr>
            <a:r>
              <a:rPr kumimoji="1" lang="en-US" altLang="zh-CN" sz="3200" b="1">
                <a:latin typeface="+mj-lt"/>
                <a:ea typeface="楷体_GB2312" pitchFamily="49" charset="-122"/>
              </a:rPr>
              <a:t>3</a:t>
            </a:r>
            <a:r>
              <a:rPr kumimoji="1" lang="zh-CN" altLang="en-US" sz="3200" b="1">
                <a:latin typeface="+mj-lt"/>
                <a:ea typeface="楷体_GB2312" pitchFamily="49" charset="-122"/>
              </a:rPr>
              <a:t>）所有关系运算符有着相同的优先级别。关</a:t>
            </a:r>
          </a:p>
          <a:p>
            <a:pPr eaLnBrk="1" hangingPunct="1">
              <a:spcBef>
                <a:spcPct val="50000"/>
              </a:spcBef>
              <a:defRPr/>
            </a:pPr>
            <a:r>
              <a:rPr kumimoji="1" lang="zh-CN" altLang="en-US" sz="3200" b="1">
                <a:latin typeface="+mj-lt"/>
                <a:ea typeface="楷体_GB2312" pitchFamily="49" charset="-122"/>
              </a:rPr>
              <a:t>系运算符的优先级别低于算术运算符。</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D74EF93-9D5C-48CE-992D-BCEDE48CE765}" type="slidenum">
              <a:rPr lang="en-US" altLang="zh-CN">
                <a:latin typeface="Times New Roman" panose="02020603050405020304" pitchFamily="18" charset="0"/>
              </a:rPr>
              <a:pPr/>
              <a:t>8</a:t>
            </a:fld>
            <a:endParaRPr lang="en-US" altLang="zh-CN">
              <a:latin typeface="Times New Roman" panose="02020603050405020304" pitchFamily="18" charset="0"/>
            </a:endParaRPr>
          </a:p>
        </p:txBody>
      </p:sp>
      <p:sp>
        <p:nvSpPr>
          <p:cNvPr id="9219" name="Text Box 3"/>
          <p:cNvSpPr txBox="1">
            <a:spLocks noChangeArrowheads="1"/>
          </p:cNvSpPr>
          <p:nvPr/>
        </p:nvSpPr>
        <p:spPr bwMode="auto">
          <a:xfrm>
            <a:off x="76200" y="5334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2. Top down </a:t>
            </a:r>
            <a:r>
              <a:rPr kumimoji="1" lang="zh-CN" altLang="en-US" sz="3200" b="1">
                <a:latin typeface="Times New Roman" panose="02020603050405020304" pitchFamily="18" charset="0"/>
              </a:rPr>
              <a:t>的设计方法</a:t>
            </a:r>
          </a:p>
        </p:txBody>
      </p:sp>
      <p:grpSp>
        <p:nvGrpSpPr>
          <p:cNvPr id="9220" name="Group 51"/>
          <p:cNvGrpSpPr>
            <a:grpSpLocks/>
          </p:cNvGrpSpPr>
          <p:nvPr/>
        </p:nvGrpSpPr>
        <p:grpSpPr bwMode="auto">
          <a:xfrm>
            <a:off x="161925" y="1295400"/>
            <a:ext cx="3743325" cy="4983163"/>
            <a:chOff x="102" y="816"/>
            <a:chExt cx="2358" cy="3139"/>
          </a:xfrm>
        </p:grpSpPr>
        <p:sp>
          <p:nvSpPr>
            <p:cNvPr id="9255" name="Line 5"/>
            <p:cNvSpPr>
              <a:spLocks noChangeShapeType="1"/>
            </p:cNvSpPr>
            <p:nvPr/>
          </p:nvSpPr>
          <p:spPr bwMode="auto">
            <a:xfrm>
              <a:off x="1296" y="2544"/>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6" name="Line 6"/>
            <p:cNvSpPr>
              <a:spLocks noChangeShapeType="1"/>
            </p:cNvSpPr>
            <p:nvPr/>
          </p:nvSpPr>
          <p:spPr bwMode="auto">
            <a:xfrm>
              <a:off x="1296" y="1680"/>
              <a:ext cx="0" cy="28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7" name="Line 7"/>
            <p:cNvSpPr>
              <a:spLocks noChangeShapeType="1"/>
            </p:cNvSpPr>
            <p:nvPr/>
          </p:nvSpPr>
          <p:spPr bwMode="auto">
            <a:xfrm>
              <a:off x="1296" y="3408"/>
              <a:ext cx="0" cy="238"/>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8" name="Text Box 8"/>
            <p:cNvSpPr txBox="1">
              <a:spLocks noChangeArrowheads="1"/>
            </p:cNvSpPr>
            <p:nvPr/>
          </p:nvSpPr>
          <p:spPr bwMode="auto">
            <a:xfrm>
              <a:off x="288" y="3622"/>
              <a:ext cx="2016" cy="333"/>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4.</a:t>
              </a:r>
              <a:r>
                <a:rPr kumimoji="1" lang="zh-CN" altLang="en-US" sz="2800" b="1">
                  <a:solidFill>
                    <a:schemeClr val="bg1"/>
                  </a:solidFill>
                  <a:latin typeface="楷体_GB2312" pitchFamily="49" charset="-122"/>
                  <a:ea typeface="楷体_GB2312" pitchFamily="49" charset="-122"/>
                </a:rPr>
                <a:t>工艺库映射</a:t>
              </a:r>
            </a:p>
          </p:txBody>
        </p:sp>
        <p:sp>
          <p:nvSpPr>
            <p:cNvPr id="9259" name="Text Box 9"/>
            <p:cNvSpPr txBox="1">
              <a:spLocks noChangeArrowheads="1"/>
            </p:cNvSpPr>
            <p:nvPr/>
          </p:nvSpPr>
          <p:spPr bwMode="auto">
            <a:xfrm>
              <a:off x="240" y="2806"/>
              <a:ext cx="2112" cy="602"/>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3.</a:t>
              </a:r>
              <a:r>
                <a:rPr kumimoji="1" lang="zh-CN" altLang="en-US" sz="2800" b="1">
                  <a:solidFill>
                    <a:schemeClr val="bg1"/>
                  </a:solidFill>
                  <a:latin typeface="楷体_GB2312" pitchFamily="49" charset="-122"/>
                  <a:ea typeface="楷体_GB2312" pitchFamily="49" charset="-122"/>
                </a:rPr>
                <a:t>各个功能模块系统级联合验证</a:t>
              </a:r>
            </a:p>
          </p:txBody>
        </p:sp>
        <p:sp>
          <p:nvSpPr>
            <p:cNvPr id="9260" name="Text Box 10"/>
            <p:cNvSpPr txBox="1">
              <a:spLocks noChangeArrowheads="1"/>
            </p:cNvSpPr>
            <p:nvPr/>
          </p:nvSpPr>
          <p:spPr bwMode="auto">
            <a:xfrm>
              <a:off x="240" y="1942"/>
              <a:ext cx="2112" cy="602"/>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2.</a:t>
              </a:r>
              <a:r>
                <a:rPr kumimoji="1" lang="zh-CN" altLang="en-US" sz="2800" b="1">
                  <a:solidFill>
                    <a:schemeClr val="bg1"/>
                  </a:solidFill>
                  <a:latin typeface="楷体_GB2312" pitchFamily="49" charset="-122"/>
                  <a:ea typeface="楷体_GB2312" pitchFamily="49" charset="-122"/>
                </a:rPr>
                <a:t>各个功能模块划分，设计和验证</a:t>
              </a:r>
            </a:p>
          </p:txBody>
        </p:sp>
        <p:sp>
          <p:nvSpPr>
            <p:cNvPr id="9261" name="Text Box 11"/>
            <p:cNvSpPr txBox="1">
              <a:spLocks noChangeArrowheads="1"/>
            </p:cNvSpPr>
            <p:nvPr/>
          </p:nvSpPr>
          <p:spPr bwMode="auto">
            <a:xfrm>
              <a:off x="102" y="816"/>
              <a:ext cx="2358" cy="871"/>
            </a:xfrm>
            <a:prstGeom prst="rect">
              <a:avLst/>
            </a:prstGeom>
            <a:solidFill>
              <a:srgbClr val="28A4A1"/>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楷体_GB2312" pitchFamily="49" charset="-122"/>
                  <a:ea typeface="楷体_GB2312" pitchFamily="49" charset="-122"/>
                </a:rPr>
                <a:t>1. </a:t>
              </a:r>
              <a:r>
                <a:rPr kumimoji="1" lang="zh-CN" altLang="en-US" sz="2800" b="1">
                  <a:solidFill>
                    <a:schemeClr val="bg1"/>
                  </a:solidFill>
                  <a:latin typeface="楷体_GB2312" pitchFamily="49" charset="-122"/>
                  <a:ea typeface="楷体_GB2312" pitchFamily="49" charset="-122"/>
                </a:rPr>
                <a:t>系统层：顶层模块，行为级描述，功能模拟和性能评估</a:t>
              </a:r>
            </a:p>
          </p:txBody>
        </p:sp>
      </p:grpSp>
      <p:grpSp>
        <p:nvGrpSpPr>
          <p:cNvPr id="9221" name="Group 50"/>
          <p:cNvGrpSpPr>
            <a:grpSpLocks/>
          </p:cNvGrpSpPr>
          <p:nvPr/>
        </p:nvGrpSpPr>
        <p:grpSpPr bwMode="auto">
          <a:xfrm>
            <a:off x="4038600" y="1371600"/>
            <a:ext cx="4381500" cy="4953000"/>
            <a:chOff x="2544" y="864"/>
            <a:chExt cx="2760" cy="3120"/>
          </a:xfrm>
        </p:grpSpPr>
        <p:sp>
          <p:nvSpPr>
            <p:cNvPr id="9222" name="AutoShape 12"/>
            <p:cNvSpPr>
              <a:spLocks noChangeArrowheads="1"/>
            </p:cNvSpPr>
            <p:nvPr/>
          </p:nvSpPr>
          <p:spPr bwMode="auto">
            <a:xfrm rot="5400000" flipV="1">
              <a:off x="1296" y="2304"/>
              <a:ext cx="2832" cy="336"/>
            </a:xfrm>
            <a:prstGeom prst="rightArrow">
              <a:avLst>
                <a:gd name="adj1" fmla="val 36315"/>
                <a:gd name="adj2" fmla="val 90178"/>
              </a:avLst>
            </a:prstGeom>
            <a:solidFill>
              <a:srgbClr val="CC6600"/>
            </a:solidFill>
            <a:ln w="9525">
              <a:solidFill>
                <a:srgbClr val="99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9223" name="Group 13"/>
            <p:cNvGrpSpPr>
              <a:grpSpLocks/>
            </p:cNvGrpSpPr>
            <p:nvPr/>
          </p:nvGrpSpPr>
          <p:grpSpPr bwMode="auto">
            <a:xfrm>
              <a:off x="3144" y="1776"/>
              <a:ext cx="2160" cy="912"/>
              <a:chOff x="3144" y="1104"/>
              <a:chExt cx="2160" cy="912"/>
            </a:xfrm>
          </p:grpSpPr>
          <p:sp>
            <p:nvSpPr>
              <p:cNvPr id="9250" name="Rectangle 14"/>
              <p:cNvSpPr>
                <a:spLocks noChangeArrowheads="1"/>
              </p:cNvSpPr>
              <p:nvPr/>
            </p:nvSpPr>
            <p:spPr bwMode="auto">
              <a:xfrm>
                <a:off x="3144" y="1104"/>
                <a:ext cx="2160" cy="912"/>
              </a:xfrm>
              <a:prstGeom prst="rect">
                <a:avLst/>
              </a:prstGeom>
              <a:solidFill>
                <a:srgbClr val="28A4A1"/>
              </a:solidFill>
              <a:ln w="9525">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51" name="Text Box 15"/>
              <p:cNvSpPr txBox="1">
                <a:spLocks noChangeArrowheads="1"/>
              </p:cNvSpPr>
              <p:nvPr/>
            </p:nvSpPr>
            <p:spPr bwMode="auto">
              <a:xfrm>
                <a:off x="3252" y="1200"/>
                <a:ext cx="1104"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REGISTER</a:t>
                </a:r>
              </a:p>
            </p:txBody>
          </p:sp>
          <p:sp>
            <p:nvSpPr>
              <p:cNvPr id="9252" name="Text Box 16"/>
              <p:cNvSpPr txBox="1">
                <a:spLocks noChangeArrowheads="1"/>
              </p:cNvSpPr>
              <p:nvPr/>
            </p:nvSpPr>
            <p:spPr bwMode="auto">
              <a:xfrm>
                <a:off x="4416" y="1200"/>
                <a:ext cx="768"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PC</a:t>
                </a:r>
              </a:p>
            </p:txBody>
          </p:sp>
          <p:sp>
            <p:nvSpPr>
              <p:cNvPr id="9253" name="Text Box 17"/>
              <p:cNvSpPr txBox="1">
                <a:spLocks noChangeArrowheads="1"/>
              </p:cNvSpPr>
              <p:nvPr/>
            </p:nvSpPr>
            <p:spPr bwMode="auto">
              <a:xfrm>
                <a:off x="4416" y="1596"/>
                <a:ext cx="768"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RAM</a:t>
                </a:r>
              </a:p>
            </p:txBody>
          </p:sp>
          <p:sp>
            <p:nvSpPr>
              <p:cNvPr id="9254" name="Text Box 18"/>
              <p:cNvSpPr txBox="1">
                <a:spLocks noChangeArrowheads="1"/>
              </p:cNvSpPr>
              <p:nvPr/>
            </p:nvSpPr>
            <p:spPr bwMode="auto">
              <a:xfrm>
                <a:off x="3252" y="1608"/>
                <a:ext cx="1104"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ALU</a:t>
                </a:r>
              </a:p>
            </p:txBody>
          </p:sp>
        </p:grpSp>
        <p:grpSp>
          <p:nvGrpSpPr>
            <p:cNvPr id="9224" name="Group 19"/>
            <p:cNvGrpSpPr>
              <a:grpSpLocks/>
            </p:cNvGrpSpPr>
            <p:nvPr/>
          </p:nvGrpSpPr>
          <p:grpSpPr bwMode="auto">
            <a:xfrm>
              <a:off x="3600" y="2784"/>
              <a:ext cx="1008" cy="672"/>
              <a:chOff x="3600" y="2208"/>
              <a:chExt cx="1008" cy="672"/>
            </a:xfrm>
          </p:grpSpPr>
          <p:sp>
            <p:nvSpPr>
              <p:cNvPr id="9243" name="Rectangle 20"/>
              <p:cNvSpPr>
                <a:spLocks noChangeArrowheads="1"/>
              </p:cNvSpPr>
              <p:nvPr/>
            </p:nvSpPr>
            <p:spPr bwMode="auto">
              <a:xfrm>
                <a:off x="3888" y="2208"/>
                <a:ext cx="432" cy="672"/>
              </a:xfrm>
              <a:prstGeom prst="rect">
                <a:avLst/>
              </a:prstGeom>
              <a:solidFill>
                <a:srgbClr val="28A4A1"/>
              </a:solidFill>
              <a:ln w="9525">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44" name="Line 21"/>
              <p:cNvSpPr>
                <a:spLocks noChangeShapeType="1"/>
              </p:cNvSpPr>
              <p:nvPr/>
            </p:nvSpPr>
            <p:spPr bwMode="auto">
              <a:xfrm flipH="1">
                <a:off x="3600" y="23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2"/>
              <p:cNvSpPr>
                <a:spLocks noChangeShapeType="1"/>
              </p:cNvSpPr>
              <p:nvPr/>
            </p:nvSpPr>
            <p:spPr bwMode="auto">
              <a:xfrm flipH="1">
                <a:off x="3600" y="273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Line 23"/>
              <p:cNvSpPr>
                <a:spLocks noChangeShapeType="1"/>
              </p:cNvSpPr>
              <p:nvPr/>
            </p:nvSpPr>
            <p:spPr bwMode="auto">
              <a:xfrm flipH="1">
                <a:off x="4320" y="23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24"/>
              <p:cNvSpPr>
                <a:spLocks noChangeShapeType="1"/>
              </p:cNvSpPr>
              <p:nvPr/>
            </p:nvSpPr>
            <p:spPr bwMode="auto">
              <a:xfrm flipH="1">
                <a:off x="4368" y="273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AutoShape 25"/>
              <p:cNvSpPr>
                <a:spLocks noChangeArrowheads="1"/>
              </p:cNvSpPr>
              <p:nvPr/>
            </p:nvSpPr>
            <p:spPr bwMode="auto">
              <a:xfrm rot="5400000">
                <a:off x="3840" y="2688"/>
                <a:ext cx="192" cy="96"/>
              </a:xfrm>
              <a:prstGeom prst="triangle">
                <a:avLst>
                  <a:gd name="adj" fmla="val 4270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49" name="Oval 26"/>
              <p:cNvSpPr>
                <a:spLocks noChangeAspect="1" noChangeArrowheads="1"/>
              </p:cNvSpPr>
              <p:nvPr/>
            </p:nvSpPr>
            <p:spPr bwMode="auto">
              <a:xfrm>
                <a:off x="4320" y="2700"/>
                <a:ext cx="73" cy="73"/>
              </a:xfrm>
              <a:prstGeom prst="ellipse">
                <a:avLst/>
              </a:prstGeom>
              <a:solidFill>
                <a:srgbClr val="28A4A1"/>
              </a:solidFill>
              <a:ln w="9525">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9225" name="Group 27"/>
            <p:cNvGrpSpPr>
              <a:grpSpLocks/>
            </p:cNvGrpSpPr>
            <p:nvPr/>
          </p:nvGrpSpPr>
          <p:grpSpPr bwMode="auto">
            <a:xfrm>
              <a:off x="3264" y="3552"/>
              <a:ext cx="1680" cy="432"/>
              <a:chOff x="3264" y="3408"/>
              <a:chExt cx="1680" cy="432"/>
            </a:xfrm>
          </p:grpSpPr>
          <p:sp>
            <p:nvSpPr>
              <p:cNvPr id="9231" name="Rectangle 28"/>
              <p:cNvSpPr>
                <a:spLocks noChangeArrowheads="1"/>
              </p:cNvSpPr>
              <p:nvPr/>
            </p:nvSpPr>
            <p:spPr bwMode="auto">
              <a:xfrm>
                <a:off x="3456" y="3456"/>
                <a:ext cx="240" cy="384"/>
              </a:xfrm>
              <a:prstGeom prst="rect">
                <a:avLst/>
              </a:prstGeom>
              <a:solidFill>
                <a:srgbClr val="28A4A1"/>
              </a:solidFill>
              <a:ln w="9525">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2" name="Line 29"/>
              <p:cNvSpPr>
                <a:spLocks noChangeShapeType="1"/>
              </p:cNvSpPr>
              <p:nvPr/>
            </p:nvSpPr>
            <p:spPr bwMode="auto">
              <a:xfrm flipH="1">
                <a:off x="3264" y="354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30"/>
              <p:cNvSpPr>
                <a:spLocks noChangeShapeType="1"/>
              </p:cNvSpPr>
              <p:nvPr/>
            </p:nvSpPr>
            <p:spPr bwMode="auto">
              <a:xfrm flipH="1">
                <a:off x="3264" y="375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31"/>
              <p:cNvSpPr>
                <a:spLocks noChangeShapeType="1"/>
              </p:cNvSpPr>
              <p:nvPr/>
            </p:nvSpPr>
            <p:spPr bwMode="auto">
              <a:xfrm flipH="1">
                <a:off x="3744" y="364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Oval 32"/>
              <p:cNvSpPr>
                <a:spLocks noChangeAspect="1" noChangeArrowheads="1"/>
              </p:cNvSpPr>
              <p:nvPr/>
            </p:nvSpPr>
            <p:spPr bwMode="auto">
              <a:xfrm>
                <a:off x="3696" y="3624"/>
                <a:ext cx="63" cy="63"/>
              </a:xfrm>
              <a:prstGeom prst="ellipse">
                <a:avLst/>
              </a:prstGeom>
              <a:solidFill>
                <a:srgbClr val="28A4A1"/>
              </a:solidFill>
              <a:ln w="9525">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6" name="Text Box 33"/>
              <p:cNvSpPr txBox="1">
                <a:spLocks noChangeArrowheads="1"/>
              </p:cNvSpPr>
              <p:nvPr/>
            </p:nvSpPr>
            <p:spPr bwMode="auto">
              <a:xfrm>
                <a:off x="3444" y="34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bg1"/>
                    </a:solidFill>
                    <a:latin typeface="Times New Roman" panose="02020603050405020304" pitchFamily="18" charset="0"/>
                  </a:rPr>
                  <a:t>&amp;</a:t>
                </a:r>
              </a:p>
            </p:txBody>
          </p:sp>
          <p:sp>
            <p:nvSpPr>
              <p:cNvPr id="9237" name="Rectangle 34"/>
              <p:cNvSpPr>
                <a:spLocks noChangeArrowheads="1"/>
              </p:cNvSpPr>
              <p:nvPr/>
            </p:nvSpPr>
            <p:spPr bwMode="auto">
              <a:xfrm>
                <a:off x="4464" y="3444"/>
                <a:ext cx="240" cy="384"/>
              </a:xfrm>
              <a:prstGeom prst="rect">
                <a:avLst/>
              </a:prstGeom>
              <a:solidFill>
                <a:srgbClr val="28A4A1"/>
              </a:solidFill>
              <a:ln w="9525">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38" name="Line 35"/>
              <p:cNvSpPr>
                <a:spLocks noChangeShapeType="1"/>
              </p:cNvSpPr>
              <p:nvPr/>
            </p:nvSpPr>
            <p:spPr bwMode="auto">
              <a:xfrm flipH="1">
                <a:off x="4272" y="352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36"/>
              <p:cNvSpPr>
                <a:spLocks noChangeShapeType="1"/>
              </p:cNvSpPr>
              <p:nvPr/>
            </p:nvSpPr>
            <p:spPr bwMode="auto">
              <a:xfrm flipH="1">
                <a:off x="4272" y="374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37"/>
              <p:cNvSpPr>
                <a:spLocks noChangeShapeType="1"/>
              </p:cNvSpPr>
              <p:nvPr/>
            </p:nvSpPr>
            <p:spPr bwMode="auto">
              <a:xfrm flipH="1">
                <a:off x="4752" y="363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Oval 38"/>
              <p:cNvSpPr>
                <a:spLocks noChangeAspect="1" noChangeArrowheads="1"/>
              </p:cNvSpPr>
              <p:nvPr/>
            </p:nvSpPr>
            <p:spPr bwMode="auto">
              <a:xfrm>
                <a:off x="4704" y="3612"/>
                <a:ext cx="63" cy="63"/>
              </a:xfrm>
              <a:prstGeom prst="ellipse">
                <a:avLst/>
              </a:prstGeom>
              <a:solidFill>
                <a:srgbClr val="28A4A1"/>
              </a:solidFill>
              <a:ln w="9525">
                <a:solidFill>
                  <a:schemeClr val="bg2"/>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42" name="Text Box 39"/>
              <p:cNvSpPr txBox="1">
                <a:spLocks noChangeArrowheads="1"/>
              </p:cNvSpPr>
              <p:nvPr/>
            </p:nvSpPr>
            <p:spPr bwMode="auto">
              <a:xfrm>
                <a:off x="4428"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bg1"/>
                    </a:solidFill>
                    <a:latin typeface="Times New Roman" panose="02020603050405020304" pitchFamily="18" charset="0"/>
                    <a:sym typeface="Symbol" panose="05050102010706020507" pitchFamily="18" charset="2"/>
                  </a:rPr>
                  <a:t>1</a:t>
                </a:r>
                <a:endParaRPr kumimoji="1" lang="en-US" altLang="zh-CN" sz="2400">
                  <a:solidFill>
                    <a:schemeClr val="bg1"/>
                  </a:solidFill>
                  <a:latin typeface="Times New Roman" panose="02020603050405020304" pitchFamily="18" charset="0"/>
                </a:endParaRPr>
              </a:p>
            </p:txBody>
          </p:sp>
        </p:grpSp>
        <p:grpSp>
          <p:nvGrpSpPr>
            <p:cNvPr id="9226" name="Group 49"/>
            <p:cNvGrpSpPr>
              <a:grpSpLocks/>
            </p:cNvGrpSpPr>
            <p:nvPr/>
          </p:nvGrpSpPr>
          <p:grpSpPr bwMode="auto">
            <a:xfrm>
              <a:off x="3324" y="864"/>
              <a:ext cx="1800" cy="768"/>
              <a:chOff x="3384" y="672"/>
              <a:chExt cx="1800" cy="768"/>
            </a:xfrm>
          </p:grpSpPr>
          <p:sp>
            <p:nvSpPr>
              <p:cNvPr id="9227" name="Rectangle 42"/>
              <p:cNvSpPr>
                <a:spLocks noChangeArrowheads="1"/>
              </p:cNvSpPr>
              <p:nvPr/>
            </p:nvSpPr>
            <p:spPr bwMode="auto">
              <a:xfrm>
                <a:off x="3384" y="672"/>
                <a:ext cx="1800" cy="768"/>
              </a:xfrm>
              <a:prstGeom prst="rect">
                <a:avLst/>
              </a:prstGeom>
              <a:solidFill>
                <a:srgbClr val="28A4A1"/>
              </a:solidFill>
              <a:ln w="9525">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28" name="Text Box 44"/>
              <p:cNvSpPr txBox="1">
                <a:spLocks noChangeArrowheads="1"/>
              </p:cNvSpPr>
              <p:nvPr/>
            </p:nvSpPr>
            <p:spPr bwMode="auto">
              <a:xfrm>
                <a:off x="3900" y="912"/>
                <a:ext cx="768" cy="312"/>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CPU</a:t>
                </a:r>
              </a:p>
            </p:txBody>
          </p:sp>
          <p:sp>
            <p:nvSpPr>
              <p:cNvPr id="9229" name="Line 47"/>
              <p:cNvSpPr>
                <a:spLocks noChangeShapeType="1"/>
              </p:cNvSpPr>
              <p:nvPr/>
            </p:nvSpPr>
            <p:spPr bwMode="auto">
              <a:xfrm>
                <a:off x="3600" y="1068"/>
                <a:ext cx="288"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0" name="Line 48"/>
              <p:cNvSpPr>
                <a:spLocks noChangeShapeType="1"/>
              </p:cNvSpPr>
              <p:nvPr/>
            </p:nvSpPr>
            <p:spPr bwMode="auto">
              <a:xfrm>
                <a:off x="4680" y="1068"/>
                <a:ext cx="288"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AC4AE19A-E97D-465D-8BD4-D5D59092BD36}" type="slidenum">
              <a:rPr lang="en-US" altLang="zh-CN">
                <a:latin typeface="Times New Roman" panose="02020603050405020304" pitchFamily="18" charset="0"/>
              </a:rPr>
              <a:pPr/>
              <a:t>80</a:t>
            </a:fld>
            <a:endParaRPr lang="en-US" altLang="zh-CN">
              <a:latin typeface="Times New Roman" panose="02020603050405020304" pitchFamily="18" charset="0"/>
            </a:endParaRPr>
          </a:p>
        </p:txBody>
      </p:sp>
      <p:sp>
        <p:nvSpPr>
          <p:cNvPr id="96258" name="Text Box 2"/>
          <p:cNvSpPr txBox="1">
            <a:spLocks noChangeArrowheads="1"/>
          </p:cNvSpPr>
          <p:nvPr/>
        </p:nvSpPr>
        <p:spPr bwMode="auto">
          <a:xfrm>
            <a:off x="187325" y="411163"/>
            <a:ext cx="85344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dirty="0">
                <a:solidFill>
                  <a:srgbClr val="990000"/>
                </a:solidFill>
                <a:effectLst>
                  <a:outerShdw blurRad="38100" dist="38100" dir="2700000" algn="tl">
                    <a:srgbClr val="C0C0C0"/>
                  </a:outerShdw>
                </a:effectLst>
                <a:latin typeface="+mj-lt"/>
                <a:ea typeface="楷体_GB2312" pitchFamily="49" charset="-122"/>
              </a:rPr>
              <a:t>5. </a:t>
            </a:r>
            <a:r>
              <a:rPr kumimoji="1" lang="zh-CN" altLang="en-US" sz="3600" b="1" dirty="0">
                <a:solidFill>
                  <a:srgbClr val="990000"/>
                </a:solidFill>
                <a:effectLst>
                  <a:outerShdw blurRad="38100" dist="38100" dir="2700000" algn="tl">
                    <a:srgbClr val="C0C0C0"/>
                  </a:outerShdw>
                </a:effectLst>
                <a:latin typeface="+mj-lt"/>
                <a:ea typeface="楷体_GB2312" pitchFamily="49" charset="-122"/>
              </a:rPr>
              <a:t>等式运算符</a:t>
            </a:r>
          </a:p>
        </p:txBody>
      </p:sp>
      <p:sp>
        <p:nvSpPr>
          <p:cNvPr id="94212" name="Text Box 3"/>
          <p:cNvSpPr txBox="1">
            <a:spLocks noChangeArrowheads="1"/>
          </p:cNvSpPr>
          <p:nvPr/>
        </p:nvSpPr>
        <p:spPr bwMode="auto">
          <a:xfrm>
            <a:off x="76200" y="1143000"/>
            <a:ext cx="3505200" cy="3506788"/>
          </a:xfrm>
          <a:prstGeom prst="rect">
            <a:avLst/>
          </a:prstGeom>
          <a:noFill/>
          <a:ln w="9525">
            <a:noFill/>
            <a:miter lim="800000"/>
            <a:headEnd/>
            <a:tailEnd/>
          </a:ln>
        </p:spPr>
        <p:txBody>
          <a:bodyPr>
            <a:spAutoFit/>
          </a:bodyPr>
          <a:lstStyle/>
          <a:p>
            <a:pPr marL="447675" indent="-447675" eaLnBrk="1" hangingPunct="1">
              <a:spcBef>
                <a:spcPct val="50000"/>
              </a:spcBef>
              <a:defRPr/>
            </a:pPr>
            <a:r>
              <a:rPr kumimoji="1" lang="zh-CN" altLang="en-US" sz="3200" b="1">
                <a:latin typeface="+mj-lt"/>
                <a:ea typeface="楷体_GB2312" pitchFamily="49" charset="-122"/>
              </a:rPr>
              <a:t>等式运算符有</a:t>
            </a:r>
            <a:r>
              <a:rPr kumimoji="1" lang="en-US" altLang="zh-CN" sz="3200" b="1">
                <a:latin typeface="+mj-lt"/>
                <a:ea typeface="楷体_GB2312" pitchFamily="49" charset="-122"/>
              </a:rPr>
              <a:t>4</a:t>
            </a:r>
            <a:r>
              <a:rPr kumimoji="1" lang="zh-CN" altLang="en-US" sz="3200" b="1">
                <a:latin typeface="+mj-lt"/>
                <a:ea typeface="楷体_GB2312" pitchFamily="49" charset="-122"/>
              </a:rPr>
              <a:t>种</a:t>
            </a:r>
          </a:p>
          <a:p>
            <a:pPr marL="447675" indent="-447675"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 =</a:t>
            </a:r>
            <a:r>
              <a:rPr kumimoji="1" lang="zh-CN" altLang="en-US" sz="3200" b="1">
                <a:latin typeface="+mj-lt"/>
                <a:ea typeface="楷体_GB2312" pitchFamily="49" charset="-122"/>
              </a:rPr>
              <a:t>（等于）</a:t>
            </a:r>
          </a:p>
          <a:p>
            <a:pPr marL="447675" indent="-447675"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a:t>
            </a:r>
            <a:r>
              <a:rPr kumimoji="1" lang="zh-CN" altLang="en-US" sz="3200" b="1">
                <a:latin typeface="+mj-lt"/>
                <a:ea typeface="楷体_GB2312" pitchFamily="49" charset="-122"/>
              </a:rPr>
              <a:t>（不等于）</a:t>
            </a:r>
          </a:p>
          <a:p>
            <a:pPr marL="447675" indent="-447675"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 = =</a:t>
            </a:r>
            <a:r>
              <a:rPr kumimoji="1" lang="zh-CN" altLang="en-US" sz="3200" b="1">
                <a:latin typeface="+mj-lt"/>
                <a:ea typeface="楷体_GB2312" pitchFamily="49" charset="-122"/>
              </a:rPr>
              <a:t>（全等）</a:t>
            </a:r>
          </a:p>
          <a:p>
            <a:pPr marL="447675" indent="-447675" eaLnBrk="1" hangingPunct="1">
              <a:spcBef>
                <a:spcPct val="50000"/>
              </a:spcBef>
              <a:buClr>
                <a:srgbClr val="800000"/>
              </a:buClr>
              <a:buFont typeface="Wingdings" pitchFamily="2" charset="2"/>
              <a:buChar char="Ø"/>
              <a:defRPr/>
            </a:pPr>
            <a:r>
              <a:rPr kumimoji="1" lang="en-US" altLang="zh-CN" sz="3200" b="1">
                <a:latin typeface="+mj-lt"/>
                <a:ea typeface="楷体_GB2312" pitchFamily="49" charset="-122"/>
              </a:rPr>
              <a:t>!= =</a:t>
            </a:r>
            <a:r>
              <a:rPr kumimoji="1" lang="zh-CN" altLang="en-US" sz="3200" b="1">
                <a:latin typeface="+mj-lt"/>
                <a:ea typeface="楷体_GB2312" pitchFamily="49" charset="-122"/>
              </a:rPr>
              <a:t>（非全等）</a:t>
            </a:r>
          </a:p>
        </p:txBody>
      </p:sp>
      <p:sp>
        <p:nvSpPr>
          <p:cNvPr id="82949" name="AutoShape 4"/>
          <p:cNvSpPr>
            <a:spLocks/>
          </p:cNvSpPr>
          <p:nvPr/>
        </p:nvSpPr>
        <p:spPr bwMode="auto">
          <a:xfrm>
            <a:off x="3124200" y="1981200"/>
            <a:ext cx="228600" cy="2514600"/>
          </a:xfrm>
          <a:prstGeom prst="righ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61" name="Text Box 5"/>
          <p:cNvSpPr txBox="1">
            <a:spLocks noChangeArrowheads="1"/>
          </p:cNvSpPr>
          <p:nvPr/>
        </p:nvSpPr>
        <p:spPr bwMode="auto">
          <a:xfrm>
            <a:off x="3362325" y="1554163"/>
            <a:ext cx="5638800" cy="3786187"/>
          </a:xfrm>
          <a:prstGeom prst="rect">
            <a:avLst/>
          </a:prstGeom>
          <a:noFill/>
          <a:ln w="9525">
            <a:noFill/>
            <a:miter lim="800000"/>
            <a:headEnd/>
            <a:tailEnd/>
          </a:ln>
          <a:effectLst/>
        </p:spPr>
        <p:txBody>
          <a:bodyPr>
            <a:spAutoFit/>
          </a:bodyPr>
          <a:lstStyle/>
          <a:p>
            <a:pPr marL="263525" indent="-263525" eaLnBrk="1" hangingPunct="1">
              <a:lnSpc>
                <a:spcPct val="150000"/>
              </a:lnSpc>
              <a:spcBef>
                <a:spcPct val="50000"/>
              </a:spcBef>
              <a:defRPr/>
            </a:pPr>
            <a:r>
              <a:rPr kumimoji="1" lang="en-US" altLang="zh-CN" sz="3200" b="1" dirty="0">
                <a:solidFill>
                  <a:srgbClr val="660066"/>
                </a:solidFill>
                <a:effectLst>
                  <a:outerShdw blurRad="38100" dist="38100" dir="2700000" algn="tl">
                    <a:srgbClr val="C0C0C0"/>
                  </a:outerShdw>
                </a:effectLst>
                <a:latin typeface="+mj-lt"/>
                <a:ea typeface="楷体_GB2312" pitchFamily="49" charset="-122"/>
              </a:rPr>
              <a:t>   </a:t>
            </a: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双目运算符</a:t>
            </a:r>
            <a:r>
              <a:rPr kumimoji="1" lang="en-US" altLang="zh-CN" sz="3200" b="1" dirty="0">
                <a:solidFill>
                  <a:srgbClr val="660066"/>
                </a:solidFill>
                <a:effectLst>
                  <a:outerShdw blurRad="38100" dist="38100" dir="2700000" algn="tl">
                    <a:srgbClr val="C0C0C0"/>
                  </a:outerShdw>
                </a:effectLst>
                <a:latin typeface="+mj-lt"/>
                <a:ea typeface="楷体_GB2312" pitchFamily="49" charset="-122"/>
              </a:rPr>
              <a:t>,</a:t>
            </a: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要求有两个操作数，得到的结果是</a:t>
            </a:r>
            <a:r>
              <a:rPr kumimoji="1" lang="en-US" altLang="zh-CN" sz="3200" b="1" dirty="0">
                <a:solidFill>
                  <a:srgbClr val="660066"/>
                </a:solidFill>
                <a:effectLst>
                  <a:outerShdw blurRad="38100" dist="38100" dir="2700000" algn="tl">
                    <a:srgbClr val="C0C0C0"/>
                  </a:outerShdw>
                </a:effectLst>
                <a:latin typeface="+mj-lt"/>
                <a:ea typeface="楷体_GB2312" pitchFamily="49" charset="-122"/>
              </a:rPr>
              <a:t>1</a:t>
            </a: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位的逻辑值。</a:t>
            </a:r>
          </a:p>
          <a:p>
            <a:pPr marL="263525" indent="-263525" eaLnBrk="1" hangingPunct="1">
              <a:spcBef>
                <a:spcPct val="50000"/>
              </a:spcBef>
              <a:buFontTx/>
              <a:buChar char="•"/>
              <a:defRPr/>
            </a:pP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声明的关系为真，结果为</a:t>
            </a:r>
            <a:r>
              <a:rPr kumimoji="1" lang="en-US" altLang="zh-CN" sz="3200" b="1" dirty="0">
                <a:solidFill>
                  <a:srgbClr val="660066"/>
                </a:solidFill>
                <a:effectLst>
                  <a:outerShdw blurRad="38100" dist="38100" dir="2700000" algn="tl">
                    <a:srgbClr val="C0C0C0"/>
                  </a:outerShdw>
                </a:effectLst>
                <a:latin typeface="+mj-lt"/>
                <a:ea typeface="楷体_GB2312" pitchFamily="49" charset="-122"/>
              </a:rPr>
              <a:t>1</a:t>
            </a: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a:t>
            </a:r>
          </a:p>
          <a:p>
            <a:pPr marL="263525" indent="-263525" eaLnBrk="1" hangingPunct="1">
              <a:spcBef>
                <a:spcPct val="50000"/>
              </a:spcBef>
              <a:buFontTx/>
              <a:buChar char="•"/>
              <a:defRPr/>
            </a:pP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声明的关系为假，结果为</a:t>
            </a:r>
            <a:r>
              <a:rPr kumimoji="1" lang="en-US" altLang="zh-CN" sz="3200" b="1" dirty="0">
                <a:solidFill>
                  <a:srgbClr val="660066"/>
                </a:solidFill>
                <a:effectLst>
                  <a:outerShdw blurRad="38100" dist="38100" dir="2700000" algn="tl">
                    <a:srgbClr val="C0C0C0"/>
                  </a:outerShdw>
                </a:effectLst>
                <a:latin typeface="+mj-lt"/>
                <a:ea typeface="楷体_GB2312" pitchFamily="49" charset="-122"/>
              </a:rPr>
              <a:t>0</a:t>
            </a:r>
            <a:r>
              <a:rPr kumimoji="1" lang="zh-CN" altLang="en-US" sz="3200" b="1" dirty="0">
                <a:solidFill>
                  <a:srgbClr val="660066"/>
                </a:solidFill>
                <a:effectLst>
                  <a:outerShdw blurRad="38100" dist="38100" dir="2700000" algn="tl">
                    <a:srgbClr val="C0C0C0"/>
                  </a:outerShdw>
                </a:effectLst>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F2841951-A312-438B-9DA2-590F081181A4}" type="slidenum">
              <a:rPr lang="en-US" altLang="zh-CN">
                <a:latin typeface="Times New Roman" panose="02020603050405020304" pitchFamily="18" charset="0"/>
                <a:ea typeface="楷体_GB2312" pitchFamily="49" charset="-122"/>
              </a:rPr>
              <a:pPr/>
              <a:t>81</a:t>
            </a:fld>
            <a:endParaRPr lang="en-US" altLang="zh-CN">
              <a:latin typeface="Times New Roman" panose="02020603050405020304" pitchFamily="18" charset="0"/>
              <a:ea typeface="楷体_GB2312" pitchFamily="49" charset="-122"/>
            </a:endParaRPr>
          </a:p>
        </p:txBody>
      </p:sp>
      <p:sp>
        <p:nvSpPr>
          <p:cNvPr id="95235" name="Text Box 2"/>
          <p:cNvSpPr txBox="1">
            <a:spLocks noChangeArrowheads="1"/>
          </p:cNvSpPr>
          <p:nvPr/>
        </p:nvSpPr>
        <p:spPr bwMode="auto">
          <a:xfrm>
            <a:off x="228600" y="457200"/>
            <a:ext cx="5334000" cy="57943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solidFill>
                  <a:srgbClr val="0043A6"/>
                </a:solidFill>
                <a:latin typeface="+mj-lt"/>
                <a:ea typeface="楷体_GB2312" pitchFamily="49" charset="-122"/>
              </a:rPr>
              <a:t>“==”</a:t>
            </a:r>
            <a:r>
              <a:rPr kumimoji="1" lang="zh-CN" altLang="en-US" sz="3200" b="1">
                <a:solidFill>
                  <a:srgbClr val="0043A6"/>
                </a:solidFill>
                <a:latin typeface="+mj-lt"/>
                <a:ea typeface="楷体_GB2312" pitchFamily="49" charset="-122"/>
              </a:rPr>
              <a:t>与“</a:t>
            </a:r>
            <a:r>
              <a:rPr kumimoji="1" lang="en-US" altLang="zh-CN" sz="3200" b="1">
                <a:solidFill>
                  <a:srgbClr val="0043A6"/>
                </a:solidFill>
                <a:latin typeface="+mj-lt"/>
                <a:ea typeface="楷体_GB2312" pitchFamily="49" charset="-122"/>
              </a:rPr>
              <a:t>===”</a:t>
            </a:r>
            <a:r>
              <a:rPr kumimoji="1" lang="zh-CN" altLang="en-US" sz="3200" b="1">
                <a:solidFill>
                  <a:srgbClr val="0043A6"/>
                </a:solidFill>
                <a:latin typeface="+mj-lt"/>
                <a:ea typeface="楷体_GB2312" pitchFamily="49" charset="-122"/>
              </a:rPr>
              <a:t>的区别：</a:t>
            </a:r>
          </a:p>
        </p:txBody>
      </p:sp>
      <p:graphicFrame>
        <p:nvGraphicFramePr>
          <p:cNvPr id="97330" name="Group 50"/>
          <p:cNvGraphicFramePr>
            <a:graphicFrameLocks noGrp="1"/>
          </p:cNvGraphicFramePr>
          <p:nvPr/>
        </p:nvGraphicFramePr>
        <p:xfrm>
          <a:off x="609600" y="1905000"/>
          <a:ext cx="2971800" cy="2590800"/>
        </p:xfrm>
        <a:graphic>
          <a:graphicData uri="http://schemas.openxmlformats.org/drawingml/2006/table">
            <a:tbl>
              <a:tblPr/>
              <a:tblGrid>
                <a:gridCol w="7620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1    x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    0    x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1    x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x    x    x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x    x    x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7334" name="Group 54"/>
          <p:cNvGraphicFramePr>
            <a:graphicFrameLocks noGrp="1"/>
          </p:cNvGraphicFramePr>
          <p:nvPr/>
        </p:nvGraphicFramePr>
        <p:xfrm>
          <a:off x="4953000" y="1905000"/>
          <a:ext cx="3200400" cy="2593975"/>
        </p:xfrm>
        <a:graphic>
          <a:graphicData uri="http://schemas.openxmlformats.org/drawingml/2006/table">
            <a:tbl>
              <a:tblPr/>
              <a:tblGrid>
                <a:gridCol w="820738">
                  <a:extLst>
                    <a:ext uri="{9D8B030D-6E8A-4147-A177-3AD203B41FA5}">
                      <a16:colId xmlns:a16="http://schemas.microsoft.com/office/drawing/2014/main" val="20000"/>
                    </a:ext>
                  </a:extLst>
                </a:gridCol>
                <a:gridCol w="2379662">
                  <a:extLst>
                    <a:ext uri="{9D8B030D-6E8A-4147-A177-3AD203B41FA5}">
                      <a16:colId xmlns:a16="http://schemas.microsoft.com/office/drawing/2014/main" val="20001"/>
                    </a:ext>
                  </a:extLst>
                </a:gridCol>
              </a:tblGrid>
              <a:tr h="5182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1    x    z</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1    0    0    0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0    1    0    0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x</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0    0    1    0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8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z</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0    0    0    1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5276" name="Text Box 53"/>
          <p:cNvSpPr txBox="1">
            <a:spLocks noChangeArrowheads="1"/>
          </p:cNvSpPr>
          <p:nvPr/>
        </p:nvSpPr>
        <p:spPr bwMode="auto">
          <a:xfrm>
            <a:off x="554038" y="1258888"/>
            <a:ext cx="3124200" cy="519112"/>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dirty="0">
                <a:solidFill>
                  <a:srgbClr val="990000"/>
                </a:solidFill>
                <a:latin typeface="+mj-lt"/>
                <a:ea typeface="楷体_GB2312" pitchFamily="49" charset="-122"/>
              </a:rPr>
              <a:t>相等运算符真值表</a:t>
            </a:r>
          </a:p>
        </p:txBody>
      </p:sp>
      <p:sp>
        <p:nvSpPr>
          <p:cNvPr id="97335" name="Text Box 55"/>
          <p:cNvSpPr txBox="1">
            <a:spLocks noChangeArrowheads="1"/>
          </p:cNvSpPr>
          <p:nvPr/>
        </p:nvSpPr>
        <p:spPr bwMode="auto">
          <a:xfrm>
            <a:off x="4953000" y="1314450"/>
            <a:ext cx="31242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b="1" dirty="0">
                <a:solidFill>
                  <a:srgbClr val="990000"/>
                </a:solidFill>
                <a:effectLst>
                  <a:outerShdw blurRad="38100" dist="38100" dir="2700000" algn="tl">
                    <a:srgbClr val="C0C0C0"/>
                  </a:outerShdw>
                </a:effectLst>
                <a:latin typeface="+mj-lt"/>
                <a:ea typeface="楷体_GB2312" pitchFamily="49" charset="-122"/>
              </a:rPr>
              <a:t>全等运算符真值表</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1DDDB16F-9848-44FC-BC0A-FA52AAB9AAE2}" type="slidenum">
              <a:rPr lang="en-US" altLang="zh-CN">
                <a:latin typeface="Times New Roman" panose="02020603050405020304" pitchFamily="18" charset="0"/>
                <a:ea typeface="楷体_GB2312" pitchFamily="49" charset="-122"/>
              </a:rPr>
              <a:pPr/>
              <a:t>82</a:t>
            </a:fld>
            <a:endParaRPr lang="en-US" altLang="zh-CN">
              <a:latin typeface="Times New Roman" panose="02020603050405020304" pitchFamily="18" charset="0"/>
              <a:ea typeface="楷体_GB2312" pitchFamily="49" charset="-122"/>
            </a:endParaRPr>
          </a:p>
        </p:txBody>
      </p:sp>
      <p:sp>
        <p:nvSpPr>
          <p:cNvPr id="100354" name="Text Box 2"/>
          <p:cNvSpPr txBox="1">
            <a:spLocks noChangeArrowheads="1"/>
          </p:cNvSpPr>
          <p:nvPr/>
        </p:nvSpPr>
        <p:spPr bwMode="auto">
          <a:xfrm>
            <a:off x="228600" y="442913"/>
            <a:ext cx="84582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6. </a:t>
            </a:r>
            <a:r>
              <a:rPr kumimoji="1" lang="zh-CN" altLang="en-US" sz="3600" b="1">
                <a:solidFill>
                  <a:srgbClr val="990000"/>
                </a:solidFill>
                <a:effectLst>
                  <a:outerShdw blurRad="38100" dist="38100" dir="2700000" algn="tl">
                    <a:srgbClr val="C0C0C0"/>
                  </a:outerShdw>
                </a:effectLst>
                <a:latin typeface="+mj-lt"/>
                <a:ea typeface="楷体_GB2312" pitchFamily="49" charset="-122"/>
              </a:rPr>
              <a:t>缩位运算符（归约运算符）</a:t>
            </a:r>
          </a:p>
        </p:txBody>
      </p:sp>
      <p:sp>
        <p:nvSpPr>
          <p:cNvPr id="96260" name="Text Box 3"/>
          <p:cNvSpPr txBox="1">
            <a:spLocks noChangeArrowheads="1"/>
          </p:cNvSpPr>
          <p:nvPr/>
        </p:nvSpPr>
        <p:spPr bwMode="auto">
          <a:xfrm>
            <a:off x="304800" y="1228725"/>
            <a:ext cx="8458200" cy="4384675"/>
          </a:xfrm>
          <a:prstGeom prst="rect">
            <a:avLst/>
          </a:prstGeom>
          <a:noFill/>
          <a:ln w="9525">
            <a:noFill/>
            <a:miter lim="800000"/>
            <a:headEnd/>
            <a:tailEnd/>
          </a:ln>
        </p:spPr>
        <p:txBody>
          <a:bodyPr>
            <a:spAutoFit/>
          </a:bodyPr>
          <a:lstStyle/>
          <a:p>
            <a:pPr eaLnBrk="1" hangingPunct="1">
              <a:lnSpc>
                <a:spcPct val="110000"/>
              </a:lnSpc>
              <a:defRPr/>
            </a:pPr>
            <a:r>
              <a:rPr kumimoji="1" lang="en-US" altLang="zh-CN" sz="3200" b="1">
                <a:latin typeface="+mj-lt"/>
                <a:ea typeface="楷体_GB2312" pitchFamily="49" charset="-122"/>
              </a:rPr>
              <a:t>    </a:t>
            </a:r>
            <a:r>
              <a:rPr kumimoji="1" lang="zh-CN" altLang="en-US" sz="3200" b="1">
                <a:latin typeface="+mj-lt"/>
                <a:ea typeface="楷体_GB2312" pitchFamily="49" charset="-122"/>
              </a:rPr>
              <a:t>单目运算符，也有与、或、非运算。包括下面几种：</a:t>
            </a:r>
          </a:p>
          <a:p>
            <a:pPr marL="1076325" lvl="1" indent="-449263" eaLnBrk="1" hangingPunct="1">
              <a:lnSpc>
                <a:spcPct val="110000"/>
              </a:lnSpc>
              <a:buClr>
                <a:srgbClr val="800000"/>
              </a:buClr>
              <a:buFont typeface="Wingdings" pitchFamily="2" charset="2"/>
              <a:buChar char="Ø"/>
              <a:defRPr/>
            </a:pPr>
            <a:r>
              <a:rPr kumimoji="1" lang="en-US" altLang="zh-CN" sz="3200" b="1">
                <a:latin typeface="+mj-lt"/>
                <a:ea typeface="楷体_GB2312" pitchFamily="49" charset="-122"/>
              </a:rPr>
              <a:t>&amp;——</a:t>
            </a:r>
            <a:r>
              <a:rPr kumimoji="1" lang="zh-CN" altLang="en-US" sz="3200" b="1">
                <a:latin typeface="+mj-lt"/>
                <a:ea typeface="楷体_GB2312" pitchFamily="49" charset="-122"/>
              </a:rPr>
              <a:t>与</a:t>
            </a:r>
          </a:p>
          <a:p>
            <a:pPr marL="1076325" lvl="1" indent="-449263" eaLnBrk="1" hangingPunct="1">
              <a:lnSpc>
                <a:spcPct val="110000"/>
              </a:lnSpc>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~&amp;——</a:t>
            </a:r>
            <a:r>
              <a:rPr kumimoji="1" lang="zh-CN" altLang="en-US" sz="3200" b="1">
                <a:latin typeface="+mj-lt"/>
                <a:ea typeface="楷体_GB2312" pitchFamily="49" charset="-122"/>
              </a:rPr>
              <a:t>与非</a:t>
            </a:r>
          </a:p>
          <a:p>
            <a:pPr marL="1076325" lvl="1" indent="-449263" eaLnBrk="1" hangingPunct="1">
              <a:lnSpc>
                <a:spcPct val="110000"/>
              </a:lnSpc>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 ——</a:t>
            </a:r>
            <a:r>
              <a:rPr kumimoji="1" lang="zh-CN" altLang="en-US" sz="3200" b="1">
                <a:latin typeface="+mj-lt"/>
                <a:ea typeface="楷体_GB2312" pitchFamily="49" charset="-122"/>
              </a:rPr>
              <a:t>或</a:t>
            </a:r>
          </a:p>
          <a:p>
            <a:pPr marL="1076325" lvl="1" indent="-449263" eaLnBrk="1" hangingPunct="1">
              <a:lnSpc>
                <a:spcPct val="110000"/>
              </a:lnSpc>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 ——</a:t>
            </a:r>
            <a:r>
              <a:rPr kumimoji="1" lang="zh-CN" altLang="en-US" sz="3200" b="1">
                <a:latin typeface="+mj-lt"/>
                <a:ea typeface="楷体_GB2312" pitchFamily="49" charset="-122"/>
              </a:rPr>
              <a:t>或非</a:t>
            </a:r>
          </a:p>
          <a:p>
            <a:pPr marL="1076325" lvl="1" indent="-449263" eaLnBrk="1" hangingPunct="1">
              <a:lnSpc>
                <a:spcPct val="110000"/>
              </a:lnSpc>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a:t>
            </a:r>
            <a:r>
              <a:rPr kumimoji="1" lang="zh-CN" altLang="en-US" sz="3200" b="1">
                <a:latin typeface="+mj-lt"/>
                <a:ea typeface="楷体_GB2312" pitchFamily="49" charset="-122"/>
              </a:rPr>
              <a:t>异或</a:t>
            </a:r>
          </a:p>
          <a:p>
            <a:pPr marL="1076325" lvl="1" indent="-449263" eaLnBrk="1" hangingPunct="1">
              <a:lnSpc>
                <a:spcPct val="110000"/>
              </a:lnSpc>
              <a:buClr>
                <a:srgbClr val="800000"/>
              </a:buClr>
              <a:buFont typeface="Wingdings" pitchFamily="2" charset="2"/>
              <a:buChar char="Ø"/>
              <a:defRPr/>
            </a:pPr>
            <a:r>
              <a:rPr kumimoji="1" lang="zh-CN" altLang="en-US" sz="3200" b="1">
                <a:latin typeface="+mj-lt"/>
                <a:ea typeface="楷体_GB2312" pitchFamily="49" charset="-122"/>
              </a:rPr>
              <a:t> </a:t>
            </a:r>
            <a:r>
              <a:rPr kumimoji="1" lang="en-US" altLang="zh-CN" sz="3200" b="1">
                <a:latin typeface="+mj-lt"/>
                <a:ea typeface="楷体_GB2312" pitchFamily="49" charset="-122"/>
              </a:rPr>
              <a:t>^~</a:t>
            </a:r>
            <a:r>
              <a:rPr kumimoji="1" lang="zh-CN" altLang="en-US" sz="3200" b="1">
                <a:latin typeface="+mj-lt"/>
                <a:ea typeface="楷体_GB2312" pitchFamily="49" charset="-122"/>
              </a:rPr>
              <a:t>，</a:t>
            </a:r>
            <a:r>
              <a:rPr kumimoji="1" lang="en-US" altLang="zh-CN" sz="3200" b="1">
                <a:latin typeface="+mj-lt"/>
                <a:ea typeface="楷体_GB2312" pitchFamily="49" charset="-122"/>
              </a:rPr>
              <a:t>~^——</a:t>
            </a:r>
            <a:r>
              <a:rPr kumimoji="1" lang="zh-CN" altLang="en-US" sz="3200" b="1">
                <a:latin typeface="+mj-lt"/>
                <a:ea typeface="楷体_GB2312" pitchFamily="49" charset="-122"/>
              </a:rPr>
              <a:t>同或</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5CA4E5C-11E0-4460-8BB6-795375388886}" type="slidenum">
              <a:rPr lang="en-US" altLang="zh-CN">
                <a:latin typeface="Times New Roman" panose="02020603050405020304" pitchFamily="18" charset="0"/>
                <a:ea typeface="楷体_GB2312" pitchFamily="49" charset="-122"/>
              </a:rPr>
              <a:pPr/>
              <a:t>83</a:t>
            </a:fld>
            <a:endParaRPr lang="en-US" altLang="zh-CN">
              <a:latin typeface="Times New Roman" panose="02020603050405020304" pitchFamily="18" charset="0"/>
              <a:ea typeface="楷体_GB2312" pitchFamily="49" charset="-122"/>
            </a:endParaRPr>
          </a:p>
        </p:txBody>
      </p:sp>
      <p:sp>
        <p:nvSpPr>
          <p:cNvPr id="97283" name="Text Box 3"/>
          <p:cNvSpPr txBox="1">
            <a:spLocks noChangeArrowheads="1"/>
          </p:cNvSpPr>
          <p:nvPr/>
        </p:nvSpPr>
        <p:spPr bwMode="auto">
          <a:xfrm>
            <a:off x="223838" y="279400"/>
            <a:ext cx="8458200" cy="1217613"/>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a:latin typeface="+mj-lt"/>
                <a:ea typeface="楷体_GB2312" pitchFamily="49" charset="-122"/>
              </a:rPr>
              <a:t>其与、或、非运算规则类似于位运算符的运算规则，但其运算过程不同。</a:t>
            </a:r>
          </a:p>
        </p:txBody>
      </p:sp>
      <p:sp>
        <p:nvSpPr>
          <p:cNvPr id="97284" name="Text Box 4"/>
          <p:cNvSpPr txBox="1">
            <a:spLocks noChangeArrowheads="1"/>
          </p:cNvSpPr>
          <p:nvPr/>
        </p:nvSpPr>
        <p:spPr bwMode="auto">
          <a:xfrm>
            <a:off x="228600" y="2222500"/>
            <a:ext cx="8534400" cy="1217613"/>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a:latin typeface="+mj-lt"/>
                <a:ea typeface="楷体_GB2312" pitchFamily="49" charset="-122"/>
              </a:rPr>
              <a:t>对操作数的相应位进行与、或、非运算，操作数是几位数，则运算结果是几位。</a:t>
            </a:r>
          </a:p>
        </p:txBody>
      </p:sp>
      <p:sp>
        <p:nvSpPr>
          <p:cNvPr id="97285" name="Text Box 5"/>
          <p:cNvSpPr txBox="1">
            <a:spLocks noChangeArrowheads="1"/>
          </p:cNvSpPr>
          <p:nvPr/>
        </p:nvSpPr>
        <p:spPr bwMode="auto">
          <a:xfrm>
            <a:off x="381000" y="1573213"/>
            <a:ext cx="2174875" cy="588962"/>
          </a:xfrm>
          <a:prstGeom prst="rect">
            <a:avLst/>
          </a:prstGeom>
          <a:solidFill>
            <a:srgbClr val="0043A6"/>
          </a:solidFill>
          <a:ln w="9525">
            <a:solidFill>
              <a:srgbClr val="0043A6"/>
            </a:solidFill>
            <a:miter lim="800000"/>
            <a:headEnd/>
            <a:tailEnd/>
          </a:ln>
        </p:spPr>
        <p:txBody>
          <a:bodyPr>
            <a:spAutoFit/>
          </a:bodyPr>
          <a:lstStyle/>
          <a:p>
            <a:pPr eaLnBrk="1" hangingPunct="1">
              <a:defRPr/>
            </a:pPr>
            <a:r>
              <a:rPr kumimoji="1" lang="zh-CN" altLang="en-US" sz="3200" b="1">
                <a:solidFill>
                  <a:schemeClr val="bg1"/>
                </a:solidFill>
                <a:latin typeface="+mj-lt"/>
                <a:ea typeface="楷体_GB2312" pitchFamily="49" charset="-122"/>
              </a:rPr>
              <a:t>位运算：</a:t>
            </a:r>
          </a:p>
        </p:txBody>
      </p:sp>
      <p:sp>
        <p:nvSpPr>
          <p:cNvPr id="97286" name="Text Box 6"/>
          <p:cNvSpPr txBox="1">
            <a:spLocks noChangeArrowheads="1"/>
          </p:cNvSpPr>
          <p:nvPr/>
        </p:nvSpPr>
        <p:spPr bwMode="auto">
          <a:xfrm>
            <a:off x="249238" y="3713163"/>
            <a:ext cx="2606675" cy="588962"/>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缩位运算：</a:t>
            </a:r>
          </a:p>
        </p:txBody>
      </p:sp>
      <p:sp>
        <p:nvSpPr>
          <p:cNvPr id="97287" name="Text Box 7"/>
          <p:cNvSpPr txBox="1">
            <a:spLocks noChangeArrowheads="1"/>
          </p:cNvSpPr>
          <p:nvPr/>
        </p:nvSpPr>
        <p:spPr bwMode="auto">
          <a:xfrm>
            <a:off x="228600" y="4371975"/>
            <a:ext cx="8610600" cy="1217613"/>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a:latin typeface="+mj-lt"/>
                <a:ea typeface="楷体_GB2312" pitchFamily="49" charset="-122"/>
              </a:rPr>
              <a:t>对单个操作数进行与、或、非递推运算，最后的运算结果是</a:t>
            </a:r>
            <a:r>
              <a:rPr kumimoji="1" lang="en-US" altLang="zh-CN" sz="3200" b="1">
                <a:latin typeface="+mj-lt"/>
                <a:ea typeface="楷体_GB2312" pitchFamily="49" charset="-122"/>
              </a:rPr>
              <a:t>1</a:t>
            </a:r>
            <a:r>
              <a:rPr kumimoji="1" lang="zh-CN" altLang="en-US" sz="3200" b="1">
                <a:latin typeface="+mj-lt"/>
                <a:ea typeface="楷体_GB2312" pitchFamily="49" charset="-122"/>
              </a:rPr>
              <a:t>位的二进制数。</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F4CAFEE6-51C2-490E-8D3C-3DAB6AD629E0}" type="slidenum">
              <a:rPr lang="en-US" altLang="zh-CN">
                <a:latin typeface="Times New Roman" panose="02020603050405020304" pitchFamily="18" charset="0"/>
                <a:ea typeface="楷体_GB2312" pitchFamily="49" charset="-122"/>
              </a:rPr>
              <a:pPr/>
              <a:t>84</a:t>
            </a:fld>
            <a:endParaRPr lang="en-US" altLang="zh-CN">
              <a:latin typeface="Times New Roman" panose="02020603050405020304" pitchFamily="18" charset="0"/>
              <a:ea typeface="楷体_GB2312" pitchFamily="49" charset="-122"/>
            </a:endParaRPr>
          </a:p>
        </p:txBody>
      </p:sp>
      <p:sp>
        <p:nvSpPr>
          <p:cNvPr id="98307" name="Text Box 3"/>
          <p:cNvSpPr txBox="1">
            <a:spLocks noChangeArrowheads="1"/>
          </p:cNvSpPr>
          <p:nvPr/>
        </p:nvSpPr>
        <p:spPr bwMode="auto">
          <a:xfrm>
            <a:off x="228600" y="609600"/>
            <a:ext cx="8534400" cy="3292475"/>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a:solidFill>
                  <a:srgbClr val="800000"/>
                </a:solidFill>
                <a:latin typeface="+mj-lt"/>
                <a:ea typeface="楷体_GB2312" pitchFamily="49" charset="-122"/>
              </a:rPr>
              <a:t>具体运算过程：</a:t>
            </a:r>
          </a:p>
          <a:p>
            <a:pPr eaLnBrk="1" hangingPunct="1">
              <a:lnSpc>
                <a:spcPct val="90000"/>
              </a:lnSpc>
              <a:spcBef>
                <a:spcPct val="50000"/>
              </a:spcBef>
              <a:defRPr/>
            </a:pPr>
            <a:r>
              <a:rPr kumimoji="1" lang="zh-CN" altLang="en-US" sz="3200" b="1">
                <a:latin typeface="+mj-lt"/>
                <a:ea typeface="楷体_GB2312" pitchFamily="49" charset="-122"/>
              </a:rPr>
              <a:t>第一步：先将操作数的第</a:t>
            </a:r>
            <a:r>
              <a:rPr kumimoji="1" lang="en-US" altLang="zh-CN" sz="3200" b="1">
                <a:latin typeface="+mj-lt"/>
                <a:ea typeface="楷体_GB2312" pitchFamily="49" charset="-122"/>
              </a:rPr>
              <a:t>1</a:t>
            </a:r>
            <a:r>
              <a:rPr kumimoji="1" lang="zh-CN" altLang="en-US" sz="3200" b="1">
                <a:latin typeface="+mj-lt"/>
                <a:ea typeface="楷体_GB2312" pitchFamily="49" charset="-122"/>
              </a:rPr>
              <a:t>位与第</a:t>
            </a:r>
            <a:r>
              <a:rPr kumimoji="1" lang="en-US" altLang="zh-CN" sz="3200" b="1">
                <a:latin typeface="+mj-lt"/>
                <a:ea typeface="楷体_GB2312" pitchFamily="49" charset="-122"/>
              </a:rPr>
              <a:t>2</a:t>
            </a:r>
            <a:r>
              <a:rPr kumimoji="1" lang="zh-CN" altLang="en-US" sz="3200" b="1">
                <a:latin typeface="+mj-lt"/>
                <a:ea typeface="楷体_GB2312" pitchFamily="49" charset="-122"/>
              </a:rPr>
              <a:t>位进行与、</a:t>
            </a:r>
          </a:p>
          <a:p>
            <a:pPr eaLnBrk="1" hangingPunct="1">
              <a:lnSpc>
                <a:spcPct val="90000"/>
              </a:lnSpc>
              <a:spcBef>
                <a:spcPct val="50000"/>
              </a:spcBef>
              <a:defRPr/>
            </a:pPr>
            <a:r>
              <a:rPr kumimoji="1" lang="zh-CN" altLang="en-US" sz="3200" b="1">
                <a:latin typeface="+mj-lt"/>
                <a:ea typeface="楷体_GB2312" pitchFamily="49" charset="-122"/>
              </a:rPr>
              <a:t>                或、非运算；</a:t>
            </a:r>
          </a:p>
          <a:p>
            <a:pPr eaLnBrk="1" hangingPunct="1">
              <a:lnSpc>
                <a:spcPct val="90000"/>
              </a:lnSpc>
              <a:spcBef>
                <a:spcPct val="50000"/>
              </a:spcBef>
              <a:defRPr/>
            </a:pPr>
            <a:r>
              <a:rPr kumimoji="1" lang="zh-CN" altLang="en-US" sz="3200" b="1">
                <a:latin typeface="+mj-lt"/>
                <a:ea typeface="楷体_GB2312" pitchFamily="49" charset="-122"/>
              </a:rPr>
              <a:t>第二步：将运算结果与第</a:t>
            </a:r>
            <a:r>
              <a:rPr kumimoji="1" lang="en-US" altLang="zh-CN" sz="3200" b="1">
                <a:latin typeface="+mj-lt"/>
                <a:ea typeface="楷体_GB2312" pitchFamily="49" charset="-122"/>
              </a:rPr>
              <a:t>3</a:t>
            </a:r>
            <a:r>
              <a:rPr kumimoji="1" lang="zh-CN" altLang="en-US" sz="3200" b="1">
                <a:latin typeface="+mj-lt"/>
                <a:ea typeface="楷体_GB2312" pitchFamily="49" charset="-122"/>
              </a:rPr>
              <a:t>位进行与、或、非</a:t>
            </a:r>
          </a:p>
          <a:p>
            <a:pPr eaLnBrk="1" hangingPunct="1">
              <a:lnSpc>
                <a:spcPct val="90000"/>
              </a:lnSpc>
              <a:spcBef>
                <a:spcPct val="50000"/>
              </a:spcBef>
              <a:defRPr/>
            </a:pPr>
            <a:r>
              <a:rPr kumimoji="1" lang="zh-CN" altLang="en-US" sz="3200" b="1">
                <a:latin typeface="+mj-lt"/>
                <a:ea typeface="楷体_GB2312" pitchFamily="49" charset="-122"/>
              </a:rPr>
              <a:t>                运算，依次类推，直至最后一位。</a:t>
            </a:r>
          </a:p>
        </p:txBody>
      </p:sp>
      <p:sp>
        <p:nvSpPr>
          <p:cNvPr id="98308" name="Text Box 4"/>
          <p:cNvSpPr txBox="1">
            <a:spLocks noChangeArrowheads="1"/>
          </p:cNvSpPr>
          <p:nvPr/>
        </p:nvSpPr>
        <p:spPr bwMode="auto">
          <a:xfrm>
            <a:off x="381000" y="4267200"/>
            <a:ext cx="3276600" cy="2062163"/>
          </a:xfrm>
          <a:prstGeom prst="rect">
            <a:avLst/>
          </a:prstGeom>
          <a:solidFill>
            <a:srgbClr val="0043A6"/>
          </a:solidFill>
          <a:ln w="38100">
            <a:solidFill>
              <a:srgbClr val="0043A6"/>
            </a:solidFill>
            <a:miter lim="800000"/>
            <a:headEnd/>
            <a:tailEnd/>
          </a:ln>
        </p:spPr>
        <p:txBody>
          <a:bodyPr>
            <a:spAutoFit/>
          </a:bodyPr>
          <a:lstStyle/>
          <a:p>
            <a:pPr eaLnBrk="1" hangingPunct="1">
              <a:spcBef>
                <a:spcPct val="50000"/>
              </a:spcBef>
              <a:defRPr/>
            </a:pPr>
            <a:r>
              <a:rPr kumimoji="1" lang="zh-CN" altLang="en-US" sz="3200" b="1" dirty="0">
                <a:solidFill>
                  <a:schemeClr val="bg1"/>
                </a:solidFill>
                <a:latin typeface="+mj-lt"/>
                <a:ea typeface="楷体_GB2312" pitchFamily="49" charset="-122"/>
              </a:rPr>
              <a:t>例：</a:t>
            </a:r>
            <a:r>
              <a:rPr kumimoji="1" lang="en-US" altLang="zh-CN" sz="3200" b="1" dirty="0" err="1">
                <a:solidFill>
                  <a:schemeClr val="bg1"/>
                </a:solidFill>
                <a:latin typeface="+mj-lt"/>
                <a:ea typeface="楷体_GB2312" pitchFamily="49" charset="-122"/>
              </a:rPr>
              <a:t>reg</a:t>
            </a:r>
            <a:r>
              <a:rPr kumimoji="1" lang="en-US" altLang="zh-CN" sz="3200" b="1" dirty="0">
                <a:solidFill>
                  <a:schemeClr val="bg1"/>
                </a:solidFill>
                <a:latin typeface="+mj-lt"/>
                <a:ea typeface="楷体_GB2312" pitchFamily="49" charset="-122"/>
              </a:rPr>
              <a:t>[3:0]  a</a:t>
            </a:r>
            <a:r>
              <a:rPr kumimoji="1" lang="zh-CN" altLang="en-US" sz="3200" b="1" dirty="0">
                <a:solidFill>
                  <a:schemeClr val="bg1"/>
                </a:solidFill>
                <a:latin typeface="+mj-lt"/>
                <a:ea typeface="楷体_GB2312" pitchFamily="49" charset="-122"/>
              </a:rPr>
              <a:t>；</a:t>
            </a:r>
            <a:endParaRPr kumimoji="1" lang="en-US" altLang="zh-CN" sz="3200" b="1" dirty="0">
              <a:solidFill>
                <a:schemeClr val="bg1"/>
              </a:solidFill>
              <a:latin typeface="+mj-lt"/>
              <a:ea typeface="楷体_GB2312" pitchFamily="49" charset="-122"/>
            </a:endParaRPr>
          </a:p>
          <a:p>
            <a:pPr eaLnBrk="1" hangingPunct="1">
              <a:spcBef>
                <a:spcPct val="50000"/>
              </a:spcBef>
              <a:defRPr/>
            </a:pPr>
            <a:r>
              <a:rPr kumimoji="1" lang="en-US" altLang="zh-CN" sz="3200" b="1" dirty="0">
                <a:solidFill>
                  <a:schemeClr val="bg1"/>
                </a:solidFill>
                <a:latin typeface="+mj-lt"/>
                <a:ea typeface="楷体_GB2312" pitchFamily="49" charset="-122"/>
              </a:rPr>
              <a:t>        </a:t>
            </a:r>
            <a:r>
              <a:rPr kumimoji="1" lang="en-US" altLang="zh-CN" sz="3200" b="1" dirty="0" err="1">
                <a:solidFill>
                  <a:schemeClr val="bg1"/>
                </a:solidFill>
                <a:latin typeface="+mj-lt"/>
                <a:ea typeface="楷体_GB2312" pitchFamily="49" charset="-122"/>
              </a:rPr>
              <a:t>reg</a:t>
            </a:r>
            <a:r>
              <a:rPr kumimoji="1" lang="en-US" altLang="zh-CN" sz="3200" b="1" dirty="0">
                <a:solidFill>
                  <a:schemeClr val="bg1"/>
                </a:solidFill>
                <a:latin typeface="+mj-lt"/>
                <a:ea typeface="楷体_GB2312" pitchFamily="49" charset="-122"/>
              </a:rPr>
              <a:t>  b;</a:t>
            </a:r>
            <a:endParaRPr kumimoji="1" lang="zh-CN" altLang="en-US" sz="3200" b="1" dirty="0">
              <a:solidFill>
                <a:schemeClr val="bg1"/>
              </a:solidFill>
              <a:latin typeface="+mj-lt"/>
              <a:ea typeface="楷体_GB2312" pitchFamily="49" charset="-122"/>
            </a:endParaRPr>
          </a:p>
          <a:p>
            <a:pPr eaLnBrk="1" hangingPunct="1">
              <a:spcBef>
                <a:spcPct val="50000"/>
              </a:spcBef>
              <a:defRPr/>
            </a:pPr>
            <a:r>
              <a:rPr kumimoji="1" lang="zh-CN" altLang="en-US" sz="3200" b="1" dirty="0">
                <a:solidFill>
                  <a:schemeClr val="bg1"/>
                </a:solidFill>
                <a:latin typeface="+mj-lt"/>
                <a:ea typeface="楷体_GB2312" pitchFamily="49" charset="-122"/>
              </a:rPr>
              <a:t>        </a:t>
            </a:r>
            <a:r>
              <a:rPr kumimoji="1" lang="en-US" altLang="zh-CN" sz="3200" b="1" dirty="0">
                <a:solidFill>
                  <a:schemeClr val="bg1"/>
                </a:solidFill>
                <a:latin typeface="+mj-lt"/>
                <a:ea typeface="楷体_GB2312" pitchFamily="49" charset="-122"/>
              </a:rPr>
              <a:t>b=&amp;a</a:t>
            </a:r>
            <a:r>
              <a:rPr kumimoji="1" lang="zh-CN" altLang="en-US" sz="3200" b="1" dirty="0">
                <a:solidFill>
                  <a:schemeClr val="bg1"/>
                </a:solidFill>
                <a:latin typeface="+mj-lt"/>
                <a:ea typeface="楷体_GB2312" pitchFamily="49" charset="-122"/>
              </a:rPr>
              <a:t>；</a:t>
            </a:r>
          </a:p>
        </p:txBody>
      </p:sp>
      <p:sp>
        <p:nvSpPr>
          <p:cNvPr id="98309" name="Text Box 5"/>
          <p:cNvSpPr txBox="1">
            <a:spLocks noChangeArrowheads="1"/>
          </p:cNvSpPr>
          <p:nvPr/>
        </p:nvSpPr>
        <p:spPr bwMode="auto">
          <a:xfrm>
            <a:off x="4724400" y="4271963"/>
            <a:ext cx="3352800" cy="2052637"/>
          </a:xfrm>
          <a:prstGeom prst="rect">
            <a:avLst/>
          </a:prstGeom>
          <a:solidFill>
            <a:srgbClr val="996600"/>
          </a:solidFill>
          <a:ln w="9525">
            <a:solidFill>
              <a:srgbClr val="996600"/>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若：</a:t>
            </a:r>
            <a:r>
              <a:rPr kumimoji="1" lang="en-US" altLang="zh-CN" sz="3200" b="1">
                <a:solidFill>
                  <a:schemeClr val="bg1"/>
                </a:solidFill>
                <a:latin typeface="+mj-lt"/>
                <a:ea typeface="楷体_GB2312" pitchFamily="49" charset="-122"/>
              </a:rPr>
              <a:t>A=5'b11001</a:t>
            </a:r>
          </a:p>
          <a:p>
            <a:pPr eaLnBrk="1" hangingPunct="1">
              <a:spcBef>
                <a:spcPct val="50000"/>
              </a:spcBef>
              <a:defRPr/>
            </a:pPr>
            <a:r>
              <a:rPr kumimoji="1" lang="zh-CN" altLang="en-US" sz="3200" b="1">
                <a:solidFill>
                  <a:schemeClr val="bg1"/>
                </a:solidFill>
                <a:latin typeface="+mj-lt"/>
                <a:ea typeface="楷体_GB2312" pitchFamily="49" charset="-122"/>
              </a:rPr>
              <a:t>则：</a:t>
            </a:r>
            <a:r>
              <a:rPr kumimoji="1" lang="en-US" altLang="zh-CN" sz="3200" b="1">
                <a:solidFill>
                  <a:schemeClr val="bg1"/>
                </a:solidFill>
                <a:latin typeface="+mj-lt"/>
                <a:ea typeface="楷体_GB2312" pitchFamily="49" charset="-122"/>
              </a:rPr>
              <a:t>&amp;A=0</a:t>
            </a:r>
            <a:r>
              <a:rPr kumimoji="1" lang="zh-CN" altLang="en-US" sz="3200" b="1">
                <a:solidFill>
                  <a:schemeClr val="bg1"/>
                </a:solidFill>
                <a:latin typeface="+mj-lt"/>
                <a:ea typeface="楷体_GB2312" pitchFamily="49" charset="-122"/>
              </a:rPr>
              <a:t>；</a:t>
            </a:r>
          </a:p>
          <a:p>
            <a:pPr eaLnBrk="1" hangingPunct="1">
              <a:spcBef>
                <a:spcPct val="50000"/>
              </a:spcBef>
              <a:defRPr/>
            </a:pPr>
            <a:r>
              <a:rPr kumimoji="1" lang="zh-CN" altLang="en-US" sz="3200" b="1">
                <a:solidFill>
                  <a:schemeClr val="bg1"/>
                </a:solidFill>
                <a:latin typeface="+mj-lt"/>
                <a:ea typeface="楷体_GB2312" pitchFamily="49" charset="-122"/>
              </a:rPr>
              <a:t>         </a:t>
            </a:r>
            <a:r>
              <a:rPr kumimoji="1" lang="en-US" altLang="zh-CN" sz="3200" b="1">
                <a:solidFill>
                  <a:schemeClr val="bg1"/>
                </a:solidFill>
                <a:latin typeface="+mj-lt"/>
                <a:ea typeface="楷体_GB2312" pitchFamily="49" charset="-122"/>
              </a:rPr>
              <a:t>|A=1</a:t>
            </a:r>
            <a:r>
              <a:rPr kumimoji="1" lang="zh-CN" altLang="en-US" sz="3200" b="1">
                <a:solidFill>
                  <a:schemeClr val="bg1"/>
                </a:solidFill>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1F1187D-FB8E-4416-8B67-F31882015965}" type="slidenum">
              <a:rPr lang="en-US" altLang="zh-CN">
                <a:latin typeface="Times New Roman" panose="02020603050405020304" pitchFamily="18" charset="0"/>
                <a:ea typeface="楷体_GB2312" pitchFamily="49" charset="-122"/>
              </a:rPr>
              <a:pPr/>
              <a:t>85</a:t>
            </a:fld>
            <a:endParaRPr lang="en-US" altLang="zh-CN">
              <a:latin typeface="Times New Roman" panose="02020603050405020304" pitchFamily="18" charset="0"/>
              <a:ea typeface="楷体_GB2312" pitchFamily="49" charset="-122"/>
            </a:endParaRPr>
          </a:p>
        </p:txBody>
      </p:sp>
      <p:sp>
        <p:nvSpPr>
          <p:cNvPr id="101378" name="Text Box 2"/>
          <p:cNvSpPr txBox="1">
            <a:spLocks noChangeArrowheads="1"/>
          </p:cNvSpPr>
          <p:nvPr/>
        </p:nvSpPr>
        <p:spPr bwMode="auto">
          <a:xfrm>
            <a:off x="152400" y="422275"/>
            <a:ext cx="51816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7. </a:t>
            </a:r>
            <a:r>
              <a:rPr kumimoji="1" lang="zh-CN" altLang="en-US" sz="3600" b="1">
                <a:solidFill>
                  <a:srgbClr val="990000"/>
                </a:solidFill>
                <a:effectLst>
                  <a:outerShdw blurRad="38100" dist="38100" dir="2700000" algn="tl">
                    <a:srgbClr val="C0C0C0"/>
                  </a:outerShdw>
                </a:effectLst>
                <a:latin typeface="+mj-lt"/>
                <a:ea typeface="楷体_GB2312" pitchFamily="49" charset="-122"/>
              </a:rPr>
              <a:t>移位运算符</a:t>
            </a:r>
          </a:p>
        </p:txBody>
      </p:sp>
      <p:sp>
        <p:nvSpPr>
          <p:cNvPr id="99332" name="Text Box 3"/>
          <p:cNvSpPr txBox="1">
            <a:spLocks noChangeArrowheads="1"/>
          </p:cNvSpPr>
          <p:nvPr/>
        </p:nvSpPr>
        <p:spPr bwMode="auto">
          <a:xfrm>
            <a:off x="152400" y="1143000"/>
            <a:ext cx="5600700" cy="1323975"/>
          </a:xfrm>
          <a:prstGeom prst="rect">
            <a:avLst/>
          </a:prstGeom>
          <a:noFill/>
          <a:ln w="9525">
            <a:noFill/>
            <a:miter lim="800000"/>
            <a:headEnd/>
            <a:tailEnd/>
          </a:ln>
        </p:spPr>
        <p:txBody>
          <a:bodyPr>
            <a:spAutoFit/>
          </a:bodyPr>
          <a:lstStyle/>
          <a:p>
            <a:pPr marL="447675" indent="-447675" eaLnBrk="1" hangingPunct="1">
              <a:spcBef>
                <a:spcPct val="50000"/>
              </a:spcBef>
              <a:buClr>
                <a:srgbClr val="800000"/>
              </a:buClr>
              <a:buFont typeface="Wingdings" pitchFamily="2" charset="2"/>
              <a:buChar char="Ø"/>
              <a:defRPr/>
            </a:pPr>
            <a:r>
              <a:rPr kumimoji="1" lang="en-US" altLang="zh-CN" sz="3200" b="1" dirty="0">
                <a:latin typeface="+mj-lt"/>
                <a:ea typeface="楷体_GB2312" pitchFamily="49" charset="-122"/>
              </a:rPr>
              <a:t>&gt;&gt; ——</a:t>
            </a:r>
            <a:r>
              <a:rPr kumimoji="1" lang="zh-CN" altLang="en-US" sz="3200" b="1" dirty="0">
                <a:latin typeface="+mj-lt"/>
                <a:ea typeface="楷体_GB2312" pitchFamily="49" charset="-122"/>
              </a:rPr>
              <a:t>逻辑右移</a:t>
            </a:r>
          </a:p>
          <a:p>
            <a:pPr marL="447675" indent="-447675" eaLnBrk="1" hangingPunct="1">
              <a:spcBef>
                <a:spcPct val="50000"/>
              </a:spcBef>
              <a:buClr>
                <a:srgbClr val="800000"/>
              </a:buClr>
              <a:buFont typeface="Wingdings" pitchFamily="2" charset="2"/>
              <a:buChar char="Ø"/>
              <a:defRPr/>
            </a:pPr>
            <a:r>
              <a:rPr kumimoji="1" lang="en-US" altLang="zh-CN" sz="3200" b="1" dirty="0">
                <a:latin typeface="+mj-lt"/>
                <a:ea typeface="楷体_GB2312" pitchFamily="49" charset="-122"/>
              </a:rPr>
              <a:t>&lt;&lt; ——</a:t>
            </a:r>
            <a:r>
              <a:rPr kumimoji="1" lang="zh-CN" altLang="en-US" sz="3200" b="1" dirty="0">
                <a:latin typeface="+mj-lt"/>
                <a:ea typeface="楷体_GB2312" pitchFamily="49" charset="-122"/>
              </a:rPr>
              <a:t>逻辑</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算术左移</a:t>
            </a:r>
            <a:endParaRPr kumimoji="1" lang="en-US" altLang="zh-CN" sz="3200" b="1" dirty="0">
              <a:latin typeface="+mj-lt"/>
              <a:ea typeface="楷体_GB2312" pitchFamily="49" charset="-122"/>
            </a:endParaRPr>
          </a:p>
        </p:txBody>
      </p:sp>
      <p:sp>
        <p:nvSpPr>
          <p:cNvPr id="99333" name="Text Box 4"/>
          <p:cNvSpPr txBox="1">
            <a:spLocks noChangeArrowheads="1"/>
          </p:cNvSpPr>
          <p:nvPr/>
        </p:nvSpPr>
        <p:spPr bwMode="auto">
          <a:xfrm>
            <a:off x="152400" y="2619375"/>
            <a:ext cx="8458200" cy="2603500"/>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dirty="0">
                <a:latin typeface="+mj-lt"/>
                <a:ea typeface="楷体_GB2312" pitchFamily="49" charset="-122"/>
              </a:rPr>
              <a:t>使用方法：</a:t>
            </a:r>
          </a:p>
          <a:p>
            <a:pPr eaLnBrk="1" hangingPunct="1">
              <a:lnSpc>
                <a:spcPct val="9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a&gt;&gt;n         </a:t>
            </a:r>
            <a:r>
              <a:rPr kumimoji="1" lang="zh-CN" altLang="en-US" sz="3200" b="1" dirty="0">
                <a:latin typeface="+mj-lt"/>
                <a:ea typeface="楷体_GB2312" pitchFamily="49" charset="-122"/>
              </a:rPr>
              <a:t>或      </a:t>
            </a:r>
            <a:r>
              <a:rPr kumimoji="1" lang="en-US" altLang="zh-CN" sz="3200" b="1" dirty="0">
                <a:latin typeface="+mj-lt"/>
                <a:ea typeface="楷体_GB2312" pitchFamily="49" charset="-122"/>
              </a:rPr>
              <a:t>a&lt;&lt;n</a:t>
            </a:r>
          </a:p>
          <a:p>
            <a:pPr eaLnBrk="1" hangingPunct="1">
              <a:lnSpc>
                <a:spcPct val="90000"/>
              </a:lnSpc>
              <a:spcBef>
                <a:spcPct val="50000"/>
              </a:spcBef>
              <a:defRPr/>
            </a:pPr>
            <a:r>
              <a:rPr kumimoji="1" lang="en-US" altLang="zh-CN" sz="3200" b="1" dirty="0">
                <a:latin typeface="+mj-lt"/>
                <a:ea typeface="楷体_GB2312" pitchFamily="49" charset="-122"/>
              </a:rPr>
              <a:t>a——</a:t>
            </a:r>
            <a:r>
              <a:rPr kumimoji="1" lang="zh-CN" altLang="en-US" sz="3200" b="1" dirty="0">
                <a:latin typeface="+mj-lt"/>
                <a:ea typeface="楷体_GB2312" pitchFamily="49" charset="-122"/>
              </a:rPr>
              <a:t>代表要进行移位的操作数；</a:t>
            </a:r>
          </a:p>
          <a:p>
            <a:pPr eaLnBrk="1" hangingPunct="1">
              <a:lnSpc>
                <a:spcPct val="90000"/>
              </a:lnSpc>
              <a:spcBef>
                <a:spcPct val="50000"/>
              </a:spcBef>
              <a:defRPr/>
            </a:pPr>
            <a:r>
              <a:rPr kumimoji="1" lang="en-US" altLang="zh-CN" sz="3200" b="1" dirty="0">
                <a:latin typeface="+mj-lt"/>
                <a:ea typeface="楷体_GB2312" pitchFamily="49" charset="-122"/>
              </a:rPr>
              <a:t>n ——</a:t>
            </a:r>
            <a:r>
              <a:rPr kumimoji="1" lang="zh-CN" altLang="en-US" sz="3200" b="1" dirty="0">
                <a:latin typeface="+mj-lt"/>
                <a:ea typeface="楷体_GB2312" pitchFamily="49" charset="-122"/>
              </a:rPr>
              <a:t>代表要移几位</a:t>
            </a:r>
          </a:p>
        </p:txBody>
      </p:sp>
      <p:sp>
        <p:nvSpPr>
          <p:cNvPr id="99334" name="Text Box 5"/>
          <p:cNvSpPr txBox="1">
            <a:spLocks noChangeArrowheads="1"/>
          </p:cNvSpPr>
          <p:nvPr/>
        </p:nvSpPr>
        <p:spPr bwMode="auto">
          <a:xfrm>
            <a:off x="485775" y="5392738"/>
            <a:ext cx="7543800" cy="588962"/>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dirty="0">
                <a:solidFill>
                  <a:schemeClr val="bg1"/>
                </a:solidFill>
                <a:latin typeface="+mj-lt"/>
                <a:ea typeface="楷体_GB2312" pitchFamily="49" charset="-122"/>
              </a:rPr>
              <a:t>这两种移位运算都用</a:t>
            </a:r>
            <a:r>
              <a:rPr kumimoji="1" lang="en-US" altLang="zh-CN" sz="3200" b="1" dirty="0">
                <a:solidFill>
                  <a:schemeClr val="bg1"/>
                </a:solidFill>
                <a:latin typeface="+mj-lt"/>
                <a:ea typeface="楷体_GB2312" pitchFamily="49" charset="-122"/>
              </a:rPr>
              <a:t>0</a:t>
            </a:r>
            <a:r>
              <a:rPr kumimoji="1" lang="zh-CN" altLang="en-US" sz="3200" b="1" dirty="0">
                <a:solidFill>
                  <a:schemeClr val="bg1"/>
                </a:solidFill>
                <a:latin typeface="+mj-lt"/>
                <a:ea typeface="楷体_GB2312" pitchFamily="49" charset="-122"/>
              </a:rPr>
              <a:t>来填补移出的空位</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C9F01D5-18D6-45C7-BD66-8038F5F47D9E}" type="slidenum">
              <a:rPr lang="en-US" altLang="zh-CN">
                <a:latin typeface="Times New Roman" panose="02020603050405020304" pitchFamily="18" charset="0"/>
              </a:rPr>
              <a:pPr/>
              <a:t>86</a:t>
            </a:fld>
            <a:endParaRPr lang="en-US" altLang="zh-CN">
              <a:latin typeface="Times New Roman" panose="02020603050405020304" pitchFamily="18" charset="0"/>
            </a:endParaRPr>
          </a:p>
        </p:txBody>
      </p:sp>
      <p:sp>
        <p:nvSpPr>
          <p:cNvPr id="89091" name="Text Box 2"/>
          <p:cNvSpPr txBox="1">
            <a:spLocks noChangeArrowheads="1"/>
          </p:cNvSpPr>
          <p:nvPr/>
        </p:nvSpPr>
        <p:spPr bwMode="auto">
          <a:xfrm>
            <a:off x="304800" y="685800"/>
            <a:ext cx="84582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b="1">
                <a:latin typeface="Times New Roman" panose="02020603050405020304" pitchFamily="18" charset="0"/>
              </a:rPr>
              <a:t>module  shift;</a:t>
            </a:r>
          </a:p>
          <a:p>
            <a:pPr eaLnBrk="1" hangingPunct="1">
              <a:lnSpc>
                <a:spcPct val="120000"/>
              </a:lnSpc>
            </a:pPr>
            <a:r>
              <a:rPr kumimoji="1" lang="en-US" altLang="zh-CN" sz="3200" b="1">
                <a:latin typeface="Times New Roman" panose="02020603050405020304" pitchFamily="18" charset="0"/>
              </a:rPr>
              <a:t>    reg[3:0]  start, result;</a:t>
            </a:r>
          </a:p>
          <a:p>
            <a:pPr eaLnBrk="1" hangingPunct="1">
              <a:lnSpc>
                <a:spcPct val="120000"/>
              </a:lnSpc>
            </a:pPr>
            <a:r>
              <a:rPr kumimoji="1" lang="en-US" altLang="zh-CN" sz="3200" b="1">
                <a:latin typeface="Times New Roman" panose="02020603050405020304" pitchFamily="18" charset="0"/>
              </a:rPr>
              <a:t>	initial</a:t>
            </a:r>
          </a:p>
          <a:p>
            <a:pPr eaLnBrk="1" hangingPunct="1">
              <a:lnSpc>
                <a:spcPct val="120000"/>
              </a:lnSpc>
            </a:pPr>
            <a:r>
              <a:rPr kumimoji="1" lang="en-US" altLang="zh-CN" sz="3200" b="1">
                <a:latin typeface="Times New Roman" panose="02020603050405020304" pitchFamily="18" charset="0"/>
              </a:rPr>
              <a:t>	bigin</a:t>
            </a:r>
          </a:p>
          <a:p>
            <a:pPr eaLnBrk="1" hangingPunct="1">
              <a:lnSpc>
                <a:spcPct val="120000"/>
              </a:lnSpc>
            </a:pPr>
            <a:r>
              <a:rPr kumimoji="1" lang="en-US" altLang="zh-CN" sz="3200" b="1">
                <a:latin typeface="Times New Roman" panose="02020603050405020304" pitchFamily="18" charset="0"/>
              </a:rPr>
              <a:t>	    start=1;</a:t>
            </a:r>
          </a:p>
          <a:p>
            <a:pPr eaLnBrk="1" hangingPunct="1">
              <a:lnSpc>
                <a:spcPct val="120000"/>
              </a:lnSpc>
            </a:pPr>
            <a:r>
              <a:rPr kumimoji="1" lang="en-US" altLang="zh-CN" sz="3200" b="1">
                <a:latin typeface="Times New Roman" panose="02020603050405020304" pitchFamily="18" charset="0"/>
              </a:rPr>
              <a:t>	    result= (start&lt;&lt;2);</a:t>
            </a:r>
          </a:p>
          <a:p>
            <a:pPr eaLnBrk="1" hangingPunct="1">
              <a:lnSpc>
                <a:spcPct val="120000"/>
              </a:lnSpc>
            </a:pPr>
            <a:r>
              <a:rPr kumimoji="1" lang="en-US" altLang="zh-CN" sz="3200" b="1">
                <a:latin typeface="Times New Roman" panose="02020603050405020304" pitchFamily="18" charset="0"/>
              </a:rPr>
              <a:t>	end</a:t>
            </a:r>
          </a:p>
          <a:p>
            <a:pPr eaLnBrk="1" hangingPunct="1">
              <a:lnSpc>
                <a:spcPct val="120000"/>
              </a:lnSpc>
            </a:pPr>
            <a:r>
              <a:rPr kumimoji="1" lang="en-US" altLang="zh-CN" sz="3200" b="1">
                <a:latin typeface="Times New Roman" panose="02020603050405020304" pitchFamily="18" charset="0"/>
              </a:rPr>
              <a:t>endmodule</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9A43470D-4021-4F88-89C7-01B1E7B1CDF4}" type="slidenum">
              <a:rPr lang="en-US" altLang="zh-CN">
                <a:latin typeface="Times New Roman" panose="02020603050405020304" pitchFamily="18" charset="0"/>
                <a:ea typeface="楷体_GB2312" pitchFamily="49" charset="-122"/>
              </a:rPr>
              <a:pPr/>
              <a:t>87</a:t>
            </a:fld>
            <a:endParaRPr lang="en-US" altLang="zh-CN">
              <a:latin typeface="Times New Roman" panose="02020603050405020304" pitchFamily="18" charset="0"/>
              <a:ea typeface="楷体_GB2312" pitchFamily="49" charset="-122"/>
            </a:endParaRPr>
          </a:p>
        </p:txBody>
      </p:sp>
      <p:sp>
        <p:nvSpPr>
          <p:cNvPr id="101378" name="Text Box 2"/>
          <p:cNvSpPr txBox="1">
            <a:spLocks noChangeArrowheads="1"/>
          </p:cNvSpPr>
          <p:nvPr/>
        </p:nvSpPr>
        <p:spPr bwMode="auto">
          <a:xfrm>
            <a:off x="152400" y="422275"/>
            <a:ext cx="6762750" cy="646113"/>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dirty="0">
                <a:solidFill>
                  <a:srgbClr val="990000"/>
                </a:solidFill>
                <a:effectLst>
                  <a:outerShdw blurRad="38100" dist="38100" dir="2700000" algn="tl">
                    <a:srgbClr val="C0C0C0"/>
                  </a:outerShdw>
                </a:effectLst>
                <a:latin typeface="+mj-lt"/>
                <a:ea typeface="楷体_GB2312" pitchFamily="49" charset="-122"/>
              </a:rPr>
              <a:t>7. </a:t>
            </a:r>
            <a:r>
              <a:rPr kumimoji="1" lang="zh-CN" altLang="en-US" sz="3600" b="1" dirty="0">
                <a:solidFill>
                  <a:srgbClr val="990000"/>
                </a:solidFill>
                <a:effectLst>
                  <a:outerShdw blurRad="38100" dist="38100" dir="2700000" algn="tl">
                    <a:srgbClr val="C0C0C0"/>
                  </a:outerShdw>
                </a:effectLst>
                <a:latin typeface="+mj-lt"/>
                <a:ea typeface="楷体_GB2312" pitchFamily="49" charset="-122"/>
              </a:rPr>
              <a:t>移位运算符（算术右移）</a:t>
            </a:r>
          </a:p>
        </p:txBody>
      </p:sp>
      <p:sp>
        <p:nvSpPr>
          <p:cNvPr id="99332" name="Text Box 3"/>
          <p:cNvSpPr txBox="1">
            <a:spLocks noChangeArrowheads="1"/>
          </p:cNvSpPr>
          <p:nvPr/>
        </p:nvSpPr>
        <p:spPr bwMode="auto">
          <a:xfrm>
            <a:off x="152400" y="1143000"/>
            <a:ext cx="5600700" cy="584200"/>
          </a:xfrm>
          <a:prstGeom prst="rect">
            <a:avLst/>
          </a:prstGeom>
          <a:noFill/>
          <a:ln w="9525">
            <a:noFill/>
            <a:miter lim="800000"/>
            <a:headEnd/>
            <a:tailEnd/>
          </a:ln>
        </p:spPr>
        <p:txBody>
          <a:bodyPr>
            <a:spAutoFit/>
          </a:bodyPr>
          <a:lstStyle/>
          <a:p>
            <a:pPr marL="447675" indent="-447675" eaLnBrk="1" hangingPunct="1">
              <a:spcBef>
                <a:spcPct val="50000"/>
              </a:spcBef>
              <a:buClr>
                <a:srgbClr val="800000"/>
              </a:buClr>
              <a:buFont typeface="Wingdings" pitchFamily="2" charset="2"/>
              <a:buChar char="Ø"/>
              <a:defRPr/>
            </a:pPr>
            <a:r>
              <a:rPr kumimoji="1" lang="en-US" altLang="zh-CN" sz="3200" b="1" dirty="0">
                <a:latin typeface="+mj-lt"/>
                <a:ea typeface="楷体_GB2312" pitchFamily="49" charset="-122"/>
              </a:rPr>
              <a:t>&gt;&gt;&gt;</a:t>
            </a:r>
            <a:r>
              <a:rPr kumimoji="1" lang="en-US" altLang="zh-CN" sz="3200" b="1" dirty="0">
                <a:latin typeface="Arial" charset="0"/>
                <a:ea typeface="楷体_GB2312" pitchFamily="49" charset="-122"/>
              </a:rPr>
              <a:t> </a:t>
            </a:r>
            <a:r>
              <a:rPr kumimoji="1" lang="en-US" altLang="zh-CN" sz="3200" b="1" dirty="0">
                <a:latin typeface="+mj-lt"/>
                <a:ea typeface="楷体_GB2312" pitchFamily="49" charset="-122"/>
              </a:rPr>
              <a:t>——</a:t>
            </a:r>
            <a:r>
              <a:rPr kumimoji="1" lang="zh-CN" altLang="en-US" sz="3200" b="1" dirty="0">
                <a:latin typeface="Arial" charset="0"/>
                <a:ea typeface="楷体_GB2312" pitchFamily="49" charset="-122"/>
              </a:rPr>
              <a:t>算术右移</a:t>
            </a:r>
            <a:endParaRPr kumimoji="1" lang="zh-CN" altLang="en-US" sz="3200" b="1" dirty="0">
              <a:latin typeface="+mj-lt"/>
              <a:ea typeface="楷体_GB2312" pitchFamily="49" charset="-122"/>
            </a:endParaRPr>
          </a:p>
        </p:txBody>
      </p:sp>
      <p:sp>
        <p:nvSpPr>
          <p:cNvPr id="99333" name="Text Box 4"/>
          <p:cNvSpPr txBox="1">
            <a:spLocks noChangeArrowheads="1"/>
          </p:cNvSpPr>
          <p:nvPr/>
        </p:nvSpPr>
        <p:spPr bwMode="auto">
          <a:xfrm>
            <a:off x="342900" y="1962150"/>
            <a:ext cx="8458200" cy="3292475"/>
          </a:xfrm>
          <a:prstGeom prst="rect">
            <a:avLst/>
          </a:prstGeom>
          <a:noFill/>
          <a:ln w="9525">
            <a:noFill/>
            <a:miter lim="800000"/>
            <a:headEnd/>
            <a:tailEnd/>
          </a:ln>
        </p:spPr>
        <p:txBody>
          <a:bodyPr>
            <a:spAutoFit/>
          </a:bodyPr>
          <a:lstStyle/>
          <a:p>
            <a:pPr eaLnBrk="1" hangingPunct="1">
              <a:lnSpc>
                <a:spcPct val="90000"/>
              </a:lnSpc>
              <a:spcBef>
                <a:spcPct val="50000"/>
              </a:spcBef>
              <a:defRPr/>
            </a:pPr>
            <a:r>
              <a:rPr kumimoji="1" lang="zh-CN" altLang="en-US" sz="3200" b="1" dirty="0">
                <a:latin typeface="+mj-lt"/>
                <a:ea typeface="楷体_GB2312" pitchFamily="49" charset="-122"/>
              </a:rPr>
              <a:t>使用方法：</a:t>
            </a:r>
          </a:p>
          <a:p>
            <a:pPr eaLnBrk="1" hangingPunct="1">
              <a:lnSpc>
                <a:spcPct val="90000"/>
              </a:lnSpc>
              <a:spcBef>
                <a:spcPct val="50000"/>
              </a:spcBef>
              <a:defRPr/>
            </a:pPr>
            <a:r>
              <a:rPr kumimoji="1" lang="zh-CN" altLang="en-US" sz="3200" b="1" dirty="0">
                <a:latin typeface="+mj-lt"/>
                <a:ea typeface="楷体_GB2312" pitchFamily="49" charset="-122"/>
              </a:rPr>
              <a:t>        </a:t>
            </a:r>
            <a:r>
              <a:rPr kumimoji="1" lang="en-US" altLang="zh-CN" sz="3200" b="1" dirty="0">
                <a:latin typeface="+mj-lt"/>
                <a:ea typeface="楷体_GB2312" pitchFamily="49" charset="-122"/>
              </a:rPr>
              <a:t>a&gt;&gt;&gt;n         </a:t>
            </a:r>
            <a:r>
              <a:rPr kumimoji="1" lang="zh-CN" altLang="en-US" sz="3200" b="1" dirty="0">
                <a:latin typeface="+mj-lt"/>
                <a:ea typeface="楷体_GB2312" pitchFamily="49" charset="-122"/>
              </a:rPr>
              <a:t>或      </a:t>
            </a:r>
            <a:r>
              <a:rPr kumimoji="1" lang="en-US" altLang="zh-CN" sz="3200" b="1" dirty="0">
                <a:latin typeface="+mj-lt"/>
                <a:ea typeface="楷体_GB2312" pitchFamily="49" charset="-122"/>
              </a:rPr>
              <a:t>$signed(a)&gt;&gt;&gt;n</a:t>
            </a:r>
          </a:p>
          <a:p>
            <a:pPr eaLnBrk="1" hangingPunct="1">
              <a:lnSpc>
                <a:spcPct val="90000"/>
              </a:lnSpc>
              <a:spcBef>
                <a:spcPct val="50000"/>
              </a:spcBef>
              <a:defRPr/>
            </a:pPr>
            <a:r>
              <a:rPr kumimoji="1" lang="en-US" altLang="zh-CN" sz="3200" b="1" dirty="0">
                <a:latin typeface="+mj-lt"/>
                <a:ea typeface="楷体_GB2312" pitchFamily="49" charset="-122"/>
              </a:rPr>
              <a:t>a——</a:t>
            </a:r>
            <a:r>
              <a:rPr kumimoji="1" lang="zh-CN" altLang="en-US" sz="3200" b="1" dirty="0">
                <a:latin typeface="+mj-lt"/>
                <a:ea typeface="楷体_GB2312" pitchFamily="49" charset="-122"/>
              </a:rPr>
              <a:t>代表要进行移位的操作数；</a:t>
            </a:r>
          </a:p>
          <a:p>
            <a:pPr eaLnBrk="1" hangingPunct="1">
              <a:lnSpc>
                <a:spcPct val="90000"/>
              </a:lnSpc>
              <a:spcBef>
                <a:spcPct val="50000"/>
              </a:spcBef>
              <a:defRPr/>
            </a:pPr>
            <a:r>
              <a:rPr kumimoji="1" lang="en-US" altLang="zh-CN" sz="3200" b="1" dirty="0">
                <a:latin typeface="+mj-lt"/>
                <a:ea typeface="楷体_GB2312" pitchFamily="49" charset="-122"/>
              </a:rPr>
              <a:t>n ——</a:t>
            </a:r>
            <a:r>
              <a:rPr kumimoji="1" lang="zh-CN" altLang="en-US" sz="3200" b="1" dirty="0">
                <a:latin typeface="+mj-lt"/>
                <a:ea typeface="楷体_GB2312" pitchFamily="49" charset="-122"/>
              </a:rPr>
              <a:t>代表要移几位</a:t>
            </a:r>
            <a:endParaRPr kumimoji="1" lang="en-US" altLang="zh-CN" sz="3200" b="1" dirty="0">
              <a:latin typeface="+mj-lt"/>
              <a:ea typeface="楷体_GB2312" pitchFamily="49" charset="-122"/>
            </a:endParaRPr>
          </a:p>
          <a:p>
            <a:pPr eaLnBrk="1" hangingPunct="1">
              <a:lnSpc>
                <a:spcPct val="90000"/>
              </a:lnSpc>
              <a:spcBef>
                <a:spcPct val="50000"/>
              </a:spcBef>
              <a:defRPr/>
            </a:pPr>
            <a:r>
              <a:rPr kumimoji="1" lang="en-US" altLang="zh-CN" sz="3200" b="1" dirty="0">
                <a:latin typeface="+mj-lt"/>
                <a:ea typeface="楷体_GB2312" pitchFamily="49" charset="-122"/>
              </a:rPr>
              <a:t>$signed(a) ——</a:t>
            </a:r>
            <a:r>
              <a:rPr kumimoji="1" lang="zh-CN" altLang="en-US" sz="3200" b="1" dirty="0">
                <a:latin typeface="+mj-lt"/>
                <a:ea typeface="楷体_GB2312" pitchFamily="49" charset="-122"/>
              </a:rPr>
              <a:t>表示变量</a:t>
            </a:r>
            <a:r>
              <a:rPr kumimoji="1" lang="en-US" altLang="zh-CN" sz="3200" b="1" dirty="0">
                <a:latin typeface="+mj-lt"/>
                <a:ea typeface="楷体_GB2312" pitchFamily="49" charset="-122"/>
              </a:rPr>
              <a:t>a</a:t>
            </a:r>
            <a:r>
              <a:rPr kumimoji="1" lang="zh-CN" altLang="en-US" sz="3200" b="1" dirty="0">
                <a:latin typeface="+mj-lt"/>
                <a:ea typeface="楷体_GB2312" pitchFamily="49" charset="-122"/>
              </a:rPr>
              <a:t>是有符号数</a:t>
            </a:r>
          </a:p>
        </p:txBody>
      </p:sp>
      <p:sp>
        <p:nvSpPr>
          <p:cNvPr id="99334" name="Text Box 5"/>
          <p:cNvSpPr txBox="1">
            <a:spLocks noChangeArrowheads="1"/>
          </p:cNvSpPr>
          <p:nvPr/>
        </p:nvSpPr>
        <p:spPr bwMode="auto">
          <a:xfrm>
            <a:off x="228600" y="5411788"/>
            <a:ext cx="8686800" cy="1077912"/>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dirty="0">
                <a:solidFill>
                  <a:schemeClr val="bg1"/>
                </a:solidFill>
                <a:latin typeface="+mj-lt"/>
                <a:ea typeface="楷体_GB2312" pitchFamily="49" charset="-122"/>
              </a:rPr>
              <a:t>有符号数的算术移位运算用符号位来填补移出的空位</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23C586B1-AC90-41CF-9935-E4F62503DC5A}" type="slidenum">
              <a:rPr lang="en-US" altLang="zh-CN">
                <a:latin typeface="Times New Roman" panose="02020603050405020304" pitchFamily="18" charset="0"/>
                <a:ea typeface="楷体_GB2312" pitchFamily="49" charset="-122"/>
              </a:rPr>
              <a:pPr/>
              <a:t>88</a:t>
            </a:fld>
            <a:endParaRPr lang="en-US" altLang="zh-CN">
              <a:latin typeface="Times New Roman" panose="02020603050405020304" pitchFamily="18" charset="0"/>
              <a:ea typeface="楷体_GB2312" pitchFamily="49" charset="-122"/>
            </a:endParaRPr>
          </a:p>
        </p:txBody>
      </p:sp>
      <p:sp>
        <p:nvSpPr>
          <p:cNvPr id="103426" name="Text Box 2"/>
          <p:cNvSpPr txBox="1">
            <a:spLocks noChangeArrowheads="1"/>
          </p:cNvSpPr>
          <p:nvPr/>
        </p:nvSpPr>
        <p:spPr bwMode="auto">
          <a:xfrm>
            <a:off x="254000" y="360363"/>
            <a:ext cx="80772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8. </a:t>
            </a:r>
            <a:r>
              <a:rPr kumimoji="1" lang="zh-CN" altLang="en-US" sz="3600" b="1">
                <a:solidFill>
                  <a:srgbClr val="990000"/>
                </a:solidFill>
                <a:effectLst>
                  <a:outerShdw blurRad="38100" dist="38100" dir="2700000" algn="tl">
                    <a:srgbClr val="C0C0C0"/>
                  </a:outerShdw>
                </a:effectLst>
                <a:latin typeface="+mj-lt"/>
                <a:ea typeface="楷体_GB2312" pitchFamily="49" charset="-122"/>
              </a:rPr>
              <a:t>条件运算符</a:t>
            </a:r>
          </a:p>
        </p:txBody>
      </p:sp>
      <p:sp>
        <p:nvSpPr>
          <p:cNvPr id="101380" name="Text Box 3"/>
          <p:cNvSpPr txBox="1">
            <a:spLocks noChangeArrowheads="1"/>
          </p:cNvSpPr>
          <p:nvPr/>
        </p:nvSpPr>
        <p:spPr bwMode="auto">
          <a:xfrm>
            <a:off x="304800" y="1219200"/>
            <a:ext cx="8458200" cy="131127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latin typeface="+mj-lt"/>
                <a:ea typeface="楷体_GB2312" pitchFamily="49" charset="-122"/>
              </a:rPr>
              <a:t>? :  —— </a:t>
            </a:r>
            <a:r>
              <a:rPr kumimoji="1" lang="zh-CN" altLang="en-US" sz="3200" b="1" dirty="0">
                <a:latin typeface="+mj-lt"/>
                <a:ea typeface="楷体_GB2312" pitchFamily="49" charset="-122"/>
              </a:rPr>
              <a:t>条件运算符，有三个操作数，与</a:t>
            </a:r>
            <a:r>
              <a:rPr kumimoji="1" lang="en-US" altLang="zh-CN" sz="3200" b="1" dirty="0">
                <a:latin typeface="+mj-lt"/>
                <a:ea typeface="楷体_GB2312" pitchFamily="49" charset="-122"/>
              </a:rPr>
              <a:t>C</a:t>
            </a:r>
          </a:p>
          <a:p>
            <a:pPr eaLnBrk="1" hangingPunct="1">
              <a:spcBef>
                <a:spcPct val="50000"/>
              </a:spcBef>
              <a:defRPr/>
            </a:pPr>
            <a:r>
              <a:rPr kumimoji="1" lang="en-US" altLang="zh-CN" sz="3200" b="1" dirty="0">
                <a:latin typeface="+mj-lt"/>
                <a:ea typeface="楷体_GB2312" pitchFamily="49" charset="-122"/>
              </a:rPr>
              <a:t>               </a:t>
            </a:r>
            <a:r>
              <a:rPr kumimoji="1" lang="zh-CN" altLang="en-US" sz="3200" b="1" dirty="0">
                <a:latin typeface="+mj-lt"/>
                <a:ea typeface="楷体_GB2312" pitchFamily="49" charset="-122"/>
              </a:rPr>
              <a:t>语言相同。</a:t>
            </a:r>
          </a:p>
        </p:txBody>
      </p:sp>
      <p:sp>
        <p:nvSpPr>
          <p:cNvPr id="101381" name="Text Box 4"/>
          <p:cNvSpPr txBox="1">
            <a:spLocks noChangeArrowheads="1"/>
          </p:cNvSpPr>
          <p:nvPr/>
        </p:nvSpPr>
        <p:spPr bwMode="auto">
          <a:xfrm>
            <a:off x="187325" y="2570163"/>
            <a:ext cx="8458200" cy="1311275"/>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660066"/>
                </a:solidFill>
                <a:latin typeface="+mj-lt"/>
                <a:ea typeface="楷体_GB2312" pitchFamily="49" charset="-122"/>
              </a:rPr>
              <a:t>格式：</a:t>
            </a:r>
          </a:p>
          <a:p>
            <a:pPr eaLnBrk="1" hangingPunct="1">
              <a:spcBef>
                <a:spcPct val="50000"/>
              </a:spcBef>
              <a:defRPr/>
            </a:pPr>
            <a:r>
              <a:rPr kumimoji="1" lang="zh-CN" altLang="en-US" sz="3200" b="1">
                <a:solidFill>
                  <a:srgbClr val="660066"/>
                </a:solidFill>
                <a:latin typeface="+mj-lt"/>
                <a:ea typeface="楷体_GB2312" pitchFamily="49" charset="-122"/>
              </a:rPr>
              <a:t>	信号</a:t>
            </a:r>
            <a:r>
              <a:rPr kumimoji="1" lang="en-US" altLang="zh-CN" sz="3200" b="1">
                <a:solidFill>
                  <a:srgbClr val="660066"/>
                </a:solidFill>
                <a:latin typeface="+mj-lt"/>
                <a:ea typeface="楷体_GB2312" pitchFamily="49" charset="-122"/>
              </a:rPr>
              <a:t>=</a:t>
            </a:r>
            <a:r>
              <a:rPr kumimoji="1" lang="zh-CN" altLang="en-US" sz="3200" b="1">
                <a:solidFill>
                  <a:srgbClr val="660066"/>
                </a:solidFill>
                <a:latin typeface="+mj-lt"/>
                <a:ea typeface="楷体_GB2312" pitchFamily="49" charset="-122"/>
              </a:rPr>
              <a:t>条件 </a:t>
            </a:r>
            <a:r>
              <a:rPr kumimoji="1" lang="en-US" altLang="zh-CN" sz="3200" b="1">
                <a:solidFill>
                  <a:srgbClr val="660066"/>
                </a:solidFill>
                <a:latin typeface="+mj-lt"/>
                <a:ea typeface="楷体_GB2312" pitchFamily="49" charset="-122"/>
              </a:rPr>
              <a:t>? </a:t>
            </a:r>
            <a:r>
              <a:rPr kumimoji="1" lang="zh-CN" altLang="en-US" sz="3200" b="1">
                <a:solidFill>
                  <a:srgbClr val="660066"/>
                </a:solidFill>
                <a:latin typeface="+mj-lt"/>
                <a:ea typeface="楷体_GB2312" pitchFamily="49" charset="-122"/>
              </a:rPr>
              <a:t>表达式</a:t>
            </a:r>
            <a:r>
              <a:rPr kumimoji="1" lang="en-US" altLang="zh-CN" sz="3200" b="1">
                <a:solidFill>
                  <a:srgbClr val="660066"/>
                </a:solidFill>
                <a:latin typeface="+mj-lt"/>
                <a:ea typeface="楷体_GB2312" pitchFamily="49" charset="-122"/>
              </a:rPr>
              <a:t>1 : </a:t>
            </a:r>
            <a:r>
              <a:rPr kumimoji="1" lang="zh-CN" altLang="en-US" sz="3200" b="1">
                <a:solidFill>
                  <a:srgbClr val="660066"/>
                </a:solidFill>
                <a:latin typeface="+mj-lt"/>
                <a:ea typeface="楷体_GB2312" pitchFamily="49" charset="-122"/>
              </a:rPr>
              <a:t>表达式</a:t>
            </a:r>
            <a:r>
              <a:rPr kumimoji="1" lang="en-US" altLang="zh-CN" sz="3200" b="1">
                <a:solidFill>
                  <a:srgbClr val="660066"/>
                </a:solidFill>
                <a:latin typeface="+mj-lt"/>
                <a:ea typeface="楷体_GB2312" pitchFamily="49" charset="-122"/>
              </a:rPr>
              <a:t>2;</a:t>
            </a:r>
          </a:p>
        </p:txBody>
      </p:sp>
      <p:sp>
        <p:nvSpPr>
          <p:cNvPr id="101382" name="Text Box 5"/>
          <p:cNvSpPr txBox="1">
            <a:spLocks noChangeArrowheads="1"/>
          </p:cNvSpPr>
          <p:nvPr/>
        </p:nvSpPr>
        <p:spPr bwMode="auto">
          <a:xfrm>
            <a:off x="219075" y="3967163"/>
            <a:ext cx="8610600" cy="1311275"/>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当条件成立时，信号取表达式</a:t>
            </a:r>
            <a:r>
              <a:rPr kumimoji="1" lang="en-US" altLang="zh-CN" sz="3200" b="1">
                <a:latin typeface="+mj-lt"/>
                <a:ea typeface="楷体_GB2312" pitchFamily="49" charset="-122"/>
              </a:rPr>
              <a:t>1</a:t>
            </a:r>
            <a:r>
              <a:rPr kumimoji="1" lang="zh-CN" altLang="en-US" sz="3200" b="1">
                <a:latin typeface="+mj-lt"/>
                <a:ea typeface="楷体_GB2312" pitchFamily="49" charset="-122"/>
              </a:rPr>
              <a:t>的值，反</a:t>
            </a:r>
          </a:p>
          <a:p>
            <a:pPr eaLnBrk="1" hangingPunct="1">
              <a:spcBef>
                <a:spcPct val="50000"/>
              </a:spcBef>
              <a:defRPr/>
            </a:pPr>
            <a:r>
              <a:rPr kumimoji="1" lang="zh-CN" altLang="en-US" sz="3200" b="1">
                <a:latin typeface="+mj-lt"/>
                <a:ea typeface="楷体_GB2312" pitchFamily="49" charset="-122"/>
              </a:rPr>
              <a:t>之取表达式</a:t>
            </a:r>
            <a:r>
              <a:rPr kumimoji="1" lang="en-US" altLang="zh-CN" sz="3200" b="1">
                <a:latin typeface="+mj-lt"/>
                <a:ea typeface="楷体_GB2312" pitchFamily="49" charset="-122"/>
              </a:rPr>
              <a:t>2</a:t>
            </a:r>
            <a:r>
              <a:rPr kumimoji="1" lang="zh-CN" altLang="en-US" sz="3200" b="1">
                <a:latin typeface="+mj-lt"/>
                <a:ea typeface="楷体_GB2312" pitchFamily="49" charset="-122"/>
              </a:rPr>
              <a:t>的值。</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FD404BFE-700E-410A-913B-7B3959516BEB}" type="slidenum">
              <a:rPr lang="en-US" altLang="zh-CN">
                <a:latin typeface="Times New Roman" panose="02020603050405020304" pitchFamily="18" charset="0"/>
              </a:rPr>
              <a:pPr/>
              <a:t>89</a:t>
            </a:fld>
            <a:endParaRPr lang="en-US" altLang="zh-CN">
              <a:latin typeface="Times New Roman" panose="02020603050405020304" pitchFamily="18" charset="0"/>
            </a:endParaRPr>
          </a:p>
        </p:txBody>
      </p:sp>
      <p:sp>
        <p:nvSpPr>
          <p:cNvPr id="92163" name="Text Box 2"/>
          <p:cNvSpPr txBox="1">
            <a:spLocks noChangeArrowheads="1"/>
          </p:cNvSpPr>
          <p:nvPr/>
        </p:nvSpPr>
        <p:spPr bwMode="auto">
          <a:xfrm>
            <a:off x="304800" y="457200"/>
            <a:ext cx="8534400"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 module  add_or_sub(a,b,op,result);</a:t>
            </a:r>
          </a:p>
          <a:p>
            <a:pPr eaLnBrk="1" hangingPunct="1">
              <a:spcBef>
                <a:spcPct val="50000"/>
              </a:spcBef>
            </a:pPr>
            <a:r>
              <a:rPr kumimoji="1" lang="en-US" altLang="zh-CN" sz="3200" b="1">
                <a:latin typeface="Times New Roman" panose="02020603050405020304" pitchFamily="18" charset="0"/>
              </a:rPr>
              <a:t>     parameter  ADD=1'b0;</a:t>
            </a:r>
          </a:p>
          <a:p>
            <a:pPr eaLnBrk="1" hangingPunct="1">
              <a:spcBef>
                <a:spcPct val="50000"/>
              </a:spcBef>
            </a:pPr>
            <a:r>
              <a:rPr kumimoji="1" lang="en-US" altLang="zh-CN" sz="3200" b="1">
                <a:latin typeface="Times New Roman" panose="02020603050405020304" pitchFamily="18" charset="0"/>
              </a:rPr>
              <a:t>     input [7:0]  a,b;</a:t>
            </a:r>
          </a:p>
          <a:p>
            <a:pPr eaLnBrk="1" hangingPunct="1">
              <a:spcBef>
                <a:spcPct val="50000"/>
              </a:spcBef>
            </a:pPr>
            <a:r>
              <a:rPr kumimoji="1" lang="en-US" altLang="zh-CN" sz="3200" b="1">
                <a:latin typeface="Times New Roman" panose="02020603050405020304" pitchFamily="18" charset="0"/>
              </a:rPr>
              <a:t>     input  op;</a:t>
            </a:r>
          </a:p>
          <a:p>
            <a:pPr eaLnBrk="1" hangingPunct="1">
              <a:spcBef>
                <a:spcPct val="50000"/>
              </a:spcBef>
            </a:pPr>
            <a:r>
              <a:rPr kumimoji="1" lang="en-US" altLang="zh-CN" sz="3200" b="1">
                <a:latin typeface="Times New Roman" panose="02020603050405020304" pitchFamily="18" charset="0"/>
              </a:rPr>
              <a:t>     output [7:0]  result;</a:t>
            </a:r>
          </a:p>
          <a:p>
            <a:pPr eaLnBrk="1" hangingPunct="1">
              <a:spcBef>
                <a:spcPct val="50000"/>
              </a:spcBef>
            </a:pPr>
            <a:r>
              <a:rPr kumimoji="1" lang="en-US" altLang="zh-CN" sz="3200" b="1">
                <a:latin typeface="Times New Roman" panose="02020603050405020304" pitchFamily="18" charset="0"/>
              </a:rPr>
              <a:t>     assign  result=(op== ADD)?a+b:a-b;</a:t>
            </a:r>
          </a:p>
          <a:p>
            <a:pPr eaLnBrk="1" hangingPunct="1">
              <a:spcBef>
                <a:spcPct val="50000"/>
              </a:spcBef>
            </a:pPr>
            <a:r>
              <a:rPr kumimoji="1" lang="en-US" altLang="zh-CN" sz="3200" b="1">
                <a:latin typeface="Times New Roman" panose="02020603050405020304" pitchFamily="18" charset="0"/>
              </a:rPr>
              <a:t> endmodule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04800" y="685800"/>
            <a:ext cx="7772400" cy="609600"/>
          </a:xfrm>
        </p:spPr>
        <p:txBody>
          <a:bodyPr/>
          <a:lstStyle/>
          <a:p>
            <a:pPr eaLnBrk="1" hangingPunct="1">
              <a:lnSpc>
                <a:spcPct val="90000"/>
              </a:lnSpc>
              <a:buFontTx/>
              <a:buNone/>
              <a:defRPr/>
            </a:pPr>
            <a:r>
              <a:rPr lang="en-US" altLang="zh-CN" sz="3600" b="1" smtClean="0">
                <a:solidFill>
                  <a:srgbClr val="0043A6"/>
                </a:solidFill>
                <a:effectLst>
                  <a:outerShdw blurRad="38100" dist="38100" dir="2700000" algn="tl">
                    <a:srgbClr val="C0C0C0"/>
                  </a:outerShdw>
                </a:effectLst>
              </a:rPr>
              <a:t>Top down </a:t>
            </a:r>
            <a:r>
              <a:rPr lang="zh-CN" altLang="en-US" sz="3600" b="1" smtClean="0">
                <a:solidFill>
                  <a:srgbClr val="0043A6"/>
                </a:solidFill>
                <a:effectLst>
                  <a:outerShdw blurRad="38100" dist="38100" dir="2700000" algn="tl">
                    <a:srgbClr val="C0C0C0"/>
                  </a:outerShdw>
                </a:effectLst>
              </a:rPr>
              <a:t>的设计方法的特点：</a:t>
            </a:r>
          </a:p>
        </p:txBody>
      </p:sp>
      <p:sp>
        <p:nvSpPr>
          <p:cNvPr id="5"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44B6DE78-D49A-45C9-AB72-EA563C8180DA}" type="slidenum">
              <a:rPr lang="en-US" altLang="zh-CN">
                <a:latin typeface="Times New Roman" panose="02020603050405020304" pitchFamily="18" charset="0"/>
              </a:rPr>
              <a:pPr/>
              <a:t>9</a:t>
            </a:fld>
            <a:endParaRPr lang="en-US" altLang="zh-CN">
              <a:latin typeface="Times New Roman" panose="02020603050405020304" pitchFamily="18" charset="0"/>
            </a:endParaRPr>
          </a:p>
        </p:txBody>
      </p:sp>
      <p:sp>
        <p:nvSpPr>
          <p:cNvPr id="10244" name="Text Box 4"/>
          <p:cNvSpPr txBox="1">
            <a:spLocks noChangeArrowheads="1"/>
          </p:cNvSpPr>
          <p:nvPr/>
        </p:nvSpPr>
        <p:spPr bwMode="auto">
          <a:xfrm>
            <a:off x="76200" y="1447800"/>
            <a:ext cx="89154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7188" indent="-3571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996600"/>
              </a:buClr>
              <a:buSzPct val="150000"/>
              <a:buFontTx/>
              <a:buChar char="•"/>
            </a:pPr>
            <a:r>
              <a:rPr kumimoji="1" lang="zh-CN" altLang="en-US" sz="3200" b="1">
                <a:latin typeface="楷体_GB2312" pitchFamily="49" charset="-122"/>
                <a:ea typeface="楷体_GB2312" pitchFamily="49" charset="-122"/>
              </a:rPr>
              <a:t>从系统层开始设计和优化，保证了设计结果的正确性</a:t>
            </a:r>
          </a:p>
          <a:p>
            <a:pPr eaLnBrk="1" hangingPunct="1">
              <a:spcBef>
                <a:spcPct val="50000"/>
              </a:spcBef>
              <a:buClr>
                <a:srgbClr val="996600"/>
              </a:buClr>
              <a:buSzPct val="150000"/>
              <a:buFontTx/>
              <a:buChar char="•"/>
            </a:pPr>
            <a:r>
              <a:rPr kumimoji="1" lang="zh-CN" altLang="en-US" sz="3200" b="1">
                <a:latin typeface="楷体_GB2312" pitchFamily="49" charset="-122"/>
                <a:ea typeface="楷体_GB2312" pitchFamily="49" charset="-122"/>
              </a:rPr>
              <a:t>适合复杂的、大规模电路的设计</a:t>
            </a:r>
          </a:p>
          <a:p>
            <a:pPr eaLnBrk="1" hangingPunct="1">
              <a:spcBef>
                <a:spcPct val="50000"/>
              </a:spcBef>
              <a:buClr>
                <a:srgbClr val="996600"/>
              </a:buClr>
              <a:buSzPct val="150000"/>
              <a:buFontTx/>
              <a:buChar char="•"/>
            </a:pPr>
            <a:r>
              <a:rPr kumimoji="1" lang="zh-CN" altLang="en-US" sz="3200" b="1">
                <a:latin typeface="楷体_GB2312" pitchFamily="49" charset="-122"/>
                <a:ea typeface="楷体_GB2312" pitchFamily="49" charset="-122"/>
              </a:rPr>
              <a:t>缩短设计周期</a:t>
            </a:r>
          </a:p>
          <a:p>
            <a:pPr eaLnBrk="1" hangingPunct="1">
              <a:spcBef>
                <a:spcPct val="50000"/>
              </a:spcBef>
              <a:buClr>
                <a:srgbClr val="996600"/>
              </a:buClr>
              <a:buSzPct val="150000"/>
              <a:buFontTx/>
              <a:buChar char="•"/>
            </a:pPr>
            <a:r>
              <a:rPr kumimoji="1" lang="zh-CN" altLang="en-US" sz="3200" b="1">
                <a:latin typeface="楷体_GB2312" pitchFamily="49" charset="-122"/>
                <a:ea typeface="楷体_GB2312" pitchFamily="49" charset="-122"/>
              </a:rPr>
              <a:t>依赖于先进的</a:t>
            </a:r>
            <a:r>
              <a:rPr kumimoji="1" lang="en-US" altLang="zh-CN" sz="3200" b="1">
                <a:latin typeface="楷体_GB2312" pitchFamily="49" charset="-122"/>
                <a:ea typeface="楷体_GB2312" pitchFamily="49" charset="-122"/>
              </a:rPr>
              <a:t>EDA</a:t>
            </a:r>
            <a:r>
              <a:rPr kumimoji="1" lang="zh-CN" altLang="en-US" sz="3200" b="1">
                <a:latin typeface="楷体_GB2312" pitchFamily="49" charset="-122"/>
                <a:ea typeface="楷体_GB2312" pitchFamily="49" charset="-122"/>
              </a:rPr>
              <a:t>设计工具和环境，费用昂贵</a:t>
            </a:r>
          </a:p>
          <a:p>
            <a:pPr eaLnBrk="1" hangingPunct="1">
              <a:spcBef>
                <a:spcPct val="50000"/>
              </a:spcBef>
              <a:buClr>
                <a:srgbClr val="996600"/>
              </a:buClr>
              <a:buSzPct val="150000"/>
              <a:buFontTx/>
              <a:buChar char="•"/>
            </a:pPr>
            <a:r>
              <a:rPr kumimoji="1" lang="zh-CN" altLang="en-US" sz="3200" b="1">
                <a:latin typeface="楷体_GB2312" pitchFamily="49" charset="-122"/>
                <a:ea typeface="楷体_GB2312" pitchFamily="49" charset="-122"/>
              </a:rPr>
              <a:t>需要精确的工艺库支持</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088C4FFF-EC5A-432B-8D23-38B8EE2F5FF8}" type="slidenum">
              <a:rPr lang="en-US" altLang="zh-CN">
                <a:latin typeface="Times New Roman" panose="02020603050405020304" pitchFamily="18" charset="0"/>
                <a:ea typeface="楷体_GB2312" pitchFamily="49" charset="-122"/>
              </a:rPr>
              <a:pPr/>
              <a:t>90</a:t>
            </a:fld>
            <a:endParaRPr lang="en-US" altLang="zh-CN">
              <a:latin typeface="Times New Roman" panose="02020603050405020304" pitchFamily="18" charset="0"/>
              <a:ea typeface="楷体_GB2312" pitchFamily="49" charset="-122"/>
            </a:endParaRPr>
          </a:p>
        </p:txBody>
      </p:sp>
      <p:sp>
        <p:nvSpPr>
          <p:cNvPr id="105474" name="Text Box 2"/>
          <p:cNvSpPr txBox="1">
            <a:spLocks noChangeArrowheads="1"/>
          </p:cNvSpPr>
          <p:nvPr/>
        </p:nvSpPr>
        <p:spPr bwMode="auto">
          <a:xfrm>
            <a:off x="254000" y="371475"/>
            <a:ext cx="8153400" cy="641350"/>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3600" b="1">
                <a:solidFill>
                  <a:srgbClr val="990000"/>
                </a:solidFill>
                <a:effectLst>
                  <a:outerShdw blurRad="38100" dist="38100" dir="2700000" algn="tl">
                    <a:srgbClr val="C0C0C0"/>
                  </a:outerShdw>
                </a:effectLst>
                <a:latin typeface="+mj-lt"/>
                <a:ea typeface="楷体_GB2312" pitchFamily="49" charset="-122"/>
              </a:rPr>
              <a:t>9. </a:t>
            </a:r>
            <a:r>
              <a:rPr kumimoji="1" lang="zh-CN" altLang="en-US" sz="3600" b="1">
                <a:solidFill>
                  <a:srgbClr val="990000"/>
                </a:solidFill>
                <a:effectLst>
                  <a:outerShdw blurRad="38100" dist="38100" dir="2700000" algn="tl">
                    <a:srgbClr val="C0C0C0"/>
                  </a:outerShdw>
                </a:effectLst>
                <a:latin typeface="+mj-lt"/>
                <a:ea typeface="楷体_GB2312" pitchFamily="49" charset="-122"/>
              </a:rPr>
              <a:t>位拼接运算</a:t>
            </a:r>
            <a:r>
              <a:rPr kumimoji="1" lang="en-US" altLang="zh-CN" sz="3600" b="1">
                <a:solidFill>
                  <a:srgbClr val="990000"/>
                </a:solidFill>
                <a:effectLst>
                  <a:outerShdw blurRad="38100" dist="38100" dir="2700000" algn="tl">
                    <a:srgbClr val="C0C0C0"/>
                  </a:outerShdw>
                </a:effectLst>
                <a:latin typeface="+mj-lt"/>
                <a:ea typeface="楷体_GB2312" pitchFamily="49" charset="-122"/>
              </a:rPr>
              <a:t>——{ }</a:t>
            </a:r>
          </a:p>
        </p:txBody>
      </p:sp>
      <p:sp>
        <p:nvSpPr>
          <p:cNvPr id="103428" name="Text Box 3"/>
          <p:cNvSpPr txBox="1">
            <a:spLocks noChangeArrowheads="1"/>
          </p:cNvSpPr>
          <p:nvPr/>
        </p:nvSpPr>
        <p:spPr bwMode="auto">
          <a:xfrm>
            <a:off x="228600" y="1143000"/>
            <a:ext cx="8610600" cy="3046413"/>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a:latin typeface="+mj-lt"/>
                <a:ea typeface="楷体_GB2312" pitchFamily="49" charset="-122"/>
              </a:rPr>
              <a:t>这是一个特殊的运算符，这一运算符可以将两个或更多个信号的某些位并接起来进行运算操作。其使用方法是把某些信号的某些位详细地列出来，中间用逗号分开，最后用大括号括起来表示一个整体信号。</a:t>
            </a:r>
          </a:p>
        </p:txBody>
      </p:sp>
      <p:sp>
        <p:nvSpPr>
          <p:cNvPr id="105476" name="Text Box 4"/>
          <p:cNvSpPr txBox="1">
            <a:spLocks noChangeArrowheads="1"/>
          </p:cNvSpPr>
          <p:nvPr/>
        </p:nvSpPr>
        <p:spPr bwMode="auto">
          <a:xfrm>
            <a:off x="163513" y="4216400"/>
            <a:ext cx="8686800" cy="1914525"/>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kumimoji="1" lang="zh-CN" altLang="en-US" sz="3200" b="1">
                <a:solidFill>
                  <a:srgbClr val="660066"/>
                </a:solidFill>
                <a:effectLst>
                  <a:outerShdw blurRad="38100" dist="38100" dir="2700000" algn="tl">
                    <a:srgbClr val="C0C0C0"/>
                  </a:outerShdw>
                </a:effectLst>
                <a:latin typeface="+mj-lt"/>
                <a:ea typeface="楷体_GB2312" pitchFamily="49" charset="-122"/>
              </a:rPr>
              <a:t>格式：</a:t>
            </a:r>
          </a:p>
          <a:p>
            <a:pPr eaLnBrk="1" hangingPunct="1">
              <a:lnSpc>
                <a:spcPct val="90000"/>
              </a:lnSpc>
              <a:spcBef>
                <a:spcPct val="50000"/>
              </a:spcBef>
              <a:defRPr/>
            </a:pPr>
            <a:r>
              <a:rPr kumimoji="1" lang="en-US" altLang="zh-CN" sz="3200" b="1">
                <a:solidFill>
                  <a:srgbClr val="660066"/>
                </a:solidFill>
                <a:effectLst>
                  <a:outerShdw blurRad="38100" dist="38100" dir="2700000" algn="tl">
                    <a:srgbClr val="C0C0C0"/>
                  </a:outerShdw>
                </a:effectLst>
                <a:latin typeface="+mj-lt"/>
                <a:ea typeface="楷体_GB2312" pitchFamily="49" charset="-122"/>
              </a:rPr>
              <a:t>{</a:t>
            </a:r>
            <a:r>
              <a:rPr kumimoji="1" lang="zh-CN" altLang="en-US" sz="3200" b="1">
                <a:solidFill>
                  <a:srgbClr val="660066"/>
                </a:solidFill>
                <a:effectLst>
                  <a:outerShdw blurRad="38100" dist="38100" dir="2700000" algn="tl">
                    <a:srgbClr val="C0C0C0"/>
                  </a:outerShdw>
                </a:effectLst>
                <a:latin typeface="+mj-lt"/>
                <a:ea typeface="楷体_GB2312" pitchFamily="49" charset="-122"/>
              </a:rPr>
              <a:t>信号</a:t>
            </a:r>
            <a:r>
              <a:rPr kumimoji="1" lang="en-US" altLang="zh-CN" sz="3200" b="1">
                <a:solidFill>
                  <a:srgbClr val="660066"/>
                </a:solidFill>
                <a:effectLst>
                  <a:outerShdw blurRad="38100" dist="38100" dir="2700000" algn="tl">
                    <a:srgbClr val="C0C0C0"/>
                  </a:outerShdw>
                </a:effectLst>
                <a:latin typeface="+mj-lt"/>
                <a:ea typeface="楷体_GB2312" pitchFamily="49" charset="-122"/>
              </a:rPr>
              <a:t>1</a:t>
            </a:r>
            <a:r>
              <a:rPr kumimoji="1" lang="zh-CN" altLang="en-US" sz="3200" b="1">
                <a:solidFill>
                  <a:srgbClr val="660066"/>
                </a:solidFill>
                <a:effectLst>
                  <a:outerShdw blurRad="38100" dist="38100" dir="2700000" algn="tl">
                    <a:srgbClr val="C0C0C0"/>
                  </a:outerShdw>
                </a:effectLst>
                <a:latin typeface="+mj-lt"/>
                <a:ea typeface="楷体_GB2312" pitchFamily="49" charset="-122"/>
              </a:rPr>
              <a:t>的某几位，信号</a:t>
            </a:r>
            <a:r>
              <a:rPr kumimoji="1" lang="en-US" altLang="zh-CN" sz="3200" b="1">
                <a:solidFill>
                  <a:srgbClr val="660066"/>
                </a:solidFill>
                <a:effectLst>
                  <a:outerShdw blurRad="38100" dist="38100" dir="2700000" algn="tl">
                    <a:srgbClr val="C0C0C0"/>
                  </a:outerShdw>
                </a:effectLst>
                <a:latin typeface="+mj-lt"/>
                <a:ea typeface="楷体_GB2312" pitchFamily="49" charset="-122"/>
              </a:rPr>
              <a:t>2</a:t>
            </a:r>
            <a:r>
              <a:rPr kumimoji="1" lang="zh-CN" altLang="en-US" sz="3200" b="1">
                <a:solidFill>
                  <a:srgbClr val="660066"/>
                </a:solidFill>
                <a:effectLst>
                  <a:outerShdw blurRad="38100" dist="38100" dir="2700000" algn="tl">
                    <a:srgbClr val="C0C0C0"/>
                  </a:outerShdw>
                </a:effectLst>
                <a:latin typeface="+mj-lt"/>
                <a:ea typeface="楷体_GB2312" pitchFamily="49" charset="-122"/>
              </a:rPr>
              <a:t>的某几位，</a:t>
            </a:r>
            <a:r>
              <a:rPr kumimoji="1" lang="en-US" altLang="zh-CN" sz="3200" b="1">
                <a:solidFill>
                  <a:srgbClr val="660066"/>
                </a:solidFill>
                <a:effectLst>
                  <a:outerShdw blurRad="38100" dist="38100" dir="2700000" algn="tl">
                    <a:srgbClr val="C0C0C0"/>
                  </a:outerShdw>
                </a:effectLst>
                <a:latin typeface="+mj-lt"/>
                <a:ea typeface="楷体_GB2312" pitchFamily="49" charset="-122"/>
              </a:rPr>
              <a:t>…</a:t>
            </a:r>
            <a:r>
              <a:rPr kumimoji="1" lang="zh-CN" altLang="en-US" sz="3200" b="1">
                <a:solidFill>
                  <a:srgbClr val="660066"/>
                </a:solidFill>
                <a:effectLst>
                  <a:outerShdw blurRad="38100" dist="38100" dir="2700000" algn="tl">
                    <a:srgbClr val="C0C0C0"/>
                  </a:outerShdw>
                </a:effectLst>
                <a:latin typeface="+mj-lt"/>
                <a:ea typeface="楷体_GB2312" pitchFamily="49" charset="-122"/>
              </a:rPr>
              <a:t>，信号</a:t>
            </a:r>
            <a:r>
              <a:rPr kumimoji="1" lang="en-US" altLang="zh-CN" sz="3200" b="1">
                <a:solidFill>
                  <a:srgbClr val="660066"/>
                </a:solidFill>
                <a:effectLst>
                  <a:outerShdw blurRad="38100" dist="38100" dir="2700000" algn="tl">
                    <a:srgbClr val="C0C0C0"/>
                  </a:outerShdw>
                </a:effectLst>
                <a:latin typeface="+mj-lt"/>
                <a:ea typeface="楷体_GB2312" pitchFamily="49" charset="-122"/>
              </a:rPr>
              <a:t>n</a:t>
            </a:r>
          </a:p>
          <a:p>
            <a:pPr eaLnBrk="1" hangingPunct="1">
              <a:lnSpc>
                <a:spcPct val="90000"/>
              </a:lnSpc>
              <a:spcBef>
                <a:spcPct val="50000"/>
              </a:spcBef>
              <a:defRPr/>
            </a:pPr>
            <a:r>
              <a:rPr kumimoji="1" lang="zh-CN" altLang="en-US" sz="3200" b="1">
                <a:solidFill>
                  <a:srgbClr val="660066"/>
                </a:solidFill>
                <a:effectLst>
                  <a:outerShdw blurRad="38100" dist="38100" dir="2700000" algn="tl">
                    <a:srgbClr val="C0C0C0"/>
                  </a:outerShdw>
                </a:effectLst>
                <a:latin typeface="+mj-lt"/>
                <a:ea typeface="楷体_GB2312" pitchFamily="49" charset="-122"/>
              </a:rPr>
              <a:t>的某几位</a:t>
            </a:r>
            <a:r>
              <a:rPr kumimoji="1" lang="en-US" altLang="zh-CN" sz="3200" b="1">
                <a:solidFill>
                  <a:srgbClr val="660066"/>
                </a:solidFill>
                <a:effectLst>
                  <a:outerShdw blurRad="38100" dist="38100" dir="2700000" algn="tl">
                    <a:srgbClr val="C0C0C0"/>
                  </a:outerShdw>
                </a:effectLst>
                <a:latin typeface="+mj-lt"/>
                <a:ea typeface="楷体_GB2312" pitchFamily="49" charset="-122"/>
              </a:rPr>
              <a:t>}</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AE51EA7-9B9F-46C5-87A5-4C2292CBB34F}" type="slidenum">
              <a:rPr lang="en-US" altLang="zh-CN">
                <a:latin typeface="Times New Roman" panose="02020603050405020304" pitchFamily="18" charset="0"/>
                <a:ea typeface="楷体_GB2312" pitchFamily="49" charset="-122"/>
              </a:rPr>
              <a:pPr/>
              <a:t>91</a:t>
            </a:fld>
            <a:endParaRPr lang="en-US" altLang="zh-CN">
              <a:latin typeface="Times New Roman" panose="02020603050405020304" pitchFamily="18" charset="0"/>
              <a:ea typeface="楷体_GB2312" pitchFamily="49" charset="-122"/>
            </a:endParaRPr>
          </a:p>
        </p:txBody>
      </p:sp>
      <p:sp>
        <p:nvSpPr>
          <p:cNvPr id="104451" name="Text Box 3"/>
          <p:cNvSpPr txBox="1">
            <a:spLocks noChangeArrowheads="1"/>
          </p:cNvSpPr>
          <p:nvPr/>
        </p:nvSpPr>
        <p:spPr bwMode="auto">
          <a:xfrm>
            <a:off x="293688" y="385763"/>
            <a:ext cx="8610600" cy="4770437"/>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latin typeface="+mj-lt"/>
                <a:ea typeface="楷体_GB2312" pitchFamily="49" charset="-122"/>
              </a:rPr>
              <a:t>例：</a:t>
            </a:r>
            <a:r>
              <a:rPr kumimoji="1" lang="en-US" altLang="zh-CN" sz="3200" b="1">
                <a:latin typeface="+mj-lt"/>
                <a:ea typeface="楷体_GB2312" pitchFamily="49" charset="-122"/>
              </a:rPr>
              <a:t>wire [7:0] Dbus;</a:t>
            </a:r>
          </a:p>
          <a:p>
            <a:pPr eaLnBrk="1" hangingPunct="1">
              <a:spcBef>
                <a:spcPct val="50000"/>
              </a:spcBef>
              <a:defRPr/>
            </a:pPr>
            <a:r>
              <a:rPr kumimoji="1" lang="en-US" altLang="zh-CN" sz="3200" b="1">
                <a:latin typeface="+mj-lt"/>
                <a:ea typeface="楷体_GB2312" pitchFamily="49" charset="-122"/>
              </a:rPr>
              <a:t>        wire [11:0] Abus;</a:t>
            </a:r>
          </a:p>
          <a:p>
            <a:pPr eaLnBrk="1" hangingPunct="1">
              <a:spcBef>
                <a:spcPct val="50000"/>
              </a:spcBef>
              <a:defRPr/>
            </a:pPr>
            <a:r>
              <a:rPr kumimoji="1" lang="en-US" altLang="zh-CN" sz="3200" b="1">
                <a:latin typeface="+mj-lt"/>
                <a:ea typeface="楷体_GB2312" pitchFamily="49" charset="-122"/>
              </a:rPr>
              <a:t>        assign Dbus [7:4] = {Dbus [0], Dbus [1], </a:t>
            </a:r>
          </a:p>
          <a:p>
            <a:pPr eaLnBrk="1" hangingPunct="1">
              <a:spcBef>
                <a:spcPct val="50000"/>
              </a:spcBef>
              <a:defRPr/>
            </a:pPr>
            <a:r>
              <a:rPr kumimoji="1" lang="en-US" altLang="zh-CN" sz="3200" b="1">
                <a:latin typeface="+mj-lt"/>
                <a:ea typeface="楷体_GB2312" pitchFamily="49" charset="-122"/>
              </a:rPr>
              <a:t>Dbus[2], Dbus[3]};//</a:t>
            </a:r>
            <a:r>
              <a:rPr kumimoji="1" lang="zh-CN" altLang="en-US" sz="3200" b="1">
                <a:latin typeface="+mj-lt"/>
                <a:ea typeface="楷体_GB2312" pitchFamily="49" charset="-122"/>
              </a:rPr>
              <a:t>以反转的顺序将低端</a:t>
            </a:r>
            <a:r>
              <a:rPr kumimoji="1" lang="en-US" altLang="zh-CN" sz="3200" b="1">
                <a:latin typeface="+mj-lt"/>
                <a:ea typeface="楷体_GB2312" pitchFamily="49" charset="-122"/>
              </a:rPr>
              <a:t>4</a:t>
            </a:r>
            <a:r>
              <a:rPr kumimoji="1" lang="zh-CN" altLang="en-US" sz="3200" b="1">
                <a:latin typeface="+mj-lt"/>
                <a:ea typeface="楷体_GB2312" pitchFamily="49" charset="-122"/>
              </a:rPr>
              <a:t>位赋</a:t>
            </a:r>
          </a:p>
          <a:p>
            <a:pPr eaLnBrk="1" hangingPunct="1">
              <a:spcBef>
                <a:spcPct val="50000"/>
              </a:spcBef>
              <a:defRPr/>
            </a:pPr>
            <a:r>
              <a:rPr kumimoji="1" lang="zh-CN" altLang="en-US" sz="3200" b="1">
                <a:latin typeface="+mj-lt"/>
                <a:ea typeface="楷体_GB2312" pitchFamily="49" charset="-122"/>
              </a:rPr>
              <a:t>给高端</a:t>
            </a:r>
            <a:r>
              <a:rPr kumimoji="1" lang="en-US" altLang="zh-CN" sz="3200" b="1">
                <a:latin typeface="+mj-lt"/>
                <a:ea typeface="楷体_GB2312" pitchFamily="49" charset="-122"/>
              </a:rPr>
              <a:t>4</a:t>
            </a:r>
            <a:r>
              <a:rPr kumimoji="1" lang="zh-CN" altLang="en-US" sz="3200" b="1">
                <a:latin typeface="+mj-lt"/>
                <a:ea typeface="楷体_GB2312" pitchFamily="49" charset="-122"/>
              </a:rPr>
              <a:t>位。</a:t>
            </a:r>
            <a:br>
              <a:rPr kumimoji="1" lang="zh-CN" altLang="en-US" sz="3200" b="1">
                <a:latin typeface="+mj-lt"/>
                <a:ea typeface="楷体_GB2312" pitchFamily="49" charset="-122"/>
              </a:rPr>
            </a:br>
            <a:r>
              <a:rPr kumimoji="1" lang="zh-CN" altLang="en-US" sz="3200" b="1">
                <a:latin typeface="+mj-lt"/>
                <a:ea typeface="楷体_GB2312" pitchFamily="49" charset="-122"/>
              </a:rPr>
              <a:t>        </a:t>
            </a:r>
            <a:r>
              <a:rPr kumimoji="1" lang="en-US" altLang="zh-CN" sz="3200" b="1">
                <a:latin typeface="+mj-lt"/>
                <a:ea typeface="楷体_GB2312" pitchFamily="49" charset="-122"/>
              </a:rPr>
              <a:t>assign Dbus = {Dbus [3:0], Dbus [7:4]};</a:t>
            </a:r>
          </a:p>
          <a:p>
            <a:pPr eaLnBrk="1" hangingPunct="1">
              <a:spcBef>
                <a:spcPct val="50000"/>
              </a:spcBef>
              <a:defRPr/>
            </a:pPr>
            <a:r>
              <a:rPr kumimoji="1" lang="en-US" altLang="zh-CN" sz="3200" b="1">
                <a:latin typeface="+mj-lt"/>
                <a:ea typeface="楷体_GB2312" pitchFamily="49" charset="-122"/>
              </a:rPr>
              <a:t>//</a:t>
            </a:r>
            <a:r>
              <a:rPr kumimoji="1" lang="zh-CN" altLang="en-US" sz="3200" b="1">
                <a:latin typeface="+mj-lt"/>
                <a:ea typeface="楷体_GB2312" pitchFamily="49" charset="-122"/>
              </a:rPr>
              <a:t>高</a:t>
            </a:r>
            <a:r>
              <a:rPr kumimoji="1" lang="en-US" altLang="zh-CN" sz="3200" b="1">
                <a:latin typeface="+mj-lt"/>
                <a:ea typeface="楷体_GB2312" pitchFamily="49" charset="-122"/>
              </a:rPr>
              <a:t>4</a:t>
            </a:r>
            <a:r>
              <a:rPr kumimoji="1" lang="zh-CN" altLang="en-US" sz="3200" b="1">
                <a:latin typeface="+mj-lt"/>
                <a:ea typeface="楷体_GB2312" pitchFamily="49" charset="-122"/>
              </a:rPr>
              <a:t>位与低</a:t>
            </a:r>
            <a:r>
              <a:rPr kumimoji="1" lang="en-US" altLang="zh-CN" sz="3200" b="1">
                <a:latin typeface="+mj-lt"/>
                <a:ea typeface="楷体_GB2312" pitchFamily="49" charset="-122"/>
              </a:rPr>
              <a:t>4</a:t>
            </a:r>
            <a:r>
              <a:rPr kumimoji="1" lang="zh-CN" altLang="en-US" sz="3200" b="1">
                <a:latin typeface="+mj-lt"/>
                <a:ea typeface="楷体_GB2312" pitchFamily="49" charset="-122"/>
              </a:rPr>
              <a:t>位交换。</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65214DDB-C4F5-4A9B-B54D-2529A9CAE318}" type="slidenum">
              <a:rPr lang="en-US" altLang="zh-CN">
                <a:latin typeface="Times New Roman" panose="02020603050405020304" pitchFamily="18" charset="0"/>
              </a:rPr>
              <a:pPr/>
              <a:t>92</a:t>
            </a:fld>
            <a:endParaRPr lang="en-US" altLang="zh-CN">
              <a:latin typeface="Times New Roman" panose="02020603050405020304" pitchFamily="18" charset="0"/>
            </a:endParaRPr>
          </a:p>
        </p:txBody>
      </p:sp>
      <p:sp>
        <p:nvSpPr>
          <p:cNvPr id="105475" name="Text Box 2"/>
          <p:cNvSpPr txBox="1">
            <a:spLocks noChangeArrowheads="1"/>
          </p:cNvSpPr>
          <p:nvPr/>
        </p:nvSpPr>
        <p:spPr bwMode="auto">
          <a:xfrm>
            <a:off x="152400" y="685800"/>
            <a:ext cx="8610600" cy="2774950"/>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	</a:t>
            </a:r>
            <a:r>
              <a:rPr kumimoji="1" lang="zh-CN" altLang="en-US" sz="3200" b="1">
                <a:latin typeface="+mj-lt"/>
                <a:ea typeface="楷体_GB2312" pitchFamily="49" charset="-122"/>
              </a:rPr>
              <a:t>由于非定长常数的长度未知</a:t>
            </a:r>
            <a:r>
              <a:rPr kumimoji="1" lang="en-US" altLang="zh-CN" sz="3200" b="1">
                <a:latin typeface="+mj-lt"/>
                <a:ea typeface="楷体_GB2312" pitchFamily="49" charset="-122"/>
              </a:rPr>
              <a:t>, </a:t>
            </a:r>
            <a:r>
              <a:rPr kumimoji="1" lang="zh-CN" altLang="en-US" sz="3200" b="1">
                <a:latin typeface="+mj-lt"/>
                <a:ea typeface="楷体_GB2312" pitchFamily="49" charset="-122"/>
              </a:rPr>
              <a:t>不允许连接</a:t>
            </a:r>
          </a:p>
          <a:p>
            <a:pPr eaLnBrk="1" hangingPunct="1">
              <a:spcBef>
                <a:spcPct val="50000"/>
              </a:spcBef>
              <a:defRPr/>
            </a:pPr>
            <a:r>
              <a:rPr kumimoji="1" lang="zh-CN" altLang="en-US" sz="3200" b="1">
                <a:latin typeface="+mj-lt"/>
                <a:ea typeface="楷体_GB2312" pitchFamily="49" charset="-122"/>
              </a:rPr>
              <a:t>非定长常数。</a:t>
            </a:r>
          </a:p>
          <a:p>
            <a:pPr eaLnBrk="1" hangingPunct="1">
              <a:spcBef>
                <a:spcPct val="50000"/>
              </a:spcBef>
              <a:defRPr/>
            </a:pPr>
            <a:r>
              <a:rPr kumimoji="1" lang="zh-CN" altLang="en-US" sz="3200" b="1">
                <a:solidFill>
                  <a:srgbClr val="0043A6"/>
                </a:solidFill>
                <a:latin typeface="+mj-lt"/>
                <a:ea typeface="楷体_GB2312" pitchFamily="49" charset="-122"/>
              </a:rPr>
              <a:t>例如</a:t>
            </a:r>
            <a:r>
              <a:rPr kumimoji="1" lang="en-US" altLang="zh-CN" sz="3200" b="1">
                <a:solidFill>
                  <a:srgbClr val="0043A6"/>
                </a:solidFill>
                <a:latin typeface="+mj-lt"/>
                <a:ea typeface="楷体_GB2312" pitchFamily="49" charset="-122"/>
              </a:rPr>
              <a:t>, </a:t>
            </a:r>
            <a:r>
              <a:rPr kumimoji="1" lang="zh-CN" altLang="en-US" sz="3200" b="1">
                <a:solidFill>
                  <a:srgbClr val="0043A6"/>
                </a:solidFill>
                <a:latin typeface="+mj-lt"/>
                <a:ea typeface="楷体_GB2312" pitchFamily="49" charset="-122"/>
              </a:rPr>
              <a:t>下列式子非法：</a:t>
            </a:r>
          </a:p>
          <a:p>
            <a:pPr eaLnBrk="1" hangingPunct="1">
              <a:spcBef>
                <a:spcPct val="50000"/>
              </a:spcBef>
              <a:defRPr/>
            </a:pPr>
            <a:r>
              <a:rPr kumimoji="1" lang="en-US" altLang="zh-CN" sz="3200" b="1">
                <a:latin typeface="+mj-lt"/>
                <a:ea typeface="楷体_GB2312" pitchFamily="49" charset="-122"/>
              </a:rPr>
              <a:t>{Dbus</a:t>
            </a:r>
            <a:r>
              <a:rPr kumimoji="1" lang="zh-CN" altLang="en-US" sz="3200" b="1">
                <a:latin typeface="+mj-lt"/>
                <a:ea typeface="楷体_GB2312" pitchFamily="49" charset="-122"/>
              </a:rPr>
              <a:t>，</a:t>
            </a:r>
            <a:r>
              <a:rPr kumimoji="1" lang="en-US" altLang="zh-CN" sz="3200" b="1">
                <a:latin typeface="+mj-lt"/>
                <a:ea typeface="楷体_GB2312" pitchFamily="49" charset="-122"/>
              </a:rPr>
              <a:t>5} //</a:t>
            </a:r>
            <a:r>
              <a:rPr kumimoji="1" lang="zh-CN" altLang="en-US" sz="3200" b="1">
                <a:latin typeface="+mj-lt"/>
                <a:ea typeface="楷体_GB2312" pitchFamily="49" charset="-122"/>
              </a:rPr>
              <a:t>不允许连接操作非定长常数。</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5C0FF43F-52C6-4232-9D9F-01DAE9163EFE}" type="slidenum">
              <a:rPr lang="en-US" altLang="zh-CN">
                <a:latin typeface="Times New Roman" panose="02020603050405020304" pitchFamily="18" charset="0"/>
                <a:ea typeface="楷体_GB2312" pitchFamily="49" charset="-122"/>
              </a:rPr>
              <a:pPr/>
              <a:t>93</a:t>
            </a:fld>
            <a:endParaRPr lang="en-US" altLang="zh-CN">
              <a:latin typeface="Times New Roman" panose="02020603050405020304" pitchFamily="18" charset="0"/>
              <a:ea typeface="楷体_GB2312" pitchFamily="49" charset="-122"/>
            </a:endParaRPr>
          </a:p>
        </p:txBody>
      </p:sp>
      <p:sp>
        <p:nvSpPr>
          <p:cNvPr id="106499" name="Text Box 2"/>
          <p:cNvSpPr txBox="1">
            <a:spLocks noChangeArrowheads="1"/>
          </p:cNvSpPr>
          <p:nvPr/>
        </p:nvSpPr>
        <p:spPr bwMode="auto">
          <a:xfrm>
            <a:off x="293688" y="300038"/>
            <a:ext cx="8458200" cy="579437"/>
          </a:xfrm>
          <a:prstGeom prst="rect">
            <a:avLst/>
          </a:prstGeom>
          <a:noFill/>
          <a:ln w="9525">
            <a:noFill/>
            <a:miter lim="800000"/>
            <a:headEnd/>
            <a:tailEnd/>
          </a:ln>
        </p:spPr>
        <p:txBody>
          <a:bodyPr>
            <a:spAutoFit/>
          </a:bodyPr>
          <a:lstStyle/>
          <a:p>
            <a:pPr eaLnBrk="1" hangingPunct="1">
              <a:spcBef>
                <a:spcPct val="50000"/>
              </a:spcBef>
              <a:defRPr/>
            </a:pPr>
            <a:r>
              <a:rPr kumimoji="1" lang="zh-CN" altLang="en-US" sz="3200" b="1">
                <a:solidFill>
                  <a:srgbClr val="990000"/>
                </a:solidFill>
                <a:latin typeface="+mj-lt"/>
                <a:ea typeface="楷体_GB2312" pitchFamily="49" charset="-122"/>
              </a:rPr>
              <a:t>运算符优先级排序：</a:t>
            </a:r>
          </a:p>
        </p:txBody>
      </p:sp>
      <p:sp>
        <p:nvSpPr>
          <p:cNvPr id="106500" name="Text Box 4"/>
          <p:cNvSpPr txBox="1">
            <a:spLocks noChangeArrowheads="1"/>
          </p:cNvSpPr>
          <p:nvPr/>
        </p:nvSpPr>
        <p:spPr bwMode="auto">
          <a:xfrm>
            <a:off x="381000" y="990600"/>
            <a:ext cx="3886200" cy="5584825"/>
          </a:xfrm>
          <a:prstGeom prst="rect">
            <a:avLst/>
          </a:prstGeom>
          <a:noFill/>
          <a:ln w="9525">
            <a:noFill/>
            <a:miter lim="800000"/>
            <a:headEnd/>
            <a:tailEnd/>
          </a:ln>
        </p:spPr>
        <p:txBody>
          <a:bodyPr>
            <a:spAutoFit/>
          </a:bodyPr>
          <a:lstStyle/>
          <a:p>
            <a:pPr eaLnBrk="1" hangingPunct="1">
              <a:lnSpc>
                <a:spcPct val="60000"/>
              </a:lnSpc>
              <a:spcBef>
                <a:spcPct val="50000"/>
              </a:spcBef>
              <a:defRPr/>
            </a:pPr>
            <a:r>
              <a:rPr kumimoji="1" lang="en-US" altLang="zh-CN" sz="2800" b="1" dirty="0">
                <a:latin typeface="+mj-lt"/>
                <a:ea typeface="楷体_GB2312" pitchFamily="49" charset="-122"/>
              </a:rPr>
              <a:t>! ~</a:t>
            </a:r>
          </a:p>
          <a:p>
            <a:pPr eaLnBrk="1" hangingPunct="1">
              <a:lnSpc>
                <a:spcPct val="60000"/>
              </a:lnSpc>
              <a:spcBef>
                <a:spcPct val="50000"/>
              </a:spcBef>
              <a:defRPr/>
            </a:pPr>
            <a:r>
              <a:rPr kumimoji="1" lang="en-US" altLang="zh-CN" sz="2800" b="1" dirty="0">
                <a:latin typeface="+mj-lt"/>
                <a:ea typeface="楷体_GB2312" pitchFamily="49" charset="-122"/>
              </a:rPr>
              <a:t>*   /    %</a:t>
            </a:r>
          </a:p>
          <a:p>
            <a:pPr eaLnBrk="1" hangingPunct="1">
              <a:lnSpc>
                <a:spcPct val="60000"/>
              </a:lnSpc>
              <a:spcBef>
                <a:spcPct val="50000"/>
              </a:spcBef>
              <a:defRPr/>
            </a:pPr>
            <a:r>
              <a:rPr kumimoji="1" lang="en-US" altLang="zh-CN" sz="2800" b="1" dirty="0">
                <a:latin typeface="+mj-lt"/>
                <a:ea typeface="楷体_GB2312" pitchFamily="49" charset="-122"/>
              </a:rPr>
              <a:t>+   -</a:t>
            </a:r>
          </a:p>
          <a:p>
            <a:pPr eaLnBrk="1" hangingPunct="1">
              <a:lnSpc>
                <a:spcPct val="60000"/>
              </a:lnSpc>
              <a:spcBef>
                <a:spcPct val="50000"/>
              </a:spcBef>
              <a:defRPr/>
            </a:pPr>
            <a:r>
              <a:rPr kumimoji="1" lang="en-US" altLang="zh-CN" sz="2800" b="1" dirty="0">
                <a:latin typeface="+mj-lt"/>
                <a:ea typeface="楷体_GB2312" pitchFamily="49" charset="-122"/>
              </a:rPr>
              <a:t>&lt;&lt;   &gt;&gt;</a:t>
            </a:r>
          </a:p>
          <a:p>
            <a:pPr eaLnBrk="1" hangingPunct="1">
              <a:lnSpc>
                <a:spcPct val="60000"/>
              </a:lnSpc>
              <a:spcBef>
                <a:spcPct val="50000"/>
              </a:spcBef>
              <a:defRPr/>
            </a:pPr>
            <a:r>
              <a:rPr kumimoji="1" lang="en-US" altLang="zh-CN" sz="2800" b="1" dirty="0">
                <a:latin typeface="+mj-lt"/>
                <a:ea typeface="楷体_GB2312" pitchFamily="49" charset="-122"/>
              </a:rPr>
              <a:t>&lt;   &lt;=   &gt;   &gt;=</a:t>
            </a:r>
          </a:p>
          <a:p>
            <a:pPr eaLnBrk="1" hangingPunct="1">
              <a:lnSpc>
                <a:spcPct val="60000"/>
              </a:lnSpc>
              <a:spcBef>
                <a:spcPct val="50000"/>
              </a:spcBef>
              <a:defRPr/>
            </a:pPr>
            <a:r>
              <a:rPr kumimoji="1" lang="en-US" altLang="zh-CN" sz="2800" b="1" dirty="0">
                <a:latin typeface="+mj-lt"/>
                <a:ea typeface="楷体_GB2312" pitchFamily="49" charset="-122"/>
              </a:rPr>
              <a:t>==   !=   ===   !==</a:t>
            </a:r>
          </a:p>
          <a:p>
            <a:pPr eaLnBrk="1" hangingPunct="1">
              <a:lnSpc>
                <a:spcPct val="60000"/>
              </a:lnSpc>
              <a:spcBef>
                <a:spcPct val="50000"/>
              </a:spcBef>
              <a:defRPr/>
            </a:pPr>
            <a:r>
              <a:rPr kumimoji="1" lang="en-US" altLang="zh-CN" sz="2800" b="1" dirty="0">
                <a:latin typeface="+mj-lt"/>
                <a:ea typeface="楷体_GB2312" pitchFamily="49" charset="-122"/>
              </a:rPr>
              <a:t>&amp;</a:t>
            </a:r>
          </a:p>
          <a:p>
            <a:pPr eaLnBrk="1" hangingPunct="1">
              <a:lnSpc>
                <a:spcPct val="60000"/>
              </a:lnSpc>
              <a:spcBef>
                <a:spcPct val="50000"/>
              </a:spcBef>
              <a:defRPr/>
            </a:pPr>
            <a:r>
              <a:rPr kumimoji="1" lang="en-US" altLang="zh-CN" sz="2800" b="1" dirty="0">
                <a:latin typeface="+mj-lt"/>
                <a:ea typeface="楷体_GB2312" pitchFamily="49" charset="-122"/>
              </a:rPr>
              <a:t>^   ^~</a:t>
            </a:r>
          </a:p>
          <a:p>
            <a:pPr eaLnBrk="1" hangingPunct="1">
              <a:lnSpc>
                <a:spcPct val="60000"/>
              </a:lnSpc>
              <a:spcBef>
                <a:spcPct val="50000"/>
              </a:spcBef>
              <a:defRPr/>
            </a:pPr>
            <a:r>
              <a:rPr kumimoji="1" lang="en-US" altLang="zh-CN" sz="2800" b="1" dirty="0">
                <a:latin typeface="+mj-lt"/>
                <a:ea typeface="楷体_GB2312" pitchFamily="49" charset="-122"/>
              </a:rPr>
              <a:t>|</a:t>
            </a:r>
          </a:p>
          <a:p>
            <a:pPr eaLnBrk="1" hangingPunct="1">
              <a:lnSpc>
                <a:spcPct val="60000"/>
              </a:lnSpc>
              <a:spcBef>
                <a:spcPct val="50000"/>
              </a:spcBef>
              <a:defRPr/>
            </a:pPr>
            <a:r>
              <a:rPr kumimoji="1" lang="en-US" altLang="zh-CN" sz="2800" b="1" dirty="0">
                <a:latin typeface="+mj-lt"/>
                <a:ea typeface="楷体_GB2312" pitchFamily="49" charset="-122"/>
              </a:rPr>
              <a:t>&amp;&amp;</a:t>
            </a:r>
          </a:p>
          <a:p>
            <a:pPr eaLnBrk="1" hangingPunct="1">
              <a:lnSpc>
                <a:spcPct val="60000"/>
              </a:lnSpc>
              <a:spcBef>
                <a:spcPct val="50000"/>
              </a:spcBef>
              <a:defRPr/>
            </a:pPr>
            <a:r>
              <a:rPr kumimoji="1" lang="en-US" altLang="zh-CN" sz="2800" b="1" dirty="0">
                <a:latin typeface="+mj-lt"/>
                <a:ea typeface="楷体_GB2312" pitchFamily="49" charset="-122"/>
              </a:rPr>
              <a:t>||</a:t>
            </a:r>
          </a:p>
          <a:p>
            <a:pPr eaLnBrk="1" hangingPunct="1">
              <a:lnSpc>
                <a:spcPct val="60000"/>
              </a:lnSpc>
              <a:spcBef>
                <a:spcPct val="50000"/>
              </a:spcBef>
              <a:defRPr/>
            </a:pPr>
            <a:r>
              <a:rPr kumimoji="1" lang="en-US" altLang="zh-CN" sz="2800" b="1" dirty="0">
                <a:latin typeface="+mj-lt"/>
                <a:ea typeface="楷体_GB2312" pitchFamily="49" charset="-122"/>
              </a:rPr>
              <a:t>?:</a:t>
            </a:r>
          </a:p>
        </p:txBody>
      </p:sp>
      <p:sp>
        <p:nvSpPr>
          <p:cNvPr id="106501" name="Text Box 5"/>
          <p:cNvSpPr txBox="1">
            <a:spLocks noChangeArrowheads="1"/>
          </p:cNvSpPr>
          <p:nvPr/>
        </p:nvSpPr>
        <p:spPr bwMode="auto">
          <a:xfrm>
            <a:off x="4381500" y="990600"/>
            <a:ext cx="2438400" cy="588963"/>
          </a:xfrm>
          <a:prstGeom prst="rect">
            <a:avLst/>
          </a:prstGeom>
          <a:solidFill>
            <a:srgbClr val="0043A6"/>
          </a:solidFill>
          <a:ln w="9525">
            <a:solidFill>
              <a:srgbClr val="0043A6"/>
            </a:solidFill>
            <a:miter lim="800000"/>
            <a:headEnd/>
            <a:tailEnd/>
          </a:ln>
        </p:spPr>
        <p:txBody>
          <a:bodyPr>
            <a:spAutoFit/>
          </a:bodyPr>
          <a:lstStyle/>
          <a:p>
            <a:pPr algn="ctr" eaLnBrk="1" hangingPunct="1">
              <a:spcBef>
                <a:spcPct val="50000"/>
              </a:spcBef>
              <a:defRPr/>
            </a:pPr>
            <a:r>
              <a:rPr kumimoji="1" lang="zh-CN" altLang="en-US" sz="3200" b="1">
                <a:solidFill>
                  <a:schemeClr val="bg1"/>
                </a:solidFill>
                <a:latin typeface="+mj-lt"/>
                <a:ea typeface="楷体_GB2312" pitchFamily="49" charset="-122"/>
              </a:rPr>
              <a:t>高优先级别</a:t>
            </a:r>
          </a:p>
        </p:txBody>
      </p:sp>
      <p:sp>
        <p:nvSpPr>
          <p:cNvPr id="106502" name="Text Box 6"/>
          <p:cNvSpPr txBox="1">
            <a:spLocks noChangeArrowheads="1"/>
          </p:cNvSpPr>
          <p:nvPr/>
        </p:nvSpPr>
        <p:spPr bwMode="auto">
          <a:xfrm>
            <a:off x="4381500" y="5783263"/>
            <a:ext cx="2438400" cy="588962"/>
          </a:xfrm>
          <a:prstGeom prst="rect">
            <a:avLst/>
          </a:prstGeom>
          <a:solidFill>
            <a:srgbClr val="0043A6"/>
          </a:solidFill>
          <a:ln w="9525">
            <a:solidFill>
              <a:srgbClr val="0043A6"/>
            </a:solidFill>
            <a:miter lim="800000"/>
            <a:headEnd/>
            <a:tailEnd/>
          </a:ln>
        </p:spPr>
        <p:txBody>
          <a:bodyPr>
            <a:spAutoFit/>
          </a:bodyPr>
          <a:lstStyle/>
          <a:p>
            <a:pPr algn="ctr" eaLnBrk="1" hangingPunct="1">
              <a:spcBef>
                <a:spcPct val="50000"/>
              </a:spcBef>
              <a:defRPr/>
            </a:pPr>
            <a:r>
              <a:rPr kumimoji="1" lang="zh-CN" altLang="en-US" sz="3200" b="1">
                <a:solidFill>
                  <a:schemeClr val="bg1"/>
                </a:solidFill>
                <a:latin typeface="+mj-lt"/>
                <a:ea typeface="楷体_GB2312" pitchFamily="49" charset="-122"/>
              </a:rPr>
              <a:t>低优先级别</a:t>
            </a:r>
          </a:p>
        </p:txBody>
      </p:sp>
      <p:sp>
        <p:nvSpPr>
          <p:cNvPr id="106503" name="Line 7"/>
          <p:cNvSpPr>
            <a:spLocks noChangeShapeType="1"/>
          </p:cNvSpPr>
          <p:nvPr/>
        </p:nvSpPr>
        <p:spPr bwMode="auto">
          <a:xfrm>
            <a:off x="5600700" y="1600200"/>
            <a:ext cx="0" cy="4191000"/>
          </a:xfrm>
          <a:prstGeom prst="line">
            <a:avLst/>
          </a:prstGeom>
          <a:noFill/>
          <a:ln w="38100">
            <a:solidFill>
              <a:srgbClr val="0043A6"/>
            </a:solidFill>
            <a:round/>
            <a:headEnd/>
            <a:tailEnd type="triangle" w="med" len="med"/>
          </a:ln>
        </p:spPr>
        <p:txBody>
          <a:bodyPr/>
          <a:lstStyle/>
          <a:p>
            <a:pPr>
              <a:defRPr/>
            </a:pPr>
            <a:endParaRPr lang="zh-CN" altLang="en-US">
              <a:latin typeface="+mj-lt"/>
              <a:ea typeface="楷体_GB2312" pitchFamily="49"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92125" y="396875"/>
            <a:ext cx="8108950" cy="762000"/>
          </a:xfrm>
        </p:spPr>
        <p:txBody>
          <a:bodyPr/>
          <a:lstStyle/>
          <a:p>
            <a:pPr algn="l" eaLnBrk="1" hangingPunct="1">
              <a:defRPr/>
            </a:pPr>
            <a:r>
              <a:rPr lang="en-US" altLang="zh-CN" b="1" dirty="0" smtClean="0">
                <a:solidFill>
                  <a:schemeClr val="accent2"/>
                </a:solidFill>
              </a:rPr>
              <a:t>§4 </a:t>
            </a:r>
            <a:r>
              <a:rPr lang="en-US" altLang="zh-CN" b="1" dirty="0" err="1" smtClean="0">
                <a:solidFill>
                  <a:schemeClr val="accent2"/>
                </a:solidFill>
              </a:rPr>
              <a:t>Verilog</a:t>
            </a:r>
            <a:r>
              <a:rPr lang="en-US" altLang="zh-CN" b="1" dirty="0" smtClean="0">
                <a:solidFill>
                  <a:schemeClr val="accent2"/>
                </a:solidFill>
              </a:rPr>
              <a:t> HDL</a:t>
            </a:r>
            <a:r>
              <a:rPr lang="zh-CN" altLang="en-US" b="1" dirty="0" smtClean="0">
                <a:solidFill>
                  <a:schemeClr val="accent2"/>
                </a:solidFill>
              </a:rPr>
              <a:t>行为语句</a:t>
            </a:r>
          </a:p>
        </p:txBody>
      </p:sp>
      <p:sp>
        <p:nvSpPr>
          <p:cNvPr id="6"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6A9BE76-1052-49E0-8624-A3724B70F816}" type="slidenum">
              <a:rPr lang="en-US" altLang="zh-CN">
                <a:latin typeface="Times New Roman" panose="02020603050405020304" pitchFamily="18" charset="0"/>
              </a:rPr>
              <a:pPr/>
              <a:t>94</a:t>
            </a:fld>
            <a:endParaRPr lang="en-US" altLang="zh-CN">
              <a:latin typeface="Times New Roman" panose="02020603050405020304" pitchFamily="18" charset="0"/>
            </a:endParaRPr>
          </a:p>
        </p:txBody>
      </p:sp>
      <p:sp>
        <p:nvSpPr>
          <p:cNvPr id="107524" name="Text Box 7"/>
          <p:cNvSpPr txBox="1">
            <a:spLocks noChangeArrowheads="1"/>
          </p:cNvSpPr>
          <p:nvPr/>
        </p:nvSpPr>
        <p:spPr bwMode="auto">
          <a:xfrm>
            <a:off x="609600" y="1371600"/>
            <a:ext cx="5486400" cy="4970463"/>
          </a:xfrm>
          <a:prstGeom prst="rect">
            <a:avLst/>
          </a:prstGeom>
          <a:noFill/>
          <a:ln w="9525">
            <a:noFill/>
            <a:miter lim="800000"/>
            <a:headEnd/>
            <a:tailEnd/>
          </a:ln>
        </p:spPr>
        <p:txBody>
          <a:bodyPr>
            <a:spAutoFit/>
          </a:bodyPr>
          <a:lstStyle/>
          <a:p>
            <a:pPr eaLnBrk="1" hangingPunct="1">
              <a:spcBef>
                <a:spcPct val="50000"/>
              </a:spcBef>
              <a:buClr>
                <a:srgbClr val="8C5D00"/>
              </a:buClr>
              <a:buFont typeface="Wingdings" pitchFamily="2" charset="2"/>
              <a:buNone/>
              <a:defRPr/>
            </a:pP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内容简介</a:t>
            </a:r>
          </a:p>
          <a:p>
            <a:pPr marL="447675" indent="-447675" eaLnBrk="1" hangingPunct="1">
              <a:spcBef>
                <a:spcPct val="50000"/>
              </a:spcBef>
              <a:buClr>
                <a:srgbClr val="8C5D00"/>
              </a:buClr>
              <a:buFont typeface="Wingdings" pitchFamily="2" charset="2"/>
              <a:buChar char="v"/>
              <a:defRPr/>
            </a:pPr>
            <a:r>
              <a:rPr kumimoji="1" lang="zh-CN" altLang="en-US" sz="3200" b="1" dirty="0">
                <a:latin typeface="楷体_GB2312" pitchFamily="49" charset="-122"/>
                <a:ea typeface="楷体_GB2312" pitchFamily="49" charset="-122"/>
              </a:rPr>
              <a:t>过程语句</a:t>
            </a:r>
          </a:p>
          <a:p>
            <a:pPr marL="447675" indent="-447675" eaLnBrk="1" hangingPunct="1">
              <a:spcBef>
                <a:spcPct val="50000"/>
              </a:spcBef>
              <a:buClr>
                <a:srgbClr val="8C5D00"/>
              </a:buClr>
              <a:buFont typeface="Wingdings" pitchFamily="2" charset="2"/>
              <a:buChar char="v"/>
              <a:defRPr/>
            </a:pPr>
            <a:r>
              <a:rPr kumimoji="1" lang="zh-CN" altLang="en-US" sz="3200" b="1" dirty="0">
                <a:latin typeface="楷体_GB2312" pitchFamily="49" charset="-122"/>
                <a:ea typeface="楷体_GB2312" pitchFamily="49" charset="-122"/>
              </a:rPr>
              <a:t>块语句</a:t>
            </a:r>
          </a:p>
          <a:p>
            <a:pPr marL="447675" indent="-447675" eaLnBrk="1" hangingPunct="1">
              <a:spcBef>
                <a:spcPct val="50000"/>
              </a:spcBef>
              <a:buClr>
                <a:srgbClr val="8C5D00"/>
              </a:buClr>
              <a:buFont typeface="Wingdings" pitchFamily="2" charset="2"/>
              <a:buChar char="v"/>
              <a:defRPr/>
            </a:pPr>
            <a:r>
              <a:rPr kumimoji="1" lang="zh-CN" altLang="en-US" sz="3200" b="1" dirty="0">
                <a:latin typeface="楷体_GB2312" pitchFamily="49" charset="-122"/>
                <a:ea typeface="楷体_GB2312" pitchFamily="49" charset="-122"/>
              </a:rPr>
              <a:t>赋值语句</a:t>
            </a:r>
          </a:p>
          <a:p>
            <a:pPr marL="447675" indent="-447675" eaLnBrk="1" hangingPunct="1">
              <a:spcBef>
                <a:spcPct val="50000"/>
              </a:spcBef>
              <a:buClr>
                <a:srgbClr val="8C5D00"/>
              </a:buClr>
              <a:buFont typeface="Wingdings" pitchFamily="2" charset="2"/>
              <a:buChar char="v"/>
              <a:defRPr/>
            </a:pPr>
            <a:r>
              <a:rPr kumimoji="1" lang="zh-CN" altLang="en-US" sz="3200" b="1" dirty="0">
                <a:latin typeface="楷体_GB2312" pitchFamily="49" charset="-122"/>
                <a:ea typeface="楷体_GB2312" pitchFamily="49" charset="-122"/>
              </a:rPr>
              <a:t>条件语句</a:t>
            </a:r>
          </a:p>
          <a:p>
            <a:pPr marL="447675" indent="-447675" eaLnBrk="1" hangingPunct="1">
              <a:spcBef>
                <a:spcPct val="50000"/>
              </a:spcBef>
              <a:buClr>
                <a:srgbClr val="8C5D00"/>
              </a:buClr>
              <a:buFont typeface="Wingdings" pitchFamily="2" charset="2"/>
              <a:buChar char="v"/>
              <a:defRPr/>
            </a:pPr>
            <a:r>
              <a:rPr kumimoji="1" lang="zh-CN" altLang="en-US" sz="3200" b="1" dirty="0">
                <a:latin typeface="楷体_GB2312" pitchFamily="49" charset="-122"/>
                <a:ea typeface="楷体_GB2312" pitchFamily="49" charset="-122"/>
              </a:rPr>
              <a:t>循环语句</a:t>
            </a:r>
          </a:p>
          <a:p>
            <a:pPr marL="447675" indent="-447675" eaLnBrk="1" hangingPunct="1">
              <a:spcBef>
                <a:spcPct val="50000"/>
              </a:spcBef>
              <a:buClr>
                <a:srgbClr val="8C5D00"/>
              </a:buClr>
              <a:buFont typeface="Wingdings" pitchFamily="2" charset="2"/>
              <a:buChar char="v"/>
              <a:defRPr/>
            </a:pPr>
            <a:r>
              <a:rPr kumimoji="1" lang="zh-CN" altLang="en-US" sz="3200" b="1" dirty="0">
                <a:latin typeface="楷体_GB2312" pitchFamily="49" charset="-122"/>
                <a:ea typeface="楷体_GB2312" pitchFamily="49" charset="-122"/>
              </a:rPr>
              <a:t>编译向导语句</a:t>
            </a:r>
          </a:p>
        </p:txBody>
      </p:sp>
      <p:pic>
        <p:nvPicPr>
          <p:cNvPr id="97285" name="Picture 10" descr="shu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2600" y="2686050"/>
            <a:ext cx="2514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EA021177-A101-470A-ACC7-2B3E716E303E}" type="slidenum">
              <a:rPr lang="en-US" altLang="zh-CN">
                <a:latin typeface="Times New Roman" panose="02020603050405020304" pitchFamily="18" charset="0"/>
                <a:ea typeface="楷体_GB2312" pitchFamily="49" charset="-122"/>
              </a:rPr>
              <a:pPr/>
              <a:t>95</a:t>
            </a:fld>
            <a:endParaRPr lang="en-US" altLang="zh-CN">
              <a:latin typeface="Times New Roman" panose="02020603050405020304" pitchFamily="18" charset="0"/>
              <a:ea typeface="楷体_GB2312" pitchFamily="49" charset="-122"/>
            </a:endParaRPr>
          </a:p>
        </p:txBody>
      </p:sp>
      <p:sp>
        <p:nvSpPr>
          <p:cNvPr id="108547" name="Text Box 2"/>
          <p:cNvSpPr txBox="1">
            <a:spLocks noChangeArrowheads="1"/>
          </p:cNvSpPr>
          <p:nvPr/>
        </p:nvSpPr>
        <p:spPr bwMode="auto">
          <a:xfrm>
            <a:off x="381000" y="685800"/>
            <a:ext cx="8077200" cy="579438"/>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a:latin typeface="+mj-lt"/>
                <a:ea typeface="楷体_GB2312" pitchFamily="49" charset="-122"/>
              </a:rPr>
              <a:t>Verilog HDL</a:t>
            </a:r>
            <a:r>
              <a:rPr kumimoji="1" lang="zh-CN" altLang="en-US" sz="3200" b="1">
                <a:latin typeface="+mj-lt"/>
                <a:ea typeface="楷体_GB2312" pitchFamily="49" charset="-122"/>
              </a:rPr>
              <a:t>是由模块组成的</a:t>
            </a:r>
          </a:p>
        </p:txBody>
      </p:sp>
      <p:grpSp>
        <p:nvGrpSpPr>
          <p:cNvPr id="98308" name="Group 26"/>
          <p:cNvGrpSpPr>
            <a:grpSpLocks/>
          </p:cNvGrpSpPr>
          <p:nvPr/>
        </p:nvGrpSpPr>
        <p:grpSpPr bwMode="auto">
          <a:xfrm>
            <a:off x="152400" y="1371600"/>
            <a:ext cx="8610600" cy="4648200"/>
            <a:chOff x="96" y="864"/>
            <a:chExt cx="5424" cy="2928"/>
          </a:xfrm>
        </p:grpSpPr>
        <p:sp>
          <p:nvSpPr>
            <p:cNvPr id="108549" name="Text Box 3"/>
            <p:cNvSpPr txBox="1">
              <a:spLocks noChangeArrowheads="1"/>
            </p:cNvSpPr>
            <p:nvPr/>
          </p:nvSpPr>
          <p:spPr bwMode="auto">
            <a:xfrm>
              <a:off x="1248" y="1104"/>
              <a:ext cx="1680" cy="371"/>
            </a:xfrm>
            <a:prstGeom prst="rect">
              <a:avLst/>
            </a:prstGeom>
            <a:solidFill>
              <a:srgbClr val="8C5D00"/>
            </a:solidFill>
            <a:ln w="9525">
              <a:solidFill>
                <a:srgbClr val="8C5D00"/>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行为描述方式</a:t>
              </a:r>
            </a:p>
          </p:txBody>
        </p:sp>
        <p:sp>
          <p:nvSpPr>
            <p:cNvPr id="108550" name="Text Box 4"/>
            <p:cNvSpPr txBox="1">
              <a:spLocks noChangeArrowheads="1"/>
            </p:cNvSpPr>
            <p:nvPr/>
          </p:nvSpPr>
          <p:spPr bwMode="auto">
            <a:xfrm>
              <a:off x="1248" y="2323"/>
              <a:ext cx="1680" cy="371"/>
            </a:xfrm>
            <a:prstGeom prst="rect">
              <a:avLst/>
            </a:prstGeom>
            <a:solidFill>
              <a:srgbClr val="8C5D00"/>
            </a:solidFill>
            <a:ln w="9525">
              <a:solidFill>
                <a:srgbClr val="8C5D00"/>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结构描述方式</a:t>
              </a:r>
            </a:p>
          </p:txBody>
        </p:sp>
        <p:sp>
          <p:nvSpPr>
            <p:cNvPr id="113669" name="Text Box 5"/>
            <p:cNvSpPr txBox="1">
              <a:spLocks noChangeArrowheads="1"/>
            </p:cNvSpPr>
            <p:nvPr/>
          </p:nvSpPr>
          <p:spPr bwMode="auto">
            <a:xfrm>
              <a:off x="3312" y="864"/>
              <a:ext cx="1728" cy="826"/>
            </a:xfrm>
            <a:prstGeom prst="rect">
              <a:avLst/>
            </a:prstGeom>
            <a:solidFill>
              <a:srgbClr val="006699"/>
            </a:solidFill>
            <a:ln w="9525">
              <a:noFill/>
              <a:miter lim="800000"/>
              <a:headEnd/>
              <a:tailEnd/>
            </a:ln>
            <a:effectLst/>
          </p:spPr>
          <p:txBody>
            <a:bodyPr>
              <a:spAutoFit/>
            </a:bodyPr>
            <a:lstStyle/>
            <a:p>
              <a:pPr eaLnBrk="1" hangingPunct="1">
                <a:spcBef>
                  <a:spcPct val="50000"/>
                </a:spcBef>
                <a:defRPr/>
              </a:pPr>
              <a:r>
                <a:rPr kumimoji="1" lang="zh-CN" altLang="en-US" sz="3200" b="1">
                  <a:solidFill>
                    <a:schemeClr val="bg1"/>
                  </a:solidFill>
                  <a:effectLst>
                    <a:outerShdw blurRad="38100" dist="38100" dir="2700000" algn="tl">
                      <a:srgbClr val="000000"/>
                    </a:outerShdw>
                  </a:effectLst>
                  <a:latin typeface="+mj-lt"/>
                  <a:ea typeface="楷体_GB2312" pitchFamily="49" charset="-122"/>
                </a:rPr>
                <a:t>过程块</a:t>
              </a:r>
            </a:p>
            <a:p>
              <a:pPr eaLnBrk="1" hangingPunct="1">
                <a:spcBef>
                  <a:spcPct val="50000"/>
                </a:spcBef>
                <a:defRPr/>
              </a:pPr>
              <a:r>
                <a:rPr kumimoji="1" lang="zh-CN" altLang="en-US" sz="3200" b="1">
                  <a:solidFill>
                    <a:schemeClr val="bg1"/>
                  </a:solidFill>
                  <a:effectLst>
                    <a:outerShdw blurRad="38100" dist="38100" dir="2700000" algn="tl">
                      <a:srgbClr val="000000"/>
                    </a:outerShdw>
                  </a:effectLst>
                  <a:latin typeface="+mj-lt"/>
                  <a:ea typeface="楷体_GB2312" pitchFamily="49" charset="-122"/>
                </a:rPr>
                <a:t>持续赋值语句</a:t>
              </a:r>
            </a:p>
          </p:txBody>
        </p:sp>
        <p:sp>
          <p:nvSpPr>
            <p:cNvPr id="113670" name="Text Box 6"/>
            <p:cNvSpPr txBox="1">
              <a:spLocks noChangeArrowheads="1"/>
            </p:cNvSpPr>
            <p:nvPr/>
          </p:nvSpPr>
          <p:spPr bwMode="auto">
            <a:xfrm>
              <a:off x="3312" y="2064"/>
              <a:ext cx="2208" cy="826"/>
            </a:xfrm>
            <a:prstGeom prst="rect">
              <a:avLst/>
            </a:prstGeom>
            <a:solidFill>
              <a:srgbClr val="006699"/>
            </a:solidFill>
            <a:ln w="9525">
              <a:noFill/>
              <a:miter lim="800000"/>
              <a:headEnd/>
              <a:tailEnd/>
            </a:ln>
            <a:effectLst/>
          </p:spPr>
          <p:txBody>
            <a:bodyPr>
              <a:spAutoFit/>
            </a:bodyPr>
            <a:lstStyle/>
            <a:p>
              <a:pPr eaLnBrk="1" hangingPunct="1">
                <a:spcBef>
                  <a:spcPct val="50000"/>
                </a:spcBef>
                <a:defRPr/>
              </a:pPr>
              <a:r>
                <a:rPr kumimoji="1" lang="zh-CN" altLang="en-US" sz="3200" b="1">
                  <a:solidFill>
                    <a:schemeClr val="bg1"/>
                  </a:solidFill>
                  <a:effectLst>
                    <a:outerShdw blurRad="38100" dist="38100" dir="2700000" algn="tl">
                      <a:srgbClr val="000000"/>
                    </a:outerShdw>
                  </a:effectLst>
                  <a:latin typeface="+mj-lt"/>
                  <a:ea typeface="楷体_GB2312" pitchFamily="49" charset="-122"/>
                </a:rPr>
                <a:t>模块实例语句</a:t>
              </a:r>
            </a:p>
            <a:p>
              <a:pPr eaLnBrk="1" hangingPunct="1">
                <a:spcBef>
                  <a:spcPct val="50000"/>
                </a:spcBef>
                <a:defRPr/>
              </a:pPr>
              <a:r>
                <a:rPr kumimoji="1" lang="zh-CN" altLang="en-US" sz="3200" b="1">
                  <a:solidFill>
                    <a:schemeClr val="bg1"/>
                  </a:solidFill>
                  <a:effectLst>
                    <a:outerShdw blurRad="38100" dist="38100" dir="2700000" algn="tl">
                      <a:srgbClr val="000000"/>
                    </a:outerShdw>
                  </a:effectLst>
                  <a:latin typeface="+mj-lt"/>
                  <a:ea typeface="楷体_GB2312" pitchFamily="49" charset="-122"/>
                </a:rPr>
                <a:t>基本原语实例语句</a:t>
              </a:r>
            </a:p>
          </p:txBody>
        </p:sp>
        <p:sp>
          <p:nvSpPr>
            <p:cNvPr id="108553" name="Line 8"/>
            <p:cNvSpPr>
              <a:spLocks noChangeShapeType="1"/>
            </p:cNvSpPr>
            <p:nvPr/>
          </p:nvSpPr>
          <p:spPr bwMode="auto">
            <a:xfrm>
              <a:off x="2928" y="1296"/>
              <a:ext cx="192" cy="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54" name="Line 9"/>
            <p:cNvSpPr>
              <a:spLocks noChangeShapeType="1"/>
            </p:cNvSpPr>
            <p:nvPr/>
          </p:nvSpPr>
          <p:spPr bwMode="auto">
            <a:xfrm>
              <a:off x="3120" y="1056"/>
              <a:ext cx="0" cy="48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55" name="Line 10"/>
            <p:cNvSpPr>
              <a:spLocks noChangeShapeType="1"/>
            </p:cNvSpPr>
            <p:nvPr/>
          </p:nvSpPr>
          <p:spPr bwMode="auto">
            <a:xfrm>
              <a:off x="3120" y="1056"/>
              <a:ext cx="192" cy="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56" name="Line 11"/>
            <p:cNvSpPr>
              <a:spLocks noChangeShapeType="1"/>
            </p:cNvSpPr>
            <p:nvPr/>
          </p:nvSpPr>
          <p:spPr bwMode="auto">
            <a:xfrm>
              <a:off x="3120" y="1536"/>
              <a:ext cx="192" cy="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57" name="Line 12"/>
            <p:cNvSpPr>
              <a:spLocks noChangeShapeType="1"/>
            </p:cNvSpPr>
            <p:nvPr/>
          </p:nvSpPr>
          <p:spPr bwMode="auto">
            <a:xfrm>
              <a:off x="2928" y="2496"/>
              <a:ext cx="192" cy="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58" name="Line 13"/>
            <p:cNvSpPr>
              <a:spLocks noChangeShapeType="1"/>
            </p:cNvSpPr>
            <p:nvPr/>
          </p:nvSpPr>
          <p:spPr bwMode="auto">
            <a:xfrm>
              <a:off x="3120" y="2256"/>
              <a:ext cx="0" cy="48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59" name="Line 14"/>
            <p:cNvSpPr>
              <a:spLocks noChangeShapeType="1"/>
            </p:cNvSpPr>
            <p:nvPr/>
          </p:nvSpPr>
          <p:spPr bwMode="auto">
            <a:xfrm>
              <a:off x="3120" y="2256"/>
              <a:ext cx="192" cy="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60" name="Line 15"/>
            <p:cNvSpPr>
              <a:spLocks noChangeShapeType="1"/>
            </p:cNvSpPr>
            <p:nvPr/>
          </p:nvSpPr>
          <p:spPr bwMode="auto">
            <a:xfrm>
              <a:off x="3120" y="2736"/>
              <a:ext cx="192" cy="0"/>
            </a:xfrm>
            <a:prstGeom prst="line">
              <a:avLst/>
            </a:prstGeom>
            <a:noFill/>
            <a:ln w="38100">
              <a:solidFill>
                <a:srgbClr val="8C5D00"/>
              </a:solidFill>
              <a:round/>
              <a:headEnd/>
              <a:tailEnd/>
            </a:ln>
          </p:spPr>
          <p:txBody>
            <a:bodyPr/>
            <a:lstStyle/>
            <a:p>
              <a:pPr>
                <a:defRPr/>
              </a:pPr>
              <a:endParaRPr lang="zh-CN" altLang="en-US">
                <a:latin typeface="+mj-lt"/>
                <a:ea typeface="楷体_GB2312" pitchFamily="49" charset="-122"/>
              </a:endParaRPr>
            </a:p>
          </p:txBody>
        </p:sp>
        <p:sp>
          <p:nvSpPr>
            <p:cNvPr id="108561" name="Text Box 16"/>
            <p:cNvSpPr txBox="1">
              <a:spLocks noChangeArrowheads="1"/>
            </p:cNvSpPr>
            <p:nvPr/>
          </p:nvSpPr>
          <p:spPr bwMode="auto">
            <a:xfrm>
              <a:off x="96" y="2317"/>
              <a:ext cx="672" cy="371"/>
            </a:xfrm>
            <a:prstGeom prst="rect">
              <a:avLst/>
            </a:prstGeom>
            <a:solidFill>
              <a:srgbClr val="0043A6"/>
            </a:solidFill>
            <a:ln w="9525">
              <a:solidFill>
                <a:srgbClr val="0043A6"/>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模块</a:t>
              </a:r>
            </a:p>
          </p:txBody>
        </p:sp>
        <p:sp>
          <p:nvSpPr>
            <p:cNvPr id="108562" name="Line 17"/>
            <p:cNvSpPr>
              <a:spLocks noChangeShapeType="1"/>
            </p:cNvSpPr>
            <p:nvPr/>
          </p:nvSpPr>
          <p:spPr bwMode="auto">
            <a:xfrm>
              <a:off x="768" y="2508"/>
              <a:ext cx="144" cy="0"/>
            </a:xfrm>
            <a:prstGeom prst="line">
              <a:avLst/>
            </a:prstGeom>
            <a:noFill/>
            <a:ln w="38100">
              <a:solidFill>
                <a:srgbClr val="0043A6"/>
              </a:solidFill>
              <a:round/>
              <a:headEnd/>
              <a:tailEnd/>
            </a:ln>
          </p:spPr>
          <p:txBody>
            <a:bodyPr/>
            <a:lstStyle/>
            <a:p>
              <a:pPr>
                <a:defRPr/>
              </a:pPr>
              <a:endParaRPr lang="zh-CN" altLang="en-US">
                <a:latin typeface="+mj-lt"/>
                <a:ea typeface="楷体_GB2312" pitchFamily="49" charset="-122"/>
              </a:endParaRPr>
            </a:p>
          </p:txBody>
        </p:sp>
        <p:sp>
          <p:nvSpPr>
            <p:cNvPr id="108563" name="Line 18"/>
            <p:cNvSpPr>
              <a:spLocks noChangeShapeType="1"/>
            </p:cNvSpPr>
            <p:nvPr/>
          </p:nvSpPr>
          <p:spPr bwMode="auto">
            <a:xfrm>
              <a:off x="912" y="1320"/>
              <a:ext cx="0" cy="2280"/>
            </a:xfrm>
            <a:prstGeom prst="line">
              <a:avLst/>
            </a:prstGeom>
            <a:noFill/>
            <a:ln w="38100">
              <a:solidFill>
                <a:srgbClr val="0043A6"/>
              </a:solidFill>
              <a:round/>
              <a:headEnd/>
              <a:tailEnd/>
            </a:ln>
          </p:spPr>
          <p:txBody>
            <a:bodyPr/>
            <a:lstStyle/>
            <a:p>
              <a:pPr>
                <a:defRPr/>
              </a:pPr>
              <a:endParaRPr lang="zh-CN" altLang="en-US">
                <a:latin typeface="+mj-lt"/>
                <a:ea typeface="楷体_GB2312" pitchFamily="49" charset="-122"/>
              </a:endParaRPr>
            </a:p>
          </p:txBody>
        </p:sp>
        <p:sp>
          <p:nvSpPr>
            <p:cNvPr id="108564" name="Line 19"/>
            <p:cNvSpPr>
              <a:spLocks noChangeShapeType="1"/>
            </p:cNvSpPr>
            <p:nvPr/>
          </p:nvSpPr>
          <p:spPr bwMode="auto">
            <a:xfrm>
              <a:off x="912" y="1332"/>
              <a:ext cx="336" cy="0"/>
            </a:xfrm>
            <a:prstGeom prst="line">
              <a:avLst/>
            </a:prstGeom>
            <a:noFill/>
            <a:ln w="38100">
              <a:solidFill>
                <a:srgbClr val="0043A6"/>
              </a:solidFill>
              <a:round/>
              <a:headEnd/>
              <a:tailEnd/>
            </a:ln>
          </p:spPr>
          <p:txBody>
            <a:bodyPr/>
            <a:lstStyle/>
            <a:p>
              <a:pPr>
                <a:defRPr/>
              </a:pPr>
              <a:endParaRPr lang="zh-CN" altLang="en-US">
                <a:latin typeface="+mj-lt"/>
                <a:ea typeface="楷体_GB2312" pitchFamily="49" charset="-122"/>
              </a:endParaRPr>
            </a:p>
          </p:txBody>
        </p:sp>
        <p:sp>
          <p:nvSpPr>
            <p:cNvPr id="108565" name="Line 20"/>
            <p:cNvSpPr>
              <a:spLocks noChangeShapeType="1"/>
            </p:cNvSpPr>
            <p:nvPr/>
          </p:nvSpPr>
          <p:spPr bwMode="auto">
            <a:xfrm>
              <a:off x="912" y="2508"/>
              <a:ext cx="336" cy="0"/>
            </a:xfrm>
            <a:prstGeom prst="line">
              <a:avLst/>
            </a:prstGeom>
            <a:noFill/>
            <a:ln w="38100">
              <a:solidFill>
                <a:srgbClr val="0043A6"/>
              </a:solidFill>
              <a:round/>
              <a:headEnd/>
              <a:tailEnd/>
            </a:ln>
          </p:spPr>
          <p:txBody>
            <a:bodyPr/>
            <a:lstStyle/>
            <a:p>
              <a:pPr>
                <a:defRPr/>
              </a:pPr>
              <a:endParaRPr lang="zh-CN" altLang="en-US">
                <a:latin typeface="+mj-lt"/>
                <a:ea typeface="楷体_GB2312" pitchFamily="49" charset="-122"/>
              </a:endParaRPr>
            </a:p>
          </p:txBody>
        </p:sp>
        <p:sp>
          <p:nvSpPr>
            <p:cNvPr id="108566" name="Text Box 22"/>
            <p:cNvSpPr txBox="1">
              <a:spLocks noChangeArrowheads="1"/>
            </p:cNvSpPr>
            <p:nvPr/>
          </p:nvSpPr>
          <p:spPr bwMode="auto">
            <a:xfrm>
              <a:off x="1248" y="3421"/>
              <a:ext cx="2016" cy="371"/>
            </a:xfrm>
            <a:prstGeom prst="rect">
              <a:avLst/>
            </a:prstGeom>
            <a:solidFill>
              <a:srgbClr val="8C5D00"/>
            </a:solidFill>
            <a:ln w="9525">
              <a:solidFill>
                <a:srgbClr val="8C5D00"/>
              </a:solidFill>
              <a:miter lim="800000"/>
              <a:headEnd/>
              <a:tailEnd/>
            </a:ln>
          </p:spPr>
          <p:txBody>
            <a:bodyPr>
              <a:spAutoFit/>
            </a:bodyPr>
            <a:lstStyle/>
            <a:p>
              <a:pPr eaLnBrk="1" hangingPunct="1">
                <a:spcBef>
                  <a:spcPct val="50000"/>
                </a:spcBef>
                <a:defRPr/>
              </a:pPr>
              <a:r>
                <a:rPr kumimoji="1" lang="zh-CN" altLang="en-US" sz="3200" b="1">
                  <a:solidFill>
                    <a:schemeClr val="bg1"/>
                  </a:solidFill>
                  <a:latin typeface="+mj-lt"/>
                  <a:ea typeface="楷体_GB2312" pitchFamily="49" charset="-122"/>
                </a:rPr>
                <a:t>数据流描述方式</a:t>
              </a:r>
            </a:p>
          </p:txBody>
        </p:sp>
        <p:sp>
          <p:nvSpPr>
            <p:cNvPr id="108567" name="Line 23"/>
            <p:cNvSpPr>
              <a:spLocks noChangeShapeType="1"/>
            </p:cNvSpPr>
            <p:nvPr/>
          </p:nvSpPr>
          <p:spPr bwMode="auto">
            <a:xfrm>
              <a:off x="912" y="3598"/>
              <a:ext cx="336" cy="0"/>
            </a:xfrm>
            <a:prstGeom prst="line">
              <a:avLst/>
            </a:prstGeom>
            <a:noFill/>
            <a:ln w="38100">
              <a:solidFill>
                <a:srgbClr val="0043A6"/>
              </a:solidFill>
              <a:round/>
              <a:headEnd/>
              <a:tailEnd/>
            </a:ln>
          </p:spPr>
          <p:txBody>
            <a:bodyPr/>
            <a:lstStyle/>
            <a:p>
              <a:pPr>
                <a:defRPr/>
              </a:pPr>
              <a:endParaRPr lang="zh-CN" altLang="en-US">
                <a:latin typeface="+mj-lt"/>
                <a:ea typeface="楷体_GB2312" pitchFamily="49" charset="-122"/>
              </a:endParaRPr>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273050" y="325438"/>
            <a:ext cx="7772400" cy="609600"/>
          </a:xfrm>
        </p:spPr>
        <p:txBody>
          <a:bodyPr/>
          <a:lstStyle/>
          <a:p>
            <a:pPr eaLnBrk="1" hangingPunct="1">
              <a:lnSpc>
                <a:spcPct val="90000"/>
              </a:lnSpc>
              <a:buFontTx/>
              <a:buNone/>
              <a:defRPr/>
            </a:pPr>
            <a:r>
              <a:rPr lang="zh-CN" altLang="en-US" sz="3600" b="1" smtClean="0">
                <a:solidFill>
                  <a:srgbClr val="0043A6"/>
                </a:solidFill>
                <a:effectLst>
                  <a:outerShdw blurRad="38100" dist="38100" dir="2700000" algn="tl">
                    <a:srgbClr val="C0C0C0"/>
                  </a:outerShdw>
                </a:effectLst>
                <a:latin typeface="+mj-lt"/>
              </a:rPr>
              <a:t>一</a:t>
            </a:r>
            <a:r>
              <a:rPr lang="en-US" altLang="zh-CN" sz="3600" b="1" smtClean="0">
                <a:solidFill>
                  <a:srgbClr val="0043A6"/>
                </a:solidFill>
                <a:effectLst>
                  <a:outerShdw blurRad="38100" dist="38100" dir="2700000" algn="tl">
                    <a:srgbClr val="C0C0C0"/>
                  </a:outerShdw>
                </a:effectLst>
                <a:latin typeface="+mj-lt"/>
              </a:rPr>
              <a:t>. </a:t>
            </a:r>
            <a:r>
              <a:rPr lang="zh-CN" altLang="en-US" sz="3600" b="1" smtClean="0">
                <a:solidFill>
                  <a:srgbClr val="0043A6"/>
                </a:solidFill>
                <a:effectLst>
                  <a:outerShdw blurRad="38100" dist="38100" dir="2700000" algn="tl">
                    <a:srgbClr val="C0C0C0"/>
                  </a:outerShdw>
                </a:effectLst>
                <a:latin typeface="+mj-lt"/>
              </a:rPr>
              <a:t>过程语句</a:t>
            </a:r>
          </a:p>
        </p:txBody>
      </p:sp>
      <p:sp>
        <p:nvSpPr>
          <p:cNvPr id="21"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7DE63AA5-8F33-43E8-8A60-673745E5A177}" type="slidenum">
              <a:rPr lang="en-US" altLang="zh-CN">
                <a:latin typeface="Times New Roman" panose="02020603050405020304" pitchFamily="18" charset="0"/>
                <a:ea typeface="楷体_GB2312" pitchFamily="49" charset="-122"/>
              </a:rPr>
              <a:pPr/>
              <a:t>96</a:t>
            </a:fld>
            <a:endParaRPr lang="en-US" altLang="zh-CN">
              <a:latin typeface="Times New Roman" panose="02020603050405020304" pitchFamily="18" charset="0"/>
              <a:ea typeface="楷体_GB2312" pitchFamily="49" charset="-122"/>
            </a:endParaRPr>
          </a:p>
        </p:txBody>
      </p:sp>
      <p:grpSp>
        <p:nvGrpSpPr>
          <p:cNvPr id="99332" name="Group 20"/>
          <p:cNvGrpSpPr>
            <a:grpSpLocks/>
          </p:cNvGrpSpPr>
          <p:nvPr/>
        </p:nvGrpSpPr>
        <p:grpSpPr bwMode="auto">
          <a:xfrm>
            <a:off x="76200" y="1219200"/>
            <a:ext cx="8915400" cy="5562600"/>
            <a:chOff x="48" y="720"/>
            <a:chExt cx="5616" cy="3504"/>
          </a:xfrm>
        </p:grpSpPr>
        <p:sp>
          <p:nvSpPr>
            <p:cNvPr id="109573" name="Rectangle 19"/>
            <p:cNvSpPr>
              <a:spLocks noChangeArrowheads="1"/>
            </p:cNvSpPr>
            <p:nvPr/>
          </p:nvSpPr>
          <p:spPr bwMode="auto">
            <a:xfrm>
              <a:off x="96" y="720"/>
              <a:ext cx="5568" cy="3504"/>
            </a:xfrm>
            <a:prstGeom prst="rect">
              <a:avLst/>
            </a:prstGeom>
            <a:solidFill>
              <a:srgbClr val="0043A6"/>
            </a:solidFill>
            <a:ln w="9525">
              <a:solidFill>
                <a:srgbClr val="0043A6"/>
              </a:solidFill>
              <a:miter lim="800000"/>
              <a:headEnd/>
              <a:tailEnd/>
            </a:ln>
          </p:spPr>
          <p:txBody>
            <a:bodyPr wrap="none" anchor="ctr"/>
            <a:lstStyle/>
            <a:p>
              <a:pPr algn="ctr" eaLnBrk="1" hangingPunct="1">
                <a:defRPr/>
              </a:pPr>
              <a:endParaRPr kumimoji="1" lang="zh-CN" altLang="zh-CN" sz="3200" b="1">
                <a:solidFill>
                  <a:schemeClr val="bg1"/>
                </a:solidFill>
                <a:latin typeface="+mj-lt"/>
                <a:ea typeface="楷体_GB2312" pitchFamily="49" charset="-122"/>
              </a:endParaRPr>
            </a:p>
          </p:txBody>
        </p:sp>
        <p:sp>
          <p:nvSpPr>
            <p:cNvPr id="109574" name="Text Box 4"/>
            <p:cNvSpPr txBox="1">
              <a:spLocks noChangeArrowheads="1"/>
            </p:cNvSpPr>
            <p:nvPr/>
          </p:nvSpPr>
          <p:spPr bwMode="auto">
            <a:xfrm>
              <a:off x="48" y="1824"/>
              <a:ext cx="816"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过程块</a:t>
              </a:r>
            </a:p>
          </p:txBody>
        </p:sp>
        <p:sp>
          <p:nvSpPr>
            <p:cNvPr id="109575" name="Text Box 5"/>
            <p:cNvSpPr txBox="1">
              <a:spLocks noChangeArrowheads="1"/>
            </p:cNvSpPr>
            <p:nvPr/>
          </p:nvSpPr>
          <p:spPr bwMode="auto">
            <a:xfrm>
              <a:off x="1008" y="1008"/>
              <a:ext cx="1056"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过程语句</a:t>
              </a:r>
            </a:p>
          </p:txBody>
        </p:sp>
        <p:sp>
          <p:nvSpPr>
            <p:cNvPr id="109576" name="Text Box 6"/>
            <p:cNvSpPr txBox="1">
              <a:spLocks noChangeArrowheads="1"/>
            </p:cNvSpPr>
            <p:nvPr/>
          </p:nvSpPr>
          <p:spPr bwMode="auto">
            <a:xfrm>
              <a:off x="1008" y="2640"/>
              <a:ext cx="864"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语句块</a:t>
              </a:r>
            </a:p>
          </p:txBody>
        </p:sp>
        <p:sp>
          <p:nvSpPr>
            <p:cNvPr id="109577" name="Text Box 7"/>
            <p:cNvSpPr txBox="1">
              <a:spLocks noChangeArrowheads="1"/>
            </p:cNvSpPr>
            <p:nvPr/>
          </p:nvSpPr>
          <p:spPr bwMode="auto">
            <a:xfrm>
              <a:off x="2160" y="768"/>
              <a:ext cx="1140" cy="834"/>
            </a:xfrm>
            <a:prstGeom prst="rect">
              <a:avLst/>
            </a:prstGeom>
            <a:noFill/>
            <a:ln w="9525">
              <a:noFill/>
              <a:miter lim="800000"/>
              <a:headEnd/>
              <a:tailEnd/>
            </a:ln>
          </p:spPr>
          <p:txBody>
            <a:bodyPr>
              <a:spAutoFit/>
            </a:bodyPr>
            <a:lstStyle/>
            <a:p>
              <a:pPr eaLnBrk="1" hangingPunct="1">
                <a:spcBef>
                  <a:spcPct val="50000"/>
                </a:spcBef>
                <a:defRPr/>
              </a:pPr>
              <a:r>
                <a:rPr kumimoji="1" lang="en-US" altLang="zh-CN" sz="3200" b="1" dirty="0">
                  <a:solidFill>
                    <a:schemeClr val="bg1"/>
                  </a:solidFill>
                  <a:latin typeface="+mj-lt"/>
                  <a:ea typeface="楷体_GB2312" pitchFamily="49" charset="-122"/>
                </a:rPr>
                <a:t>initial</a:t>
              </a:r>
            </a:p>
            <a:p>
              <a:pPr eaLnBrk="1" hangingPunct="1">
                <a:spcBef>
                  <a:spcPct val="50000"/>
                </a:spcBef>
                <a:defRPr/>
              </a:pPr>
              <a:r>
                <a:rPr kumimoji="1" lang="en-US" altLang="zh-CN" sz="3200" b="1" dirty="0">
                  <a:solidFill>
                    <a:schemeClr val="bg1"/>
                  </a:solidFill>
                  <a:latin typeface="+mj-lt"/>
                  <a:ea typeface="楷体_GB2312" pitchFamily="49" charset="-122"/>
                </a:rPr>
                <a:t>always</a:t>
              </a:r>
            </a:p>
          </p:txBody>
        </p:sp>
        <p:sp>
          <p:nvSpPr>
            <p:cNvPr id="109578" name="AutoShape 8"/>
            <p:cNvSpPr>
              <a:spLocks/>
            </p:cNvSpPr>
            <p:nvPr/>
          </p:nvSpPr>
          <p:spPr bwMode="auto">
            <a:xfrm>
              <a:off x="816" y="1248"/>
              <a:ext cx="192" cy="1536"/>
            </a:xfrm>
            <a:prstGeom prst="leftBrace">
              <a:avLst>
                <a:gd name="adj1" fmla="val 66667"/>
                <a:gd name="adj2" fmla="val 50000"/>
              </a:avLst>
            </a:prstGeom>
            <a:noFill/>
            <a:ln w="38100">
              <a:solidFill>
                <a:schemeClr val="bg1"/>
              </a:solidFill>
              <a:round/>
              <a:headEnd/>
              <a:tailEnd/>
            </a:ln>
          </p:spPr>
          <p:txBody>
            <a:bodyPr wrap="none" anchor="ctr"/>
            <a:lstStyle/>
            <a:p>
              <a:pPr>
                <a:defRPr/>
              </a:pPr>
              <a:endParaRPr lang="zh-CN" altLang="en-US">
                <a:latin typeface="+mj-lt"/>
                <a:ea typeface="楷体_GB2312" pitchFamily="49" charset="-122"/>
              </a:endParaRPr>
            </a:p>
          </p:txBody>
        </p:sp>
        <p:sp>
          <p:nvSpPr>
            <p:cNvPr id="109579" name="AutoShape 9"/>
            <p:cNvSpPr>
              <a:spLocks/>
            </p:cNvSpPr>
            <p:nvPr/>
          </p:nvSpPr>
          <p:spPr bwMode="auto">
            <a:xfrm>
              <a:off x="2064" y="960"/>
              <a:ext cx="96" cy="480"/>
            </a:xfrm>
            <a:prstGeom prst="leftBrace">
              <a:avLst>
                <a:gd name="adj1" fmla="val 41667"/>
                <a:gd name="adj2" fmla="val 50000"/>
              </a:avLst>
            </a:prstGeom>
            <a:noFill/>
            <a:ln w="38100">
              <a:solidFill>
                <a:schemeClr val="bg1"/>
              </a:solidFill>
              <a:round/>
              <a:headEnd/>
              <a:tailEnd/>
            </a:ln>
          </p:spPr>
          <p:txBody>
            <a:bodyPr wrap="none" anchor="ctr"/>
            <a:lstStyle/>
            <a:p>
              <a:pPr>
                <a:defRPr/>
              </a:pPr>
              <a:endParaRPr lang="zh-CN" altLang="en-US">
                <a:latin typeface="+mj-lt"/>
                <a:ea typeface="楷体_GB2312" pitchFamily="49" charset="-122"/>
              </a:endParaRPr>
            </a:p>
          </p:txBody>
        </p:sp>
        <p:sp>
          <p:nvSpPr>
            <p:cNvPr id="109580" name="Text Box 10"/>
            <p:cNvSpPr txBox="1">
              <a:spLocks noChangeArrowheads="1"/>
            </p:cNvSpPr>
            <p:nvPr/>
          </p:nvSpPr>
          <p:spPr bwMode="auto">
            <a:xfrm>
              <a:off x="2016" y="1872"/>
              <a:ext cx="1728"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过程性赋值语句</a:t>
              </a:r>
            </a:p>
          </p:txBody>
        </p:sp>
        <p:sp>
          <p:nvSpPr>
            <p:cNvPr id="109581" name="Text Box 11"/>
            <p:cNvSpPr txBox="1">
              <a:spLocks noChangeArrowheads="1"/>
            </p:cNvSpPr>
            <p:nvPr/>
          </p:nvSpPr>
          <p:spPr bwMode="auto">
            <a:xfrm>
              <a:off x="2016" y="3360"/>
              <a:ext cx="1536"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高级程序语句</a:t>
              </a:r>
            </a:p>
          </p:txBody>
        </p:sp>
        <p:sp>
          <p:nvSpPr>
            <p:cNvPr id="109582" name="Text Box 12"/>
            <p:cNvSpPr txBox="1">
              <a:spLocks noChangeArrowheads="1"/>
            </p:cNvSpPr>
            <p:nvPr/>
          </p:nvSpPr>
          <p:spPr bwMode="auto">
            <a:xfrm>
              <a:off x="3888" y="1440"/>
              <a:ext cx="1536"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dirty="0">
                  <a:solidFill>
                    <a:schemeClr val="bg1"/>
                  </a:solidFill>
                  <a:latin typeface="+mj-lt"/>
                  <a:ea typeface="楷体_GB2312" pitchFamily="49" charset="-122"/>
                </a:rPr>
                <a:t>过程赋值语句</a:t>
              </a:r>
            </a:p>
          </p:txBody>
        </p:sp>
        <p:sp>
          <p:nvSpPr>
            <p:cNvPr id="109583" name="Text Box 13"/>
            <p:cNvSpPr txBox="1">
              <a:spLocks noChangeArrowheads="1"/>
            </p:cNvSpPr>
            <p:nvPr/>
          </p:nvSpPr>
          <p:spPr bwMode="auto">
            <a:xfrm>
              <a:off x="3936" y="2064"/>
              <a:ext cx="1536" cy="596"/>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dirty="0">
                  <a:solidFill>
                    <a:schemeClr val="bg1"/>
                  </a:solidFill>
                  <a:latin typeface="+mj-lt"/>
                  <a:ea typeface="楷体_GB2312" pitchFamily="49" charset="-122"/>
                </a:rPr>
                <a:t>过程持续赋值语句</a:t>
              </a:r>
            </a:p>
          </p:txBody>
        </p:sp>
        <p:sp>
          <p:nvSpPr>
            <p:cNvPr id="109584" name="Text Box 14"/>
            <p:cNvSpPr txBox="1">
              <a:spLocks noChangeArrowheads="1"/>
            </p:cNvSpPr>
            <p:nvPr/>
          </p:nvSpPr>
          <p:spPr bwMode="auto">
            <a:xfrm>
              <a:off x="3744" y="2937"/>
              <a:ext cx="1536"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条件分支语句</a:t>
              </a:r>
            </a:p>
          </p:txBody>
        </p:sp>
        <p:sp>
          <p:nvSpPr>
            <p:cNvPr id="109585" name="Text Box 15"/>
            <p:cNvSpPr txBox="1">
              <a:spLocks noChangeArrowheads="1"/>
            </p:cNvSpPr>
            <p:nvPr/>
          </p:nvSpPr>
          <p:spPr bwMode="auto">
            <a:xfrm>
              <a:off x="3744" y="3744"/>
              <a:ext cx="1488" cy="327"/>
            </a:xfrm>
            <a:prstGeom prst="rect">
              <a:avLst/>
            </a:prstGeom>
            <a:noFill/>
            <a:ln w="9525">
              <a:noFill/>
              <a:miter lim="800000"/>
              <a:headEnd/>
              <a:tailEnd/>
            </a:ln>
          </p:spPr>
          <p:txBody>
            <a:bodyPr>
              <a:spAutoFit/>
            </a:bodyPr>
            <a:lstStyle/>
            <a:p>
              <a:pPr eaLnBrk="1" hangingPunct="1">
                <a:spcBef>
                  <a:spcPct val="50000"/>
                </a:spcBef>
                <a:defRPr/>
              </a:pPr>
              <a:r>
                <a:rPr kumimoji="1" lang="zh-CN" altLang="en-US" sz="2800" b="1">
                  <a:solidFill>
                    <a:schemeClr val="bg1"/>
                  </a:solidFill>
                  <a:latin typeface="+mj-lt"/>
                  <a:ea typeface="楷体_GB2312" pitchFamily="49" charset="-122"/>
                </a:rPr>
                <a:t>循环控制语句</a:t>
              </a:r>
            </a:p>
          </p:txBody>
        </p:sp>
        <p:sp>
          <p:nvSpPr>
            <p:cNvPr id="109586" name="AutoShape 16"/>
            <p:cNvSpPr>
              <a:spLocks/>
            </p:cNvSpPr>
            <p:nvPr/>
          </p:nvSpPr>
          <p:spPr bwMode="auto">
            <a:xfrm>
              <a:off x="1824" y="2112"/>
              <a:ext cx="96" cy="1440"/>
            </a:xfrm>
            <a:prstGeom prst="leftBrace">
              <a:avLst>
                <a:gd name="adj1" fmla="val 125000"/>
                <a:gd name="adj2" fmla="val 50000"/>
              </a:avLst>
            </a:prstGeom>
            <a:noFill/>
            <a:ln w="38100">
              <a:solidFill>
                <a:schemeClr val="bg1"/>
              </a:solidFill>
              <a:round/>
              <a:headEnd/>
              <a:tailEnd/>
            </a:ln>
          </p:spPr>
          <p:txBody>
            <a:bodyPr wrap="none" anchor="ctr"/>
            <a:lstStyle/>
            <a:p>
              <a:pPr algn="ctr" eaLnBrk="1" hangingPunct="1">
                <a:defRPr/>
              </a:pPr>
              <a:endParaRPr kumimoji="1" lang="zh-CN" altLang="zh-CN" sz="3200" b="1">
                <a:solidFill>
                  <a:schemeClr val="bg1"/>
                </a:solidFill>
                <a:latin typeface="+mj-lt"/>
                <a:ea typeface="楷体_GB2312" pitchFamily="49" charset="-122"/>
              </a:endParaRPr>
            </a:p>
          </p:txBody>
        </p:sp>
        <p:sp>
          <p:nvSpPr>
            <p:cNvPr id="109587" name="AutoShape 17"/>
            <p:cNvSpPr>
              <a:spLocks/>
            </p:cNvSpPr>
            <p:nvPr/>
          </p:nvSpPr>
          <p:spPr bwMode="auto">
            <a:xfrm>
              <a:off x="3768" y="1680"/>
              <a:ext cx="96" cy="768"/>
            </a:xfrm>
            <a:prstGeom prst="leftBrace">
              <a:avLst>
                <a:gd name="adj1" fmla="val 66667"/>
                <a:gd name="adj2" fmla="val 50000"/>
              </a:avLst>
            </a:prstGeom>
            <a:noFill/>
            <a:ln w="38100">
              <a:solidFill>
                <a:schemeClr val="bg1"/>
              </a:solidFill>
              <a:round/>
              <a:headEnd/>
              <a:tailEnd/>
            </a:ln>
          </p:spPr>
          <p:txBody>
            <a:bodyPr wrap="none" anchor="ctr"/>
            <a:lstStyle/>
            <a:p>
              <a:pPr algn="ctr" eaLnBrk="1" hangingPunct="1">
                <a:defRPr/>
              </a:pPr>
              <a:endParaRPr kumimoji="1" lang="zh-CN" altLang="zh-CN" sz="3200" b="1">
                <a:solidFill>
                  <a:schemeClr val="bg1"/>
                </a:solidFill>
                <a:latin typeface="+mj-lt"/>
                <a:ea typeface="楷体_GB2312" pitchFamily="49" charset="-122"/>
              </a:endParaRPr>
            </a:p>
          </p:txBody>
        </p:sp>
        <p:sp>
          <p:nvSpPr>
            <p:cNvPr id="109588" name="AutoShape 18"/>
            <p:cNvSpPr>
              <a:spLocks/>
            </p:cNvSpPr>
            <p:nvPr/>
          </p:nvSpPr>
          <p:spPr bwMode="auto">
            <a:xfrm>
              <a:off x="3600" y="3168"/>
              <a:ext cx="96" cy="768"/>
            </a:xfrm>
            <a:prstGeom prst="leftBrace">
              <a:avLst>
                <a:gd name="adj1" fmla="val 66667"/>
                <a:gd name="adj2" fmla="val 50000"/>
              </a:avLst>
            </a:prstGeom>
            <a:noFill/>
            <a:ln w="38100">
              <a:solidFill>
                <a:schemeClr val="bg1"/>
              </a:solidFill>
              <a:round/>
              <a:headEnd/>
              <a:tailEnd/>
            </a:ln>
          </p:spPr>
          <p:txBody>
            <a:bodyPr wrap="none" anchor="ctr"/>
            <a:lstStyle/>
            <a:p>
              <a:pPr algn="ctr" eaLnBrk="1" hangingPunct="1">
                <a:defRPr/>
              </a:pPr>
              <a:endParaRPr kumimoji="1" lang="zh-CN" altLang="zh-CN" sz="3200" b="1">
                <a:solidFill>
                  <a:schemeClr val="bg1"/>
                </a:solidFill>
                <a:latin typeface="+mj-lt"/>
                <a:ea typeface="楷体_GB2312" pitchFamily="49" charset="-122"/>
              </a:endParaRPr>
            </a:p>
          </p:txBody>
        </p:sp>
      </p:gr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304800" y="309563"/>
            <a:ext cx="7772400" cy="609600"/>
          </a:xfrm>
        </p:spPr>
        <p:txBody>
          <a:bodyPr/>
          <a:lstStyle/>
          <a:p>
            <a:pPr eaLnBrk="1" hangingPunct="1">
              <a:spcBef>
                <a:spcPct val="50000"/>
              </a:spcBef>
              <a:buFontTx/>
              <a:buNone/>
              <a:defRPr/>
            </a:pPr>
            <a:r>
              <a:rPr lang="en-US" altLang="zh-CN" sz="3600" b="1" smtClean="0">
                <a:solidFill>
                  <a:srgbClr val="990000"/>
                </a:solidFill>
                <a:latin typeface="+mj-lt"/>
              </a:rPr>
              <a:t>1. always</a:t>
            </a:r>
            <a:r>
              <a:rPr lang="zh-CN" altLang="en-US" sz="3600" b="1" smtClean="0">
                <a:solidFill>
                  <a:srgbClr val="990000"/>
                </a:solidFill>
                <a:latin typeface="+mj-lt"/>
              </a:rPr>
              <a:t>过程语句</a:t>
            </a:r>
            <a:endParaRPr lang="zh-CN" altLang="en-US" sz="3600" smtClean="0">
              <a:solidFill>
                <a:srgbClr val="990000"/>
              </a:solidFill>
              <a:latin typeface="+mj-lt"/>
            </a:endParaRPr>
          </a:p>
        </p:txBody>
      </p:sp>
      <p:sp>
        <p:nvSpPr>
          <p:cNvPr id="8" name="日期占位符 5"/>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07161B24-31CE-436A-B65F-2F86D643CCAE}" type="slidenum">
              <a:rPr lang="en-US" altLang="zh-CN">
                <a:latin typeface="Times New Roman" panose="02020603050405020304" pitchFamily="18" charset="0"/>
                <a:ea typeface="楷体_GB2312" pitchFamily="49" charset="-122"/>
              </a:rPr>
              <a:pPr/>
              <a:t>97</a:t>
            </a:fld>
            <a:endParaRPr lang="en-US" altLang="zh-CN">
              <a:latin typeface="Times New Roman" panose="02020603050405020304" pitchFamily="18" charset="0"/>
              <a:ea typeface="楷体_GB2312" pitchFamily="49" charset="-122"/>
            </a:endParaRPr>
          </a:p>
        </p:txBody>
      </p:sp>
      <p:sp>
        <p:nvSpPr>
          <p:cNvPr id="110596" name="Text Box 4"/>
          <p:cNvSpPr txBox="1">
            <a:spLocks noChangeArrowheads="1"/>
          </p:cNvSpPr>
          <p:nvPr/>
        </p:nvSpPr>
        <p:spPr bwMode="auto">
          <a:xfrm>
            <a:off x="325438" y="1101725"/>
            <a:ext cx="8382000" cy="4819650"/>
          </a:xfrm>
          <a:prstGeom prst="rect">
            <a:avLst/>
          </a:prstGeom>
          <a:noFill/>
          <a:ln w="9525">
            <a:noFill/>
            <a:miter lim="800000"/>
            <a:headEnd/>
            <a:tailEnd/>
          </a:ln>
        </p:spPr>
        <p:txBody>
          <a:bodyPr>
            <a:spAutoFit/>
          </a:bodyPr>
          <a:lstStyle/>
          <a:p>
            <a:pPr eaLnBrk="1" hangingPunct="1">
              <a:lnSpc>
                <a:spcPct val="120000"/>
              </a:lnSpc>
              <a:defRPr/>
            </a:pPr>
            <a:r>
              <a:rPr kumimoji="1" lang="zh-CN" altLang="en-US" sz="3200" b="1">
                <a:latin typeface="+mj-lt"/>
                <a:ea typeface="楷体_GB2312" pitchFamily="49" charset="-122"/>
              </a:rPr>
              <a:t>格式</a:t>
            </a:r>
            <a:r>
              <a:rPr kumimoji="1" lang="en-US" altLang="zh-CN" sz="3200" b="1">
                <a:latin typeface="+mj-lt"/>
                <a:ea typeface="楷体_GB2312" pitchFamily="49" charset="-122"/>
              </a:rPr>
              <a:t>:</a:t>
            </a:r>
          </a:p>
          <a:p>
            <a:pPr eaLnBrk="1" hangingPunct="1">
              <a:lnSpc>
                <a:spcPct val="120000"/>
              </a:lnSpc>
              <a:defRPr/>
            </a:pPr>
            <a:r>
              <a:rPr kumimoji="1" lang="en-US" altLang="zh-CN" sz="3200" b="1">
                <a:latin typeface="+mj-lt"/>
                <a:ea typeface="楷体_GB2312" pitchFamily="49" charset="-122"/>
              </a:rPr>
              <a:t>always @</a:t>
            </a:r>
            <a:r>
              <a:rPr kumimoji="1" lang="zh-CN" altLang="en-US" sz="3200" b="1">
                <a:latin typeface="+mj-lt"/>
                <a:ea typeface="楷体_GB2312" pitchFamily="49" charset="-122"/>
              </a:rPr>
              <a:t>（敏感信号表达式）</a:t>
            </a:r>
          </a:p>
          <a:p>
            <a:pPr eaLnBrk="1" hangingPunct="1">
              <a:lnSpc>
                <a:spcPct val="120000"/>
              </a:lnSpc>
              <a:defRPr/>
            </a:pPr>
            <a:r>
              <a:rPr kumimoji="1" lang="en-US" altLang="zh-CN" sz="3200" b="1">
                <a:latin typeface="+mj-lt"/>
                <a:ea typeface="楷体_GB2312" pitchFamily="49" charset="-122"/>
              </a:rPr>
              <a:t>begin</a:t>
            </a:r>
          </a:p>
          <a:p>
            <a:pPr eaLnBrk="1" hangingPunct="1">
              <a:lnSpc>
                <a:spcPct val="120000"/>
              </a:lnSpc>
              <a:defRPr/>
            </a:pPr>
            <a:r>
              <a:rPr kumimoji="1" lang="en-US" altLang="zh-CN" sz="3200" b="1">
                <a:latin typeface="+mj-lt"/>
                <a:ea typeface="楷体_GB2312" pitchFamily="49" charset="-122"/>
              </a:rPr>
              <a:t>//</a:t>
            </a:r>
            <a:r>
              <a:rPr kumimoji="1" lang="zh-CN" altLang="en-US" sz="3200" b="1">
                <a:latin typeface="+mj-lt"/>
                <a:ea typeface="楷体_GB2312" pitchFamily="49" charset="-122"/>
              </a:rPr>
              <a:t>过程赋值</a:t>
            </a:r>
          </a:p>
          <a:p>
            <a:pPr eaLnBrk="1" hangingPunct="1">
              <a:lnSpc>
                <a:spcPct val="120000"/>
              </a:lnSpc>
              <a:defRPr/>
            </a:pPr>
            <a:r>
              <a:rPr kumimoji="1" lang="en-US" altLang="zh-CN" sz="3200" b="1">
                <a:latin typeface="+mj-lt"/>
                <a:ea typeface="楷体_GB2312" pitchFamily="49" charset="-122"/>
              </a:rPr>
              <a:t>//if-else</a:t>
            </a:r>
            <a:r>
              <a:rPr kumimoji="1" lang="zh-CN" altLang="en-US" sz="3200" b="1">
                <a:latin typeface="+mj-lt"/>
                <a:ea typeface="楷体_GB2312" pitchFamily="49" charset="-122"/>
              </a:rPr>
              <a:t>，</a:t>
            </a:r>
            <a:r>
              <a:rPr kumimoji="1" lang="en-US" altLang="zh-CN" sz="3200" b="1">
                <a:latin typeface="+mj-lt"/>
                <a:ea typeface="楷体_GB2312" pitchFamily="49" charset="-122"/>
              </a:rPr>
              <a:t>case</a:t>
            </a:r>
            <a:r>
              <a:rPr kumimoji="1" lang="zh-CN" altLang="en-US" sz="3200" b="1">
                <a:latin typeface="+mj-lt"/>
                <a:ea typeface="楷体_GB2312" pitchFamily="49" charset="-122"/>
              </a:rPr>
              <a:t>，</a:t>
            </a:r>
            <a:r>
              <a:rPr kumimoji="1" lang="en-US" altLang="zh-CN" sz="3200" b="1">
                <a:latin typeface="+mj-lt"/>
                <a:ea typeface="楷体_GB2312" pitchFamily="49" charset="-122"/>
              </a:rPr>
              <a:t>casex</a:t>
            </a:r>
            <a:r>
              <a:rPr kumimoji="1" lang="zh-CN" altLang="en-US" sz="3200" b="1">
                <a:latin typeface="+mj-lt"/>
                <a:ea typeface="楷体_GB2312" pitchFamily="49" charset="-122"/>
              </a:rPr>
              <a:t>，</a:t>
            </a:r>
            <a:r>
              <a:rPr kumimoji="1" lang="en-US" altLang="zh-CN" sz="3200" b="1">
                <a:latin typeface="+mj-lt"/>
                <a:ea typeface="楷体_GB2312" pitchFamily="49" charset="-122"/>
              </a:rPr>
              <a:t>casez</a:t>
            </a:r>
            <a:r>
              <a:rPr kumimoji="1" lang="zh-CN" altLang="en-US" sz="3200" b="1">
                <a:latin typeface="+mj-lt"/>
                <a:ea typeface="楷体_GB2312" pitchFamily="49" charset="-122"/>
              </a:rPr>
              <a:t>选择语句</a:t>
            </a:r>
          </a:p>
          <a:p>
            <a:pPr eaLnBrk="1" hangingPunct="1">
              <a:lnSpc>
                <a:spcPct val="120000"/>
              </a:lnSpc>
              <a:defRPr/>
            </a:pPr>
            <a:r>
              <a:rPr kumimoji="1" lang="en-US" altLang="zh-CN" sz="3200" b="1">
                <a:latin typeface="+mj-lt"/>
                <a:ea typeface="楷体_GB2312" pitchFamily="49" charset="-122"/>
              </a:rPr>
              <a:t>//while</a:t>
            </a:r>
            <a:r>
              <a:rPr kumimoji="1" lang="zh-CN" altLang="en-US" sz="3200" b="1">
                <a:latin typeface="+mj-lt"/>
                <a:ea typeface="楷体_GB2312" pitchFamily="49" charset="-122"/>
              </a:rPr>
              <a:t>，</a:t>
            </a:r>
            <a:r>
              <a:rPr kumimoji="1" lang="en-US" altLang="zh-CN" sz="3200" b="1">
                <a:latin typeface="+mj-lt"/>
                <a:ea typeface="楷体_GB2312" pitchFamily="49" charset="-122"/>
              </a:rPr>
              <a:t>repeat</a:t>
            </a:r>
            <a:r>
              <a:rPr kumimoji="1" lang="zh-CN" altLang="en-US" sz="3200" b="1">
                <a:latin typeface="+mj-lt"/>
                <a:ea typeface="楷体_GB2312" pitchFamily="49" charset="-122"/>
              </a:rPr>
              <a:t>，</a:t>
            </a:r>
            <a:r>
              <a:rPr kumimoji="1" lang="en-US" altLang="zh-CN" sz="3200" b="1">
                <a:latin typeface="+mj-lt"/>
                <a:ea typeface="楷体_GB2312" pitchFamily="49" charset="-122"/>
              </a:rPr>
              <a:t>for</a:t>
            </a:r>
            <a:r>
              <a:rPr kumimoji="1" lang="zh-CN" altLang="en-US" sz="3200" b="1">
                <a:latin typeface="+mj-lt"/>
                <a:ea typeface="楷体_GB2312" pitchFamily="49" charset="-122"/>
              </a:rPr>
              <a:t>循环</a:t>
            </a:r>
          </a:p>
          <a:p>
            <a:pPr eaLnBrk="1" hangingPunct="1">
              <a:lnSpc>
                <a:spcPct val="120000"/>
              </a:lnSpc>
              <a:defRPr/>
            </a:pPr>
            <a:r>
              <a:rPr kumimoji="1" lang="en-US" altLang="zh-CN" sz="3200" b="1">
                <a:latin typeface="+mj-lt"/>
                <a:ea typeface="楷体_GB2312" pitchFamily="49" charset="-122"/>
              </a:rPr>
              <a:t>//task</a:t>
            </a:r>
            <a:r>
              <a:rPr kumimoji="1" lang="zh-CN" altLang="en-US" sz="3200" b="1">
                <a:latin typeface="+mj-lt"/>
                <a:ea typeface="楷体_GB2312" pitchFamily="49" charset="-122"/>
              </a:rPr>
              <a:t>，</a:t>
            </a:r>
            <a:r>
              <a:rPr kumimoji="1" lang="en-US" altLang="zh-CN" sz="3200" b="1">
                <a:latin typeface="+mj-lt"/>
                <a:ea typeface="楷体_GB2312" pitchFamily="49" charset="-122"/>
              </a:rPr>
              <a:t>function</a:t>
            </a:r>
            <a:r>
              <a:rPr kumimoji="1" lang="zh-CN" altLang="en-US" sz="3200" b="1">
                <a:latin typeface="+mj-lt"/>
                <a:ea typeface="楷体_GB2312" pitchFamily="49" charset="-122"/>
              </a:rPr>
              <a:t>调用</a:t>
            </a:r>
          </a:p>
          <a:p>
            <a:pPr eaLnBrk="1" hangingPunct="1">
              <a:lnSpc>
                <a:spcPct val="120000"/>
              </a:lnSpc>
              <a:defRPr/>
            </a:pPr>
            <a:r>
              <a:rPr kumimoji="1" lang="en-US" altLang="zh-CN" sz="3200" b="1">
                <a:latin typeface="+mj-lt"/>
                <a:ea typeface="楷体_GB2312" pitchFamily="49" charset="-122"/>
              </a:rPr>
              <a:t>end</a:t>
            </a:r>
          </a:p>
        </p:txBody>
      </p:sp>
      <p:sp>
        <p:nvSpPr>
          <p:cNvPr id="110597" name="AutoShape 5"/>
          <p:cNvSpPr>
            <a:spLocks/>
          </p:cNvSpPr>
          <p:nvPr/>
        </p:nvSpPr>
        <p:spPr bwMode="auto">
          <a:xfrm>
            <a:off x="7315200" y="2895600"/>
            <a:ext cx="152400" cy="3276600"/>
          </a:xfrm>
          <a:prstGeom prst="rightBrace">
            <a:avLst>
              <a:gd name="adj1" fmla="val 179167"/>
              <a:gd name="adj2" fmla="val 50000"/>
            </a:avLst>
          </a:prstGeom>
          <a:noFill/>
          <a:ln w="38100">
            <a:solidFill>
              <a:schemeClr val="tx1"/>
            </a:solidFill>
            <a:round/>
            <a:headEnd/>
            <a:tailEnd/>
          </a:ln>
        </p:spPr>
        <p:txBody>
          <a:bodyPr wrap="none" anchor="ctr"/>
          <a:lstStyle/>
          <a:p>
            <a:pPr algn="ctr" eaLnBrk="1" hangingPunct="1">
              <a:defRPr/>
            </a:pPr>
            <a:endParaRPr kumimoji="1" lang="zh-CN" altLang="zh-CN" sz="3200" b="1">
              <a:solidFill>
                <a:srgbClr val="8C5D00"/>
              </a:solidFill>
              <a:latin typeface="+mj-lt"/>
              <a:ea typeface="楷体_GB2312" pitchFamily="49" charset="-122"/>
            </a:endParaRPr>
          </a:p>
        </p:txBody>
      </p:sp>
      <p:sp>
        <p:nvSpPr>
          <p:cNvPr id="110598" name="Text Box 6"/>
          <p:cNvSpPr txBox="1">
            <a:spLocks noChangeArrowheads="1"/>
          </p:cNvSpPr>
          <p:nvPr/>
        </p:nvSpPr>
        <p:spPr bwMode="auto">
          <a:xfrm>
            <a:off x="7467600" y="4191000"/>
            <a:ext cx="1524000" cy="579438"/>
          </a:xfrm>
          <a:prstGeom prst="rect">
            <a:avLst/>
          </a:prstGeom>
          <a:noFill/>
          <a:ln w="9525">
            <a:noFill/>
            <a:miter lim="800000"/>
            <a:headEnd/>
            <a:tailEnd/>
          </a:ln>
        </p:spPr>
        <p:txBody>
          <a:bodyPr>
            <a:spAutoFit/>
          </a:bodyPr>
          <a:lstStyle/>
          <a:p>
            <a:pPr algn="ctr" eaLnBrk="1" hangingPunct="1">
              <a:spcBef>
                <a:spcPct val="50000"/>
              </a:spcBef>
              <a:defRPr/>
            </a:pPr>
            <a:r>
              <a:rPr kumimoji="1" lang="zh-CN" altLang="en-US" sz="3200" b="1">
                <a:latin typeface="+mj-lt"/>
                <a:ea typeface="楷体_GB2312" pitchFamily="49" charset="-122"/>
              </a:rPr>
              <a:t>过程块</a:t>
            </a:r>
          </a:p>
        </p:txBody>
      </p:sp>
      <p:sp>
        <p:nvSpPr>
          <p:cNvPr id="110599" name="AutoShape 7"/>
          <p:cNvSpPr>
            <a:spLocks noChangeArrowheads="1"/>
          </p:cNvSpPr>
          <p:nvPr/>
        </p:nvSpPr>
        <p:spPr bwMode="auto">
          <a:xfrm>
            <a:off x="5354638" y="639763"/>
            <a:ext cx="1676400" cy="609600"/>
          </a:xfrm>
          <a:prstGeom prst="wedgeRoundRectCallout">
            <a:avLst>
              <a:gd name="adj1" fmla="val -82009"/>
              <a:gd name="adj2" fmla="val 140106"/>
              <a:gd name="adj3" fmla="val 16667"/>
            </a:avLst>
          </a:prstGeom>
          <a:solidFill>
            <a:srgbClr val="006699"/>
          </a:solidFill>
          <a:ln w="9525">
            <a:solidFill>
              <a:srgbClr val="996633"/>
            </a:solidFill>
            <a:miter lim="800000"/>
            <a:headEnd/>
            <a:tailEnd/>
          </a:ln>
        </p:spPr>
        <p:txBody>
          <a:bodyPr/>
          <a:lstStyle/>
          <a:p>
            <a:pPr algn="ctr" eaLnBrk="1" hangingPunct="1">
              <a:defRPr/>
            </a:pPr>
            <a:r>
              <a:rPr kumimoji="1" lang="zh-CN" altLang="en-US" sz="3200" b="1">
                <a:solidFill>
                  <a:srgbClr val="EFEFFF"/>
                </a:solidFill>
                <a:latin typeface="+mj-lt"/>
                <a:ea typeface="楷体_GB2312" pitchFamily="49" charset="-122"/>
              </a:rPr>
              <a:t>可选项</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ea typeface="楷体_GB2312" pitchFamily="49" charset="-122"/>
              </a:rPr>
              <a:t>P.</a:t>
            </a:r>
            <a:fld id="{4CA70A43-6DD6-42C1-8FBD-7A9CFFB649F2}" type="slidenum">
              <a:rPr lang="en-US" altLang="zh-CN">
                <a:latin typeface="Times New Roman" panose="02020603050405020304" pitchFamily="18" charset="0"/>
                <a:ea typeface="楷体_GB2312" pitchFamily="49" charset="-122"/>
              </a:rPr>
              <a:pPr/>
              <a:t>98</a:t>
            </a:fld>
            <a:endParaRPr lang="en-US" altLang="zh-CN">
              <a:latin typeface="Times New Roman" panose="02020603050405020304" pitchFamily="18" charset="0"/>
              <a:ea typeface="楷体_GB2312" pitchFamily="49" charset="-122"/>
            </a:endParaRPr>
          </a:p>
        </p:txBody>
      </p:sp>
      <p:sp>
        <p:nvSpPr>
          <p:cNvPr id="111619" name="Text Box 2"/>
          <p:cNvSpPr txBox="1">
            <a:spLocks noChangeArrowheads="1"/>
          </p:cNvSpPr>
          <p:nvPr/>
        </p:nvSpPr>
        <p:spPr bwMode="auto">
          <a:xfrm>
            <a:off x="198438" y="295275"/>
            <a:ext cx="8693150" cy="1217613"/>
          </a:xfrm>
          <a:prstGeom prst="rect">
            <a:avLst/>
          </a:prstGeom>
          <a:noFill/>
          <a:ln w="9525">
            <a:noFill/>
            <a:miter lim="800000"/>
            <a:headEnd/>
            <a:tailEnd/>
          </a:ln>
        </p:spPr>
        <p:txBody>
          <a:bodyPr>
            <a:spAutoFit/>
          </a:bodyPr>
          <a:lstStyle/>
          <a:p>
            <a:pPr marL="3140075" indent="-3140075" eaLnBrk="1" hangingPunct="1">
              <a:lnSpc>
                <a:spcPct val="120000"/>
              </a:lnSpc>
              <a:defRPr/>
            </a:pPr>
            <a:r>
              <a:rPr kumimoji="1" lang="en-US" altLang="zh-CN" sz="3200" b="1">
                <a:latin typeface="+mj-lt"/>
                <a:ea typeface="楷体_GB2312" pitchFamily="49" charset="-122"/>
              </a:rPr>
              <a:t>1</a:t>
            </a:r>
            <a:r>
              <a:rPr kumimoji="1" lang="zh-CN" altLang="en-US" sz="3200" b="1">
                <a:latin typeface="+mj-lt"/>
                <a:ea typeface="楷体_GB2312" pitchFamily="49" charset="-122"/>
              </a:rPr>
              <a:t>）敏感信号</a:t>
            </a:r>
            <a:r>
              <a:rPr kumimoji="1" lang="en-US" altLang="zh-CN" sz="3200" b="1">
                <a:latin typeface="+mj-lt"/>
                <a:ea typeface="楷体_GB2312" pitchFamily="49" charset="-122"/>
              </a:rPr>
              <a:t>——</a:t>
            </a:r>
            <a:r>
              <a:rPr kumimoji="1" lang="zh-CN" altLang="en-US" sz="3200" b="1">
                <a:latin typeface="+mj-lt"/>
                <a:ea typeface="楷体_GB2312" pitchFamily="49" charset="-122"/>
              </a:rPr>
              <a:t>只要表达式中某个信号发生变化，就会引发块内语句的执行。</a:t>
            </a:r>
          </a:p>
        </p:txBody>
      </p:sp>
      <p:sp>
        <p:nvSpPr>
          <p:cNvPr id="111620" name="Text Box 3"/>
          <p:cNvSpPr txBox="1">
            <a:spLocks noChangeArrowheads="1"/>
          </p:cNvSpPr>
          <p:nvPr/>
        </p:nvSpPr>
        <p:spPr bwMode="auto">
          <a:xfrm>
            <a:off x="209550" y="1701800"/>
            <a:ext cx="8763000" cy="4327525"/>
          </a:xfrm>
          <a:prstGeom prst="rect">
            <a:avLst/>
          </a:prstGeom>
          <a:solidFill>
            <a:srgbClr val="EAEAEA"/>
          </a:solidFill>
          <a:ln w="38100">
            <a:solidFill>
              <a:srgbClr val="28A4A1"/>
            </a:solidFill>
            <a:miter lim="800000"/>
            <a:headEnd/>
            <a:tailEnd/>
          </a:ln>
        </p:spPr>
        <p:txBody>
          <a:bodyPr>
            <a:spAutoFit/>
          </a:bodyPr>
          <a:lstStyle/>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 (a)</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当信号</a:t>
            </a:r>
            <a:r>
              <a:rPr kumimoji="1" lang="en-US" altLang="zh-CN" sz="3200" b="1" dirty="0">
                <a:latin typeface="+mj-lt"/>
                <a:ea typeface="楷体_GB2312" pitchFamily="49" charset="-122"/>
              </a:rPr>
              <a:t>a</a:t>
            </a:r>
            <a:r>
              <a:rPr kumimoji="1" lang="zh-CN" altLang="en-US" sz="3200" b="1" dirty="0">
                <a:latin typeface="+mj-lt"/>
                <a:ea typeface="楷体_GB2312" pitchFamily="49" charset="-122"/>
              </a:rPr>
              <a:t>的值发生变化时</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 (a  </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or</a:t>
            </a:r>
            <a:r>
              <a:rPr kumimoji="1" lang="en-US" altLang="zh-CN" sz="3200" b="1" dirty="0">
                <a:solidFill>
                  <a:srgbClr val="0043A6"/>
                </a:solidFill>
                <a:latin typeface="+mj-lt"/>
                <a:ea typeface="楷体_GB2312" pitchFamily="49" charset="-122"/>
              </a:rPr>
              <a:t>  b)</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当信号</a:t>
            </a:r>
            <a:r>
              <a:rPr kumimoji="1" lang="en-US" altLang="zh-CN" sz="3200" b="1" dirty="0">
                <a:latin typeface="+mj-lt"/>
                <a:ea typeface="楷体_GB2312" pitchFamily="49" charset="-122"/>
              </a:rPr>
              <a:t>a</a:t>
            </a:r>
            <a:r>
              <a:rPr kumimoji="1" lang="zh-CN" altLang="en-US" sz="3200" b="1" dirty="0">
                <a:latin typeface="+mj-lt"/>
                <a:ea typeface="楷体_GB2312" pitchFamily="49" charset="-122"/>
              </a:rPr>
              <a:t>或</a:t>
            </a:r>
            <a:r>
              <a:rPr kumimoji="1" lang="en-US" altLang="zh-CN" sz="3200" b="1" dirty="0">
                <a:latin typeface="+mj-lt"/>
                <a:ea typeface="楷体_GB2312" pitchFamily="49" charset="-122"/>
              </a:rPr>
              <a:t>b</a:t>
            </a:r>
            <a:r>
              <a:rPr kumimoji="1" lang="zh-CN" altLang="en-US" sz="3200" b="1" dirty="0">
                <a:latin typeface="+mj-lt"/>
                <a:ea typeface="楷体_GB2312" pitchFamily="49" charset="-122"/>
              </a:rPr>
              <a:t>的值发生变化时</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 (</a:t>
            </a:r>
            <a:r>
              <a:rPr kumimoji="1" lang="en-US" altLang="zh-CN" sz="3200" b="1" dirty="0" err="1">
                <a:solidFill>
                  <a:srgbClr val="C00000"/>
                </a:solidFill>
                <a:effectLst>
                  <a:outerShdw blurRad="38100" dist="38100" dir="2700000" algn="tl">
                    <a:srgbClr val="000000">
                      <a:alpha val="43137"/>
                    </a:srgbClr>
                  </a:outerShdw>
                </a:effectLst>
                <a:latin typeface="+mj-lt"/>
                <a:ea typeface="楷体_GB2312" pitchFamily="49" charset="-122"/>
              </a:rPr>
              <a:t>posedge</a:t>
            </a:r>
            <a:r>
              <a:rPr kumimoji="1" lang="en-US" altLang="zh-CN" sz="3200" b="1" dirty="0">
                <a:solidFill>
                  <a:srgbClr val="0043A6"/>
                </a:solidFill>
                <a:latin typeface="+mj-lt"/>
                <a:ea typeface="楷体_GB2312" pitchFamily="49" charset="-122"/>
              </a:rPr>
              <a:t>  clock)</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当</a:t>
            </a:r>
            <a:r>
              <a:rPr kumimoji="1" lang="en-US" altLang="zh-CN" sz="3200" b="1" dirty="0">
                <a:latin typeface="+mj-lt"/>
                <a:ea typeface="楷体_GB2312" pitchFamily="49" charset="-122"/>
              </a:rPr>
              <a:t>clock</a:t>
            </a:r>
            <a:r>
              <a:rPr kumimoji="1" lang="zh-CN" altLang="en-US" sz="3200" b="1" dirty="0">
                <a:latin typeface="+mj-lt"/>
                <a:ea typeface="楷体_GB2312" pitchFamily="49" charset="-122"/>
              </a:rPr>
              <a:t>上升沿到来时</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 (</a:t>
            </a:r>
            <a:r>
              <a:rPr kumimoji="1" lang="en-US" altLang="zh-CN" sz="3200" b="1" dirty="0" err="1">
                <a:solidFill>
                  <a:srgbClr val="C00000"/>
                </a:solidFill>
                <a:effectLst>
                  <a:outerShdw blurRad="38100" dist="38100" dir="2700000" algn="tl">
                    <a:srgbClr val="000000">
                      <a:alpha val="43137"/>
                    </a:srgbClr>
                  </a:outerShdw>
                </a:effectLst>
                <a:latin typeface="+mj-lt"/>
                <a:ea typeface="楷体_GB2312" pitchFamily="49" charset="-122"/>
              </a:rPr>
              <a:t>negedge</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 </a:t>
            </a:r>
            <a:r>
              <a:rPr kumimoji="1" lang="en-US" altLang="zh-CN" sz="3200" b="1" dirty="0">
                <a:solidFill>
                  <a:srgbClr val="0043A6"/>
                </a:solidFill>
                <a:latin typeface="+mj-lt"/>
                <a:ea typeface="楷体_GB2312" pitchFamily="49" charset="-122"/>
              </a:rPr>
              <a:t> clock)</a:t>
            </a:r>
            <a:r>
              <a:rPr kumimoji="1" lang="en-US" altLang="zh-CN" sz="3200" b="1" dirty="0">
                <a:latin typeface="+mj-lt"/>
                <a:ea typeface="楷体_GB2312" pitchFamily="49" charset="-122"/>
              </a:rPr>
              <a:t>      //</a:t>
            </a:r>
            <a:r>
              <a:rPr kumimoji="1" lang="zh-CN" altLang="en-US" sz="3200" b="1" dirty="0">
                <a:latin typeface="+mj-lt"/>
                <a:ea typeface="楷体_GB2312" pitchFamily="49" charset="-122"/>
              </a:rPr>
              <a:t>当</a:t>
            </a:r>
            <a:r>
              <a:rPr kumimoji="1" lang="en-US" altLang="zh-CN" sz="3200" b="1" dirty="0">
                <a:latin typeface="+mj-lt"/>
                <a:ea typeface="楷体_GB2312" pitchFamily="49" charset="-122"/>
              </a:rPr>
              <a:t>clock</a:t>
            </a:r>
            <a:r>
              <a:rPr kumimoji="1" lang="zh-CN" altLang="en-US" sz="3200" b="1" dirty="0">
                <a:latin typeface="+mj-lt"/>
                <a:ea typeface="楷体_GB2312" pitchFamily="49" charset="-122"/>
              </a:rPr>
              <a:t>下降沿到来时</a:t>
            </a: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 (</a:t>
            </a:r>
            <a:r>
              <a:rPr kumimoji="1" lang="en-US" altLang="zh-CN" sz="3200" b="1" dirty="0" err="1">
                <a:solidFill>
                  <a:srgbClr val="C00000"/>
                </a:solidFill>
                <a:effectLst>
                  <a:outerShdw blurRad="38100" dist="38100" dir="2700000" algn="tl">
                    <a:srgbClr val="000000">
                      <a:alpha val="43137"/>
                    </a:srgbClr>
                  </a:outerShdw>
                </a:effectLst>
                <a:latin typeface="+mj-lt"/>
                <a:ea typeface="楷体_GB2312" pitchFamily="49" charset="-122"/>
              </a:rPr>
              <a:t>posedge</a:t>
            </a:r>
            <a:r>
              <a:rPr kumimoji="1" lang="en-US" altLang="zh-CN" sz="3200" b="1" dirty="0">
                <a:solidFill>
                  <a:srgbClr val="0043A6"/>
                </a:solidFill>
                <a:latin typeface="+mj-lt"/>
                <a:ea typeface="楷体_GB2312" pitchFamily="49" charset="-122"/>
              </a:rPr>
              <a:t>   </a:t>
            </a:r>
            <a:r>
              <a:rPr kumimoji="1" lang="en-US" altLang="zh-CN" sz="3200" b="1" dirty="0" err="1">
                <a:solidFill>
                  <a:srgbClr val="0043A6"/>
                </a:solidFill>
                <a:latin typeface="+mj-lt"/>
                <a:ea typeface="楷体_GB2312" pitchFamily="49" charset="-122"/>
              </a:rPr>
              <a:t>clk</a:t>
            </a:r>
            <a:r>
              <a:rPr kumimoji="1" lang="en-US" altLang="zh-CN" sz="3200" b="1" dirty="0">
                <a:solidFill>
                  <a:srgbClr val="0043A6"/>
                </a:solidFill>
                <a:latin typeface="+mj-lt"/>
                <a:ea typeface="楷体_GB2312" pitchFamily="49" charset="-122"/>
              </a:rPr>
              <a:t>  </a:t>
            </a:r>
            <a:r>
              <a:rPr kumimoji="1" lang="en-US" altLang="zh-CN" sz="3200" b="1" dirty="0">
                <a:solidFill>
                  <a:srgbClr val="C00000"/>
                </a:solidFill>
                <a:effectLst>
                  <a:outerShdw blurRad="38100" dist="38100" dir="2700000" algn="tl">
                    <a:srgbClr val="000000">
                      <a:alpha val="43137"/>
                    </a:srgbClr>
                  </a:outerShdw>
                </a:effectLst>
                <a:latin typeface="+mj-lt"/>
                <a:ea typeface="楷体_GB2312" pitchFamily="49" charset="-122"/>
              </a:rPr>
              <a:t>or</a:t>
            </a:r>
            <a:r>
              <a:rPr kumimoji="1" lang="en-US" altLang="zh-CN" sz="3200" b="1" dirty="0">
                <a:solidFill>
                  <a:srgbClr val="0043A6"/>
                </a:solidFill>
                <a:latin typeface="+mj-lt"/>
                <a:ea typeface="楷体_GB2312" pitchFamily="49" charset="-122"/>
              </a:rPr>
              <a:t>  </a:t>
            </a:r>
            <a:r>
              <a:rPr kumimoji="1" lang="en-US" altLang="zh-CN" sz="3200" b="1" dirty="0" err="1">
                <a:solidFill>
                  <a:srgbClr val="C00000"/>
                </a:solidFill>
                <a:effectLst>
                  <a:outerShdw blurRad="38100" dist="38100" dir="2700000" algn="tl">
                    <a:srgbClr val="000000">
                      <a:alpha val="43137"/>
                    </a:srgbClr>
                  </a:outerShdw>
                </a:effectLst>
                <a:latin typeface="+mj-lt"/>
                <a:ea typeface="楷体_GB2312" pitchFamily="49" charset="-122"/>
              </a:rPr>
              <a:t>negedge</a:t>
            </a:r>
            <a:r>
              <a:rPr kumimoji="1" lang="en-US" altLang="zh-CN" sz="3200" b="1" dirty="0">
                <a:solidFill>
                  <a:srgbClr val="0043A6"/>
                </a:solidFill>
                <a:latin typeface="+mj-lt"/>
                <a:ea typeface="楷体_GB2312" pitchFamily="49" charset="-122"/>
              </a:rPr>
              <a:t>   reset)</a:t>
            </a:r>
          </a:p>
          <a:p>
            <a:pPr eaLnBrk="1" hangingPunct="1">
              <a:lnSpc>
                <a:spcPct val="80000"/>
              </a:lnSpc>
              <a:spcBef>
                <a:spcPct val="50000"/>
              </a:spcBef>
              <a:defRPr/>
            </a:pPr>
            <a:r>
              <a:rPr kumimoji="1" lang="en-US" altLang="zh-CN" sz="3200" b="1" dirty="0">
                <a:latin typeface="+mj-lt"/>
                <a:ea typeface="楷体_GB2312" pitchFamily="49" charset="-122"/>
              </a:rPr>
              <a:t>//</a:t>
            </a:r>
            <a:r>
              <a:rPr kumimoji="1" lang="zh-CN" altLang="en-US" sz="3200" b="1" dirty="0">
                <a:latin typeface="+mj-lt"/>
                <a:ea typeface="楷体_GB2312" pitchFamily="49" charset="-122"/>
              </a:rPr>
              <a:t>当</a:t>
            </a:r>
            <a:r>
              <a:rPr kumimoji="1" lang="en-US" altLang="zh-CN" sz="3200" dirty="0" err="1">
                <a:latin typeface="+mj-lt"/>
                <a:ea typeface="楷体_GB2312" pitchFamily="49" charset="-122"/>
              </a:rPr>
              <a:t>clk</a:t>
            </a:r>
            <a:r>
              <a:rPr kumimoji="1" lang="zh-CN" altLang="en-US" sz="3200" b="1" dirty="0">
                <a:latin typeface="+mj-lt"/>
                <a:ea typeface="楷体_GB2312" pitchFamily="49" charset="-122"/>
              </a:rPr>
              <a:t>的上升沿或</a:t>
            </a:r>
            <a:r>
              <a:rPr kumimoji="1" lang="en-US" altLang="zh-CN" sz="3200" dirty="0">
                <a:latin typeface="+mj-lt"/>
                <a:ea typeface="楷体_GB2312" pitchFamily="49" charset="-122"/>
              </a:rPr>
              <a:t>reset</a:t>
            </a:r>
            <a:r>
              <a:rPr kumimoji="1" lang="zh-CN" altLang="en-US" sz="3200" b="1" dirty="0">
                <a:latin typeface="+mj-lt"/>
                <a:ea typeface="楷体_GB2312" pitchFamily="49" charset="-122"/>
              </a:rPr>
              <a:t>的下降沿到来时</a:t>
            </a:r>
            <a:endParaRPr kumimoji="1" lang="en-US" altLang="zh-CN" sz="3200" b="1" dirty="0">
              <a:latin typeface="+mj-lt"/>
              <a:ea typeface="楷体_GB2312" pitchFamily="49" charset="-122"/>
            </a:endParaRPr>
          </a:p>
          <a:p>
            <a:pPr eaLnBrk="1" hangingPunct="1">
              <a:lnSpc>
                <a:spcPct val="80000"/>
              </a:lnSpc>
              <a:spcBef>
                <a:spcPct val="50000"/>
              </a:spcBef>
              <a:defRPr/>
            </a:pPr>
            <a:r>
              <a:rPr kumimoji="1" lang="en-US" altLang="zh-CN" sz="3200" b="1" dirty="0">
                <a:solidFill>
                  <a:srgbClr val="0043A6"/>
                </a:solidFill>
                <a:latin typeface="+mj-lt"/>
                <a:ea typeface="楷体_GB2312" pitchFamily="49" charset="-122"/>
              </a:rPr>
              <a:t>@ </a:t>
            </a:r>
            <a:r>
              <a:rPr kumimoji="1" lang="zh-CN" altLang="en-US" sz="3200" b="1" dirty="0">
                <a:latin typeface="+mj-lt"/>
                <a:ea typeface="楷体_GB2312" pitchFamily="49" charset="-122"/>
              </a:rPr>
              <a:t>或者</a:t>
            </a:r>
            <a:r>
              <a:rPr kumimoji="1" lang="en-US" altLang="zh-CN" sz="3200" b="1" dirty="0">
                <a:solidFill>
                  <a:srgbClr val="0043A6"/>
                </a:solidFill>
                <a:latin typeface="+mj-lt"/>
                <a:ea typeface="楷体_GB2312" pitchFamily="49" charset="-122"/>
              </a:rPr>
              <a:t>@ </a:t>
            </a:r>
            <a:r>
              <a:rPr kumimoji="1" lang="zh-CN" altLang="en-US" sz="3200" b="1" dirty="0">
                <a:solidFill>
                  <a:srgbClr val="0043A6"/>
                </a:solidFill>
                <a:latin typeface="+mj-lt"/>
                <a:ea typeface="楷体_GB2312" pitchFamily="49" charset="-122"/>
              </a:rPr>
              <a:t>*  </a:t>
            </a:r>
            <a:r>
              <a:rPr kumimoji="1" lang="en-US" altLang="zh-CN" sz="3200" b="1" dirty="0">
                <a:latin typeface="+mj-lt"/>
                <a:ea typeface="楷体_GB2312" pitchFamily="49" charset="-122"/>
              </a:rPr>
              <a:t>//</a:t>
            </a:r>
            <a:r>
              <a:rPr kumimoji="1" lang="zh-CN" altLang="en-US" sz="3200" b="1" dirty="0">
                <a:latin typeface="+mj-lt"/>
                <a:ea typeface="楷体_GB2312" pitchFamily="49" charset="-122"/>
              </a:rPr>
              <a:t>本模块中所有信号作为敏感信号</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BD20F734-5787-4A48-A768-C71C254D6F64}" type="slidenum">
              <a:rPr lang="en-US" altLang="zh-CN">
                <a:latin typeface="Times New Roman" panose="02020603050405020304" pitchFamily="18" charset="0"/>
              </a:rPr>
              <a:pPr/>
              <a:t>99</a:t>
            </a:fld>
            <a:endParaRPr lang="en-US" altLang="zh-CN">
              <a:latin typeface="Times New Roman" panose="02020603050405020304" pitchFamily="18" charset="0"/>
            </a:endParaRPr>
          </a:p>
        </p:txBody>
      </p:sp>
      <p:sp>
        <p:nvSpPr>
          <p:cNvPr id="115714" name="Text Box 2"/>
          <p:cNvSpPr txBox="1">
            <a:spLocks noChangeArrowheads="1"/>
          </p:cNvSpPr>
          <p:nvPr/>
        </p:nvSpPr>
        <p:spPr bwMode="auto">
          <a:xfrm>
            <a:off x="76200" y="487363"/>
            <a:ext cx="8991600" cy="5349875"/>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module</a:t>
            </a:r>
            <a:r>
              <a:rPr kumimoji="1" lang="en-US" altLang="zh-CN" sz="3200" b="1">
                <a:latin typeface="Times New Roman" pitchFamily="18" charset="0"/>
              </a:rPr>
              <a:t>  mux4_1(out</a:t>
            </a:r>
            <a:r>
              <a:rPr kumimoji="1" lang="zh-CN" altLang="en-US" sz="3200" b="1">
                <a:latin typeface="Times New Roman" pitchFamily="18" charset="0"/>
              </a:rPr>
              <a:t>，</a:t>
            </a:r>
            <a:r>
              <a:rPr kumimoji="1" lang="en-US" altLang="zh-CN" sz="3200" b="1">
                <a:latin typeface="Times New Roman" pitchFamily="18" charset="0"/>
              </a:rPr>
              <a:t>in0</a:t>
            </a:r>
            <a:r>
              <a:rPr kumimoji="1" lang="zh-CN" altLang="en-US" sz="3200" b="1">
                <a:latin typeface="Times New Roman" pitchFamily="18" charset="0"/>
              </a:rPr>
              <a:t>，</a:t>
            </a:r>
            <a:r>
              <a:rPr kumimoji="1" lang="en-US" altLang="zh-CN" sz="3200" b="1">
                <a:latin typeface="Times New Roman" pitchFamily="18" charset="0"/>
              </a:rPr>
              <a:t>in1</a:t>
            </a:r>
            <a:r>
              <a:rPr kumimoji="1" lang="zh-CN" altLang="en-US" sz="3200" b="1">
                <a:latin typeface="Times New Roman" pitchFamily="18" charset="0"/>
              </a:rPr>
              <a:t>，</a:t>
            </a:r>
            <a:r>
              <a:rPr kumimoji="1" lang="en-US" altLang="zh-CN" sz="3200" b="1">
                <a:latin typeface="Times New Roman" pitchFamily="18" charset="0"/>
              </a:rPr>
              <a:t>in2</a:t>
            </a:r>
            <a:r>
              <a:rPr kumimoji="1" lang="zh-CN" altLang="en-US" sz="3200" b="1">
                <a:latin typeface="Times New Roman" pitchFamily="18" charset="0"/>
              </a:rPr>
              <a:t>，</a:t>
            </a:r>
            <a:r>
              <a:rPr kumimoji="1" lang="en-US" altLang="zh-CN" sz="3200" b="1">
                <a:latin typeface="Times New Roman" pitchFamily="18" charset="0"/>
              </a:rPr>
              <a:t>in3</a:t>
            </a:r>
            <a:r>
              <a:rPr kumimoji="1" lang="zh-CN" altLang="en-US" sz="3200" b="1">
                <a:latin typeface="Times New Roman" pitchFamily="18" charset="0"/>
              </a:rPr>
              <a:t>，</a:t>
            </a:r>
            <a:r>
              <a:rPr kumimoji="1" lang="en-US" altLang="zh-CN" sz="3200" b="1">
                <a:latin typeface="Times New Roman" pitchFamily="18" charset="0"/>
              </a:rPr>
              <a:t>sel)</a:t>
            </a:r>
            <a:r>
              <a:rPr kumimoji="1" lang="zh-CN" altLang="en-US" sz="3200" b="1">
                <a:latin typeface="Times New Roman" pitchFamily="18" charset="0"/>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output</a:t>
            </a:r>
            <a:r>
              <a:rPr kumimoji="1" lang="en-US" altLang="zh-CN" sz="3200" b="1">
                <a:latin typeface="Times New Roman" pitchFamily="18" charset="0"/>
              </a:rPr>
              <a:t>  out</a:t>
            </a:r>
            <a:r>
              <a:rPr kumimoji="1" lang="zh-CN" altLang="en-US" sz="3200" b="1">
                <a:latin typeface="Times New Roman" pitchFamily="18" charset="0"/>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input</a:t>
            </a:r>
            <a:r>
              <a:rPr kumimoji="1" lang="en-US" altLang="zh-CN" sz="3200" b="1">
                <a:latin typeface="Times New Roman" pitchFamily="18" charset="0"/>
              </a:rPr>
              <a:t> in0</a:t>
            </a:r>
            <a:r>
              <a:rPr kumimoji="1" lang="zh-CN" altLang="en-US" sz="3200" b="1">
                <a:latin typeface="Times New Roman" pitchFamily="18" charset="0"/>
              </a:rPr>
              <a:t>，</a:t>
            </a:r>
            <a:r>
              <a:rPr kumimoji="1" lang="en-US" altLang="zh-CN" sz="3200" b="1">
                <a:latin typeface="Times New Roman" pitchFamily="18" charset="0"/>
              </a:rPr>
              <a:t>in1</a:t>
            </a:r>
            <a:r>
              <a:rPr kumimoji="1" lang="zh-CN" altLang="en-US" sz="3200" b="1">
                <a:latin typeface="Times New Roman" pitchFamily="18" charset="0"/>
              </a:rPr>
              <a:t>，</a:t>
            </a:r>
            <a:r>
              <a:rPr kumimoji="1" lang="en-US" altLang="zh-CN" sz="3200" b="1">
                <a:latin typeface="Times New Roman" pitchFamily="18" charset="0"/>
              </a:rPr>
              <a:t>in2</a:t>
            </a:r>
            <a:r>
              <a:rPr kumimoji="1" lang="zh-CN" altLang="en-US" sz="3200" b="1">
                <a:latin typeface="Times New Roman" pitchFamily="18" charset="0"/>
              </a:rPr>
              <a:t>，</a:t>
            </a:r>
            <a:r>
              <a:rPr kumimoji="1" lang="en-US" altLang="zh-CN" sz="3200" b="1">
                <a:latin typeface="Times New Roman" pitchFamily="18" charset="0"/>
              </a:rPr>
              <a:t>in3 </a:t>
            </a:r>
            <a:r>
              <a:rPr kumimoji="1" lang="zh-CN" altLang="en-US" sz="3200" b="1">
                <a:latin typeface="Times New Roman" pitchFamily="18" charset="0"/>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input</a:t>
            </a:r>
            <a:r>
              <a:rPr kumimoji="1" lang="en-US" altLang="zh-CN" sz="3200" b="1">
                <a:latin typeface="Times New Roman" pitchFamily="18" charset="0"/>
              </a:rPr>
              <a:t> [1:0] sel</a:t>
            </a:r>
            <a:r>
              <a:rPr kumimoji="1" lang="zh-CN" altLang="en-US" sz="3200" b="1">
                <a:latin typeface="Times New Roman" pitchFamily="18" charset="0"/>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reg</a:t>
            </a:r>
            <a:r>
              <a:rPr kumimoji="1" lang="en-US" altLang="zh-CN" sz="3200" b="1">
                <a:latin typeface="Times New Roman" pitchFamily="18" charset="0"/>
              </a:rPr>
              <a:t>  out</a:t>
            </a:r>
            <a:r>
              <a:rPr kumimoji="1" lang="zh-CN" altLang="en-US" sz="3200" b="1">
                <a:latin typeface="Times New Roman" pitchFamily="18" charset="0"/>
              </a:rPr>
              <a:t>；</a:t>
            </a:r>
          </a:p>
          <a:p>
            <a:pPr eaLnBrk="1" hangingPunct="1">
              <a:lnSpc>
                <a:spcPct val="120000"/>
              </a:lnSpc>
              <a:defRPr/>
            </a:pPr>
            <a:r>
              <a:rPr kumimoji="1" lang="en-US" altLang="zh-CN" sz="3200" b="1">
                <a:solidFill>
                  <a:srgbClr val="0043A6"/>
                </a:solidFill>
                <a:effectLst>
                  <a:outerShdw blurRad="38100" dist="38100" dir="2700000" algn="tl">
                    <a:srgbClr val="C0C0C0"/>
                  </a:outerShdw>
                </a:effectLst>
                <a:latin typeface="Times New Roman" pitchFamily="18" charset="0"/>
              </a:rPr>
              <a:t>always</a:t>
            </a:r>
            <a:r>
              <a:rPr kumimoji="1" lang="en-US" altLang="zh-CN" sz="3200" b="1">
                <a:latin typeface="Times New Roman" pitchFamily="18" charset="0"/>
              </a:rPr>
              <a:t>  @ (in0  </a:t>
            </a:r>
            <a:r>
              <a:rPr kumimoji="1" lang="en-US" altLang="zh-CN" sz="3200" b="1">
                <a:solidFill>
                  <a:srgbClr val="0043A6"/>
                </a:solidFill>
                <a:effectLst>
                  <a:outerShdw blurRad="38100" dist="38100" dir="2700000" algn="tl">
                    <a:srgbClr val="C0C0C0"/>
                  </a:outerShdw>
                </a:effectLst>
                <a:latin typeface="Times New Roman" pitchFamily="18" charset="0"/>
              </a:rPr>
              <a:t>or</a:t>
            </a:r>
            <a:r>
              <a:rPr kumimoji="1" lang="en-US" altLang="zh-CN" sz="3200" b="1">
                <a:latin typeface="Times New Roman" pitchFamily="18" charset="0"/>
              </a:rPr>
              <a:t>  in1  </a:t>
            </a:r>
            <a:r>
              <a:rPr kumimoji="1" lang="en-US" altLang="zh-CN" sz="3200" b="1">
                <a:solidFill>
                  <a:srgbClr val="0043A6"/>
                </a:solidFill>
                <a:effectLst>
                  <a:outerShdw blurRad="38100" dist="38100" dir="2700000" algn="tl">
                    <a:srgbClr val="C0C0C0"/>
                  </a:outerShdw>
                </a:effectLst>
                <a:latin typeface="Times New Roman" pitchFamily="18" charset="0"/>
              </a:rPr>
              <a:t>or</a:t>
            </a:r>
            <a:r>
              <a:rPr kumimoji="1" lang="en-US" altLang="zh-CN" sz="3200" b="1">
                <a:latin typeface="Times New Roman" pitchFamily="18" charset="0"/>
              </a:rPr>
              <a:t>  in2  </a:t>
            </a:r>
            <a:r>
              <a:rPr kumimoji="1" lang="en-US" altLang="zh-CN" sz="3200" b="1">
                <a:solidFill>
                  <a:srgbClr val="0043A6"/>
                </a:solidFill>
                <a:effectLst>
                  <a:outerShdw blurRad="38100" dist="38100" dir="2700000" algn="tl">
                    <a:srgbClr val="C0C0C0"/>
                  </a:outerShdw>
                </a:effectLst>
                <a:latin typeface="Times New Roman" pitchFamily="18" charset="0"/>
              </a:rPr>
              <a:t>or</a:t>
            </a:r>
            <a:r>
              <a:rPr kumimoji="1" lang="en-US" altLang="zh-CN" sz="3200" b="1">
                <a:latin typeface="Times New Roman" pitchFamily="18" charset="0"/>
              </a:rPr>
              <a:t>  in3)</a:t>
            </a:r>
          </a:p>
          <a:p>
            <a:pPr eaLnBrk="1" hangingPunct="1">
              <a:lnSpc>
                <a:spcPct val="120000"/>
              </a:lnSpc>
              <a:defRPr/>
            </a:pPr>
            <a:r>
              <a:rPr kumimoji="1" lang="en-US" altLang="zh-CN" sz="3200" b="1">
                <a:latin typeface="Times New Roman" pitchFamily="18" charset="0"/>
              </a:rPr>
              <a:t>    </a:t>
            </a:r>
            <a:r>
              <a:rPr kumimoji="1" lang="en-US" altLang="zh-CN" sz="3200" b="1">
                <a:solidFill>
                  <a:srgbClr val="0043A6"/>
                </a:solidFill>
                <a:effectLst>
                  <a:outerShdw blurRad="38100" dist="38100" dir="2700000" algn="tl">
                    <a:srgbClr val="C0C0C0"/>
                  </a:outerShdw>
                </a:effectLst>
                <a:latin typeface="Times New Roman" pitchFamily="18" charset="0"/>
              </a:rPr>
              <a:t>case</a:t>
            </a:r>
            <a:r>
              <a:rPr kumimoji="1" lang="en-US" altLang="zh-CN" sz="3200" b="1">
                <a:latin typeface="Times New Roman" pitchFamily="18" charset="0"/>
              </a:rPr>
              <a:t> (sel)</a:t>
            </a:r>
          </a:p>
          <a:p>
            <a:pPr eaLnBrk="1" hangingPunct="1">
              <a:lnSpc>
                <a:spcPct val="120000"/>
              </a:lnSpc>
              <a:defRPr/>
            </a:pPr>
            <a:r>
              <a:rPr kumimoji="1" lang="en-US" altLang="zh-CN" sz="3200" b="1">
                <a:latin typeface="Times New Roman" pitchFamily="18" charset="0"/>
              </a:rPr>
              <a:t>	2'b00</a:t>
            </a:r>
            <a:r>
              <a:rPr kumimoji="1" lang="zh-CN" altLang="en-US" sz="3200" b="1">
                <a:latin typeface="Times New Roman" pitchFamily="18" charset="0"/>
              </a:rPr>
              <a:t>：</a:t>
            </a:r>
            <a:r>
              <a:rPr kumimoji="1" lang="en-US" altLang="zh-CN" sz="3200" b="1">
                <a:latin typeface="Times New Roman" pitchFamily="18" charset="0"/>
              </a:rPr>
              <a:t>out=in0 </a:t>
            </a:r>
            <a:r>
              <a:rPr kumimoji="1" lang="zh-CN" altLang="en-US" sz="3200" b="1">
                <a:latin typeface="Times New Roman" pitchFamily="18" charset="0"/>
              </a:rPr>
              <a:t>；</a:t>
            </a:r>
          </a:p>
          <a:p>
            <a:pPr eaLnBrk="1" hangingPunct="1">
              <a:lnSpc>
                <a:spcPct val="120000"/>
              </a:lnSpc>
              <a:defRPr/>
            </a:pPr>
            <a:r>
              <a:rPr kumimoji="1" lang="zh-CN" altLang="en-US" sz="3200" b="1">
                <a:latin typeface="Times New Roman" pitchFamily="18" charset="0"/>
              </a:rPr>
              <a:t>	</a:t>
            </a:r>
            <a:r>
              <a:rPr kumimoji="1" lang="en-US" altLang="zh-CN" sz="3200" b="1">
                <a:latin typeface="Times New Roman" pitchFamily="18" charset="0"/>
              </a:rPr>
              <a:t>2'b01</a:t>
            </a:r>
            <a:r>
              <a:rPr kumimoji="1" lang="zh-CN" altLang="en-US" sz="3200" b="1">
                <a:latin typeface="Times New Roman" pitchFamily="18" charset="0"/>
              </a:rPr>
              <a:t>：</a:t>
            </a:r>
            <a:r>
              <a:rPr kumimoji="1" lang="en-US" altLang="zh-CN" sz="3200" b="1">
                <a:latin typeface="Times New Roman" pitchFamily="18" charset="0"/>
              </a:rPr>
              <a:t>out=in1 </a:t>
            </a:r>
            <a:r>
              <a:rPr kumimoji="1" lang="zh-CN" altLang="en-US" sz="3200" b="1">
                <a:latin typeface="Times New Roman" pitchFamily="18" charset="0"/>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第十章  VHDL语言">
  <a:themeElements>
    <a:clrScheme name="第十章  VHDL语言 9">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0000CC"/>
      </a:folHlink>
    </a:clrScheme>
    <a:fontScheme name="第十章  VHDL语言">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第十章  VHDL语言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十章  VHDL语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十章  VHDL语言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十章  VHDL语言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十章  VHDL语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十章  VHDL语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十章  VHDL语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第十章  VHDL语言 8">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0000CC"/>
        </a:folHlink>
      </a:clrScheme>
      <a:clrMap bg1="lt1" tx1="dk1" bg2="lt2" tx2="dk2" accent1="accent1" accent2="accent2" accent3="accent3" accent4="accent4" accent5="accent5" accent6="accent6" hlink="hlink" folHlink="folHlink"/>
    </a:extraClrScheme>
    <a:extraClrScheme>
      <a:clrScheme name="第十章  VHDL语言 9">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计算机系统综合课程设计1-课程简介</Template>
  <TotalTime>8709</TotalTime>
  <Words>9828</Words>
  <Application>Microsoft Office PowerPoint</Application>
  <PresentationFormat>全屏显示(4:3)</PresentationFormat>
  <Paragraphs>2326</Paragraphs>
  <Slides>238</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238</vt:i4>
      </vt:variant>
    </vt:vector>
  </HeadingPairs>
  <TitlesOfParts>
    <vt:vector size="253" baseType="lpstr">
      <vt:lpstr>Arial</vt:lpstr>
      <vt:lpstr>宋体</vt:lpstr>
      <vt:lpstr>Times New Roman</vt:lpstr>
      <vt:lpstr>隶书</vt:lpstr>
      <vt:lpstr>楷体_GB2312</vt:lpstr>
      <vt:lpstr>Wingdings</vt:lpstr>
      <vt:lpstr>黑体</vt:lpstr>
      <vt:lpstr>Symbol</vt:lpstr>
      <vt:lpstr>Wingdings 2</vt:lpstr>
      <vt:lpstr>Gulim</vt:lpstr>
      <vt:lpstr>华文新魏</vt:lpstr>
      <vt:lpstr>MS PGothic</vt:lpstr>
      <vt:lpstr>第十章  VHDL语言</vt:lpstr>
      <vt:lpstr>ClipArt</vt:lpstr>
      <vt:lpstr>Bitmap Image</vt:lpstr>
      <vt:lpstr>5-Verilog HDL语言初步(自学）</vt:lpstr>
      <vt:lpstr>第一部分  Verilog HDL语言  §1      综述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Verilog HDL设计初步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Verilog HDL语言要素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Verilog HDL行为语句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进程、任务与函数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Verilog HDL的描述风格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Verilog HDL设计</vt:lpstr>
      <vt:lpstr>组合逻辑电路举例</vt:lpstr>
      <vt:lpstr>PowerPoint 演示文稿</vt:lpstr>
      <vt:lpstr>PowerPoint 演示文稿</vt:lpstr>
      <vt:lpstr>PowerPoint 演示文稿</vt:lpstr>
      <vt:lpstr>PowerPoint 演示文稿</vt:lpstr>
      <vt:lpstr>PowerPoint 演示文稿</vt:lpstr>
      <vt:lpstr>时序逻辑电路举例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一、层次化设计方法分层原则</vt:lpstr>
      <vt:lpstr>二、模型的优化</vt:lpstr>
      <vt:lpstr>三、资源分配</vt:lpstr>
      <vt:lpstr>四、公共子表达式提取</vt:lpstr>
      <vt:lpstr>五、毛刺的解决</vt:lpstr>
      <vt:lpstr>一个最简单的组合逻辑电路</vt:lpstr>
      <vt:lpstr>两输入与门的仿真结果</vt:lpstr>
      <vt:lpstr>再进一步分析</vt:lpstr>
      <vt:lpstr>结果再分析</vt:lpstr>
      <vt:lpstr>总   结</vt:lpstr>
      <vt:lpstr>再讨论一个例子</vt:lpstr>
      <vt:lpstr>分    析</vt:lpstr>
      <vt:lpstr>仿真结果分析</vt:lpstr>
      <vt:lpstr>毛刺的宽度</vt:lpstr>
      <vt:lpstr>结   论</vt:lpstr>
      <vt:lpstr>消除毛刺的方法(一)</vt:lpstr>
      <vt:lpstr>PowerPoint 演示文稿</vt:lpstr>
      <vt:lpstr>消除毛刺的方法(二)</vt:lpstr>
      <vt:lpstr>PowerPoint 演示文稿</vt:lpstr>
      <vt:lpstr>PowerPoint 演示文稿</vt:lpstr>
      <vt:lpstr>PowerPoint 演示文稿</vt:lpstr>
      <vt:lpstr>PowerPoint 演示文稿</vt:lpstr>
    </vt:vector>
  </TitlesOfParts>
  <Company>jw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Verilog HDL语言初步</dc:title>
  <dc:creator>jw</dc:creator>
  <cp:lastModifiedBy>yf</cp:lastModifiedBy>
  <cp:revision>466</cp:revision>
  <dcterms:created xsi:type="dcterms:W3CDTF">2004-04-17T14:07:55Z</dcterms:created>
  <dcterms:modified xsi:type="dcterms:W3CDTF">2019-08-28T10:30:21Z</dcterms:modified>
</cp:coreProperties>
</file>