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2" r:id="rId3"/>
    <p:sldId id="263" r:id="rId4"/>
    <p:sldId id="264" r:id="rId5"/>
    <p:sldId id="266" r:id="rId6"/>
    <p:sldId id="267" r:id="rId7"/>
    <p:sldId id="268" r:id="rId8"/>
    <p:sldId id="269" r:id="rId9"/>
    <p:sldId id="265" r:id="rId10"/>
    <p:sldId id="270" r:id="rId11"/>
    <p:sldId id="271" r:id="rId12"/>
    <p:sldId id="275" r:id="rId13"/>
    <p:sldId id="276" r:id="rId14"/>
    <p:sldId id="272" r:id="rId15"/>
    <p:sldId id="277" r:id="rId16"/>
    <p:sldId id="278" r:id="rId17"/>
    <p:sldId id="279" r:id="rId18"/>
    <p:sldId id="280" r:id="rId19"/>
    <p:sldId id="273" r:id="rId20"/>
    <p:sldId id="274" r:id="rId21"/>
    <p:sldId id="261" r:id="rId22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Char char="•"/>
      <a:defRPr sz="20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Char char="•"/>
      <a:defRPr sz="20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Char char="•"/>
      <a:defRPr sz="20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Char char="•"/>
      <a:defRPr sz="20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Char char="•"/>
      <a:defRPr sz="20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-Benutzer" initials="W" lastIdx="1" clrIdx="0">
    <p:extLst>
      <p:ext uri="{19B8F6BF-5375-455C-9EA6-DF929625EA0E}">
        <p15:presenceInfo xmlns:p15="http://schemas.microsoft.com/office/powerpoint/2012/main" userId="Windows-Benutz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CC49C"/>
    <a:srgbClr val="E5F3DF"/>
    <a:srgbClr val="FFFFCC"/>
    <a:srgbClr val="B3DCA0"/>
    <a:srgbClr val="ABCCF7"/>
    <a:srgbClr val="D6E6FB"/>
    <a:srgbClr val="84B2F0"/>
    <a:srgbClr val="00CC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343" autoAdjust="0"/>
  </p:normalViewPr>
  <p:slideViewPr>
    <p:cSldViewPr>
      <p:cViewPr varScale="1">
        <p:scale>
          <a:sx n="117" d="100"/>
          <a:sy n="117" d="100"/>
        </p:scale>
        <p:origin x="168" y="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166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7607" cy="49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 smtClean="0">
                <a:solidFill>
                  <a:srgbClr val="00254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068" y="1"/>
            <a:ext cx="2947607" cy="49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1" smtClean="0">
                <a:solidFill>
                  <a:srgbClr val="00254F"/>
                </a:solidFill>
                <a:latin typeface="Arial" charset="0"/>
              </a:defRPr>
            </a:lvl1pPr>
          </a:lstStyle>
          <a:p>
            <a:pPr>
              <a:defRPr/>
            </a:pPr>
            <a:fld id="{50C03596-6333-4715-9EFB-CF2DD9823A1E}" type="datetime1">
              <a:rPr lang="de-DE"/>
              <a:pPr>
                <a:defRPr/>
              </a:pPr>
              <a:t>17.01.23</a:t>
            </a:fld>
            <a:endParaRPr lang="de-DE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857"/>
            <a:ext cx="4135740" cy="4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 b="1" smtClean="0">
                <a:solidFill>
                  <a:srgbClr val="00254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© s-lab @ Universität Paderborn  - http://s-lab.upb.de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797977" y="9428857"/>
            <a:ext cx="1999698" cy="4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1" smtClean="0">
                <a:solidFill>
                  <a:srgbClr val="00254F"/>
                </a:solidFill>
                <a:latin typeface="Arial" charset="0"/>
              </a:defRPr>
            </a:lvl1pPr>
          </a:lstStyle>
          <a:p>
            <a:pPr>
              <a:defRPr/>
            </a:pPr>
            <a:fld id="{8F0430EF-DEA7-4491-B175-2AFDBDBA38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17414" name="Picture 6" descr="s-lab-logo1-f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02" y="49940"/>
            <a:ext cx="662237" cy="758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094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7607" cy="49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068" y="1"/>
            <a:ext cx="2947607" cy="49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6F40F8D-8959-4126-A84D-9688C4D28AB0}" type="datetime1">
              <a:rPr lang="de-DE"/>
              <a:pPr>
                <a:defRPr/>
              </a:pPr>
              <a:t>17.01.23</a:t>
            </a:fld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09" y="4715235"/>
            <a:ext cx="4986260" cy="4467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Klicken Sie, um die Textformatierung des Masters zu bearbeiten.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857"/>
            <a:ext cx="2947607" cy="4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© s-lab @ </a:t>
            </a:r>
            <a:r>
              <a:rPr lang="en-US" dirty="0" err="1"/>
              <a:t>Universität</a:t>
            </a:r>
            <a:r>
              <a:rPr lang="en-US" dirty="0"/>
              <a:t> Paderborn  - http://s-lab.upb.de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068" y="9428857"/>
            <a:ext cx="2947607" cy="4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F00C315-B110-4DDB-9E19-BBE34752D2A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8306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6F40F8D-8959-4126-A84D-9688C4D28AB0}" type="datetime1">
              <a:rPr lang="de-DE" smtClean="0"/>
              <a:pPr>
                <a:defRPr/>
              </a:pPr>
              <a:t>17.01.23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s-lab @ Universität Paderborn  - http://s-lab.upb.de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0C315-B110-4DDB-9E19-BBE34752D2A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7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1952164" y="1340768"/>
            <a:ext cx="5572164" cy="1536526"/>
          </a:xfrm>
          <a:prstGeom prst="rect">
            <a:avLst/>
          </a:prstGeom>
        </p:spPr>
        <p:txBody>
          <a:bodyPr/>
          <a:lstStyle>
            <a:lvl1pPr>
              <a:defRPr sz="3200" b="0" smtClean="0">
                <a:solidFill>
                  <a:schemeClr val="tx1"/>
                </a:solidFill>
                <a:latin typeface="Arial Black" pitchFamily="34" charset="0"/>
              </a:defRPr>
            </a:lvl1pPr>
          </a:lstStyle>
          <a:p>
            <a:endParaRPr lang="de-DE" dirty="0"/>
          </a:p>
        </p:txBody>
      </p:sp>
      <p:grpSp>
        <p:nvGrpSpPr>
          <p:cNvPr id="28" name="Gruppieren 27"/>
          <p:cNvGrpSpPr/>
          <p:nvPr userDrawn="1"/>
        </p:nvGrpSpPr>
        <p:grpSpPr>
          <a:xfrm>
            <a:off x="0" y="142852"/>
            <a:ext cx="9136852" cy="200613"/>
            <a:chOff x="0" y="142852"/>
            <a:chExt cx="9136852" cy="200613"/>
          </a:xfrm>
        </p:grpSpPr>
        <p:sp>
          <p:nvSpPr>
            <p:cNvPr id="21" name="Rectangle 47"/>
            <p:cNvSpPr>
              <a:spLocks noChangeArrowheads="1"/>
            </p:cNvSpPr>
            <p:nvPr userDrawn="1"/>
          </p:nvSpPr>
          <p:spPr bwMode="auto">
            <a:xfrm flipH="1" flipV="1">
              <a:off x="0" y="142852"/>
              <a:ext cx="997741" cy="5076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47"/>
            <p:cNvSpPr>
              <a:spLocks noChangeArrowheads="1"/>
            </p:cNvSpPr>
            <p:nvPr userDrawn="1"/>
          </p:nvSpPr>
          <p:spPr bwMode="auto">
            <a:xfrm flipH="1" flipV="1">
              <a:off x="1990707" y="142852"/>
              <a:ext cx="7146145" cy="511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47"/>
            <p:cNvSpPr>
              <a:spLocks noChangeArrowheads="1"/>
            </p:cNvSpPr>
            <p:nvPr userDrawn="1"/>
          </p:nvSpPr>
          <p:spPr bwMode="auto">
            <a:xfrm rot="1829331" flipH="1" flipV="1">
              <a:off x="937467" y="291060"/>
              <a:ext cx="607239" cy="5002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47"/>
            <p:cNvSpPr>
              <a:spLocks noChangeArrowheads="1"/>
            </p:cNvSpPr>
            <p:nvPr userDrawn="1"/>
          </p:nvSpPr>
          <p:spPr bwMode="auto">
            <a:xfrm rot="19770669" flipV="1">
              <a:off x="1437533" y="293441"/>
              <a:ext cx="607239" cy="5002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ectangle 23"/>
          <p:cNvSpPr>
            <a:spLocks noChangeArrowheads="1"/>
          </p:cNvSpPr>
          <p:nvPr userDrawn="1"/>
        </p:nvSpPr>
        <p:spPr bwMode="auto">
          <a:xfrm rot="10800000">
            <a:off x="1963265" y="3062676"/>
            <a:ext cx="5528498" cy="46800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pic>
        <p:nvPicPr>
          <p:cNvPr id="18" name="Picture 2" descr="uni-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662" y="5835672"/>
            <a:ext cx="252095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platzhalt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952164" y="3232800"/>
            <a:ext cx="1666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2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Vortragender</a:t>
            </a:r>
          </a:p>
        </p:txBody>
      </p:sp>
      <p:sp>
        <p:nvSpPr>
          <p:cNvPr id="33" name="Textplatzhalt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952164" y="3634533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2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  <p:sp>
        <p:nvSpPr>
          <p:cNvPr id="35" name="Bildplatzhalter 34"/>
          <p:cNvSpPr>
            <a:spLocks noGrp="1"/>
          </p:cNvSpPr>
          <p:nvPr>
            <p:ph type="pic" sz="quarter" idx="12" hasCustomPrompt="1"/>
          </p:nvPr>
        </p:nvSpPr>
        <p:spPr>
          <a:xfrm>
            <a:off x="4643461" y="4884655"/>
            <a:ext cx="4286257" cy="1714512"/>
          </a:xfrm>
          <a:prstGeom prst="rect">
            <a:avLst/>
          </a:prstGeom>
        </p:spPr>
        <p:txBody>
          <a:bodyPr/>
          <a:lstStyle>
            <a:lvl1pPr>
              <a:buNone/>
              <a:defRPr lang="de-DE" sz="2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sz="20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Logo Kooperationspartner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877069"/>
            <a:ext cx="1691953" cy="640827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7158" y="214290"/>
            <a:ext cx="6715172" cy="500062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chemeClr val="tx1"/>
                </a:solidFill>
                <a:latin typeface="Arial Black" pitchFamily="34" charset="0"/>
              </a:defRPr>
            </a:lvl1pPr>
          </a:lstStyle>
          <a:p>
            <a:r>
              <a:rPr lang="de-DE"/>
              <a:t>Titel durch Klicken bearbeiten</a:t>
            </a:r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357158" y="1285860"/>
            <a:ext cx="8429684" cy="521497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grpSp>
        <p:nvGrpSpPr>
          <p:cNvPr id="16" name="Gruppieren 15"/>
          <p:cNvGrpSpPr/>
          <p:nvPr userDrawn="1"/>
        </p:nvGrpSpPr>
        <p:grpSpPr>
          <a:xfrm flipH="1">
            <a:off x="0" y="799495"/>
            <a:ext cx="9136852" cy="51132"/>
            <a:chOff x="0" y="142852"/>
            <a:chExt cx="9136852" cy="51132"/>
          </a:xfrm>
        </p:grpSpPr>
        <p:sp>
          <p:nvSpPr>
            <p:cNvPr id="17" name="Rectangle 47"/>
            <p:cNvSpPr>
              <a:spLocks noChangeArrowheads="1"/>
            </p:cNvSpPr>
            <p:nvPr userDrawn="1"/>
          </p:nvSpPr>
          <p:spPr bwMode="auto">
            <a:xfrm flipH="1" flipV="1">
              <a:off x="0" y="142852"/>
              <a:ext cx="997741" cy="5076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47"/>
            <p:cNvSpPr>
              <a:spLocks noChangeArrowheads="1"/>
            </p:cNvSpPr>
            <p:nvPr userDrawn="1"/>
          </p:nvSpPr>
          <p:spPr bwMode="auto">
            <a:xfrm flipH="1" flipV="1">
              <a:off x="1990707" y="142852"/>
              <a:ext cx="7146145" cy="511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Fußzeilenplatzhalt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de-DE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Titel des Vortrags  -  Vortragender  -  evtl. Anlass/Datum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Rectangle 47"/>
          <p:cNvSpPr>
            <a:spLocks noChangeArrowheads="1"/>
          </p:cNvSpPr>
          <p:nvPr userDrawn="1"/>
        </p:nvSpPr>
        <p:spPr bwMode="auto">
          <a:xfrm flipV="1">
            <a:off x="7131030" y="799495"/>
            <a:ext cx="1041370" cy="507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34" y="214290"/>
            <a:ext cx="1008112" cy="3818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7158" y="214290"/>
            <a:ext cx="6715172" cy="500062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chemeClr val="tx1"/>
                </a:solidFill>
                <a:latin typeface="Arial Black" pitchFamily="34" charset="0"/>
              </a:defRPr>
            </a:lvl1pPr>
          </a:lstStyle>
          <a:p>
            <a:r>
              <a:rPr lang="de-DE"/>
              <a:t>Titel durch Klicken bearbeiten</a:t>
            </a:r>
            <a:endParaRPr lang="en-GB" dirty="0"/>
          </a:p>
        </p:txBody>
      </p:sp>
      <p:pic>
        <p:nvPicPr>
          <p:cNvPr id="9" name="Picture 13" descr="s-lab-logo1-fh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2826" y="45696"/>
            <a:ext cx="855966" cy="986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uppieren 15"/>
          <p:cNvGrpSpPr/>
          <p:nvPr userDrawn="1"/>
        </p:nvGrpSpPr>
        <p:grpSpPr>
          <a:xfrm flipH="1">
            <a:off x="0" y="799495"/>
            <a:ext cx="9136852" cy="200613"/>
            <a:chOff x="0" y="142852"/>
            <a:chExt cx="9136852" cy="200613"/>
          </a:xfrm>
        </p:grpSpPr>
        <p:sp>
          <p:nvSpPr>
            <p:cNvPr id="17" name="Rectangle 47"/>
            <p:cNvSpPr>
              <a:spLocks noChangeArrowheads="1"/>
            </p:cNvSpPr>
            <p:nvPr userDrawn="1"/>
          </p:nvSpPr>
          <p:spPr bwMode="auto">
            <a:xfrm flipH="1" flipV="1">
              <a:off x="0" y="142852"/>
              <a:ext cx="997741" cy="5076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47"/>
            <p:cNvSpPr>
              <a:spLocks noChangeArrowheads="1"/>
            </p:cNvSpPr>
            <p:nvPr userDrawn="1"/>
          </p:nvSpPr>
          <p:spPr bwMode="auto">
            <a:xfrm flipH="1" flipV="1">
              <a:off x="1990707" y="142852"/>
              <a:ext cx="7146145" cy="511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47"/>
            <p:cNvSpPr>
              <a:spLocks noChangeArrowheads="1"/>
            </p:cNvSpPr>
            <p:nvPr userDrawn="1"/>
          </p:nvSpPr>
          <p:spPr bwMode="auto">
            <a:xfrm rot="1829331" flipH="1" flipV="1">
              <a:off x="937467" y="291060"/>
              <a:ext cx="607239" cy="5002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47"/>
            <p:cNvSpPr>
              <a:spLocks noChangeArrowheads="1"/>
            </p:cNvSpPr>
            <p:nvPr userDrawn="1"/>
          </p:nvSpPr>
          <p:spPr bwMode="auto">
            <a:xfrm rot="19770669" flipV="1">
              <a:off x="1437533" y="293441"/>
              <a:ext cx="607239" cy="5002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Fußzeilenplatzhalt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de-DE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Titel des Vortrags  -  Vortragender  -  evtl. Anlass/Datum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44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964381" y="3795789"/>
            <a:ext cx="3714776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 algn="ctr">
              <a:buNone/>
            </a:pPr>
            <a:r>
              <a:rPr lang="en-US" sz="1600" b="0" dirty="0">
                <a:latin typeface="Arial Black" pitchFamily="34" charset="0"/>
              </a:rPr>
              <a:t>s-lab – Software Quality Lab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82563" indent="-182563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Universität Paderborn</a:t>
            </a:r>
          </a:p>
          <a:p>
            <a:pPr marL="182563" indent="-182563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Zukunftsmeile 1</a:t>
            </a:r>
          </a:p>
          <a:p>
            <a:pPr marL="182563" indent="-182563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33102 Paderborn</a:t>
            </a:r>
          </a:p>
          <a:p>
            <a:pPr marL="182563" indent="-182563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Tel.: (05251) 60 5390 / 5391</a:t>
            </a:r>
          </a:p>
          <a:p>
            <a:pPr marL="182563" indent="-182563" algn="ctr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82563" indent="-182563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http://s-lab.upb.de</a:t>
            </a:r>
          </a:p>
          <a:p>
            <a:pPr marL="182563" indent="-182563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info@s-lab.upb.de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1634706"/>
            <a:ext cx="2786082" cy="422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3" descr="s-lab-logo1-fh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2826" y="45696"/>
            <a:ext cx="855966" cy="986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uppieren 15"/>
          <p:cNvGrpSpPr/>
          <p:nvPr userDrawn="1"/>
        </p:nvGrpSpPr>
        <p:grpSpPr>
          <a:xfrm flipH="1">
            <a:off x="0" y="799495"/>
            <a:ext cx="9136852" cy="200613"/>
            <a:chOff x="0" y="142852"/>
            <a:chExt cx="9136852" cy="200613"/>
          </a:xfrm>
        </p:grpSpPr>
        <p:sp>
          <p:nvSpPr>
            <p:cNvPr id="17" name="Rectangle 47"/>
            <p:cNvSpPr>
              <a:spLocks noChangeArrowheads="1"/>
            </p:cNvSpPr>
            <p:nvPr userDrawn="1"/>
          </p:nvSpPr>
          <p:spPr bwMode="auto">
            <a:xfrm flipH="1" flipV="1">
              <a:off x="0" y="142852"/>
              <a:ext cx="997741" cy="5076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47"/>
            <p:cNvSpPr>
              <a:spLocks noChangeArrowheads="1"/>
            </p:cNvSpPr>
            <p:nvPr userDrawn="1"/>
          </p:nvSpPr>
          <p:spPr bwMode="auto">
            <a:xfrm flipH="1" flipV="1">
              <a:off x="1990707" y="142852"/>
              <a:ext cx="7146145" cy="511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47"/>
            <p:cNvSpPr>
              <a:spLocks noChangeArrowheads="1"/>
            </p:cNvSpPr>
            <p:nvPr userDrawn="1"/>
          </p:nvSpPr>
          <p:spPr bwMode="auto">
            <a:xfrm rot="1829331" flipH="1" flipV="1">
              <a:off x="937467" y="291060"/>
              <a:ext cx="607239" cy="5002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47"/>
            <p:cNvSpPr>
              <a:spLocks noChangeArrowheads="1"/>
            </p:cNvSpPr>
            <p:nvPr userDrawn="1"/>
          </p:nvSpPr>
          <p:spPr bwMode="auto">
            <a:xfrm rot="19770669" flipV="1">
              <a:off x="1437533" y="293441"/>
              <a:ext cx="607239" cy="5002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de-DE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Titel des Vortrags  -  Vortragender  -  evtl. Anlass/Datum</a:t>
            </a:r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571472" y="1857364"/>
            <a:ext cx="4500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de-DE" sz="280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Vielen Dank für Ihre</a:t>
            </a:r>
            <a:r>
              <a:rPr lang="de-DE" sz="2800" baseline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Aufmerksamkeit.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Z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64315" y="3573016"/>
            <a:ext cx="371477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 algn="ctr">
              <a:buNone/>
            </a:pPr>
            <a:r>
              <a:rPr lang="en-US" sz="1600" b="0" dirty="0">
                <a:latin typeface="Arial Black" pitchFamily="34" charset="0"/>
              </a:rPr>
              <a:t>SICP – Software Innovation</a:t>
            </a:r>
            <a:r>
              <a:rPr lang="en-US" sz="1600" b="0" baseline="0" dirty="0">
                <a:latin typeface="Arial Black" pitchFamily="34" charset="0"/>
              </a:rPr>
              <a:t> Campus Paderborn</a:t>
            </a:r>
          </a:p>
          <a:p>
            <a:pPr marL="182563" indent="-182563" algn="ctr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82563" indent="-182563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Universität Paderborn</a:t>
            </a:r>
          </a:p>
          <a:p>
            <a:pPr marL="182563" indent="-182563" algn="ctr">
              <a:buNone/>
            </a:pPr>
            <a:r>
              <a:rPr lang="en-US" sz="1600" dirty="0" err="1">
                <a:latin typeface="Arial" pitchFamily="34" charset="0"/>
                <a:cs typeface="Arial" pitchFamily="34" charset="0"/>
              </a:rPr>
              <a:t>Fürstenallee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11</a:t>
            </a:r>
          </a:p>
          <a:p>
            <a:pPr marL="182563" indent="-182563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33102 Paderborn</a:t>
            </a:r>
          </a:p>
          <a:p>
            <a:pPr marL="182563" indent="-182563" algn="ctr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82563" indent="-182563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www.sicp.de</a:t>
            </a:r>
          </a:p>
          <a:p>
            <a:pPr marL="182563" indent="-182563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info@sicp.de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Gruppieren 15"/>
          <p:cNvGrpSpPr/>
          <p:nvPr userDrawn="1"/>
        </p:nvGrpSpPr>
        <p:grpSpPr>
          <a:xfrm flipH="1">
            <a:off x="0" y="799495"/>
            <a:ext cx="9136853" cy="51132"/>
            <a:chOff x="-1" y="142852"/>
            <a:chExt cx="9136853" cy="51132"/>
          </a:xfrm>
        </p:grpSpPr>
        <p:sp>
          <p:nvSpPr>
            <p:cNvPr id="17" name="Rectangle 47"/>
            <p:cNvSpPr>
              <a:spLocks noChangeArrowheads="1"/>
            </p:cNvSpPr>
            <p:nvPr userDrawn="1"/>
          </p:nvSpPr>
          <p:spPr bwMode="auto">
            <a:xfrm flipH="1" flipV="1">
              <a:off x="-1" y="142852"/>
              <a:ext cx="1108468" cy="5076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47"/>
            <p:cNvSpPr>
              <a:spLocks noChangeArrowheads="1"/>
            </p:cNvSpPr>
            <p:nvPr userDrawn="1"/>
          </p:nvSpPr>
          <p:spPr bwMode="auto">
            <a:xfrm flipH="1" flipV="1">
              <a:off x="1990707" y="142852"/>
              <a:ext cx="7146145" cy="511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de-DE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Titel des Vortrags  -  Vortragender  -  evtl. Anlass/Datum</a:t>
            </a:r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2321703" y="1857363"/>
            <a:ext cx="4500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de-DE" sz="280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Thank you for your attention</a:t>
            </a:r>
            <a:r>
              <a:rPr lang="de-DE" sz="2800" baseline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.</a:t>
            </a:r>
          </a:p>
        </p:txBody>
      </p:sp>
      <p:sp>
        <p:nvSpPr>
          <p:cNvPr id="20" name="Rectangle 47"/>
          <p:cNvSpPr>
            <a:spLocks noChangeArrowheads="1"/>
          </p:cNvSpPr>
          <p:nvPr userDrawn="1"/>
        </p:nvSpPr>
        <p:spPr bwMode="auto">
          <a:xfrm flipV="1">
            <a:off x="7135295" y="799495"/>
            <a:ext cx="997741" cy="507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591272"/>
            <a:ext cx="3689987" cy="22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5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7"/>
          <p:cNvSpPr>
            <a:spLocks noChangeArrowheads="1"/>
          </p:cNvSpPr>
          <p:nvPr/>
        </p:nvSpPr>
        <p:spPr bwMode="auto">
          <a:xfrm>
            <a:off x="0" y="6605609"/>
            <a:ext cx="9144000" cy="216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28662" y="6606000"/>
            <a:ext cx="6858048" cy="216000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>
              <a:buFontTx/>
              <a:buNone/>
            </a:pPr>
            <a:r>
              <a:rPr lang="de-DE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Titel des Vortrags  -  Vortragender  -  evtl. Anlass/Datum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01090" y="6606000"/>
            <a:ext cx="642942" cy="216000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fld id="{F275AF41-3193-41A9-B205-E86B92ACFA1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79" r:id="rId3"/>
    <p:sldLayoutId id="2147483677" r:id="rId4"/>
    <p:sldLayoutId id="2147483680" r:id="rId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1979712" y="2204864"/>
            <a:ext cx="5964338" cy="1536526"/>
          </a:xfrm>
        </p:spPr>
        <p:txBody>
          <a:bodyPr/>
          <a:lstStyle/>
          <a:p>
            <a:r>
              <a:rPr lang="de-DE" sz="2400" dirty="0" err="1"/>
              <a:t>Current</a:t>
            </a:r>
            <a:r>
              <a:rPr lang="de-DE" sz="2400" dirty="0"/>
              <a:t> Progress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2043616" y="3140968"/>
            <a:ext cx="6804235" cy="338554"/>
          </a:xfrm>
        </p:spPr>
        <p:txBody>
          <a:bodyPr/>
          <a:lstStyle/>
          <a:p>
            <a:r>
              <a:rPr lang="de-DE" sz="1600" dirty="0"/>
              <a:t>Ella Vahle, Julian Karch, </a:t>
            </a:r>
            <a:r>
              <a:rPr lang="de-DE" sz="1600" dirty="0" err="1"/>
              <a:t>Parinay</a:t>
            </a:r>
            <a:r>
              <a:rPr lang="de-DE" sz="1600" dirty="0"/>
              <a:t> Singh, </a:t>
            </a:r>
            <a:r>
              <a:rPr lang="de-DE" sz="1600" dirty="0" err="1"/>
              <a:t>Sanket</a:t>
            </a:r>
            <a:r>
              <a:rPr lang="de-DE" sz="1600" dirty="0"/>
              <a:t> More, Mansoor </a:t>
            </a:r>
            <a:r>
              <a:rPr lang="de-DE" sz="1600" dirty="0" err="1"/>
              <a:t>Soomro</a:t>
            </a:r>
            <a:endParaRPr lang="de-DE" sz="16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2051720" y="3634533"/>
            <a:ext cx="1467068" cy="400110"/>
          </a:xfrm>
        </p:spPr>
        <p:txBody>
          <a:bodyPr/>
          <a:lstStyle/>
          <a:p>
            <a:r>
              <a:rPr lang="de-DE" dirty="0"/>
              <a:t>18.01.2023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Sketches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E566DC1-8047-22ED-6131-21875BF0F7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960176"/>
            <a:ext cx="7632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06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Sketches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730FCB3-A19F-FBC5-BF41-E01C3BD9B9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92" y="961200"/>
            <a:ext cx="7646416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7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Sketches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A3DD6A4A-84B7-8E4D-E4BB-C1545D881C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13" y="1261394"/>
            <a:ext cx="6881774" cy="486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02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Sketches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E4B27062-22D2-49CA-1E37-22A1A1499E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13" y="1230963"/>
            <a:ext cx="6881774" cy="486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57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Sketches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FD492D6-E2DE-2AA8-630C-00115F3AAA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92" y="961200"/>
            <a:ext cx="7646416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48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Hagia Sophia – Brief </a:t>
            </a:r>
            <a:r>
              <a:rPr lang="de-DE" dirty="0" err="1"/>
              <a:t>Historic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b="0" i="0" u="none" strike="noStrike" dirty="0" err="1">
                <a:solidFill>
                  <a:srgbClr val="0C3061"/>
                </a:solidFill>
                <a:effectLst/>
                <a:latin typeface="Georgia" panose="02040502050405020303" pitchFamily="18" charset="0"/>
              </a:rPr>
              <a:t>Byzantine</a:t>
            </a:r>
            <a:r>
              <a:rPr lang="de-DE" b="0" i="0" u="none" strike="noStrike" dirty="0">
                <a:solidFill>
                  <a:srgbClr val="0C306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de-DE" b="0" i="0" u="none" strike="noStrike" dirty="0" err="1">
                <a:solidFill>
                  <a:srgbClr val="0C3061"/>
                </a:solidFill>
                <a:effectLst/>
                <a:latin typeface="Georgia" panose="02040502050405020303" pitchFamily="18" charset="0"/>
              </a:rPr>
              <a:t>structure</a:t>
            </a:r>
            <a:r>
              <a:rPr lang="de-DE" b="0" i="0" u="none" strike="noStrike" dirty="0">
                <a:solidFill>
                  <a:srgbClr val="0C3061"/>
                </a:solidFill>
                <a:effectLst/>
                <a:latin typeface="Georgia" panose="02040502050405020303" pitchFamily="18" charset="0"/>
              </a:rPr>
              <a:t> in Istanbul </a:t>
            </a:r>
          </a:p>
          <a:p>
            <a:r>
              <a:rPr lang="de-DE" dirty="0" err="1">
                <a:solidFill>
                  <a:srgbClr val="0C3061"/>
                </a:solidFill>
                <a:latin typeface="Georgia" panose="02040502050405020303" pitchFamily="18" charset="0"/>
              </a:rPr>
              <a:t>Build</a:t>
            </a:r>
            <a:r>
              <a:rPr lang="de-DE" dirty="0">
                <a:solidFill>
                  <a:srgbClr val="0C3061"/>
                </a:solidFill>
                <a:latin typeface="Georgia" panose="02040502050405020303" pitchFamily="18" charset="0"/>
              </a:rPr>
              <a:t> </a:t>
            </a:r>
            <a:r>
              <a:rPr lang="de-DE" b="0" i="0" u="none" strike="noStrike" dirty="0">
                <a:solidFill>
                  <a:srgbClr val="0C3061"/>
                </a:solidFill>
                <a:effectLst/>
                <a:latin typeface="Georgia" panose="02040502050405020303" pitchFamily="18" charset="0"/>
              </a:rPr>
              <a:t>532–537 </a:t>
            </a:r>
            <a:r>
              <a:rPr lang="de-DE" b="0" i="0" u="none" strike="noStrike" cap="all" dirty="0">
                <a:solidFill>
                  <a:srgbClr val="0C3061"/>
                </a:solidFill>
                <a:effectLst/>
                <a:latin typeface="Georgia" panose="02040502050405020303" pitchFamily="18" charset="0"/>
              </a:rPr>
              <a:t>CE </a:t>
            </a:r>
          </a:p>
          <a:p>
            <a:r>
              <a:rPr lang="de-DE" dirty="0">
                <a:solidFill>
                  <a:srgbClr val="0C3061"/>
                </a:solidFill>
              </a:rPr>
              <a:t>537-1453 </a:t>
            </a:r>
            <a:r>
              <a:rPr lang="de-DE" dirty="0" err="1">
                <a:solidFill>
                  <a:srgbClr val="0C3061"/>
                </a:solidFill>
              </a:rPr>
              <a:t>Cathedrale</a:t>
            </a:r>
            <a:r>
              <a:rPr lang="de-DE" dirty="0">
                <a:solidFill>
                  <a:srgbClr val="0C3061"/>
                </a:solidFill>
              </a:rPr>
              <a:t> </a:t>
            </a:r>
            <a:r>
              <a:rPr lang="de-DE" b="0" i="0" u="none" strike="noStrike" dirty="0" err="1">
                <a:solidFill>
                  <a:srgbClr val="0C3061"/>
                </a:solidFill>
                <a:effectLst/>
                <a:latin typeface="Georgia" panose="02040502050405020303" pitchFamily="18" charset="0"/>
              </a:rPr>
              <a:t>of</a:t>
            </a:r>
            <a:r>
              <a:rPr lang="de-DE" b="0" i="0" u="none" strike="noStrike" dirty="0">
                <a:solidFill>
                  <a:srgbClr val="0C306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de-DE" b="0" i="0" u="none" strike="noStrike" dirty="0" err="1">
                <a:solidFill>
                  <a:srgbClr val="0C3061"/>
                </a:solidFill>
                <a:effectLst/>
                <a:latin typeface="Georgia" panose="02040502050405020303" pitchFamily="18" charset="0"/>
              </a:rPr>
              <a:t>the</a:t>
            </a:r>
            <a:r>
              <a:rPr lang="de-DE" b="0" i="0" u="none" strike="noStrike" dirty="0">
                <a:solidFill>
                  <a:srgbClr val="0C3061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de-DE" b="0" i="0" dirty="0">
                <a:solidFill>
                  <a:srgbClr val="0C3061"/>
                </a:solidFill>
                <a:effectLst/>
                <a:latin typeface="Georgia" panose="02040502050405020303" pitchFamily="18" charset="0"/>
              </a:rPr>
              <a:t>Ecumenical Patriarchate of Constantinople</a:t>
            </a:r>
          </a:p>
          <a:p>
            <a:r>
              <a:rPr lang="de-DE" dirty="0">
                <a:solidFill>
                  <a:srgbClr val="0C3061"/>
                </a:solidFill>
                <a:latin typeface="Georgia" panose="02040502050405020303" pitchFamily="18" charset="0"/>
              </a:rPr>
              <a:t>1453-1935 Great </a:t>
            </a:r>
            <a:r>
              <a:rPr lang="de-DE" dirty="0" err="1">
                <a:solidFill>
                  <a:srgbClr val="0C3061"/>
                </a:solidFill>
                <a:latin typeface="Georgia" panose="02040502050405020303" pitchFamily="18" charset="0"/>
              </a:rPr>
              <a:t>Mosque</a:t>
            </a:r>
            <a:r>
              <a:rPr lang="de-DE" dirty="0">
                <a:solidFill>
                  <a:srgbClr val="0C3061"/>
                </a:solidFill>
                <a:latin typeface="Georgia" panose="02040502050405020303" pitchFamily="18" charset="0"/>
              </a:rPr>
              <a:t> after </a:t>
            </a:r>
            <a:r>
              <a:rPr lang="de-DE" b="0" i="0" u="none" strike="noStrike" dirty="0" err="1">
                <a:solidFill>
                  <a:srgbClr val="0C3061"/>
                </a:solidFill>
                <a:effectLst/>
                <a:latin typeface="Georgia" panose="02040502050405020303" pitchFamily="18" charset="0"/>
              </a:rPr>
              <a:t>the</a:t>
            </a:r>
            <a:r>
              <a:rPr lang="de-DE" b="0" i="0" u="none" strike="noStrike" dirty="0">
                <a:solidFill>
                  <a:srgbClr val="0C3061"/>
                </a:solidFill>
                <a:effectLst/>
                <a:latin typeface="Georgia" panose="02040502050405020303" pitchFamily="18" charset="0"/>
              </a:rPr>
              <a:t> Turkish </a:t>
            </a:r>
            <a:r>
              <a:rPr lang="de-DE" b="0" i="0" u="none" strike="noStrike" dirty="0" err="1">
                <a:solidFill>
                  <a:srgbClr val="0C3061"/>
                </a:solidFill>
                <a:effectLst/>
                <a:latin typeface="Georgia" panose="02040502050405020303" pitchFamily="18" charset="0"/>
              </a:rPr>
              <a:t>conquest</a:t>
            </a:r>
            <a:r>
              <a:rPr lang="de-DE" b="0" i="0" u="none" strike="noStrike" dirty="0">
                <a:solidFill>
                  <a:srgbClr val="0C306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de-DE" b="0" i="0" u="none" strike="noStrike" dirty="0" err="1">
                <a:solidFill>
                  <a:srgbClr val="0C3061"/>
                </a:solidFill>
                <a:effectLst/>
                <a:latin typeface="Georgia" panose="02040502050405020303" pitchFamily="18" charset="0"/>
              </a:rPr>
              <a:t>of</a:t>
            </a:r>
            <a:r>
              <a:rPr lang="de-DE" b="0" i="0" u="none" strike="noStrike" dirty="0">
                <a:solidFill>
                  <a:srgbClr val="0C306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de-DE" b="0" i="0" u="none" strike="noStrike" dirty="0" err="1">
                <a:solidFill>
                  <a:srgbClr val="0C3061"/>
                </a:solidFill>
                <a:effectLst/>
                <a:latin typeface="Georgia" panose="02040502050405020303" pitchFamily="18" charset="0"/>
              </a:rPr>
              <a:t>Constantinople</a:t>
            </a:r>
            <a:r>
              <a:rPr lang="de-DE" dirty="0">
                <a:solidFill>
                  <a:srgbClr val="0C3061"/>
                </a:solidFill>
                <a:latin typeface="Georgia" panose="02040502050405020303" pitchFamily="18" charset="0"/>
              </a:rPr>
              <a:t> </a:t>
            </a:r>
          </a:p>
          <a:p>
            <a:r>
              <a:rPr lang="de-DE" dirty="0">
                <a:latin typeface="Georgia" panose="02040502050405020303" pitchFamily="18" charset="0"/>
              </a:rPr>
              <a:t>1935-2020 Museum</a:t>
            </a:r>
          </a:p>
          <a:p>
            <a:r>
              <a:rPr lang="de-DE" dirty="0">
                <a:latin typeface="Georgia" panose="02040502050405020303" pitchFamily="18" charset="0"/>
              </a:rPr>
              <a:t>2020-today Great </a:t>
            </a:r>
            <a:r>
              <a:rPr lang="de-DE" dirty="0" err="1">
                <a:latin typeface="Georgia" panose="02040502050405020303" pitchFamily="18" charset="0"/>
              </a:rPr>
              <a:t>Mosque</a:t>
            </a:r>
            <a:endParaRPr lang="de-DE" dirty="0">
              <a:latin typeface="Georgia" panose="02040502050405020303" pitchFamily="18" charset="0"/>
            </a:endParaRPr>
          </a:p>
          <a:p>
            <a:r>
              <a:rPr lang="de-DE" dirty="0" err="1">
                <a:latin typeface="Georgia" panose="02040502050405020303" pitchFamily="18" charset="0"/>
              </a:rPr>
              <a:t>Since</a:t>
            </a:r>
            <a:r>
              <a:rPr lang="de-DE" dirty="0">
                <a:latin typeface="Georgia" panose="02040502050405020303" pitchFamily="18" charset="0"/>
              </a:rPr>
              <a:t> 1985 </a:t>
            </a:r>
            <a:r>
              <a:rPr lang="de-DE" dirty="0" err="1">
                <a:latin typeface="Georgia" panose="02040502050405020303" pitchFamily="18" charset="0"/>
              </a:rPr>
              <a:t>component</a:t>
            </a:r>
            <a:r>
              <a:rPr lang="de-DE" dirty="0">
                <a:latin typeface="Georgia" panose="02040502050405020303" pitchFamily="18" charset="0"/>
              </a:rPr>
              <a:t> </a:t>
            </a:r>
            <a:r>
              <a:rPr lang="de-DE" dirty="0" err="1">
                <a:latin typeface="Georgia" panose="02040502050405020303" pitchFamily="18" charset="0"/>
              </a:rPr>
              <a:t>of</a:t>
            </a:r>
            <a:r>
              <a:rPr lang="de-DE" dirty="0">
                <a:latin typeface="Georgia" panose="02040502050405020303" pitchFamily="18" charset="0"/>
              </a:rPr>
              <a:t> UNESCO World Heritage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277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Hagia Sophia - Architecture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A5684EA-4AB6-7E0B-B620-E37A03C0F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72" y="900310"/>
            <a:ext cx="8302056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1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Hagia Sophia – </a:t>
            </a:r>
            <a:r>
              <a:rPr lang="de-DE" dirty="0" err="1"/>
              <a:t>Important</a:t>
            </a:r>
            <a:r>
              <a:rPr lang="de-DE" dirty="0"/>
              <a:t> Parts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i="0" u="none" strike="noStrike" dirty="0">
                <a:solidFill>
                  <a:srgbClr val="0C3061"/>
                </a:solidFill>
                <a:effectLst/>
                <a:latin typeface="+mn-lt"/>
              </a:rPr>
              <a:t>Main </a:t>
            </a:r>
            <a:r>
              <a:rPr lang="de-DE" i="0" u="none" strike="noStrike" dirty="0" err="1">
                <a:solidFill>
                  <a:srgbClr val="0C3061"/>
                </a:solidFill>
                <a:effectLst/>
                <a:latin typeface="+mn-lt"/>
              </a:rPr>
              <a:t>part</a:t>
            </a:r>
            <a:r>
              <a:rPr lang="de-DE" i="0" u="none" strike="noStrike" dirty="0">
                <a:solidFill>
                  <a:srgbClr val="0C3061"/>
                </a:solidFill>
                <a:effectLst/>
                <a:latin typeface="+mn-lt"/>
              </a:rPr>
              <a:t> </a:t>
            </a:r>
            <a:r>
              <a:rPr lang="de-DE" i="0" u="none" strike="noStrike" dirty="0">
                <a:solidFill>
                  <a:srgbClr val="0C3061"/>
                </a:solidFill>
                <a:effectLst/>
                <a:latin typeface="+mn-lt"/>
                <a:sym typeface="Wingdings" pitchFamily="2" charset="2"/>
              </a:rPr>
              <a:t> Dome &amp; 2 </a:t>
            </a:r>
            <a:r>
              <a:rPr lang="de-DE" i="0" u="none" strike="noStrike" dirty="0" err="1">
                <a:solidFill>
                  <a:srgbClr val="0C3061"/>
                </a:solidFill>
                <a:effectLst/>
                <a:latin typeface="+mn-lt"/>
                <a:sym typeface="Wingdings" pitchFamily="2" charset="2"/>
              </a:rPr>
              <a:t>semidomes</a:t>
            </a:r>
            <a:endParaRPr lang="de-DE" i="0" u="none" strike="noStrike" dirty="0">
              <a:solidFill>
                <a:srgbClr val="0C3061"/>
              </a:solidFill>
              <a:effectLst/>
              <a:latin typeface="+mn-lt"/>
              <a:sym typeface="Wingdings" pitchFamily="2" charset="2"/>
            </a:endParaRPr>
          </a:p>
          <a:p>
            <a:pPr lvl="1"/>
            <a:r>
              <a:rPr lang="de-DE" i="0" u="none" strike="noStrike" dirty="0" err="1">
                <a:solidFill>
                  <a:srgbClr val="0C3061"/>
                </a:solidFill>
                <a:effectLst/>
                <a:latin typeface="+mn-lt"/>
              </a:rPr>
              <a:t>Carried</a:t>
            </a:r>
            <a:r>
              <a:rPr lang="de-DE" i="0" u="none" strike="noStrike" dirty="0">
                <a:solidFill>
                  <a:srgbClr val="0C3061"/>
                </a:solidFill>
                <a:effectLst/>
                <a:latin typeface="+mn-lt"/>
              </a:rPr>
              <a:t> on 4 </a:t>
            </a:r>
            <a:r>
              <a:rPr lang="de-DE" i="0" u="none" strike="noStrike" dirty="0" err="1">
                <a:solidFill>
                  <a:srgbClr val="0C3061"/>
                </a:solidFill>
                <a:effectLst/>
                <a:latin typeface="+mn-lt"/>
              </a:rPr>
              <a:t>pendentives</a:t>
            </a:r>
            <a:endParaRPr lang="de-DE" i="0" u="none" strike="noStrike" dirty="0">
              <a:solidFill>
                <a:srgbClr val="0C3061"/>
              </a:solidFill>
              <a:effectLst/>
              <a:latin typeface="+mn-lt"/>
            </a:endParaRPr>
          </a:p>
          <a:p>
            <a:r>
              <a:rPr lang="de-DE" dirty="0" err="1">
                <a:solidFill>
                  <a:srgbClr val="0C3061"/>
                </a:solidFill>
                <a:latin typeface="+mn-lt"/>
              </a:rPr>
              <a:t>Minarets</a:t>
            </a:r>
            <a:endParaRPr lang="de-DE" dirty="0">
              <a:solidFill>
                <a:srgbClr val="0C3061"/>
              </a:solidFill>
              <a:latin typeface="+mn-lt"/>
            </a:endParaRPr>
          </a:p>
          <a:p>
            <a:r>
              <a:rPr lang="de-DE" i="0" u="none" strike="noStrike" dirty="0">
                <a:solidFill>
                  <a:srgbClr val="0C3061"/>
                </a:solidFill>
                <a:effectLst/>
                <a:latin typeface="+mn-lt"/>
              </a:rPr>
              <a:t>Mihrab</a:t>
            </a:r>
          </a:p>
          <a:p>
            <a:r>
              <a:rPr lang="de-DE" dirty="0">
                <a:solidFill>
                  <a:srgbClr val="0C3061"/>
                </a:solidFill>
                <a:latin typeface="+mn-lt"/>
              </a:rPr>
              <a:t>Minibar</a:t>
            </a:r>
            <a:endParaRPr lang="de-DE" i="0" u="none" strike="noStrike" dirty="0">
              <a:solidFill>
                <a:srgbClr val="0C3061"/>
              </a:solidFill>
              <a:effectLst/>
              <a:latin typeface="+mn-lt"/>
            </a:endParaRPr>
          </a:p>
          <a:p>
            <a:r>
              <a:rPr lang="de-DE" i="0" u="none" strike="noStrike" dirty="0">
                <a:solidFill>
                  <a:srgbClr val="0C3061"/>
                </a:solidFill>
                <a:effectLst/>
                <a:latin typeface="+mn-lt"/>
              </a:rPr>
              <a:t>Loge </a:t>
            </a:r>
            <a:r>
              <a:rPr lang="de-DE" i="0" u="none" strike="noStrike" dirty="0" err="1">
                <a:solidFill>
                  <a:srgbClr val="0C3061"/>
                </a:solidFill>
                <a:effectLst/>
                <a:latin typeface="+mn-lt"/>
              </a:rPr>
              <a:t>of</a:t>
            </a:r>
            <a:r>
              <a:rPr lang="de-DE" i="0" u="none" strike="noStrike" dirty="0">
                <a:solidFill>
                  <a:srgbClr val="0C3061"/>
                </a:solidFill>
                <a:effectLst/>
                <a:latin typeface="+mn-lt"/>
              </a:rPr>
              <a:t> Empress</a:t>
            </a:r>
          </a:p>
          <a:p>
            <a:r>
              <a:rPr lang="de-DE" dirty="0" err="1">
                <a:solidFill>
                  <a:srgbClr val="0C3061"/>
                </a:solidFill>
                <a:latin typeface="+mn-lt"/>
              </a:rPr>
              <a:t>Sultan‘s</a:t>
            </a:r>
            <a:r>
              <a:rPr lang="de-DE" dirty="0">
                <a:solidFill>
                  <a:srgbClr val="0C3061"/>
                </a:solidFill>
                <a:latin typeface="+mn-lt"/>
              </a:rPr>
              <a:t> Lodge</a:t>
            </a:r>
            <a:endParaRPr lang="de-DE" i="0" u="none" strike="noStrike" dirty="0">
              <a:solidFill>
                <a:srgbClr val="0C3061"/>
              </a:solidFill>
              <a:effectLst/>
              <a:latin typeface="+mn-lt"/>
            </a:endParaRPr>
          </a:p>
          <a:p>
            <a:r>
              <a:rPr lang="de-DE" dirty="0">
                <a:solidFill>
                  <a:srgbClr val="0C3061"/>
                </a:solidFill>
                <a:latin typeface="+mn-lt"/>
              </a:rPr>
              <a:t>Marble Door</a:t>
            </a:r>
          </a:p>
          <a:p>
            <a:r>
              <a:rPr lang="de-DE" dirty="0">
                <a:solidFill>
                  <a:srgbClr val="0C3061"/>
                </a:solidFill>
                <a:latin typeface="+mn-lt"/>
              </a:rPr>
              <a:t>Marble </a:t>
            </a:r>
            <a:r>
              <a:rPr lang="de-DE" dirty="0" err="1">
                <a:solidFill>
                  <a:srgbClr val="0C3061"/>
                </a:solidFill>
                <a:latin typeface="+mn-lt"/>
              </a:rPr>
              <a:t>Jar</a:t>
            </a:r>
            <a:endParaRPr lang="de-DE" dirty="0">
              <a:solidFill>
                <a:srgbClr val="0C3061"/>
              </a:solidFill>
              <a:latin typeface="+mn-lt"/>
            </a:endParaRPr>
          </a:p>
          <a:p>
            <a:r>
              <a:rPr lang="de-DE" dirty="0" err="1">
                <a:solidFill>
                  <a:srgbClr val="0C3061"/>
                </a:solidFill>
                <a:latin typeface="+mn-lt"/>
              </a:rPr>
              <a:t>Mosaics</a:t>
            </a:r>
            <a:endParaRPr lang="de-DE" dirty="0">
              <a:solidFill>
                <a:srgbClr val="0C3061"/>
              </a:solidFill>
              <a:latin typeface="+mn-lt"/>
            </a:endParaRPr>
          </a:p>
          <a:p>
            <a:r>
              <a:rPr lang="de-DE" dirty="0" err="1">
                <a:solidFill>
                  <a:srgbClr val="0C3061"/>
                </a:solidFill>
                <a:latin typeface="+mn-lt"/>
              </a:rPr>
              <a:t>Tombs</a:t>
            </a:r>
            <a:r>
              <a:rPr lang="de-DE" dirty="0">
                <a:solidFill>
                  <a:srgbClr val="0C3061"/>
                </a:solidFill>
                <a:latin typeface="+mn-lt"/>
              </a:rPr>
              <a:t> </a:t>
            </a:r>
          </a:p>
          <a:p>
            <a:endParaRPr lang="de-DE" dirty="0">
              <a:solidFill>
                <a:srgbClr val="0C3061"/>
              </a:solidFill>
              <a:latin typeface="+mn-lt"/>
            </a:endParaRPr>
          </a:p>
          <a:p>
            <a:endParaRPr lang="de-DE" dirty="0">
              <a:solidFill>
                <a:srgbClr val="0C3061"/>
              </a:solidFill>
              <a:latin typeface="+mn-lt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DC0C2CD-BE2D-5B12-DCBB-B66DBABCD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246" y="980729"/>
            <a:ext cx="3463311" cy="2304256"/>
          </a:xfrm>
          <a:prstGeom prst="rect">
            <a:avLst/>
          </a:prstGeom>
        </p:spPr>
      </p:pic>
      <p:pic>
        <p:nvPicPr>
          <p:cNvPr id="7" name="Grafik 6" descr="Ein Bild, das Himmel, draußen, Gebäude, Moschee enthält.&#10;&#10;Automatisch generierte Beschreibung">
            <a:extLst>
              <a:ext uri="{FF2B5EF4-FFF2-40B4-BE49-F238E27FC236}">
                <a16:creationId xmlns:a16="http://schemas.microsoft.com/office/drawing/2014/main" id="{D4CB345C-AD2E-4ABF-AFEF-B9C8AC7A2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383364"/>
            <a:ext cx="3162113" cy="31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91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Hagia Sophia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possible </a:t>
            </a:r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exploring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With</a:t>
            </a:r>
            <a:r>
              <a:rPr lang="de-DE" dirty="0"/>
              <a:t> optional </a:t>
            </a:r>
            <a:r>
              <a:rPr lang="de-DE" dirty="0" err="1"/>
              <a:t>audio</a:t>
            </a:r>
            <a:r>
              <a:rPr lang="de-DE" dirty="0"/>
              <a:t> </a:t>
            </a:r>
            <a:r>
              <a:rPr lang="de-DE" dirty="0" err="1"/>
              <a:t>guide</a:t>
            </a:r>
            <a:endParaRPr lang="de-DE" dirty="0"/>
          </a:p>
          <a:p>
            <a:r>
              <a:rPr lang="de-DE" dirty="0"/>
              <a:t>Admission </a:t>
            </a:r>
            <a:r>
              <a:rPr lang="de-DE" dirty="0" err="1"/>
              <a:t>restriction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clothing</a:t>
            </a:r>
            <a:endParaRPr lang="de-DE" dirty="0"/>
          </a:p>
          <a:p>
            <a:r>
              <a:rPr lang="de-DE" dirty="0" err="1"/>
              <a:t>Closed</a:t>
            </a:r>
            <a:r>
              <a:rPr lang="de-DE" dirty="0"/>
              <a:t> 5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prayer</a:t>
            </a:r>
            <a:endParaRPr lang="de-DE" dirty="0"/>
          </a:p>
          <a:p>
            <a:r>
              <a:rPr lang="de-DE" dirty="0" err="1"/>
              <a:t>Tourists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behave</a:t>
            </a:r>
            <a:r>
              <a:rPr lang="de-DE" dirty="0"/>
              <a:t> </a:t>
            </a:r>
            <a:r>
              <a:rPr lang="de-DE" dirty="0" err="1"/>
              <a:t>quietly</a:t>
            </a:r>
            <a:r>
              <a:rPr lang="de-DE" dirty="0"/>
              <a:t> and </a:t>
            </a:r>
            <a:r>
              <a:rPr lang="de-DE" dirty="0" err="1"/>
              <a:t>respectfully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46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Review – Struggles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progress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/</a:t>
            </a:r>
            <a:r>
              <a:rPr lang="de-DE" dirty="0" err="1"/>
              <a:t>planned</a:t>
            </a:r>
            <a:endParaRPr lang="de-DE" dirty="0"/>
          </a:p>
          <a:p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meeting</a:t>
            </a:r>
            <a:r>
              <a:rPr lang="de-DE" dirty="0"/>
              <a:t> intensive</a:t>
            </a:r>
          </a:p>
          <a:p>
            <a:pPr lvl="1"/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hard</a:t>
            </a:r>
            <a:endParaRPr lang="de-DE" dirty="0"/>
          </a:p>
          <a:p>
            <a:r>
              <a:rPr lang="de-DE" dirty="0"/>
              <a:t>Implementation </a:t>
            </a:r>
            <a:r>
              <a:rPr lang="de-DE" dirty="0" err="1"/>
              <a:t>hasn‘t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  <a:p>
            <a:pPr lvl="1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expect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and </a:t>
            </a:r>
            <a:r>
              <a:rPr lang="de-DE" dirty="0" err="1"/>
              <a:t>visions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starts</a:t>
            </a:r>
            <a:endParaRPr lang="de-DE" dirty="0"/>
          </a:p>
          <a:p>
            <a:r>
              <a:rPr lang="de-DE" b="1" dirty="0" err="1"/>
              <a:t>Unaccustomed</a:t>
            </a:r>
            <a:r>
              <a:rPr lang="de-DE" b="1" dirty="0"/>
              <a:t> to </a:t>
            </a:r>
            <a:r>
              <a:rPr lang="de-DE" b="1" dirty="0" err="1"/>
              <a:t>level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selforganization</a:t>
            </a:r>
            <a:r>
              <a:rPr lang="de-DE" b="1" dirty="0"/>
              <a:t>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689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57158" y="1310370"/>
            <a:ext cx="8429684" cy="5214974"/>
          </a:xfrm>
        </p:spPr>
        <p:txBody>
          <a:bodyPr/>
          <a:lstStyle/>
          <a:p>
            <a:r>
              <a:rPr lang="de-DE" dirty="0"/>
              <a:t>Research Questions</a:t>
            </a:r>
          </a:p>
          <a:p>
            <a:r>
              <a:rPr lang="de-DE" dirty="0"/>
              <a:t>Class </a:t>
            </a:r>
            <a:r>
              <a:rPr lang="de-DE" dirty="0" err="1"/>
              <a:t>Diagram</a:t>
            </a:r>
            <a:endParaRPr lang="de-DE" dirty="0"/>
          </a:p>
          <a:p>
            <a:r>
              <a:rPr lang="de-DE" dirty="0"/>
              <a:t>Sketches</a:t>
            </a:r>
          </a:p>
          <a:p>
            <a:r>
              <a:rPr lang="de-DE" dirty="0" err="1"/>
              <a:t>Mosque</a:t>
            </a:r>
            <a:r>
              <a:rPr lang="de-DE" dirty="0"/>
              <a:t>–Cathedral </a:t>
            </a:r>
            <a:r>
              <a:rPr lang="de-DE" dirty="0" err="1"/>
              <a:t>of</a:t>
            </a:r>
            <a:r>
              <a:rPr lang="de-DE" dirty="0"/>
              <a:t> Córdoba</a:t>
            </a:r>
          </a:p>
          <a:p>
            <a:r>
              <a:rPr lang="de-DE" dirty="0"/>
              <a:t>Hagia Sophia</a:t>
            </a:r>
          </a:p>
          <a:p>
            <a:r>
              <a:rPr lang="de-DE" dirty="0"/>
              <a:t>Review and 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58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Talk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de-DE" dirty="0"/>
          </a:p>
          <a:p>
            <a:r>
              <a:rPr lang="de-DE" dirty="0" err="1"/>
              <a:t>Decide</a:t>
            </a:r>
            <a:r>
              <a:rPr lang="de-DE" dirty="0"/>
              <a:t> on </a:t>
            </a:r>
            <a:r>
              <a:rPr lang="de-DE" dirty="0" err="1"/>
              <a:t>spaces</a:t>
            </a:r>
            <a:r>
              <a:rPr lang="de-DE" dirty="0"/>
              <a:t> to </a:t>
            </a:r>
            <a:r>
              <a:rPr lang="de-DE" dirty="0" err="1"/>
              <a:t>use</a:t>
            </a:r>
            <a:r>
              <a:rPr lang="de-DE" dirty="0"/>
              <a:t>/</a:t>
            </a:r>
            <a:r>
              <a:rPr lang="de-DE" dirty="0" err="1"/>
              <a:t>model</a:t>
            </a:r>
            <a:endParaRPr lang="de-DE" dirty="0"/>
          </a:p>
          <a:p>
            <a:r>
              <a:rPr lang="de-DE" dirty="0" err="1"/>
              <a:t>Refine</a:t>
            </a:r>
            <a:r>
              <a:rPr lang="de-DE" dirty="0"/>
              <a:t> and plan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stories</a:t>
            </a:r>
            <a:r>
              <a:rPr lang="de-DE" dirty="0"/>
              <a:t> in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detail</a:t>
            </a:r>
            <a:endParaRPr lang="de-DE" dirty="0"/>
          </a:p>
          <a:p>
            <a:r>
              <a:rPr lang="de-DE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Start </a:t>
            </a:r>
            <a:r>
              <a:rPr lang="de-DE" dirty="0" err="1">
                <a:solidFill>
                  <a:schemeClr val="accent5">
                    <a:lumMod val="75000"/>
                    <a:lumOff val="25000"/>
                  </a:schemeClr>
                </a:solidFill>
              </a:rPr>
              <a:t>with</a:t>
            </a:r>
            <a:r>
              <a:rPr lang="de-DE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5">
                    <a:lumMod val="75000"/>
                    <a:lumOff val="25000"/>
                  </a:schemeClr>
                </a:solidFill>
              </a:rPr>
              <a:t>implementation</a:t>
            </a:r>
            <a:endParaRPr lang="de-DE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819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343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Question(s)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57158" y="2865191"/>
            <a:ext cx="8429684" cy="1127618"/>
          </a:xfrm>
        </p:spPr>
        <p:txBody>
          <a:bodyPr/>
          <a:lstStyle/>
          <a:p>
            <a:pPr marL="0" indent="0">
              <a:buNone/>
            </a:pPr>
            <a:r>
              <a:rPr lang="de-DE" sz="3200" dirty="0">
                <a:effectLst/>
                <a:latin typeface="Calibri" panose="020F0502020204030204" pitchFamily="34" charset="0"/>
              </a:rPr>
              <a:t>What </a:t>
            </a:r>
            <a:r>
              <a:rPr lang="de-DE" sz="3200" dirty="0" err="1">
                <a:effectLst/>
                <a:latin typeface="Calibri" panose="020F0502020204030204" pitchFamily="34" charset="0"/>
              </a:rPr>
              <a:t>are</a:t>
            </a:r>
            <a:r>
              <a:rPr lang="de-DE" sz="3200" dirty="0">
                <a:effectLst/>
                <a:latin typeface="Calibri" panose="020F0502020204030204" pitchFamily="34" charset="0"/>
              </a:rPr>
              <a:t> </a:t>
            </a:r>
            <a:r>
              <a:rPr lang="de-DE" sz="32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3200" dirty="0">
                <a:effectLst/>
                <a:latin typeface="Calibri" panose="020F0502020204030204" pitchFamily="34" charset="0"/>
              </a:rPr>
              <a:t> potential </a:t>
            </a:r>
            <a:r>
              <a:rPr lang="de-DE" sz="3200" dirty="0" err="1">
                <a:effectLst/>
                <a:latin typeface="Calibri" panose="020F0502020204030204" pitchFamily="34" charset="0"/>
              </a:rPr>
              <a:t>benefits</a:t>
            </a:r>
            <a:r>
              <a:rPr lang="de-DE" sz="3200" dirty="0">
                <a:effectLst/>
                <a:latin typeface="Calibri" panose="020F0502020204030204" pitchFamily="34" charset="0"/>
              </a:rPr>
              <a:t> and </a:t>
            </a:r>
            <a:r>
              <a:rPr lang="de-DE" sz="3200" dirty="0" err="1">
                <a:effectLst/>
                <a:latin typeface="Calibri" panose="020F0502020204030204" pitchFamily="34" charset="0"/>
              </a:rPr>
              <a:t>drawbacks</a:t>
            </a:r>
            <a:r>
              <a:rPr lang="de-DE" sz="3200" dirty="0">
                <a:effectLst/>
                <a:latin typeface="Calibri" panose="020F0502020204030204" pitchFamily="34" charset="0"/>
              </a:rPr>
              <a:t> </a:t>
            </a:r>
            <a:r>
              <a:rPr lang="de-DE" sz="3200" dirty="0" err="1">
                <a:effectLst/>
                <a:latin typeface="Calibri" panose="020F0502020204030204" pitchFamily="34" charset="0"/>
              </a:rPr>
              <a:t>of</a:t>
            </a:r>
            <a:r>
              <a:rPr lang="de-DE" sz="3200" dirty="0">
                <a:effectLst/>
                <a:latin typeface="Calibri" panose="020F0502020204030204" pitchFamily="34" charset="0"/>
              </a:rPr>
              <a:t> </a:t>
            </a:r>
            <a:r>
              <a:rPr lang="de-DE" sz="3200" dirty="0" err="1">
                <a:effectLst/>
                <a:latin typeface="Calibri" panose="020F0502020204030204" pitchFamily="34" charset="0"/>
              </a:rPr>
              <a:t>digitizing</a:t>
            </a:r>
            <a:r>
              <a:rPr lang="de-DE" sz="3200" dirty="0">
                <a:effectLst/>
                <a:latin typeface="Calibri" panose="020F0502020204030204" pitchFamily="34" charset="0"/>
              </a:rPr>
              <a:t> </a:t>
            </a:r>
            <a:r>
              <a:rPr lang="de-DE" sz="3200" dirty="0" err="1">
                <a:effectLst/>
                <a:latin typeface="Calibri" panose="020F0502020204030204" pitchFamily="34" charset="0"/>
              </a:rPr>
              <a:t>sacred</a:t>
            </a:r>
            <a:r>
              <a:rPr lang="de-DE" sz="3200" dirty="0">
                <a:effectLst/>
                <a:latin typeface="Calibri" panose="020F0502020204030204" pitchFamily="34" charset="0"/>
              </a:rPr>
              <a:t> </a:t>
            </a:r>
            <a:r>
              <a:rPr lang="de-DE" sz="3200" dirty="0" err="1">
                <a:effectLst/>
                <a:latin typeface="Calibri" panose="020F0502020204030204" pitchFamily="34" charset="0"/>
              </a:rPr>
              <a:t>spaces</a:t>
            </a:r>
            <a:r>
              <a:rPr lang="de-DE" sz="3200" dirty="0">
                <a:effectLst/>
                <a:latin typeface="Calibri" panose="020F0502020204030204" pitchFamily="34" charset="0"/>
              </a:rPr>
              <a:t> </a:t>
            </a:r>
            <a:r>
              <a:rPr lang="de-DE" sz="3200" dirty="0" err="1">
                <a:effectLst/>
                <a:latin typeface="Calibri" panose="020F0502020204030204" pitchFamily="34" charset="0"/>
              </a:rPr>
              <a:t>through</a:t>
            </a:r>
            <a:r>
              <a:rPr lang="de-DE" sz="3200" dirty="0">
                <a:effectLst/>
                <a:latin typeface="Calibri" panose="020F0502020204030204" pitchFamily="34" charset="0"/>
              </a:rPr>
              <a:t> virtual </a:t>
            </a:r>
            <a:r>
              <a:rPr lang="de-DE" sz="3200" dirty="0" err="1">
                <a:effectLst/>
                <a:latin typeface="Calibri" panose="020F0502020204030204" pitchFamily="34" charset="0"/>
              </a:rPr>
              <a:t>reality</a:t>
            </a:r>
            <a:r>
              <a:rPr lang="de-DE" sz="3200" dirty="0">
                <a:effectLst/>
                <a:latin typeface="Calibri" panose="020F0502020204030204" pitchFamily="34" charset="0"/>
              </a:rPr>
              <a:t>? </a:t>
            </a:r>
            <a:endParaRPr lang="de-DE" sz="3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146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Question(s)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does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VR </a:t>
            </a:r>
            <a:r>
              <a:rPr lang="de-DE" b="1" dirty="0" err="1"/>
              <a:t>environment</a:t>
            </a:r>
            <a:r>
              <a:rPr lang="de-DE" b="1" dirty="0"/>
              <a:t> </a:t>
            </a:r>
            <a:r>
              <a:rPr lang="de-DE" b="1" dirty="0" err="1"/>
              <a:t>influence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way</a:t>
            </a:r>
            <a:r>
              <a:rPr lang="de-DE" b="1" dirty="0"/>
              <a:t> </a:t>
            </a:r>
            <a:r>
              <a:rPr lang="de-DE" b="1" dirty="0" err="1"/>
              <a:t>people</a:t>
            </a:r>
            <a:r>
              <a:rPr lang="de-DE" b="1" dirty="0"/>
              <a:t> </a:t>
            </a:r>
            <a:r>
              <a:rPr lang="de-DE" b="1" dirty="0" err="1"/>
              <a:t>interact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each</a:t>
            </a:r>
            <a:r>
              <a:rPr lang="de-DE" b="1" dirty="0"/>
              <a:t> </a:t>
            </a:r>
            <a:r>
              <a:rPr lang="de-DE" b="1" dirty="0" err="1"/>
              <a:t>other</a:t>
            </a:r>
            <a:r>
              <a:rPr lang="de-DE" b="1" dirty="0"/>
              <a:t>?</a:t>
            </a:r>
          </a:p>
          <a:p>
            <a:endParaRPr lang="de-DE" b="1" dirty="0"/>
          </a:p>
          <a:p>
            <a:r>
              <a:rPr lang="de-DE" dirty="0"/>
              <a:t>Can </a:t>
            </a:r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endParaRPr lang="de-DE" dirty="0"/>
          </a:p>
          <a:p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subjective</a:t>
            </a:r>
            <a:r>
              <a:rPr lang="de-DE" dirty="0"/>
              <a:t> </a:t>
            </a:r>
            <a:r>
              <a:rPr lang="de-DE" dirty="0" err="1"/>
              <a:t>aspects</a:t>
            </a:r>
            <a:endParaRPr lang="de-DE" dirty="0"/>
          </a:p>
          <a:p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reality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05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Question(s)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How does virtual reality technology change the way that people engage with and understand sacred spaces/objects and their history?</a:t>
            </a:r>
          </a:p>
          <a:p>
            <a:endParaRPr lang="de-DE" b="1" dirty="0"/>
          </a:p>
          <a:p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subjective</a:t>
            </a:r>
            <a:r>
              <a:rPr lang="de-DE" dirty="0"/>
              <a:t> </a:t>
            </a:r>
            <a:r>
              <a:rPr lang="de-DE" dirty="0" err="1"/>
              <a:t>aspects</a:t>
            </a:r>
            <a:endParaRPr lang="de-DE" dirty="0"/>
          </a:p>
          <a:p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reality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r>
              <a:rPr lang="de-DE" dirty="0" err="1"/>
              <a:t>Incorporating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214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Question(s)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How can virtual reality be used to enhance the experience of visiting sacred spaces for those who are unable to physically visit them due to distance or accessibility issues?</a:t>
            </a:r>
          </a:p>
          <a:p>
            <a:endParaRPr lang="de-DE" b="1" dirty="0"/>
          </a:p>
          <a:p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subjective</a:t>
            </a:r>
            <a:r>
              <a:rPr lang="de-DE" dirty="0"/>
              <a:t> </a:t>
            </a:r>
            <a:r>
              <a:rPr lang="de-DE" dirty="0" err="1"/>
              <a:t>perception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reality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970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Question(s)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How does a VR learning experience differ from the conventional methods when it comes to religious preaching for children?</a:t>
            </a:r>
          </a:p>
          <a:p>
            <a:endParaRPr lang="de-DE" b="1" dirty="0"/>
          </a:p>
          <a:p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subjective</a:t>
            </a:r>
            <a:r>
              <a:rPr lang="de-DE" dirty="0"/>
              <a:t> </a:t>
            </a:r>
            <a:r>
              <a:rPr lang="de-DE" dirty="0" err="1"/>
              <a:t>perception</a:t>
            </a:r>
            <a:endParaRPr lang="de-DE" dirty="0"/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endParaRPr lang="de-DE" dirty="0"/>
          </a:p>
          <a:p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reality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to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effectiveness</a:t>
            </a:r>
            <a:r>
              <a:rPr lang="de-DE" dirty="0"/>
              <a:t> and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effect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841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Question(s)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W</a:t>
            </a:r>
            <a:r>
              <a:rPr lang="de-DE" b="1" dirty="0"/>
              <a:t>hat </a:t>
            </a:r>
            <a:r>
              <a:rPr lang="de-DE" b="1" dirty="0" err="1"/>
              <a:t>are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ethical</a:t>
            </a:r>
            <a:r>
              <a:rPr lang="de-DE" b="1" dirty="0"/>
              <a:t> </a:t>
            </a:r>
            <a:r>
              <a:rPr lang="de-DE" b="1" dirty="0" err="1"/>
              <a:t>considerations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using</a:t>
            </a:r>
            <a:r>
              <a:rPr lang="de-DE" b="1" dirty="0"/>
              <a:t> virtual </a:t>
            </a:r>
            <a:r>
              <a:rPr lang="de-DE" b="1" dirty="0" err="1"/>
              <a:t>reality</a:t>
            </a:r>
            <a:r>
              <a:rPr lang="de-DE" b="1" dirty="0"/>
              <a:t> in </a:t>
            </a:r>
            <a:r>
              <a:rPr lang="de-DE" b="1" dirty="0" err="1"/>
              <a:t>sacred</a:t>
            </a:r>
            <a:r>
              <a:rPr lang="de-DE" b="1" dirty="0"/>
              <a:t> </a:t>
            </a:r>
            <a:r>
              <a:rPr lang="de-DE" b="1" dirty="0" err="1"/>
              <a:t>spaces</a:t>
            </a:r>
            <a:r>
              <a:rPr lang="de-DE" b="1" dirty="0"/>
              <a:t>, and </a:t>
            </a:r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can</a:t>
            </a:r>
            <a:r>
              <a:rPr lang="de-DE" b="1" dirty="0"/>
              <a:t> </a:t>
            </a:r>
            <a:r>
              <a:rPr lang="de-DE" b="1" dirty="0" err="1"/>
              <a:t>these</a:t>
            </a:r>
            <a:r>
              <a:rPr lang="de-DE" b="1" dirty="0"/>
              <a:t> </a:t>
            </a:r>
            <a:r>
              <a:rPr lang="de-DE" b="1" dirty="0" err="1"/>
              <a:t>be</a:t>
            </a:r>
            <a:r>
              <a:rPr lang="de-DE" b="1" dirty="0"/>
              <a:t> </a:t>
            </a:r>
            <a:r>
              <a:rPr lang="de-DE" b="1" dirty="0" err="1"/>
              <a:t>addressed</a:t>
            </a:r>
            <a:r>
              <a:rPr lang="de-DE" b="1" dirty="0"/>
              <a:t>?</a:t>
            </a:r>
            <a:endParaRPr lang="en-US" b="1" dirty="0"/>
          </a:p>
          <a:p>
            <a:endParaRPr lang="de-DE" b="1" dirty="0"/>
          </a:p>
          <a:p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Subjective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370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7FDCBBA-91A5-9CB8-8028-C4D58BA4C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0" y="1095813"/>
            <a:ext cx="7812360" cy="51287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172B143-1EB8-8895-8D3B-0AD3BDEA4F9D}"/>
              </a:ext>
            </a:extLst>
          </p:cNvPr>
          <p:cNvSpPr/>
          <p:nvPr/>
        </p:nvSpPr>
        <p:spPr bwMode="auto">
          <a:xfrm>
            <a:off x="755576" y="2289600"/>
            <a:ext cx="1584176" cy="1152128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C3683B1-2F14-3277-1E38-7AD57C6E04EE}"/>
              </a:ext>
            </a:extLst>
          </p:cNvPr>
          <p:cNvSpPr/>
          <p:nvPr/>
        </p:nvSpPr>
        <p:spPr bwMode="auto">
          <a:xfrm>
            <a:off x="2617200" y="2088000"/>
            <a:ext cx="2160240" cy="50405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C9CFFE8-108E-9957-48F3-DC2B2E693C05}"/>
              </a:ext>
            </a:extLst>
          </p:cNvPr>
          <p:cNvSpPr/>
          <p:nvPr/>
        </p:nvSpPr>
        <p:spPr bwMode="auto">
          <a:xfrm>
            <a:off x="4777440" y="1484784"/>
            <a:ext cx="1378736" cy="1166400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6CAE513-BEF1-434A-736A-9F6EA19FBF3D}"/>
              </a:ext>
            </a:extLst>
          </p:cNvPr>
          <p:cNvSpPr/>
          <p:nvPr/>
        </p:nvSpPr>
        <p:spPr bwMode="auto">
          <a:xfrm>
            <a:off x="2336400" y="1484784"/>
            <a:ext cx="2440800" cy="360040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e-DE" dirty="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B0A33FFA-DB12-3A62-2B04-834DCDDCD15F}"/>
              </a:ext>
            </a:extLst>
          </p:cNvPr>
          <p:cNvSpPr/>
          <p:nvPr/>
        </p:nvSpPr>
        <p:spPr bwMode="auto">
          <a:xfrm>
            <a:off x="3948193" y="2518475"/>
            <a:ext cx="825285" cy="794288"/>
          </a:xfrm>
          <a:custGeom>
            <a:avLst/>
            <a:gdLst>
              <a:gd name="connsiteX0" fmla="*/ 0 w 825285"/>
              <a:gd name="connsiteY0" fmla="*/ 662552 h 794288"/>
              <a:gd name="connsiteX1" fmla="*/ 825285 w 825285"/>
              <a:gd name="connsiteY1" fmla="*/ 0 h 794288"/>
              <a:gd name="connsiteX2" fmla="*/ 825285 w 825285"/>
              <a:gd name="connsiteY2" fmla="*/ 151108 h 794288"/>
              <a:gd name="connsiteX3" fmla="*/ 3875 w 825285"/>
              <a:gd name="connsiteY3" fmla="*/ 794288 h 794288"/>
              <a:gd name="connsiteX4" fmla="*/ 0 w 825285"/>
              <a:gd name="connsiteY4" fmla="*/ 662552 h 794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285" h="794288">
                <a:moveTo>
                  <a:pt x="0" y="662552"/>
                </a:moveTo>
                <a:lnTo>
                  <a:pt x="825285" y="0"/>
                </a:lnTo>
                <a:lnTo>
                  <a:pt x="825285" y="151108"/>
                </a:lnTo>
                <a:lnTo>
                  <a:pt x="3875" y="794288"/>
                </a:lnTo>
                <a:lnTo>
                  <a:pt x="0" y="662552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195144C-707C-DDAE-28FD-4C9DA596DA3F}"/>
              </a:ext>
            </a:extLst>
          </p:cNvPr>
          <p:cNvSpPr/>
          <p:nvPr/>
        </p:nvSpPr>
        <p:spPr bwMode="auto">
          <a:xfrm>
            <a:off x="2627784" y="2924944"/>
            <a:ext cx="1368152" cy="576064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D5BCFF-0C9B-B194-46EB-DC48480F5A5C}"/>
              </a:ext>
            </a:extLst>
          </p:cNvPr>
          <p:cNvSpPr/>
          <p:nvPr/>
        </p:nvSpPr>
        <p:spPr bwMode="auto">
          <a:xfrm>
            <a:off x="6156176" y="1916832"/>
            <a:ext cx="2088232" cy="468000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e-DE" dirty="0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8EDBE78-B5AE-2EC1-FAB6-7935E7BAB54A}"/>
              </a:ext>
            </a:extLst>
          </p:cNvPr>
          <p:cNvSpPr/>
          <p:nvPr/>
        </p:nvSpPr>
        <p:spPr bwMode="auto">
          <a:xfrm>
            <a:off x="4717264" y="2641600"/>
            <a:ext cx="1378736" cy="2750400"/>
          </a:xfrm>
          <a:custGeom>
            <a:avLst/>
            <a:gdLst>
              <a:gd name="connsiteX0" fmla="*/ 655320 w 1315720"/>
              <a:gd name="connsiteY0" fmla="*/ 0 h 2738120"/>
              <a:gd name="connsiteX1" fmla="*/ 1315720 w 1315720"/>
              <a:gd name="connsiteY1" fmla="*/ 411480 h 2738120"/>
              <a:gd name="connsiteX2" fmla="*/ 1310640 w 1315720"/>
              <a:gd name="connsiteY2" fmla="*/ 2738120 h 2738120"/>
              <a:gd name="connsiteX3" fmla="*/ 0 w 1315720"/>
              <a:gd name="connsiteY3" fmla="*/ 2733040 h 2738120"/>
              <a:gd name="connsiteX4" fmla="*/ 10160 w 1315720"/>
              <a:gd name="connsiteY4" fmla="*/ 416560 h 2738120"/>
              <a:gd name="connsiteX5" fmla="*/ 655320 w 1315720"/>
              <a:gd name="connsiteY5" fmla="*/ 0 h 273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5720" h="2738120">
                <a:moveTo>
                  <a:pt x="655320" y="0"/>
                </a:moveTo>
                <a:lnTo>
                  <a:pt x="1315720" y="411480"/>
                </a:lnTo>
                <a:cubicBezTo>
                  <a:pt x="1314027" y="1187027"/>
                  <a:pt x="1312333" y="1962573"/>
                  <a:pt x="1310640" y="2738120"/>
                </a:cubicBezTo>
                <a:lnTo>
                  <a:pt x="0" y="2733040"/>
                </a:lnTo>
                <a:cubicBezTo>
                  <a:pt x="3387" y="1960880"/>
                  <a:pt x="6773" y="1188720"/>
                  <a:pt x="10160" y="416560"/>
                </a:cubicBezTo>
                <a:lnTo>
                  <a:pt x="655320" y="0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60FC3FA-C426-12C3-98DF-3DB8C278A1AA}"/>
              </a:ext>
            </a:extLst>
          </p:cNvPr>
          <p:cNvSpPr/>
          <p:nvPr/>
        </p:nvSpPr>
        <p:spPr bwMode="auto">
          <a:xfrm>
            <a:off x="4773478" y="5392000"/>
            <a:ext cx="1322522" cy="773304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3F2A64C-64EB-8244-8D02-1F38D3E334A1}"/>
              </a:ext>
            </a:extLst>
          </p:cNvPr>
          <p:cNvSpPr/>
          <p:nvPr/>
        </p:nvSpPr>
        <p:spPr bwMode="auto">
          <a:xfrm>
            <a:off x="6104470" y="3052800"/>
            <a:ext cx="2034000" cy="64807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48D366B-F122-FAF7-91C9-648332883259}"/>
              </a:ext>
            </a:extLst>
          </p:cNvPr>
          <p:cNvSpPr/>
          <p:nvPr/>
        </p:nvSpPr>
        <p:spPr bwMode="auto">
          <a:xfrm>
            <a:off x="6102000" y="4302000"/>
            <a:ext cx="1995922" cy="432048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6F55EC9-EE94-31CA-9CB2-01A642575005}"/>
              </a:ext>
            </a:extLst>
          </p:cNvPr>
          <p:cNvSpPr/>
          <p:nvPr/>
        </p:nvSpPr>
        <p:spPr bwMode="auto">
          <a:xfrm>
            <a:off x="6516216" y="4734048"/>
            <a:ext cx="1872208" cy="121523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92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Vorlage_Praesentationen-ZM1">
  <a:themeElements>
    <a:clrScheme name="s-lab Designfarben">
      <a:dk1>
        <a:srgbClr val="0C3161"/>
      </a:dk1>
      <a:lt1>
        <a:srgbClr val="FFFFFF"/>
      </a:lt1>
      <a:dk2>
        <a:srgbClr val="0C3161"/>
      </a:dk2>
      <a:lt2>
        <a:srgbClr val="FFFFFF"/>
      </a:lt2>
      <a:accent1>
        <a:srgbClr val="0C3161"/>
      </a:accent1>
      <a:accent2>
        <a:srgbClr val="C1C1C1"/>
      </a:accent2>
      <a:accent3>
        <a:srgbClr val="FFFFFF"/>
      </a:accent3>
      <a:accent4>
        <a:srgbClr val="E9881B"/>
      </a:accent4>
      <a:accent5>
        <a:srgbClr val="051830"/>
      </a:accent5>
      <a:accent6>
        <a:srgbClr val="FFFFFF"/>
      </a:accent6>
      <a:hlink>
        <a:srgbClr val="0C3161"/>
      </a:hlink>
      <a:folHlink>
        <a:srgbClr val="C1C1C1"/>
      </a:folHlink>
    </a:clrScheme>
    <a:fontScheme name="S-Lab Schriftarte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R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None/>
          <a:tabLst/>
          <a:defRPr dirty="0" smtClean="0"/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s-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lab 8">
        <a:dk1>
          <a:srgbClr val="00254F"/>
        </a:dk1>
        <a:lt1>
          <a:srgbClr val="FFFFFF"/>
        </a:lt1>
        <a:dk2>
          <a:srgbClr val="000000"/>
        </a:dk2>
        <a:lt2>
          <a:srgbClr val="808080"/>
        </a:lt2>
        <a:accent1>
          <a:srgbClr val="BBBABA"/>
        </a:accent1>
        <a:accent2>
          <a:srgbClr val="3333CC"/>
        </a:accent2>
        <a:accent3>
          <a:srgbClr val="FFFFFF"/>
        </a:accent3>
        <a:accent4>
          <a:srgbClr val="001E42"/>
        </a:accent4>
        <a:accent5>
          <a:srgbClr val="DAD9D9"/>
        </a:accent5>
        <a:accent6>
          <a:srgbClr val="2D2DB9"/>
        </a:accent6>
        <a:hlink>
          <a:srgbClr val="33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lab 9">
        <a:dk1>
          <a:srgbClr val="00254F"/>
        </a:dk1>
        <a:lt1>
          <a:srgbClr val="FFFFFF"/>
        </a:lt1>
        <a:dk2>
          <a:srgbClr val="000000"/>
        </a:dk2>
        <a:lt2>
          <a:srgbClr val="808080"/>
        </a:lt2>
        <a:accent1>
          <a:srgbClr val="BBBABA"/>
        </a:accent1>
        <a:accent2>
          <a:srgbClr val="3333CC"/>
        </a:accent2>
        <a:accent3>
          <a:srgbClr val="FFFFFF"/>
        </a:accent3>
        <a:accent4>
          <a:srgbClr val="001E42"/>
        </a:accent4>
        <a:accent5>
          <a:srgbClr val="DAD9D9"/>
        </a:accent5>
        <a:accent6>
          <a:srgbClr val="2D2DB9"/>
        </a:accent6>
        <a:hlink>
          <a:srgbClr val="3333CC"/>
        </a:hlink>
        <a:folHlink>
          <a:srgbClr val="FFC3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lab 10">
        <a:dk1>
          <a:srgbClr val="00254F"/>
        </a:dk1>
        <a:lt1>
          <a:srgbClr val="FFFFFF"/>
        </a:lt1>
        <a:dk2>
          <a:srgbClr val="000000"/>
        </a:dk2>
        <a:lt2>
          <a:srgbClr val="808080"/>
        </a:lt2>
        <a:accent1>
          <a:srgbClr val="BBBABA"/>
        </a:accent1>
        <a:accent2>
          <a:srgbClr val="FB7016"/>
        </a:accent2>
        <a:accent3>
          <a:srgbClr val="FFFFFF"/>
        </a:accent3>
        <a:accent4>
          <a:srgbClr val="001E42"/>
        </a:accent4>
        <a:accent5>
          <a:srgbClr val="DAD9D9"/>
        </a:accent5>
        <a:accent6>
          <a:srgbClr val="E36513"/>
        </a:accent6>
        <a:hlink>
          <a:srgbClr val="3333CC"/>
        </a:hlink>
        <a:folHlink>
          <a:srgbClr val="FFC3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Vorlage_Praesentationen-ZM1</Template>
  <TotalTime>0</TotalTime>
  <Words>473</Words>
  <Application>Microsoft Macintosh PowerPoint</Application>
  <PresentationFormat>Bildschirmpräsentation (4:3)</PresentationFormat>
  <Paragraphs>116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 Unicode MS</vt:lpstr>
      <vt:lpstr>Arial</vt:lpstr>
      <vt:lpstr>Arial Black</vt:lpstr>
      <vt:lpstr>Calibri</vt:lpstr>
      <vt:lpstr>Georgia</vt:lpstr>
      <vt:lpstr>Times New Roman</vt:lpstr>
      <vt:lpstr>Vorlage_Praesentationen-ZM1</vt:lpstr>
      <vt:lpstr>Current Progress</vt:lpstr>
      <vt:lpstr>Agenda</vt:lpstr>
      <vt:lpstr>Research Question(s)</vt:lpstr>
      <vt:lpstr>Research Question(s)</vt:lpstr>
      <vt:lpstr>Research Question(s)</vt:lpstr>
      <vt:lpstr>Research Question(s)</vt:lpstr>
      <vt:lpstr>Research Question(s)</vt:lpstr>
      <vt:lpstr>Research Question(s)</vt:lpstr>
      <vt:lpstr>Class Diagram</vt:lpstr>
      <vt:lpstr>Sketches</vt:lpstr>
      <vt:lpstr>Sketches</vt:lpstr>
      <vt:lpstr>Sketches</vt:lpstr>
      <vt:lpstr>Sketches</vt:lpstr>
      <vt:lpstr>Sketches</vt:lpstr>
      <vt:lpstr>Hagia Sophia – Brief Historic</vt:lpstr>
      <vt:lpstr>Hagia Sophia - Architecture</vt:lpstr>
      <vt:lpstr>Hagia Sophia – Important Parts</vt:lpstr>
      <vt:lpstr>Hagia Sophia</vt:lpstr>
      <vt:lpstr>Review – Struggles</vt:lpstr>
      <vt:lpstr>Next Steps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Model-Driven Development of User Interfaces integrating HCI Patterns</dc:title>
  <dc:creator>Bastian</dc:creator>
  <cp:lastModifiedBy>Julian Karch</cp:lastModifiedBy>
  <cp:revision>789</cp:revision>
  <cp:lastPrinted>2015-11-30T09:54:05Z</cp:lastPrinted>
  <dcterms:created xsi:type="dcterms:W3CDTF">2015-06-06T14:44:57Z</dcterms:created>
  <dcterms:modified xsi:type="dcterms:W3CDTF">2023-01-17T13:55:40Z</dcterms:modified>
</cp:coreProperties>
</file>