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65" r:id="rId10"/>
    <p:sldId id="270" r:id="rId11"/>
    <p:sldId id="271" r:id="rId12"/>
    <p:sldId id="275" r:id="rId13"/>
    <p:sldId id="276" r:id="rId14"/>
    <p:sldId id="272" r:id="rId15"/>
    <p:sldId id="273" r:id="rId16"/>
    <p:sldId id="274" r:id="rId17"/>
    <p:sldId id="261" r:id="rId1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-Benutzer" initials="W" lastIdx="1" clrIdx="0">
    <p:extLst>
      <p:ext uri="{19B8F6BF-5375-455C-9EA6-DF929625EA0E}">
        <p15:presenceInfo xmlns:p15="http://schemas.microsoft.com/office/powerpoint/2012/main" userId="Windows-Benutz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CC49C"/>
    <a:srgbClr val="E5F3DF"/>
    <a:srgbClr val="FFFFCC"/>
    <a:srgbClr val="B3DCA0"/>
    <a:srgbClr val="ABCCF7"/>
    <a:srgbClr val="D6E6FB"/>
    <a:srgbClr val="84B2F0"/>
    <a:srgbClr val="00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>
      <p:cViewPr varScale="1">
        <p:scale>
          <a:sx n="60" d="100"/>
          <a:sy n="60" d="100"/>
        </p:scale>
        <p:origin x="58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16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68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1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fld id="{50C03596-6333-4715-9EFB-CF2DD9823A1E}" type="datetime1">
              <a:rPr lang="de-DE"/>
              <a:pPr>
                <a:defRPr/>
              </a:pPr>
              <a:t>17.01.2023</a:t>
            </a:fld>
            <a:endParaRPr lang="de-DE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57"/>
            <a:ext cx="4135740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1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© s-lab @ Universität Paderborn  - http://s-lab.upb.de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797977" y="9428857"/>
            <a:ext cx="1999698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1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fld id="{8F0430EF-DEA7-4491-B175-2AFDBDBA3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7414" name="Picture 6" descr="s-lab-logo1-f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2" y="49940"/>
            <a:ext cx="662237" cy="75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094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68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F40F8D-8959-4126-A84D-9688C4D28AB0}" type="datetime1">
              <a:rPr lang="de-DE"/>
              <a:pPr>
                <a:defRPr/>
              </a:pPr>
              <a:t>17.01.2023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09" y="4715235"/>
            <a:ext cx="4986260" cy="446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Textformatierung des Masters zu bearbeiten.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57"/>
            <a:ext cx="2947607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© s-lab @ </a:t>
            </a:r>
            <a:r>
              <a:rPr lang="en-US" dirty="0" err="1"/>
              <a:t>Universität</a:t>
            </a:r>
            <a:r>
              <a:rPr lang="en-US" dirty="0"/>
              <a:t> Paderborn  - http://s-lab.upb.de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68" y="9428857"/>
            <a:ext cx="2947607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F00C315-B110-4DDB-9E19-BBE34752D2A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306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F40F8D-8959-4126-A84D-9688C4D28AB0}" type="datetime1">
              <a:rPr lang="de-DE" smtClean="0"/>
              <a:pPr>
                <a:defRPr/>
              </a:pPr>
              <a:t>17.01.2023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s-lab @ Universität Paderborn  - http://s-lab.upb.de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0C315-B110-4DDB-9E19-BBE34752D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1952164" y="1340768"/>
            <a:ext cx="5572164" cy="1536526"/>
          </a:xfrm>
          <a:prstGeom prst="rect">
            <a:avLst/>
          </a:prstGeom>
        </p:spPr>
        <p:txBody>
          <a:bodyPr/>
          <a:lstStyle>
            <a:lvl1pPr>
              <a:defRPr sz="3200" b="0" smtClean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endParaRPr lang="de-DE" dirty="0"/>
          </a:p>
        </p:txBody>
      </p:sp>
      <p:grpSp>
        <p:nvGrpSpPr>
          <p:cNvPr id="28" name="Gruppieren 27"/>
          <p:cNvGrpSpPr/>
          <p:nvPr userDrawn="1"/>
        </p:nvGrpSpPr>
        <p:grpSpPr>
          <a:xfrm>
            <a:off x="0" y="142852"/>
            <a:ext cx="9136852" cy="200613"/>
            <a:chOff x="0" y="142852"/>
            <a:chExt cx="9136852" cy="200613"/>
          </a:xfrm>
        </p:grpSpPr>
        <p:sp>
          <p:nvSpPr>
            <p:cNvPr id="21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47"/>
            <p:cNvSpPr>
              <a:spLocks noChangeArrowheads="1"/>
            </p:cNvSpPr>
            <p:nvPr userDrawn="1"/>
          </p:nvSpPr>
          <p:spPr bwMode="auto">
            <a:xfrm rot="1829331" flipH="1" flipV="1">
              <a:off x="937467" y="291060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1"/>
            </p:cNvSpPr>
            <p:nvPr userDrawn="1"/>
          </p:nvSpPr>
          <p:spPr bwMode="auto">
            <a:xfrm rot="19770669" flipV="1">
              <a:off x="1437533" y="293441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23"/>
          <p:cNvSpPr>
            <a:spLocks noChangeArrowheads="1"/>
          </p:cNvSpPr>
          <p:nvPr userDrawn="1"/>
        </p:nvSpPr>
        <p:spPr bwMode="auto">
          <a:xfrm rot="10800000">
            <a:off x="1963265" y="3062676"/>
            <a:ext cx="5528498" cy="468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pic>
        <p:nvPicPr>
          <p:cNvPr id="18" name="Picture 2" descr="uni-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62" y="5835672"/>
            <a:ext cx="2520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952164" y="3232800"/>
            <a:ext cx="166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Vortragender</a:t>
            </a:r>
          </a:p>
        </p:txBody>
      </p:sp>
      <p:sp>
        <p:nvSpPr>
          <p:cNvPr id="33" name="Textplatzhalt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952164" y="363453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35" name="Bildplatzhalter 34"/>
          <p:cNvSpPr>
            <a:spLocks noGrp="1"/>
          </p:cNvSpPr>
          <p:nvPr>
            <p:ph type="pic" sz="quarter" idx="12" hasCustomPrompt="1"/>
          </p:nvPr>
        </p:nvSpPr>
        <p:spPr>
          <a:xfrm>
            <a:off x="4643461" y="4884655"/>
            <a:ext cx="4286257" cy="1714512"/>
          </a:xfrm>
          <a:prstGeom prst="rect">
            <a:avLst/>
          </a:prstGeom>
        </p:spPr>
        <p:txBody>
          <a:bodyPr/>
          <a:lstStyle>
            <a:lvl1pPr>
              <a:buNone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sz="20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Logo Kooperationspartner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877069"/>
            <a:ext cx="1691953" cy="64082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158" y="214290"/>
            <a:ext cx="6715172" cy="500062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de-DE"/>
              <a:t>Titel durch Klicken bearbeiten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429684" cy="521497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2" cy="51132"/>
            <a:chOff x="0" y="142852"/>
            <a:chExt cx="9136852" cy="51132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47"/>
          <p:cNvSpPr>
            <a:spLocks noChangeArrowheads="1"/>
          </p:cNvSpPr>
          <p:nvPr userDrawn="1"/>
        </p:nvSpPr>
        <p:spPr bwMode="auto">
          <a:xfrm flipV="1">
            <a:off x="7131030" y="799495"/>
            <a:ext cx="1041370" cy="507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34" y="214290"/>
            <a:ext cx="1008112" cy="381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158" y="214290"/>
            <a:ext cx="6715172" cy="500062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de-DE"/>
              <a:t>Titel durch Klicken bearbeiten</a:t>
            </a:r>
            <a:endParaRPr lang="en-GB" dirty="0"/>
          </a:p>
        </p:txBody>
      </p:sp>
      <p:pic>
        <p:nvPicPr>
          <p:cNvPr id="9" name="Picture 13" descr="s-lab-logo1-fh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2826" y="45696"/>
            <a:ext cx="855966" cy="98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2" cy="200613"/>
            <a:chOff x="0" y="142852"/>
            <a:chExt cx="9136852" cy="200613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 userDrawn="1"/>
          </p:nvSpPr>
          <p:spPr bwMode="auto">
            <a:xfrm rot="1829331" flipH="1" flipV="1">
              <a:off x="937467" y="291060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47"/>
            <p:cNvSpPr>
              <a:spLocks noChangeArrowheads="1"/>
            </p:cNvSpPr>
            <p:nvPr userDrawn="1"/>
          </p:nvSpPr>
          <p:spPr bwMode="auto">
            <a:xfrm rot="19770669" flipV="1">
              <a:off x="1437533" y="293441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4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964381" y="3795789"/>
            <a:ext cx="371477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algn="ctr">
              <a:buNone/>
            </a:pPr>
            <a:r>
              <a:rPr lang="en-US" sz="1600" b="0" dirty="0">
                <a:latin typeface="Arial Black" pitchFamily="34" charset="0"/>
              </a:rPr>
              <a:t>s-lab – Software Quality Lab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Universität Paderborn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Zukunftsmeile 1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33102 Paderborn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Tel.: (05251) 60 5390 / 5391</a:t>
            </a:r>
          </a:p>
          <a:p>
            <a:pPr marL="182563" indent="-182563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http://s-lab.upb.de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info@s-lab.upb.de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634706"/>
            <a:ext cx="2786082" cy="422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3" descr="s-lab-logo1-fh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6" y="45696"/>
            <a:ext cx="855966" cy="98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2" cy="200613"/>
            <a:chOff x="0" y="142852"/>
            <a:chExt cx="9136852" cy="200613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 userDrawn="1"/>
          </p:nvSpPr>
          <p:spPr bwMode="auto">
            <a:xfrm rot="1829331" flipH="1" flipV="1">
              <a:off x="937467" y="291060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47"/>
            <p:cNvSpPr>
              <a:spLocks noChangeArrowheads="1"/>
            </p:cNvSpPr>
            <p:nvPr userDrawn="1"/>
          </p:nvSpPr>
          <p:spPr bwMode="auto">
            <a:xfrm rot="19770669" flipV="1">
              <a:off x="1437533" y="293441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1472" y="1857364"/>
            <a:ext cx="450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de-DE" sz="280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Vielen Dank für Ihre</a:t>
            </a:r>
            <a:r>
              <a:rPr lang="de-DE" sz="2800" baseline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Aufmerksamkeit.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Z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64315" y="3573016"/>
            <a:ext cx="37147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algn="ctr">
              <a:buNone/>
            </a:pPr>
            <a:r>
              <a:rPr lang="en-US" sz="1600" b="0" dirty="0">
                <a:latin typeface="Arial Black" pitchFamily="34" charset="0"/>
              </a:rPr>
              <a:t>SICP – Software Innovation</a:t>
            </a:r>
            <a:r>
              <a:rPr lang="en-US" sz="1600" b="0" baseline="0" dirty="0">
                <a:latin typeface="Arial Black" pitchFamily="34" charset="0"/>
              </a:rPr>
              <a:t> Campus Paderborn</a:t>
            </a:r>
          </a:p>
          <a:p>
            <a:pPr marL="182563" indent="-182563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Universität Paderborn</a:t>
            </a:r>
          </a:p>
          <a:p>
            <a:pPr marL="182563" indent="-182563" algn="ctr">
              <a:buNone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Fürstenallee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11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33102 Paderborn</a:t>
            </a:r>
          </a:p>
          <a:p>
            <a:pPr marL="182563" indent="-182563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www.sicp.de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info@sicp.de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3" cy="51132"/>
            <a:chOff x="-1" y="142852"/>
            <a:chExt cx="9136853" cy="51132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-1" y="142852"/>
              <a:ext cx="1108468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21703" y="1857363"/>
            <a:ext cx="450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de-DE" sz="280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Thank you for your attention</a:t>
            </a:r>
            <a:r>
              <a:rPr lang="de-DE" sz="2800" baseline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.</a:t>
            </a:r>
          </a:p>
        </p:txBody>
      </p:sp>
      <p:sp>
        <p:nvSpPr>
          <p:cNvPr id="20" name="Rectangle 47"/>
          <p:cNvSpPr>
            <a:spLocks noChangeArrowheads="1"/>
          </p:cNvSpPr>
          <p:nvPr userDrawn="1"/>
        </p:nvSpPr>
        <p:spPr bwMode="auto">
          <a:xfrm flipV="1">
            <a:off x="7135295" y="799495"/>
            <a:ext cx="997741" cy="507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91272"/>
            <a:ext cx="3689987" cy="2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7"/>
          <p:cNvSpPr>
            <a:spLocks noChangeArrowheads="1"/>
          </p:cNvSpPr>
          <p:nvPr/>
        </p:nvSpPr>
        <p:spPr bwMode="auto">
          <a:xfrm>
            <a:off x="0" y="6605609"/>
            <a:ext cx="9144000" cy="216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8662" y="6606000"/>
            <a:ext cx="6858048" cy="2160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1090" y="6606000"/>
            <a:ext cx="642942" cy="2160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79" r:id="rId3"/>
    <p:sldLayoutId id="2147483677" r:id="rId4"/>
    <p:sldLayoutId id="2147483680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979712" y="2204864"/>
            <a:ext cx="5964338" cy="1536526"/>
          </a:xfrm>
        </p:spPr>
        <p:txBody>
          <a:bodyPr/>
          <a:lstStyle/>
          <a:p>
            <a:r>
              <a:rPr lang="de-DE" sz="2400" dirty="0" err="1"/>
              <a:t>Current</a:t>
            </a:r>
            <a:r>
              <a:rPr lang="de-DE" sz="2400" dirty="0"/>
              <a:t> Progress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2043616" y="3140968"/>
            <a:ext cx="6804235" cy="338554"/>
          </a:xfrm>
        </p:spPr>
        <p:txBody>
          <a:bodyPr/>
          <a:lstStyle/>
          <a:p>
            <a:r>
              <a:rPr lang="de-DE" sz="1600" dirty="0"/>
              <a:t>Ella Vahle, Julian Karch, </a:t>
            </a:r>
            <a:r>
              <a:rPr lang="de-DE" sz="1600" dirty="0" err="1"/>
              <a:t>Parinay</a:t>
            </a:r>
            <a:r>
              <a:rPr lang="de-DE" sz="1600" dirty="0"/>
              <a:t> Singh, </a:t>
            </a:r>
            <a:r>
              <a:rPr lang="de-DE" sz="1600" dirty="0" err="1"/>
              <a:t>Sanket</a:t>
            </a:r>
            <a:r>
              <a:rPr lang="de-DE" sz="1600" dirty="0"/>
              <a:t> More, Mansoor </a:t>
            </a:r>
            <a:r>
              <a:rPr lang="de-DE" sz="1600" dirty="0" err="1"/>
              <a:t>Soomro</a:t>
            </a:r>
            <a:endParaRPr lang="de-DE" sz="16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2051720" y="3634533"/>
            <a:ext cx="1467068" cy="400110"/>
          </a:xfrm>
        </p:spPr>
        <p:txBody>
          <a:bodyPr/>
          <a:lstStyle/>
          <a:p>
            <a:r>
              <a:rPr lang="de-DE" dirty="0"/>
              <a:t>18.01.2023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566DC1-8047-22ED-6131-21875BF0F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960176"/>
            <a:ext cx="7632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0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730FCB3-A19F-FBC5-BF41-E01C3BD9B9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2" y="961200"/>
            <a:ext cx="764641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7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DD6A4A-84B7-8E4D-E4BB-C1545D881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13" y="1261394"/>
            <a:ext cx="6881774" cy="48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0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B27062-22D2-49CA-1E37-22A1A1499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13" y="1230963"/>
            <a:ext cx="6881774" cy="48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5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D492D6-E2DE-2AA8-630C-00115F3AA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2" y="961200"/>
            <a:ext cx="764641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4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 – Struggles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/</a:t>
            </a:r>
            <a:r>
              <a:rPr lang="de-DE" dirty="0" err="1"/>
              <a:t>planned</a:t>
            </a:r>
            <a:endParaRPr lang="de-DE" dirty="0"/>
          </a:p>
          <a:p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 intensive</a:t>
            </a:r>
          </a:p>
          <a:p>
            <a:pPr lvl="1"/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hard</a:t>
            </a:r>
            <a:endParaRPr lang="de-DE" dirty="0"/>
          </a:p>
          <a:p>
            <a:r>
              <a:rPr lang="de-DE" dirty="0"/>
              <a:t>Implementation </a:t>
            </a:r>
            <a:r>
              <a:rPr lang="de-DE" dirty="0" err="1"/>
              <a:t>hasn‘t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and </a:t>
            </a:r>
            <a:r>
              <a:rPr lang="de-DE" dirty="0" err="1"/>
              <a:t>visions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starts</a:t>
            </a:r>
            <a:endParaRPr lang="de-DE" dirty="0"/>
          </a:p>
          <a:p>
            <a:r>
              <a:rPr lang="de-DE" b="1" dirty="0" err="1"/>
              <a:t>Unaccustomed</a:t>
            </a:r>
            <a:r>
              <a:rPr lang="de-DE" b="1" dirty="0"/>
              <a:t> to </a:t>
            </a:r>
            <a:r>
              <a:rPr lang="de-DE" b="1" dirty="0" err="1"/>
              <a:t>level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selforganization</a:t>
            </a:r>
            <a:r>
              <a:rPr lang="de-DE" b="1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8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on </a:t>
            </a:r>
            <a:r>
              <a:rPr lang="de-DE" dirty="0" err="1"/>
              <a:t>spaces</a:t>
            </a:r>
            <a:r>
              <a:rPr lang="de-DE" dirty="0"/>
              <a:t> to </a:t>
            </a:r>
            <a:r>
              <a:rPr lang="de-DE" dirty="0" err="1"/>
              <a:t>use</a:t>
            </a:r>
            <a:r>
              <a:rPr lang="de-DE" dirty="0"/>
              <a:t>/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 err="1"/>
              <a:t>Refine</a:t>
            </a:r>
            <a:r>
              <a:rPr lang="de-DE" dirty="0"/>
              <a:t> and plan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 in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</a:t>
            </a:r>
            <a:endParaRPr lang="de-DE" dirty="0"/>
          </a:p>
          <a:p>
            <a:r>
              <a:rPr lang="de-DE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Start </a:t>
            </a: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with</a:t>
            </a:r>
            <a:r>
              <a:rPr lang="de-DE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implementation</a:t>
            </a:r>
            <a:endParaRPr lang="de-DE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1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43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</a:p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  <a:p>
            <a:r>
              <a:rPr lang="de-DE" dirty="0"/>
              <a:t>Sketches</a:t>
            </a:r>
          </a:p>
          <a:p>
            <a:r>
              <a:rPr lang="de-DE" dirty="0" err="1"/>
              <a:t>Mosque</a:t>
            </a:r>
            <a:r>
              <a:rPr lang="de-DE" dirty="0"/>
              <a:t>–Cathedral </a:t>
            </a:r>
            <a:r>
              <a:rPr lang="de-DE" dirty="0" err="1"/>
              <a:t>of</a:t>
            </a:r>
            <a:r>
              <a:rPr lang="de-DE" dirty="0"/>
              <a:t> Córdoba</a:t>
            </a:r>
          </a:p>
          <a:p>
            <a:r>
              <a:rPr lang="de-DE" dirty="0"/>
              <a:t>Hagia Sophia</a:t>
            </a:r>
          </a:p>
          <a:p>
            <a:r>
              <a:rPr lang="de-DE" dirty="0"/>
              <a:t>Review and 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5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57158" y="2865191"/>
            <a:ext cx="8429684" cy="1127618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>
                <a:effectLst/>
                <a:latin typeface="Calibri" panose="020F0502020204030204" pitchFamily="34" charset="0"/>
              </a:rPr>
              <a:t>What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are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3200" dirty="0">
                <a:effectLst/>
                <a:latin typeface="Calibri" panose="020F0502020204030204" pitchFamily="34" charset="0"/>
              </a:rPr>
              <a:t> potential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benefits</a:t>
            </a:r>
            <a:r>
              <a:rPr lang="de-DE" sz="32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drawbacks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of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digitizing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sacred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spaces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through</a:t>
            </a:r>
            <a:r>
              <a:rPr lang="de-DE" sz="3200" dirty="0">
                <a:effectLst/>
                <a:latin typeface="Calibri" panose="020F0502020204030204" pitchFamily="34" charset="0"/>
              </a:rPr>
              <a:t> virtual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reality</a:t>
            </a:r>
            <a:r>
              <a:rPr lang="de-DE" sz="3200" dirty="0">
                <a:effectLst/>
                <a:latin typeface="Calibri" panose="020F0502020204030204" pitchFamily="34" charset="0"/>
              </a:rPr>
              <a:t>? 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46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VR </a:t>
            </a:r>
            <a:r>
              <a:rPr lang="de-DE" b="1" dirty="0" err="1"/>
              <a:t>environment</a:t>
            </a:r>
            <a:r>
              <a:rPr lang="de-DE" b="1" dirty="0"/>
              <a:t> </a:t>
            </a:r>
            <a:r>
              <a:rPr lang="de-DE" b="1" dirty="0" err="1"/>
              <a:t>influence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way</a:t>
            </a:r>
            <a:r>
              <a:rPr lang="de-DE" b="1" dirty="0"/>
              <a:t> </a:t>
            </a:r>
            <a:r>
              <a:rPr lang="de-DE" b="1" dirty="0" err="1"/>
              <a:t>people</a:t>
            </a:r>
            <a:r>
              <a:rPr lang="de-DE" b="1" dirty="0"/>
              <a:t> </a:t>
            </a:r>
            <a:r>
              <a:rPr lang="de-DE" b="1" dirty="0" err="1"/>
              <a:t>interact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other</a:t>
            </a:r>
            <a:r>
              <a:rPr lang="de-DE" b="1" dirty="0"/>
              <a:t>?</a:t>
            </a:r>
          </a:p>
          <a:p>
            <a:endParaRPr lang="de-DE" b="1" dirty="0"/>
          </a:p>
          <a:p>
            <a:r>
              <a:rPr lang="de-DE" dirty="0"/>
              <a:t>Can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aspects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How does virtual reality technology change the way that people engage with and understand sacred spaces/objects and their history?</a:t>
            </a:r>
          </a:p>
          <a:p>
            <a:endParaRPr lang="de-DE" b="1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aspects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Incorporating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14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How can virtual reality be used to enhance the experience of visiting sacred spaces for those who are unable to physically visit them due to distance or accessibility issues?</a:t>
            </a:r>
          </a:p>
          <a:p>
            <a:endParaRPr lang="de-DE" b="1" dirty="0"/>
          </a:p>
          <a:p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7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How does a VR learning experience differ from the conventional methods when it comes to religious preaching for children?</a:t>
            </a:r>
          </a:p>
          <a:p>
            <a:endParaRPr lang="de-DE" b="1" dirty="0"/>
          </a:p>
          <a:p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to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effectiveness</a:t>
            </a:r>
            <a:r>
              <a:rPr lang="de-DE" dirty="0"/>
              <a:t> and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4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de-DE" b="1" dirty="0"/>
              <a:t>hat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ethical</a:t>
            </a:r>
            <a:r>
              <a:rPr lang="de-DE" b="1" dirty="0"/>
              <a:t> </a:t>
            </a:r>
            <a:r>
              <a:rPr lang="de-DE" b="1" dirty="0" err="1"/>
              <a:t>considerations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using</a:t>
            </a:r>
            <a:r>
              <a:rPr lang="de-DE" b="1" dirty="0"/>
              <a:t> virtual </a:t>
            </a:r>
            <a:r>
              <a:rPr lang="de-DE" b="1" dirty="0" err="1"/>
              <a:t>reality</a:t>
            </a:r>
            <a:r>
              <a:rPr lang="de-DE" b="1" dirty="0"/>
              <a:t> in </a:t>
            </a:r>
            <a:r>
              <a:rPr lang="de-DE" b="1" dirty="0" err="1"/>
              <a:t>sacred</a:t>
            </a:r>
            <a:r>
              <a:rPr lang="de-DE" b="1" dirty="0"/>
              <a:t> </a:t>
            </a:r>
            <a:r>
              <a:rPr lang="de-DE" b="1" dirty="0" err="1"/>
              <a:t>spaces</a:t>
            </a:r>
            <a:r>
              <a:rPr lang="de-DE" b="1" dirty="0"/>
              <a:t>, and </a:t>
            </a: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addressed</a:t>
            </a:r>
            <a:r>
              <a:rPr lang="de-DE" b="1" dirty="0"/>
              <a:t>?</a:t>
            </a:r>
            <a:endParaRPr lang="en-US" b="1" dirty="0"/>
          </a:p>
          <a:p>
            <a:endParaRPr lang="de-DE" b="1" dirty="0"/>
          </a:p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0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FDCBBA-91A5-9CB8-8028-C4D58BA4C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095813"/>
            <a:ext cx="7812360" cy="51287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172B143-1EB8-8895-8D3B-0AD3BDEA4F9D}"/>
              </a:ext>
            </a:extLst>
          </p:cNvPr>
          <p:cNvSpPr/>
          <p:nvPr/>
        </p:nvSpPr>
        <p:spPr bwMode="auto">
          <a:xfrm>
            <a:off x="755576" y="2289600"/>
            <a:ext cx="1584176" cy="1152128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3683B1-2F14-3277-1E38-7AD57C6E04EE}"/>
              </a:ext>
            </a:extLst>
          </p:cNvPr>
          <p:cNvSpPr/>
          <p:nvPr/>
        </p:nvSpPr>
        <p:spPr bwMode="auto">
          <a:xfrm>
            <a:off x="2617200" y="2088000"/>
            <a:ext cx="2160240" cy="50405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9CFFE8-108E-9957-48F3-DC2B2E693C05}"/>
              </a:ext>
            </a:extLst>
          </p:cNvPr>
          <p:cNvSpPr/>
          <p:nvPr/>
        </p:nvSpPr>
        <p:spPr bwMode="auto">
          <a:xfrm>
            <a:off x="4777440" y="1484784"/>
            <a:ext cx="1378736" cy="1166400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6CAE513-BEF1-434A-736A-9F6EA19FBF3D}"/>
              </a:ext>
            </a:extLst>
          </p:cNvPr>
          <p:cNvSpPr/>
          <p:nvPr/>
        </p:nvSpPr>
        <p:spPr bwMode="auto">
          <a:xfrm>
            <a:off x="2336400" y="1484784"/>
            <a:ext cx="2440800" cy="360040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0A33FFA-DB12-3A62-2B04-834DCDDCD15F}"/>
              </a:ext>
            </a:extLst>
          </p:cNvPr>
          <p:cNvSpPr/>
          <p:nvPr/>
        </p:nvSpPr>
        <p:spPr bwMode="auto">
          <a:xfrm>
            <a:off x="3948193" y="2518475"/>
            <a:ext cx="825285" cy="794288"/>
          </a:xfrm>
          <a:custGeom>
            <a:avLst/>
            <a:gdLst>
              <a:gd name="connsiteX0" fmla="*/ 0 w 825285"/>
              <a:gd name="connsiteY0" fmla="*/ 662552 h 794288"/>
              <a:gd name="connsiteX1" fmla="*/ 825285 w 825285"/>
              <a:gd name="connsiteY1" fmla="*/ 0 h 794288"/>
              <a:gd name="connsiteX2" fmla="*/ 825285 w 825285"/>
              <a:gd name="connsiteY2" fmla="*/ 151108 h 794288"/>
              <a:gd name="connsiteX3" fmla="*/ 3875 w 825285"/>
              <a:gd name="connsiteY3" fmla="*/ 794288 h 794288"/>
              <a:gd name="connsiteX4" fmla="*/ 0 w 825285"/>
              <a:gd name="connsiteY4" fmla="*/ 662552 h 79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285" h="794288">
                <a:moveTo>
                  <a:pt x="0" y="662552"/>
                </a:moveTo>
                <a:lnTo>
                  <a:pt x="825285" y="0"/>
                </a:lnTo>
                <a:lnTo>
                  <a:pt x="825285" y="151108"/>
                </a:lnTo>
                <a:lnTo>
                  <a:pt x="3875" y="794288"/>
                </a:lnTo>
                <a:lnTo>
                  <a:pt x="0" y="662552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95144C-707C-DDAE-28FD-4C9DA596DA3F}"/>
              </a:ext>
            </a:extLst>
          </p:cNvPr>
          <p:cNvSpPr/>
          <p:nvPr/>
        </p:nvSpPr>
        <p:spPr bwMode="auto">
          <a:xfrm>
            <a:off x="2627784" y="2924944"/>
            <a:ext cx="1368152" cy="57606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D5BCFF-0C9B-B194-46EB-DC48480F5A5C}"/>
              </a:ext>
            </a:extLst>
          </p:cNvPr>
          <p:cNvSpPr/>
          <p:nvPr/>
        </p:nvSpPr>
        <p:spPr bwMode="auto">
          <a:xfrm>
            <a:off x="6156176" y="1916832"/>
            <a:ext cx="2088232" cy="468000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8EDBE78-B5AE-2EC1-FAB6-7935E7BAB54A}"/>
              </a:ext>
            </a:extLst>
          </p:cNvPr>
          <p:cNvSpPr/>
          <p:nvPr/>
        </p:nvSpPr>
        <p:spPr bwMode="auto">
          <a:xfrm>
            <a:off x="4717264" y="2641600"/>
            <a:ext cx="1378736" cy="2750400"/>
          </a:xfrm>
          <a:custGeom>
            <a:avLst/>
            <a:gdLst>
              <a:gd name="connsiteX0" fmla="*/ 655320 w 1315720"/>
              <a:gd name="connsiteY0" fmla="*/ 0 h 2738120"/>
              <a:gd name="connsiteX1" fmla="*/ 1315720 w 1315720"/>
              <a:gd name="connsiteY1" fmla="*/ 411480 h 2738120"/>
              <a:gd name="connsiteX2" fmla="*/ 1310640 w 1315720"/>
              <a:gd name="connsiteY2" fmla="*/ 2738120 h 2738120"/>
              <a:gd name="connsiteX3" fmla="*/ 0 w 1315720"/>
              <a:gd name="connsiteY3" fmla="*/ 2733040 h 2738120"/>
              <a:gd name="connsiteX4" fmla="*/ 10160 w 1315720"/>
              <a:gd name="connsiteY4" fmla="*/ 416560 h 2738120"/>
              <a:gd name="connsiteX5" fmla="*/ 655320 w 1315720"/>
              <a:gd name="connsiteY5" fmla="*/ 0 h 27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5720" h="2738120">
                <a:moveTo>
                  <a:pt x="655320" y="0"/>
                </a:moveTo>
                <a:lnTo>
                  <a:pt x="1315720" y="411480"/>
                </a:lnTo>
                <a:cubicBezTo>
                  <a:pt x="1314027" y="1187027"/>
                  <a:pt x="1312333" y="1962573"/>
                  <a:pt x="1310640" y="2738120"/>
                </a:cubicBezTo>
                <a:lnTo>
                  <a:pt x="0" y="2733040"/>
                </a:lnTo>
                <a:cubicBezTo>
                  <a:pt x="3387" y="1960880"/>
                  <a:pt x="6773" y="1188720"/>
                  <a:pt x="10160" y="416560"/>
                </a:cubicBezTo>
                <a:lnTo>
                  <a:pt x="655320" y="0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60FC3FA-C426-12C3-98DF-3DB8C278A1AA}"/>
              </a:ext>
            </a:extLst>
          </p:cNvPr>
          <p:cNvSpPr/>
          <p:nvPr/>
        </p:nvSpPr>
        <p:spPr bwMode="auto">
          <a:xfrm>
            <a:off x="4773478" y="5392000"/>
            <a:ext cx="1322522" cy="77330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3F2A64C-64EB-8244-8D02-1F38D3E334A1}"/>
              </a:ext>
            </a:extLst>
          </p:cNvPr>
          <p:cNvSpPr/>
          <p:nvPr/>
        </p:nvSpPr>
        <p:spPr bwMode="auto">
          <a:xfrm>
            <a:off x="6104470" y="3052800"/>
            <a:ext cx="2034000" cy="64807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48D366B-F122-FAF7-91C9-648332883259}"/>
              </a:ext>
            </a:extLst>
          </p:cNvPr>
          <p:cNvSpPr/>
          <p:nvPr/>
        </p:nvSpPr>
        <p:spPr bwMode="auto">
          <a:xfrm>
            <a:off x="6102000" y="4302000"/>
            <a:ext cx="1995922" cy="432048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F55EC9-EE94-31CA-9CB2-01A642575005}"/>
              </a:ext>
            </a:extLst>
          </p:cNvPr>
          <p:cNvSpPr/>
          <p:nvPr/>
        </p:nvSpPr>
        <p:spPr bwMode="auto">
          <a:xfrm>
            <a:off x="6516216" y="4734048"/>
            <a:ext cx="1872208" cy="121523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92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Vorlage_Praesentationen-ZM1">
  <a:themeElements>
    <a:clrScheme name="s-lab Designfarben">
      <a:dk1>
        <a:srgbClr val="0C3161"/>
      </a:dk1>
      <a:lt1>
        <a:srgbClr val="FFFFFF"/>
      </a:lt1>
      <a:dk2>
        <a:srgbClr val="0C3161"/>
      </a:dk2>
      <a:lt2>
        <a:srgbClr val="FFFFFF"/>
      </a:lt2>
      <a:accent1>
        <a:srgbClr val="0C3161"/>
      </a:accent1>
      <a:accent2>
        <a:srgbClr val="C1C1C1"/>
      </a:accent2>
      <a:accent3>
        <a:srgbClr val="FFFFFF"/>
      </a:accent3>
      <a:accent4>
        <a:srgbClr val="E9881B"/>
      </a:accent4>
      <a:accent5>
        <a:srgbClr val="051830"/>
      </a:accent5>
      <a:accent6>
        <a:srgbClr val="FFFFFF"/>
      </a:accent6>
      <a:hlink>
        <a:srgbClr val="0C3161"/>
      </a:hlink>
      <a:folHlink>
        <a:srgbClr val="C1C1C1"/>
      </a:folHlink>
    </a:clrScheme>
    <a:fontScheme name="S-Lab Schriftarte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R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None/>
          <a:tabLst/>
          <a:defRPr dirty="0" smtClean="0"/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-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8">
        <a:dk1>
          <a:srgbClr val="00254F"/>
        </a:dk1>
        <a:lt1>
          <a:srgbClr val="FFFFFF"/>
        </a:lt1>
        <a:dk2>
          <a:srgbClr val="000000"/>
        </a:dk2>
        <a:lt2>
          <a:srgbClr val="808080"/>
        </a:lt2>
        <a:accent1>
          <a:srgbClr val="BBBABA"/>
        </a:accent1>
        <a:accent2>
          <a:srgbClr val="3333CC"/>
        </a:accent2>
        <a:accent3>
          <a:srgbClr val="FFFFFF"/>
        </a:accent3>
        <a:accent4>
          <a:srgbClr val="001E42"/>
        </a:accent4>
        <a:accent5>
          <a:srgbClr val="DAD9D9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9">
        <a:dk1>
          <a:srgbClr val="00254F"/>
        </a:dk1>
        <a:lt1>
          <a:srgbClr val="FFFFFF"/>
        </a:lt1>
        <a:dk2>
          <a:srgbClr val="000000"/>
        </a:dk2>
        <a:lt2>
          <a:srgbClr val="808080"/>
        </a:lt2>
        <a:accent1>
          <a:srgbClr val="BBBABA"/>
        </a:accent1>
        <a:accent2>
          <a:srgbClr val="3333CC"/>
        </a:accent2>
        <a:accent3>
          <a:srgbClr val="FFFFFF"/>
        </a:accent3>
        <a:accent4>
          <a:srgbClr val="001E42"/>
        </a:accent4>
        <a:accent5>
          <a:srgbClr val="DAD9D9"/>
        </a:accent5>
        <a:accent6>
          <a:srgbClr val="2D2DB9"/>
        </a:accent6>
        <a:hlink>
          <a:srgbClr val="3333CC"/>
        </a:hlink>
        <a:folHlink>
          <a:srgbClr val="FFC3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10">
        <a:dk1>
          <a:srgbClr val="00254F"/>
        </a:dk1>
        <a:lt1>
          <a:srgbClr val="FFFFFF"/>
        </a:lt1>
        <a:dk2>
          <a:srgbClr val="000000"/>
        </a:dk2>
        <a:lt2>
          <a:srgbClr val="808080"/>
        </a:lt2>
        <a:accent1>
          <a:srgbClr val="BBBABA"/>
        </a:accent1>
        <a:accent2>
          <a:srgbClr val="FB7016"/>
        </a:accent2>
        <a:accent3>
          <a:srgbClr val="FFFFFF"/>
        </a:accent3>
        <a:accent4>
          <a:srgbClr val="001E42"/>
        </a:accent4>
        <a:accent5>
          <a:srgbClr val="DAD9D9"/>
        </a:accent5>
        <a:accent6>
          <a:srgbClr val="E36513"/>
        </a:accent6>
        <a:hlink>
          <a:srgbClr val="3333CC"/>
        </a:hlink>
        <a:folHlink>
          <a:srgbClr val="FFC3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Vorlage_Praesentationen-ZM1</Template>
  <TotalTime>0</TotalTime>
  <Words>530</Words>
  <Application>Microsoft Office PowerPoint</Application>
  <PresentationFormat>Bildschirmpräsentation (4:3)</PresentationFormat>
  <Paragraphs>100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Arial Unicode MS</vt:lpstr>
      <vt:lpstr>Calibri</vt:lpstr>
      <vt:lpstr>Times New Roman</vt:lpstr>
      <vt:lpstr>Vorlage_Praesentationen-ZM1</vt:lpstr>
      <vt:lpstr>Current Progress</vt:lpstr>
      <vt:lpstr>Agenda</vt:lpstr>
      <vt:lpstr>Research Question(s)</vt:lpstr>
      <vt:lpstr>Research Question(s)</vt:lpstr>
      <vt:lpstr>Research Question(s)</vt:lpstr>
      <vt:lpstr>Research Question(s)</vt:lpstr>
      <vt:lpstr>Research Question(s)</vt:lpstr>
      <vt:lpstr>Research Question(s)</vt:lpstr>
      <vt:lpstr>Class Diagram</vt:lpstr>
      <vt:lpstr>Sketches</vt:lpstr>
      <vt:lpstr>Sketches</vt:lpstr>
      <vt:lpstr>Sketches</vt:lpstr>
      <vt:lpstr>Sketches</vt:lpstr>
      <vt:lpstr>Sketches</vt:lpstr>
      <vt:lpstr>Review – Struggles</vt:lpstr>
      <vt:lpstr>Next Steps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Model-Driven Development of User Interfaces integrating HCI Patterns</dc:title>
  <dc:creator>Bastian</dc:creator>
  <cp:lastModifiedBy>Ella Vahle</cp:lastModifiedBy>
  <cp:revision>786</cp:revision>
  <cp:lastPrinted>2015-11-30T09:54:05Z</cp:lastPrinted>
  <dcterms:created xsi:type="dcterms:W3CDTF">2015-06-06T14:44:57Z</dcterms:created>
  <dcterms:modified xsi:type="dcterms:W3CDTF">2023-01-17T12:06:29Z</dcterms:modified>
</cp:coreProperties>
</file>