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9"/>
  </p:notesMasterIdLst>
  <p:sldIdLst>
    <p:sldId id="256" r:id="rId2"/>
    <p:sldId id="257" r:id="rId3"/>
    <p:sldId id="259" r:id="rId4"/>
    <p:sldId id="260" r:id="rId5"/>
    <p:sldId id="264" r:id="rId6"/>
    <p:sldId id="258" r:id="rId7"/>
    <p:sldId id="265" r:id="rId8"/>
    <p:sldId id="266" r:id="rId9"/>
    <p:sldId id="267" r:id="rId10"/>
    <p:sldId id="268" r:id="rId11"/>
    <p:sldId id="269" r:id="rId12"/>
    <p:sldId id="272" r:id="rId13"/>
    <p:sldId id="270" r:id="rId14"/>
    <p:sldId id="273"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p:restoredTop sz="69752"/>
  </p:normalViewPr>
  <p:slideViewPr>
    <p:cSldViewPr snapToGrid="0" snapToObjects="1">
      <p:cViewPr varScale="1">
        <p:scale>
          <a:sx n="80" d="100"/>
          <a:sy n="80"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EA775-9A7D-5143-8247-26F85215B26A}" type="datetimeFigureOut">
              <a:rPr lang="en-US" smtClean="0"/>
              <a:t>8/14/17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65BF4-54B7-ED4B-BAB6-0FA6251F32CC}" type="slidenum">
              <a:rPr lang="en-US" smtClean="0"/>
              <a:t>‹#›</a:t>
            </a:fld>
            <a:endParaRPr lang="en-US"/>
          </a:p>
        </p:txBody>
      </p:sp>
    </p:spTree>
    <p:extLst>
      <p:ext uri="{BB962C8B-B14F-4D97-AF65-F5344CB8AC3E}">
        <p14:creationId xmlns:p14="http://schemas.microsoft.com/office/powerpoint/2010/main" val="203908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9</a:t>
            </a:fld>
            <a:endParaRPr lang="en-US"/>
          </a:p>
        </p:txBody>
      </p:sp>
    </p:spTree>
    <p:extLst>
      <p:ext uri="{BB962C8B-B14F-4D97-AF65-F5344CB8AC3E}">
        <p14:creationId xmlns:p14="http://schemas.microsoft.com/office/powerpoint/2010/main" val="1511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65BF4-54B7-ED4B-BAB6-0FA6251F32CC}" type="slidenum">
              <a:rPr lang="en-US" smtClean="0"/>
              <a:t>13</a:t>
            </a:fld>
            <a:endParaRPr lang="en-US"/>
          </a:p>
        </p:txBody>
      </p:sp>
    </p:spTree>
    <p:extLst>
      <p:ext uri="{BB962C8B-B14F-4D97-AF65-F5344CB8AC3E}">
        <p14:creationId xmlns:p14="http://schemas.microsoft.com/office/powerpoint/2010/main" val="66017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14</a:t>
            </a:fld>
            <a:endParaRPr lang="en-US"/>
          </a:p>
        </p:txBody>
      </p:sp>
    </p:spTree>
    <p:extLst>
      <p:ext uri="{BB962C8B-B14F-4D97-AF65-F5344CB8AC3E}">
        <p14:creationId xmlns:p14="http://schemas.microsoft.com/office/powerpoint/2010/main" val="134900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4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5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6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11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7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5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19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8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0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0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3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3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0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6471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8/13/17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24708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1" Type="http://schemas.openxmlformats.org/officeDocument/2006/relationships/image" Target="../media/image20.svg"/><Relationship Id="rId12" Type="http://schemas.openxmlformats.org/officeDocument/2006/relationships/image" Target="../media/image16.png"/><Relationship Id="rId13" Type="http://schemas.openxmlformats.org/officeDocument/2006/relationships/image" Target="../media/image22.svg"/><Relationship Id="rId14" Type="http://schemas.openxmlformats.org/officeDocument/2006/relationships/image" Target="../media/image17.png"/><Relationship Id="rId15" Type="http://schemas.openxmlformats.org/officeDocument/2006/relationships/image" Target="../media/image24.svg"/><Relationship Id="rId16" Type="http://schemas.openxmlformats.org/officeDocument/2006/relationships/image" Target="../media/image18.png"/><Relationship Id="rId17" Type="http://schemas.openxmlformats.org/officeDocument/2006/relationships/image" Target="../media/image26.svg"/><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12.png"/><Relationship Id="rId5" Type="http://schemas.openxmlformats.org/officeDocument/2006/relationships/image" Target="../media/image14.svg"/><Relationship Id="rId6" Type="http://schemas.openxmlformats.org/officeDocument/2006/relationships/image" Target="../media/image13.png"/><Relationship Id="rId7" Type="http://schemas.openxmlformats.org/officeDocument/2006/relationships/image" Target="../media/image16.svg"/><Relationship Id="rId8" Type="http://schemas.openxmlformats.org/officeDocument/2006/relationships/image" Target="../media/image14.png"/><Relationship Id="rId9" Type="http://schemas.openxmlformats.org/officeDocument/2006/relationships/image" Target="../media/image18.svg"/><Relationship Id="rId10"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benjibb/lstm-stock-prediction-20170507/d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an.rstudio.com/web/packages/stocks/index.html" TargetMode="External"/><Relationship Id="rId3" Type="http://schemas.openxmlformats.org/officeDocument/2006/relationships/hyperlink" Target="https://www.kaggle.com/benjibb/lstm-stock-prediction-20170507/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MySQL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u="sng" dirty="0">
                <a:solidFill>
                  <a:srgbClr val="92D050"/>
                </a:solidFill>
              </a:rPr>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a:t>Insight 2</a:t>
            </a:r>
            <a:endParaRPr lang="en-US" dirty="0"/>
          </a:p>
        </p:txBody>
      </p:sp>
      <p:sp>
        <p:nvSpPr>
          <p:cNvPr id="3" name="TextBox 2">
            <a:extLst>
              <a:ext uri="{FF2B5EF4-FFF2-40B4-BE49-F238E27FC236}">
                <a16:creationId xmlns:a16="http://schemas.microsoft.com/office/drawing/2014/main" xmlns="" id="{5FE08D2D-4F03-41CC-AD0D-5190FAF835C5}"/>
              </a:ext>
            </a:extLst>
          </p:cNvPr>
          <p:cNvSpPr txBox="1"/>
          <p:nvPr/>
        </p:nvSpPr>
        <p:spPr>
          <a:xfrm>
            <a:off x="101600" y="1449091"/>
            <a:ext cx="6944097" cy="5262979"/>
          </a:xfrm>
          <a:prstGeom prst="rect">
            <a:avLst/>
          </a:prstGeom>
          <a:noFill/>
        </p:spPr>
        <p:txBody>
          <a:bodyPr wrap="square" rtlCol="0">
            <a:spAutoFit/>
          </a:bodyPr>
          <a:lstStyle/>
          <a:p>
            <a:r>
              <a:rPr lang="en-US" sz="2400"/>
              <a:t>Building on insight 1, what is the visual difference between the highest growth stock and the lowest growth stock. Again, we use prices-split-adjusted to account for changes of  Stock value based on splits.  </a:t>
            </a:r>
          </a:p>
          <a:p>
            <a:endParaRPr lang="en-US" sz="2400"/>
          </a:p>
          <a:p>
            <a:r>
              <a:rPr lang="en-US" sz="2400"/>
              <a:t>SELECT * FROM</a:t>
            </a:r>
          </a:p>
          <a:p>
            <a:r>
              <a:rPr lang="en-US" sz="2400"/>
              <a:t>        (</a:t>
            </a:r>
          </a:p>
          <a:p>
            <a:r>
              <a:rPr lang="en-US" sz="2400"/>
              <a:t>        SELECT symbol, max(high)-min(low) AS growth</a:t>
            </a:r>
          </a:p>
          <a:p>
            <a:r>
              <a:rPr lang="en-US" sz="2400"/>
              <a:t>       FROM prices_split</a:t>
            </a:r>
          </a:p>
          <a:p>
            <a:r>
              <a:rPr lang="en-US" sz="2400"/>
              <a:t>        GROUP BY symbol</a:t>
            </a:r>
          </a:p>
          <a:p>
            <a:r>
              <a:rPr lang="en-US" sz="2400"/>
              <a:t>        ) </a:t>
            </a:r>
          </a:p>
          <a:p>
            <a:r>
              <a:rPr lang="en-US" sz="2400"/>
              <a:t>AS subTable ORDER BY growth ASC LIMIT 1;</a:t>
            </a:r>
            <a:endParaRPr lang="en-US" sz="2400" dirty="0"/>
          </a:p>
        </p:txBody>
      </p:sp>
      <p:pic>
        <p:nvPicPr>
          <p:cNvPr id="5" name="Picture 4">
            <a:extLst>
              <a:ext uri="{FF2B5EF4-FFF2-40B4-BE49-F238E27FC236}">
                <a16:creationId xmlns:a16="http://schemas.microsoft.com/office/drawing/2014/main" xmlns="" id="{48379F79-E9D9-40C7-AF77-9BACFD254E5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45697" y="1449090"/>
            <a:ext cx="5146303" cy="4524315"/>
          </a:xfrm>
          <a:prstGeom prst="rect">
            <a:avLst/>
          </a:prstGeom>
        </p:spPr>
      </p:pic>
    </p:spTree>
    <p:extLst>
      <p:ext uri="{BB962C8B-B14F-4D97-AF65-F5344CB8AC3E}">
        <p14:creationId xmlns:p14="http://schemas.microsoft.com/office/powerpoint/2010/main" val="15577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3 </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191911" y="1178158"/>
            <a:ext cx="11887200" cy="5909310"/>
          </a:xfrm>
          <a:prstGeom prst="rect">
            <a:avLst/>
          </a:prstGeom>
          <a:noFill/>
        </p:spPr>
        <p:txBody>
          <a:bodyPr wrap="square" rtlCol="0">
            <a:spAutoFit/>
          </a:bodyPr>
          <a:lstStyle/>
          <a:p>
            <a:r>
              <a:rPr lang="en-US" sz="2400" dirty="0"/>
              <a:t>Insight 3 we look into the different GICS sub industries to see how great of a difference there is in each sub industry.  There are 124 different sub industries, so we are highlighting the top 5 and bottom 5.</a:t>
            </a:r>
          </a:p>
          <a:p>
            <a:endParaRPr lang="en-US" sz="2400" dirty="0"/>
          </a:p>
          <a:p>
            <a:r>
              <a:rPr lang="en-US" sz="2400" dirty="0"/>
              <a:t>SELECT </a:t>
            </a:r>
            <a:r>
              <a:rPr lang="en-US" sz="2400" dirty="0" err="1"/>
              <a:t>GICS_Sub_Industry</a:t>
            </a:r>
            <a:r>
              <a:rPr lang="en-US" sz="2400" dirty="0"/>
              <a:t> , AVG(</a:t>
            </a:r>
            <a:r>
              <a:rPr lang="en-US" sz="2400" dirty="0" err="1"/>
              <a:t>newhigh</a:t>
            </a:r>
            <a:r>
              <a:rPr lang="en-US" sz="2400" dirty="0"/>
              <a:t>)-AVG(</a:t>
            </a:r>
            <a:r>
              <a:rPr lang="en-US" sz="2400" dirty="0" err="1"/>
              <a:t>newlow</a:t>
            </a:r>
            <a:r>
              <a:rPr lang="en-US" sz="2400" dirty="0"/>
              <a:t>) AS </a:t>
            </a:r>
            <a:r>
              <a:rPr lang="en-US" sz="2400" dirty="0" err="1"/>
              <a:t>avg_growth</a:t>
            </a:r>
            <a:endParaRPr lang="en-US" sz="2400" dirty="0"/>
          </a:p>
          <a:p>
            <a:r>
              <a:rPr lang="en-US" sz="2400" dirty="0"/>
              <a:t>FROM(</a:t>
            </a:r>
          </a:p>
          <a:p>
            <a:r>
              <a:rPr lang="en-US" sz="2400" dirty="0"/>
              <a:t>	SELECT AVG(high) AS </a:t>
            </a:r>
            <a:r>
              <a:rPr lang="en-US" sz="2400" dirty="0" err="1"/>
              <a:t>newhigh</a:t>
            </a:r>
            <a:r>
              <a:rPr lang="en-US" sz="2400" dirty="0"/>
              <a:t>, AVG(low) AS    	</a:t>
            </a:r>
            <a:r>
              <a:rPr lang="en-US" sz="2400" dirty="0" err="1"/>
              <a:t>newlow</a:t>
            </a:r>
            <a:r>
              <a:rPr lang="en-US" sz="2400" dirty="0"/>
              <a:t>, </a:t>
            </a:r>
            <a:r>
              <a:rPr lang="en-US" sz="2400" dirty="0" err="1"/>
              <a:t>GICS_Sub_Industry</a:t>
            </a:r>
            <a:endParaRPr lang="en-US" sz="2400" dirty="0"/>
          </a:p>
          <a:p>
            <a:r>
              <a:rPr lang="en-US" sz="2400" dirty="0"/>
              <a:t>	FROM (</a:t>
            </a:r>
          </a:p>
          <a:p>
            <a:r>
              <a:rPr lang="en-US" sz="2400" dirty="0"/>
              <a:t>		SELECT * </a:t>
            </a:r>
          </a:p>
          <a:p>
            <a:r>
              <a:rPr lang="en-US" sz="2400" dirty="0"/>
              <a:t>		FROM securities natural join </a:t>
            </a:r>
            <a:r>
              <a:rPr lang="en-US" sz="2400" dirty="0" err="1"/>
              <a:t>prices_split</a:t>
            </a:r>
            <a:r>
              <a:rPr lang="en-US" sz="2400" dirty="0"/>
              <a:t>) AS 		combined</a:t>
            </a:r>
          </a:p>
          <a:p>
            <a:r>
              <a:rPr lang="en-US" sz="2400" dirty="0"/>
              <a:t>		GROUP BY symbol</a:t>
            </a:r>
          </a:p>
          <a:p>
            <a:r>
              <a:rPr lang="en-US" sz="2400" dirty="0"/>
              <a:t>		) AS temp</a:t>
            </a:r>
          </a:p>
          <a:p>
            <a:r>
              <a:rPr lang="en-US" sz="2400" dirty="0"/>
              <a:t>GROUP BY </a:t>
            </a:r>
            <a:r>
              <a:rPr lang="en-US" sz="2400" dirty="0" err="1"/>
              <a:t>GICS_Sub_Industry</a:t>
            </a:r>
            <a:endParaRPr lang="en-US" sz="2400" dirty="0"/>
          </a:p>
          <a:p>
            <a:r>
              <a:rPr lang="en-US" sz="2400" dirty="0"/>
              <a:t>ORDER BY </a:t>
            </a:r>
            <a:r>
              <a:rPr lang="en-US" sz="2400" dirty="0" err="1"/>
              <a:t>avg_growth</a:t>
            </a:r>
            <a:r>
              <a:rPr lang="en-US" sz="2400" dirty="0"/>
              <a:t> DESC;</a:t>
            </a:r>
          </a:p>
          <a:p>
            <a:endParaRPr lang="en-US" dirty="0"/>
          </a:p>
        </p:txBody>
      </p:sp>
    </p:spTree>
    <p:extLst>
      <p:ext uri="{BB962C8B-B14F-4D97-AF65-F5344CB8AC3E}">
        <p14:creationId xmlns:p14="http://schemas.microsoft.com/office/powerpoint/2010/main" val="1695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DCEED3E-FBD7-4193-95AD-7E84AD914061}"/>
              </a:ext>
            </a:extLst>
          </p:cNvPr>
          <p:cNvGraphicFramePr>
            <a:graphicFrameLocks noGrp="1"/>
          </p:cNvGraphicFramePr>
          <p:nvPr>
            <p:extLst>
              <p:ext uri="{D42A27DB-BD31-4B8C-83A1-F6EECF244321}">
                <p14:modId xmlns:p14="http://schemas.microsoft.com/office/powerpoint/2010/main" val="1703065352"/>
              </p:ext>
            </p:extLst>
          </p:nvPr>
        </p:nvGraphicFramePr>
        <p:xfrm>
          <a:off x="1591734" y="1106311"/>
          <a:ext cx="8895643" cy="1943667"/>
        </p:xfrm>
        <a:graphic>
          <a:graphicData uri="http://schemas.openxmlformats.org/drawingml/2006/table">
            <a:tbl>
              <a:tblPr firstRow="1" firstCol="1" bandRow="1"/>
              <a:tblGrid>
                <a:gridCol w="4938661">
                  <a:extLst>
                    <a:ext uri="{9D8B030D-6E8A-4147-A177-3AD203B41FA5}">
                      <a16:colId xmlns:a16="http://schemas.microsoft.com/office/drawing/2014/main" xmlns="" val="1517334841"/>
                    </a:ext>
                  </a:extLst>
                </a:gridCol>
                <a:gridCol w="3956982">
                  <a:extLst>
                    <a:ext uri="{9D8B030D-6E8A-4147-A177-3AD203B41FA5}">
                      <a16:colId xmlns:a16="http://schemas.microsoft.com/office/drawing/2014/main" xmlns="" val="2434254746"/>
                    </a:ext>
                  </a:extLst>
                </a:gridCol>
              </a:tblGrid>
              <a:tr h="11994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Internet &amp; Direct Marketing Retail</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7.53716222651872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5415994"/>
                  </a:ext>
                </a:extLst>
              </a:tr>
              <a:tr h="447606">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Life Sciences Tools &amp;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3.93256237883045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337816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Casinos &amp; Gaming</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3.72577750510828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99138134"/>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Industrial Materials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3.69075463507389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Biotechnology</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3.48485485142692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496341"/>
                  </a:ext>
                </a:extLst>
              </a:tr>
            </a:tbl>
          </a:graphicData>
        </a:graphic>
      </p:graphicFrame>
      <p:graphicFrame>
        <p:nvGraphicFramePr>
          <p:cNvPr id="5" name="Table 4">
            <a:extLst>
              <a:ext uri="{FF2B5EF4-FFF2-40B4-BE49-F238E27FC236}">
                <a16:creationId xmlns:a16="http://schemas.microsoft.com/office/drawing/2014/main" xmlns="" id="{7E3B2EB3-B496-434C-84A9-0C20B6D04055}"/>
              </a:ext>
            </a:extLst>
          </p:cNvPr>
          <p:cNvGraphicFramePr>
            <a:graphicFrameLocks noGrp="1"/>
          </p:cNvGraphicFramePr>
          <p:nvPr>
            <p:extLst>
              <p:ext uri="{D42A27DB-BD31-4B8C-83A1-F6EECF244321}">
                <p14:modId xmlns:p14="http://schemas.microsoft.com/office/powerpoint/2010/main" val="4130845439"/>
              </p:ext>
            </p:extLst>
          </p:nvPr>
        </p:nvGraphicFramePr>
        <p:xfrm>
          <a:off x="1591734" y="3820160"/>
          <a:ext cx="8895643" cy="1943667"/>
        </p:xfrm>
        <a:graphic>
          <a:graphicData uri="http://schemas.openxmlformats.org/drawingml/2006/table">
            <a:tbl>
              <a:tblPr firstRow="1" firstCol="1" bandRow="1"/>
              <a:tblGrid>
                <a:gridCol w="6204834">
                  <a:extLst>
                    <a:ext uri="{9D8B030D-6E8A-4147-A177-3AD203B41FA5}">
                      <a16:colId xmlns:a16="http://schemas.microsoft.com/office/drawing/2014/main" xmlns="" val="1517334841"/>
                    </a:ext>
                  </a:extLst>
                </a:gridCol>
                <a:gridCol w="2690809">
                  <a:extLst>
                    <a:ext uri="{9D8B030D-6E8A-4147-A177-3AD203B41FA5}">
                      <a16:colId xmlns:a16="http://schemas.microsoft.com/office/drawing/2014/main" xmlns="" val="2434254746"/>
                    </a:ext>
                  </a:extLst>
                </a:gridCol>
              </a:tblGrid>
              <a:tr h="4233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Integrated Telecommunications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0.451242797284351</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5415994"/>
                  </a:ext>
                </a:extLst>
              </a:tr>
              <a:tr h="447606">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Publishing</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0.443185394110685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3378166"/>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Independent Power Producers &amp; Energy Traders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0.425368906923989</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99138134"/>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Technology Hardware Software and Supplies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0.424676514188445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Thrifts &amp; Mortgage Finance</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0.244812714528964</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496341"/>
                  </a:ext>
                </a:extLst>
              </a:tr>
            </a:tbl>
          </a:graphicData>
        </a:graphic>
      </p:graphicFrame>
      <p:sp>
        <p:nvSpPr>
          <p:cNvPr id="6" name="TextBox 5">
            <a:extLst>
              <a:ext uri="{FF2B5EF4-FFF2-40B4-BE49-F238E27FC236}">
                <a16:creationId xmlns:a16="http://schemas.microsoft.com/office/drawing/2014/main" xmlns="" id="{9735059D-8639-472D-85DD-B005F42962B3}"/>
              </a:ext>
            </a:extLst>
          </p:cNvPr>
          <p:cNvSpPr txBox="1"/>
          <p:nvPr/>
        </p:nvSpPr>
        <p:spPr>
          <a:xfrm>
            <a:off x="5548488" y="473786"/>
            <a:ext cx="1405468" cy="461665"/>
          </a:xfrm>
          <a:prstGeom prst="rect">
            <a:avLst/>
          </a:prstGeom>
          <a:noFill/>
        </p:spPr>
        <p:txBody>
          <a:bodyPr wrap="square" rtlCol="0">
            <a:spAutoFit/>
          </a:bodyPr>
          <a:lstStyle/>
          <a:p>
            <a:r>
              <a:rPr lang="en-US" sz="2400" dirty="0"/>
              <a:t>TOP 5</a:t>
            </a:r>
          </a:p>
        </p:txBody>
      </p:sp>
      <p:sp>
        <p:nvSpPr>
          <p:cNvPr id="7" name="TextBox 6">
            <a:extLst>
              <a:ext uri="{FF2B5EF4-FFF2-40B4-BE49-F238E27FC236}">
                <a16:creationId xmlns:a16="http://schemas.microsoft.com/office/drawing/2014/main" xmlns="" id="{C29E70AB-A2EE-4DE5-B615-25930E83BB39}"/>
              </a:ext>
            </a:extLst>
          </p:cNvPr>
          <p:cNvSpPr txBox="1"/>
          <p:nvPr/>
        </p:nvSpPr>
        <p:spPr>
          <a:xfrm>
            <a:off x="5240864" y="3220838"/>
            <a:ext cx="2085625" cy="461665"/>
          </a:xfrm>
          <a:prstGeom prst="rect">
            <a:avLst/>
          </a:prstGeom>
          <a:noFill/>
        </p:spPr>
        <p:txBody>
          <a:bodyPr wrap="square" rtlCol="0">
            <a:spAutoFit/>
          </a:bodyPr>
          <a:lstStyle/>
          <a:p>
            <a:r>
              <a:rPr lang="en-US" sz="2400" dirty="0"/>
              <a:t>BOTTOM 5</a:t>
            </a:r>
          </a:p>
        </p:txBody>
      </p:sp>
    </p:spTree>
    <p:extLst>
      <p:ext uri="{BB962C8B-B14F-4D97-AF65-F5344CB8AC3E}">
        <p14:creationId xmlns:p14="http://schemas.microsoft.com/office/powerpoint/2010/main" val="40272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90311" y="1449091"/>
            <a:ext cx="6955386" cy="5447645"/>
          </a:xfrm>
          <a:prstGeom prst="rect">
            <a:avLst/>
          </a:prstGeom>
          <a:noFill/>
        </p:spPr>
        <p:txBody>
          <a:bodyPr wrap="square" rtlCol="0">
            <a:spAutoFit/>
          </a:bodyPr>
          <a:lstStyle/>
          <a:p>
            <a:r>
              <a:rPr lang="en-US" sz="2400" dirty="0"/>
              <a:t>This one is a little more  confusing, using the same files as above we focus on Amazon.  We look into growth per year verse capital expenditures and earnings before tax.</a:t>
            </a:r>
          </a:p>
          <a:p>
            <a:endParaRPr lang="en-US" sz="2400" dirty="0"/>
          </a:p>
          <a:p>
            <a:r>
              <a:rPr lang="en-US" sz="2400" dirty="0"/>
              <a:t>SELECT MAX(high) - min(low) AS growth, </a:t>
            </a:r>
            <a:r>
              <a:rPr lang="en-US" sz="2400" dirty="0" err="1"/>
              <a:t>capital_expenditures</a:t>
            </a:r>
            <a:r>
              <a:rPr lang="en-US" sz="2400" dirty="0"/>
              <a:t>, YEAR(date), </a:t>
            </a:r>
            <a:r>
              <a:rPr lang="en-US" sz="2400" dirty="0" err="1"/>
              <a:t>Earnings_Before_Tax</a:t>
            </a:r>
            <a:endParaRPr lang="en-US" sz="2400" dirty="0"/>
          </a:p>
          <a:p>
            <a:r>
              <a:rPr lang="en-US" sz="2400" dirty="0"/>
              <a:t>FROM </a:t>
            </a:r>
            <a:r>
              <a:rPr lang="en-US" sz="2400" dirty="0" err="1"/>
              <a:t>prices_split</a:t>
            </a:r>
            <a:r>
              <a:rPr lang="en-US" sz="2400" dirty="0"/>
              <a:t> JOIN fundamentals ON</a:t>
            </a:r>
          </a:p>
          <a:p>
            <a:r>
              <a:rPr lang="en-US" sz="2400" dirty="0"/>
              <a:t>	</a:t>
            </a:r>
            <a:r>
              <a:rPr lang="en-US" sz="2400" dirty="0" err="1"/>
              <a:t>prices_split.symbol</a:t>
            </a:r>
            <a:r>
              <a:rPr lang="en-US" sz="2400" dirty="0"/>
              <a:t> = </a:t>
            </a:r>
            <a:r>
              <a:rPr lang="en-US" sz="2400" dirty="0" err="1"/>
              <a:t>fundamentals.symbol</a:t>
            </a:r>
            <a:r>
              <a:rPr lang="en-US" sz="2400" dirty="0"/>
              <a:t> AND </a:t>
            </a:r>
            <a:r>
              <a:rPr lang="en-US" sz="2400" dirty="0" err="1"/>
              <a:t>For_Year</a:t>
            </a:r>
            <a:r>
              <a:rPr lang="en-US" sz="2400" dirty="0"/>
              <a:t> = YEAR(date)  </a:t>
            </a:r>
          </a:p>
          <a:p>
            <a:r>
              <a:rPr lang="en-US" sz="2400" dirty="0"/>
              <a:t>WHERE </a:t>
            </a:r>
            <a:r>
              <a:rPr lang="en-US" sz="2400" dirty="0" err="1"/>
              <a:t>prices_split.symbol</a:t>
            </a:r>
            <a:r>
              <a:rPr lang="en-US" sz="2400" dirty="0"/>
              <a:t> = "AMZN"</a:t>
            </a:r>
          </a:p>
          <a:p>
            <a:r>
              <a:rPr lang="en-US" sz="2400" dirty="0"/>
              <a:t>GROUP BY symbol, YEAR(date) LIMIT 10;</a:t>
            </a:r>
          </a:p>
          <a:p>
            <a:endParaRPr lang="en-US" dirty="0"/>
          </a:p>
          <a:p>
            <a:endParaRPr lang="en-US" dirty="0"/>
          </a:p>
        </p:txBody>
      </p:sp>
      <p:graphicFrame>
        <p:nvGraphicFramePr>
          <p:cNvPr id="4" name="Table 3">
            <a:extLst>
              <a:ext uri="{FF2B5EF4-FFF2-40B4-BE49-F238E27FC236}">
                <a16:creationId xmlns:a16="http://schemas.microsoft.com/office/drawing/2014/main" xmlns="" id="{F30C9338-C546-49B6-A915-13CBDF47517F}"/>
              </a:ext>
            </a:extLst>
          </p:cNvPr>
          <p:cNvGraphicFramePr>
            <a:graphicFrameLocks noGrp="1"/>
          </p:cNvGraphicFramePr>
          <p:nvPr>
            <p:extLst>
              <p:ext uri="{D42A27DB-BD31-4B8C-83A1-F6EECF244321}">
                <p14:modId xmlns:p14="http://schemas.microsoft.com/office/powerpoint/2010/main" val="423408791"/>
              </p:ext>
            </p:extLst>
          </p:nvPr>
        </p:nvGraphicFramePr>
        <p:xfrm>
          <a:off x="7045696" y="1516687"/>
          <a:ext cx="5067283" cy="3291840"/>
        </p:xfrm>
        <a:graphic>
          <a:graphicData uri="http://schemas.openxmlformats.org/drawingml/2006/table">
            <a:tbl>
              <a:tblPr firstRow="1" firstCol="1" bandRow="1">
                <a:tableStyleId>{5C22544A-7EE6-4342-B048-85BDC9FD1C3A}</a:tableStyleId>
              </a:tblPr>
              <a:tblGrid>
                <a:gridCol w="1183904">
                  <a:extLst>
                    <a:ext uri="{9D8B030D-6E8A-4147-A177-3AD203B41FA5}">
                      <a16:colId xmlns:a16="http://schemas.microsoft.com/office/drawing/2014/main" xmlns="" val="3414294309"/>
                    </a:ext>
                  </a:extLst>
                </a:gridCol>
                <a:gridCol w="1241778">
                  <a:extLst>
                    <a:ext uri="{9D8B030D-6E8A-4147-A177-3AD203B41FA5}">
                      <a16:colId xmlns:a16="http://schemas.microsoft.com/office/drawing/2014/main" xmlns="" val="3203402679"/>
                    </a:ext>
                  </a:extLst>
                </a:gridCol>
                <a:gridCol w="948266">
                  <a:extLst>
                    <a:ext uri="{9D8B030D-6E8A-4147-A177-3AD203B41FA5}">
                      <a16:colId xmlns:a16="http://schemas.microsoft.com/office/drawing/2014/main" xmlns="" val="3772256673"/>
                    </a:ext>
                  </a:extLst>
                </a:gridCol>
                <a:gridCol w="1693335">
                  <a:extLst>
                    <a:ext uri="{9D8B030D-6E8A-4147-A177-3AD203B41FA5}">
                      <a16:colId xmlns:a16="http://schemas.microsoft.com/office/drawing/2014/main" xmlns="" val="1549248394"/>
                    </a:ext>
                  </a:extLst>
                </a:gridCol>
              </a:tblGrid>
              <a:tr h="721495">
                <a:tc>
                  <a:txBody>
                    <a:bodyPr/>
                    <a:lstStyle/>
                    <a:p>
                      <a:pPr marL="0" marR="0">
                        <a:spcBef>
                          <a:spcPts val="0"/>
                        </a:spcBef>
                        <a:spcAft>
                          <a:spcPts val="0"/>
                        </a:spcAft>
                      </a:pPr>
                      <a:r>
                        <a:rPr lang="en-US" sz="2400">
                          <a:effectLst/>
                        </a:rPr>
                        <a:t>growth</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capital_expenditures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YEAR(date)</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Earnings_Before_Tax</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441241208"/>
                  </a:ext>
                </a:extLst>
              </a:tr>
              <a:tr h="721495">
                <a:tc>
                  <a:txBody>
                    <a:bodyPr/>
                    <a:lstStyle/>
                    <a:p>
                      <a:pPr marL="0" marR="0">
                        <a:spcBef>
                          <a:spcPts val="0"/>
                        </a:spcBef>
                        <a:spcAft>
                          <a:spcPts val="0"/>
                        </a:spcAft>
                      </a:pPr>
                      <a:r>
                        <a:rPr lang="en-US" sz="2400">
                          <a:effectLst/>
                        </a:rPr>
                        <a:t>159.880005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-3444M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2013</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506M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2520659642"/>
                  </a:ext>
                </a:extLst>
              </a:tr>
              <a:tr h="721495">
                <a:tc>
                  <a:txBody>
                    <a:bodyPr/>
                    <a:lstStyle/>
                    <a:p>
                      <a:pPr marL="0" marR="0">
                        <a:spcBef>
                          <a:spcPts val="0"/>
                        </a:spcBef>
                        <a:spcAft>
                          <a:spcPts val="0"/>
                        </a:spcAft>
                      </a:pPr>
                      <a:r>
                        <a:rPr lang="en-US" sz="2400">
                          <a:effectLst/>
                        </a:rPr>
                        <a:t>124.059998</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-4893M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2014</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-111M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3995171463"/>
                  </a:ext>
                </a:extLst>
              </a:tr>
              <a:tr h="721495">
                <a:tc>
                  <a:txBody>
                    <a:bodyPr/>
                    <a:lstStyle/>
                    <a:p>
                      <a:pPr marL="0" marR="0">
                        <a:spcBef>
                          <a:spcPts val="0"/>
                        </a:spcBef>
                        <a:spcAft>
                          <a:spcPts val="0"/>
                        </a:spcAft>
                      </a:pPr>
                      <a:r>
                        <a:rPr lang="en-US" sz="2400">
                          <a:effectLst/>
                        </a:rPr>
                        <a:t>411.190002</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-4589M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1568M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803761382"/>
                  </a:ext>
                </a:extLst>
              </a:tr>
            </a:tbl>
          </a:graphicData>
        </a:graphic>
      </p:graphicFrame>
      <p:sp>
        <p:nvSpPr>
          <p:cNvPr id="6" name="TextBox 5">
            <a:extLst>
              <a:ext uri="{FF2B5EF4-FFF2-40B4-BE49-F238E27FC236}">
                <a16:creationId xmlns:a16="http://schemas.microsoft.com/office/drawing/2014/main" xmlns="" id="{4D9B7089-544A-458E-9FAD-F71AF7792DD9}"/>
              </a:ext>
            </a:extLst>
          </p:cNvPr>
          <p:cNvSpPr txBox="1"/>
          <p:nvPr/>
        </p:nvSpPr>
        <p:spPr>
          <a:xfrm>
            <a:off x="7298617" y="5021634"/>
            <a:ext cx="4814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Capital expenditures and  Earning before tax are displayed in millions or dollars to save space</a:t>
            </a:r>
          </a:p>
        </p:txBody>
      </p:sp>
    </p:spTree>
    <p:extLst>
      <p:ext uri="{BB962C8B-B14F-4D97-AF65-F5344CB8AC3E}">
        <p14:creationId xmlns:p14="http://schemas.microsoft.com/office/powerpoint/2010/main" val="7546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pic>
        <p:nvPicPr>
          <p:cNvPr id="7" name="Picture 6">
            <a:extLst>
              <a:ext uri="{FF2B5EF4-FFF2-40B4-BE49-F238E27FC236}">
                <a16:creationId xmlns:a16="http://schemas.microsoft.com/office/drawing/2014/main" xmlns="" id="{5ED4A67D-E6ED-498D-AA01-88C92C450CAA}"/>
              </a:ext>
            </a:extLst>
          </p:cNvPr>
          <p:cNvPicPr/>
          <p:nvPr/>
        </p:nvPicPr>
        <p:blipFill>
          <a:blip r:embed="rId3">
            <a:extLst>
              <a:ext uri="{28A0092B-C50C-407E-A947-70E740481C1C}">
                <a14:useLocalDpi xmlns:a14="http://schemas.microsoft.com/office/drawing/2010/main" val="0"/>
              </a:ext>
            </a:extLst>
          </a:blip>
          <a:stretch>
            <a:fillRect/>
          </a:stretch>
        </p:blipFill>
        <p:spPr>
          <a:xfrm>
            <a:off x="2332492" y="1301858"/>
            <a:ext cx="7413392" cy="4243685"/>
          </a:xfrm>
          <a:prstGeom prst="rect">
            <a:avLst/>
          </a:prstGeom>
          <a:ln>
            <a:solidFill>
              <a:schemeClr val="tx1"/>
            </a:solidFill>
          </a:ln>
        </p:spPr>
      </p:pic>
    </p:spTree>
    <p:extLst>
      <p:ext uri="{BB962C8B-B14F-4D97-AF65-F5344CB8AC3E}">
        <p14:creationId xmlns:p14="http://schemas.microsoft.com/office/powerpoint/2010/main" val="417381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5</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0" y="1449091"/>
            <a:ext cx="7045697" cy="1015663"/>
          </a:xfrm>
          <a:prstGeom prst="rect">
            <a:avLst/>
          </a:prstGeom>
          <a:noFill/>
        </p:spPr>
        <p:txBody>
          <a:bodyPr wrap="square" rtlCol="0">
            <a:spAutoFit/>
          </a:bodyPr>
          <a:lstStyle/>
          <a:p>
            <a:r>
              <a:rPr lang="en-US" sz="2400" dirty="0"/>
              <a:t>NEEDS STUFF.  Here is a farm to grow our ideas.</a:t>
            </a:r>
          </a:p>
          <a:p>
            <a:endParaRPr lang="en-US" dirty="0"/>
          </a:p>
          <a:p>
            <a:endParaRPr lang="en-US" dirty="0"/>
          </a:p>
        </p:txBody>
      </p:sp>
      <p:pic>
        <p:nvPicPr>
          <p:cNvPr id="6" name="Graphic 5" descr="Sheep">
            <a:extLst>
              <a:ext uri="{FF2B5EF4-FFF2-40B4-BE49-F238E27FC236}">
                <a16:creationId xmlns:a16="http://schemas.microsoft.com/office/drawing/2014/main" xmlns="" id="{8C2A2B99-5BFF-42A4-AE16-6909CA0E1B3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594921" y="1550354"/>
            <a:ext cx="1583803" cy="1583803"/>
          </a:xfrm>
          <a:prstGeom prst="rect">
            <a:avLst/>
          </a:prstGeom>
        </p:spPr>
      </p:pic>
      <p:pic>
        <p:nvPicPr>
          <p:cNvPr id="8" name="Graphic 7" descr="Pig">
            <a:extLst>
              <a:ext uri="{FF2B5EF4-FFF2-40B4-BE49-F238E27FC236}">
                <a16:creationId xmlns:a16="http://schemas.microsoft.com/office/drawing/2014/main" xmlns="" id="{1B35EB13-2CFD-45DA-9E8E-35385989DF9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613494" y="2339361"/>
            <a:ext cx="1711124" cy="1711124"/>
          </a:xfrm>
          <a:prstGeom prst="rect">
            <a:avLst/>
          </a:prstGeom>
        </p:spPr>
      </p:pic>
      <p:pic>
        <p:nvPicPr>
          <p:cNvPr id="10" name="Graphic 9" descr="Rooster">
            <a:extLst>
              <a:ext uri="{FF2B5EF4-FFF2-40B4-BE49-F238E27FC236}">
                <a16:creationId xmlns:a16="http://schemas.microsoft.com/office/drawing/2014/main" xmlns="" id="{659C2573-33AE-4705-B628-40B416D6B1EB}"/>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156294" y="4630788"/>
            <a:ext cx="914400" cy="914400"/>
          </a:xfrm>
          <a:prstGeom prst="rect">
            <a:avLst/>
          </a:prstGeom>
        </p:spPr>
      </p:pic>
      <p:pic>
        <p:nvPicPr>
          <p:cNvPr id="12" name="Graphic 11" descr="Cow">
            <a:extLst>
              <a:ext uri="{FF2B5EF4-FFF2-40B4-BE49-F238E27FC236}">
                <a16:creationId xmlns:a16="http://schemas.microsoft.com/office/drawing/2014/main" xmlns="" id="{1E2A4920-4622-4729-9876-2C97CE9A8D6A}"/>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037449" y="2563743"/>
            <a:ext cx="2301433" cy="2301433"/>
          </a:xfrm>
          <a:prstGeom prst="rect">
            <a:avLst/>
          </a:prstGeom>
        </p:spPr>
      </p:pic>
      <p:pic>
        <p:nvPicPr>
          <p:cNvPr id="14" name="Graphic 13" descr="Goat">
            <a:extLst>
              <a:ext uri="{FF2B5EF4-FFF2-40B4-BE49-F238E27FC236}">
                <a16:creationId xmlns:a16="http://schemas.microsoft.com/office/drawing/2014/main" xmlns="" id="{6CC7B603-B920-4301-BC48-68FB832F44C5}"/>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6774318" y="808260"/>
            <a:ext cx="1281662" cy="1281662"/>
          </a:xfrm>
          <a:prstGeom prst="rect">
            <a:avLst/>
          </a:prstGeom>
        </p:spPr>
      </p:pic>
      <p:pic>
        <p:nvPicPr>
          <p:cNvPr id="16" name="Graphic 15" descr="Horse">
            <a:extLst>
              <a:ext uri="{FF2B5EF4-FFF2-40B4-BE49-F238E27FC236}">
                <a16:creationId xmlns:a16="http://schemas.microsoft.com/office/drawing/2014/main" xmlns="" id="{CBCBFAEF-52FF-4676-B477-E265CD792BD9}"/>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8673296" y="4630788"/>
            <a:ext cx="2197260" cy="2197260"/>
          </a:xfrm>
          <a:prstGeom prst="rect">
            <a:avLst/>
          </a:prstGeom>
        </p:spPr>
      </p:pic>
      <p:pic>
        <p:nvPicPr>
          <p:cNvPr id="18" name="Graphic 17" descr="Barn">
            <a:extLst>
              <a:ext uri="{FF2B5EF4-FFF2-40B4-BE49-F238E27FC236}">
                <a16:creationId xmlns:a16="http://schemas.microsoft.com/office/drawing/2014/main" xmlns="" id="{E9CC7A8E-AE81-4A85-8C9F-142E81F8885C}"/>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376911" y="2089922"/>
            <a:ext cx="1738611" cy="1738611"/>
          </a:xfrm>
          <a:prstGeom prst="rect">
            <a:avLst/>
          </a:prstGeom>
        </p:spPr>
      </p:pic>
      <p:pic>
        <p:nvPicPr>
          <p:cNvPr id="20" name="Graphic 19" descr="Silo">
            <a:extLst>
              <a:ext uri="{FF2B5EF4-FFF2-40B4-BE49-F238E27FC236}">
                <a16:creationId xmlns:a16="http://schemas.microsoft.com/office/drawing/2014/main" xmlns="" id="{9453F8FA-1457-45A2-9034-89956C212C25}"/>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893561" y="1787530"/>
            <a:ext cx="2041003" cy="2041003"/>
          </a:xfrm>
          <a:prstGeom prst="rect">
            <a:avLst/>
          </a:prstGeom>
        </p:spPr>
      </p:pic>
    </p:spTree>
    <p:extLst>
      <p:ext uri="{BB962C8B-B14F-4D97-AF65-F5344CB8AC3E}">
        <p14:creationId xmlns:p14="http://schemas.microsoft.com/office/powerpoint/2010/main" val="26960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Conclusion</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0" y="1449091"/>
            <a:ext cx="12192000" cy="5539978"/>
          </a:xfrm>
          <a:prstGeom prst="rect">
            <a:avLst/>
          </a:prstGeom>
          <a:noFill/>
        </p:spPr>
        <p:txBody>
          <a:bodyPr wrap="square" rtlCol="0">
            <a:spAutoFit/>
          </a:bodyPr>
          <a:lstStyle/>
          <a:p>
            <a:r>
              <a:rPr lang="en-US" sz="2400" dirty="0"/>
              <a:t>We looked into different stock data. Found at </a:t>
            </a:r>
            <a:r>
              <a:rPr lang="en-US" sz="2400" dirty="0">
                <a:solidFill>
                  <a:srgbClr val="0070C0"/>
                </a:solidFill>
                <a:hlinkClick r:id="rId2"/>
              </a:rPr>
              <a:t>https://www.kaggle.com/benjibb/lstm-stock-prediction-20170507/data</a:t>
            </a:r>
            <a:r>
              <a:rPr lang="en-US" sz="2400" dirty="0">
                <a:solidFill>
                  <a:srgbClr val="0070C0"/>
                </a:solidFill>
              </a:rPr>
              <a:t> </a:t>
            </a:r>
          </a:p>
          <a:p>
            <a:endParaRPr lang="en-US" sz="2400" dirty="0">
              <a:solidFill>
                <a:srgbClr val="0070C0"/>
              </a:solidFill>
            </a:endParaRPr>
          </a:p>
          <a:p>
            <a:r>
              <a:rPr lang="en-US" sz="2400" dirty="0"/>
              <a:t>Placed into a SQL relational DB where we looked at the data.</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information can be found at </a:t>
            </a:r>
            <a:r>
              <a:rPr lang="en-US" sz="2400" u="sng" dirty="0">
                <a:solidFill>
                  <a:srgbClr val="92D050"/>
                </a:solidFill>
              </a:rPr>
              <a:t>https://github.com/DSSMU/MSDS7330_Project</a:t>
            </a:r>
          </a:p>
          <a:p>
            <a:endParaRPr lang="en-US" dirty="0"/>
          </a:p>
        </p:txBody>
      </p:sp>
    </p:spTree>
    <p:extLst>
      <p:ext uri="{BB962C8B-B14F-4D97-AF65-F5344CB8AC3E}">
        <p14:creationId xmlns:p14="http://schemas.microsoft.com/office/powerpoint/2010/main" val="300791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666" y="3180262"/>
            <a:ext cx="3087690" cy="1282485"/>
          </a:xfrm>
        </p:spPr>
        <p:txBody>
          <a:bodyPr/>
          <a:lstStyle/>
          <a:p>
            <a:r>
              <a:rPr lang="en-US" dirty="0"/>
              <a:t>Questions?</a:t>
            </a:r>
          </a:p>
        </p:txBody>
      </p:sp>
    </p:spTree>
    <p:extLst>
      <p:ext uri="{BB962C8B-B14F-4D97-AF65-F5344CB8AC3E}">
        <p14:creationId xmlns:p14="http://schemas.microsoft.com/office/powerpoint/2010/main" val="33569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a:xfrm>
            <a:off x="259644" y="2052918"/>
            <a:ext cx="9790209" cy="4195481"/>
          </a:xfrm>
        </p:spPr>
        <p:txBody>
          <a:bodyPr>
            <a:normAutofit/>
          </a:bodyPr>
          <a:lstStyle/>
          <a:p>
            <a:r>
              <a:rPr lang="en-US" sz="2400" dirty="0"/>
              <a:t>Initial plan: </a:t>
            </a:r>
            <a:r>
              <a:rPr lang="en-US" sz="2400" dirty="0">
                <a:hlinkClick r:id="rId2"/>
              </a:rPr>
              <a:t>https://cran.rstudio.com/web/packages/stocks/index.html</a:t>
            </a:r>
            <a:endParaRPr lang="en-US" sz="2400" dirty="0"/>
          </a:p>
          <a:p>
            <a:pPr lvl="1"/>
            <a:r>
              <a:rPr lang="en-US" sz="2400" dirty="0"/>
              <a:t>Utilities, but no actual data</a:t>
            </a:r>
          </a:p>
          <a:p>
            <a:r>
              <a:rPr lang="en-US" sz="2400" dirty="0"/>
              <a:t>Better Plan: </a:t>
            </a:r>
            <a:r>
              <a:rPr lang="en-US" sz="2400" dirty="0">
                <a:solidFill>
                  <a:srgbClr val="0070C0"/>
                </a:solidFill>
                <a:effectLst/>
                <a:hlinkClick r:id="rId3"/>
              </a:rPr>
              <a:t>https://www.kaggle.com/benjibb/lstm-stock-prediction-20170507/data</a:t>
            </a:r>
            <a:r>
              <a:rPr lang="en-US" sz="2400"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124178" y="1175288"/>
            <a:ext cx="11378845" cy="5566475"/>
          </a:xfrm>
        </p:spPr>
        <p:txBody>
          <a:bodyPr>
            <a:normAutofit/>
          </a:bodyPr>
          <a:lstStyle/>
          <a:p>
            <a:pPr marL="0" indent="0">
              <a:buNone/>
            </a:pPr>
            <a:r>
              <a:rPr lang="en-US" sz="2400" dirty="0"/>
              <a:t>The data consists New York Stock Exchange data from 2010 to 2016.  It is made up of four files.</a:t>
            </a:r>
          </a:p>
          <a:p>
            <a:pPr marL="0" indent="0">
              <a:buNone/>
            </a:pPr>
            <a:endParaRPr lang="en-US" sz="2400" dirty="0"/>
          </a:p>
          <a:p>
            <a:pPr marL="0" indent="0">
              <a:buNone/>
            </a:pPr>
            <a:r>
              <a:rPr lang="en-US" sz="2400" b="1" dirty="0"/>
              <a:t>Prices.csv</a:t>
            </a:r>
            <a:r>
              <a:rPr lang="en-US" sz="2400" dirty="0"/>
              <a:t> - Raw daily stock prices  50.4MB</a:t>
            </a:r>
          </a:p>
          <a:p>
            <a:pPr marL="0" indent="0">
              <a:buNone/>
            </a:pPr>
            <a:r>
              <a:rPr lang="en-US" sz="2400" b="1" dirty="0" smtClean="0"/>
              <a:t>Prices-split </a:t>
            </a:r>
            <a:r>
              <a:rPr lang="en-US" sz="2400" dirty="0" smtClean="0"/>
              <a:t>- </a:t>
            </a:r>
            <a:r>
              <a:rPr lang="en-US" sz="2400" dirty="0" err="1" smtClean="0"/>
              <a:t>adjusted.csv</a:t>
            </a:r>
            <a:r>
              <a:rPr lang="en-US" sz="2400" dirty="0" smtClean="0"/>
              <a:t> </a:t>
            </a:r>
            <a:r>
              <a:rPr lang="en-US" sz="2400" dirty="0"/>
              <a:t>– adjustment for and stock splits  51.4MB</a:t>
            </a:r>
          </a:p>
          <a:p>
            <a:pPr marL="0" indent="0">
              <a:buNone/>
            </a:pPr>
            <a:r>
              <a:rPr lang="en-US" sz="2400" b="1" dirty="0" err="1"/>
              <a:t>Securities.csv</a:t>
            </a:r>
            <a:r>
              <a:rPr lang="en-US" sz="2400" b="1" dirty="0"/>
              <a:t> </a:t>
            </a:r>
            <a:r>
              <a:rPr lang="en-US" sz="2400" dirty="0"/>
              <a:t>-</a:t>
            </a:r>
            <a:r>
              <a:rPr lang="en-US" sz="2400" dirty="0" smtClean="0"/>
              <a:t> </a:t>
            </a:r>
            <a:r>
              <a:rPr lang="en-US" sz="2400" dirty="0"/>
              <a:t>descriptions of the companies and different sectors  60KB</a:t>
            </a:r>
          </a:p>
          <a:p>
            <a:pPr marL="0" indent="0">
              <a:buNone/>
            </a:pPr>
            <a:r>
              <a:rPr lang="en-US" sz="2400" b="1" dirty="0" err="1"/>
              <a:t>Fundamentals.csv</a:t>
            </a:r>
            <a:r>
              <a:rPr lang="en-US" sz="2400" b="1" dirty="0"/>
              <a:t> </a:t>
            </a:r>
            <a:r>
              <a:rPr lang="en-US" sz="2400" dirty="0"/>
              <a:t>-</a:t>
            </a:r>
            <a:r>
              <a:rPr lang="en-US" sz="2400" dirty="0" smtClean="0"/>
              <a:t> </a:t>
            </a:r>
            <a:r>
              <a:rPr lang="en-US" sz="2400" dirty="0"/>
              <a:t>SEC 10K filings for each company  1.3MB</a:t>
            </a:r>
          </a:p>
          <a:p>
            <a:pPr marL="0" indent="0">
              <a:buNone/>
            </a:pPr>
            <a:r>
              <a:rPr lang="en-US" sz="2400" dirty="0"/>
              <a:t>Total Data size is 103.6MB</a:t>
            </a:r>
          </a:p>
          <a:p>
            <a:pPr marL="0" indent="0">
              <a:buNone/>
            </a:pPr>
            <a:endParaRPr lang="en-US" sz="2400" dirty="0"/>
          </a:p>
          <a:p>
            <a:pPr marL="0" indent="0">
              <a:buNone/>
            </a:pPr>
            <a:r>
              <a:rPr lang="en-US" sz="2400" dirty="0"/>
              <a:t>This data was used in a SQL database on two Mac machines running the SQL server on Bluemix and one Windows 10 Machine running SQLite3.</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1137894" y="1175288"/>
            <a:ext cx="10711542" cy="3026967"/>
          </a:xfrm>
        </p:spPr>
        <p:txBody>
          <a:bodyPr>
            <a:noAutofit/>
          </a:bodyPr>
          <a:lstStyle/>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dirty="0"/>
              <a:t>The heading for Prices.csv  and Prices-Split.csv are  Date, Symbol, Open, Close, Low, High, and Volume</a:t>
            </a:r>
          </a:p>
          <a:p>
            <a:pPr marL="0" indent="0">
              <a:buNone/>
            </a:pPr>
            <a:r>
              <a:rPr lang="en-US" sz="2400" dirty="0"/>
              <a:t> Example below.</a:t>
            </a:r>
          </a:p>
        </p:txBody>
      </p:sp>
      <p:pic>
        <p:nvPicPr>
          <p:cNvPr id="5" name="Picture 4">
            <a:extLst>
              <a:ext uri="{FF2B5EF4-FFF2-40B4-BE49-F238E27FC236}">
                <a16:creationId xmlns:a16="http://schemas.microsoft.com/office/drawing/2014/main" xmlns=""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361244" y="1175288"/>
            <a:ext cx="11141779" cy="5682712"/>
          </a:xfrm>
        </p:spPr>
        <p:txBody>
          <a:bodyPr>
            <a:noAutofit/>
          </a:bodyPr>
          <a:lstStyle/>
          <a:p>
            <a:pPr marL="0" indent="0">
              <a:buNone/>
            </a:pPr>
            <a:r>
              <a:rPr lang="en-US" sz="2400" b="1" dirty="0"/>
              <a:t>Securities.csv </a:t>
            </a:r>
            <a:r>
              <a:rPr lang="en-US" sz="2400" dirty="0"/>
              <a:t>– descriptions of the companies and different sectors  60KB</a:t>
            </a:r>
          </a:p>
          <a:p>
            <a:pPr marL="0" indent="0">
              <a:buNone/>
            </a:pPr>
            <a:r>
              <a:rPr lang="en-US" sz="2400" dirty="0"/>
              <a:t>The heading for Securities.csv  are  Ticker Symbol, Security, SEC filings, GICS Sector, GICS Sub Industry, Address of Headquarter, Date first added, CIK</a:t>
            </a:r>
          </a:p>
          <a:p>
            <a:pPr marL="0" indent="0">
              <a:buNone/>
            </a:pPr>
            <a:r>
              <a:rPr lang="en-US" sz="2400" b="1" dirty="0"/>
              <a:t>Fundamentals.csv </a:t>
            </a:r>
            <a:r>
              <a:rPr lang="en-US" sz="2400" dirty="0"/>
              <a:t>– SEC 10K filings for each company</a:t>
            </a:r>
          </a:p>
          <a:p>
            <a:pPr marL="0" indent="0">
              <a:buNone/>
            </a:pPr>
            <a:r>
              <a:rPr lang="en-US" sz="2400" dirty="0"/>
              <a:t>The headings for </a:t>
            </a:r>
            <a:r>
              <a:rPr lang="en-US" sz="2400" dirty="0" smtClean="0"/>
              <a:t>fundamentals: ID</a:t>
            </a:r>
            <a:r>
              <a:rPr lang="en-US" sz="2400" dirty="0"/>
              <a:t>, Ticker Symbol, Period Ending, Accounts Payable, </a:t>
            </a:r>
            <a:r>
              <a:rPr lang="en-US" sz="2400" dirty="0" err="1"/>
              <a:t>Add’l</a:t>
            </a:r>
            <a:r>
              <a:rPr lang="en-US" sz="2400"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sz="2400" dirty="0" err="1"/>
              <a:t>Befroe</a:t>
            </a:r>
            <a:r>
              <a:rPr lang="en-US" sz="2400" dirty="0"/>
              <a:t> Interest and tax, Earning Before tax….and 61 others covering all Net, Gross, and Tax  </a:t>
            </a:r>
            <a:r>
              <a:rPr lang="en-US" sz="2400" dirty="0" err="1"/>
              <a:t>Expendature</a:t>
            </a:r>
            <a:r>
              <a:rPr lang="en-US" sz="2400" dirty="0"/>
              <a:t>, Revenue, or Liability.</a:t>
            </a:r>
          </a:p>
          <a:p>
            <a:pPr marL="0" indent="0">
              <a:buNone/>
            </a:pPr>
            <a:r>
              <a:rPr lang="en-US" sz="2400"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504607"/>
            <a:ext cx="5542971" cy="4362677"/>
          </a:xfrm>
        </p:spPr>
      </p:pic>
      <p:sp>
        <p:nvSpPr>
          <p:cNvPr id="3" name="TextBox 2">
            <a:extLst>
              <a:ext uri="{FF2B5EF4-FFF2-40B4-BE49-F238E27FC236}">
                <a16:creationId xmlns:a16="http://schemas.microsoft.com/office/drawing/2014/main" xmlns="" id="{5FE08D2D-4F03-41CC-AD0D-5190FAF835C5}"/>
              </a:ext>
            </a:extLst>
          </p:cNvPr>
          <p:cNvSpPr txBox="1"/>
          <p:nvPr/>
        </p:nvSpPr>
        <p:spPr>
          <a:xfrm>
            <a:off x="1393999" y="826532"/>
            <a:ext cx="10018713" cy="1569660"/>
          </a:xfrm>
          <a:prstGeom prst="rect">
            <a:avLst/>
          </a:prstGeom>
          <a:noFill/>
        </p:spPr>
        <p:txBody>
          <a:bodyPr wrap="square" rtlCol="0">
            <a:spAutoFit/>
          </a:bodyPr>
          <a:lstStyle/>
          <a:p>
            <a:r>
              <a:rPr lang="en-US" sz="2400" dirty="0"/>
              <a:t>The Data was put into an SQL Database with the Ticker Symbol as the unifying key.</a:t>
            </a:r>
          </a:p>
          <a:p>
            <a:endParaRPr lang="en-US" sz="2400" dirty="0"/>
          </a:p>
          <a:p>
            <a:r>
              <a:rPr lang="en-US" sz="2400"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79022" y="1449091"/>
            <a:ext cx="11424001" cy="4893647"/>
          </a:xfrm>
          <a:prstGeom prst="rect">
            <a:avLst/>
          </a:prstGeom>
          <a:noFill/>
        </p:spPr>
        <p:txBody>
          <a:bodyPr wrap="square" rtlCol="0">
            <a:spAutoFit/>
          </a:bodyPr>
          <a:lstStyle/>
          <a:p>
            <a:r>
              <a:rPr lang="en-US" sz="2400" dirty="0"/>
              <a:t>CREATE TABLE securities </a:t>
            </a:r>
          </a:p>
          <a:p>
            <a:r>
              <a:rPr lang="en-US" sz="2400" dirty="0"/>
              <a:t>(</a:t>
            </a:r>
          </a:p>
          <a:p>
            <a:r>
              <a:rPr lang="en-US" sz="2400" dirty="0"/>
              <a:t>	symbol VARCHAR(5) PRIMARY KEY,</a:t>
            </a:r>
          </a:p>
          <a:p>
            <a:r>
              <a:rPr lang="en-US" sz="2400" dirty="0"/>
              <a:t>	Security VARCHAR(20) NOT NULL,</a:t>
            </a:r>
          </a:p>
          <a:p>
            <a:r>
              <a:rPr lang="en-US" sz="2400" dirty="0"/>
              <a:t>	</a:t>
            </a:r>
            <a:r>
              <a:rPr lang="en-US" sz="2400" dirty="0" err="1"/>
              <a:t>SEC_filings</a:t>
            </a:r>
            <a:r>
              <a:rPr lang="en-US" sz="2400" dirty="0"/>
              <a:t> CHAR(7) NOT NULL,</a:t>
            </a:r>
          </a:p>
          <a:p>
            <a:r>
              <a:rPr lang="en-US" sz="2400" dirty="0"/>
              <a:t>	</a:t>
            </a:r>
            <a:r>
              <a:rPr lang="en-US" sz="2400" dirty="0" err="1"/>
              <a:t>GICS_Sector</a:t>
            </a:r>
            <a:r>
              <a:rPr lang="en-US" sz="2400" dirty="0"/>
              <a:t> VARCHAR(20) NOT NULL,</a:t>
            </a:r>
          </a:p>
          <a:p>
            <a:r>
              <a:rPr lang="en-US" sz="2400" dirty="0"/>
              <a:t>	</a:t>
            </a:r>
            <a:r>
              <a:rPr lang="en-US" sz="2400" dirty="0" err="1"/>
              <a:t>GICS_Sub_Industry</a:t>
            </a:r>
            <a:r>
              <a:rPr lang="en-US" sz="2400" dirty="0"/>
              <a:t> VARCHAR(30) NOT NULL,</a:t>
            </a:r>
          </a:p>
          <a:p>
            <a:r>
              <a:rPr lang="en-US" sz="2400" dirty="0"/>
              <a:t>	Address VARCHAR(25) NOT NULL,</a:t>
            </a:r>
          </a:p>
          <a:p>
            <a:r>
              <a:rPr lang="en-US" sz="2400" dirty="0"/>
              <a:t>	</a:t>
            </a:r>
            <a:r>
              <a:rPr lang="en-US" sz="2400" dirty="0" err="1"/>
              <a:t>Date_first_added</a:t>
            </a:r>
            <a:r>
              <a:rPr lang="en-US" sz="2400" dirty="0"/>
              <a:t> DATE,</a:t>
            </a:r>
          </a:p>
          <a:p>
            <a:r>
              <a:rPr lang="en-US" sz="2400" dirty="0"/>
              <a:t>	CIK INT NOT NULL</a:t>
            </a:r>
          </a:p>
          <a:p>
            <a:r>
              <a:rPr lang="en-US" sz="2400" dirty="0"/>
              <a:t>);</a:t>
            </a:r>
          </a:p>
          <a:p>
            <a:endParaRPr lang="en-US" sz="2400" dirty="0"/>
          </a:p>
          <a:p>
            <a:r>
              <a:rPr lang="en-US" sz="2400" dirty="0"/>
              <a:t>The entire DDL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135467" y="1144291"/>
            <a:ext cx="11367555" cy="4893647"/>
          </a:xfrm>
          <a:prstGeom prst="rect">
            <a:avLst/>
          </a:prstGeom>
          <a:noFill/>
        </p:spPr>
        <p:txBody>
          <a:bodyPr wrap="square" rtlCol="0">
            <a:spAutoFit/>
          </a:bodyPr>
          <a:lstStyle/>
          <a:p>
            <a:r>
              <a:rPr lang="en-US" sz="2400" dirty="0"/>
              <a:t>use stocks;</a:t>
            </a:r>
          </a:p>
          <a:p>
            <a:endParaRPr lang="en-US" sz="2400" dirty="0"/>
          </a:p>
          <a:p>
            <a:r>
              <a:rPr lang="en-US" sz="2400" dirty="0"/>
              <a:t>LOAD DATA LOCAL INFILE '/Users/Ethan/Desktop/</a:t>
            </a:r>
            <a:r>
              <a:rPr lang="en-US" sz="2400" dirty="0" err="1"/>
              <a:t>nyse</a:t>
            </a:r>
            <a:r>
              <a:rPr lang="en-US" sz="2400" dirty="0"/>
              <a:t>/securities.csv' INTO TABLE securities</a:t>
            </a:r>
          </a:p>
          <a:p>
            <a:r>
              <a:rPr lang="en-US" sz="2400" dirty="0"/>
              <a:t>FIELDS TERMINATED BY ',' ENCLOSED BY '"' IGNORE 1 LINES;</a:t>
            </a:r>
          </a:p>
          <a:p>
            <a:r>
              <a:rPr lang="en-US" sz="2400" dirty="0"/>
              <a:t>LOAD DATA LOCAL INFILE '/Users/Ethan/Desktop/</a:t>
            </a:r>
            <a:r>
              <a:rPr lang="en-US" sz="2400" dirty="0" err="1"/>
              <a:t>nyse</a:t>
            </a:r>
            <a:r>
              <a:rPr lang="en-US" sz="2400" dirty="0"/>
              <a:t>/prices.csv' INTO TABLE prices</a:t>
            </a:r>
          </a:p>
          <a:p>
            <a:r>
              <a:rPr lang="en-US" sz="2400" dirty="0"/>
              <a:t>FIELDS TERMINATED BY ',' IGNORE 1 LINES;</a:t>
            </a:r>
          </a:p>
          <a:p>
            <a:r>
              <a:rPr lang="en-US" sz="2400" dirty="0"/>
              <a:t>CREATE  OR REPLACE VIEW assets AS </a:t>
            </a:r>
          </a:p>
          <a:p>
            <a:r>
              <a:rPr lang="en-US" sz="2400" dirty="0"/>
              <a:t>	SELECT 	</a:t>
            </a:r>
            <a:r>
              <a:rPr lang="en-US" sz="2400" dirty="0" err="1"/>
              <a:t>avg</a:t>
            </a:r>
            <a:r>
              <a:rPr lang="en-US" sz="2400" dirty="0"/>
              <a:t>(</a:t>
            </a:r>
            <a:r>
              <a:rPr lang="en-US" sz="2400" dirty="0" err="1"/>
              <a:t>Total_Assets</a:t>
            </a:r>
            <a:r>
              <a:rPr lang="en-US" sz="2400" dirty="0"/>
              <a:t>) as Assets, symbol FROM </a:t>
            </a:r>
          </a:p>
          <a:p>
            <a:r>
              <a:rPr lang="en-US" sz="2400" dirty="0"/>
              <a:t>    fundamentals Group By symbol ORDER BY Assets DESC LIMIT 10;</a:t>
            </a:r>
          </a:p>
          <a:p>
            <a:endParaRPr lang="en-US" sz="2400" dirty="0"/>
          </a:p>
          <a:p>
            <a:endParaRPr lang="en-US" sz="2400" dirty="0"/>
          </a:p>
          <a:p>
            <a:r>
              <a:rPr lang="en-US" sz="2400" dirty="0"/>
              <a:t>The entire DML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0" y="1294686"/>
            <a:ext cx="7045696" cy="4893647"/>
          </a:xfrm>
          <a:prstGeom prst="rect">
            <a:avLst/>
          </a:prstGeom>
          <a:noFill/>
        </p:spPr>
        <p:txBody>
          <a:bodyPr wrap="square" rtlCol="0">
            <a:spAutoFit/>
          </a:bodyPr>
          <a:lstStyle/>
          <a:p>
            <a:r>
              <a:rPr lang="en-US" sz="2400" dirty="0"/>
              <a:t>Is there a relationship between stock growth and volatility?</a:t>
            </a:r>
          </a:p>
          <a:p>
            <a:endParaRPr lang="en-US" sz="2400" dirty="0"/>
          </a:p>
          <a:p>
            <a:r>
              <a:rPr lang="en-US" sz="2400" dirty="0"/>
              <a:t>We use prices-split-adjusted to account for changes of Stock value based on splits.  We use the standard deviation of the stock as a measure of volatility.</a:t>
            </a:r>
          </a:p>
          <a:p>
            <a:endParaRPr lang="en-US" sz="2400" dirty="0"/>
          </a:p>
          <a:p>
            <a:r>
              <a:rPr lang="en-US" sz="2400" dirty="0">
                <a:latin typeface="Courier New" charset="0"/>
                <a:ea typeface="Courier New" charset="0"/>
                <a:cs typeface="Courier New" charset="0"/>
              </a:rPr>
              <a:t>SELECT symbol, </a:t>
            </a:r>
            <a:r>
              <a:rPr lang="en-US" sz="2400" dirty="0" err="1">
                <a:latin typeface="Courier New" charset="0"/>
                <a:ea typeface="Courier New" charset="0"/>
                <a:cs typeface="Courier New" charset="0"/>
              </a:rPr>
              <a:t>stddev</a:t>
            </a:r>
            <a:r>
              <a:rPr lang="en-US" sz="2400" dirty="0">
                <a:latin typeface="Courier New" charset="0"/>
                <a:ea typeface="Courier New" charset="0"/>
                <a:cs typeface="Courier New" charset="0"/>
              </a:rPr>
              <a:t>(high) as SD, max(high) - min(low) as growth   	FROM </a:t>
            </a:r>
            <a:r>
              <a:rPr lang="en-US" sz="2400" dirty="0" err="1">
                <a:latin typeface="Courier New" charset="0"/>
                <a:ea typeface="Courier New" charset="0"/>
                <a:cs typeface="Courier New" charset="0"/>
              </a:rPr>
              <a:t>prices_split</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GROUP </a:t>
            </a:r>
            <a:r>
              <a:rPr lang="en-US" sz="2400" dirty="0">
                <a:latin typeface="Courier New" charset="0"/>
                <a:ea typeface="Courier New" charset="0"/>
                <a:cs typeface="Courier New" charset="0"/>
              </a:rPr>
              <a:t>BY </a:t>
            </a:r>
            <a:r>
              <a:rPr lang="en-US" sz="2400" dirty="0" smtClean="0">
                <a:latin typeface="Courier New" charset="0"/>
                <a:ea typeface="Courier New" charset="0"/>
                <a:cs typeface="Courier New" charset="0"/>
              </a:rPr>
              <a:t>symbol</a:t>
            </a: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ORDER </a:t>
            </a:r>
            <a:r>
              <a:rPr lang="en-US" sz="2400" dirty="0">
                <a:latin typeface="Courier New" charset="0"/>
                <a:ea typeface="Courier New" charset="0"/>
                <a:cs typeface="Courier New" charset="0"/>
              </a:rPr>
              <a:t>BY SD DESC LIMIT 10;</a:t>
            </a:r>
            <a:endParaRPr lang="en-US" sz="2400" dirty="0">
              <a:latin typeface="Courier New" charset="0"/>
              <a:ea typeface="Courier New" charset="0"/>
              <a:cs typeface="Courier New" charset="0"/>
            </a:endParaRPr>
          </a:p>
        </p:txBody>
      </p:sp>
      <p:pic>
        <p:nvPicPr>
          <p:cNvPr id="4" name="Picture 3">
            <a:extLst>
              <a:ext uri="{FF2B5EF4-FFF2-40B4-BE49-F238E27FC236}">
                <a16:creationId xmlns:a16="http://schemas.microsoft.com/office/drawing/2014/main" xmlns="" id="{CA12F6A2-5AB2-4D88-81F2-9522E2AC6DA3}"/>
              </a:ext>
            </a:extLst>
          </p:cNvPr>
          <p:cNvPicPr/>
          <p:nvPr/>
        </p:nvPicPr>
        <p:blipFill>
          <a:blip r:embed="rId3">
            <a:extLst>
              <a:ext uri="{28A0092B-C50C-407E-A947-70E740481C1C}">
                <a14:useLocalDpi xmlns:a14="http://schemas.microsoft.com/office/drawing/2010/main" val="0"/>
              </a:ext>
            </a:extLst>
          </a:blip>
          <a:stretch>
            <a:fillRect/>
          </a:stretch>
        </p:blipFill>
        <p:spPr>
          <a:xfrm>
            <a:off x="7045696" y="1301857"/>
            <a:ext cx="5146304" cy="4421610"/>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1616</TotalTime>
  <Words>761</Words>
  <Application>Microsoft Macintosh PowerPoint</Application>
  <PresentationFormat>Widescreen</PresentationFormat>
  <Paragraphs>164</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Batang</vt:lpstr>
      <vt:lpstr>Calibri</vt:lpstr>
      <vt:lpstr>Century Gothic</vt:lpstr>
      <vt:lpstr>Cordia New</vt:lpstr>
      <vt:lpstr>Courier New</vt:lpstr>
      <vt:lpstr>Times New Roman</vt:lpstr>
      <vt:lpstr>Wingdings 3</vt:lpstr>
      <vt:lpstr>Arial</vt:lpstr>
      <vt:lpstr>Ion</vt:lpstr>
      <vt:lpstr>NYSE Analysis With MySQL</vt:lpstr>
      <vt:lpstr>NYSE Securities Analysis With MySQL</vt:lpstr>
      <vt:lpstr>Data</vt:lpstr>
      <vt:lpstr>Data</vt:lpstr>
      <vt:lpstr>Data</vt:lpstr>
      <vt:lpstr>MYSQL DATABASE</vt:lpstr>
      <vt:lpstr>MYSQL DATABASE DDL example</vt:lpstr>
      <vt:lpstr>MYSQL DATABASE DML example</vt:lpstr>
      <vt:lpstr>Insight 1</vt:lpstr>
      <vt:lpstr>Insight 2</vt:lpstr>
      <vt:lpstr>Insight 3 </vt:lpstr>
      <vt:lpstr>PowerPoint Presentation</vt:lpstr>
      <vt:lpstr>Insight 4</vt:lpstr>
      <vt:lpstr>Insight 4</vt:lpstr>
      <vt:lpstr>Insight 5</vt:lpstr>
      <vt:lpstr>Conclusion</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Graham, Ethan</cp:lastModifiedBy>
  <cp:revision>22</cp:revision>
  <dcterms:created xsi:type="dcterms:W3CDTF">2017-08-06T03:34:42Z</dcterms:created>
  <dcterms:modified xsi:type="dcterms:W3CDTF">2017-08-15T01:56:56Z</dcterms:modified>
</cp:coreProperties>
</file>