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59" r:id="rId4"/>
    <p:sldId id="260" r:id="rId5"/>
    <p:sldId id="264" r:id="rId6"/>
    <p:sldId id="258" r:id="rId7"/>
    <p:sldId id="265" r:id="rId8"/>
    <p:sldId id="266" r:id="rId9"/>
    <p:sldId id="267" r:id="rId10"/>
    <p:sldId id="268" r:id="rId11"/>
    <p:sldId id="269" r:id="rId12"/>
    <p:sldId id="272" r:id="rId13"/>
    <p:sldId id="270" r:id="rId14"/>
    <p:sldId id="273" r:id="rId15"/>
    <p:sldId id="271"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69750"/>
  </p:normalViewPr>
  <p:slideViewPr>
    <p:cSldViewPr snapToGrid="0" snapToObjects="1">
      <p:cViewPr varScale="1">
        <p:scale>
          <a:sx n="96" d="100"/>
          <a:sy n="96" d="100"/>
        </p:scale>
        <p:origin x="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EA775-9A7D-5143-8247-26F85215B26A}" type="datetimeFigureOut">
              <a:rPr lang="en-US" smtClean="0"/>
              <a:t>8/14/17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65BF4-54B7-ED4B-BAB6-0FA6251F32CC}" type="slidenum">
              <a:rPr lang="en-US" smtClean="0"/>
              <a:t>‹#›</a:t>
            </a:fld>
            <a:endParaRPr lang="en-US"/>
          </a:p>
        </p:txBody>
      </p:sp>
    </p:spTree>
    <p:extLst>
      <p:ext uri="{BB962C8B-B14F-4D97-AF65-F5344CB8AC3E}">
        <p14:creationId xmlns:p14="http://schemas.microsoft.com/office/powerpoint/2010/main" val="2039084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65BF4-54B7-ED4B-BAB6-0FA6251F32CC}" type="slidenum">
              <a:rPr lang="en-US" smtClean="0"/>
              <a:t>9</a:t>
            </a:fld>
            <a:endParaRPr lang="en-US"/>
          </a:p>
        </p:txBody>
      </p:sp>
    </p:spTree>
    <p:extLst>
      <p:ext uri="{BB962C8B-B14F-4D97-AF65-F5344CB8AC3E}">
        <p14:creationId xmlns:p14="http://schemas.microsoft.com/office/powerpoint/2010/main" val="1511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 is a bit more confusing.</a:t>
            </a:r>
          </a:p>
          <a:p>
            <a:r>
              <a:rPr lang="en-US" dirty="0" smtClean="0"/>
              <a:t>Looking at</a:t>
            </a:r>
            <a:r>
              <a:rPr lang="en-US" baseline="0" dirty="0" smtClean="0"/>
              <a:t> just Amazon’s stocks, more insights can be drawn.</a:t>
            </a:r>
          </a:p>
          <a:p>
            <a:endParaRPr lang="en-US" dirty="0" smtClean="0"/>
          </a:p>
        </p:txBody>
      </p:sp>
      <p:sp>
        <p:nvSpPr>
          <p:cNvPr id="4" name="Slide Number Placeholder 3"/>
          <p:cNvSpPr>
            <a:spLocks noGrp="1"/>
          </p:cNvSpPr>
          <p:nvPr>
            <p:ph type="sldNum" sz="quarter" idx="10"/>
          </p:nvPr>
        </p:nvSpPr>
        <p:spPr/>
        <p:txBody>
          <a:bodyPr/>
          <a:lstStyle/>
          <a:p>
            <a:fld id="{90065BF4-54B7-ED4B-BAB6-0FA6251F32CC}" type="slidenum">
              <a:rPr lang="en-US" smtClean="0"/>
              <a:t>13</a:t>
            </a:fld>
            <a:endParaRPr lang="en-US"/>
          </a:p>
        </p:txBody>
      </p:sp>
    </p:spTree>
    <p:extLst>
      <p:ext uri="{BB962C8B-B14F-4D97-AF65-F5344CB8AC3E}">
        <p14:creationId xmlns:p14="http://schemas.microsoft.com/office/powerpoint/2010/main" val="66017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Visualizing the query</a:t>
            </a:r>
            <a:r>
              <a:rPr lang="en-US" baseline="0" dirty="0" smtClean="0"/>
              <a:t> results with special charts exemplifies the possibilities of finding insights in the data.</a:t>
            </a:r>
          </a:p>
          <a:p>
            <a:r>
              <a:rPr lang="en-US" baseline="0" dirty="0" smtClean="0"/>
              <a:t>In this chart:</a:t>
            </a:r>
          </a:p>
          <a:p>
            <a:pPr marL="171450" indent="-171450">
              <a:buFont typeface="Arial" charset="0"/>
              <a:buChar char="•"/>
            </a:pPr>
            <a:r>
              <a:rPr lang="en-US" baseline="0" dirty="0" smtClean="0"/>
              <a:t>We see Amazon’s earnings vs. year</a:t>
            </a:r>
          </a:p>
          <a:p>
            <a:pPr marL="171450" indent="-171450">
              <a:buFont typeface="Arial" charset="0"/>
              <a:buChar char="•"/>
            </a:pPr>
            <a:r>
              <a:rPr lang="en-US" baseline="0" dirty="0" smtClean="0"/>
              <a:t>The width of each square shows the relative magnitude in earnings before tax.</a:t>
            </a:r>
          </a:p>
          <a:p>
            <a:pPr marL="171450" indent="-171450">
              <a:buFont typeface="Arial" charset="0"/>
              <a:buChar char="•"/>
            </a:pPr>
            <a:r>
              <a:rPr lang="en-US" baseline="0" dirty="0" smtClean="0"/>
              <a:t>The height of each square shows the relative magnitude in capital expenditures.</a:t>
            </a:r>
          </a:p>
          <a:p>
            <a:pPr marL="171450" indent="-171450">
              <a:buFont typeface="Arial" charset="0"/>
              <a:buChar char="•"/>
            </a:pPr>
            <a:endParaRPr lang="en-US" baseline="0" dirty="0" smtClean="0"/>
          </a:p>
          <a:p>
            <a:pPr marL="0" indent="0">
              <a:buFont typeface="Arial" charset="0"/>
              <a:buNone/>
            </a:pPr>
            <a:r>
              <a:rPr lang="en-US" baseline="0" dirty="0" smtClean="0"/>
              <a:t>These charts could be further enhanced with different shapes/colors etc.</a:t>
            </a:r>
          </a:p>
        </p:txBody>
      </p:sp>
      <p:sp>
        <p:nvSpPr>
          <p:cNvPr id="4" name="Slide Number Placeholder 3"/>
          <p:cNvSpPr>
            <a:spLocks noGrp="1"/>
          </p:cNvSpPr>
          <p:nvPr>
            <p:ph type="sldNum" sz="quarter" idx="10"/>
          </p:nvPr>
        </p:nvSpPr>
        <p:spPr/>
        <p:txBody>
          <a:bodyPr/>
          <a:lstStyle/>
          <a:p>
            <a:fld id="{90065BF4-54B7-ED4B-BAB6-0FA6251F32CC}" type="slidenum">
              <a:rPr lang="en-US" smtClean="0"/>
              <a:t>14</a:t>
            </a:fld>
            <a:endParaRPr lang="en-US"/>
          </a:p>
        </p:txBody>
      </p:sp>
    </p:spTree>
    <p:extLst>
      <p:ext uri="{BB962C8B-B14F-4D97-AF65-F5344CB8AC3E}">
        <p14:creationId xmlns:p14="http://schemas.microsoft.com/office/powerpoint/2010/main" val="134900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41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5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69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11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7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5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19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87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0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5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0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3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4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3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0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6471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8/13/17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24708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benjibb/lstm-stock-prediction-20170507/dat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an.rstudio.com/web/packages/stocks/index.html" TargetMode="External"/><Relationship Id="rId3" Type="http://schemas.openxmlformats.org/officeDocument/2006/relationships/hyperlink" Target="https://www.kaggle.com/benjibb/lstm-stock-prediction-20170507/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761640"/>
          </a:xfrm>
        </p:spPr>
        <p:txBody>
          <a:bodyPr>
            <a:normAutofit fontScale="90000"/>
          </a:bodyPr>
          <a:lstStyle/>
          <a:p>
            <a:r>
              <a:rPr lang="en-US" dirty="0"/>
              <a:t>NYSE Analysis With MySQL</a:t>
            </a:r>
          </a:p>
        </p:txBody>
      </p:sp>
      <p:sp>
        <p:nvSpPr>
          <p:cNvPr id="3" name="Subtitle 2"/>
          <p:cNvSpPr>
            <a:spLocks noGrp="1"/>
          </p:cNvSpPr>
          <p:nvPr>
            <p:ph type="subTitle" idx="1"/>
          </p:nvPr>
        </p:nvSpPr>
        <p:spPr>
          <a:xfrm>
            <a:off x="1751012" y="2371241"/>
            <a:ext cx="8676222" cy="3419959"/>
          </a:xfrm>
        </p:spPr>
        <p:txBody>
          <a:bodyPr>
            <a:noAutofit/>
          </a:bodyPr>
          <a:lstStyle/>
          <a:p>
            <a:r>
              <a:rPr lang="en-US" sz="2400" dirty="0">
                <a:effectLst/>
              </a:rPr>
              <a:t>Ethan Graham, Scott Gozdzialski, Huynh Vu</a:t>
            </a:r>
          </a:p>
          <a:p>
            <a:r>
              <a:rPr lang="en-US" sz="2400" dirty="0">
                <a:effectLst/>
              </a:rPr>
              <a:t>Graduate Students Master of Data Science</a:t>
            </a:r>
          </a:p>
          <a:p>
            <a:r>
              <a:rPr lang="en-US" sz="2400" dirty="0">
                <a:effectLst/>
              </a:rPr>
              <a:t>Southern Methodist University</a:t>
            </a:r>
          </a:p>
          <a:p>
            <a:r>
              <a:rPr lang="en-US" sz="2400" dirty="0">
                <a:effectLst/>
              </a:rPr>
              <a:t>Dallas, Texas</a:t>
            </a:r>
          </a:p>
          <a:p>
            <a:r>
              <a:rPr lang="en-US" sz="2400" dirty="0">
                <a:effectLst/>
              </a:rPr>
              <a:t> </a:t>
            </a:r>
          </a:p>
          <a:p>
            <a:r>
              <a:rPr lang="en-US" sz="2400" dirty="0" err="1"/>
              <a:t>Github</a:t>
            </a:r>
            <a:r>
              <a:rPr lang="en-US" sz="2400" dirty="0"/>
              <a:t> link</a:t>
            </a:r>
          </a:p>
          <a:p>
            <a:r>
              <a:rPr lang="en-US" sz="2400" u="sng" dirty="0">
                <a:solidFill>
                  <a:srgbClr val="92D050"/>
                </a:solidFill>
              </a:rPr>
              <a:t>https://github.com/DSSMU/MSDS7330_Project</a:t>
            </a:r>
          </a:p>
        </p:txBody>
      </p:sp>
    </p:spTree>
    <p:extLst>
      <p:ext uri="{BB962C8B-B14F-4D97-AF65-F5344CB8AC3E}">
        <p14:creationId xmlns:p14="http://schemas.microsoft.com/office/powerpoint/2010/main" val="10170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a:t>Insight 2</a:t>
            </a:r>
            <a:endParaRPr lang="en-US" dirty="0"/>
          </a:p>
        </p:txBody>
      </p:sp>
      <p:sp>
        <p:nvSpPr>
          <p:cNvPr id="3" name="TextBox 2">
            <a:extLst>
              <a:ext uri="{FF2B5EF4-FFF2-40B4-BE49-F238E27FC236}">
                <a16:creationId xmlns:a16="http://schemas.microsoft.com/office/drawing/2014/main" xmlns="" id="{5FE08D2D-4F03-41CC-AD0D-5190FAF835C5}"/>
              </a:ext>
            </a:extLst>
          </p:cNvPr>
          <p:cNvSpPr txBox="1"/>
          <p:nvPr/>
        </p:nvSpPr>
        <p:spPr>
          <a:xfrm>
            <a:off x="101600" y="1449091"/>
            <a:ext cx="6944097" cy="5262979"/>
          </a:xfrm>
          <a:prstGeom prst="rect">
            <a:avLst/>
          </a:prstGeom>
          <a:noFill/>
        </p:spPr>
        <p:txBody>
          <a:bodyPr wrap="square" rtlCol="0">
            <a:spAutoFit/>
          </a:bodyPr>
          <a:lstStyle/>
          <a:p>
            <a:r>
              <a:rPr lang="en-US" sz="2400"/>
              <a:t>Building on insight 1, what is the visual difference between the highest growth stock and the lowest growth stock. Again, we use prices-split-adjusted to account for changes of  Stock value based on splits.  </a:t>
            </a:r>
          </a:p>
          <a:p>
            <a:endParaRPr lang="en-US" sz="2400"/>
          </a:p>
          <a:p>
            <a:r>
              <a:rPr lang="en-US" sz="2400"/>
              <a:t>SELECT * FROM</a:t>
            </a:r>
          </a:p>
          <a:p>
            <a:r>
              <a:rPr lang="en-US" sz="2400"/>
              <a:t>        (</a:t>
            </a:r>
          </a:p>
          <a:p>
            <a:r>
              <a:rPr lang="en-US" sz="2400"/>
              <a:t>        SELECT symbol, max(high)-min(low) AS growth</a:t>
            </a:r>
          </a:p>
          <a:p>
            <a:r>
              <a:rPr lang="en-US" sz="2400"/>
              <a:t>       FROM prices_split</a:t>
            </a:r>
          </a:p>
          <a:p>
            <a:r>
              <a:rPr lang="en-US" sz="2400"/>
              <a:t>        GROUP BY symbol</a:t>
            </a:r>
          </a:p>
          <a:p>
            <a:r>
              <a:rPr lang="en-US" sz="2400"/>
              <a:t>        ) </a:t>
            </a:r>
          </a:p>
          <a:p>
            <a:r>
              <a:rPr lang="en-US" sz="2400"/>
              <a:t>AS subTable ORDER BY growth ASC LIMIT 1;</a:t>
            </a:r>
            <a:endParaRPr lang="en-US" sz="2400" dirty="0"/>
          </a:p>
        </p:txBody>
      </p:sp>
      <p:pic>
        <p:nvPicPr>
          <p:cNvPr id="5" name="Picture 4">
            <a:extLst>
              <a:ext uri="{FF2B5EF4-FFF2-40B4-BE49-F238E27FC236}">
                <a16:creationId xmlns:a16="http://schemas.microsoft.com/office/drawing/2014/main" xmlns="" id="{48379F79-E9D9-40C7-AF77-9BACFD254E5B}"/>
              </a:ext>
            </a:extLst>
          </p:cNvPr>
          <p:cNvPicPr/>
          <p:nvPr/>
        </p:nvPicPr>
        <p:blipFill>
          <a:blip r:embed="rId2">
            <a:extLst>
              <a:ext uri="{28A0092B-C50C-407E-A947-70E740481C1C}">
                <a14:useLocalDpi xmlns:a14="http://schemas.microsoft.com/office/drawing/2010/main" val="0"/>
              </a:ext>
            </a:extLst>
          </a:blip>
          <a:stretch>
            <a:fillRect/>
          </a:stretch>
        </p:blipFill>
        <p:spPr>
          <a:xfrm>
            <a:off x="7045697" y="1884593"/>
            <a:ext cx="5146303" cy="3653309"/>
          </a:xfrm>
          <a:prstGeom prst="rect">
            <a:avLst/>
          </a:prstGeom>
        </p:spPr>
      </p:pic>
    </p:spTree>
    <p:extLst>
      <p:ext uri="{BB962C8B-B14F-4D97-AF65-F5344CB8AC3E}">
        <p14:creationId xmlns:p14="http://schemas.microsoft.com/office/powerpoint/2010/main" val="155776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3 </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191911" y="1178158"/>
            <a:ext cx="11887200" cy="5909310"/>
          </a:xfrm>
          <a:prstGeom prst="rect">
            <a:avLst/>
          </a:prstGeom>
          <a:noFill/>
        </p:spPr>
        <p:txBody>
          <a:bodyPr wrap="square" rtlCol="0">
            <a:spAutoFit/>
          </a:bodyPr>
          <a:lstStyle/>
          <a:p>
            <a:r>
              <a:rPr lang="en-US" sz="2400" dirty="0"/>
              <a:t>W</a:t>
            </a:r>
            <a:r>
              <a:rPr lang="en-US" sz="2400" dirty="0" smtClean="0"/>
              <a:t>e </a:t>
            </a:r>
            <a:r>
              <a:rPr lang="en-US" sz="2400" dirty="0"/>
              <a:t>look into the different GICS sub industries to see how great of a difference there is in each sub industry.  There are 124 different sub industries, so we are highlighting the top 5 and bottom 5.</a:t>
            </a:r>
          </a:p>
          <a:p>
            <a:endParaRPr lang="en-US" sz="2400" dirty="0"/>
          </a:p>
          <a:p>
            <a:r>
              <a:rPr lang="en-US" sz="2400" dirty="0"/>
              <a:t>SELECT </a:t>
            </a:r>
            <a:r>
              <a:rPr lang="en-US" sz="2400" dirty="0" err="1"/>
              <a:t>GICS_Sub_Industry</a:t>
            </a:r>
            <a:r>
              <a:rPr lang="en-US" sz="2400" dirty="0"/>
              <a:t> , AVG(</a:t>
            </a:r>
            <a:r>
              <a:rPr lang="en-US" sz="2400" dirty="0" err="1"/>
              <a:t>newhigh</a:t>
            </a:r>
            <a:r>
              <a:rPr lang="en-US" sz="2400" dirty="0"/>
              <a:t>)-AVG(</a:t>
            </a:r>
            <a:r>
              <a:rPr lang="en-US" sz="2400" dirty="0" err="1"/>
              <a:t>newlow</a:t>
            </a:r>
            <a:r>
              <a:rPr lang="en-US" sz="2400" dirty="0"/>
              <a:t>) AS </a:t>
            </a:r>
            <a:r>
              <a:rPr lang="en-US" sz="2400" dirty="0" err="1"/>
              <a:t>avg_growth</a:t>
            </a:r>
            <a:endParaRPr lang="en-US" sz="2400" dirty="0"/>
          </a:p>
          <a:p>
            <a:r>
              <a:rPr lang="en-US" sz="2400" dirty="0"/>
              <a:t>FROM(</a:t>
            </a:r>
          </a:p>
          <a:p>
            <a:r>
              <a:rPr lang="en-US" sz="2400" dirty="0"/>
              <a:t>	SELECT AVG(high) AS </a:t>
            </a:r>
            <a:r>
              <a:rPr lang="en-US" sz="2400" dirty="0" err="1"/>
              <a:t>newhigh</a:t>
            </a:r>
            <a:r>
              <a:rPr lang="en-US" sz="2400" dirty="0"/>
              <a:t>, AVG(low) AS    	</a:t>
            </a:r>
            <a:r>
              <a:rPr lang="en-US" sz="2400" dirty="0" err="1"/>
              <a:t>newlow</a:t>
            </a:r>
            <a:r>
              <a:rPr lang="en-US" sz="2400" dirty="0"/>
              <a:t>, </a:t>
            </a:r>
            <a:r>
              <a:rPr lang="en-US" sz="2400" dirty="0" err="1"/>
              <a:t>GICS_Sub_Industry</a:t>
            </a:r>
            <a:endParaRPr lang="en-US" sz="2400" dirty="0"/>
          </a:p>
          <a:p>
            <a:r>
              <a:rPr lang="en-US" sz="2400" dirty="0"/>
              <a:t>	FROM (</a:t>
            </a:r>
          </a:p>
          <a:p>
            <a:r>
              <a:rPr lang="en-US" sz="2400" dirty="0"/>
              <a:t>		SELECT * </a:t>
            </a:r>
          </a:p>
          <a:p>
            <a:r>
              <a:rPr lang="en-US" sz="2400" dirty="0"/>
              <a:t>		FROM securities natural join </a:t>
            </a:r>
            <a:r>
              <a:rPr lang="en-US" sz="2400" dirty="0" err="1"/>
              <a:t>prices_split</a:t>
            </a:r>
            <a:r>
              <a:rPr lang="en-US" sz="2400" dirty="0"/>
              <a:t>) AS 		combined</a:t>
            </a:r>
          </a:p>
          <a:p>
            <a:r>
              <a:rPr lang="en-US" sz="2400" dirty="0"/>
              <a:t>		GROUP BY symbol</a:t>
            </a:r>
          </a:p>
          <a:p>
            <a:r>
              <a:rPr lang="en-US" sz="2400" dirty="0"/>
              <a:t>		) AS temp</a:t>
            </a:r>
          </a:p>
          <a:p>
            <a:r>
              <a:rPr lang="en-US" sz="2400" dirty="0"/>
              <a:t>GROUP BY </a:t>
            </a:r>
            <a:r>
              <a:rPr lang="en-US" sz="2400" dirty="0" err="1"/>
              <a:t>GICS_Sub_Industry</a:t>
            </a:r>
            <a:endParaRPr lang="en-US" sz="2400" dirty="0"/>
          </a:p>
          <a:p>
            <a:r>
              <a:rPr lang="en-US" sz="2400" dirty="0"/>
              <a:t>ORDER BY </a:t>
            </a:r>
            <a:r>
              <a:rPr lang="en-US" sz="2400" dirty="0" err="1"/>
              <a:t>avg_growth</a:t>
            </a:r>
            <a:r>
              <a:rPr lang="en-US" sz="2400" dirty="0"/>
              <a:t> DESC;</a:t>
            </a:r>
          </a:p>
          <a:p>
            <a:endParaRPr lang="en-US" dirty="0"/>
          </a:p>
        </p:txBody>
      </p:sp>
    </p:spTree>
    <p:extLst>
      <p:ext uri="{BB962C8B-B14F-4D97-AF65-F5344CB8AC3E}">
        <p14:creationId xmlns:p14="http://schemas.microsoft.com/office/powerpoint/2010/main" val="1695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DCEED3E-FBD7-4193-95AD-7E84AD914061}"/>
              </a:ext>
            </a:extLst>
          </p:cNvPr>
          <p:cNvGraphicFramePr>
            <a:graphicFrameLocks noGrp="1"/>
          </p:cNvGraphicFramePr>
          <p:nvPr>
            <p:extLst>
              <p:ext uri="{D42A27DB-BD31-4B8C-83A1-F6EECF244321}">
                <p14:modId xmlns:p14="http://schemas.microsoft.com/office/powerpoint/2010/main" val="1703065352"/>
              </p:ext>
            </p:extLst>
          </p:nvPr>
        </p:nvGraphicFramePr>
        <p:xfrm>
          <a:off x="1591734" y="1106311"/>
          <a:ext cx="8895643" cy="1943667"/>
        </p:xfrm>
        <a:graphic>
          <a:graphicData uri="http://schemas.openxmlformats.org/drawingml/2006/table">
            <a:tbl>
              <a:tblPr firstRow="1" firstCol="1" bandRow="1"/>
              <a:tblGrid>
                <a:gridCol w="4938661">
                  <a:extLst>
                    <a:ext uri="{9D8B030D-6E8A-4147-A177-3AD203B41FA5}">
                      <a16:colId xmlns:a16="http://schemas.microsoft.com/office/drawing/2014/main" xmlns="" val="1517334841"/>
                    </a:ext>
                  </a:extLst>
                </a:gridCol>
                <a:gridCol w="3956982">
                  <a:extLst>
                    <a:ext uri="{9D8B030D-6E8A-4147-A177-3AD203B41FA5}">
                      <a16:colId xmlns:a16="http://schemas.microsoft.com/office/drawing/2014/main" xmlns="" val="2434254746"/>
                    </a:ext>
                  </a:extLst>
                </a:gridCol>
              </a:tblGrid>
              <a:tr h="11994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Internet &amp; Direct Marketing Retail</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7.53716222651872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35415994"/>
                  </a:ext>
                </a:extLst>
              </a:tr>
              <a:tr h="447606">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Life Sciences Tools &amp;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3.93256237883045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337816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Casinos &amp; Gaming</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3.72577750510828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99138134"/>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Industrial Materials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3.69075463507389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Biotechnology</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3.48485485142692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7496341"/>
                  </a:ext>
                </a:extLst>
              </a:tr>
            </a:tbl>
          </a:graphicData>
        </a:graphic>
      </p:graphicFrame>
      <p:graphicFrame>
        <p:nvGraphicFramePr>
          <p:cNvPr id="5" name="Table 4">
            <a:extLst>
              <a:ext uri="{FF2B5EF4-FFF2-40B4-BE49-F238E27FC236}">
                <a16:creationId xmlns:a16="http://schemas.microsoft.com/office/drawing/2014/main" xmlns="" id="{7E3B2EB3-B496-434C-84A9-0C20B6D04055}"/>
              </a:ext>
            </a:extLst>
          </p:cNvPr>
          <p:cNvGraphicFramePr>
            <a:graphicFrameLocks noGrp="1"/>
          </p:cNvGraphicFramePr>
          <p:nvPr>
            <p:extLst>
              <p:ext uri="{D42A27DB-BD31-4B8C-83A1-F6EECF244321}">
                <p14:modId xmlns:p14="http://schemas.microsoft.com/office/powerpoint/2010/main" val="4130845439"/>
              </p:ext>
            </p:extLst>
          </p:nvPr>
        </p:nvGraphicFramePr>
        <p:xfrm>
          <a:off x="1591734" y="3820160"/>
          <a:ext cx="8895643" cy="1943667"/>
        </p:xfrm>
        <a:graphic>
          <a:graphicData uri="http://schemas.openxmlformats.org/drawingml/2006/table">
            <a:tbl>
              <a:tblPr firstRow="1" firstCol="1" bandRow="1"/>
              <a:tblGrid>
                <a:gridCol w="6204834">
                  <a:extLst>
                    <a:ext uri="{9D8B030D-6E8A-4147-A177-3AD203B41FA5}">
                      <a16:colId xmlns:a16="http://schemas.microsoft.com/office/drawing/2014/main" xmlns="" val="1517334841"/>
                    </a:ext>
                  </a:extLst>
                </a:gridCol>
                <a:gridCol w="2690809">
                  <a:extLst>
                    <a:ext uri="{9D8B030D-6E8A-4147-A177-3AD203B41FA5}">
                      <a16:colId xmlns:a16="http://schemas.microsoft.com/office/drawing/2014/main" xmlns="" val="2434254746"/>
                    </a:ext>
                  </a:extLst>
                </a:gridCol>
              </a:tblGrid>
              <a:tr h="4233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Integrated Telecommunications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0.451242797284351</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35415994"/>
                  </a:ext>
                </a:extLst>
              </a:tr>
              <a:tr h="447606">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Publishing</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0.443185394110685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3378166"/>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Independent Power Producers &amp; Energy Traders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0.425368906923989</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99138134"/>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Technology Hardware Software and Supplies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0.424676514188445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Thrifts &amp; Mortgage Finance</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0.244812714528964</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7496341"/>
                  </a:ext>
                </a:extLst>
              </a:tr>
            </a:tbl>
          </a:graphicData>
        </a:graphic>
      </p:graphicFrame>
      <p:sp>
        <p:nvSpPr>
          <p:cNvPr id="6" name="TextBox 5">
            <a:extLst>
              <a:ext uri="{FF2B5EF4-FFF2-40B4-BE49-F238E27FC236}">
                <a16:creationId xmlns:a16="http://schemas.microsoft.com/office/drawing/2014/main" xmlns="" id="{9735059D-8639-472D-85DD-B005F42962B3}"/>
              </a:ext>
            </a:extLst>
          </p:cNvPr>
          <p:cNvSpPr txBox="1"/>
          <p:nvPr/>
        </p:nvSpPr>
        <p:spPr>
          <a:xfrm>
            <a:off x="5548488" y="473786"/>
            <a:ext cx="1405468" cy="461665"/>
          </a:xfrm>
          <a:prstGeom prst="rect">
            <a:avLst/>
          </a:prstGeom>
          <a:noFill/>
        </p:spPr>
        <p:txBody>
          <a:bodyPr wrap="square" rtlCol="0">
            <a:spAutoFit/>
          </a:bodyPr>
          <a:lstStyle/>
          <a:p>
            <a:r>
              <a:rPr lang="en-US" sz="2400" dirty="0"/>
              <a:t>TOP 5</a:t>
            </a:r>
          </a:p>
        </p:txBody>
      </p:sp>
      <p:sp>
        <p:nvSpPr>
          <p:cNvPr id="7" name="TextBox 6">
            <a:extLst>
              <a:ext uri="{FF2B5EF4-FFF2-40B4-BE49-F238E27FC236}">
                <a16:creationId xmlns:a16="http://schemas.microsoft.com/office/drawing/2014/main" xmlns="" id="{C29E70AB-A2EE-4DE5-B615-25930E83BB39}"/>
              </a:ext>
            </a:extLst>
          </p:cNvPr>
          <p:cNvSpPr txBox="1"/>
          <p:nvPr/>
        </p:nvSpPr>
        <p:spPr>
          <a:xfrm>
            <a:off x="5240864" y="3220838"/>
            <a:ext cx="2085625" cy="461665"/>
          </a:xfrm>
          <a:prstGeom prst="rect">
            <a:avLst/>
          </a:prstGeom>
          <a:noFill/>
        </p:spPr>
        <p:txBody>
          <a:bodyPr wrap="square" rtlCol="0">
            <a:spAutoFit/>
          </a:bodyPr>
          <a:lstStyle/>
          <a:p>
            <a:r>
              <a:rPr lang="en-US" sz="2400" dirty="0"/>
              <a:t>BOTTOM 5</a:t>
            </a:r>
          </a:p>
        </p:txBody>
      </p:sp>
    </p:spTree>
    <p:extLst>
      <p:ext uri="{BB962C8B-B14F-4D97-AF65-F5344CB8AC3E}">
        <p14:creationId xmlns:p14="http://schemas.microsoft.com/office/powerpoint/2010/main" val="40272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90310" y="919702"/>
            <a:ext cx="6955386" cy="6186309"/>
          </a:xfrm>
          <a:prstGeom prst="rect">
            <a:avLst/>
          </a:prstGeom>
          <a:noFill/>
        </p:spPr>
        <p:txBody>
          <a:bodyPr wrap="square" rtlCol="0">
            <a:spAutoFit/>
          </a:bodyPr>
          <a:lstStyle/>
          <a:p>
            <a:r>
              <a:rPr lang="en-US" sz="2400" dirty="0" smtClean="0"/>
              <a:t>Using the </a:t>
            </a:r>
            <a:r>
              <a:rPr lang="en-US" sz="2400" dirty="0"/>
              <a:t>same files as </a:t>
            </a:r>
            <a:r>
              <a:rPr lang="en-US" sz="2400" dirty="0" smtClean="0"/>
              <a:t>before we </a:t>
            </a:r>
            <a:r>
              <a:rPr lang="en-US" sz="2400" dirty="0"/>
              <a:t>focus </a:t>
            </a:r>
            <a:r>
              <a:rPr lang="en-US" sz="2400" dirty="0" smtClean="0"/>
              <a:t>on only </a:t>
            </a:r>
            <a:r>
              <a:rPr lang="en-US" sz="2400" dirty="0"/>
              <a:t>Amazon.  We look into growth per year verse capital expenditures and earnings before tax.</a:t>
            </a:r>
          </a:p>
          <a:p>
            <a:endParaRPr lang="en-US" sz="2400" dirty="0"/>
          </a:p>
          <a:p>
            <a:r>
              <a:rPr lang="en-US" sz="2400" dirty="0">
                <a:latin typeface="Courier New" charset="0"/>
                <a:ea typeface="Courier New" charset="0"/>
                <a:cs typeface="Courier New" charset="0"/>
              </a:rPr>
              <a:t>SELECT MAX(high) - min(low) AS growth, </a:t>
            </a:r>
            <a:r>
              <a:rPr lang="en-US" sz="2400" dirty="0" err="1">
                <a:latin typeface="Courier New" charset="0"/>
                <a:ea typeface="Courier New" charset="0"/>
                <a:cs typeface="Courier New" charset="0"/>
              </a:rPr>
              <a:t>capital_expenditures</a:t>
            </a:r>
            <a:r>
              <a:rPr lang="en-US" sz="2400" dirty="0">
                <a:latin typeface="Courier New" charset="0"/>
                <a:ea typeface="Courier New" charset="0"/>
                <a:cs typeface="Courier New" charset="0"/>
              </a:rPr>
              <a:t>, YEAR(date), </a:t>
            </a:r>
            <a:r>
              <a:rPr lang="en-US" sz="2400" dirty="0" err="1">
                <a:latin typeface="Courier New" charset="0"/>
                <a:ea typeface="Courier New" charset="0"/>
                <a:cs typeface="Courier New" charset="0"/>
              </a:rPr>
              <a:t>Earnings_Before_Tax</a:t>
            </a:r>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FROM </a:t>
            </a:r>
            <a:r>
              <a:rPr lang="en-US" sz="2400" dirty="0" err="1">
                <a:latin typeface="Courier New" charset="0"/>
                <a:ea typeface="Courier New" charset="0"/>
                <a:cs typeface="Courier New" charset="0"/>
              </a:rPr>
              <a:t>prices_split</a:t>
            </a:r>
            <a:r>
              <a:rPr lang="en-US" sz="2400" dirty="0">
                <a:latin typeface="Courier New" charset="0"/>
                <a:ea typeface="Courier New" charset="0"/>
                <a:cs typeface="Courier New" charset="0"/>
              </a:rPr>
              <a:t> JOIN fundamentals ON</a:t>
            </a:r>
          </a:p>
          <a:p>
            <a:r>
              <a:rPr lang="en-US" sz="2400" dirty="0">
                <a:latin typeface="Courier New" charset="0"/>
                <a:ea typeface="Courier New" charset="0"/>
                <a:cs typeface="Courier New" charset="0"/>
              </a:rPr>
              <a:t>	</a:t>
            </a:r>
            <a:r>
              <a:rPr lang="en-US" sz="2400" dirty="0" err="1">
                <a:latin typeface="Courier New" charset="0"/>
                <a:ea typeface="Courier New" charset="0"/>
                <a:cs typeface="Courier New" charset="0"/>
              </a:rPr>
              <a:t>prices_split.symbol</a:t>
            </a:r>
            <a:r>
              <a:rPr lang="en-US" sz="2400" dirty="0">
                <a:latin typeface="Courier New" charset="0"/>
                <a:ea typeface="Courier New" charset="0"/>
                <a:cs typeface="Courier New" charset="0"/>
              </a:rPr>
              <a:t> = </a:t>
            </a:r>
            <a:r>
              <a:rPr lang="en-US" sz="2400" dirty="0" err="1">
                <a:latin typeface="Courier New" charset="0"/>
                <a:ea typeface="Courier New" charset="0"/>
                <a:cs typeface="Courier New" charset="0"/>
              </a:rPr>
              <a:t>fundamentals.symbol</a:t>
            </a:r>
            <a:r>
              <a:rPr lang="en-US" sz="2400" dirty="0">
                <a:latin typeface="Courier New" charset="0"/>
                <a:ea typeface="Courier New" charset="0"/>
                <a:cs typeface="Courier New" charset="0"/>
              </a:rPr>
              <a:t> AND </a:t>
            </a:r>
            <a:r>
              <a:rPr lang="en-US" sz="2400" dirty="0" err="1">
                <a:latin typeface="Courier New" charset="0"/>
                <a:ea typeface="Courier New" charset="0"/>
                <a:cs typeface="Courier New" charset="0"/>
              </a:rPr>
              <a:t>For_Year</a:t>
            </a:r>
            <a:r>
              <a:rPr lang="en-US" sz="2400" dirty="0">
                <a:latin typeface="Courier New" charset="0"/>
                <a:ea typeface="Courier New" charset="0"/>
                <a:cs typeface="Courier New" charset="0"/>
              </a:rPr>
              <a:t> = YEAR(date)  </a:t>
            </a:r>
          </a:p>
          <a:p>
            <a:r>
              <a:rPr lang="en-US" sz="2400" dirty="0">
                <a:latin typeface="Courier New" charset="0"/>
                <a:ea typeface="Courier New" charset="0"/>
                <a:cs typeface="Courier New" charset="0"/>
              </a:rPr>
              <a:t>WHERE </a:t>
            </a:r>
            <a:r>
              <a:rPr lang="en-US" sz="2400" dirty="0" err="1">
                <a:latin typeface="Courier New" charset="0"/>
                <a:ea typeface="Courier New" charset="0"/>
                <a:cs typeface="Courier New" charset="0"/>
              </a:rPr>
              <a:t>prices_split.symbol</a:t>
            </a:r>
            <a:r>
              <a:rPr lang="en-US" sz="2400" dirty="0">
                <a:latin typeface="Courier New" charset="0"/>
                <a:ea typeface="Courier New" charset="0"/>
                <a:cs typeface="Courier New" charset="0"/>
              </a:rPr>
              <a:t> = "AMZN"</a:t>
            </a:r>
          </a:p>
          <a:p>
            <a:r>
              <a:rPr lang="en-US" sz="2400" dirty="0">
                <a:latin typeface="Courier New" charset="0"/>
                <a:ea typeface="Courier New" charset="0"/>
                <a:cs typeface="Courier New" charset="0"/>
              </a:rPr>
              <a:t>GROUP BY symbol, YEAR(date) LIMIT 10;</a:t>
            </a:r>
          </a:p>
          <a:p>
            <a:endParaRPr lang="en-US" dirty="0"/>
          </a:p>
          <a:p>
            <a:endParaRPr lang="en-US" dirty="0"/>
          </a:p>
        </p:txBody>
      </p:sp>
      <p:graphicFrame>
        <p:nvGraphicFramePr>
          <p:cNvPr id="4" name="Table 3">
            <a:extLst>
              <a:ext uri="{FF2B5EF4-FFF2-40B4-BE49-F238E27FC236}">
                <a16:creationId xmlns:a16="http://schemas.microsoft.com/office/drawing/2014/main" xmlns="" id="{F30C9338-C546-49B6-A915-13CBDF47517F}"/>
              </a:ext>
            </a:extLst>
          </p:cNvPr>
          <p:cNvGraphicFramePr>
            <a:graphicFrameLocks noGrp="1"/>
          </p:cNvGraphicFramePr>
          <p:nvPr>
            <p:extLst>
              <p:ext uri="{D42A27DB-BD31-4B8C-83A1-F6EECF244321}">
                <p14:modId xmlns:p14="http://schemas.microsoft.com/office/powerpoint/2010/main" val="178007752"/>
              </p:ext>
            </p:extLst>
          </p:nvPr>
        </p:nvGraphicFramePr>
        <p:xfrm>
          <a:off x="7045696" y="1516687"/>
          <a:ext cx="5067283" cy="3261765"/>
        </p:xfrm>
        <a:graphic>
          <a:graphicData uri="http://schemas.openxmlformats.org/drawingml/2006/table">
            <a:tbl>
              <a:tblPr firstRow="1" bandRow="1">
                <a:tableStyleId>{5C22544A-7EE6-4342-B048-85BDC9FD1C3A}</a:tableStyleId>
              </a:tblPr>
              <a:tblGrid>
                <a:gridCol w="1183904">
                  <a:extLst>
                    <a:ext uri="{9D8B030D-6E8A-4147-A177-3AD203B41FA5}">
                      <a16:colId xmlns:a16="http://schemas.microsoft.com/office/drawing/2014/main" xmlns="" val="3414294309"/>
                    </a:ext>
                  </a:extLst>
                </a:gridCol>
                <a:gridCol w="1241778">
                  <a:extLst>
                    <a:ext uri="{9D8B030D-6E8A-4147-A177-3AD203B41FA5}">
                      <a16:colId xmlns:a16="http://schemas.microsoft.com/office/drawing/2014/main" xmlns="" val="3203402679"/>
                    </a:ext>
                  </a:extLst>
                </a:gridCol>
                <a:gridCol w="948266">
                  <a:extLst>
                    <a:ext uri="{9D8B030D-6E8A-4147-A177-3AD203B41FA5}">
                      <a16:colId xmlns:a16="http://schemas.microsoft.com/office/drawing/2014/main" xmlns="" val="3772256673"/>
                    </a:ext>
                  </a:extLst>
                </a:gridCol>
                <a:gridCol w="1693335">
                  <a:extLst>
                    <a:ext uri="{9D8B030D-6E8A-4147-A177-3AD203B41FA5}">
                      <a16:colId xmlns:a16="http://schemas.microsoft.com/office/drawing/2014/main" xmlns="" val="1549248394"/>
                    </a:ext>
                  </a:extLst>
                </a:gridCol>
              </a:tblGrid>
              <a:tr h="721495">
                <a:tc>
                  <a:txBody>
                    <a:bodyPr/>
                    <a:lstStyle/>
                    <a:p>
                      <a:pPr marL="0" marR="0">
                        <a:spcBef>
                          <a:spcPts val="0"/>
                        </a:spcBef>
                        <a:spcAft>
                          <a:spcPts val="0"/>
                        </a:spcAft>
                      </a:pPr>
                      <a:r>
                        <a:rPr lang="en-US" sz="2400" dirty="0">
                          <a:effectLst/>
                        </a:rPr>
                        <a:t>growth</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capital_expenditures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YEAR(date)</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Earnings_Before_Tax</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441241208"/>
                  </a:ext>
                </a:extLst>
              </a:tr>
              <a:tr h="721495">
                <a:tc>
                  <a:txBody>
                    <a:bodyPr/>
                    <a:lstStyle/>
                    <a:p>
                      <a:pPr marL="0" marR="0">
                        <a:spcBef>
                          <a:spcPts val="0"/>
                        </a:spcBef>
                        <a:spcAft>
                          <a:spcPts val="0"/>
                        </a:spcAft>
                      </a:pPr>
                      <a:r>
                        <a:rPr lang="en-US" sz="2400" dirty="0" smtClean="0">
                          <a:effectLst/>
                        </a:rPr>
                        <a:t>159.88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-3444M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2013</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506M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2520659642"/>
                  </a:ext>
                </a:extLst>
              </a:tr>
              <a:tr h="721495">
                <a:tc>
                  <a:txBody>
                    <a:bodyPr/>
                    <a:lstStyle/>
                    <a:p>
                      <a:pPr marL="0" marR="0">
                        <a:spcBef>
                          <a:spcPts val="0"/>
                        </a:spcBef>
                        <a:spcAft>
                          <a:spcPts val="0"/>
                        </a:spcAft>
                      </a:pPr>
                      <a:r>
                        <a:rPr lang="en-US" sz="2400" dirty="0" smtClean="0">
                          <a:effectLst/>
                        </a:rPr>
                        <a:t>124.05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-4893M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2014</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-111M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3995171463"/>
                  </a:ext>
                </a:extLst>
              </a:tr>
              <a:tr h="721495">
                <a:tc>
                  <a:txBody>
                    <a:bodyPr/>
                    <a:lstStyle/>
                    <a:p>
                      <a:pPr marL="0" marR="0">
                        <a:spcBef>
                          <a:spcPts val="0"/>
                        </a:spcBef>
                        <a:spcAft>
                          <a:spcPts val="0"/>
                        </a:spcAft>
                      </a:pPr>
                      <a:r>
                        <a:rPr lang="en-US" sz="2400" dirty="0" smtClean="0">
                          <a:effectLst/>
                        </a:rPr>
                        <a:t>411.19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-4589M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1568M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xmlns="" val="803761382"/>
                  </a:ext>
                </a:extLst>
              </a:tr>
            </a:tbl>
          </a:graphicData>
        </a:graphic>
      </p:graphicFrame>
      <p:sp>
        <p:nvSpPr>
          <p:cNvPr id="6" name="TextBox 5">
            <a:extLst>
              <a:ext uri="{FF2B5EF4-FFF2-40B4-BE49-F238E27FC236}">
                <a16:creationId xmlns:a16="http://schemas.microsoft.com/office/drawing/2014/main" xmlns="" id="{4D9B7089-544A-458E-9FAD-F71AF7792DD9}"/>
              </a:ext>
            </a:extLst>
          </p:cNvPr>
          <p:cNvSpPr txBox="1"/>
          <p:nvPr/>
        </p:nvSpPr>
        <p:spPr>
          <a:xfrm>
            <a:off x="7298617" y="5021634"/>
            <a:ext cx="48143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Capital expenditures and  Earning before tax are displayed in millions or dollars to save space</a:t>
            </a:r>
          </a:p>
        </p:txBody>
      </p:sp>
    </p:spTree>
    <p:extLst>
      <p:ext uri="{BB962C8B-B14F-4D97-AF65-F5344CB8AC3E}">
        <p14:creationId xmlns:p14="http://schemas.microsoft.com/office/powerpoint/2010/main" val="7546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pic>
        <p:nvPicPr>
          <p:cNvPr id="7" name="Picture 6">
            <a:extLst>
              <a:ext uri="{FF2B5EF4-FFF2-40B4-BE49-F238E27FC236}">
                <a16:creationId xmlns:a16="http://schemas.microsoft.com/office/drawing/2014/main" xmlns="" id="{5ED4A67D-E6ED-498D-AA01-88C92C450CAA}"/>
              </a:ext>
            </a:extLst>
          </p:cNvPr>
          <p:cNvPicPr/>
          <p:nvPr/>
        </p:nvPicPr>
        <p:blipFill>
          <a:blip r:embed="rId3">
            <a:extLst>
              <a:ext uri="{28A0092B-C50C-407E-A947-70E740481C1C}">
                <a14:useLocalDpi xmlns:a14="http://schemas.microsoft.com/office/drawing/2010/main" val="0"/>
              </a:ext>
            </a:extLst>
          </a:blip>
          <a:stretch>
            <a:fillRect/>
          </a:stretch>
        </p:blipFill>
        <p:spPr>
          <a:xfrm>
            <a:off x="2332492" y="1301858"/>
            <a:ext cx="7413392" cy="4243685"/>
          </a:xfrm>
          <a:prstGeom prst="rect">
            <a:avLst/>
          </a:prstGeom>
          <a:ln>
            <a:solidFill>
              <a:schemeClr val="tx1"/>
            </a:solidFill>
          </a:ln>
        </p:spPr>
      </p:pic>
    </p:spTree>
    <p:extLst>
      <p:ext uri="{BB962C8B-B14F-4D97-AF65-F5344CB8AC3E}">
        <p14:creationId xmlns:p14="http://schemas.microsoft.com/office/powerpoint/2010/main" val="417381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5</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357809" y="1197299"/>
            <a:ext cx="9197009" cy="5447645"/>
          </a:xfrm>
          <a:prstGeom prst="rect">
            <a:avLst/>
          </a:prstGeom>
          <a:noFill/>
        </p:spPr>
        <p:txBody>
          <a:bodyPr wrap="square" rtlCol="0">
            <a:spAutoFit/>
          </a:bodyPr>
          <a:lstStyle/>
          <a:p>
            <a:r>
              <a:rPr lang="en-US" sz="2400" dirty="0"/>
              <a:t>It is important to know which industries and stocks provide the highest earnings per share. Using the Global Industry Classification Standard (GICS) Sector, the 2016 data can be found:</a:t>
            </a:r>
            <a:r>
              <a:rPr lang="en-US" sz="2400" dirty="0"/>
              <a:t> </a:t>
            </a:r>
            <a:endParaRPr lang="en-US" sz="2400" dirty="0" smtClean="0"/>
          </a:p>
          <a:p>
            <a:endParaRPr lang="en-US" sz="2400" dirty="0"/>
          </a:p>
          <a:p>
            <a:r>
              <a:rPr lang="en-US" sz="2400" dirty="0" smtClean="0">
                <a:latin typeface="Courier New" charset="0"/>
                <a:ea typeface="Courier New" charset="0"/>
                <a:cs typeface="Courier New" charset="0"/>
              </a:rPr>
              <a:t>SELECT </a:t>
            </a:r>
            <a:r>
              <a:rPr lang="en-US" sz="2400" dirty="0">
                <a:latin typeface="Courier New" charset="0"/>
                <a:ea typeface="Courier New" charset="0"/>
                <a:cs typeface="Courier New" charset="0"/>
              </a:rPr>
              <a:t>DISTINCT </a:t>
            </a:r>
            <a:r>
              <a:rPr lang="en-US" sz="2400" dirty="0" err="1">
                <a:latin typeface="Courier New" charset="0"/>
                <a:ea typeface="Courier New" charset="0"/>
                <a:cs typeface="Courier New" charset="0"/>
              </a:rPr>
              <a:t>GICS_Sector</a:t>
            </a:r>
            <a:r>
              <a:rPr lang="en-US" sz="2400" dirty="0">
                <a:latin typeface="Courier New" charset="0"/>
                <a:ea typeface="Courier New" charset="0"/>
                <a:cs typeface="Courier New" charset="0"/>
              </a:rPr>
              <a:t>, `security`, MAX(</a:t>
            </a:r>
            <a:r>
              <a:rPr lang="en-US" sz="2400" dirty="0" err="1">
                <a:latin typeface="Courier New" charset="0"/>
                <a:ea typeface="Courier New" charset="0"/>
                <a:cs typeface="Courier New" charset="0"/>
              </a:rPr>
              <a:t>Earnings_Per_Share</a:t>
            </a:r>
            <a:r>
              <a:rPr lang="en-US" sz="2400" dirty="0">
                <a:latin typeface="Courier New" charset="0"/>
                <a:ea typeface="Courier New" charset="0"/>
                <a:cs typeface="Courier New" charset="0"/>
              </a:rPr>
              <a:t>)</a:t>
            </a:r>
            <a:r>
              <a:rPr lang="en-US" sz="2400" b="1" dirty="0">
                <a:latin typeface="Courier New" charset="0"/>
                <a:ea typeface="Courier New" charset="0"/>
                <a:cs typeface="Courier New" charset="0"/>
              </a:rPr>
              <a:t> </a:t>
            </a:r>
            <a:r>
              <a:rPr lang="en-US" sz="2400" dirty="0">
                <a:latin typeface="Courier New" charset="0"/>
                <a:ea typeface="Courier New" charset="0"/>
                <a:cs typeface="Courier New" charset="0"/>
              </a:rPr>
              <a:t>AS `Max EPS`</a:t>
            </a:r>
          </a:p>
          <a:p>
            <a:r>
              <a:rPr lang="en-US" sz="2400" dirty="0">
                <a:latin typeface="Courier New" charset="0"/>
                <a:ea typeface="Courier New" charset="0"/>
                <a:cs typeface="Courier New" charset="0"/>
              </a:rPr>
              <a:t>FROM fundamentals</a:t>
            </a:r>
          </a:p>
          <a:p>
            <a:r>
              <a:rPr lang="en-US" sz="2400" dirty="0">
                <a:latin typeface="Courier New" charset="0"/>
                <a:ea typeface="Courier New" charset="0"/>
                <a:cs typeface="Courier New" charset="0"/>
              </a:rPr>
              <a:t>INNER JOIN securities</a:t>
            </a:r>
          </a:p>
          <a:p>
            <a:r>
              <a:rPr lang="en-US" sz="2400" dirty="0">
                <a:latin typeface="Courier New" charset="0"/>
                <a:ea typeface="Courier New" charset="0"/>
                <a:cs typeface="Courier New" charset="0"/>
              </a:rPr>
              <a:t>	ON </a:t>
            </a:r>
            <a:r>
              <a:rPr lang="en-US" sz="2400" dirty="0" err="1">
                <a:latin typeface="Courier New" charset="0"/>
                <a:ea typeface="Courier New" charset="0"/>
                <a:cs typeface="Courier New" charset="0"/>
              </a:rPr>
              <a:t>fundamentals.symbol</a:t>
            </a:r>
            <a:r>
              <a:rPr lang="en-US" sz="2400" dirty="0">
                <a:latin typeface="Courier New" charset="0"/>
                <a:ea typeface="Courier New" charset="0"/>
                <a:cs typeface="Courier New" charset="0"/>
              </a:rPr>
              <a:t> = </a:t>
            </a:r>
            <a:r>
              <a:rPr lang="en-US" sz="2400" dirty="0" err="1">
                <a:latin typeface="Courier New" charset="0"/>
                <a:ea typeface="Courier New" charset="0"/>
                <a:cs typeface="Courier New" charset="0"/>
              </a:rPr>
              <a:t>securities.symbol</a:t>
            </a:r>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WHERE </a:t>
            </a:r>
            <a:r>
              <a:rPr lang="en-US" sz="2400" dirty="0" err="1">
                <a:latin typeface="Courier New" charset="0"/>
                <a:ea typeface="Courier New" charset="0"/>
                <a:cs typeface="Courier New" charset="0"/>
              </a:rPr>
              <a:t>For_Year</a:t>
            </a:r>
            <a:r>
              <a:rPr lang="en-US" sz="2400" dirty="0">
                <a:latin typeface="Courier New" charset="0"/>
                <a:ea typeface="Courier New" charset="0"/>
                <a:cs typeface="Courier New" charset="0"/>
              </a:rPr>
              <a:t> = 2016</a:t>
            </a:r>
          </a:p>
          <a:p>
            <a:r>
              <a:rPr lang="en-US" sz="2400" dirty="0">
                <a:latin typeface="Courier New" charset="0"/>
                <a:ea typeface="Courier New" charset="0"/>
                <a:cs typeface="Courier New" charset="0"/>
              </a:rPr>
              <a:t>GROUP BY </a:t>
            </a:r>
            <a:r>
              <a:rPr lang="en-US" sz="2400" dirty="0" err="1">
                <a:latin typeface="Courier New" charset="0"/>
                <a:ea typeface="Courier New" charset="0"/>
                <a:cs typeface="Courier New" charset="0"/>
              </a:rPr>
              <a:t>GICS_Sector</a:t>
            </a:r>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ORDER BY MAX(</a:t>
            </a:r>
            <a:r>
              <a:rPr lang="en-US" sz="2400" dirty="0" err="1">
                <a:latin typeface="Courier New" charset="0"/>
                <a:ea typeface="Courier New" charset="0"/>
                <a:cs typeface="Courier New" charset="0"/>
              </a:rPr>
              <a:t>Earnings_Per_Share</a:t>
            </a:r>
            <a:r>
              <a:rPr lang="en-US" sz="2400" dirty="0">
                <a:latin typeface="Courier New" charset="0"/>
                <a:ea typeface="Courier New" charset="0"/>
                <a:cs typeface="Courier New" charset="0"/>
              </a:rPr>
              <a:t>) DESC;</a:t>
            </a:r>
          </a:p>
          <a:p>
            <a:endParaRPr lang="en-US" dirty="0"/>
          </a:p>
          <a:p>
            <a:endParaRPr lang="en-US" dirty="0"/>
          </a:p>
        </p:txBody>
      </p:sp>
    </p:spTree>
    <p:extLst>
      <p:ext uri="{BB962C8B-B14F-4D97-AF65-F5344CB8AC3E}">
        <p14:creationId xmlns:p14="http://schemas.microsoft.com/office/powerpoint/2010/main" val="26960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5</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06375659"/>
              </p:ext>
            </p:extLst>
          </p:nvPr>
        </p:nvGraphicFramePr>
        <p:xfrm>
          <a:off x="887895" y="1524001"/>
          <a:ext cx="10323443" cy="4386468"/>
        </p:xfrm>
        <a:graphic>
          <a:graphicData uri="http://schemas.openxmlformats.org/drawingml/2006/table">
            <a:tbl>
              <a:tblPr firstRow="1" bandRow="1">
                <a:tableStyleId>{5C22544A-7EE6-4342-B048-85BDC9FD1C3A}</a:tableStyleId>
              </a:tblPr>
              <a:tblGrid>
                <a:gridCol w="3925059"/>
                <a:gridCol w="4068441"/>
                <a:gridCol w="2329943"/>
              </a:tblGrid>
              <a:tr h="417759">
                <a:tc>
                  <a:txBody>
                    <a:bodyPr/>
                    <a:lstStyle/>
                    <a:p>
                      <a:pPr marL="0" marR="0" algn="just">
                        <a:spcBef>
                          <a:spcPts val="0"/>
                        </a:spcBef>
                        <a:spcAft>
                          <a:spcPts val="0"/>
                        </a:spcAft>
                      </a:pPr>
                      <a:r>
                        <a:rPr lang="en-US" sz="2400">
                          <a:effectLst/>
                        </a:rPr>
                        <a:t>GICS_Sector</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security</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Max EPS</a:t>
                      </a:r>
                      <a:endParaRPr lang="en-US" sz="4000">
                        <a:effectLst/>
                        <a:latin typeface="Cordia New" charset="0"/>
                        <a:ea typeface="Batang" charset="-127"/>
                        <a:cs typeface="Times New Roman" charset="0"/>
                      </a:endParaRPr>
                    </a:p>
                  </a:txBody>
                  <a:tcPr marL="68580" marR="68580" marT="0" marB="0"/>
                </a:tc>
              </a:tr>
              <a:tr h="626638">
                <a:tc>
                  <a:txBody>
                    <a:bodyPr/>
                    <a:lstStyle/>
                    <a:p>
                      <a:pPr marL="0" marR="0" algn="just">
                        <a:spcBef>
                          <a:spcPts val="0"/>
                        </a:spcBef>
                        <a:spcAft>
                          <a:spcPts val="0"/>
                        </a:spcAft>
                      </a:pPr>
                      <a:r>
                        <a:rPr lang="en-US" sz="2400">
                          <a:effectLst/>
                        </a:rPr>
                        <a:t>Consumer Discretiona</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AutoZone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42</a:t>
                      </a:r>
                      <a:endParaRPr lang="en-US" sz="4000">
                        <a:effectLst/>
                        <a:latin typeface="Cordia New" charset="0"/>
                        <a:ea typeface="Batang" charset="-127"/>
                        <a:cs typeface="Times New Roman" charset="0"/>
                      </a:endParaRPr>
                    </a:p>
                  </a:txBody>
                  <a:tcPr marL="68580" marR="68580" marT="0" marB="0"/>
                </a:tc>
              </a:tr>
              <a:tr h="626638">
                <a:tc>
                  <a:txBody>
                    <a:bodyPr/>
                    <a:lstStyle/>
                    <a:p>
                      <a:pPr marL="0" marR="0" algn="just">
                        <a:spcBef>
                          <a:spcPts val="0"/>
                        </a:spcBef>
                        <a:spcAft>
                          <a:spcPts val="0"/>
                        </a:spcAft>
                      </a:pPr>
                      <a:r>
                        <a:rPr lang="en-US" sz="2400" dirty="0">
                          <a:effectLst/>
                        </a:rPr>
                        <a:t>Health Care</a:t>
                      </a:r>
                      <a:endParaRPr lang="en-US" sz="4000" dirty="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AmerisourceBergen Co</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10</a:t>
                      </a:r>
                      <a:endParaRPr lang="en-US" sz="4000">
                        <a:effectLst/>
                        <a:latin typeface="Cordia New" charset="0"/>
                        <a:ea typeface="Batang" charset="-127"/>
                        <a:cs typeface="Times New Roman" charset="0"/>
                      </a:endParaRPr>
                    </a:p>
                  </a:txBody>
                  <a:tcPr marL="68580" marR="68580" marT="0" marB="0"/>
                </a:tc>
              </a:tr>
              <a:tr h="626638">
                <a:tc>
                  <a:txBody>
                    <a:bodyPr/>
                    <a:lstStyle/>
                    <a:p>
                      <a:pPr marL="0" marR="0" algn="just">
                        <a:spcBef>
                          <a:spcPts val="0"/>
                        </a:spcBef>
                        <a:spcAft>
                          <a:spcPts val="0"/>
                        </a:spcAft>
                      </a:pPr>
                      <a:r>
                        <a:rPr lang="en-US" sz="2400">
                          <a:effectLst/>
                        </a:rPr>
                        <a:t>Information Technolo</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Apple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8</a:t>
                      </a:r>
                      <a:endParaRPr lang="en-US" sz="4000">
                        <a:effectLst/>
                        <a:latin typeface="Cordia New" charset="0"/>
                        <a:ea typeface="Batang" charset="-127"/>
                        <a:cs typeface="Times New Roman" charset="0"/>
                      </a:endParaRPr>
                    </a:p>
                  </a:txBody>
                  <a:tcPr marL="68580" marR="68580" marT="0" marB="0"/>
                </a:tc>
              </a:tr>
              <a:tr h="417759">
                <a:tc>
                  <a:txBody>
                    <a:bodyPr/>
                    <a:lstStyle/>
                    <a:p>
                      <a:pPr marL="0" marR="0" algn="just">
                        <a:spcBef>
                          <a:spcPts val="0"/>
                        </a:spcBef>
                        <a:spcAft>
                          <a:spcPts val="0"/>
                        </a:spcAft>
                      </a:pPr>
                      <a:r>
                        <a:rPr lang="en-US" sz="2400">
                          <a:effectLst/>
                        </a:rPr>
                        <a:t>Industrials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Acuity Brands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7</a:t>
                      </a:r>
                      <a:endParaRPr lang="en-US" sz="4000">
                        <a:effectLst/>
                        <a:latin typeface="Cordia New" charset="0"/>
                        <a:ea typeface="Batang" charset="-127"/>
                        <a:cs typeface="Times New Roman" charset="0"/>
                      </a:endParaRPr>
                    </a:p>
                  </a:txBody>
                  <a:tcPr marL="68580" marR="68580" marT="0" marB="0"/>
                </a:tc>
              </a:tr>
              <a:tr h="417759">
                <a:tc>
                  <a:txBody>
                    <a:bodyPr/>
                    <a:lstStyle/>
                    <a:p>
                      <a:pPr marL="0" marR="0" algn="just">
                        <a:spcBef>
                          <a:spcPts val="0"/>
                        </a:spcBef>
                        <a:spcAft>
                          <a:spcPts val="0"/>
                        </a:spcAft>
                      </a:pPr>
                      <a:r>
                        <a:rPr lang="en-US" sz="2400">
                          <a:effectLst/>
                        </a:rPr>
                        <a:t>Consumer Staples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ConAgra Foods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6</a:t>
                      </a:r>
                      <a:endParaRPr lang="en-US" sz="4000">
                        <a:effectLst/>
                        <a:latin typeface="Cordia New" charset="0"/>
                        <a:ea typeface="Batang" charset="-127"/>
                        <a:cs typeface="Times New Roman" charset="0"/>
                      </a:endParaRPr>
                    </a:p>
                  </a:txBody>
                  <a:tcPr marL="68580" marR="68580" marT="0" marB="0"/>
                </a:tc>
              </a:tr>
              <a:tr h="417759">
                <a:tc>
                  <a:txBody>
                    <a:bodyPr/>
                    <a:lstStyle/>
                    <a:p>
                      <a:pPr marL="0" marR="0" algn="just">
                        <a:spcBef>
                          <a:spcPts val="0"/>
                        </a:spcBef>
                        <a:spcAft>
                          <a:spcPts val="0"/>
                        </a:spcAft>
                      </a:pPr>
                      <a:r>
                        <a:rPr lang="en-US" sz="2400">
                          <a:effectLst/>
                        </a:rPr>
                        <a:t>Materials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Air Products &amp; Chemi</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3</a:t>
                      </a:r>
                      <a:endParaRPr lang="en-US" sz="4000">
                        <a:effectLst/>
                        <a:latin typeface="Cordia New" charset="0"/>
                        <a:ea typeface="Batang" charset="-127"/>
                        <a:cs typeface="Times New Roman" charset="0"/>
                      </a:endParaRPr>
                    </a:p>
                  </a:txBody>
                  <a:tcPr marL="68580" marR="68580" marT="0" marB="0"/>
                </a:tc>
              </a:tr>
              <a:tr h="417759">
                <a:tc>
                  <a:txBody>
                    <a:bodyPr/>
                    <a:lstStyle/>
                    <a:p>
                      <a:pPr marL="0" marR="0" algn="just">
                        <a:spcBef>
                          <a:spcPts val="0"/>
                        </a:spcBef>
                        <a:spcAft>
                          <a:spcPts val="0"/>
                        </a:spcAft>
                      </a:pPr>
                      <a:r>
                        <a:rPr lang="en-US" sz="2400">
                          <a:effectLst/>
                        </a:rPr>
                        <a:t>Financials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Block H&amp;R</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2</a:t>
                      </a:r>
                      <a:endParaRPr lang="en-US" sz="4000">
                        <a:effectLst/>
                        <a:latin typeface="Cordia New" charset="0"/>
                        <a:ea typeface="Batang" charset="-127"/>
                        <a:cs typeface="Times New Roman" charset="0"/>
                      </a:endParaRPr>
                    </a:p>
                  </a:txBody>
                  <a:tcPr marL="68580" marR="68580" marT="0" marB="0"/>
                </a:tc>
              </a:tr>
              <a:tr h="417759">
                <a:tc>
                  <a:txBody>
                    <a:bodyPr/>
                    <a:lstStyle/>
                    <a:p>
                      <a:pPr marL="0" marR="0" algn="just">
                        <a:spcBef>
                          <a:spcPts val="0"/>
                        </a:spcBef>
                        <a:spcAft>
                          <a:spcPts val="0"/>
                        </a:spcAft>
                      </a:pPr>
                      <a:r>
                        <a:rPr lang="en-US" sz="2400">
                          <a:effectLst/>
                        </a:rPr>
                        <a:t>Energy</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Helmerich &amp; Payne</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dirty="0">
                          <a:effectLst/>
                        </a:rPr>
                        <a:t>-1</a:t>
                      </a:r>
                      <a:endParaRPr lang="en-US" sz="4000" dirty="0">
                        <a:effectLst/>
                        <a:latin typeface="Cordia New" charset="0"/>
                        <a:ea typeface="Batang" charset="-127"/>
                        <a:cs typeface="Times New Roman" charset="0"/>
                      </a:endParaRPr>
                    </a:p>
                  </a:txBody>
                  <a:tcPr marL="68580" marR="68580" marT="0" marB="0"/>
                </a:tc>
              </a:tr>
            </a:tbl>
          </a:graphicData>
        </a:graphic>
      </p:graphicFrame>
    </p:spTree>
    <p:extLst>
      <p:ext uri="{BB962C8B-B14F-4D97-AF65-F5344CB8AC3E}">
        <p14:creationId xmlns:p14="http://schemas.microsoft.com/office/powerpoint/2010/main" val="20541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Conclusion</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0" y="1449091"/>
            <a:ext cx="12192000" cy="5539978"/>
          </a:xfrm>
          <a:prstGeom prst="rect">
            <a:avLst/>
          </a:prstGeom>
          <a:noFill/>
        </p:spPr>
        <p:txBody>
          <a:bodyPr wrap="square" rtlCol="0">
            <a:spAutoFit/>
          </a:bodyPr>
          <a:lstStyle/>
          <a:p>
            <a:r>
              <a:rPr lang="en-US" sz="2400" dirty="0"/>
              <a:t>We looked into different stock data. Found at </a:t>
            </a:r>
            <a:r>
              <a:rPr lang="en-US" sz="2400" dirty="0">
                <a:solidFill>
                  <a:srgbClr val="0070C0"/>
                </a:solidFill>
                <a:hlinkClick r:id="rId2"/>
              </a:rPr>
              <a:t>https://www.kaggle.com/benjibb/lstm-stock-prediction-20170507/data</a:t>
            </a:r>
            <a:r>
              <a:rPr lang="en-US" sz="2400" dirty="0">
                <a:solidFill>
                  <a:srgbClr val="0070C0"/>
                </a:solidFill>
              </a:rPr>
              <a:t> </a:t>
            </a:r>
          </a:p>
          <a:p>
            <a:endParaRPr lang="en-US" sz="2400" dirty="0">
              <a:solidFill>
                <a:srgbClr val="0070C0"/>
              </a:solidFill>
            </a:endParaRPr>
          </a:p>
          <a:p>
            <a:r>
              <a:rPr lang="en-US" sz="2400" dirty="0"/>
              <a:t>Placed into a SQL relational DB where we looked at the data.</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information can be found at </a:t>
            </a:r>
            <a:r>
              <a:rPr lang="en-US" sz="2400" u="sng" dirty="0">
                <a:solidFill>
                  <a:srgbClr val="92D050"/>
                </a:solidFill>
              </a:rPr>
              <a:t>https://github.com/DSSMU/MSDS7330_Project</a:t>
            </a:r>
          </a:p>
          <a:p>
            <a:endParaRPr lang="en-US" dirty="0"/>
          </a:p>
        </p:txBody>
      </p:sp>
    </p:spTree>
    <p:extLst>
      <p:ext uri="{BB962C8B-B14F-4D97-AF65-F5344CB8AC3E}">
        <p14:creationId xmlns:p14="http://schemas.microsoft.com/office/powerpoint/2010/main" val="300791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80262"/>
            <a:ext cx="12192000" cy="1282485"/>
          </a:xfrm>
        </p:spPr>
        <p:txBody>
          <a:bodyPr/>
          <a:lstStyle/>
          <a:p>
            <a:pPr algn="ctr"/>
            <a:r>
              <a:rPr lang="en-US" dirty="0" smtClean="0"/>
              <a:t>Questions</a:t>
            </a:r>
            <a:endParaRPr lang="en-US" dirty="0"/>
          </a:p>
        </p:txBody>
      </p:sp>
    </p:spTree>
    <p:extLst>
      <p:ext uri="{BB962C8B-B14F-4D97-AF65-F5344CB8AC3E}">
        <p14:creationId xmlns:p14="http://schemas.microsoft.com/office/powerpoint/2010/main" val="33569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NYSE Securities Analysis With MySQL</a:t>
            </a:r>
          </a:p>
        </p:txBody>
      </p:sp>
      <p:sp>
        <p:nvSpPr>
          <p:cNvPr id="3" name="Content Placeholder 2"/>
          <p:cNvSpPr>
            <a:spLocks noGrp="1"/>
          </p:cNvSpPr>
          <p:nvPr>
            <p:ph idx="1"/>
          </p:nvPr>
        </p:nvSpPr>
        <p:spPr>
          <a:xfrm>
            <a:off x="259644" y="2052918"/>
            <a:ext cx="9790209" cy="4195481"/>
          </a:xfrm>
        </p:spPr>
        <p:txBody>
          <a:bodyPr>
            <a:normAutofit/>
          </a:bodyPr>
          <a:lstStyle/>
          <a:p>
            <a:r>
              <a:rPr lang="en-US" sz="2400" dirty="0"/>
              <a:t>Initial plan: </a:t>
            </a:r>
            <a:r>
              <a:rPr lang="en-US" sz="2400" dirty="0">
                <a:hlinkClick r:id="rId2"/>
              </a:rPr>
              <a:t>https://cran.rstudio.com/web/packages/stocks/index.html</a:t>
            </a:r>
            <a:endParaRPr lang="en-US" sz="2400" dirty="0"/>
          </a:p>
          <a:p>
            <a:pPr lvl="1"/>
            <a:r>
              <a:rPr lang="en-US" sz="2400" dirty="0"/>
              <a:t>Utilities, but no actual data</a:t>
            </a:r>
          </a:p>
          <a:p>
            <a:r>
              <a:rPr lang="en-US" sz="2400" dirty="0"/>
              <a:t>Better Plan: </a:t>
            </a:r>
            <a:r>
              <a:rPr lang="en-US" sz="2400" dirty="0">
                <a:solidFill>
                  <a:srgbClr val="0070C0"/>
                </a:solidFill>
                <a:effectLst/>
                <a:hlinkClick r:id="rId3"/>
              </a:rPr>
              <a:t>https://www.kaggle.com/benjibb/lstm-stock-prediction-20170507/data</a:t>
            </a:r>
            <a:r>
              <a:rPr lang="en-US" sz="2400" dirty="0">
                <a:solidFill>
                  <a:srgbClr val="0070C0"/>
                </a:solidFill>
                <a:effectLst/>
              </a:rPr>
              <a:t> </a:t>
            </a:r>
          </a:p>
          <a:p>
            <a:pPr lvl="1"/>
            <a:r>
              <a:rPr lang="en-US" sz="2400" dirty="0">
                <a:effectLst/>
              </a:rPr>
              <a:t>NYSE DATA FROM 2010-2016</a:t>
            </a:r>
            <a:endParaRPr lang="en-US" sz="2400" dirty="0"/>
          </a:p>
        </p:txBody>
      </p:sp>
    </p:spTree>
    <p:extLst>
      <p:ext uri="{BB962C8B-B14F-4D97-AF65-F5344CB8AC3E}">
        <p14:creationId xmlns:p14="http://schemas.microsoft.com/office/powerpoint/2010/main" val="12051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xmlns="" id="{89274F08-7D4E-45B1-9D36-7117C50B3C3A}"/>
              </a:ext>
            </a:extLst>
          </p:cNvPr>
          <p:cNvSpPr>
            <a:spLocks noGrp="1"/>
          </p:cNvSpPr>
          <p:nvPr>
            <p:ph idx="1"/>
          </p:nvPr>
        </p:nvSpPr>
        <p:spPr>
          <a:xfrm>
            <a:off x="124178" y="1175288"/>
            <a:ext cx="11378845" cy="5566475"/>
          </a:xfrm>
        </p:spPr>
        <p:txBody>
          <a:bodyPr>
            <a:normAutofit/>
          </a:bodyPr>
          <a:lstStyle/>
          <a:p>
            <a:pPr marL="0" indent="0">
              <a:buNone/>
            </a:pPr>
            <a:r>
              <a:rPr lang="en-US" sz="2400" dirty="0"/>
              <a:t>The data consists New York Stock Exchange data from 2010 to 2016.  It is made up of four files.</a:t>
            </a:r>
          </a:p>
          <a:p>
            <a:pPr marL="0" indent="0">
              <a:buNone/>
            </a:pPr>
            <a:endParaRPr lang="en-US" sz="2400" dirty="0"/>
          </a:p>
          <a:p>
            <a:pPr marL="0" indent="0">
              <a:buNone/>
            </a:pPr>
            <a:r>
              <a:rPr lang="en-US" sz="2400" b="1" dirty="0"/>
              <a:t>Prices.csv</a:t>
            </a:r>
            <a:r>
              <a:rPr lang="en-US" sz="2400" dirty="0"/>
              <a:t> - Raw daily stock prices  50.4MB</a:t>
            </a:r>
          </a:p>
          <a:p>
            <a:pPr marL="0" indent="0">
              <a:buNone/>
            </a:pPr>
            <a:r>
              <a:rPr lang="en-US" sz="2400" b="1" dirty="0" smtClean="0"/>
              <a:t>Prices-split </a:t>
            </a:r>
            <a:r>
              <a:rPr lang="en-US" sz="2400" dirty="0" smtClean="0"/>
              <a:t>- </a:t>
            </a:r>
            <a:r>
              <a:rPr lang="en-US" sz="2400" dirty="0" err="1" smtClean="0"/>
              <a:t>adjusted.csv</a:t>
            </a:r>
            <a:r>
              <a:rPr lang="en-US" sz="2400" dirty="0" smtClean="0"/>
              <a:t> </a:t>
            </a:r>
            <a:r>
              <a:rPr lang="en-US" sz="2400" dirty="0"/>
              <a:t>– adjustment for and stock splits  51.4MB</a:t>
            </a:r>
          </a:p>
          <a:p>
            <a:pPr marL="0" indent="0">
              <a:buNone/>
            </a:pPr>
            <a:r>
              <a:rPr lang="en-US" sz="2400" b="1" dirty="0" err="1"/>
              <a:t>Securities.csv</a:t>
            </a:r>
            <a:r>
              <a:rPr lang="en-US" sz="2400" b="1" dirty="0"/>
              <a:t> </a:t>
            </a:r>
            <a:r>
              <a:rPr lang="en-US" sz="2400" dirty="0"/>
              <a:t>-</a:t>
            </a:r>
            <a:r>
              <a:rPr lang="en-US" sz="2400" dirty="0" smtClean="0"/>
              <a:t> </a:t>
            </a:r>
            <a:r>
              <a:rPr lang="en-US" sz="2400" dirty="0"/>
              <a:t>descriptions of the companies and different sectors  60KB</a:t>
            </a:r>
          </a:p>
          <a:p>
            <a:pPr marL="0" indent="0">
              <a:buNone/>
            </a:pPr>
            <a:r>
              <a:rPr lang="en-US" sz="2400" b="1" dirty="0" err="1"/>
              <a:t>Fundamentals.csv</a:t>
            </a:r>
            <a:r>
              <a:rPr lang="en-US" sz="2400" b="1" dirty="0"/>
              <a:t> </a:t>
            </a:r>
            <a:r>
              <a:rPr lang="en-US" sz="2400" dirty="0"/>
              <a:t>-</a:t>
            </a:r>
            <a:r>
              <a:rPr lang="en-US" sz="2400" dirty="0" smtClean="0"/>
              <a:t> </a:t>
            </a:r>
            <a:r>
              <a:rPr lang="en-US" sz="2400" dirty="0"/>
              <a:t>SEC 10K filings for each company  1.3MB</a:t>
            </a:r>
          </a:p>
          <a:p>
            <a:pPr marL="0" indent="0">
              <a:buNone/>
            </a:pPr>
            <a:r>
              <a:rPr lang="en-US" sz="2400" dirty="0"/>
              <a:t>Total Data size is 103.6MB</a:t>
            </a:r>
          </a:p>
          <a:p>
            <a:pPr marL="0" indent="0">
              <a:buNone/>
            </a:pPr>
            <a:endParaRPr lang="en-US" sz="2400" dirty="0"/>
          </a:p>
          <a:p>
            <a:pPr marL="0" indent="0">
              <a:buNone/>
            </a:pPr>
            <a:r>
              <a:rPr lang="en-US" sz="2400" dirty="0"/>
              <a:t>This data was used in a SQL database on two Mac machines running the SQL server on Bluemix and one Windows 10 Machine running SQLite3.</a:t>
            </a:r>
          </a:p>
        </p:txBody>
      </p:sp>
    </p:spTree>
    <p:extLst>
      <p:ext uri="{BB962C8B-B14F-4D97-AF65-F5344CB8AC3E}">
        <p14:creationId xmlns:p14="http://schemas.microsoft.com/office/powerpoint/2010/main" val="427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xmlns="" id="{89274F08-7D4E-45B1-9D36-7117C50B3C3A}"/>
              </a:ext>
            </a:extLst>
          </p:cNvPr>
          <p:cNvSpPr>
            <a:spLocks noGrp="1"/>
          </p:cNvSpPr>
          <p:nvPr>
            <p:ph idx="1"/>
          </p:nvPr>
        </p:nvSpPr>
        <p:spPr>
          <a:xfrm>
            <a:off x="1137894" y="1175288"/>
            <a:ext cx="10711542" cy="3026967"/>
          </a:xfrm>
        </p:spPr>
        <p:txBody>
          <a:bodyPr>
            <a:noAutofit/>
          </a:bodyPr>
          <a:lstStyle/>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dirty="0"/>
              <a:t>The heading for Prices.csv  and Prices-Split.csv are  Date, Symbol, Open, Close, Low, High, and Volume</a:t>
            </a:r>
          </a:p>
          <a:p>
            <a:pPr marL="0" indent="0">
              <a:buNone/>
            </a:pPr>
            <a:r>
              <a:rPr lang="en-US" sz="2400" dirty="0"/>
              <a:t> Example below.</a:t>
            </a:r>
          </a:p>
        </p:txBody>
      </p:sp>
      <p:pic>
        <p:nvPicPr>
          <p:cNvPr id="5" name="Picture 4">
            <a:extLst>
              <a:ext uri="{FF2B5EF4-FFF2-40B4-BE49-F238E27FC236}">
                <a16:creationId xmlns:a16="http://schemas.microsoft.com/office/drawing/2014/main" xmlns="" id="{C558E54D-880A-4D13-A5FA-7CD4C9E451BA}"/>
              </a:ext>
            </a:extLst>
          </p:cNvPr>
          <p:cNvPicPr>
            <a:picLocks noChangeAspect="1"/>
          </p:cNvPicPr>
          <p:nvPr/>
        </p:nvPicPr>
        <p:blipFill rotWithShape="1">
          <a:blip r:embed="rId2"/>
          <a:srcRect l="4643" t="37698" r="79320" b="50678"/>
          <a:stretch/>
        </p:blipFill>
        <p:spPr>
          <a:xfrm>
            <a:off x="1137893" y="4202255"/>
            <a:ext cx="10711543" cy="2195962"/>
          </a:xfrm>
          <a:prstGeom prst="rect">
            <a:avLst/>
          </a:prstGeom>
        </p:spPr>
      </p:pic>
    </p:spTree>
    <p:extLst>
      <p:ext uri="{BB962C8B-B14F-4D97-AF65-F5344CB8AC3E}">
        <p14:creationId xmlns:p14="http://schemas.microsoft.com/office/powerpoint/2010/main" val="33306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xmlns="" id="{89274F08-7D4E-45B1-9D36-7117C50B3C3A}"/>
              </a:ext>
            </a:extLst>
          </p:cNvPr>
          <p:cNvSpPr>
            <a:spLocks noGrp="1"/>
          </p:cNvSpPr>
          <p:nvPr>
            <p:ph idx="1"/>
          </p:nvPr>
        </p:nvSpPr>
        <p:spPr>
          <a:xfrm>
            <a:off x="361244" y="1175288"/>
            <a:ext cx="11141779" cy="5682712"/>
          </a:xfrm>
        </p:spPr>
        <p:txBody>
          <a:bodyPr>
            <a:noAutofit/>
          </a:bodyPr>
          <a:lstStyle/>
          <a:p>
            <a:pPr marL="0" indent="0">
              <a:buNone/>
            </a:pPr>
            <a:r>
              <a:rPr lang="en-US" sz="2400" b="1" dirty="0"/>
              <a:t>Securities.csv </a:t>
            </a:r>
            <a:r>
              <a:rPr lang="en-US" sz="2400" dirty="0"/>
              <a:t>– descriptions of the companies and different sectors  60KB</a:t>
            </a:r>
          </a:p>
          <a:p>
            <a:pPr marL="0" indent="0">
              <a:buNone/>
            </a:pPr>
            <a:r>
              <a:rPr lang="en-US" sz="2400" dirty="0"/>
              <a:t>The heading for Securities.csv  are  Ticker Symbol, Security, SEC filings, GICS Sector, GICS Sub Industry, Address of Headquarter, Date first added, CIK</a:t>
            </a:r>
          </a:p>
          <a:p>
            <a:pPr marL="0" indent="0">
              <a:buNone/>
            </a:pPr>
            <a:r>
              <a:rPr lang="en-US" sz="2400" b="1" dirty="0"/>
              <a:t>Fundamentals.csv </a:t>
            </a:r>
            <a:r>
              <a:rPr lang="en-US" sz="2400" dirty="0"/>
              <a:t>– SEC 10K filings for each company</a:t>
            </a:r>
          </a:p>
          <a:p>
            <a:pPr marL="0" indent="0">
              <a:buNone/>
            </a:pPr>
            <a:r>
              <a:rPr lang="en-US" sz="2400" dirty="0"/>
              <a:t>The headings for </a:t>
            </a:r>
            <a:r>
              <a:rPr lang="en-US" sz="2400" dirty="0" smtClean="0"/>
              <a:t>fundamentals: ID</a:t>
            </a:r>
            <a:r>
              <a:rPr lang="en-US" sz="2400" dirty="0"/>
              <a:t>, Ticker Symbol, Period Ending, Accounts Payable, </a:t>
            </a:r>
            <a:r>
              <a:rPr lang="en-US" sz="2400" dirty="0" err="1"/>
              <a:t>Add’l</a:t>
            </a:r>
            <a:r>
              <a:rPr lang="en-US" sz="2400" dirty="0"/>
              <a:t> income/expense items, After tax ROE, Capital Expenditures, Capital surplus, Cash Ratio, cash and Cash equivalents Changes in Inventories, Common Stocks, Cost of revenue, Current ratio, deferred Asset Charges, Deferred Liability Charges, Depreciation, earnings </a:t>
            </a:r>
            <a:r>
              <a:rPr lang="en-US" sz="2400" dirty="0" err="1"/>
              <a:t>Befroe</a:t>
            </a:r>
            <a:r>
              <a:rPr lang="en-US" sz="2400" dirty="0"/>
              <a:t> Interest and tax, Earning Before tax….and 61 others covering all Net, Gross, and Tax  </a:t>
            </a:r>
            <a:r>
              <a:rPr lang="en-US" sz="2400" dirty="0" err="1"/>
              <a:t>Expendature</a:t>
            </a:r>
            <a:r>
              <a:rPr lang="en-US" sz="2400" dirty="0"/>
              <a:t>, Revenue, or Liability.</a:t>
            </a:r>
          </a:p>
          <a:p>
            <a:pPr marL="0" indent="0">
              <a:buNone/>
            </a:pPr>
            <a:r>
              <a:rPr lang="en-US" sz="2400" dirty="0"/>
              <a:t> These files take up to much screen to display an example below.</a:t>
            </a:r>
          </a:p>
        </p:txBody>
      </p:sp>
    </p:spTree>
    <p:extLst>
      <p:ext uri="{BB962C8B-B14F-4D97-AF65-F5344CB8AC3E}">
        <p14:creationId xmlns:p14="http://schemas.microsoft.com/office/powerpoint/2010/main" val="3586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612" y="2504607"/>
            <a:ext cx="5542971" cy="4362677"/>
          </a:xfrm>
        </p:spPr>
      </p:pic>
      <p:sp>
        <p:nvSpPr>
          <p:cNvPr id="3" name="TextBox 2">
            <a:extLst>
              <a:ext uri="{FF2B5EF4-FFF2-40B4-BE49-F238E27FC236}">
                <a16:creationId xmlns:a16="http://schemas.microsoft.com/office/drawing/2014/main" xmlns="" id="{5FE08D2D-4F03-41CC-AD0D-5190FAF835C5}"/>
              </a:ext>
            </a:extLst>
          </p:cNvPr>
          <p:cNvSpPr txBox="1"/>
          <p:nvPr/>
        </p:nvSpPr>
        <p:spPr>
          <a:xfrm>
            <a:off x="1393999" y="826532"/>
            <a:ext cx="10018713" cy="1569660"/>
          </a:xfrm>
          <a:prstGeom prst="rect">
            <a:avLst/>
          </a:prstGeom>
          <a:noFill/>
        </p:spPr>
        <p:txBody>
          <a:bodyPr wrap="square" rtlCol="0">
            <a:spAutoFit/>
          </a:bodyPr>
          <a:lstStyle/>
          <a:p>
            <a:r>
              <a:rPr lang="en-US" sz="2400" dirty="0"/>
              <a:t>The Data was put into an SQL Database with the Ticker Symbol as the unifying key.</a:t>
            </a:r>
          </a:p>
          <a:p>
            <a:endParaRPr lang="en-US" sz="2400" dirty="0"/>
          </a:p>
          <a:p>
            <a:r>
              <a:rPr lang="en-US" sz="2400" dirty="0"/>
              <a:t>Relation shown below</a:t>
            </a:r>
          </a:p>
        </p:txBody>
      </p:sp>
    </p:spTree>
    <p:extLst>
      <p:ext uri="{BB962C8B-B14F-4D97-AF65-F5344CB8AC3E}">
        <p14:creationId xmlns:p14="http://schemas.microsoft.com/office/powerpoint/2010/main" val="5589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DDL example</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79022" y="1449091"/>
            <a:ext cx="11424001" cy="4893647"/>
          </a:xfrm>
          <a:prstGeom prst="rect">
            <a:avLst/>
          </a:prstGeom>
          <a:noFill/>
        </p:spPr>
        <p:txBody>
          <a:bodyPr wrap="square" rtlCol="0">
            <a:spAutoFit/>
          </a:bodyPr>
          <a:lstStyle/>
          <a:p>
            <a:r>
              <a:rPr lang="en-US" sz="2400" dirty="0"/>
              <a:t>CREATE TABLE securities </a:t>
            </a:r>
          </a:p>
          <a:p>
            <a:r>
              <a:rPr lang="en-US" sz="2400" dirty="0"/>
              <a:t>(</a:t>
            </a:r>
          </a:p>
          <a:p>
            <a:r>
              <a:rPr lang="en-US" sz="2400" dirty="0"/>
              <a:t>	symbol VARCHAR(5) PRIMARY KEY,</a:t>
            </a:r>
          </a:p>
          <a:p>
            <a:r>
              <a:rPr lang="en-US" sz="2400" dirty="0"/>
              <a:t>	Security VARCHAR(20) NOT NULL,</a:t>
            </a:r>
          </a:p>
          <a:p>
            <a:r>
              <a:rPr lang="en-US" sz="2400" dirty="0"/>
              <a:t>	</a:t>
            </a:r>
            <a:r>
              <a:rPr lang="en-US" sz="2400" dirty="0" err="1"/>
              <a:t>SEC_filings</a:t>
            </a:r>
            <a:r>
              <a:rPr lang="en-US" sz="2400" dirty="0"/>
              <a:t> CHAR(7) NOT NULL,</a:t>
            </a:r>
          </a:p>
          <a:p>
            <a:r>
              <a:rPr lang="en-US" sz="2400" dirty="0"/>
              <a:t>	</a:t>
            </a:r>
            <a:r>
              <a:rPr lang="en-US" sz="2400" dirty="0" err="1"/>
              <a:t>GICS_Sector</a:t>
            </a:r>
            <a:r>
              <a:rPr lang="en-US" sz="2400" dirty="0"/>
              <a:t> VARCHAR(20) NOT NULL,</a:t>
            </a:r>
          </a:p>
          <a:p>
            <a:r>
              <a:rPr lang="en-US" sz="2400" dirty="0"/>
              <a:t>	</a:t>
            </a:r>
            <a:r>
              <a:rPr lang="en-US" sz="2400" dirty="0" err="1"/>
              <a:t>GICS_Sub_Industry</a:t>
            </a:r>
            <a:r>
              <a:rPr lang="en-US" sz="2400" dirty="0"/>
              <a:t> VARCHAR(30) NOT NULL,</a:t>
            </a:r>
          </a:p>
          <a:p>
            <a:r>
              <a:rPr lang="en-US" sz="2400" dirty="0"/>
              <a:t>	Address VARCHAR(25) NOT NULL,</a:t>
            </a:r>
          </a:p>
          <a:p>
            <a:r>
              <a:rPr lang="en-US" sz="2400" dirty="0"/>
              <a:t>	</a:t>
            </a:r>
            <a:r>
              <a:rPr lang="en-US" sz="2400" dirty="0" err="1"/>
              <a:t>Date_first_added</a:t>
            </a:r>
            <a:r>
              <a:rPr lang="en-US" sz="2400" dirty="0"/>
              <a:t> DATE,</a:t>
            </a:r>
          </a:p>
          <a:p>
            <a:r>
              <a:rPr lang="en-US" sz="2400" dirty="0"/>
              <a:t>	CIK INT NOT NULL</a:t>
            </a:r>
          </a:p>
          <a:p>
            <a:r>
              <a:rPr lang="en-US" sz="2400" dirty="0"/>
              <a:t>);</a:t>
            </a:r>
          </a:p>
          <a:p>
            <a:endParaRPr lang="en-US" sz="2400" dirty="0"/>
          </a:p>
          <a:p>
            <a:r>
              <a:rPr lang="en-US" sz="2400" dirty="0"/>
              <a:t>The entire DDL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27402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DML example</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135467" y="1144291"/>
            <a:ext cx="11367555" cy="4893647"/>
          </a:xfrm>
          <a:prstGeom prst="rect">
            <a:avLst/>
          </a:prstGeom>
          <a:noFill/>
        </p:spPr>
        <p:txBody>
          <a:bodyPr wrap="square" rtlCol="0">
            <a:spAutoFit/>
          </a:bodyPr>
          <a:lstStyle/>
          <a:p>
            <a:r>
              <a:rPr lang="en-US" sz="2400" dirty="0"/>
              <a:t>use stocks;</a:t>
            </a:r>
          </a:p>
          <a:p>
            <a:endParaRPr lang="en-US" sz="2400" dirty="0"/>
          </a:p>
          <a:p>
            <a:r>
              <a:rPr lang="en-US" sz="2400" dirty="0"/>
              <a:t>LOAD DATA LOCAL INFILE '/Users/Ethan/Desktop/</a:t>
            </a:r>
            <a:r>
              <a:rPr lang="en-US" sz="2400" dirty="0" err="1"/>
              <a:t>nyse</a:t>
            </a:r>
            <a:r>
              <a:rPr lang="en-US" sz="2400" dirty="0"/>
              <a:t>/securities.csv' INTO TABLE securities</a:t>
            </a:r>
          </a:p>
          <a:p>
            <a:r>
              <a:rPr lang="en-US" sz="2400" dirty="0"/>
              <a:t>FIELDS TERMINATED BY ',' ENCLOSED BY '"' IGNORE 1 LINES;</a:t>
            </a:r>
          </a:p>
          <a:p>
            <a:r>
              <a:rPr lang="en-US" sz="2400" dirty="0"/>
              <a:t>LOAD DATA LOCAL INFILE '/Users/Ethan/Desktop/</a:t>
            </a:r>
            <a:r>
              <a:rPr lang="en-US" sz="2400" dirty="0" err="1"/>
              <a:t>nyse</a:t>
            </a:r>
            <a:r>
              <a:rPr lang="en-US" sz="2400" dirty="0"/>
              <a:t>/prices.csv' INTO TABLE prices</a:t>
            </a:r>
          </a:p>
          <a:p>
            <a:r>
              <a:rPr lang="en-US" sz="2400" dirty="0"/>
              <a:t>FIELDS TERMINATED BY ',' IGNORE 1 LINES;</a:t>
            </a:r>
          </a:p>
          <a:p>
            <a:r>
              <a:rPr lang="en-US" sz="2400" dirty="0"/>
              <a:t>CREATE  OR REPLACE VIEW assets AS </a:t>
            </a:r>
          </a:p>
          <a:p>
            <a:r>
              <a:rPr lang="en-US" sz="2400" dirty="0"/>
              <a:t>	SELECT 	</a:t>
            </a:r>
            <a:r>
              <a:rPr lang="en-US" sz="2400" dirty="0" err="1"/>
              <a:t>avg</a:t>
            </a:r>
            <a:r>
              <a:rPr lang="en-US" sz="2400" dirty="0"/>
              <a:t>(</a:t>
            </a:r>
            <a:r>
              <a:rPr lang="en-US" sz="2400" dirty="0" err="1"/>
              <a:t>Total_Assets</a:t>
            </a:r>
            <a:r>
              <a:rPr lang="en-US" sz="2400" dirty="0"/>
              <a:t>) as Assets, symbol FROM </a:t>
            </a:r>
          </a:p>
          <a:p>
            <a:r>
              <a:rPr lang="en-US" sz="2400" dirty="0"/>
              <a:t>    fundamentals Group By symbol ORDER BY Assets DESC LIMIT 10;</a:t>
            </a:r>
          </a:p>
          <a:p>
            <a:endParaRPr lang="en-US" sz="2400" dirty="0"/>
          </a:p>
          <a:p>
            <a:endParaRPr lang="en-US" sz="2400" dirty="0"/>
          </a:p>
          <a:p>
            <a:r>
              <a:rPr lang="en-US" sz="2400" dirty="0"/>
              <a:t>The entire DML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16655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1</a:t>
            </a:r>
          </a:p>
        </p:txBody>
      </p:sp>
      <p:sp>
        <p:nvSpPr>
          <p:cNvPr id="3" name="TextBox 2">
            <a:extLst>
              <a:ext uri="{FF2B5EF4-FFF2-40B4-BE49-F238E27FC236}">
                <a16:creationId xmlns:a16="http://schemas.microsoft.com/office/drawing/2014/main" xmlns="" id="{5FE08D2D-4F03-41CC-AD0D-5190FAF835C5}"/>
              </a:ext>
            </a:extLst>
          </p:cNvPr>
          <p:cNvSpPr txBox="1"/>
          <p:nvPr/>
        </p:nvSpPr>
        <p:spPr>
          <a:xfrm>
            <a:off x="0" y="1294686"/>
            <a:ext cx="7045696" cy="4893647"/>
          </a:xfrm>
          <a:prstGeom prst="rect">
            <a:avLst/>
          </a:prstGeom>
          <a:noFill/>
        </p:spPr>
        <p:txBody>
          <a:bodyPr wrap="square" rtlCol="0">
            <a:spAutoFit/>
          </a:bodyPr>
          <a:lstStyle/>
          <a:p>
            <a:r>
              <a:rPr lang="en-US" sz="2400" dirty="0"/>
              <a:t>Is there a relationship between stock growth and volatility?</a:t>
            </a:r>
          </a:p>
          <a:p>
            <a:endParaRPr lang="en-US" sz="2400" dirty="0"/>
          </a:p>
          <a:p>
            <a:r>
              <a:rPr lang="en-US" sz="2400" dirty="0"/>
              <a:t>We use prices-split-adjusted to account for changes of Stock value based on splits.  We use the standard deviation of the stock as a measure of volatility.</a:t>
            </a:r>
          </a:p>
          <a:p>
            <a:endParaRPr lang="en-US" sz="2400" dirty="0"/>
          </a:p>
          <a:p>
            <a:r>
              <a:rPr lang="en-US" sz="2400" dirty="0">
                <a:latin typeface="Courier New" charset="0"/>
                <a:ea typeface="Courier New" charset="0"/>
                <a:cs typeface="Courier New" charset="0"/>
              </a:rPr>
              <a:t>SELECT symbol, </a:t>
            </a:r>
            <a:r>
              <a:rPr lang="en-US" sz="2400" dirty="0" err="1">
                <a:latin typeface="Courier New" charset="0"/>
                <a:ea typeface="Courier New" charset="0"/>
                <a:cs typeface="Courier New" charset="0"/>
              </a:rPr>
              <a:t>stddev</a:t>
            </a:r>
            <a:r>
              <a:rPr lang="en-US" sz="2400" dirty="0">
                <a:latin typeface="Courier New" charset="0"/>
                <a:ea typeface="Courier New" charset="0"/>
                <a:cs typeface="Courier New" charset="0"/>
              </a:rPr>
              <a:t>(high) as SD, max(high) - min(low) as growth   	FROM </a:t>
            </a:r>
            <a:r>
              <a:rPr lang="en-US" sz="2400" dirty="0" err="1">
                <a:latin typeface="Courier New" charset="0"/>
                <a:ea typeface="Courier New" charset="0"/>
                <a:cs typeface="Courier New" charset="0"/>
              </a:rPr>
              <a:t>prices_split</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GROUP </a:t>
            </a:r>
            <a:r>
              <a:rPr lang="en-US" sz="2400" dirty="0">
                <a:latin typeface="Courier New" charset="0"/>
                <a:ea typeface="Courier New" charset="0"/>
                <a:cs typeface="Courier New" charset="0"/>
              </a:rPr>
              <a:t>BY </a:t>
            </a:r>
            <a:r>
              <a:rPr lang="en-US" sz="2400" dirty="0" smtClean="0">
                <a:latin typeface="Courier New" charset="0"/>
                <a:ea typeface="Courier New" charset="0"/>
                <a:cs typeface="Courier New" charset="0"/>
              </a:rPr>
              <a:t>symbol</a:t>
            </a:r>
          </a:p>
          <a:p>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ORDER </a:t>
            </a:r>
            <a:r>
              <a:rPr lang="en-US" sz="2400" dirty="0">
                <a:latin typeface="Courier New" charset="0"/>
                <a:ea typeface="Courier New" charset="0"/>
                <a:cs typeface="Courier New" charset="0"/>
              </a:rPr>
              <a:t>BY SD DESC LIMIT 10;</a:t>
            </a:r>
            <a:endParaRPr lang="en-US" sz="2400" dirty="0">
              <a:latin typeface="Courier New" charset="0"/>
              <a:ea typeface="Courier New" charset="0"/>
              <a:cs typeface="Courier New" charset="0"/>
            </a:endParaRPr>
          </a:p>
        </p:txBody>
      </p:sp>
      <p:pic>
        <p:nvPicPr>
          <p:cNvPr id="4" name="Picture 3">
            <a:extLst>
              <a:ext uri="{FF2B5EF4-FFF2-40B4-BE49-F238E27FC236}">
                <a16:creationId xmlns:a16="http://schemas.microsoft.com/office/drawing/2014/main" xmlns="" id="{CA12F6A2-5AB2-4D88-81F2-9522E2AC6DA3}"/>
              </a:ext>
            </a:extLst>
          </p:cNvPr>
          <p:cNvPicPr/>
          <p:nvPr/>
        </p:nvPicPr>
        <p:blipFill>
          <a:blip r:embed="rId3">
            <a:extLst>
              <a:ext uri="{28A0092B-C50C-407E-A947-70E740481C1C}">
                <a14:useLocalDpi xmlns:a14="http://schemas.microsoft.com/office/drawing/2010/main" val="0"/>
              </a:ext>
            </a:extLst>
          </a:blip>
          <a:stretch>
            <a:fillRect/>
          </a:stretch>
        </p:blipFill>
        <p:spPr>
          <a:xfrm>
            <a:off x="6715005" y="1301858"/>
            <a:ext cx="5476995" cy="3847682"/>
          </a:xfrm>
          <a:prstGeom prst="rect">
            <a:avLst/>
          </a:prstGeom>
        </p:spPr>
      </p:pic>
    </p:spTree>
    <p:extLst>
      <p:ext uri="{BB962C8B-B14F-4D97-AF65-F5344CB8AC3E}">
        <p14:creationId xmlns:p14="http://schemas.microsoft.com/office/powerpoint/2010/main" val="3614950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1848</TotalTime>
  <Words>928</Words>
  <Application>Microsoft Macintosh PowerPoint</Application>
  <PresentationFormat>Widescreen</PresentationFormat>
  <Paragraphs>209</Paragraphs>
  <Slides>18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Batang</vt:lpstr>
      <vt:lpstr>Calibri</vt:lpstr>
      <vt:lpstr>Century Gothic</vt:lpstr>
      <vt:lpstr>Cordia New</vt:lpstr>
      <vt:lpstr>Courier New</vt:lpstr>
      <vt:lpstr>Times New Roman</vt:lpstr>
      <vt:lpstr>Wingdings 3</vt:lpstr>
      <vt:lpstr>Arial</vt:lpstr>
      <vt:lpstr>Ion</vt:lpstr>
      <vt:lpstr>NYSE Analysis With MySQL</vt:lpstr>
      <vt:lpstr>NYSE Securities Analysis With MySQL</vt:lpstr>
      <vt:lpstr>Data</vt:lpstr>
      <vt:lpstr>Data</vt:lpstr>
      <vt:lpstr>Data</vt:lpstr>
      <vt:lpstr>MYSQL DATABASE</vt:lpstr>
      <vt:lpstr>MYSQL DATABASE DDL example</vt:lpstr>
      <vt:lpstr>MYSQL DATABASE DML example</vt:lpstr>
      <vt:lpstr>Insight 1</vt:lpstr>
      <vt:lpstr>Insight 2</vt:lpstr>
      <vt:lpstr>Insight 3 </vt:lpstr>
      <vt:lpstr>PowerPoint Presentation</vt:lpstr>
      <vt:lpstr>Insight 4</vt:lpstr>
      <vt:lpstr>Insight 4</vt:lpstr>
      <vt:lpstr>Insight 5</vt:lpstr>
      <vt:lpstr>Insight 5</vt:lpstr>
      <vt:lpstr>Conclusion</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Analysis With MySQL</dc:title>
  <dc:creator>Graham, Ethan</dc:creator>
  <cp:lastModifiedBy>Graham, Ethan</cp:lastModifiedBy>
  <cp:revision>30</cp:revision>
  <dcterms:created xsi:type="dcterms:W3CDTF">2017-08-06T03:34:42Z</dcterms:created>
  <dcterms:modified xsi:type="dcterms:W3CDTF">2017-08-15T05:49:53Z</dcterms:modified>
</cp:coreProperties>
</file>