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sldIdLst>
    <p:sldId id="256" r:id="rId2"/>
    <p:sldId id="257" r:id="rId3"/>
    <p:sldId id="259" r:id="rId4"/>
    <p:sldId id="260" r:id="rId5"/>
    <p:sldId id="264" r:id="rId6"/>
    <p:sldId id="258" r:id="rId7"/>
    <p:sldId id="265" r:id="rId8"/>
    <p:sldId id="266" r:id="rId9"/>
    <p:sldId id="267" r:id="rId10"/>
    <p:sldId id="268" r:id="rId11"/>
    <p:sldId id="269" r:id="rId12"/>
    <p:sldId id="272" r:id="rId13"/>
    <p:sldId id="270" r:id="rId14"/>
    <p:sldId id="273" r:id="rId15"/>
    <p:sldId id="271"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2"/>
  </p:normalViewPr>
  <p:slideViewPr>
    <p:cSldViewPr snapToGrid="0" snapToObjects="1">
      <p:cViewPr varScale="1">
        <p:scale>
          <a:sx n="85" d="100"/>
          <a:sy n="85" d="100"/>
        </p:scale>
        <p:origin x="74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2411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957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3695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7116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4379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8/13/2017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6652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8/13/2017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51974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1875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0068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8/13/2017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9354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140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3341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9498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8/13/2017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3434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8/13/2017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2582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8/13/2017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3032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6647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8/13/2017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7247086"/>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3" Type="http://schemas.openxmlformats.org/officeDocument/2006/relationships/image" Target="../media/image12.svg"/><Relationship Id="rId7" Type="http://schemas.openxmlformats.org/officeDocument/2006/relationships/image" Target="../media/image16.svg"/><Relationship Id="rId12" Type="http://schemas.openxmlformats.org/officeDocument/2006/relationships/image" Target="../media/image21.png"/><Relationship Id="rId17" Type="http://schemas.openxmlformats.org/officeDocument/2006/relationships/image" Target="../media/image26.svg"/><Relationship Id="rId2" Type="http://schemas.openxmlformats.org/officeDocument/2006/relationships/image" Target="../media/image11.png"/><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svg"/><Relationship Id="rId15" Type="http://schemas.openxmlformats.org/officeDocument/2006/relationships/image" Target="../media/image24.sv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svg"/><Relationship Id="rId1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hyperlink" Target="https://www.kaggle.com/benjibb/lstm-stock-prediction-20170507/dat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benjibb/lstm-stock-prediction-20170507/data" TargetMode="External"/><Relationship Id="rId2" Type="http://schemas.openxmlformats.org/officeDocument/2006/relationships/hyperlink" Target="https://cran.rstudio.com/web/packages/stocks/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1761640"/>
          </a:xfrm>
        </p:spPr>
        <p:txBody>
          <a:bodyPr>
            <a:normAutofit fontScale="90000"/>
          </a:bodyPr>
          <a:lstStyle/>
          <a:p>
            <a:r>
              <a:rPr lang="en-US" dirty="0"/>
              <a:t>NYSE Analysis With MySQL</a:t>
            </a:r>
          </a:p>
        </p:txBody>
      </p:sp>
      <p:sp>
        <p:nvSpPr>
          <p:cNvPr id="3" name="Subtitle 2"/>
          <p:cNvSpPr>
            <a:spLocks noGrp="1"/>
          </p:cNvSpPr>
          <p:nvPr>
            <p:ph type="subTitle" idx="1"/>
          </p:nvPr>
        </p:nvSpPr>
        <p:spPr>
          <a:xfrm>
            <a:off x="1751012" y="2371241"/>
            <a:ext cx="8676222" cy="3419959"/>
          </a:xfrm>
        </p:spPr>
        <p:txBody>
          <a:bodyPr>
            <a:noAutofit/>
          </a:bodyPr>
          <a:lstStyle/>
          <a:p>
            <a:r>
              <a:rPr lang="en-US" sz="2400" dirty="0">
                <a:effectLst/>
              </a:rPr>
              <a:t>Ethan Graham, Scott Gozdzialski, Huynh Vu</a:t>
            </a:r>
          </a:p>
          <a:p>
            <a:r>
              <a:rPr lang="en-US" sz="2400" dirty="0">
                <a:effectLst/>
              </a:rPr>
              <a:t>Graduate Students Master of Data Science</a:t>
            </a:r>
          </a:p>
          <a:p>
            <a:r>
              <a:rPr lang="en-US" sz="2400" dirty="0">
                <a:effectLst/>
              </a:rPr>
              <a:t>Southern Methodist University</a:t>
            </a:r>
          </a:p>
          <a:p>
            <a:r>
              <a:rPr lang="en-US" sz="2400" dirty="0">
                <a:effectLst/>
              </a:rPr>
              <a:t>Dallas, Texas</a:t>
            </a:r>
          </a:p>
          <a:p>
            <a:r>
              <a:rPr lang="en-US" sz="2400" dirty="0">
                <a:effectLst/>
              </a:rPr>
              <a:t> </a:t>
            </a:r>
          </a:p>
          <a:p>
            <a:r>
              <a:rPr lang="en-US" sz="2400" dirty="0" err="1"/>
              <a:t>Github</a:t>
            </a:r>
            <a:r>
              <a:rPr lang="en-US" sz="2400" dirty="0"/>
              <a:t> link</a:t>
            </a:r>
          </a:p>
          <a:p>
            <a:r>
              <a:rPr lang="en-US" sz="2400" u="sng" dirty="0">
                <a:solidFill>
                  <a:srgbClr val="92D050"/>
                </a:solidFill>
              </a:rPr>
              <a:t>https://github.com/DSSMU/MSDS7330_Project</a:t>
            </a:r>
          </a:p>
        </p:txBody>
      </p:sp>
    </p:spTree>
    <p:extLst>
      <p:ext uri="{BB962C8B-B14F-4D97-AF65-F5344CB8AC3E}">
        <p14:creationId xmlns:p14="http://schemas.microsoft.com/office/powerpoint/2010/main" val="1017093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a:t>Insight 2</a:t>
            </a:r>
            <a:endParaRPr lang="en-US" dirty="0"/>
          </a:p>
        </p:txBody>
      </p:sp>
      <p:sp>
        <p:nvSpPr>
          <p:cNvPr id="3" name="TextBox 2">
            <a:extLst>
              <a:ext uri="{FF2B5EF4-FFF2-40B4-BE49-F238E27FC236}">
                <a16:creationId xmlns:a16="http://schemas.microsoft.com/office/drawing/2014/main" id="{5FE08D2D-4F03-41CC-AD0D-5190FAF835C5}"/>
              </a:ext>
            </a:extLst>
          </p:cNvPr>
          <p:cNvSpPr txBox="1"/>
          <p:nvPr/>
        </p:nvSpPr>
        <p:spPr>
          <a:xfrm>
            <a:off x="101600" y="1449091"/>
            <a:ext cx="6944097" cy="5262979"/>
          </a:xfrm>
          <a:prstGeom prst="rect">
            <a:avLst/>
          </a:prstGeom>
          <a:noFill/>
        </p:spPr>
        <p:txBody>
          <a:bodyPr wrap="square" rtlCol="0">
            <a:spAutoFit/>
          </a:bodyPr>
          <a:lstStyle/>
          <a:p>
            <a:r>
              <a:rPr lang="en-US" sz="2400"/>
              <a:t>Building on insight 1, what is the visual difference between the highest growth stock and the lowest growth stock. Again, we use prices-split-adjusted to account for changes of  Stock value based on splits.  </a:t>
            </a:r>
          </a:p>
          <a:p>
            <a:endParaRPr lang="en-US" sz="2400"/>
          </a:p>
          <a:p>
            <a:r>
              <a:rPr lang="en-US" sz="2400"/>
              <a:t>SELECT * FROM</a:t>
            </a:r>
          </a:p>
          <a:p>
            <a:r>
              <a:rPr lang="en-US" sz="2400"/>
              <a:t>        (</a:t>
            </a:r>
          </a:p>
          <a:p>
            <a:r>
              <a:rPr lang="en-US" sz="2400"/>
              <a:t>        SELECT symbol, max(high)-min(low) AS growth</a:t>
            </a:r>
          </a:p>
          <a:p>
            <a:r>
              <a:rPr lang="en-US" sz="2400"/>
              <a:t>       FROM prices_split</a:t>
            </a:r>
          </a:p>
          <a:p>
            <a:r>
              <a:rPr lang="en-US" sz="2400"/>
              <a:t>        GROUP BY symbol</a:t>
            </a:r>
          </a:p>
          <a:p>
            <a:r>
              <a:rPr lang="en-US" sz="2400"/>
              <a:t>        ) </a:t>
            </a:r>
          </a:p>
          <a:p>
            <a:r>
              <a:rPr lang="en-US" sz="2400"/>
              <a:t>AS subTable ORDER BY growth ASC LIMIT 1;</a:t>
            </a:r>
            <a:endParaRPr lang="en-US" sz="2400" dirty="0"/>
          </a:p>
        </p:txBody>
      </p:sp>
      <p:pic>
        <p:nvPicPr>
          <p:cNvPr id="5" name="Picture 4">
            <a:extLst>
              <a:ext uri="{FF2B5EF4-FFF2-40B4-BE49-F238E27FC236}">
                <a16:creationId xmlns:a16="http://schemas.microsoft.com/office/drawing/2014/main" id="{48379F79-E9D9-40C7-AF77-9BACFD254E5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045697" y="1449090"/>
            <a:ext cx="5146303" cy="4524315"/>
          </a:xfrm>
          <a:prstGeom prst="rect">
            <a:avLst/>
          </a:prstGeom>
        </p:spPr>
      </p:pic>
    </p:spTree>
    <p:extLst>
      <p:ext uri="{BB962C8B-B14F-4D97-AF65-F5344CB8AC3E}">
        <p14:creationId xmlns:p14="http://schemas.microsoft.com/office/powerpoint/2010/main" val="1557766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Insight 3 </a:t>
            </a:r>
          </a:p>
        </p:txBody>
      </p:sp>
      <p:sp>
        <p:nvSpPr>
          <p:cNvPr id="3" name="TextBox 2">
            <a:extLst>
              <a:ext uri="{FF2B5EF4-FFF2-40B4-BE49-F238E27FC236}">
                <a16:creationId xmlns:a16="http://schemas.microsoft.com/office/drawing/2014/main" id="{5FE08D2D-4F03-41CC-AD0D-5190FAF835C5}"/>
              </a:ext>
            </a:extLst>
          </p:cNvPr>
          <p:cNvSpPr txBox="1"/>
          <p:nvPr/>
        </p:nvSpPr>
        <p:spPr>
          <a:xfrm>
            <a:off x="191911" y="1178158"/>
            <a:ext cx="11887200" cy="5909310"/>
          </a:xfrm>
          <a:prstGeom prst="rect">
            <a:avLst/>
          </a:prstGeom>
          <a:noFill/>
        </p:spPr>
        <p:txBody>
          <a:bodyPr wrap="square" rtlCol="0">
            <a:spAutoFit/>
          </a:bodyPr>
          <a:lstStyle/>
          <a:p>
            <a:r>
              <a:rPr lang="en-US" sz="2400" dirty="0"/>
              <a:t>Insight 3 we look into the different GICS sub industries to see how great of a difference there is in each sub industry.  There are 124 different sub industries, so we are highlighting the top 5 and bottom 5.</a:t>
            </a:r>
          </a:p>
          <a:p>
            <a:endParaRPr lang="en-US" sz="2400" dirty="0"/>
          </a:p>
          <a:p>
            <a:r>
              <a:rPr lang="en-US" sz="2400" dirty="0"/>
              <a:t>SELECT </a:t>
            </a:r>
            <a:r>
              <a:rPr lang="en-US" sz="2400" dirty="0" err="1"/>
              <a:t>GICS_Sub_Industry</a:t>
            </a:r>
            <a:r>
              <a:rPr lang="en-US" sz="2400" dirty="0"/>
              <a:t> , AVG(</a:t>
            </a:r>
            <a:r>
              <a:rPr lang="en-US" sz="2400" dirty="0" err="1"/>
              <a:t>newhigh</a:t>
            </a:r>
            <a:r>
              <a:rPr lang="en-US" sz="2400" dirty="0"/>
              <a:t>)-AVG(</a:t>
            </a:r>
            <a:r>
              <a:rPr lang="en-US" sz="2400" dirty="0" err="1"/>
              <a:t>newlow</a:t>
            </a:r>
            <a:r>
              <a:rPr lang="en-US" sz="2400" dirty="0"/>
              <a:t>) AS </a:t>
            </a:r>
            <a:r>
              <a:rPr lang="en-US" sz="2400" dirty="0" err="1"/>
              <a:t>avg_growth</a:t>
            </a:r>
            <a:endParaRPr lang="en-US" sz="2400" dirty="0"/>
          </a:p>
          <a:p>
            <a:r>
              <a:rPr lang="en-US" sz="2400" dirty="0"/>
              <a:t>FROM(</a:t>
            </a:r>
          </a:p>
          <a:p>
            <a:r>
              <a:rPr lang="en-US" sz="2400" dirty="0"/>
              <a:t>	SELECT AVG(high) AS </a:t>
            </a:r>
            <a:r>
              <a:rPr lang="en-US" sz="2400" dirty="0" err="1"/>
              <a:t>newhigh</a:t>
            </a:r>
            <a:r>
              <a:rPr lang="en-US" sz="2400" dirty="0"/>
              <a:t>, AVG(low) AS    	</a:t>
            </a:r>
            <a:r>
              <a:rPr lang="en-US" sz="2400" dirty="0" err="1"/>
              <a:t>newlow</a:t>
            </a:r>
            <a:r>
              <a:rPr lang="en-US" sz="2400" dirty="0"/>
              <a:t>, </a:t>
            </a:r>
            <a:r>
              <a:rPr lang="en-US" sz="2400" dirty="0" err="1"/>
              <a:t>GICS_Sub_Industry</a:t>
            </a:r>
            <a:endParaRPr lang="en-US" sz="2400" dirty="0"/>
          </a:p>
          <a:p>
            <a:r>
              <a:rPr lang="en-US" sz="2400" dirty="0"/>
              <a:t>	FROM (</a:t>
            </a:r>
          </a:p>
          <a:p>
            <a:r>
              <a:rPr lang="en-US" sz="2400" dirty="0"/>
              <a:t>		SELECT * </a:t>
            </a:r>
          </a:p>
          <a:p>
            <a:r>
              <a:rPr lang="en-US" sz="2400" dirty="0"/>
              <a:t>		FROM securities natural join </a:t>
            </a:r>
            <a:r>
              <a:rPr lang="en-US" sz="2400" dirty="0" err="1"/>
              <a:t>prices_split</a:t>
            </a:r>
            <a:r>
              <a:rPr lang="en-US" sz="2400" dirty="0"/>
              <a:t>) AS 		combined</a:t>
            </a:r>
          </a:p>
          <a:p>
            <a:r>
              <a:rPr lang="en-US" sz="2400" dirty="0"/>
              <a:t>		GROUP BY symbol</a:t>
            </a:r>
          </a:p>
          <a:p>
            <a:r>
              <a:rPr lang="en-US" sz="2400" dirty="0"/>
              <a:t>		) AS temp</a:t>
            </a:r>
          </a:p>
          <a:p>
            <a:r>
              <a:rPr lang="en-US" sz="2400" dirty="0"/>
              <a:t>GROUP BY </a:t>
            </a:r>
            <a:r>
              <a:rPr lang="en-US" sz="2400" dirty="0" err="1"/>
              <a:t>GICS_Sub_Industry</a:t>
            </a:r>
            <a:endParaRPr lang="en-US" sz="2400" dirty="0"/>
          </a:p>
          <a:p>
            <a:r>
              <a:rPr lang="en-US" sz="2400" dirty="0"/>
              <a:t>ORDER BY </a:t>
            </a:r>
            <a:r>
              <a:rPr lang="en-US" sz="2400" dirty="0" err="1"/>
              <a:t>avg_growth</a:t>
            </a:r>
            <a:r>
              <a:rPr lang="en-US" sz="2400" dirty="0"/>
              <a:t> DESC;</a:t>
            </a:r>
          </a:p>
          <a:p>
            <a:endParaRPr lang="en-US" dirty="0"/>
          </a:p>
        </p:txBody>
      </p:sp>
    </p:spTree>
    <p:extLst>
      <p:ext uri="{BB962C8B-B14F-4D97-AF65-F5344CB8AC3E}">
        <p14:creationId xmlns:p14="http://schemas.microsoft.com/office/powerpoint/2010/main" val="169541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DCEED3E-FBD7-4193-95AD-7E84AD914061}"/>
              </a:ext>
            </a:extLst>
          </p:cNvPr>
          <p:cNvGraphicFramePr>
            <a:graphicFrameLocks noGrp="1"/>
          </p:cNvGraphicFramePr>
          <p:nvPr>
            <p:extLst>
              <p:ext uri="{D42A27DB-BD31-4B8C-83A1-F6EECF244321}">
                <p14:modId xmlns:p14="http://schemas.microsoft.com/office/powerpoint/2010/main" val="1703065352"/>
              </p:ext>
            </p:extLst>
          </p:nvPr>
        </p:nvGraphicFramePr>
        <p:xfrm>
          <a:off x="1591734" y="1106311"/>
          <a:ext cx="8895643" cy="1943667"/>
        </p:xfrm>
        <a:graphic>
          <a:graphicData uri="http://schemas.openxmlformats.org/drawingml/2006/table">
            <a:tbl>
              <a:tblPr firstRow="1" firstCol="1" bandRow="1"/>
              <a:tblGrid>
                <a:gridCol w="4938661">
                  <a:extLst>
                    <a:ext uri="{9D8B030D-6E8A-4147-A177-3AD203B41FA5}">
                      <a16:colId xmlns:a16="http://schemas.microsoft.com/office/drawing/2014/main" val="1517334841"/>
                    </a:ext>
                  </a:extLst>
                </a:gridCol>
                <a:gridCol w="3956982">
                  <a:extLst>
                    <a:ext uri="{9D8B030D-6E8A-4147-A177-3AD203B41FA5}">
                      <a16:colId xmlns:a16="http://schemas.microsoft.com/office/drawing/2014/main" val="2434254746"/>
                    </a:ext>
                  </a:extLst>
                </a:gridCol>
              </a:tblGrid>
              <a:tr h="119943">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Internet &amp; Direct Marketing Retail</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7.53716222651872</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5415994"/>
                  </a:ext>
                </a:extLst>
              </a:tr>
              <a:tr h="447606">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Life Sciences Tools &amp; Services</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3.93256237883045</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378166"/>
                  </a:ext>
                </a:extLst>
              </a:tr>
              <a:tr h="376767">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Casinos &amp; Gaming</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3.72577750510828</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9138134"/>
                  </a:ext>
                </a:extLst>
              </a:tr>
              <a:tr h="376767">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Industrial Materials</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3.69075463507389</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9229186"/>
                  </a:ext>
                </a:extLst>
              </a:tr>
              <a:tr h="376767">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Biotechnology</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3.48485485142692</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496341"/>
                  </a:ext>
                </a:extLst>
              </a:tr>
            </a:tbl>
          </a:graphicData>
        </a:graphic>
      </p:graphicFrame>
      <p:graphicFrame>
        <p:nvGraphicFramePr>
          <p:cNvPr id="5" name="Table 4">
            <a:extLst>
              <a:ext uri="{FF2B5EF4-FFF2-40B4-BE49-F238E27FC236}">
                <a16:creationId xmlns:a16="http://schemas.microsoft.com/office/drawing/2014/main" id="{7E3B2EB3-B496-434C-84A9-0C20B6D04055}"/>
              </a:ext>
            </a:extLst>
          </p:cNvPr>
          <p:cNvGraphicFramePr>
            <a:graphicFrameLocks noGrp="1"/>
          </p:cNvGraphicFramePr>
          <p:nvPr>
            <p:extLst>
              <p:ext uri="{D42A27DB-BD31-4B8C-83A1-F6EECF244321}">
                <p14:modId xmlns:p14="http://schemas.microsoft.com/office/powerpoint/2010/main" val="4130845439"/>
              </p:ext>
            </p:extLst>
          </p:nvPr>
        </p:nvGraphicFramePr>
        <p:xfrm>
          <a:off x="1591734" y="3820160"/>
          <a:ext cx="8895643" cy="1943667"/>
        </p:xfrm>
        <a:graphic>
          <a:graphicData uri="http://schemas.openxmlformats.org/drawingml/2006/table">
            <a:tbl>
              <a:tblPr firstRow="1" firstCol="1" bandRow="1"/>
              <a:tblGrid>
                <a:gridCol w="6204834">
                  <a:extLst>
                    <a:ext uri="{9D8B030D-6E8A-4147-A177-3AD203B41FA5}">
                      <a16:colId xmlns:a16="http://schemas.microsoft.com/office/drawing/2014/main" val="1517334841"/>
                    </a:ext>
                  </a:extLst>
                </a:gridCol>
                <a:gridCol w="2690809">
                  <a:extLst>
                    <a:ext uri="{9D8B030D-6E8A-4147-A177-3AD203B41FA5}">
                      <a16:colId xmlns:a16="http://schemas.microsoft.com/office/drawing/2014/main" val="2434254746"/>
                    </a:ext>
                  </a:extLst>
                </a:gridCol>
              </a:tblGrid>
              <a:tr h="42333">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Integrated Telecommunications Services</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a:effectLst/>
                          <a:latin typeface="Times New Roman" panose="02020603050405020304" pitchFamily="18" charset="0"/>
                          <a:ea typeface="Batang" panose="02030600000101010101" pitchFamily="18" charset="-127"/>
                          <a:cs typeface="Cordia New" panose="020B0304020202020204" pitchFamily="34" charset="-34"/>
                        </a:rPr>
                        <a:t>0.451242797284351</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5415994"/>
                  </a:ext>
                </a:extLst>
              </a:tr>
              <a:tr h="447606">
                <a:tc>
                  <a:txBody>
                    <a:bodyPr/>
                    <a:lstStyle/>
                    <a:p>
                      <a:pPr marL="0" marR="0" algn="just">
                        <a:spcBef>
                          <a:spcPts val="0"/>
                        </a:spcBef>
                        <a:spcAft>
                          <a:spcPts val="0"/>
                        </a:spcAft>
                      </a:pPr>
                      <a:r>
                        <a:rPr lang="en-US" sz="2400">
                          <a:effectLst/>
                          <a:latin typeface="Times New Roman" panose="02020603050405020304" pitchFamily="18" charset="0"/>
                          <a:ea typeface="Batang" panose="02030600000101010101" pitchFamily="18" charset="-127"/>
                          <a:cs typeface="Cordia New" panose="020B0304020202020204" pitchFamily="34" charset="-34"/>
                        </a:rPr>
                        <a:t>Publishing</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a:effectLst/>
                          <a:latin typeface="Times New Roman" panose="02020603050405020304" pitchFamily="18" charset="0"/>
                          <a:ea typeface="Batang" panose="02030600000101010101" pitchFamily="18" charset="-127"/>
                          <a:cs typeface="Cordia New" panose="020B0304020202020204" pitchFamily="34" charset="-34"/>
                        </a:rPr>
                        <a:t>0.443185394110685</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378166"/>
                  </a:ext>
                </a:extLst>
              </a:tr>
              <a:tr h="376767">
                <a:tc>
                  <a:txBody>
                    <a:bodyPr/>
                    <a:lstStyle/>
                    <a:p>
                      <a:pPr marL="0" marR="0" algn="just">
                        <a:spcBef>
                          <a:spcPts val="0"/>
                        </a:spcBef>
                        <a:spcAft>
                          <a:spcPts val="0"/>
                        </a:spcAft>
                      </a:pPr>
                      <a:r>
                        <a:rPr lang="en-US" sz="2400">
                          <a:effectLst/>
                          <a:latin typeface="Times New Roman" panose="02020603050405020304" pitchFamily="18" charset="0"/>
                          <a:ea typeface="Batang" panose="02030600000101010101" pitchFamily="18" charset="-127"/>
                          <a:cs typeface="Cordia New" panose="020B0304020202020204" pitchFamily="34" charset="-34"/>
                        </a:rPr>
                        <a:t>Independent Power Producers &amp; Energy Traders</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a:effectLst/>
                          <a:latin typeface="Times New Roman" panose="02020603050405020304" pitchFamily="18" charset="0"/>
                          <a:ea typeface="Batang" panose="02030600000101010101" pitchFamily="18" charset="-127"/>
                          <a:cs typeface="Cordia New" panose="020B0304020202020204" pitchFamily="34" charset="-34"/>
                        </a:rPr>
                        <a:t>0.425368906923989</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9138134"/>
                  </a:ext>
                </a:extLst>
              </a:tr>
              <a:tr h="376767">
                <a:tc>
                  <a:txBody>
                    <a:bodyPr/>
                    <a:lstStyle/>
                    <a:p>
                      <a:pPr marL="0" marR="0" algn="just">
                        <a:spcBef>
                          <a:spcPts val="0"/>
                        </a:spcBef>
                        <a:spcAft>
                          <a:spcPts val="0"/>
                        </a:spcAft>
                      </a:pPr>
                      <a:r>
                        <a:rPr lang="en-US" sz="2400">
                          <a:effectLst/>
                          <a:latin typeface="Times New Roman" panose="02020603050405020304" pitchFamily="18" charset="0"/>
                          <a:ea typeface="Batang" panose="02030600000101010101" pitchFamily="18" charset="-127"/>
                          <a:cs typeface="Cordia New" panose="020B0304020202020204" pitchFamily="34" charset="-34"/>
                        </a:rPr>
                        <a:t>Technology Hardware Software and Supplies</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a:effectLst/>
                          <a:latin typeface="Times New Roman" panose="02020603050405020304" pitchFamily="18" charset="0"/>
                          <a:ea typeface="Batang" panose="02030600000101010101" pitchFamily="18" charset="-127"/>
                          <a:cs typeface="Cordia New" panose="020B0304020202020204" pitchFamily="34" charset="-34"/>
                        </a:rPr>
                        <a:t>0.424676514188445</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9229186"/>
                  </a:ext>
                </a:extLst>
              </a:tr>
              <a:tr h="376767">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Thrifts &amp; Mortgage Finance</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0.244812714528964</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496341"/>
                  </a:ext>
                </a:extLst>
              </a:tr>
            </a:tbl>
          </a:graphicData>
        </a:graphic>
      </p:graphicFrame>
      <p:sp>
        <p:nvSpPr>
          <p:cNvPr id="6" name="TextBox 5">
            <a:extLst>
              <a:ext uri="{FF2B5EF4-FFF2-40B4-BE49-F238E27FC236}">
                <a16:creationId xmlns:a16="http://schemas.microsoft.com/office/drawing/2014/main" id="{9735059D-8639-472D-85DD-B005F42962B3}"/>
              </a:ext>
            </a:extLst>
          </p:cNvPr>
          <p:cNvSpPr txBox="1"/>
          <p:nvPr/>
        </p:nvSpPr>
        <p:spPr>
          <a:xfrm>
            <a:off x="5548488" y="473786"/>
            <a:ext cx="1405468" cy="461665"/>
          </a:xfrm>
          <a:prstGeom prst="rect">
            <a:avLst/>
          </a:prstGeom>
          <a:noFill/>
        </p:spPr>
        <p:txBody>
          <a:bodyPr wrap="square" rtlCol="0">
            <a:spAutoFit/>
          </a:bodyPr>
          <a:lstStyle/>
          <a:p>
            <a:r>
              <a:rPr lang="en-US" sz="2400" dirty="0"/>
              <a:t>TOP 5</a:t>
            </a:r>
          </a:p>
        </p:txBody>
      </p:sp>
      <p:sp>
        <p:nvSpPr>
          <p:cNvPr id="7" name="TextBox 6">
            <a:extLst>
              <a:ext uri="{FF2B5EF4-FFF2-40B4-BE49-F238E27FC236}">
                <a16:creationId xmlns:a16="http://schemas.microsoft.com/office/drawing/2014/main" id="{C29E70AB-A2EE-4DE5-B615-25930E83BB39}"/>
              </a:ext>
            </a:extLst>
          </p:cNvPr>
          <p:cNvSpPr txBox="1"/>
          <p:nvPr/>
        </p:nvSpPr>
        <p:spPr>
          <a:xfrm>
            <a:off x="5240864" y="3220838"/>
            <a:ext cx="2085625" cy="461665"/>
          </a:xfrm>
          <a:prstGeom prst="rect">
            <a:avLst/>
          </a:prstGeom>
          <a:noFill/>
        </p:spPr>
        <p:txBody>
          <a:bodyPr wrap="square" rtlCol="0">
            <a:spAutoFit/>
          </a:bodyPr>
          <a:lstStyle/>
          <a:p>
            <a:r>
              <a:rPr lang="en-US" sz="2400" dirty="0"/>
              <a:t>BOTTOM 5</a:t>
            </a:r>
          </a:p>
        </p:txBody>
      </p:sp>
    </p:spTree>
    <p:extLst>
      <p:ext uri="{BB962C8B-B14F-4D97-AF65-F5344CB8AC3E}">
        <p14:creationId xmlns:p14="http://schemas.microsoft.com/office/powerpoint/2010/main" val="4027291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Insight 4</a:t>
            </a:r>
          </a:p>
        </p:txBody>
      </p:sp>
      <p:sp>
        <p:nvSpPr>
          <p:cNvPr id="3" name="TextBox 2">
            <a:extLst>
              <a:ext uri="{FF2B5EF4-FFF2-40B4-BE49-F238E27FC236}">
                <a16:creationId xmlns:a16="http://schemas.microsoft.com/office/drawing/2014/main" id="{5FE08D2D-4F03-41CC-AD0D-5190FAF835C5}"/>
              </a:ext>
            </a:extLst>
          </p:cNvPr>
          <p:cNvSpPr txBox="1"/>
          <p:nvPr/>
        </p:nvSpPr>
        <p:spPr>
          <a:xfrm>
            <a:off x="90311" y="1449091"/>
            <a:ext cx="6955386" cy="5447645"/>
          </a:xfrm>
          <a:prstGeom prst="rect">
            <a:avLst/>
          </a:prstGeom>
          <a:noFill/>
        </p:spPr>
        <p:txBody>
          <a:bodyPr wrap="square" rtlCol="0">
            <a:spAutoFit/>
          </a:bodyPr>
          <a:lstStyle/>
          <a:p>
            <a:r>
              <a:rPr lang="en-US" sz="2400" dirty="0"/>
              <a:t>This one is a little more  confusing, using the same files as above we focus on Amazon.  We look into growth per year verse capital expenditures and earnings before tax.</a:t>
            </a:r>
          </a:p>
          <a:p>
            <a:endParaRPr lang="en-US" sz="2400" dirty="0"/>
          </a:p>
          <a:p>
            <a:r>
              <a:rPr lang="en-US" sz="2400" dirty="0"/>
              <a:t>SELECT MAX(high) - min(low) AS growth, </a:t>
            </a:r>
            <a:r>
              <a:rPr lang="en-US" sz="2400" dirty="0" err="1"/>
              <a:t>capital_expenditures</a:t>
            </a:r>
            <a:r>
              <a:rPr lang="en-US" sz="2400" dirty="0"/>
              <a:t>, YEAR(date), </a:t>
            </a:r>
            <a:r>
              <a:rPr lang="en-US" sz="2400" dirty="0" err="1"/>
              <a:t>Earnings_Before_Tax</a:t>
            </a:r>
            <a:endParaRPr lang="en-US" sz="2400" dirty="0"/>
          </a:p>
          <a:p>
            <a:r>
              <a:rPr lang="en-US" sz="2400" dirty="0"/>
              <a:t>FROM </a:t>
            </a:r>
            <a:r>
              <a:rPr lang="en-US" sz="2400" dirty="0" err="1"/>
              <a:t>prices_split</a:t>
            </a:r>
            <a:r>
              <a:rPr lang="en-US" sz="2400" dirty="0"/>
              <a:t> JOIN fundamentals ON</a:t>
            </a:r>
          </a:p>
          <a:p>
            <a:r>
              <a:rPr lang="en-US" sz="2400" dirty="0"/>
              <a:t>	</a:t>
            </a:r>
            <a:r>
              <a:rPr lang="en-US" sz="2400" dirty="0" err="1"/>
              <a:t>prices_split.symbol</a:t>
            </a:r>
            <a:r>
              <a:rPr lang="en-US" sz="2400" dirty="0"/>
              <a:t> = </a:t>
            </a:r>
            <a:r>
              <a:rPr lang="en-US" sz="2400" dirty="0" err="1"/>
              <a:t>fundamentals.symbol</a:t>
            </a:r>
            <a:r>
              <a:rPr lang="en-US" sz="2400" dirty="0"/>
              <a:t> AND </a:t>
            </a:r>
            <a:r>
              <a:rPr lang="en-US" sz="2400" dirty="0" err="1"/>
              <a:t>For_Year</a:t>
            </a:r>
            <a:r>
              <a:rPr lang="en-US" sz="2400" dirty="0"/>
              <a:t> = YEAR(date)  </a:t>
            </a:r>
          </a:p>
          <a:p>
            <a:r>
              <a:rPr lang="en-US" sz="2400" dirty="0"/>
              <a:t>WHERE </a:t>
            </a:r>
            <a:r>
              <a:rPr lang="en-US" sz="2400" dirty="0" err="1"/>
              <a:t>prices_split.symbol</a:t>
            </a:r>
            <a:r>
              <a:rPr lang="en-US" sz="2400" dirty="0"/>
              <a:t> = "AMZN"</a:t>
            </a:r>
          </a:p>
          <a:p>
            <a:r>
              <a:rPr lang="en-US" sz="2400" dirty="0"/>
              <a:t>GROUP BY symbol, YEAR(date) LIMIT 10;</a:t>
            </a:r>
          </a:p>
          <a:p>
            <a:endParaRPr lang="en-US" dirty="0"/>
          </a:p>
          <a:p>
            <a:endParaRPr lang="en-US" dirty="0"/>
          </a:p>
        </p:txBody>
      </p:sp>
      <p:graphicFrame>
        <p:nvGraphicFramePr>
          <p:cNvPr id="4" name="Table 3">
            <a:extLst>
              <a:ext uri="{FF2B5EF4-FFF2-40B4-BE49-F238E27FC236}">
                <a16:creationId xmlns:a16="http://schemas.microsoft.com/office/drawing/2014/main" id="{F30C9338-C546-49B6-A915-13CBDF47517F}"/>
              </a:ext>
            </a:extLst>
          </p:cNvPr>
          <p:cNvGraphicFramePr>
            <a:graphicFrameLocks noGrp="1"/>
          </p:cNvGraphicFramePr>
          <p:nvPr>
            <p:extLst>
              <p:ext uri="{D42A27DB-BD31-4B8C-83A1-F6EECF244321}">
                <p14:modId xmlns:p14="http://schemas.microsoft.com/office/powerpoint/2010/main" val="423408791"/>
              </p:ext>
            </p:extLst>
          </p:nvPr>
        </p:nvGraphicFramePr>
        <p:xfrm>
          <a:off x="7045696" y="1516687"/>
          <a:ext cx="5067283" cy="3291840"/>
        </p:xfrm>
        <a:graphic>
          <a:graphicData uri="http://schemas.openxmlformats.org/drawingml/2006/table">
            <a:tbl>
              <a:tblPr firstRow="1" firstCol="1" bandRow="1">
                <a:tableStyleId>{5C22544A-7EE6-4342-B048-85BDC9FD1C3A}</a:tableStyleId>
              </a:tblPr>
              <a:tblGrid>
                <a:gridCol w="1183904">
                  <a:extLst>
                    <a:ext uri="{9D8B030D-6E8A-4147-A177-3AD203B41FA5}">
                      <a16:colId xmlns:a16="http://schemas.microsoft.com/office/drawing/2014/main" val="3414294309"/>
                    </a:ext>
                  </a:extLst>
                </a:gridCol>
                <a:gridCol w="1241778">
                  <a:extLst>
                    <a:ext uri="{9D8B030D-6E8A-4147-A177-3AD203B41FA5}">
                      <a16:colId xmlns:a16="http://schemas.microsoft.com/office/drawing/2014/main" val="3203402679"/>
                    </a:ext>
                  </a:extLst>
                </a:gridCol>
                <a:gridCol w="948266">
                  <a:extLst>
                    <a:ext uri="{9D8B030D-6E8A-4147-A177-3AD203B41FA5}">
                      <a16:colId xmlns:a16="http://schemas.microsoft.com/office/drawing/2014/main" val="3772256673"/>
                    </a:ext>
                  </a:extLst>
                </a:gridCol>
                <a:gridCol w="1693335">
                  <a:extLst>
                    <a:ext uri="{9D8B030D-6E8A-4147-A177-3AD203B41FA5}">
                      <a16:colId xmlns:a16="http://schemas.microsoft.com/office/drawing/2014/main" val="1549248394"/>
                    </a:ext>
                  </a:extLst>
                </a:gridCol>
              </a:tblGrid>
              <a:tr h="721495">
                <a:tc>
                  <a:txBody>
                    <a:bodyPr/>
                    <a:lstStyle/>
                    <a:p>
                      <a:pPr marL="0" marR="0">
                        <a:spcBef>
                          <a:spcPts val="0"/>
                        </a:spcBef>
                        <a:spcAft>
                          <a:spcPts val="0"/>
                        </a:spcAft>
                      </a:pPr>
                      <a:r>
                        <a:rPr lang="en-US" sz="2400">
                          <a:effectLst/>
                        </a:rPr>
                        <a:t>growth</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a:effectLst/>
                        </a:rPr>
                        <a:t>capital_expenditures</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a:effectLst/>
                        </a:rPr>
                        <a:t>YEAR(date)</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a:effectLst/>
                        </a:rPr>
                        <a:t>Earnings_Before_Tax</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extLst>
                  <a:ext uri="{0D108BD9-81ED-4DB2-BD59-A6C34878D82A}">
                    <a16:rowId xmlns:a16="http://schemas.microsoft.com/office/drawing/2014/main" val="441241208"/>
                  </a:ext>
                </a:extLst>
              </a:tr>
              <a:tr h="721495">
                <a:tc>
                  <a:txBody>
                    <a:bodyPr/>
                    <a:lstStyle/>
                    <a:p>
                      <a:pPr marL="0" marR="0">
                        <a:spcBef>
                          <a:spcPts val="0"/>
                        </a:spcBef>
                        <a:spcAft>
                          <a:spcPts val="0"/>
                        </a:spcAft>
                      </a:pPr>
                      <a:r>
                        <a:rPr lang="en-US" sz="2400">
                          <a:effectLst/>
                        </a:rPr>
                        <a:t>159.880005</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dirty="0">
                          <a:effectLst/>
                        </a:rPr>
                        <a:t>-3444M</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a:effectLst/>
                        </a:rPr>
                        <a:t>2013</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dirty="0">
                          <a:effectLst/>
                        </a:rPr>
                        <a:t>506M</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extLst>
                  <a:ext uri="{0D108BD9-81ED-4DB2-BD59-A6C34878D82A}">
                    <a16:rowId xmlns:a16="http://schemas.microsoft.com/office/drawing/2014/main" val="2520659642"/>
                  </a:ext>
                </a:extLst>
              </a:tr>
              <a:tr h="721495">
                <a:tc>
                  <a:txBody>
                    <a:bodyPr/>
                    <a:lstStyle/>
                    <a:p>
                      <a:pPr marL="0" marR="0">
                        <a:spcBef>
                          <a:spcPts val="0"/>
                        </a:spcBef>
                        <a:spcAft>
                          <a:spcPts val="0"/>
                        </a:spcAft>
                      </a:pPr>
                      <a:r>
                        <a:rPr lang="en-US" sz="2400">
                          <a:effectLst/>
                        </a:rPr>
                        <a:t>124.059998</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dirty="0">
                          <a:effectLst/>
                        </a:rPr>
                        <a:t>-4893M</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a:effectLst/>
                        </a:rPr>
                        <a:t>2014</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dirty="0">
                          <a:effectLst/>
                        </a:rPr>
                        <a:t>-111M</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extLst>
                  <a:ext uri="{0D108BD9-81ED-4DB2-BD59-A6C34878D82A}">
                    <a16:rowId xmlns:a16="http://schemas.microsoft.com/office/drawing/2014/main" val="3995171463"/>
                  </a:ext>
                </a:extLst>
              </a:tr>
              <a:tr h="721495">
                <a:tc>
                  <a:txBody>
                    <a:bodyPr/>
                    <a:lstStyle/>
                    <a:p>
                      <a:pPr marL="0" marR="0">
                        <a:spcBef>
                          <a:spcPts val="0"/>
                        </a:spcBef>
                        <a:spcAft>
                          <a:spcPts val="0"/>
                        </a:spcAft>
                      </a:pPr>
                      <a:r>
                        <a:rPr lang="en-US" sz="2400">
                          <a:effectLst/>
                        </a:rPr>
                        <a:t>411.190002</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dirty="0">
                          <a:effectLst/>
                        </a:rPr>
                        <a:t>-4589M</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a:effectLst/>
                        </a:rPr>
                        <a:t>2015</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dirty="0">
                          <a:effectLst/>
                        </a:rPr>
                        <a:t>1568M</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extLst>
                  <a:ext uri="{0D108BD9-81ED-4DB2-BD59-A6C34878D82A}">
                    <a16:rowId xmlns:a16="http://schemas.microsoft.com/office/drawing/2014/main" val="803761382"/>
                  </a:ext>
                </a:extLst>
              </a:tr>
            </a:tbl>
          </a:graphicData>
        </a:graphic>
      </p:graphicFrame>
      <p:sp>
        <p:nvSpPr>
          <p:cNvPr id="6" name="TextBox 5">
            <a:extLst>
              <a:ext uri="{FF2B5EF4-FFF2-40B4-BE49-F238E27FC236}">
                <a16:creationId xmlns:a16="http://schemas.microsoft.com/office/drawing/2014/main" id="{4D9B7089-544A-458E-9FAD-F71AF7792DD9}"/>
              </a:ext>
            </a:extLst>
          </p:cNvPr>
          <p:cNvSpPr txBox="1"/>
          <p:nvPr/>
        </p:nvSpPr>
        <p:spPr>
          <a:xfrm>
            <a:off x="7298617" y="5021634"/>
            <a:ext cx="4814362"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Capital expenditures and  Earning before tax are displayed in millions or dollars to save space</a:t>
            </a:r>
          </a:p>
        </p:txBody>
      </p:sp>
    </p:spTree>
    <p:extLst>
      <p:ext uri="{BB962C8B-B14F-4D97-AF65-F5344CB8AC3E}">
        <p14:creationId xmlns:p14="http://schemas.microsoft.com/office/powerpoint/2010/main" val="754674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Insight 4</a:t>
            </a:r>
          </a:p>
        </p:txBody>
      </p:sp>
      <p:pic>
        <p:nvPicPr>
          <p:cNvPr id="7" name="Picture 6">
            <a:extLst>
              <a:ext uri="{FF2B5EF4-FFF2-40B4-BE49-F238E27FC236}">
                <a16:creationId xmlns:a16="http://schemas.microsoft.com/office/drawing/2014/main" id="{5ED4A67D-E6ED-498D-AA01-88C92C450CAA}"/>
              </a:ext>
            </a:extLst>
          </p:cNvPr>
          <p:cNvPicPr/>
          <p:nvPr/>
        </p:nvPicPr>
        <p:blipFill>
          <a:blip r:embed="rId2">
            <a:extLst>
              <a:ext uri="{28A0092B-C50C-407E-A947-70E740481C1C}">
                <a14:useLocalDpi xmlns:a14="http://schemas.microsoft.com/office/drawing/2010/main" val="0"/>
              </a:ext>
            </a:extLst>
          </a:blip>
          <a:stretch>
            <a:fillRect/>
          </a:stretch>
        </p:blipFill>
        <p:spPr>
          <a:xfrm>
            <a:off x="2332492" y="1301858"/>
            <a:ext cx="7413392" cy="4243685"/>
          </a:xfrm>
          <a:prstGeom prst="rect">
            <a:avLst/>
          </a:prstGeom>
          <a:ln>
            <a:solidFill>
              <a:schemeClr val="tx1"/>
            </a:solidFill>
          </a:ln>
        </p:spPr>
      </p:pic>
    </p:spTree>
    <p:extLst>
      <p:ext uri="{BB962C8B-B14F-4D97-AF65-F5344CB8AC3E}">
        <p14:creationId xmlns:p14="http://schemas.microsoft.com/office/powerpoint/2010/main" val="4173815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Insight 5</a:t>
            </a:r>
          </a:p>
        </p:txBody>
      </p:sp>
      <p:sp>
        <p:nvSpPr>
          <p:cNvPr id="3" name="TextBox 2">
            <a:extLst>
              <a:ext uri="{FF2B5EF4-FFF2-40B4-BE49-F238E27FC236}">
                <a16:creationId xmlns:a16="http://schemas.microsoft.com/office/drawing/2014/main" id="{5FE08D2D-4F03-41CC-AD0D-5190FAF835C5}"/>
              </a:ext>
            </a:extLst>
          </p:cNvPr>
          <p:cNvSpPr txBox="1"/>
          <p:nvPr/>
        </p:nvSpPr>
        <p:spPr>
          <a:xfrm>
            <a:off x="0" y="1449091"/>
            <a:ext cx="7045697" cy="1015663"/>
          </a:xfrm>
          <a:prstGeom prst="rect">
            <a:avLst/>
          </a:prstGeom>
          <a:noFill/>
        </p:spPr>
        <p:txBody>
          <a:bodyPr wrap="square" rtlCol="0">
            <a:spAutoFit/>
          </a:bodyPr>
          <a:lstStyle/>
          <a:p>
            <a:r>
              <a:rPr lang="en-US" sz="2400" dirty="0"/>
              <a:t>NEEDS STUFF.  Here is a farm to grow our ideas.</a:t>
            </a:r>
          </a:p>
          <a:p>
            <a:endParaRPr lang="en-US" dirty="0"/>
          </a:p>
          <a:p>
            <a:endParaRPr lang="en-US" dirty="0"/>
          </a:p>
        </p:txBody>
      </p:sp>
      <p:pic>
        <p:nvPicPr>
          <p:cNvPr id="6" name="Graphic 5" descr="Sheep">
            <a:extLst>
              <a:ext uri="{FF2B5EF4-FFF2-40B4-BE49-F238E27FC236}">
                <a16:creationId xmlns:a16="http://schemas.microsoft.com/office/drawing/2014/main" id="{8C2A2B99-5BFF-42A4-AE16-6909CA0E1B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94921" y="1550354"/>
            <a:ext cx="1583803" cy="1583803"/>
          </a:xfrm>
          <a:prstGeom prst="rect">
            <a:avLst/>
          </a:prstGeom>
        </p:spPr>
      </p:pic>
      <p:pic>
        <p:nvPicPr>
          <p:cNvPr id="8" name="Graphic 7" descr="Pig">
            <a:extLst>
              <a:ext uri="{FF2B5EF4-FFF2-40B4-BE49-F238E27FC236}">
                <a16:creationId xmlns:a16="http://schemas.microsoft.com/office/drawing/2014/main" id="{1B35EB13-2CFD-45DA-9E8E-35385989DF9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13494" y="2339361"/>
            <a:ext cx="1711124" cy="1711124"/>
          </a:xfrm>
          <a:prstGeom prst="rect">
            <a:avLst/>
          </a:prstGeom>
        </p:spPr>
      </p:pic>
      <p:pic>
        <p:nvPicPr>
          <p:cNvPr id="10" name="Graphic 9" descr="Rooster">
            <a:extLst>
              <a:ext uri="{FF2B5EF4-FFF2-40B4-BE49-F238E27FC236}">
                <a16:creationId xmlns:a16="http://schemas.microsoft.com/office/drawing/2014/main" id="{659C2573-33AE-4705-B628-40B416D6B1E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156294" y="4630788"/>
            <a:ext cx="914400" cy="914400"/>
          </a:xfrm>
          <a:prstGeom prst="rect">
            <a:avLst/>
          </a:prstGeom>
        </p:spPr>
      </p:pic>
      <p:pic>
        <p:nvPicPr>
          <p:cNvPr id="12" name="Graphic 11" descr="Cow">
            <a:extLst>
              <a:ext uri="{FF2B5EF4-FFF2-40B4-BE49-F238E27FC236}">
                <a16:creationId xmlns:a16="http://schemas.microsoft.com/office/drawing/2014/main" id="{1E2A4920-4622-4729-9876-2C97CE9A8D6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37449" y="2563743"/>
            <a:ext cx="2301433" cy="2301433"/>
          </a:xfrm>
          <a:prstGeom prst="rect">
            <a:avLst/>
          </a:prstGeom>
        </p:spPr>
      </p:pic>
      <p:pic>
        <p:nvPicPr>
          <p:cNvPr id="14" name="Graphic 13" descr="Goat">
            <a:extLst>
              <a:ext uri="{FF2B5EF4-FFF2-40B4-BE49-F238E27FC236}">
                <a16:creationId xmlns:a16="http://schemas.microsoft.com/office/drawing/2014/main" id="{6CC7B603-B920-4301-BC48-68FB832F44C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774318" y="808260"/>
            <a:ext cx="1281662" cy="1281662"/>
          </a:xfrm>
          <a:prstGeom prst="rect">
            <a:avLst/>
          </a:prstGeom>
        </p:spPr>
      </p:pic>
      <p:pic>
        <p:nvPicPr>
          <p:cNvPr id="16" name="Graphic 15" descr="Horse">
            <a:extLst>
              <a:ext uri="{FF2B5EF4-FFF2-40B4-BE49-F238E27FC236}">
                <a16:creationId xmlns:a16="http://schemas.microsoft.com/office/drawing/2014/main" id="{CBCBFAEF-52FF-4676-B477-E265CD792BD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673296" y="4630788"/>
            <a:ext cx="2197260" cy="2197260"/>
          </a:xfrm>
          <a:prstGeom prst="rect">
            <a:avLst/>
          </a:prstGeom>
        </p:spPr>
      </p:pic>
      <p:pic>
        <p:nvPicPr>
          <p:cNvPr id="18" name="Graphic 17" descr="Barn">
            <a:extLst>
              <a:ext uri="{FF2B5EF4-FFF2-40B4-BE49-F238E27FC236}">
                <a16:creationId xmlns:a16="http://schemas.microsoft.com/office/drawing/2014/main" id="{E9CC7A8E-AE81-4A85-8C9F-142E81F8885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376911" y="2089922"/>
            <a:ext cx="1738611" cy="1738611"/>
          </a:xfrm>
          <a:prstGeom prst="rect">
            <a:avLst/>
          </a:prstGeom>
        </p:spPr>
      </p:pic>
      <p:pic>
        <p:nvPicPr>
          <p:cNvPr id="20" name="Graphic 19" descr="Silo">
            <a:extLst>
              <a:ext uri="{FF2B5EF4-FFF2-40B4-BE49-F238E27FC236}">
                <a16:creationId xmlns:a16="http://schemas.microsoft.com/office/drawing/2014/main" id="{9453F8FA-1457-45A2-9034-89956C212C2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93561" y="1787530"/>
            <a:ext cx="2041003" cy="2041003"/>
          </a:xfrm>
          <a:prstGeom prst="rect">
            <a:avLst/>
          </a:prstGeom>
        </p:spPr>
      </p:pic>
    </p:spTree>
    <p:extLst>
      <p:ext uri="{BB962C8B-B14F-4D97-AF65-F5344CB8AC3E}">
        <p14:creationId xmlns:p14="http://schemas.microsoft.com/office/powerpoint/2010/main" val="2696007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Conclusion</a:t>
            </a:r>
          </a:p>
        </p:txBody>
      </p:sp>
      <p:sp>
        <p:nvSpPr>
          <p:cNvPr id="3" name="TextBox 2">
            <a:extLst>
              <a:ext uri="{FF2B5EF4-FFF2-40B4-BE49-F238E27FC236}">
                <a16:creationId xmlns:a16="http://schemas.microsoft.com/office/drawing/2014/main" id="{5FE08D2D-4F03-41CC-AD0D-5190FAF835C5}"/>
              </a:ext>
            </a:extLst>
          </p:cNvPr>
          <p:cNvSpPr txBox="1"/>
          <p:nvPr/>
        </p:nvSpPr>
        <p:spPr>
          <a:xfrm>
            <a:off x="0" y="1449091"/>
            <a:ext cx="12192000" cy="5539978"/>
          </a:xfrm>
          <a:prstGeom prst="rect">
            <a:avLst/>
          </a:prstGeom>
          <a:noFill/>
        </p:spPr>
        <p:txBody>
          <a:bodyPr wrap="square" rtlCol="0">
            <a:spAutoFit/>
          </a:bodyPr>
          <a:lstStyle/>
          <a:p>
            <a:r>
              <a:rPr lang="en-US" sz="2400" dirty="0"/>
              <a:t>We looked into different stock data. Found at </a:t>
            </a:r>
            <a:r>
              <a:rPr lang="en-US" sz="2400" dirty="0">
                <a:solidFill>
                  <a:srgbClr val="0070C0"/>
                </a:solidFill>
                <a:hlinkClick r:id="rId2"/>
              </a:rPr>
              <a:t>https://www.kaggle.com/benjibb/lstm-stock-prediction-20170507/data</a:t>
            </a:r>
            <a:r>
              <a:rPr lang="en-US" sz="2400" dirty="0">
                <a:solidFill>
                  <a:srgbClr val="0070C0"/>
                </a:solidFill>
              </a:rPr>
              <a:t> </a:t>
            </a:r>
          </a:p>
          <a:p>
            <a:endParaRPr lang="en-US" sz="2400" dirty="0">
              <a:solidFill>
                <a:srgbClr val="0070C0"/>
              </a:solidFill>
            </a:endParaRPr>
          </a:p>
          <a:p>
            <a:r>
              <a:rPr lang="en-US" sz="2400" dirty="0"/>
              <a:t>Placed into a SQL relational DB where we looked at the data.</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All information can be found at </a:t>
            </a:r>
            <a:r>
              <a:rPr lang="en-US" sz="2400" u="sng" dirty="0">
                <a:solidFill>
                  <a:srgbClr val="92D050"/>
                </a:solidFill>
              </a:rPr>
              <a:t>https://github.com/DSSMU/MSDS7330_Project</a:t>
            </a:r>
          </a:p>
          <a:p>
            <a:endParaRPr lang="en-US" dirty="0"/>
          </a:p>
        </p:txBody>
      </p:sp>
    </p:spTree>
    <p:extLst>
      <p:ext uri="{BB962C8B-B14F-4D97-AF65-F5344CB8AC3E}">
        <p14:creationId xmlns:p14="http://schemas.microsoft.com/office/powerpoint/2010/main" val="3007914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2666" y="3180262"/>
            <a:ext cx="3087690" cy="1282485"/>
          </a:xfrm>
        </p:spPr>
        <p:txBody>
          <a:bodyPr/>
          <a:lstStyle/>
          <a:p>
            <a:r>
              <a:rPr lang="en-US" dirty="0"/>
              <a:t>Questions?</a:t>
            </a:r>
          </a:p>
        </p:txBody>
      </p:sp>
    </p:spTree>
    <p:extLst>
      <p:ext uri="{BB962C8B-B14F-4D97-AF65-F5344CB8AC3E}">
        <p14:creationId xmlns:p14="http://schemas.microsoft.com/office/powerpoint/2010/main" val="3356938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NYSE Securities Analysis With MySQL</a:t>
            </a:r>
          </a:p>
        </p:txBody>
      </p:sp>
      <p:sp>
        <p:nvSpPr>
          <p:cNvPr id="3" name="Content Placeholder 2"/>
          <p:cNvSpPr>
            <a:spLocks noGrp="1"/>
          </p:cNvSpPr>
          <p:nvPr>
            <p:ph idx="1"/>
          </p:nvPr>
        </p:nvSpPr>
        <p:spPr>
          <a:xfrm>
            <a:off x="259644" y="2052918"/>
            <a:ext cx="9790209" cy="4195481"/>
          </a:xfrm>
        </p:spPr>
        <p:txBody>
          <a:bodyPr>
            <a:normAutofit/>
          </a:bodyPr>
          <a:lstStyle/>
          <a:p>
            <a:r>
              <a:rPr lang="en-US" sz="2400" dirty="0"/>
              <a:t>Initial plan: </a:t>
            </a:r>
            <a:r>
              <a:rPr lang="en-US" sz="2400" dirty="0">
                <a:hlinkClick r:id="rId2"/>
              </a:rPr>
              <a:t>https://cran.rstudio.com/web/packages/stocks/index.html</a:t>
            </a:r>
            <a:endParaRPr lang="en-US" sz="2400" dirty="0"/>
          </a:p>
          <a:p>
            <a:pPr lvl="1"/>
            <a:r>
              <a:rPr lang="en-US" sz="2400" dirty="0"/>
              <a:t>Utilities, but no actual data</a:t>
            </a:r>
          </a:p>
          <a:p>
            <a:r>
              <a:rPr lang="en-US" sz="2400" dirty="0"/>
              <a:t>Better Plan: </a:t>
            </a:r>
            <a:r>
              <a:rPr lang="en-US" sz="2400" dirty="0">
                <a:solidFill>
                  <a:srgbClr val="0070C0"/>
                </a:solidFill>
                <a:effectLst/>
                <a:hlinkClick r:id="rId3"/>
              </a:rPr>
              <a:t>https://www.kaggle.com/benjibb/lstm-stock-prediction-20170507/data</a:t>
            </a:r>
            <a:r>
              <a:rPr lang="en-US" sz="2400" dirty="0">
                <a:solidFill>
                  <a:srgbClr val="0070C0"/>
                </a:solidFill>
                <a:effectLst/>
              </a:rPr>
              <a:t> </a:t>
            </a:r>
          </a:p>
          <a:p>
            <a:pPr lvl="1"/>
            <a:r>
              <a:rPr lang="en-US" sz="2400" dirty="0">
                <a:effectLst/>
              </a:rPr>
              <a:t>NYSE DATA FROM 2010-2016</a:t>
            </a:r>
            <a:endParaRPr lang="en-US" sz="2400" dirty="0"/>
          </a:p>
        </p:txBody>
      </p:sp>
    </p:spTree>
    <p:extLst>
      <p:ext uri="{BB962C8B-B14F-4D97-AF65-F5344CB8AC3E}">
        <p14:creationId xmlns:p14="http://schemas.microsoft.com/office/powerpoint/2010/main" val="1205130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2B25-6E46-4AEF-929A-5ADCB6FBC7A7}"/>
              </a:ext>
            </a:extLst>
          </p:cNvPr>
          <p:cNvSpPr>
            <a:spLocks noGrp="1"/>
          </p:cNvSpPr>
          <p:nvPr>
            <p:ph type="title"/>
          </p:nvPr>
        </p:nvSpPr>
        <p:spPr>
          <a:xfrm>
            <a:off x="1484309" y="0"/>
            <a:ext cx="10018713" cy="1483963"/>
          </a:xfrm>
        </p:spPr>
        <p:txBody>
          <a:bodyPr/>
          <a:lstStyle/>
          <a:p>
            <a:r>
              <a:rPr lang="en-US" dirty="0"/>
              <a:t>Data</a:t>
            </a:r>
          </a:p>
        </p:txBody>
      </p:sp>
      <p:sp>
        <p:nvSpPr>
          <p:cNvPr id="3" name="Content Placeholder 2">
            <a:extLst>
              <a:ext uri="{FF2B5EF4-FFF2-40B4-BE49-F238E27FC236}">
                <a16:creationId xmlns:a16="http://schemas.microsoft.com/office/drawing/2014/main" id="{89274F08-7D4E-45B1-9D36-7117C50B3C3A}"/>
              </a:ext>
            </a:extLst>
          </p:cNvPr>
          <p:cNvSpPr>
            <a:spLocks noGrp="1"/>
          </p:cNvSpPr>
          <p:nvPr>
            <p:ph idx="1"/>
          </p:nvPr>
        </p:nvSpPr>
        <p:spPr>
          <a:xfrm>
            <a:off x="124178" y="1175288"/>
            <a:ext cx="11378845" cy="5566475"/>
          </a:xfrm>
        </p:spPr>
        <p:txBody>
          <a:bodyPr>
            <a:normAutofit/>
          </a:bodyPr>
          <a:lstStyle/>
          <a:p>
            <a:pPr marL="0" indent="0">
              <a:buNone/>
            </a:pPr>
            <a:r>
              <a:rPr lang="en-US" sz="2400" dirty="0"/>
              <a:t>The data consists New York Stock Exchange data from 2010 to 2016.  It is made up of four files.</a:t>
            </a:r>
          </a:p>
          <a:p>
            <a:pPr marL="0" indent="0">
              <a:buNone/>
            </a:pPr>
            <a:endParaRPr lang="en-US" sz="2400" dirty="0"/>
          </a:p>
          <a:p>
            <a:pPr marL="0" indent="0">
              <a:buNone/>
            </a:pPr>
            <a:r>
              <a:rPr lang="en-US" sz="2400" b="1" dirty="0"/>
              <a:t>Prices.csv</a:t>
            </a:r>
            <a:r>
              <a:rPr lang="en-US" sz="2400" dirty="0"/>
              <a:t> - Raw daily stock prices  50.4MB</a:t>
            </a:r>
          </a:p>
          <a:p>
            <a:pPr marL="0" indent="0">
              <a:buNone/>
            </a:pPr>
            <a:r>
              <a:rPr lang="en-US" sz="2400" b="1" dirty="0"/>
              <a:t>Prices-split</a:t>
            </a:r>
            <a:r>
              <a:rPr lang="en-US" sz="2400" dirty="0"/>
              <a:t>-adjusted.csv – adjustment for and stock splits  51.4MB</a:t>
            </a:r>
          </a:p>
          <a:p>
            <a:pPr marL="0" indent="0">
              <a:buNone/>
            </a:pPr>
            <a:r>
              <a:rPr lang="en-US" sz="2400" b="1" dirty="0"/>
              <a:t>Securities.csv </a:t>
            </a:r>
            <a:r>
              <a:rPr lang="en-US" sz="2400" dirty="0"/>
              <a:t>– descriptions of the companies and different sectors  60KB</a:t>
            </a:r>
          </a:p>
          <a:p>
            <a:pPr marL="0" indent="0">
              <a:buNone/>
            </a:pPr>
            <a:r>
              <a:rPr lang="en-US" sz="2400" b="1" dirty="0"/>
              <a:t>Fundamentals.csv </a:t>
            </a:r>
            <a:r>
              <a:rPr lang="en-US" sz="2400" dirty="0"/>
              <a:t>– SEC 10K filings for each company  1.3MB</a:t>
            </a:r>
          </a:p>
          <a:p>
            <a:pPr marL="0" indent="0">
              <a:buNone/>
            </a:pPr>
            <a:endParaRPr lang="en-US" sz="2400" dirty="0"/>
          </a:p>
          <a:p>
            <a:pPr marL="0" indent="0">
              <a:buNone/>
            </a:pPr>
            <a:r>
              <a:rPr lang="en-US" sz="2400" dirty="0"/>
              <a:t>This data was used in a SQL database on two Mac machines running the SQL server on Bluemix and one Windows 10 Machine running SQLite3.</a:t>
            </a:r>
          </a:p>
        </p:txBody>
      </p:sp>
    </p:spTree>
    <p:extLst>
      <p:ext uri="{BB962C8B-B14F-4D97-AF65-F5344CB8AC3E}">
        <p14:creationId xmlns:p14="http://schemas.microsoft.com/office/powerpoint/2010/main" val="4271824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2B25-6E46-4AEF-929A-5ADCB6FBC7A7}"/>
              </a:ext>
            </a:extLst>
          </p:cNvPr>
          <p:cNvSpPr>
            <a:spLocks noGrp="1"/>
          </p:cNvSpPr>
          <p:nvPr>
            <p:ph type="title"/>
          </p:nvPr>
        </p:nvSpPr>
        <p:spPr>
          <a:xfrm>
            <a:off x="1484309" y="0"/>
            <a:ext cx="10018713" cy="1483963"/>
          </a:xfrm>
        </p:spPr>
        <p:txBody>
          <a:bodyPr/>
          <a:lstStyle/>
          <a:p>
            <a:r>
              <a:rPr lang="en-US" dirty="0"/>
              <a:t>Data</a:t>
            </a:r>
          </a:p>
        </p:txBody>
      </p:sp>
      <p:sp>
        <p:nvSpPr>
          <p:cNvPr id="3" name="Content Placeholder 2">
            <a:extLst>
              <a:ext uri="{FF2B5EF4-FFF2-40B4-BE49-F238E27FC236}">
                <a16:creationId xmlns:a16="http://schemas.microsoft.com/office/drawing/2014/main" id="{89274F08-7D4E-45B1-9D36-7117C50B3C3A}"/>
              </a:ext>
            </a:extLst>
          </p:cNvPr>
          <p:cNvSpPr>
            <a:spLocks noGrp="1"/>
          </p:cNvSpPr>
          <p:nvPr>
            <p:ph idx="1"/>
          </p:nvPr>
        </p:nvSpPr>
        <p:spPr>
          <a:xfrm>
            <a:off x="1137894" y="1175288"/>
            <a:ext cx="10711542" cy="3026967"/>
          </a:xfrm>
        </p:spPr>
        <p:txBody>
          <a:bodyPr>
            <a:noAutofit/>
          </a:bodyPr>
          <a:lstStyle/>
          <a:p>
            <a:pPr marL="0" indent="0">
              <a:buNone/>
            </a:pPr>
            <a:r>
              <a:rPr lang="en-US" sz="2400" b="1" dirty="0"/>
              <a:t>Prices.csv</a:t>
            </a:r>
            <a:r>
              <a:rPr lang="en-US" sz="2400" dirty="0"/>
              <a:t> - Raw daily stock prices  50.4MB</a:t>
            </a:r>
          </a:p>
          <a:p>
            <a:pPr marL="0" indent="0">
              <a:buNone/>
            </a:pPr>
            <a:r>
              <a:rPr lang="en-US" sz="2400" b="1" dirty="0"/>
              <a:t>Prices-split</a:t>
            </a:r>
            <a:r>
              <a:rPr lang="en-US" sz="2400" dirty="0"/>
              <a:t>-adjusted.csv – adjustment for and stock splits  51.4MB</a:t>
            </a:r>
          </a:p>
          <a:p>
            <a:pPr marL="0" indent="0">
              <a:buNone/>
            </a:pPr>
            <a:r>
              <a:rPr lang="en-US" sz="2400" dirty="0"/>
              <a:t>The heading for Prices.csv  and Prices-Split.csv are  Date, Symbol, Open, Close, Low, High, and Volume</a:t>
            </a:r>
          </a:p>
          <a:p>
            <a:pPr marL="0" indent="0">
              <a:buNone/>
            </a:pPr>
            <a:r>
              <a:rPr lang="en-US" sz="2400" dirty="0"/>
              <a:t> Example below.</a:t>
            </a:r>
          </a:p>
        </p:txBody>
      </p:sp>
      <p:pic>
        <p:nvPicPr>
          <p:cNvPr id="5" name="Picture 4">
            <a:extLst>
              <a:ext uri="{FF2B5EF4-FFF2-40B4-BE49-F238E27FC236}">
                <a16:creationId xmlns:a16="http://schemas.microsoft.com/office/drawing/2014/main" id="{C558E54D-880A-4D13-A5FA-7CD4C9E451BA}"/>
              </a:ext>
            </a:extLst>
          </p:cNvPr>
          <p:cNvPicPr>
            <a:picLocks noChangeAspect="1"/>
          </p:cNvPicPr>
          <p:nvPr/>
        </p:nvPicPr>
        <p:blipFill rotWithShape="1">
          <a:blip r:embed="rId2"/>
          <a:srcRect l="4643" t="37698" r="79320" b="50678"/>
          <a:stretch/>
        </p:blipFill>
        <p:spPr>
          <a:xfrm>
            <a:off x="1137893" y="4202255"/>
            <a:ext cx="10711543" cy="2195962"/>
          </a:xfrm>
          <a:prstGeom prst="rect">
            <a:avLst/>
          </a:prstGeom>
        </p:spPr>
      </p:pic>
    </p:spTree>
    <p:extLst>
      <p:ext uri="{BB962C8B-B14F-4D97-AF65-F5344CB8AC3E}">
        <p14:creationId xmlns:p14="http://schemas.microsoft.com/office/powerpoint/2010/main" val="3330653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2B25-6E46-4AEF-929A-5ADCB6FBC7A7}"/>
              </a:ext>
            </a:extLst>
          </p:cNvPr>
          <p:cNvSpPr>
            <a:spLocks noGrp="1"/>
          </p:cNvSpPr>
          <p:nvPr>
            <p:ph type="title"/>
          </p:nvPr>
        </p:nvSpPr>
        <p:spPr>
          <a:xfrm>
            <a:off x="1484309" y="0"/>
            <a:ext cx="10018713" cy="1483963"/>
          </a:xfrm>
        </p:spPr>
        <p:txBody>
          <a:bodyPr/>
          <a:lstStyle/>
          <a:p>
            <a:r>
              <a:rPr lang="en-US" dirty="0"/>
              <a:t>Data</a:t>
            </a:r>
          </a:p>
        </p:txBody>
      </p:sp>
      <p:sp>
        <p:nvSpPr>
          <p:cNvPr id="3" name="Content Placeholder 2">
            <a:extLst>
              <a:ext uri="{FF2B5EF4-FFF2-40B4-BE49-F238E27FC236}">
                <a16:creationId xmlns:a16="http://schemas.microsoft.com/office/drawing/2014/main" id="{89274F08-7D4E-45B1-9D36-7117C50B3C3A}"/>
              </a:ext>
            </a:extLst>
          </p:cNvPr>
          <p:cNvSpPr>
            <a:spLocks noGrp="1"/>
          </p:cNvSpPr>
          <p:nvPr>
            <p:ph idx="1"/>
          </p:nvPr>
        </p:nvSpPr>
        <p:spPr>
          <a:xfrm>
            <a:off x="361244" y="1175288"/>
            <a:ext cx="11141779" cy="5682712"/>
          </a:xfrm>
        </p:spPr>
        <p:txBody>
          <a:bodyPr>
            <a:noAutofit/>
          </a:bodyPr>
          <a:lstStyle/>
          <a:p>
            <a:pPr marL="0" indent="0">
              <a:buNone/>
            </a:pPr>
            <a:r>
              <a:rPr lang="en-US" sz="2400" b="1" dirty="0"/>
              <a:t>Securities.csv </a:t>
            </a:r>
            <a:r>
              <a:rPr lang="en-US" sz="2400" dirty="0"/>
              <a:t>– descriptions of the companies and different sectors  60KB</a:t>
            </a:r>
          </a:p>
          <a:p>
            <a:pPr marL="0" indent="0">
              <a:buNone/>
            </a:pPr>
            <a:r>
              <a:rPr lang="en-US" sz="2400" dirty="0"/>
              <a:t>The heading for Securities.csv  are  Ticker Symbol, Security, SEC filings, GICS Sector, GICS Sub Industry, Address of Headquarter, Date first added, CIK</a:t>
            </a:r>
          </a:p>
          <a:p>
            <a:pPr marL="0" indent="0">
              <a:buNone/>
            </a:pPr>
            <a:r>
              <a:rPr lang="en-US" sz="2400" b="1" dirty="0"/>
              <a:t>Fundamentals.csv </a:t>
            </a:r>
            <a:r>
              <a:rPr lang="en-US" sz="2400" dirty="0"/>
              <a:t>– SEC 10K filings for each company</a:t>
            </a:r>
          </a:p>
          <a:p>
            <a:pPr marL="0" indent="0">
              <a:buNone/>
            </a:pPr>
            <a:r>
              <a:rPr lang="en-US" sz="2400" dirty="0"/>
              <a:t>The headings for fundamentals is ID, Ticker Symbol, Period Ending, Accounts Payable, </a:t>
            </a:r>
            <a:r>
              <a:rPr lang="en-US" sz="2400" dirty="0" err="1"/>
              <a:t>Add’l</a:t>
            </a:r>
            <a:r>
              <a:rPr lang="en-US" sz="2400" dirty="0"/>
              <a:t> income/expense items, After tax ROE, Capital Expenditures, Capital surplus, Cash Ratio, cash and Cash equivalents Changes in Inventories, Common Stocks, Cost of revenue, Current ratio, deferred Asset Charges, Deferred Liability Charges, Depreciation, earnings </a:t>
            </a:r>
            <a:r>
              <a:rPr lang="en-US" sz="2400" dirty="0" err="1"/>
              <a:t>Befroe</a:t>
            </a:r>
            <a:r>
              <a:rPr lang="en-US" sz="2400" dirty="0"/>
              <a:t> Interest and tax, Earning Before tax….and 61 others covering all Net, Gross, and Tax  </a:t>
            </a:r>
            <a:r>
              <a:rPr lang="en-US" sz="2400" dirty="0" err="1"/>
              <a:t>Expendature</a:t>
            </a:r>
            <a:r>
              <a:rPr lang="en-US" sz="2400" dirty="0"/>
              <a:t>, Revenue, or Liability.</a:t>
            </a:r>
          </a:p>
          <a:p>
            <a:pPr marL="0" indent="0">
              <a:buNone/>
            </a:pPr>
            <a:r>
              <a:rPr lang="en-US" sz="2400" dirty="0"/>
              <a:t> These files take up to much screen to display an example below.</a:t>
            </a:r>
          </a:p>
        </p:txBody>
      </p:sp>
    </p:spTree>
    <p:extLst>
      <p:ext uri="{BB962C8B-B14F-4D97-AF65-F5344CB8AC3E}">
        <p14:creationId xmlns:p14="http://schemas.microsoft.com/office/powerpoint/2010/main" val="3586946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MYSQL DATABASE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7612" y="2504607"/>
            <a:ext cx="5542971" cy="4362677"/>
          </a:xfrm>
        </p:spPr>
      </p:pic>
      <p:sp>
        <p:nvSpPr>
          <p:cNvPr id="3" name="TextBox 2">
            <a:extLst>
              <a:ext uri="{FF2B5EF4-FFF2-40B4-BE49-F238E27FC236}">
                <a16:creationId xmlns:a16="http://schemas.microsoft.com/office/drawing/2014/main" id="{5FE08D2D-4F03-41CC-AD0D-5190FAF835C5}"/>
              </a:ext>
            </a:extLst>
          </p:cNvPr>
          <p:cNvSpPr txBox="1"/>
          <p:nvPr/>
        </p:nvSpPr>
        <p:spPr>
          <a:xfrm>
            <a:off x="1393999" y="826532"/>
            <a:ext cx="10018713" cy="1569660"/>
          </a:xfrm>
          <a:prstGeom prst="rect">
            <a:avLst/>
          </a:prstGeom>
          <a:noFill/>
        </p:spPr>
        <p:txBody>
          <a:bodyPr wrap="square" rtlCol="0">
            <a:spAutoFit/>
          </a:bodyPr>
          <a:lstStyle/>
          <a:p>
            <a:r>
              <a:rPr lang="en-US" sz="2400" dirty="0"/>
              <a:t>The Data was put into an SQL Database with the Ticker Symbol as the unifying key.</a:t>
            </a:r>
          </a:p>
          <a:p>
            <a:endParaRPr lang="en-US" sz="2400" dirty="0"/>
          </a:p>
          <a:p>
            <a:r>
              <a:rPr lang="en-US" sz="2400" dirty="0"/>
              <a:t>Relation shown below</a:t>
            </a:r>
          </a:p>
        </p:txBody>
      </p:sp>
    </p:spTree>
    <p:extLst>
      <p:ext uri="{BB962C8B-B14F-4D97-AF65-F5344CB8AC3E}">
        <p14:creationId xmlns:p14="http://schemas.microsoft.com/office/powerpoint/2010/main" val="558917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MYSQL DATABASE DDL example</a:t>
            </a:r>
          </a:p>
        </p:txBody>
      </p:sp>
      <p:sp>
        <p:nvSpPr>
          <p:cNvPr id="3" name="TextBox 2">
            <a:extLst>
              <a:ext uri="{FF2B5EF4-FFF2-40B4-BE49-F238E27FC236}">
                <a16:creationId xmlns:a16="http://schemas.microsoft.com/office/drawing/2014/main" id="{5FE08D2D-4F03-41CC-AD0D-5190FAF835C5}"/>
              </a:ext>
            </a:extLst>
          </p:cNvPr>
          <p:cNvSpPr txBox="1"/>
          <p:nvPr/>
        </p:nvSpPr>
        <p:spPr>
          <a:xfrm>
            <a:off x="79022" y="1449091"/>
            <a:ext cx="11424001" cy="4893647"/>
          </a:xfrm>
          <a:prstGeom prst="rect">
            <a:avLst/>
          </a:prstGeom>
          <a:noFill/>
        </p:spPr>
        <p:txBody>
          <a:bodyPr wrap="square" rtlCol="0">
            <a:spAutoFit/>
          </a:bodyPr>
          <a:lstStyle/>
          <a:p>
            <a:r>
              <a:rPr lang="en-US" sz="2400" dirty="0"/>
              <a:t>CREATE TABLE securities </a:t>
            </a:r>
          </a:p>
          <a:p>
            <a:r>
              <a:rPr lang="en-US" sz="2400" dirty="0"/>
              <a:t>(</a:t>
            </a:r>
          </a:p>
          <a:p>
            <a:r>
              <a:rPr lang="en-US" sz="2400" dirty="0"/>
              <a:t>	symbol VARCHAR(5) PRIMARY KEY,</a:t>
            </a:r>
          </a:p>
          <a:p>
            <a:r>
              <a:rPr lang="en-US" sz="2400" dirty="0"/>
              <a:t>	Security VARCHAR(20) NOT NULL,</a:t>
            </a:r>
          </a:p>
          <a:p>
            <a:r>
              <a:rPr lang="en-US" sz="2400" dirty="0"/>
              <a:t>	</a:t>
            </a:r>
            <a:r>
              <a:rPr lang="en-US" sz="2400" dirty="0" err="1"/>
              <a:t>SEC_filings</a:t>
            </a:r>
            <a:r>
              <a:rPr lang="en-US" sz="2400" dirty="0"/>
              <a:t> CHAR(7) NOT NULL,</a:t>
            </a:r>
          </a:p>
          <a:p>
            <a:r>
              <a:rPr lang="en-US" sz="2400" dirty="0"/>
              <a:t>	</a:t>
            </a:r>
            <a:r>
              <a:rPr lang="en-US" sz="2400" dirty="0" err="1"/>
              <a:t>GICS_Sector</a:t>
            </a:r>
            <a:r>
              <a:rPr lang="en-US" sz="2400" dirty="0"/>
              <a:t> VARCHAR(20) NOT NULL,</a:t>
            </a:r>
          </a:p>
          <a:p>
            <a:r>
              <a:rPr lang="en-US" sz="2400" dirty="0"/>
              <a:t>	</a:t>
            </a:r>
            <a:r>
              <a:rPr lang="en-US" sz="2400" dirty="0" err="1"/>
              <a:t>GICS_Sub_Industry</a:t>
            </a:r>
            <a:r>
              <a:rPr lang="en-US" sz="2400" dirty="0"/>
              <a:t> VARCHAR(30) NOT NULL,</a:t>
            </a:r>
          </a:p>
          <a:p>
            <a:r>
              <a:rPr lang="en-US" sz="2400" dirty="0"/>
              <a:t>	Address VARCHAR(25) NOT NULL,</a:t>
            </a:r>
          </a:p>
          <a:p>
            <a:r>
              <a:rPr lang="en-US" sz="2400" dirty="0"/>
              <a:t>	</a:t>
            </a:r>
            <a:r>
              <a:rPr lang="en-US" sz="2400" dirty="0" err="1"/>
              <a:t>Date_first_added</a:t>
            </a:r>
            <a:r>
              <a:rPr lang="en-US" sz="2400" dirty="0"/>
              <a:t> DATE,</a:t>
            </a:r>
          </a:p>
          <a:p>
            <a:r>
              <a:rPr lang="en-US" sz="2400" dirty="0"/>
              <a:t>	CIK INT NOT NULL</a:t>
            </a:r>
          </a:p>
          <a:p>
            <a:r>
              <a:rPr lang="en-US" sz="2400" dirty="0"/>
              <a:t>);</a:t>
            </a:r>
          </a:p>
          <a:p>
            <a:endParaRPr lang="en-US" sz="2400" dirty="0"/>
          </a:p>
          <a:p>
            <a:r>
              <a:rPr lang="en-US" sz="2400" dirty="0"/>
              <a:t>The entire DDL structure is located in the </a:t>
            </a:r>
            <a:r>
              <a:rPr lang="en-US" sz="2400" dirty="0" err="1"/>
              <a:t>github</a:t>
            </a:r>
            <a:r>
              <a:rPr lang="en-US" sz="2400" dirty="0"/>
              <a:t> link displayed on the first slide</a:t>
            </a:r>
          </a:p>
        </p:txBody>
      </p:sp>
    </p:spTree>
    <p:extLst>
      <p:ext uri="{BB962C8B-B14F-4D97-AF65-F5344CB8AC3E}">
        <p14:creationId xmlns:p14="http://schemas.microsoft.com/office/powerpoint/2010/main" val="2740237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MYSQL DATABASE DML example</a:t>
            </a:r>
          </a:p>
        </p:txBody>
      </p:sp>
      <p:sp>
        <p:nvSpPr>
          <p:cNvPr id="3" name="TextBox 2">
            <a:extLst>
              <a:ext uri="{FF2B5EF4-FFF2-40B4-BE49-F238E27FC236}">
                <a16:creationId xmlns:a16="http://schemas.microsoft.com/office/drawing/2014/main" id="{5FE08D2D-4F03-41CC-AD0D-5190FAF835C5}"/>
              </a:ext>
            </a:extLst>
          </p:cNvPr>
          <p:cNvSpPr txBox="1"/>
          <p:nvPr/>
        </p:nvSpPr>
        <p:spPr>
          <a:xfrm>
            <a:off x="135467" y="1144291"/>
            <a:ext cx="11367555" cy="4893647"/>
          </a:xfrm>
          <a:prstGeom prst="rect">
            <a:avLst/>
          </a:prstGeom>
          <a:noFill/>
        </p:spPr>
        <p:txBody>
          <a:bodyPr wrap="square" rtlCol="0">
            <a:spAutoFit/>
          </a:bodyPr>
          <a:lstStyle/>
          <a:p>
            <a:r>
              <a:rPr lang="en-US" sz="2400" dirty="0"/>
              <a:t>use stocks;</a:t>
            </a:r>
          </a:p>
          <a:p>
            <a:endParaRPr lang="en-US" sz="2400" dirty="0"/>
          </a:p>
          <a:p>
            <a:r>
              <a:rPr lang="en-US" sz="2400" dirty="0"/>
              <a:t>LOAD DATA LOCAL INFILE '/Users/Ethan/Desktop/</a:t>
            </a:r>
            <a:r>
              <a:rPr lang="en-US" sz="2400" dirty="0" err="1"/>
              <a:t>nyse</a:t>
            </a:r>
            <a:r>
              <a:rPr lang="en-US" sz="2400" dirty="0"/>
              <a:t>/securities.csv' INTO TABLE securities</a:t>
            </a:r>
          </a:p>
          <a:p>
            <a:r>
              <a:rPr lang="en-US" sz="2400" dirty="0"/>
              <a:t>FIELDS TERMINATED BY ',' ENCLOSED BY '"' IGNORE 1 LINES;</a:t>
            </a:r>
          </a:p>
          <a:p>
            <a:r>
              <a:rPr lang="en-US" sz="2400" dirty="0"/>
              <a:t>LOAD DATA LOCAL INFILE '/Users/Ethan/Desktop/</a:t>
            </a:r>
            <a:r>
              <a:rPr lang="en-US" sz="2400" dirty="0" err="1"/>
              <a:t>nyse</a:t>
            </a:r>
            <a:r>
              <a:rPr lang="en-US" sz="2400" dirty="0"/>
              <a:t>/prices.csv' INTO TABLE prices</a:t>
            </a:r>
          </a:p>
          <a:p>
            <a:r>
              <a:rPr lang="en-US" sz="2400" dirty="0"/>
              <a:t>FIELDS TERMINATED BY ',' IGNORE 1 LINES;</a:t>
            </a:r>
          </a:p>
          <a:p>
            <a:r>
              <a:rPr lang="en-US" sz="2400" dirty="0"/>
              <a:t>CREATE  OR REPLACE VIEW assets AS </a:t>
            </a:r>
          </a:p>
          <a:p>
            <a:r>
              <a:rPr lang="en-US" sz="2400" dirty="0"/>
              <a:t>	SELECT 	</a:t>
            </a:r>
            <a:r>
              <a:rPr lang="en-US" sz="2400" dirty="0" err="1"/>
              <a:t>avg</a:t>
            </a:r>
            <a:r>
              <a:rPr lang="en-US" sz="2400" dirty="0"/>
              <a:t>(</a:t>
            </a:r>
            <a:r>
              <a:rPr lang="en-US" sz="2400" dirty="0" err="1"/>
              <a:t>Total_Assets</a:t>
            </a:r>
            <a:r>
              <a:rPr lang="en-US" sz="2400" dirty="0"/>
              <a:t>) as Assets, symbol FROM </a:t>
            </a:r>
          </a:p>
          <a:p>
            <a:r>
              <a:rPr lang="en-US" sz="2400" dirty="0"/>
              <a:t>    fundamentals Group By symbol ORDER BY Assets DESC LIMIT 10;</a:t>
            </a:r>
          </a:p>
          <a:p>
            <a:endParaRPr lang="en-US" sz="2400" dirty="0"/>
          </a:p>
          <a:p>
            <a:endParaRPr lang="en-US" sz="2400" dirty="0"/>
          </a:p>
          <a:p>
            <a:r>
              <a:rPr lang="en-US" sz="2400" dirty="0"/>
              <a:t>The entire DML structure is located in the </a:t>
            </a:r>
            <a:r>
              <a:rPr lang="en-US" sz="2400" dirty="0" err="1"/>
              <a:t>github</a:t>
            </a:r>
            <a:r>
              <a:rPr lang="en-US" sz="2400" dirty="0"/>
              <a:t> link displayed on the first slide</a:t>
            </a:r>
          </a:p>
        </p:txBody>
      </p:sp>
    </p:spTree>
    <p:extLst>
      <p:ext uri="{BB962C8B-B14F-4D97-AF65-F5344CB8AC3E}">
        <p14:creationId xmlns:p14="http://schemas.microsoft.com/office/powerpoint/2010/main" val="1665571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Insight 1</a:t>
            </a:r>
          </a:p>
        </p:txBody>
      </p:sp>
      <p:sp>
        <p:nvSpPr>
          <p:cNvPr id="3" name="TextBox 2">
            <a:extLst>
              <a:ext uri="{FF2B5EF4-FFF2-40B4-BE49-F238E27FC236}">
                <a16:creationId xmlns:a16="http://schemas.microsoft.com/office/drawing/2014/main" id="{5FE08D2D-4F03-41CC-AD0D-5190FAF835C5}"/>
              </a:ext>
            </a:extLst>
          </p:cNvPr>
          <p:cNvSpPr txBox="1"/>
          <p:nvPr/>
        </p:nvSpPr>
        <p:spPr>
          <a:xfrm>
            <a:off x="0" y="907224"/>
            <a:ext cx="7045696" cy="6001643"/>
          </a:xfrm>
          <a:prstGeom prst="rect">
            <a:avLst/>
          </a:prstGeom>
          <a:noFill/>
        </p:spPr>
        <p:txBody>
          <a:bodyPr wrap="square" rtlCol="0">
            <a:spAutoFit/>
          </a:bodyPr>
          <a:lstStyle/>
          <a:p>
            <a:r>
              <a:rPr lang="en-US" sz="2400" dirty="0"/>
              <a:t>Is there a relationship between stock growth and volatility?</a:t>
            </a:r>
          </a:p>
          <a:p>
            <a:endParaRPr lang="en-US" sz="2400" dirty="0"/>
          </a:p>
          <a:p>
            <a:r>
              <a:rPr lang="en-US" sz="2400" dirty="0"/>
              <a:t>We use prices-split-adjusted to account for changes of Stock value based on splits.  We use the standard deviation of the stock as a measure of volatility.</a:t>
            </a:r>
          </a:p>
          <a:p>
            <a:endParaRPr lang="en-US" sz="2400" dirty="0"/>
          </a:p>
          <a:p>
            <a:r>
              <a:rPr lang="en-US" sz="2400" dirty="0"/>
              <a:t>SELECT * FROM</a:t>
            </a:r>
          </a:p>
          <a:p>
            <a:r>
              <a:rPr lang="en-US" sz="2400" dirty="0"/>
              <a:t>  (</a:t>
            </a:r>
          </a:p>
          <a:p>
            <a:r>
              <a:rPr lang="en-US" sz="2400" dirty="0"/>
              <a:t>  SELECT symbol, max(high)-min(low) AS growth</a:t>
            </a:r>
          </a:p>
          <a:p>
            <a:r>
              <a:rPr lang="en-US" sz="2400" dirty="0"/>
              <a:t>  FROM </a:t>
            </a:r>
            <a:r>
              <a:rPr lang="en-US" sz="2400" dirty="0" err="1"/>
              <a:t>prices_split</a:t>
            </a:r>
            <a:endParaRPr lang="en-US" sz="2400" dirty="0"/>
          </a:p>
          <a:p>
            <a:r>
              <a:rPr lang="en-US" sz="2400" dirty="0"/>
              <a:t>  GROUP BY symbol</a:t>
            </a:r>
          </a:p>
          <a:p>
            <a:r>
              <a:rPr lang="en-US" sz="2400" dirty="0"/>
              <a:t>  ) </a:t>
            </a:r>
          </a:p>
          <a:p>
            <a:r>
              <a:rPr lang="en-US" sz="2400" dirty="0"/>
              <a:t>AS </a:t>
            </a:r>
            <a:r>
              <a:rPr lang="en-US" sz="2400" dirty="0" err="1"/>
              <a:t>subTable</a:t>
            </a:r>
            <a:r>
              <a:rPr lang="en-US" sz="2400" dirty="0"/>
              <a:t> ORDER BY growth ASC LIMIT 1;</a:t>
            </a:r>
          </a:p>
        </p:txBody>
      </p:sp>
      <p:pic>
        <p:nvPicPr>
          <p:cNvPr id="4" name="Picture 3">
            <a:extLst>
              <a:ext uri="{FF2B5EF4-FFF2-40B4-BE49-F238E27FC236}">
                <a16:creationId xmlns:a16="http://schemas.microsoft.com/office/drawing/2014/main" id="{CA12F6A2-5AB2-4D88-81F2-9522E2AC6DA3}"/>
              </a:ext>
            </a:extLst>
          </p:cNvPr>
          <p:cNvPicPr/>
          <p:nvPr/>
        </p:nvPicPr>
        <p:blipFill>
          <a:blip r:embed="rId2">
            <a:extLst>
              <a:ext uri="{28A0092B-C50C-407E-A947-70E740481C1C}">
                <a14:useLocalDpi xmlns:a14="http://schemas.microsoft.com/office/drawing/2010/main" val="0"/>
              </a:ext>
            </a:extLst>
          </a:blip>
          <a:stretch>
            <a:fillRect/>
          </a:stretch>
        </p:blipFill>
        <p:spPr>
          <a:xfrm>
            <a:off x="7045696" y="1301857"/>
            <a:ext cx="5146304" cy="4421610"/>
          </a:xfrm>
          <a:prstGeom prst="rect">
            <a:avLst/>
          </a:prstGeom>
        </p:spPr>
      </p:pic>
    </p:spTree>
    <p:extLst>
      <p:ext uri="{BB962C8B-B14F-4D97-AF65-F5344CB8AC3E}">
        <p14:creationId xmlns:p14="http://schemas.microsoft.com/office/powerpoint/2010/main" val="36149509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206</TotalTime>
  <Words>893</Words>
  <Application>Microsoft Office PowerPoint</Application>
  <PresentationFormat>Widescreen</PresentationFormat>
  <Paragraphs>164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Batang</vt:lpstr>
      <vt:lpstr>Arial</vt:lpstr>
      <vt:lpstr>Century Gothic</vt:lpstr>
      <vt:lpstr>Cordia New</vt:lpstr>
      <vt:lpstr>Times New Roman</vt:lpstr>
      <vt:lpstr>Wingdings 3</vt:lpstr>
      <vt:lpstr>Ion</vt:lpstr>
      <vt:lpstr>NYSE Analysis With MySQL</vt:lpstr>
      <vt:lpstr>NYSE Securities Analysis With MySQL</vt:lpstr>
      <vt:lpstr>Data</vt:lpstr>
      <vt:lpstr>Data</vt:lpstr>
      <vt:lpstr>Data</vt:lpstr>
      <vt:lpstr>MYSQL DATABASE</vt:lpstr>
      <vt:lpstr>MYSQL DATABASE DDL example</vt:lpstr>
      <vt:lpstr>MYSQL DATABASE DML example</vt:lpstr>
      <vt:lpstr>Insight 1</vt:lpstr>
      <vt:lpstr>Insight 2</vt:lpstr>
      <vt:lpstr>Insight 3 </vt:lpstr>
      <vt:lpstr>PowerPoint Presentation</vt:lpstr>
      <vt:lpstr>Insight 4</vt:lpstr>
      <vt:lpstr>Insight 4</vt:lpstr>
      <vt:lpstr>Insight 5</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NYSE Analysis With MySQL</dc:title>
  <dc:creator>Graham, Ethan</dc:creator>
  <cp:lastModifiedBy>scottdagreat@yahoo.com</cp:lastModifiedBy>
  <cp:revision>16</cp:revision>
  <dcterms:created xsi:type="dcterms:W3CDTF">2017-08-06T03:34:42Z</dcterms:created>
  <dcterms:modified xsi:type="dcterms:W3CDTF">2017-08-13T16:23:40Z</dcterms:modified>
</cp:coreProperties>
</file>