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p:scale>
          <a:sx n="73" d="100"/>
          <a:sy n="73" d="100"/>
        </p:scale>
        <p:origin x="2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37FA487-9588-4CF7-B312-6271EB20D5D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34F6E-82D8-4B01-9457-6E0F16D8CB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3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FA487-9588-4CF7-B312-6271EB20D5D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182955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FA487-9588-4CF7-B312-6271EB20D5D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34F6E-82D8-4B01-9457-6E0F16D8CBB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FA487-9588-4CF7-B312-6271EB20D5D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335888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FA487-9588-4CF7-B312-6271EB20D5D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34F6E-82D8-4B01-9457-6E0F16D8CB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75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7FA487-9588-4CF7-B312-6271EB20D5D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321234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7FA487-9588-4CF7-B312-6271EB20D5DA}"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242892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7FA487-9588-4CF7-B312-6271EB20D5DA}"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215637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FA487-9588-4CF7-B312-6271EB20D5DA}"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32781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FA487-9588-4CF7-B312-6271EB20D5D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34F6E-82D8-4B01-9457-6E0F16D8CBB0}" type="slidenum">
              <a:rPr lang="en-IN" smtClean="0"/>
              <a:t>‹#›</a:t>
            </a:fld>
            <a:endParaRPr lang="en-IN"/>
          </a:p>
        </p:txBody>
      </p:sp>
    </p:spTree>
    <p:extLst>
      <p:ext uri="{BB962C8B-B14F-4D97-AF65-F5344CB8AC3E}">
        <p14:creationId xmlns:p14="http://schemas.microsoft.com/office/powerpoint/2010/main" val="163931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FA487-9588-4CF7-B312-6271EB20D5D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34F6E-82D8-4B01-9457-6E0F16D8CB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45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37FA487-9588-4CF7-B312-6271EB20D5DA}" type="datetimeFigureOut">
              <a:rPr lang="en-IN" smtClean="0"/>
              <a:t>07-12-2020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F34F6E-82D8-4B01-9457-6E0F16D8CBB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8609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cf-courses-data.s3.us.cloud-object-storage.appdomain.cloud/IBMDeveloperSkillsNetwork-DS0701EN-SkillsNetwork/lab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26E0-8D49-452D-A78A-7BFBFE74B21A}"/>
              </a:ext>
            </a:extLst>
          </p:cNvPr>
          <p:cNvSpPr>
            <a:spLocks noGrp="1"/>
          </p:cNvSpPr>
          <p:nvPr>
            <p:ph type="ctrTitle"/>
          </p:nvPr>
        </p:nvSpPr>
        <p:spPr/>
        <p:txBody>
          <a:bodyPr>
            <a:normAutofit fontScale="90000"/>
          </a:bodyPr>
          <a:lstStyle/>
          <a:p>
            <a:r>
              <a:rPr lang="en-IN" dirty="0"/>
              <a:t>Location optimization for opening an ayurvedic clinic in </a:t>
            </a:r>
            <a:r>
              <a:rPr lang="en-IN" dirty="0" err="1"/>
              <a:t>nyc</a:t>
            </a:r>
            <a:endParaRPr lang="en-IN" dirty="0"/>
          </a:p>
        </p:txBody>
      </p:sp>
      <p:sp>
        <p:nvSpPr>
          <p:cNvPr id="3" name="Subtitle 2">
            <a:extLst>
              <a:ext uri="{FF2B5EF4-FFF2-40B4-BE49-F238E27FC236}">
                <a16:creationId xmlns:a16="http://schemas.microsoft.com/office/drawing/2014/main" id="{4883043D-00FC-47F4-88B1-4E172DABFDC4}"/>
              </a:ext>
            </a:extLst>
          </p:cNvPr>
          <p:cNvSpPr>
            <a:spLocks noGrp="1"/>
          </p:cNvSpPr>
          <p:nvPr>
            <p:ph type="subTitle" idx="1"/>
          </p:nvPr>
        </p:nvSpPr>
        <p:spPr/>
        <p:txBody>
          <a:bodyPr/>
          <a:lstStyle/>
          <a:p>
            <a:r>
              <a:rPr lang="en-IN" dirty="0"/>
              <a:t>Applied Data Science Capstone Project</a:t>
            </a:r>
          </a:p>
        </p:txBody>
      </p:sp>
    </p:spTree>
    <p:extLst>
      <p:ext uri="{BB962C8B-B14F-4D97-AF65-F5344CB8AC3E}">
        <p14:creationId xmlns:p14="http://schemas.microsoft.com/office/powerpoint/2010/main" val="175733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11FF-AACA-4EFA-A3C5-47710D86049E}"/>
              </a:ext>
            </a:extLst>
          </p:cNvPr>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08994C19-DBBE-48B2-8BDC-4462F08A006D}"/>
              </a:ext>
            </a:extLst>
          </p:cNvPr>
          <p:cNvSpPr txBox="1"/>
          <p:nvPr/>
        </p:nvSpPr>
        <p:spPr>
          <a:xfrm>
            <a:off x="1024128" y="1696217"/>
            <a:ext cx="10441577" cy="4985980"/>
          </a:xfrm>
          <a:prstGeom prst="rect">
            <a:avLst/>
          </a:prstGeom>
          <a:noFill/>
        </p:spPr>
        <p:txBody>
          <a:bodyPr wrap="square" rtlCol="0">
            <a:spAutoFit/>
          </a:bodyPr>
          <a:lstStyle/>
          <a:p>
            <a:r>
              <a:rPr lang="en-IN" sz="2000" dirty="0">
                <a:effectLst/>
                <a:ea typeface="Calibri" panose="020F0502020204030204" pitchFamily="34" charset="0"/>
                <a:cs typeface="Times New Roman" panose="02020603050405020304" pitchFamily="18" charset="0"/>
              </a:rPr>
              <a:t>NYC is the financial capital and the most populous city of the United States. I am from India and like many other Indians, I’ve used and continued to use many Ayurvedic remedies for various common and uncommon health and beauty issues. Ayurveda is a natural system of medicine which is 3000 years old. I wish to spread the magic of this “God’s gift to Indians”  to the entire world, and what better place than NYC to start something like this.</a:t>
            </a:r>
          </a:p>
          <a:p>
            <a:r>
              <a:rPr lang="en-IN" sz="2000" dirty="0">
                <a:effectLst/>
                <a:ea typeface="Calibri" panose="020F0502020204030204" pitchFamily="34" charset="0"/>
                <a:cs typeface="Times New Roman" panose="02020603050405020304" pitchFamily="18" charset="0"/>
              </a:rPr>
              <a:t> </a:t>
            </a:r>
          </a:p>
          <a:p>
            <a:r>
              <a:rPr lang="en-IN" sz="2000" dirty="0">
                <a:effectLst/>
                <a:ea typeface="Calibri" panose="020F0502020204030204" pitchFamily="34" charset="0"/>
                <a:cs typeface="Times New Roman" panose="02020603050405020304" pitchFamily="18" charset="0"/>
              </a:rPr>
              <a:t>It will be a clinic with highly qualified and experienced ayurvedic doctors. Along with the clinic, there will also be an Indian organics store which will have all sorts of raw, pure and unprocessed products which are used in ayurvedic remedies.</a:t>
            </a:r>
          </a:p>
          <a:p>
            <a:r>
              <a:rPr lang="en-IN" sz="2000" dirty="0">
                <a:effectLst/>
                <a:ea typeface="Calibri" panose="020F0502020204030204" pitchFamily="34" charset="0"/>
                <a:cs typeface="Times New Roman" panose="02020603050405020304" pitchFamily="18" charset="0"/>
              </a:rPr>
              <a:t> </a:t>
            </a:r>
          </a:p>
          <a:p>
            <a:r>
              <a:rPr lang="en-IN" sz="2000" dirty="0">
                <a:effectLst/>
                <a:ea typeface="Calibri" panose="020F0502020204030204" pitchFamily="34" charset="0"/>
                <a:cs typeface="Times New Roman" panose="02020603050405020304" pitchFamily="18" charset="0"/>
              </a:rPr>
              <a:t>The target customers are the people who are fitness freaks, crazy about yoga and are aware of the cons of using processed and chemical-intensive products for health and beauty.</a:t>
            </a:r>
          </a:p>
          <a:p>
            <a:r>
              <a:rPr lang="en-IN" sz="2000" dirty="0">
                <a:effectLst/>
                <a:ea typeface="Calibri" panose="020F0502020204030204" pitchFamily="34" charset="0"/>
                <a:cs typeface="Times New Roman" panose="02020603050405020304" pitchFamily="18" charset="0"/>
              </a:rPr>
              <a:t>In this project, I will be optimizing the best location in Manhattan, NYC for maximizing the target audience for the clinic and store.</a:t>
            </a:r>
          </a:p>
          <a:p>
            <a:r>
              <a:rPr lang="en-IN" sz="2000" dirty="0">
                <a:effectLst/>
                <a:ea typeface="Calibri" panose="020F0502020204030204" pitchFamily="34" charset="0"/>
                <a:cs typeface="Times New Roman" panose="02020603050405020304" pitchFamily="18" charset="0"/>
              </a:rPr>
              <a:t>The target audience for this project is a client who wants to open an Ayurvedic clinic in NYC.</a:t>
            </a:r>
          </a:p>
          <a:p>
            <a:endParaRPr lang="en-IN" dirty="0"/>
          </a:p>
        </p:txBody>
      </p:sp>
    </p:spTree>
    <p:extLst>
      <p:ext uri="{BB962C8B-B14F-4D97-AF65-F5344CB8AC3E}">
        <p14:creationId xmlns:p14="http://schemas.microsoft.com/office/powerpoint/2010/main" val="409601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A931-9D42-4800-93AA-0FBF48AD5A45}"/>
              </a:ext>
            </a:extLst>
          </p:cNvPr>
          <p:cNvSpPr>
            <a:spLocks noGrp="1"/>
          </p:cNvSpPr>
          <p:nvPr>
            <p:ph type="title"/>
          </p:nvPr>
        </p:nvSpPr>
        <p:spPr/>
        <p:txBody>
          <a:bodyPr/>
          <a:lstStyle/>
          <a:p>
            <a:r>
              <a:rPr lang="en-IN" dirty="0"/>
              <a:t>Data used</a:t>
            </a:r>
          </a:p>
        </p:txBody>
      </p:sp>
      <p:pic>
        <p:nvPicPr>
          <p:cNvPr id="2050" name="Picture 2">
            <a:extLst>
              <a:ext uri="{FF2B5EF4-FFF2-40B4-BE49-F238E27FC236}">
                <a16:creationId xmlns:a16="http://schemas.microsoft.com/office/drawing/2014/main" id="{0A433687-56F6-4197-9C6E-6FB81AE70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270" r="6824" b="6937"/>
          <a:stretch>
            <a:fillRect/>
          </a:stretch>
        </p:blipFill>
        <p:spPr bwMode="auto">
          <a:xfrm>
            <a:off x="462234" y="2569028"/>
            <a:ext cx="6727826" cy="39052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B02EAC22-A4A8-4F5C-BD4F-58A2976F2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213" t="32106" r="57681" b="7816"/>
          <a:stretch>
            <a:fillRect/>
          </a:stretch>
        </p:blipFill>
        <p:spPr bwMode="auto">
          <a:xfrm>
            <a:off x="7625216" y="2924429"/>
            <a:ext cx="3667125"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E1D45A-C747-499E-849F-2A26A5B52EDA}"/>
              </a:ext>
            </a:extLst>
          </p:cNvPr>
          <p:cNvSpPr>
            <a:spLocks noChangeArrowheads="1"/>
          </p:cNvSpPr>
          <p:nvPr/>
        </p:nvSpPr>
        <p:spPr bwMode="auto">
          <a:xfrm>
            <a:off x="618308" y="1691906"/>
            <a:ext cx="1078904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for NYC data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https://cf-courses-data.s3.us.cloud-object-storage.appdomain.cloud/IBMDeveloperSkillsNetwork-DS0701EN-SkillsNetwork/labs</a:t>
            </a:r>
            <a:endParaRPr kumimoji="0" lang="en-US" altLang="en-US" sz="1600" b="0"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sng" strike="noStrike" cap="none" normalizeH="0" baseline="0" dirty="0" err="1">
                <a:ln>
                  <a:noFill/>
                </a:ln>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newyork_data.json</a:t>
            </a:r>
            <a:endParaRPr kumimoji="0" lang="en-US" altLang="en-US" sz="800" b="0" i="0" u="sng" strike="noStrike" cap="none" normalizeH="0" baseline="0" dirty="0">
              <a:ln>
                <a:noFill/>
              </a:ln>
              <a:solidFill>
                <a:schemeClr val="accent1">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9091717-3D00-44FF-9CC2-37C46D2BF01B}"/>
              </a:ext>
            </a:extLst>
          </p:cNvPr>
          <p:cNvSpPr>
            <a:spLocks noChangeArrowheads="1"/>
          </p:cNvSpPr>
          <p:nvPr/>
        </p:nvSpPr>
        <p:spPr bwMode="auto">
          <a:xfrm>
            <a:off x="618308" y="24745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9538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E2A9-E129-48A4-A4EB-E8CA5D42120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A9A6EA9-C64D-48E1-9F83-913D707DD673}"/>
              </a:ext>
            </a:extLst>
          </p:cNvPr>
          <p:cNvSpPr>
            <a:spLocks noGrp="1"/>
          </p:cNvSpPr>
          <p:nvPr>
            <p:ph idx="1"/>
          </p:nvPr>
        </p:nvSpPr>
        <p:spPr>
          <a:xfrm>
            <a:off x="1024127" y="1885406"/>
            <a:ext cx="9720073" cy="4023360"/>
          </a:xfrm>
        </p:spPr>
        <p:txBody>
          <a:bodyPr>
            <a:normAutofit fontScale="25000" lnSpcReduction="20000"/>
          </a:bodyPr>
          <a:lstStyle/>
          <a:p>
            <a:pPr marL="0" indent="0">
              <a:buNone/>
            </a:pPr>
            <a:r>
              <a:rPr lang="en-IN" sz="8000" dirty="0">
                <a:effectLst/>
                <a:ea typeface="Calibri" panose="020F0502020204030204" pitchFamily="34" charset="0"/>
                <a:cs typeface="Times New Roman" panose="02020603050405020304" pitchFamily="18" charset="0"/>
              </a:rPr>
              <a:t>I used the data from the source to create a </a:t>
            </a:r>
            <a:r>
              <a:rPr lang="en-IN" sz="8000" dirty="0" err="1">
                <a:effectLst/>
                <a:ea typeface="Calibri" panose="020F0502020204030204" pitchFamily="34" charset="0"/>
                <a:cs typeface="Times New Roman" panose="02020603050405020304" pitchFamily="18" charset="0"/>
              </a:rPr>
              <a:t>dataframe</a:t>
            </a:r>
            <a:r>
              <a:rPr lang="en-IN" sz="8000" dirty="0">
                <a:effectLst/>
                <a:ea typeface="Calibri" panose="020F0502020204030204" pitchFamily="34" charset="0"/>
                <a:cs typeface="Times New Roman" panose="02020603050405020304" pitchFamily="18" charset="0"/>
              </a:rPr>
              <a:t> with the columns – Borough, Neighbourhood, Latitude and Longitude.</a:t>
            </a:r>
          </a:p>
          <a:p>
            <a:pPr marL="0" indent="0">
              <a:buNone/>
            </a:pPr>
            <a:r>
              <a:rPr lang="en-IN" sz="8000" dirty="0">
                <a:effectLst/>
                <a:ea typeface="Calibri" panose="020F0502020204030204" pitchFamily="34" charset="0"/>
                <a:cs typeface="Times New Roman" panose="02020603050405020304" pitchFamily="18" charset="0"/>
              </a:rPr>
              <a:t>I used this </a:t>
            </a:r>
            <a:r>
              <a:rPr lang="en-IN" sz="8000" dirty="0" err="1">
                <a:effectLst/>
                <a:ea typeface="Calibri" panose="020F0502020204030204" pitchFamily="34" charset="0"/>
                <a:cs typeface="Times New Roman" panose="02020603050405020304" pitchFamily="18" charset="0"/>
              </a:rPr>
              <a:t>dataframe</a:t>
            </a:r>
            <a:r>
              <a:rPr lang="en-IN" sz="8000" dirty="0">
                <a:effectLst/>
                <a:ea typeface="Calibri" panose="020F0502020204030204" pitchFamily="34" charset="0"/>
                <a:cs typeface="Times New Roman" panose="02020603050405020304" pitchFamily="18" charset="0"/>
              </a:rPr>
              <a:t> (‘</a:t>
            </a:r>
            <a:r>
              <a:rPr lang="en-IN" sz="8000" dirty="0" err="1">
                <a:effectLst/>
                <a:ea typeface="Calibri" panose="020F0502020204030204" pitchFamily="34" charset="0"/>
                <a:cs typeface="Times New Roman" panose="02020603050405020304" pitchFamily="18" charset="0"/>
              </a:rPr>
              <a:t>neighborhoods</a:t>
            </a:r>
            <a:r>
              <a:rPr lang="en-IN" sz="8000" dirty="0">
                <a:effectLst/>
                <a:ea typeface="Calibri" panose="020F0502020204030204" pitchFamily="34" charset="0"/>
                <a:cs typeface="Times New Roman" panose="02020603050405020304" pitchFamily="18" charset="0"/>
              </a:rPr>
              <a:t>’) to create another </a:t>
            </a:r>
            <a:r>
              <a:rPr lang="en-IN" sz="8000" dirty="0" err="1">
                <a:effectLst/>
                <a:ea typeface="Calibri" panose="020F0502020204030204" pitchFamily="34" charset="0"/>
                <a:cs typeface="Times New Roman" panose="02020603050405020304" pitchFamily="18" charset="0"/>
              </a:rPr>
              <a:t>dataframe</a:t>
            </a:r>
            <a:r>
              <a:rPr lang="en-IN" sz="8000" dirty="0">
                <a:effectLst/>
                <a:ea typeface="Calibri" panose="020F0502020204030204" pitchFamily="34" charset="0"/>
                <a:cs typeface="Times New Roman" panose="02020603050405020304" pitchFamily="18" charset="0"/>
              </a:rPr>
              <a:t> (‘Manhattan data’) consisting of all </a:t>
            </a:r>
            <a:r>
              <a:rPr lang="en-IN" sz="8000" dirty="0" err="1">
                <a:effectLst/>
                <a:ea typeface="Calibri" panose="020F0502020204030204" pitchFamily="34" charset="0"/>
                <a:cs typeface="Times New Roman" panose="02020603050405020304" pitchFamily="18" charset="0"/>
              </a:rPr>
              <a:t>neighborhoods</a:t>
            </a:r>
            <a:r>
              <a:rPr lang="en-IN" sz="8000" dirty="0">
                <a:effectLst/>
                <a:ea typeface="Calibri" panose="020F0502020204030204" pitchFamily="34" charset="0"/>
                <a:cs typeface="Times New Roman" panose="02020603050405020304" pitchFamily="18" charset="0"/>
              </a:rPr>
              <a:t> of ‘Manhattan’ borough. I found the coordinates of Manhattan using geolocator to create its map with labels showing all its </a:t>
            </a:r>
            <a:r>
              <a:rPr lang="en-IN" sz="8000" dirty="0" err="1">
                <a:effectLst/>
                <a:ea typeface="Calibri" panose="020F0502020204030204" pitchFamily="34" charset="0"/>
                <a:cs typeface="Times New Roman" panose="02020603050405020304" pitchFamily="18" charset="0"/>
              </a:rPr>
              <a:t>neighborhoods</a:t>
            </a:r>
            <a:endParaRPr lang="en-IN" sz="8000" dirty="0">
              <a:effectLst/>
              <a:ea typeface="Calibri" panose="020F0502020204030204" pitchFamily="34" charset="0"/>
              <a:cs typeface="Times New Roman" panose="02020603050405020304" pitchFamily="18" charset="0"/>
            </a:endParaRPr>
          </a:p>
          <a:p>
            <a:pPr marL="0" indent="0">
              <a:buNone/>
            </a:pPr>
            <a:r>
              <a:rPr lang="en-IN" sz="8000" dirty="0">
                <a:effectLst/>
                <a:ea typeface="Calibri" panose="020F0502020204030204" pitchFamily="34" charset="0"/>
                <a:cs typeface="Times New Roman" panose="02020603050405020304" pitchFamily="18" charset="0"/>
              </a:rPr>
              <a:t>I used Foursquare to get the required data of venues in each </a:t>
            </a:r>
            <a:r>
              <a:rPr lang="en-IN" sz="8000" dirty="0" err="1">
                <a:ea typeface="Calibri" panose="020F0502020204030204" pitchFamily="34" charset="0"/>
                <a:cs typeface="Times New Roman" panose="02020603050405020304" pitchFamily="18" charset="0"/>
              </a:rPr>
              <a:t>neighborhood</a:t>
            </a:r>
            <a:r>
              <a:rPr lang="en-IN" sz="8000" dirty="0">
                <a:ea typeface="Calibri" panose="020F0502020204030204" pitchFamily="34" charset="0"/>
                <a:cs typeface="Times New Roman" panose="02020603050405020304" pitchFamily="18" charset="0"/>
              </a:rPr>
              <a:t>.</a:t>
            </a:r>
          </a:p>
          <a:p>
            <a:pPr marL="0" indent="0">
              <a:buNone/>
            </a:pPr>
            <a:r>
              <a:rPr lang="en-IN" sz="8000" dirty="0">
                <a:effectLst/>
                <a:ea typeface="Calibri" panose="020F0502020204030204" pitchFamily="34" charset="0"/>
                <a:cs typeface="Times New Roman" panose="02020603050405020304" pitchFamily="18" charset="0"/>
              </a:rPr>
              <a:t>I defined a function to extract the categories of the venues, which will help me in clustering them.</a:t>
            </a:r>
          </a:p>
          <a:p>
            <a:pPr marL="0" indent="0">
              <a:buNone/>
            </a:pPr>
            <a:r>
              <a:rPr lang="en-IN" sz="8000" dirty="0">
                <a:effectLst/>
                <a:ea typeface="Calibri" panose="020F0502020204030204" pitchFamily="34" charset="0"/>
                <a:cs typeface="Times New Roman" panose="02020603050405020304" pitchFamily="18" charset="0"/>
              </a:rPr>
              <a:t>Then I defined a function to get nearby venues for each </a:t>
            </a:r>
            <a:r>
              <a:rPr lang="en-IN" sz="8000" dirty="0" err="1">
                <a:effectLst/>
                <a:ea typeface="Calibri" panose="020F0502020204030204" pitchFamily="34" charset="0"/>
                <a:cs typeface="Times New Roman" panose="02020603050405020304" pitchFamily="18" charset="0"/>
              </a:rPr>
              <a:t>neighborhood</a:t>
            </a:r>
            <a:r>
              <a:rPr lang="en-IN" sz="8000" dirty="0">
                <a:effectLst/>
                <a:ea typeface="Calibri" panose="020F0502020204030204" pitchFamily="34" charset="0"/>
                <a:cs typeface="Times New Roman" panose="02020603050405020304" pitchFamily="18" charset="0"/>
              </a:rPr>
              <a:t>.</a:t>
            </a:r>
          </a:p>
          <a:p>
            <a:pPr marL="0" indent="0">
              <a:buNone/>
              <a:tabLst>
                <a:tab pos="1476375" algn="l"/>
              </a:tabLst>
            </a:pPr>
            <a:r>
              <a:rPr lang="en-IN" sz="8000" dirty="0">
                <a:effectLst/>
                <a:ea typeface="Calibri" panose="020F0502020204030204" pitchFamily="34" charset="0"/>
                <a:cs typeface="Times New Roman" panose="02020603050405020304" pitchFamily="18" charset="0"/>
              </a:rPr>
              <a:t>I then created a </a:t>
            </a:r>
            <a:r>
              <a:rPr lang="en-IN" sz="8000" dirty="0" err="1">
                <a:effectLst/>
                <a:ea typeface="Calibri" panose="020F0502020204030204" pitchFamily="34" charset="0"/>
                <a:cs typeface="Times New Roman" panose="02020603050405020304" pitchFamily="18" charset="0"/>
              </a:rPr>
              <a:t>dataframe</a:t>
            </a:r>
            <a:r>
              <a:rPr lang="en-IN" sz="8000" dirty="0">
                <a:effectLst/>
                <a:ea typeface="Calibri" panose="020F0502020204030204" pitchFamily="34" charset="0"/>
                <a:cs typeface="Times New Roman" panose="02020603050405020304" pitchFamily="18" charset="0"/>
              </a:rPr>
              <a:t> of all venues in Manhattan and counted the number of venues in each </a:t>
            </a:r>
            <a:r>
              <a:rPr lang="en-IN" sz="8000" dirty="0" err="1">
                <a:effectLst/>
                <a:ea typeface="Calibri" panose="020F0502020204030204" pitchFamily="34" charset="0"/>
                <a:cs typeface="Times New Roman" panose="02020603050405020304" pitchFamily="18" charset="0"/>
              </a:rPr>
              <a:t>neighborhood</a:t>
            </a:r>
            <a:r>
              <a:rPr lang="en-IN" sz="8000" dirty="0">
                <a:effectLst/>
                <a:ea typeface="Calibri" panose="020F0502020204030204" pitchFamily="34" charset="0"/>
                <a:cs typeface="Times New Roman" panose="02020603050405020304" pitchFamily="18" charset="0"/>
              </a:rPr>
              <a:t>.</a:t>
            </a:r>
          </a:p>
          <a:p>
            <a:pPr marL="0" indent="0">
              <a:buNone/>
              <a:tabLst>
                <a:tab pos="1476375" algn="l"/>
              </a:tabLst>
            </a:pPr>
            <a:r>
              <a:rPr lang="en-IN" sz="8000" dirty="0">
                <a:effectLst/>
                <a:ea typeface="Calibri" panose="020F0502020204030204" pitchFamily="34" charset="0"/>
                <a:cs typeface="Times New Roman" panose="02020603050405020304" pitchFamily="18" charset="0"/>
              </a:rPr>
              <a:t>Then I counted the total number of unique categories of the venues in Manhattan and used one hot encoding to find the most common venues in each </a:t>
            </a:r>
            <a:r>
              <a:rPr lang="en-IN" sz="8000" dirty="0" err="1">
                <a:effectLst/>
                <a:ea typeface="Calibri" panose="020F0502020204030204" pitchFamily="34" charset="0"/>
                <a:cs typeface="Times New Roman" panose="02020603050405020304" pitchFamily="18" charset="0"/>
              </a:rPr>
              <a:t>neighborhood</a:t>
            </a:r>
            <a:r>
              <a:rPr lang="en-IN" sz="8000" dirty="0">
                <a:effectLst/>
                <a:ea typeface="Calibri" panose="020F0502020204030204" pitchFamily="34" charset="0"/>
                <a:cs typeface="Times New Roman" panose="02020603050405020304" pitchFamily="18" charset="0"/>
              </a:rPr>
              <a:t>.</a:t>
            </a:r>
          </a:p>
          <a:p>
            <a:pPr marL="0" indent="0">
              <a:buNone/>
              <a:tabLst>
                <a:tab pos="1476375" algn="l"/>
              </a:tabLst>
            </a:pPr>
            <a:r>
              <a:rPr lang="en-IN" sz="8000" dirty="0">
                <a:effectLst/>
                <a:ea typeface="Calibri" panose="020F0502020204030204" pitchFamily="34" charset="0"/>
                <a:cs typeface="Times New Roman" panose="02020603050405020304" pitchFamily="18" charset="0"/>
              </a:rPr>
              <a:t>Then I used k-means clustering to cluster the </a:t>
            </a:r>
            <a:r>
              <a:rPr lang="en-IN" sz="8000" dirty="0" err="1">
                <a:effectLst/>
                <a:ea typeface="Calibri" panose="020F0502020204030204" pitchFamily="34" charset="0"/>
                <a:cs typeface="Times New Roman" panose="02020603050405020304" pitchFamily="18" charset="0"/>
              </a:rPr>
              <a:t>neighborhoods</a:t>
            </a:r>
            <a:r>
              <a:rPr lang="en-IN" sz="8000" dirty="0">
                <a:effectLst/>
                <a:ea typeface="Calibri" panose="020F0502020204030204" pitchFamily="34" charset="0"/>
                <a:cs typeface="Times New Roman" panose="02020603050405020304" pitchFamily="18" charset="0"/>
              </a:rPr>
              <a:t> based on their most common venues.</a:t>
            </a:r>
          </a:p>
          <a:p>
            <a:pPr>
              <a:tabLst>
                <a:tab pos="147637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24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11E3-57F4-4954-A0A7-8758D93AFC7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9EF3A2F-10B0-4E48-8404-2EC058724B81}"/>
              </a:ext>
            </a:extLst>
          </p:cNvPr>
          <p:cNvSpPr>
            <a:spLocks noGrp="1"/>
          </p:cNvSpPr>
          <p:nvPr>
            <p:ph idx="1"/>
          </p:nvPr>
        </p:nvSpPr>
        <p:spPr>
          <a:xfrm>
            <a:off x="1024128" y="1754777"/>
            <a:ext cx="9720073" cy="4023360"/>
          </a:xfrm>
        </p:spPr>
        <p:txBody>
          <a:bodyPr/>
          <a:lstStyle/>
          <a:p>
            <a:r>
              <a:rPr lang="en-IN" sz="2400" dirty="0">
                <a:effectLst/>
                <a:ea typeface="Calibri" panose="020F0502020204030204" pitchFamily="34" charset="0"/>
                <a:cs typeface="Times New Roman" panose="02020603050405020304" pitchFamily="18" charset="0"/>
              </a:rPr>
              <a:t>I used a map to show the clusters formed.</a:t>
            </a:r>
          </a:p>
          <a:p>
            <a:endParaRPr lang="en-IN" dirty="0"/>
          </a:p>
        </p:txBody>
      </p:sp>
      <p:pic>
        <p:nvPicPr>
          <p:cNvPr id="4" name="Picture 3">
            <a:extLst>
              <a:ext uri="{FF2B5EF4-FFF2-40B4-BE49-F238E27FC236}">
                <a16:creationId xmlns:a16="http://schemas.microsoft.com/office/drawing/2014/main" id="{D2D2916E-294F-42D4-B035-4BD2AFF7E6DF}"/>
              </a:ext>
            </a:extLst>
          </p:cNvPr>
          <p:cNvPicPr/>
          <p:nvPr/>
        </p:nvPicPr>
        <p:blipFill rotWithShape="1">
          <a:blip r:embed="rId2">
            <a:extLst>
              <a:ext uri="{28A0092B-C50C-407E-A947-70E740481C1C}">
                <a14:useLocalDpi xmlns:a14="http://schemas.microsoft.com/office/drawing/2010/main" val="0"/>
              </a:ext>
            </a:extLst>
          </a:blip>
          <a:srcRect l="23511" t="33297" r="9190" b="4507"/>
          <a:stretch/>
        </p:blipFill>
        <p:spPr bwMode="auto">
          <a:xfrm>
            <a:off x="2355668" y="2347159"/>
            <a:ext cx="7480663" cy="3925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072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93E7-F5AA-4021-9CB1-829862FCFAAC}"/>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FABBAE89-BBAE-4326-A25D-F8DDECC62B14}"/>
              </a:ext>
            </a:extLst>
          </p:cNvPr>
          <p:cNvSpPr>
            <a:spLocks noGrp="1"/>
          </p:cNvSpPr>
          <p:nvPr>
            <p:ph idx="1"/>
          </p:nvPr>
        </p:nvSpPr>
        <p:spPr>
          <a:xfrm>
            <a:off x="1024128" y="1676400"/>
            <a:ext cx="9720073" cy="4023360"/>
          </a:xfrm>
        </p:spPr>
        <p:txBody>
          <a:bodyPr/>
          <a:lstStyle/>
          <a:p>
            <a:pPr>
              <a:tabLst>
                <a:tab pos="749935" algn="l"/>
              </a:tabLst>
            </a:pPr>
            <a:r>
              <a:rPr lang="en-IN" sz="2400" dirty="0">
                <a:effectLst/>
                <a:ea typeface="Calibri" panose="020F0502020204030204" pitchFamily="34" charset="0"/>
                <a:cs typeface="Times New Roman" panose="02020603050405020304" pitchFamily="18" charset="0"/>
              </a:rPr>
              <a:t>Then I analysed the clusters based on the number of Indian restaurants, Gyms and Yoga Studios in each cluster.</a:t>
            </a:r>
          </a:p>
          <a:p>
            <a:pPr>
              <a:tabLst>
                <a:tab pos="749935" algn="l"/>
              </a:tabLst>
            </a:pPr>
            <a:r>
              <a:rPr lang="en-US" sz="2400" dirty="0">
                <a:effectLst/>
                <a:ea typeface="Calibri" panose="020F0502020204030204" pitchFamily="34" charset="0"/>
                <a:cs typeface="Times New Roman" panose="02020603050405020304" pitchFamily="18" charset="0"/>
              </a:rPr>
              <a:t> </a:t>
            </a:r>
            <a:endParaRPr lang="en-IN" sz="2400"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D96FED-B129-4570-980C-A33C728CF02E}"/>
              </a:ext>
            </a:extLst>
          </p:cNvPr>
          <p:cNvPicPr/>
          <p:nvPr/>
        </p:nvPicPr>
        <p:blipFill rotWithShape="1">
          <a:blip r:embed="rId2"/>
          <a:srcRect l="9175" t="14779" r="12257" b="1654"/>
          <a:stretch/>
        </p:blipFill>
        <p:spPr bwMode="auto">
          <a:xfrm>
            <a:off x="2185851" y="2516505"/>
            <a:ext cx="7820297" cy="39452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2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2C9A-DC9D-4E3D-AED3-A9621A528B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CF840B5-5094-439C-9B39-8AB23CDD7D37}"/>
              </a:ext>
            </a:extLst>
          </p:cNvPr>
          <p:cNvSpPr>
            <a:spLocks noGrp="1"/>
          </p:cNvSpPr>
          <p:nvPr>
            <p:ph idx="1"/>
          </p:nvPr>
        </p:nvSpPr>
        <p:spPr>
          <a:xfrm>
            <a:off x="1024128" y="1598023"/>
            <a:ext cx="9720073" cy="4023360"/>
          </a:xfrm>
        </p:spPr>
        <p:txBody>
          <a:bodyPr/>
          <a:lstStyle/>
          <a:p>
            <a:pPr>
              <a:tabLst>
                <a:tab pos="749935" algn="l"/>
              </a:tabLst>
            </a:pPr>
            <a:endParaRPr lang="en-US" sz="2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endParaRPr>
          </a:p>
          <a:p>
            <a:pPr>
              <a:tabLst>
                <a:tab pos="749935" algn="l"/>
              </a:tabLst>
            </a:pPr>
            <a:r>
              <a:rPr lang="en-US" sz="2400" dirty="0">
                <a:solidFill>
                  <a:srgbClr val="000000"/>
                </a:solidFill>
                <a:effectLst/>
                <a:ea typeface="Calibri" panose="020F0502020204030204" pitchFamily="34" charset="0"/>
                <a:cs typeface="Times New Roman" panose="02020603050405020304" pitchFamily="18" charset="0"/>
              </a:rPr>
              <a:t>By </a:t>
            </a:r>
            <a:r>
              <a:rPr lang="en-US" sz="2400" dirty="0" err="1">
                <a:solidFill>
                  <a:srgbClr val="000000"/>
                </a:solidFill>
                <a:effectLst/>
                <a:ea typeface="Calibri" panose="020F0502020204030204" pitchFamily="34" charset="0"/>
                <a:cs typeface="Times New Roman" panose="02020603050405020304" pitchFamily="18" charset="0"/>
              </a:rPr>
              <a:t>analysing</a:t>
            </a:r>
            <a:r>
              <a:rPr lang="en-US" sz="2400" dirty="0">
                <a:solidFill>
                  <a:srgbClr val="000000"/>
                </a:solidFill>
                <a:effectLst/>
                <a:ea typeface="Calibri" panose="020F0502020204030204" pitchFamily="34" charset="0"/>
                <a:cs typeface="Times New Roman" panose="02020603050405020304" pitchFamily="18" charset="0"/>
              </a:rPr>
              <a:t> the resulting clusters, it can be said that locations in </a:t>
            </a:r>
            <a:r>
              <a:rPr lang="en-US" sz="2400" b="1" dirty="0">
                <a:solidFill>
                  <a:srgbClr val="000000"/>
                </a:solidFill>
                <a:effectLst/>
                <a:ea typeface="Calibri" panose="020F0502020204030204" pitchFamily="34" charset="0"/>
                <a:cs typeface="Times New Roman" panose="02020603050405020304" pitchFamily="18" charset="0"/>
              </a:rPr>
              <a:t>cluster 1</a:t>
            </a:r>
            <a:r>
              <a:rPr lang="en-US" sz="2400" dirty="0">
                <a:solidFill>
                  <a:srgbClr val="000000"/>
                </a:solidFill>
                <a:effectLst/>
                <a:ea typeface="Calibri" panose="020F0502020204030204" pitchFamily="34" charset="0"/>
                <a:cs typeface="Times New Roman" panose="02020603050405020304" pitchFamily="18" charset="0"/>
              </a:rPr>
              <a:t> will be suitable for opening the Ayurvedic clinic, since it has 3 Indian restaurants, 4 Yoga studios and 12 Gyms/Fitness studios under the 10 most common venues. Cluster 2 has 2 Yoga studios and 1 gym, cluster 4 has 1 Indian restaurant and 1 gym whereas clusters 3 and 5 have only 1 gym under the 10 most common venues of their neighborhoods.</a:t>
            </a:r>
            <a:endParaRPr lang="en-IN" sz="2400" dirty="0">
              <a:effectLst/>
              <a:ea typeface="Calibri" panose="020F0502020204030204" pitchFamily="34" charset="0"/>
              <a:cs typeface="Times New Roman" panose="02020603050405020304" pitchFamily="18" charset="0"/>
            </a:endParaRPr>
          </a:p>
          <a:p>
            <a:pPr>
              <a:tabLst>
                <a:tab pos="749935" algn="l"/>
              </a:tabLst>
            </a:pPr>
            <a:r>
              <a:rPr lang="en-US" sz="2400" dirty="0">
                <a:solidFill>
                  <a:srgbClr val="000000"/>
                </a:solidFill>
                <a:effectLst/>
                <a:ea typeface="Calibri" panose="020F0502020204030204" pitchFamily="34" charset="0"/>
                <a:cs typeface="Times New Roman" panose="02020603050405020304" pitchFamily="18" charset="0"/>
              </a:rPr>
              <a:t> </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72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24CB-1821-49BB-8297-85537D48D732}"/>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70ED3885-25A1-4F2F-BC2C-9163C7CE42C7}"/>
              </a:ext>
            </a:extLst>
          </p:cNvPr>
          <p:cNvSpPr>
            <a:spLocks noGrp="1"/>
          </p:cNvSpPr>
          <p:nvPr>
            <p:ph idx="1"/>
          </p:nvPr>
        </p:nvSpPr>
        <p:spPr>
          <a:xfrm>
            <a:off x="1024128" y="1972491"/>
            <a:ext cx="9720073" cy="4023360"/>
          </a:xfrm>
        </p:spPr>
        <p:txBody>
          <a:bodyPr/>
          <a:lstStyle/>
          <a:p>
            <a:r>
              <a:rPr lang="en-IN" sz="2400" dirty="0"/>
              <a:t>This project will be helpful for someone who is looking for opening an Ayurvedic clinic in Manhattan, New York. It will help them decide the best and most suitable location in Manhattan.</a:t>
            </a:r>
          </a:p>
          <a:p>
            <a:endParaRPr lang="en-IN" sz="2400" dirty="0"/>
          </a:p>
          <a:p>
            <a:pPr algn="ctr"/>
            <a:endParaRPr lang="en-IN" sz="2400" b="1" dirty="0">
              <a:solidFill>
                <a:schemeClr val="accent1">
                  <a:lumMod val="75000"/>
                </a:schemeClr>
              </a:solidFill>
            </a:endParaRPr>
          </a:p>
          <a:p>
            <a:pPr algn="ctr"/>
            <a:r>
              <a:rPr lang="en-IN" sz="2400" b="1" dirty="0">
                <a:solidFill>
                  <a:schemeClr val="accent1">
                    <a:lumMod val="75000"/>
                  </a:schemeClr>
                </a:solidFill>
              </a:rPr>
              <a:t>Thank You!</a:t>
            </a:r>
          </a:p>
          <a:p>
            <a:pPr marL="0" indent="0">
              <a:buNone/>
            </a:pPr>
            <a:endParaRPr lang="en-IN" dirty="0"/>
          </a:p>
        </p:txBody>
      </p:sp>
    </p:spTree>
    <p:extLst>
      <p:ext uri="{BB962C8B-B14F-4D97-AF65-F5344CB8AC3E}">
        <p14:creationId xmlns:p14="http://schemas.microsoft.com/office/powerpoint/2010/main" val="3563229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TotalTime>
  <Words>597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Tw Cen MT</vt:lpstr>
      <vt:lpstr>Tw Cen MT Condensed</vt:lpstr>
      <vt:lpstr>Wingdings 3</vt:lpstr>
      <vt:lpstr>Integral</vt:lpstr>
      <vt:lpstr>Location optimization for opening an ayurvedic clinic in nyc</vt:lpstr>
      <vt:lpstr>introduction</vt:lpstr>
      <vt:lpstr>Data used</vt:lpstr>
      <vt:lpstr>methodology</vt:lpstr>
      <vt:lpstr>results</vt:lpstr>
      <vt:lpstr>DISCUSSION</vt:lpstr>
      <vt:lpstr>CONCLUSION</vt:lpstr>
      <vt:lpstr>TARGET AUDIENCE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optimization for opening an ayurvedic clinic in nyc</dc:title>
  <dc:creator>D S Sowmya Singh</dc:creator>
  <cp:lastModifiedBy>D S Sowmya Singh</cp:lastModifiedBy>
  <cp:revision>3</cp:revision>
  <dcterms:created xsi:type="dcterms:W3CDTF">2020-12-07T06:29:39Z</dcterms:created>
  <dcterms:modified xsi:type="dcterms:W3CDTF">2020-12-07T06:51:39Z</dcterms:modified>
</cp:coreProperties>
</file>