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7" r:id="rId2"/>
    <p:sldId id="258" r:id="rId3"/>
    <p:sldId id="268" r:id="rId4"/>
    <p:sldId id="260" r:id="rId5"/>
    <p:sldId id="272" r:id="rId6"/>
    <p:sldId id="261" r:id="rId7"/>
    <p:sldId id="262" r:id="rId8"/>
    <p:sldId id="269" r:id="rId9"/>
    <p:sldId id="263" r:id="rId10"/>
    <p:sldId id="271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7D256-BBD5-4408-8FBF-3DDB8E9B2F13}" v="100" dt="2023-10-19T01:03:53.069"/>
    <p1510:client id="{144C985A-0F9F-42EB-A8EF-7132DEFDFA34}" v="196" dt="2023-10-19T02:23:01.751"/>
    <p1510:client id="{5CF37FEC-6179-4268-952B-5990D486F2A7}" v="329" dt="2023-10-19T04:55:13.558"/>
    <p1510:client id="{6C443E59-9427-4820-BDEF-1D1A92F7DB60}" v="2" dt="2023-10-18T08:29:04.219"/>
    <p1510:client id="{80180B4E-9732-4597-BC59-49FE933EE466}" v="42" dt="2023-10-19T00:27:38.880"/>
    <p1510:client id="{C2899A1D-09D9-44EE-98A6-B2DD54A3B8E6}" v="498" dt="2023-10-19T04:34:55.709"/>
    <p1510:client id="{DC29868C-70F5-4E79-954B-3861138E9FF9}" v="67" dt="2023-10-19T01:51:15.733"/>
    <p1510:client id="{DED73F12-FA4F-4648-ADC0-589D9CEDDAB8}" v="3" dt="2023-10-19T00:46:35.800"/>
  </p1510:revLst>
</p1510:revInfo>
</file>

<file path=ppt/tableStyles.xml><?xml version="1.0" encoding="utf-8"?>
<a:tblStyleLst xmlns:a="http://schemas.openxmlformats.org/drawingml/2006/main" def="{4379BD28-EE8D-40F4-992F-F0C7D7208E2A}">
  <a:tblStyle styleId="{4379BD28-EE8D-40F4-992F-F0C7D7208E2A}" styleName="Table_0">
    <a:wholeTbl>
      <a:tcTxStyle b="off" i="off">
        <a:font>
          <a:latin typeface="Roboto"/>
          <a:ea typeface="Roboto"/>
          <a:cs typeface="Robot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DFC"/>
          </a:solidFill>
        </a:fill>
      </a:tcStyle>
    </a:wholeTbl>
    <a:band1H>
      <a:tcTxStyle/>
      <a:tcStyle>
        <a:tcBdr/>
        <a:fill>
          <a:solidFill>
            <a:srgbClr val="D4D9F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D9F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154c8b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6c154c8b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154c8b5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c154c8b5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154c8b5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6c154c8b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154c8b5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6c154c8b5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154c8b5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6c154c8b5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154c8b5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6c154c8b5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83612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79949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542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27536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9535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91305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22433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72254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>
  <p:cSld name="Title-Sub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  <a:defRPr sz="3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669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93924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67931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27784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93010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8074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851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34806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04303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055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3132306" y="1434038"/>
            <a:ext cx="28794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3132306" y="3663743"/>
            <a:ext cx="28794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2050" name="Picture 2" descr="Olympics Logo / Sarajevo 1984, XIV Winter Olympic Games - Logos ...">
            <a:extLst>
              <a:ext uri="{FF2B5EF4-FFF2-40B4-BE49-F238E27FC236}">
                <a16:creationId xmlns:a16="http://schemas.microsoft.com/office/drawing/2014/main" id="{C994E083-BF5B-1B5C-395E-BBBAC79C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70" y="1656471"/>
            <a:ext cx="5037791" cy="28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8;p19">
            <a:extLst>
              <a:ext uri="{FF2B5EF4-FFF2-40B4-BE49-F238E27FC236}">
                <a16:creationId xmlns:a16="http://schemas.microsoft.com/office/drawing/2014/main" id="{ABAEC6D5-E95E-8F5D-162D-ACF388EFF5F6}"/>
              </a:ext>
            </a:extLst>
          </p:cNvPr>
          <p:cNvSpPr txBox="1">
            <a:spLocks/>
          </p:cNvSpPr>
          <p:nvPr/>
        </p:nvSpPr>
        <p:spPr>
          <a:xfrm>
            <a:off x="387645" y="1909615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Olympics Data Analysis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buSzPts val="3200"/>
              <a:buFont typeface="Roboto"/>
            </a:pPr>
            <a:endParaRPr lang="en-US" sz="4000" b="1">
              <a:ln w="12700">
                <a:solidFill>
                  <a:srgbClr val="766F54">
                    <a:lumMod val="75000"/>
                  </a:srgb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rgbClr val="766F54">
                    <a:lumMod val="75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8ED74B-06F2-4BD5-838F-1AAD0033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0"/>
            <a:ext cx="915543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C94D0E94-CCB4-57F1-5ADB-0E6E172E0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9873" r="4" b="5179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9F586E1-75B5-49B8-9A21-DD14CA0F6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ECF1231-6B06-42A7-9653-F6A738AAC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D0D424C-4930-4745-B075-4AF5691E3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D110D4-7970-4333-ACA2-F5A0DFCE9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4C2DE85-6DF9-48B6-AC63-963A5224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B527314-243D-423D-9285-A30290D1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57798C9-0A62-400E-B105-429ABFC4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0E214F1-D642-41FF-8FBB-F1484108E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4EBEFE9-8F4F-41C2-9022-FF9730C4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89BEA2F-6457-431A-941E-840A670CA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32D9258-EB54-414B-A2D5-458339569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95967EF-C4BF-4A5F-90E5-A603A6654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3675EB-03CE-4B59-BEBD-4D0D9871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CAF6A1-77C7-4ABC-9E4A-E74A8DB16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6B3F65AF-943F-4D0E-B890-AA058F48B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60B5807-5995-44AD-9E16-10337DC83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80AC2A9-A86D-45A4-B218-B52F22B3E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2DB7D344-D8A0-46BE-8BD4-70DEC451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90B7E18B-6B64-4711-94DE-715DE0CB7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7CCF1B9C-A47F-4AC1-8164-F13CD4288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A7694E0F-733F-4E78-A250-B7840DA0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7DE4B38A-BCE4-48FC-9109-41F73413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6605C57-20A9-46A2-A6DB-2EA83ADC9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23EFA4B2-9313-4409-9BAE-FC04D2AF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C8A794CC-8846-4A65-8227-1001468D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7046215-2C6C-4EFD-9689-6EBF98CA9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C9387DA-2D8E-4E5D-BD65-274370B6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18BFC65B-9706-4EE1-8B75-FEEC1C530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0FC8-980D-1A54-8218-174CCF38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889" y="1637310"/>
            <a:ext cx="6968588" cy="283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240"/>
              </a:spcBef>
            </a:pPr>
            <a:r>
              <a:rPr lang="en-US">
                <a:latin typeface="Times New Roman"/>
                <a:cs typeface="Segoe UI"/>
              </a:rPr>
              <a:t>1)https://www.visualcapitalist.com/olympic-medal-count-tokyo-2020/</a:t>
            </a:r>
          </a:p>
          <a:p>
            <a:pPr>
              <a:spcBef>
                <a:spcPts val="240"/>
              </a:spcBef>
            </a:pPr>
            <a:r>
              <a:rPr lang="en-US">
                <a:latin typeface="Times New Roman"/>
                <a:cs typeface="Segoe UI"/>
              </a:rPr>
              <a:t>2)https://www.datascience-pm.com/crisp-dm-2/</a:t>
            </a:r>
            <a:endParaRPr lang="en-US">
              <a:latin typeface="Times New Roman"/>
              <a:cs typeface="Times New Roman"/>
            </a:endParaRPr>
          </a:p>
          <a:p>
            <a:pPr>
              <a:spcBef>
                <a:spcPts val="240"/>
              </a:spcBef>
            </a:pPr>
            <a:r>
              <a:rPr lang="en-US">
                <a:latin typeface="Times New Roman"/>
                <a:cs typeface="Segoe UI"/>
              </a:rPr>
              <a:t>3)https://www.statista.com/chart/12770/olympic-winter-games-all-time-medal-table-countries/</a:t>
            </a:r>
          </a:p>
          <a:p>
            <a:pPr>
              <a:spcBef>
                <a:spcPts val="240"/>
              </a:spcBef>
            </a:pPr>
            <a:r>
              <a:rPr lang="en-US">
                <a:latin typeface="Times New Roman"/>
                <a:ea typeface="+mn-lt"/>
                <a:cs typeface="Segoe UI"/>
              </a:rPr>
              <a:t>4)https://images.app.goo.gl/6nVqTcLM5qzTYM8R6</a:t>
            </a:r>
            <a:endParaRPr lang="en-US">
              <a:latin typeface="Times New Roman"/>
              <a:cs typeface="Segoe UI"/>
            </a:endParaRPr>
          </a:p>
          <a:p>
            <a:pPr>
              <a:spcBef>
                <a:spcPts val="240"/>
              </a:spcBef>
            </a:pPr>
            <a:r>
              <a:rPr lang="en-US">
                <a:latin typeface="Times New Roman"/>
                <a:cs typeface="Segoe UI"/>
              </a:rPr>
              <a:t>5)</a:t>
            </a:r>
            <a:r>
              <a:rPr lang="en-US">
                <a:latin typeface="Times New Roman"/>
                <a:ea typeface="+mn-lt"/>
                <a:cs typeface="Segoe UI"/>
              </a:rPr>
              <a:t>https://images.app.goo.gl/RrVUTCaTkoSkSZtt8 </a:t>
            </a:r>
            <a:endParaRPr lang="en-US">
              <a:latin typeface="Times New Roman"/>
              <a:cs typeface="Segoe UI"/>
            </a:endParaRPr>
          </a:p>
          <a:p>
            <a:pPr>
              <a:spcBef>
                <a:spcPts val="240"/>
              </a:spcBef>
            </a:pPr>
            <a:r>
              <a:rPr lang="en-US">
                <a:latin typeface="Times New Roman"/>
                <a:cs typeface="Segoe UI"/>
              </a:rPr>
              <a:t>6)</a:t>
            </a:r>
            <a:r>
              <a:rPr lang="en-US">
                <a:latin typeface="Times New Roman"/>
                <a:ea typeface="+mn-lt"/>
                <a:cs typeface="Segoe UI"/>
              </a:rPr>
              <a:t>https://images.app.goo.gl/mrfzc98AUXH42XhU8 </a:t>
            </a:r>
            <a:endParaRPr lang="en-US">
              <a:latin typeface="Times New Roman"/>
              <a:cs typeface="Segoe UI"/>
            </a:endParaRPr>
          </a:p>
          <a:p>
            <a:pPr>
              <a:spcBef>
                <a:spcPts val="240"/>
              </a:spcBef>
            </a:pPr>
            <a:r>
              <a:rPr lang="en-US">
                <a:latin typeface="Times New Roman"/>
                <a:cs typeface="Segoe UI"/>
              </a:rPr>
              <a:t>7)</a:t>
            </a:r>
            <a:r>
              <a:rPr lang="en-US">
                <a:latin typeface="Times New Roman"/>
                <a:ea typeface="+mn-lt"/>
                <a:cs typeface="Segoe UI"/>
              </a:rPr>
              <a:t>https://images.app.goo.gl/Hti9uv8s3JpY35seA </a:t>
            </a:r>
            <a:endParaRPr lang="en-US">
              <a:latin typeface="Times New Roman"/>
              <a:cs typeface="Segoe UI"/>
            </a:endParaRPr>
          </a:p>
          <a:p>
            <a:pPr>
              <a:spcBef>
                <a:spcPts val="240"/>
              </a:spcBef>
            </a:pPr>
            <a:r>
              <a:rPr lang="en-US">
                <a:latin typeface="Times New Roman"/>
                <a:cs typeface="Segoe UI"/>
              </a:rPr>
              <a:t>8)</a:t>
            </a:r>
            <a:r>
              <a:rPr lang="en-US">
                <a:latin typeface="Times New Roman"/>
                <a:ea typeface="+mn-lt"/>
                <a:cs typeface="Segoe UI"/>
              </a:rPr>
              <a:t>https://images.app.goo.gl/8r8B8uJzaw8EydUz9 </a:t>
            </a:r>
            <a:endParaRPr lang="en-US">
              <a:latin typeface="Times New Roman"/>
              <a:cs typeface="Segoe UI"/>
            </a:endParaRPr>
          </a:p>
          <a:p>
            <a:pPr>
              <a:spcBef>
                <a:spcPts val="240"/>
              </a:spcBef>
            </a:pPr>
            <a:endParaRPr lang="en-US">
              <a:latin typeface="Times New Roman"/>
              <a:cs typeface="Segoe UI"/>
            </a:endParaRPr>
          </a:p>
          <a:p>
            <a:pPr>
              <a:spcBef>
                <a:spcPts val="240"/>
              </a:spcBef>
            </a:pPr>
            <a:endParaRPr lang="en-US">
              <a:latin typeface="Times New Roman"/>
              <a:cs typeface="Segoe UI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" name="Google Shape;108;p19">
            <a:extLst>
              <a:ext uri="{FF2B5EF4-FFF2-40B4-BE49-F238E27FC236}">
                <a16:creationId xmlns:a16="http://schemas.microsoft.com/office/drawing/2014/main" id="{DD6342C3-1434-6FF3-8528-2E637E9D93A9}"/>
              </a:ext>
            </a:extLst>
          </p:cNvPr>
          <p:cNvSpPr txBox="1">
            <a:spLocks/>
          </p:cNvSpPr>
          <p:nvPr/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References</a:t>
            </a:r>
            <a:endParaRPr lang="en-US"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273624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81;p17">
            <a:extLst>
              <a:ext uri="{FF2B5EF4-FFF2-40B4-BE49-F238E27FC236}">
                <a16:creationId xmlns:a16="http://schemas.microsoft.com/office/drawing/2014/main" id="{EB9A7833-4A56-98BD-2D49-319A33FD1B90}"/>
              </a:ext>
            </a:extLst>
          </p:cNvPr>
          <p:cNvSpPr/>
          <p:nvPr/>
        </p:nvSpPr>
        <p:spPr>
          <a:xfrm>
            <a:off x="4849220" y="3172951"/>
            <a:ext cx="1511400" cy="58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err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Jefrina</a:t>
            </a:r>
            <a:r>
              <a:rPr lang="en-IN" sz="1400" b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Jahangir</a:t>
            </a:r>
            <a:br>
              <a:rPr lang="en" sz="1100" b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r>
              <a:rPr lang="en" sz="1050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" sz="1050" b="1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Data Analyst</a:t>
            </a:r>
            <a:endParaRPr sz="1000" b="1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9" name="Google Shape;82;p17">
            <a:extLst>
              <a:ext uri="{FF2B5EF4-FFF2-40B4-BE49-F238E27FC236}">
                <a16:creationId xmlns:a16="http://schemas.microsoft.com/office/drawing/2014/main" id="{4B422DD5-D2F7-C53F-8C88-A2C2B8983EE9}"/>
              </a:ext>
            </a:extLst>
          </p:cNvPr>
          <p:cNvSpPr/>
          <p:nvPr/>
        </p:nvSpPr>
        <p:spPr>
          <a:xfrm>
            <a:off x="2843498" y="3281236"/>
            <a:ext cx="1511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Jitendra Prasad </a:t>
            </a:r>
            <a:br>
              <a:rPr lang="en" sz="1100" b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r>
              <a:rPr lang="en" sz="1050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" sz="1050" b="1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Data Engineer</a:t>
            </a:r>
            <a:endParaRPr sz="1000" b="1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0" name="Google Shape;81;p17">
            <a:extLst>
              <a:ext uri="{FF2B5EF4-FFF2-40B4-BE49-F238E27FC236}">
                <a16:creationId xmlns:a16="http://schemas.microsoft.com/office/drawing/2014/main" id="{CBB6255F-B4F9-CD83-71D2-8440572204F0}"/>
              </a:ext>
            </a:extLst>
          </p:cNvPr>
          <p:cNvSpPr/>
          <p:nvPr/>
        </p:nvSpPr>
        <p:spPr>
          <a:xfrm>
            <a:off x="861445" y="3281236"/>
            <a:ext cx="1644288" cy="453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Venkata Sai Mohan</a:t>
            </a:r>
            <a:br>
              <a:rPr lang="en" sz="1100" b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r>
              <a:rPr lang="en" sz="1050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" sz="1050" b="1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Team Lead,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Data Scientist</a:t>
            </a:r>
            <a:endParaRPr sz="1000" b="1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1" name="Google Shape;83;p17">
            <a:extLst>
              <a:ext uri="{FF2B5EF4-FFF2-40B4-BE49-F238E27FC236}">
                <a16:creationId xmlns:a16="http://schemas.microsoft.com/office/drawing/2014/main" id="{0519B58E-2072-38EE-51D1-6BE43639715E}"/>
              </a:ext>
            </a:extLst>
          </p:cNvPr>
          <p:cNvSpPr/>
          <p:nvPr/>
        </p:nvSpPr>
        <p:spPr>
          <a:xfrm>
            <a:off x="6797883" y="3319091"/>
            <a:ext cx="1511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Bikram Chand</a:t>
            </a:r>
            <a:br>
              <a:rPr lang="en" sz="1100" b="1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r>
              <a:rPr lang="en" sz="1050" b="1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Data Cleaning</a:t>
            </a:r>
            <a:endParaRPr sz="1000" b="1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2" name="Picture 11" descr="A person with long hair wearing a pink shirt&#10;&#10;Description automatically generated">
            <a:extLst>
              <a:ext uri="{FF2B5EF4-FFF2-40B4-BE49-F238E27FC236}">
                <a16:creationId xmlns:a16="http://schemas.microsoft.com/office/drawing/2014/main" id="{4711C277-A3B2-CE9E-5620-410594F2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809" y="1581247"/>
            <a:ext cx="1454292" cy="1477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person in a suit and tie&#10;&#10;Description automatically generated">
            <a:extLst>
              <a:ext uri="{FF2B5EF4-FFF2-40B4-BE49-F238E27FC236}">
                <a16:creationId xmlns:a16="http://schemas.microsoft.com/office/drawing/2014/main" id="{D0325481-8F58-C8F5-9A1E-0D56A6804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280" y="1580841"/>
            <a:ext cx="1453755" cy="1481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A person sitting in a chair&#10;&#10;Description automatically generated">
            <a:extLst>
              <a:ext uri="{FF2B5EF4-FFF2-40B4-BE49-F238E27FC236}">
                <a16:creationId xmlns:a16="http://schemas.microsoft.com/office/drawing/2014/main" id="{FC1FA223-6A9A-F1E9-58E1-36D54E6F6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219" y="1583731"/>
            <a:ext cx="1436207" cy="1488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 descr="A person in a yellow sweatshirt&#10;&#10;Description automatically generated">
            <a:extLst>
              <a:ext uri="{FF2B5EF4-FFF2-40B4-BE49-F238E27FC236}">
                <a16:creationId xmlns:a16="http://schemas.microsoft.com/office/drawing/2014/main" id="{4E51543A-CFFD-B3DA-DB47-3A91F6F82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174" y="1551068"/>
            <a:ext cx="1399404" cy="1545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Google Shape;108;p19">
            <a:extLst>
              <a:ext uri="{FF2B5EF4-FFF2-40B4-BE49-F238E27FC236}">
                <a16:creationId xmlns:a16="http://schemas.microsoft.com/office/drawing/2014/main" id="{219B2A32-5F23-8CCA-D248-B87F6F44B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Team - 10</a:t>
            </a:r>
            <a:endParaRPr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759A-324D-B152-54F0-88B4FA48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08" y="1286402"/>
            <a:ext cx="8933491" cy="37197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i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"What is the optimal strategy for allocating sponsorship funds to Olympic teams, taking into account historical medal performance, current prospects, and potential for future success?"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6B5814-A6D8-2EED-1EE0-DB1C92D3E4A0}"/>
              </a:ext>
            </a:extLst>
          </p:cNvPr>
          <p:cNvSpPr/>
          <p:nvPr/>
        </p:nvSpPr>
        <p:spPr>
          <a:xfrm>
            <a:off x="469041" y="2620431"/>
            <a:ext cx="2274159" cy="1964973"/>
          </a:xfrm>
          <a:prstGeom prst="ellipse">
            <a:avLst/>
          </a:prstGeom>
          <a:blipFill dpi="0" rotWithShape="1">
            <a:blip r:embed="rId2">
              <a:alphaModFix amt="82000"/>
            </a:blip>
            <a:srcRect/>
            <a:stretch>
              <a:fillRect l="-3757" t="-14988" r="-3650" b="-9011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D7BD74-9078-685A-2451-823F4056B15E}"/>
              </a:ext>
            </a:extLst>
          </p:cNvPr>
          <p:cNvSpPr/>
          <p:nvPr/>
        </p:nvSpPr>
        <p:spPr>
          <a:xfrm>
            <a:off x="3202431" y="2571750"/>
            <a:ext cx="2861611" cy="1964973"/>
          </a:xfrm>
          <a:prstGeom prst="rect">
            <a:avLst/>
          </a:prstGeom>
          <a:blipFill dpi="0" rotWithShape="1">
            <a:blip r:embed="rId3">
              <a:alphaModFix amt="82000"/>
            </a:blip>
            <a:srcRect/>
            <a:stretch>
              <a:fillRect l="-3757" t="-10000" r="-3650" b="-9011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223CF4-CB26-047C-FC60-0192C3122E63}"/>
              </a:ext>
            </a:extLst>
          </p:cNvPr>
          <p:cNvSpPr/>
          <p:nvPr/>
        </p:nvSpPr>
        <p:spPr>
          <a:xfrm>
            <a:off x="6617335" y="2571750"/>
            <a:ext cx="2216926" cy="1852892"/>
          </a:xfrm>
          <a:prstGeom prst="ellipse">
            <a:avLst/>
          </a:prstGeom>
          <a:blipFill dpi="0" rotWithShape="1">
            <a:blip r:embed="rId4">
              <a:alphaModFix amt="82000"/>
            </a:blip>
            <a:srcRect/>
            <a:stretch>
              <a:fillRect l="-3000" t="-9000" r="-3000" b="-4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108;p19">
            <a:extLst>
              <a:ext uri="{FF2B5EF4-FFF2-40B4-BE49-F238E27FC236}">
                <a16:creationId xmlns:a16="http://schemas.microsoft.com/office/drawing/2014/main" id="{B848104B-249D-5144-241B-D563772DC685}"/>
              </a:ext>
            </a:extLst>
          </p:cNvPr>
          <p:cNvSpPr txBox="1">
            <a:spLocks/>
          </p:cNvSpPr>
          <p:nvPr/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Business Question</a:t>
            </a:r>
          </a:p>
        </p:txBody>
      </p:sp>
    </p:spTree>
    <p:extLst>
      <p:ext uri="{BB962C8B-B14F-4D97-AF65-F5344CB8AC3E}">
        <p14:creationId xmlns:p14="http://schemas.microsoft.com/office/powerpoint/2010/main" val="125556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</a:pPr>
            <a:r>
              <a:rPr lang="en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The Solutions</a:t>
            </a:r>
            <a:endParaRPr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381000" y="1475334"/>
            <a:ext cx="2667000" cy="2328262"/>
          </a:xfrm>
          <a:prstGeom prst="roundRect">
            <a:avLst>
              <a:gd name="adj" fmla="val 24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94637" y="1475334"/>
            <a:ext cx="2653363" cy="254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endParaRPr lang="en-IN" sz="130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endParaRPr lang="en-IN" sz="130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endParaRPr lang="en-IN" sz="130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r>
              <a:rPr lang="en-IN" sz="130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IN" sz="200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Optimized Sponsorship Selection</a:t>
            </a:r>
          </a:p>
        </p:txBody>
      </p:sp>
      <p:sp>
        <p:nvSpPr>
          <p:cNvPr id="111" name="Google Shape;111;p19"/>
          <p:cNvSpPr/>
          <p:nvPr/>
        </p:nvSpPr>
        <p:spPr>
          <a:xfrm>
            <a:off x="1374075" y="3818604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01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3238500" y="1475334"/>
            <a:ext cx="2667000" cy="2328262"/>
          </a:xfrm>
          <a:prstGeom prst="roundRect">
            <a:avLst>
              <a:gd name="adj" fmla="val 244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452626" y="1778474"/>
            <a:ext cx="2237036" cy="185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50000"/>
              </a:lnSpc>
              <a:buClr>
                <a:schemeClr val="lt1"/>
              </a:buClr>
              <a:buSzPts val="1200"/>
            </a:pPr>
            <a:r>
              <a:rPr lang="en-US" sz="2000">
                <a:solidFill>
                  <a:schemeClr val="bg2"/>
                </a:solidFill>
                <a:latin typeface="Times New Roman"/>
                <a:ea typeface="Roboto"/>
                <a:cs typeface="Times New Roman"/>
                <a:sym typeface="Roboto"/>
              </a:rPr>
              <a:t>Medal Clustering Analysis Based on Country Performances </a:t>
            </a:r>
            <a:endParaRPr lang="en-US" sz="2000">
              <a:solidFill>
                <a:schemeClr val="bg2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4224757" y="3818604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02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6082363" y="1475334"/>
            <a:ext cx="2667000" cy="2328262"/>
          </a:xfrm>
          <a:prstGeom prst="roundRect">
            <a:avLst>
              <a:gd name="adj" fmla="val 193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142844" y="1938313"/>
            <a:ext cx="2556222" cy="92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endParaRPr lang="en-IN" sz="2000" i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lt1"/>
              </a:buClr>
              <a:buSzPts val="1200"/>
            </a:pPr>
            <a:r>
              <a:rPr lang="en-US" sz="2000">
                <a:solidFill>
                  <a:schemeClr val="bg2"/>
                </a:solidFill>
                <a:latin typeface="Times New Roman"/>
                <a:cs typeface="Times New Roman"/>
              </a:rPr>
              <a:t>    Predictive Modeling</a:t>
            </a:r>
          </a:p>
        </p:txBody>
      </p:sp>
      <p:sp>
        <p:nvSpPr>
          <p:cNvPr id="117" name="Google Shape;117;p19"/>
          <p:cNvSpPr/>
          <p:nvPr/>
        </p:nvSpPr>
        <p:spPr>
          <a:xfrm>
            <a:off x="7075438" y="3818604"/>
            <a:ext cx="680692" cy="680692"/>
          </a:xfrm>
          <a:custGeom>
            <a:avLst/>
            <a:gdLst/>
            <a:ahLst/>
            <a:cxnLst/>
            <a:rect l="l" t="t" r="r" b="b"/>
            <a:pathLst>
              <a:path w="1361384" h="1361384" extrusionOk="0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03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26FAEA-6AA1-4B2F-506D-580CEB595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609" y="1217773"/>
            <a:ext cx="6867525" cy="3645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Google Shape;108;p19">
            <a:extLst>
              <a:ext uri="{FF2B5EF4-FFF2-40B4-BE49-F238E27FC236}">
                <a16:creationId xmlns:a16="http://schemas.microsoft.com/office/drawing/2014/main" id="{E7A20944-ED0E-C488-92A2-292DA8B41FB4}"/>
              </a:ext>
            </a:extLst>
          </p:cNvPr>
          <p:cNvSpPr txBox="1">
            <a:spLocks/>
          </p:cNvSpPr>
          <p:nvPr/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Data Overview</a:t>
            </a:r>
            <a:endParaRPr lang="en-US" sz="4000" b="1">
              <a:ln w="12700">
                <a:solidFill>
                  <a:srgbClr val="766F54">
                    <a:lumMod val="75000"/>
                  </a:srgb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rgbClr val="766F54">
                    <a:lumMod val="75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33749-83EA-4C38-42A8-612788A59CEB}"/>
              </a:ext>
            </a:extLst>
          </p:cNvPr>
          <p:cNvSpPr txBox="1"/>
          <p:nvPr/>
        </p:nvSpPr>
        <p:spPr>
          <a:xfrm>
            <a:off x="966725" y="883227"/>
            <a:ext cx="646648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/>
              <a:t>The dataset is collected from Kaggle.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6187707" y="2117276"/>
            <a:ext cx="16920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endParaRPr lang="en" sz="3000" b="1">
              <a:solidFill>
                <a:schemeClr val="lt1"/>
              </a:solidFill>
              <a:latin typeface="Times New Roman"/>
              <a:ea typeface="Roboto"/>
              <a:cs typeface="Times New Roman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99180" y="3232665"/>
            <a:ext cx="1692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lang="en" sz="3000" b="1">
              <a:solidFill>
                <a:schemeClr val="accent1"/>
              </a:solidFill>
              <a:latin typeface="Times New Roman"/>
              <a:ea typeface="Roboto"/>
              <a:cs typeface="Times New Roman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99181" y="3589246"/>
            <a:ext cx="46935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3000" b="1">
              <a:solidFill>
                <a:schemeClr val="accent1"/>
              </a:solidFill>
              <a:latin typeface="Times New Roman"/>
              <a:ea typeface="Roboto"/>
              <a:cs typeface="Times New Roman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99180" y="2343780"/>
            <a:ext cx="1692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endParaRPr lang="en" sz="3000" b="1">
              <a:solidFill>
                <a:schemeClr val="accent2"/>
              </a:solidFill>
              <a:latin typeface="Times New Roman"/>
              <a:ea typeface="Roboto"/>
              <a:cs typeface="Times New Roman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>
            <a:off x="917341" y="3308492"/>
            <a:ext cx="54681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4" name="Google Shape;134;p20"/>
          <p:cNvSpPr txBox="1"/>
          <p:nvPr/>
        </p:nvSpPr>
        <p:spPr>
          <a:xfrm>
            <a:off x="399181" y="2700361"/>
            <a:ext cx="46935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3000" b="1">
              <a:solidFill>
                <a:schemeClr val="accent2"/>
              </a:solidFill>
              <a:latin typeface="Times New Roman"/>
              <a:ea typeface="Roboto"/>
              <a:cs typeface="Times New Roman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399181" y="1787383"/>
            <a:ext cx="54681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" name="Picture 1" descr="A graph of blue bars&#10;&#10;Description automatically generated">
            <a:extLst>
              <a:ext uri="{FF2B5EF4-FFF2-40B4-BE49-F238E27FC236}">
                <a16:creationId xmlns:a16="http://schemas.microsoft.com/office/drawing/2014/main" id="{BD74E8D4-92D9-6E71-DCFF-08BAF935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2" y="1106620"/>
            <a:ext cx="7264007" cy="3665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Google Shape;108;p19">
            <a:extLst>
              <a:ext uri="{FF2B5EF4-FFF2-40B4-BE49-F238E27FC236}">
                <a16:creationId xmlns:a16="http://schemas.microsoft.com/office/drawing/2014/main" id="{3CDFFBC4-A30B-3887-74AA-512E253339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645" y="181825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Total Market Size</a:t>
            </a:r>
            <a:endParaRPr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88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7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51435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774755"/>
            <a:ext cx="4053016" cy="642785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 descr="Diagram of a diagram of data&#10;&#10;Description automatically generated">
            <a:extLst>
              <a:ext uri="{FF2B5EF4-FFF2-40B4-BE49-F238E27FC236}">
                <a16:creationId xmlns:a16="http://schemas.microsoft.com/office/drawing/2014/main" id="{AD9C6ADE-777A-3E24-8877-D6246575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5" y="844263"/>
            <a:ext cx="4230377" cy="3460448"/>
          </a:xfrm>
          <a:prstGeom prst="rect">
            <a:avLst/>
          </a:prstGeom>
        </p:spPr>
      </p:pic>
      <p:sp>
        <p:nvSpPr>
          <p:cNvPr id="153" name="Google Shape;153;p21"/>
          <p:cNvSpPr txBox="1"/>
          <p:nvPr/>
        </p:nvSpPr>
        <p:spPr>
          <a:xfrm>
            <a:off x="5093363" y="4390998"/>
            <a:ext cx="17523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endParaRPr lang="en" sz="1200" b="1">
              <a:solidFill>
                <a:srgbClr val="5B5B5B"/>
              </a:solidFill>
              <a:latin typeface="Times New Roman"/>
              <a:ea typeface="Roboto"/>
              <a:cs typeface="Times New Roman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228141" y="3499023"/>
            <a:ext cx="17574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endParaRPr lang="en" sz="1200" b="1">
              <a:solidFill>
                <a:srgbClr val="5B5B5B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228142" y="2268561"/>
            <a:ext cx="1758600" cy="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Noto Sans Symbols"/>
              <a:buNone/>
            </a:pPr>
            <a:endParaRPr lang="en" sz="1200" b="1">
              <a:solidFill>
                <a:srgbClr val="5B5B5B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FF473-BF27-115C-AB54-7AE168D3AB74}"/>
              </a:ext>
            </a:extLst>
          </p:cNvPr>
          <p:cNvSpPr txBox="1"/>
          <p:nvPr/>
        </p:nvSpPr>
        <p:spPr>
          <a:xfrm>
            <a:off x="281726" y="2440948"/>
            <a:ext cx="2909818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>
                <a:solidFill>
                  <a:schemeClr val="bg1"/>
                </a:solidFill>
                <a:latin typeface="Times New Roman"/>
                <a:cs typeface="Times New Roman"/>
              </a:rPr>
              <a:t>METHODOLOGY</a:t>
            </a:r>
            <a:br>
              <a:rPr lang="en-US" sz="2500" b="1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500" b="1">
                <a:solidFill>
                  <a:schemeClr val="bg1"/>
                </a:solidFill>
                <a:latin typeface="Times New Roman"/>
                <a:cs typeface="Times New Roman"/>
              </a:rPr>
              <a:t>CRISP-DM</a:t>
            </a:r>
            <a:endParaRPr lang="en-US" sz="2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diagram of data processing&#10;&#10;Description automatically generated">
            <a:extLst>
              <a:ext uri="{FF2B5EF4-FFF2-40B4-BE49-F238E27FC236}">
                <a16:creationId xmlns:a16="http://schemas.microsoft.com/office/drawing/2014/main" id="{13DB8A9E-6DB6-F639-1281-EFD9A5A56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05"/>
          <a:stretch/>
        </p:blipFill>
        <p:spPr>
          <a:xfrm>
            <a:off x="1412537" y="1311333"/>
            <a:ext cx="6308678" cy="2702052"/>
          </a:xfrm>
          <a:prstGeom prst="rect">
            <a:avLst/>
          </a:prstGeom>
        </p:spPr>
      </p:pic>
      <p:sp>
        <p:nvSpPr>
          <p:cNvPr id="77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565183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Google Shape;108;p19">
            <a:extLst>
              <a:ext uri="{FF2B5EF4-FFF2-40B4-BE49-F238E27FC236}">
                <a16:creationId xmlns:a16="http://schemas.microsoft.com/office/drawing/2014/main" id="{89C77931-8E9B-9ADC-BE56-D66C44700011}"/>
              </a:ext>
            </a:extLst>
          </p:cNvPr>
          <p:cNvSpPr txBox="1">
            <a:spLocks/>
          </p:cNvSpPr>
          <p:nvPr/>
        </p:nvSpPr>
        <p:spPr>
          <a:xfrm>
            <a:off x="381000" y="474220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Project Pipeline</a:t>
            </a:r>
            <a:endParaRPr lang="en-US"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17030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>
            <a:off x="4335070" y="1552231"/>
            <a:ext cx="387841" cy="387841"/>
          </a:xfrm>
          <a:custGeom>
            <a:avLst/>
            <a:gdLst/>
            <a:ahLst/>
            <a:cxnLst/>
            <a:rect l="l" t="t" r="r" b="b"/>
            <a:pathLst>
              <a:path w="256" h="256" extrusionOk="0">
                <a:moveTo>
                  <a:pt x="222" y="154"/>
                </a:moveTo>
                <a:cubicBezTo>
                  <a:pt x="220" y="162"/>
                  <a:pt x="217" y="169"/>
                  <a:pt x="213" y="176"/>
                </a:cubicBezTo>
                <a:cubicBezTo>
                  <a:pt x="213" y="177"/>
                  <a:pt x="234" y="203"/>
                  <a:pt x="221" y="215"/>
                </a:cubicBezTo>
                <a:cubicBezTo>
                  <a:pt x="215" y="222"/>
                  <a:pt x="215" y="222"/>
                  <a:pt x="215" y="222"/>
                </a:cubicBezTo>
                <a:cubicBezTo>
                  <a:pt x="205" y="231"/>
                  <a:pt x="182" y="216"/>
                  <a:pt x="176" y="212"/>
                </a:cubicBezTo>
                <a:cubicBezTo>
                  <a:pt x="169" y="217"/>
                  <a:pt x="161" y="220"/>
                  <a:pt x="152" y="222"/>
                </a:cubicBezTo>
                <a:cubicBezTo>
                  <a:pt x="154" y="222"/>
                  <a:pt x="154" y="222"/>
                  <a:pt x="154" y="222"/>
                </a:cubicBezTo>
                <a:cubicBezTo>
                  <a:pt x="154" y="222"/>
                  <a:pt x="150" y="256"/>
                  <a:pt x="131" y="256"/>
                </a:cubicBezTo>
                <a:cubicBezTo>
                  <a:pt x="125" y="256"/>
                  <a:pt x="125" y="256"/>
                  <a:pt x="125" y="256"/>
                </a:cubicBezTo>
                <a:cubicBezTo>
                  <a:pt x="111" y="256"/>
                  <a:pt x="103" y="227"/>
                  <a:pt x="102" y="221"/>
                </a:cubicBezTo>
                <a:cubicBezTo>
                  <a:pt x="94" y="219"/>
                  <a:pt x="86" y="216"/>
                  <a:pt x="79" y="211"/>
                </a:cubicBezTo>
                <a:cubicBezTo>
                  <a:pt x="80" y="213"/>
                  <a:pt x="80" y="213"/>
                  <a:pt x="80" y="213"/>
                </a:cubicBezTo>
                <a:cubicBezTo>
                  <a:pt x="80" y="213"/>
                  <a:pt x="53" y="234"/>
                  <a:pt x="40" y="221"/>
                </a:cubicBezTo>
                <a:cubicBezTo>
                  <a:pt x="35" y="216"/>
                  <a:pt x="35" y="216"/>
                  <a:pt x="35" y="216"/>
                </a:cubicBezTo>
                <a:cubicBezTo>
                  <a:pt x="25" y="206"/>
                  <a:pt x="41" y="180"/>
                  <a:pt x="44" y="175"/>
                </a:cubicBezTo>
                <a:cubicBezTo>
                  <a:pt x="40" y="169"/>
                  <a:pt x="37" y="162"/>
                  <a:pt x="35" y="154"/>
                </a:cubicBezTo>
                <a:cubicBezTo>
                  <a:pt x="29" y="153"/>
                  <a:pt x="0" y="145"/>
                  <a:pt x="0" y="131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08"/>
                  <a:pt x="28" y="103"/>
                  <a:pt x="35" y="102"/>
                </a:cubicBezTo>
                <a:cubicBezTo>
                  <a:pt x="37" y="94"/>
                  <a:pt x="40" y="87"/>
                  <a:pt x="44" y="80"/>
                </a:cubicBezTo>
                <a:cubicBezTo>
                  <a:pt x="41" y="76"/>
                  <a:pt x="24" y="50"/>
                  <a:pt x="34" y="40"/>
                </a:cubicBezTo>
                <a:cubicBezTo>
                  <a:pt x="40" y="35"/>
                  <a:pt x="40" y="35"/>
                  <a:pt x="40" y="35"/>
                </a:cubicBezTo>
                <a:cubicBezTo>
                  <a:pt x="51" y="23"/>
                  <a:pt x="75" y="39"/>
                  <a:pt x="80" y="43"/>
                </a:cubicBezTo>
                <a:cubicBezTo>
                  <a:pt x="87" y="39"/>
                  <a:pt x="94" y="36"/>
                  <a:pt x="102" y="34"/>
                </a:cubicBezTo>
                <a:cubicBezTo>
                  <a:pt x="104" y="27"/>
                  <a:pt x="112" y="0"/>
                  <a:pt x="125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7" y="0"/>
                  <a:pt x="153" y="26"/>
                  <a:pt x="154" y="34"/>
                </a:cubicBezTo>
                <a:cubicBezTo>
                  <a:pt x="162" y="36"/>
                  <a:pt x="169" y="39"/>
                  <a:pt x="176" y="43"/>
                </a:cubicBezTo>
                <a:cubicBezTo>
                  <a:pt x="182" y="39"/>
                  <a:pt x="206" y="24"/>
                  <a:pt x="216" y="34"/>
                </a:cubicBezTo>
                <a:cubicBezTo>
                  <a:pt x="222" y="40"/>
                  <a:pt x="222" y="40"/>
                  <a:pt x="222" y="40"/>
                </a:cubicBezTo>
                <a:cubicBezTo>
                  <a:pt x="233" y="51"/>
                  <a:pt x="217" y="74"/>
                  <a:pt x="213" y="80"/>
                </a:cubicBezTo>
                <a:cubicBezTo>
                  <a:pt x="217" y="87"/>
                  <a:pt x="220" y="94"/>
                  <a:pt x="222" y="102"/>
                </a:cubicBezTo>
                <a:cubicBezTo>
                  <a:pt x="224" y="102"/>
                  <a:pt x="256" y="107"/>
                  <a:pt x="256" y="125"/>
                </a:cubicBezTo>
                <a:cubicBezTo>
                  <a:pt x="256" y="131"/>
                  <a:pt x="256" y="131"/>
                  <a:pt x="256" y="131"/>
                </a:cubicBezTo>
                <a:cubicBezTo>
                  <a:pt x="256" y="144"/>
                  <a:pt x="229" y="152"/>
                  <a:pt x="222" y="154"/>
                </a:cubicBezTo>
                <a:moveTo>
                  <a:pt x="128" y="56"/>
                </a:moveTo>
                <a:cubicBezTo>
                  <a:pt x="88" y="56"/>
                  <a:pt x="56" y="88"/>
                  <a:pt x="56" y="128"/>
                </a:cubicBezTo>
                <a:cubicBezTo>
                  <a:pt x="56" y="168"/>
                  <a:pt x="88" y="200"/>
                  <a:pt x="128" y="200"/>
                </a:cubicBezTo>
                <a:cubicBezTo>
                  <a:pt x="168" y="200"/>
                  <a:pt x="200" y="168"/>
                  <a:pt x="200" y="128"/>
                </a:cubicBezTo>
                <a:cubicBezTo>
                  <a:pt x="200" y="88"/>
                  <a:pt x="168" y="56"/>
                  <a:pt x="128" y="56"/>
                </a:cubicBezTo>
                <a:moveTo>
                  <a:pt x="128" y="176"/>
                </a:moveTo>
                <a:cubicBezTo>
                  <a:pt x="101" y="176"/>
                  <a:pt x="80" y="155"/>
                  <a:pt x="80" y="128"/>
                </a:cubicBezTo>
                <a:cubicBezTo>
                  <a:pt x="80" y="101"/>
                  <a:pt x="101" y="80"/>
                  <a:pt x="128" y="80"/>
                </a:cubicBezTo>
                <a:cubicBezTo>
                  <a:pt x="155" y="80"/>
                  <a:pt x="176" y="101"/>
                  <a:pt x="176" y="128"/>
                </a:cubicBezTo>
                <a:cubicBezTo>
                  <a:pt x="176" y="155"/>
                  <a:pt x="155" y="176"/>
                  <a:pt x="128" y="176"/>
                </a:cubicBezTo>
                <a:moveTo>
                  <a:pt x="128" y="104"/>
                </a:moveTo>
                <a:cubicBezTo>
                  <a:pt x="115" y="104"/>
                  <a:pt x="104" y="115"/>
                  <a:pt x="104" y="128"/>
                </a:cubicBezTo>
                <a:cubicBezTo>
                  <a:pt x="104" y="141"/>
                  <a:pt x="115" y="152"/>
                  <a:pt x="128" y="152"/>
                </a:cubicBezTo>
                <a:cubicBezTo>
                  <a:pt x="141" y="152"/>
                  <a:pt x="152" y="141"/>
                  <a:pt x="152" y="128"/>
                </a:cubicBezTo>
                <a:cubicBezTo>
                  <a:pt x="152" y="115"/>
                  <a:pt x="141" y="104"/>
                  <a:pt x="128" y="10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4342471" y="2726550"/>
            <a:ext cx="373039" cy="361196"/>
          </a:xfrm>
          <a:custGeom>
            <a:avLst/>
            <a:gdLst/>
            <a:ahLst/>
            <a:cxnLst/>
            <a:rect l="l" t="t" r="r" b="b"/>
            <a:pathLst>
              <a:path w="256" h="248" extrusionOk="0"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43"/>
                  <a:pt x="251" y="248"/>
                  <a:pt x="244" y="248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5" y="248"/>
                  <a:pt x="0" y="243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F324B43D-DF9A-8A35-9C1A-C9A4D9B3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973" y="1220932"/>
            <a:ext cx="4193475" cy="1046513"/>
          </a:xfrm>
          <a:prstGeom prst="rect">
            <a:avLst/>
          </a:prstGeom>
        </p:spPr>
      </p:pic>
      <p:pic>
        <p:nvPicPr>
          <p:cNvPr id="7" name="Picture 6" descr="A blue and orange logo&#10;&#10;Description automatically generated">
            <a:extLst>
              <a:ext uri="{FF2B5EF4-FFF2-40B4-BE49-F238E27FC236}">
                <a16:creationId xmlns:a16="http://schemas.microsoft.com/office/drawing/2014/main" id="{32028229-EDA5-1829-62D8-7B25E4BF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034" y="2715739"/>
            <a:ext cx="1744189" cy="365167"/>
          </a:xfrm>
          <a:prstGeom prst="rect">
            <a:avLst/>
          </a:prstGeom>
        </p:spPr>
      </p:pic>
      <p:pic>
        <p:nvPicPr>
          <p:cNvPr id="8" name="Picture 7" descr="A blue and orange circle with black text&#10;&#10;Description automatically generated">
            <a:extLst>
              <a:ext uri="{FF2B5EF4-FFF2-40B4-BE49-F238E27FC236}">
                <a16:creationId xmlns:a16="http://schemas.microsoft.com/office/drawing/2014/main" id="{06571E3A-A81F-CAAA-868D-C917CEDA3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967" y="2417440"/>
            <a:ext cx="1239488" cy="664880"/>
          </a:xfrm>
          <a:prstGeom prst="rect">
            <a:avLst/>
          </a:prstGeom>
        </p:spPr>
      </p:pic>
      <p:pic>
        <p:nvPicPr>
          <p:cNvPr id="10" name="Picture 9" descr="A blue text with a feather and a square object&#10;&#10;Description automatically generated">
            <a:extLst>
              <a:ext uri="{FF2B5EF4-FFF2-40B4-BE49-F238E27FC236}">
                <a16:creationId xmlns:a16="http://schemas.microsoft.com/office/drawing/2014/main" id="{F5BFF42C-4989-2E2F-EDA1-44872652B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726" y="3566761"/>
            <a:ext cx="1150423" cy="548330"/>
          </a:xfrm>
          <a:prstGeom prst="rect">
            <a:avLst/>
          </a:prstGeom>
        </p:spPr>
      </p:pic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4339E715-E6D6-D4DF-95FD-EF8256C53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2733" y="2628581"/>
            <a:ext cx="1647702" cy="450418"/>
          </a:xfrm>
          <a:prstGeom prst="rect">
            <a:avLst/>
          </a:prstGeom>
        </p:spPr>
      </p:pic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055BAF30-0E90-2DCA-062F-FB7C01D87B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5941" y="3548472"/>
            <a:ext cx="1380507" cy="555218"/>
          </a:xfrm>
          <a:prstGeom prst="rect">
            <a:avLst/>
          </a:prstGeom>
        </p:spPr>
      </p:pic>
      <p:sp>
        <p:nvSpPr>
          <p:cNvPr id="9" name="Google Shape;108;p19">
            <a:extLst>
              <a:ext uri="{FF2B5EF4-FFF2-40B4-BE49-F238E27FC236}">
                <a16:creationId xmlns:a16="http://schemas.microsoft.com/office/drawing/2014/main" id="{8D1FD10F-2BB7-1972-1C25-0748710A1529}"/>
              </a:ext>
            </a:extLst>
          </p:cNvPr>
          <p:cNvSpPr txBox="1">
            <a:spLocks/>
          </p:cNvSpPr>
          <p:nvPr/>
        </p:nvSpPr>
        <p:spPr>
          <a:xfrm>
            <a:off x="533400" y="4937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/>
                <a:cs typeface="Times New Roman"/>
              </a:rPr>
              <a:t>Technologies</a:t>
            </a:r>
            <a:endParaRPr lang="en-US"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On-screen Show (16:9)</PresentationFormat>
  <Slides>10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PowerPoint Presentation</vt:lpstr>
      <vt:lpstr>Team - 10</vt:lpstr>
      <vt:lpstr>PowerPoint Presentation</vt:lpstr>
      <vt:lpstr>The Solutions</vt:lpstr>
      <vt:lpstr>PowerPoint Presentation</vt:lpstr>
      <vt:lpstr>Total Market Size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Sula</dc:creator>
  <cp:revision>3</cp:revision>
  <dcterms:modified xsi:type="dcterms:W3CDTF">2023-10-19T05:36:20Z</dcterms:modified>
</cp:coreProperties>
</file>