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60" r:id="rId4"/>
    <p:sldId id="261" r:id="rId5"/>
    <p:sldId id="257" r:id="rId6"/>
    <p:sldId id="286" r:id="rId7"/>
    <p:sldId id="259" r:id="rId8"/>
    <p:sldId id="258" r:id="rId9"/>
    <p:sldId id="277" r:id="rId10"/>
    <p:sldId id="278" r:id="rId11"/>
    <p:sldId id="282" r:id="rId12"/>
    <p:sldId id="283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B67CD2-2DFE-42E5-B28D-1282C155036D}">
          <p14:sldIdLst>
            <p14:sldId id="256"/>
            <p14:sldId id="284"/>
            <p14:sldId id="260"/>
            <p14:sldId id="261"/>
            <p14:sldId id="257"/>
            <p14:sldId id="286"/>
            <p14:sldId id="259"/>
            <p14:sldId id="258"/>
            <p14:sldId id="277"/>
            <p14:sldId id="278"/>
            <p14:sldId id="282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D6F63-5C7D-4591-9983-B0432F36521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52105-AE66-43D7-93A1-3094DDA4B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52105-AE66-43D7-93A1-3094DDA4B1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5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37D2-0998-454A-9C3E-6F0213E77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13DAE-598D-4C2B-879E-DED38379B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B79D-03B0-4929-B4FB-0D64C27D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41E8B-BCBD-4844-AE94-79249184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BA5C-6905-4BCC-8F24-F714DD6A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94E5-25F9-43E7-AE4C-893BA75D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A00D5-B143-4A49-99AB-01E6EA5A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AFD0-3BDC-4A68-B39E-A9B00068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6A87-46DA-4D72-B16B-565D91D9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0A30-C252-4C0C-AAD9-045818FB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8B209-1824-45E5-854B-212EBA03A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2CEB-9AE0-4565-A8D3-FF6D29F1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1E3F-6425-4F70-BC17-05470690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B8F1-044C-4A81-9538-AC866F03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DFB6-759E-4B39-AEF2-42583654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D2D-936C-4F60-98B7-38486BAB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6387-72DF-4287-A586-A0B8D1F1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D4E4-2463-44D0-A846-709A9EB5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447D-F943-42B7-96F0-3A588E48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7BED-888B-415C-89EE-37439192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5C55-D8F2-44D6-9641-A480738F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32709-D76D-43CB-BF1E-B46B17F6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7C90-C88E-43EA-98C8-01ED9465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7A8A-D8AD-4ECD-9677-8FB7A92D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DF54-212C-470B-9C09-0ACB3715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57C0-0865-4B38-9299-6B5C2AF0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6DF2-6602-45EB-A4CE-DF763F133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7D212-3CFE-4587-A107-9DB69E872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09BF6-E008-4F2F-974A-72713420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F5E23-37C1-42E7-85C1-422EDD47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7513-C3E9-40D9-B1F5-B15B79F7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0A0B-8255-4124-B529-3846F00C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76DF-6D28-441C-804C-E7D5DFB1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26ACB-C0ED-4DCA-B237-ECFB4D3DC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75307-F7E6-47E4-81C2-7B10CF4D6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7B7F9-E9B2-4C14-9BF2-12C1BC18B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AA5AF-C04C-49BD-9DE7-71D9D8CA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5DE0B-6F17-41E5-A056-D732046D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6A76F-4314-414C-9651-183C8AA1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4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44D6-04D2-4C3B-A358-35333F25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21390-ECA1-408F-8D89-BFB34CF5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C3A6-14BD-447B-98FB-3656F836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2EBF4-F035-4372-9DD0-1C957302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AA030-DBF9-4CC8-908F-24C1CC8F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562D2-B4DF-4A09-8311-AF7C70A4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C6A6A-BF16-47AA-BEE9-FB87A4E6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4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F489-6707-460D-A7C1-190E5D07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5E42-C0C2-4E98-8C85-0DB18A9D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6E1DA-C770-466A-BDC0-90DBEC99D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6C9E-F9A5-4BF6-8BAB-52F7B631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760F-1261-492C-9702-D97D5CF0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A4ECE-0642-4F59-BC27-4C36F10F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99D2-9763-4011-9F8C-861D18E6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A1B85-F12E-4032-B0AB-8EA1A7B65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D84E-7933-4937-AFBF-F56613C2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B231-CF62-4DE7-B5F3-223CA86E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3C0AB-D775-4BA6-83BC-7E3D9212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3289B-EB87-4F36-B793-82EAFA41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ED494-ACD9-415D-97E9-55C0CA74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C362A-C362-4F85-A121-19086EE85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3DA3-B6E5-41BB-BAAE-A08E9BEB2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75FC-FBF0-4D8D-B52D-6B638713E0C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AB473-4F5F-42B5-BA72-A3B490DF9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6EB9-A849-4869-B26B-36815712C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13A7-E13F-446B-95C2-56BA9D8C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3">
            <a:extLst>
              <a:ext uri="{FF2B5EF4-FFF2-40B4-BE49-F238E27FC236}">
                <a16:creationId xmlns:a16="http://schemas.microsoft.com/office/drawing/2014/main" id="{4BEFB0AE-555E-4DBC-BAB8-8D7C3D1C5359}"/>
              </a:ext>
            </a:extLst>
          </p:cNvPr>
          <p:cNvGrpSpPr/>
          <p:nvPr/>
        </p:nvGrpSpPr>
        <p:grpSpPr>
          <a:xfrm>
            <a:off x="2599414" y="740008"/>
            <a:ext cx="5849112" cy="5050536"/>
            <a:chOff x="3294887" y="30480"/>
            <a:chExt cx="5849112" cy="5050536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6A43DA45-25C2-4A35-B24D-07C2D5C4A855}"/>
                </a:ext>
              </a:extLst>
            </p:cNvPr>
            <p:cNvSpPr/>
            <p:nvPr/>
          </p:nvSpPr>
          <p:spPr>
            <a:xfrm>
              <a:off x="3294887" y="280416"/>
              <a:ext cx="4011167" cy="2246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30D94A85-9EA7-4BF1-BAC8-FFE5304BB686}"/>
                </a:ext>
              </a:extLst>
            </p:cNvPr>
            <p:cNvSpPr/>
            <p:nvPr/>
          </p:nvSpPr>
          <p:spPr>
            <a:xfrm>
              <a:off x="3294887" y="1551432"/>
              <a:ext cx="3776471" cy="2246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3904A5B4-C6CF-48C3-983A-5E9418BEFDA3}"/>
                </a:ext>
              </a:extLst>
            </p:cNvPr>
            <p:cNvSpPr/>
            <p:nvPr/>
          </p:nvSpPr>
          <p:spPr>
            <a:xfrm>
              <a:off x="3294887" y="2834640"/>
              <a:ext cx="5849112" cy="2246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F4132787-66EA-4B5B-A216-E28FF691270E}"/>
                </a:ext>
              </a:extLst>
            </p:cNvPr>
            <p:cNvSpPr/>
            <p:nvPr/>
          </p:nvSpPr>
          <p:spPr>
            <a:xfrm>
              <a:off x="6080759" y="30480"/>
              <a:ext cx="3063240" cy="3392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453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038" y="168875"/>
            <a:ext cx="8081433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b="1" spc="-127" dirty="0">
                <a:solidFill>
                  <a:srgbClr val="434342"/>
                </a:solidFill>
                <a:latin typeface="Tahoma"/>
                <a:cs typeface="Tahoma"/>
              </a:rPr>
              <a:t>Amazon </a:t>
            </a:r>
            <a:r>
              <a:rPr sz="3733" b="1" spc="-180" dirty="0">
                <a:solidFill>
                  <a:srgbClr val="434342"/>
                </a:solidFill>
                <a:latin typeface="Tahoma"/>
                <a:cs typeface="Tahoma"/>
              </a:rPr>
              <a:t>EBS </a:t>
            </a:r>
            <a:r>
              <a:rPr sz="3733" b="1" spc="-140" dirty="0">
                <a:solidFill>
                  <a:srgbClr val="434342"/>
                </a:solidFill>
                <a:latin typeface="Tahoma"/>
                <a:cs typeface="Tahoma"/>
              </a:rPr>
              <a:t>Snapshot</a:t>
            </a:r>
            <a:r>
              <a:rPr sz="3733" b="1" spc="-67" dirty="0">
                <a:solidFill>
                  <a:srgbClr val="434342"/>
                </a:solidFill>
                <a:latin typeface="Tahoma"/>
                <a:cs typeface="Tahoma"/>
              </a:rPr>
              <a:t> </a:t>
            </a:r>
            <a:r>
              <a:rPr sz="3733" b="1" spc="-152" dirty="0">
                <a:solidFill>
                  <a:srgbClr val="434342"/>
                </a:solidFill>
                <a:latin typeface="Tahoma"/>
                <a:cs typeface="Tahoma"/>
              </a:rPr>
              <a:t>Management</a:t>
            </a:r>
            <a:endParaRPr sz="373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2935" y="5777634"/>
            <a:ext cx="616373" cy="121466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667" b="1" spc="7" dirty="0">
                <a:latin typeface="Arial"/>
                <a:cs typeface="Arial"/>
              </a:rPr>
              <a:t>State</a:t>
            </a:r>
            <a:r>
              <a:rPr sz="667" b="1" spc="-47" dirty="0">
                <a:latin typeface="Arial"/>
                <a:cs typeface="Arial"/>
              </a:rPr>
              <a:t> </a:t>
            </a:r>
            <a:r>
              <a:rPr sz="667" b="1" dirty="0">
                <a:latin typeface="Arial"/>
                <a:cs typeface="Arial"/>
              </a:rPr>
              <a:t>Machine</a:t>
            </a:r>
            <a:endParaRPr sz="667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4907" y="1922473"/>
            <a:ext cx="2730500" cy="4092787"/>
            <a:chOff x="633680" y="1441855"/>
            <a:chExt cx="2047875" cy="3069590"/>
          </a:xfrm>
        </p:grpSpPr>
        <p:sp>
          <p:nvSpPr>
            <p:cNvPr id="5" name="object 5"/>
            <p:cNvSpPr/>
            <p:nvPr/>
          </p:nvSpPr>
          <p:spPr>
            <a:xfrm>
              <a:off x="637490" y="1526522"/>
              <a:ext cx="2040255" cy="2980690"/>
            </a:xfrm>
            <a:custGeom>
              <a:avLst/>
              <a:gdLst/>
              <a:ahLst/>
              <a:cxnLst/>
              <a:rect l="l" t="t" r="r" b="b"/>
              <a:pathLst>
                <a:path w="2040255" h="2980690">
                  <a:moveTo>
                    <a:pt x="162541" y="2980514"/>
                  </a:moveTo>
                  <a:lnTo>
                    <a:pt x="1877350" y="2980514"/>
                  </a:lnTo>
                  <a:lnTo>
                    <a:pt x="1920569" y="2974708"/>
                  </a:lnTo>
                  <a:lnTo>
                    <a:pt x="1959400" y="2958323"/>
                  </a:lnTo>
                  <a:lnTo>
                    <a:pt x="1992294" y="2932908"/>
                  </a:lnTo>
                  <a:lnTo>
                    <a:pt x="2017706" y="2900012"/>
                  </a:lnTo>
                  <a:lnTo>
                    <a:pt x="2034087" y="2861184"/>
                  </a:lnTo>
                  <a:lnTo>
                    <a:pt x="2039892" y="2817973"/>
                  </a:lnTo>
                  <a:lnTo>
                    <a:pt x="2039892" y="162541"/>
                  </a:lnTo>
                  <a:lnTo>
                    <a:pt x="2034087" y="119322"/>
                  </a:lnTo>
                  <a:lnTo>
                    <a:pt x="2017706" y="80492"/>
                  </a:lnTo>
                  <a:lnTo>
                    <a:pt x="1992294" y="47597"/>
                  </a:lnTo>
                  <a:lnTo>
                    <a:pt x="1959400" y="22185"/>
                  </a:lnTo>
                  <a:lnTo>
                    <a:pt x="1920569" y="5804"/>
                  </a:lnTo>
                  <a:lnTo>
                    <a:pt x="1877350" y="0"/>
                  </a:lnTo>
                  <a:lnTo>
                    <a:pt x="162541" y="0"/>
                  </a:lnTo>
                  <a:lnTo>
                    <a:pt x="119332" y="5804"/>
                  </a:lnTo>
                  <a:lnTo>
                    <a:pt x="80504" y="22185"/>
                  </a:lnTo>
                  <a:lnTo>
                    <a:pt x="47608" y="47597"/>
                  </a:lnTo>
                  <a:lnTo>
                    <a:pt x="22192" y="80492"/>
                  </a:lnTo>
                  <a:lnTo>
                    <a:pt x="5806" y="119322"/>
                  </a:lnTo>
                  <a:lnTo>
                    <a:pt x="0" y="162541"/>
                  </a:lnTo>
                  <a:lnTo>
                    <a:pt x="0" y="2817973"/>
                  </a:lnTo>
                  <a:lnTo>
                    <a:pt x="5806" y="2861184"/>
                  </a:lnTo>
                  <a:lnTo>
                    <a:pt x="22192" y="2900012"/>
                  </a:lnTo>
                  <a:lnTo>
                    <a:pt x="47608" y="2932908"/>
                  </a:lnTo>
                  <a:lnTo>
                    <a:pt x="80504" y="2958323"/>
                  </a:lnTo>
                  <a:lnTo>
                    <a:pt x="119332" y="2974708"/>
                  </a:lnTo>
                  <a:lnTo>
                    <a:pt x="162541" y="2980514"/>
                  </a:lnTo>
                  <a:close/>
                </a:path>
              </a:pathLst>
            </a:custGeom>
            <a:ln w="7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694863" y="1441855"/>
              <a:ext cx="139084" cy="2452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68901" y="5777634"/>
            <a:ext cx="618912" cy="121466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667" b="1" spc="7" dirty="0">
                <a:latin typeface="Arial"/>
                <a:cs typeface="Arial"/>
              </a:rPr>
              <a:t>State</a:t>
            </a:r>
            <a:r>
              <a:rPr sz="667" b="1" spc="-47" dirty="0">
                <a:latin typeface="Arial"/>
                <a:cs typeface="Arial"/>
              </a:rPr>
              <a:t> </a:t>
            </a:r>
            <a:r>
              <a:rPr sz="667" b="1" dirty="0">
                <a:latin typeface="Arial"/>
                <a:cs typeface="Arial"/>
              </a:rPr>
              <a:t>Machine</a:t>
            </a:r>
            <a:endParaRPr sz="66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07461" y="892877"/>
            <a:ext cx="3121660" cy="5375487"/>
            <a:chOff x="3530595" y="669657"/>
            <a:chExt cx="2341245" cy="4031615"/>
          </a:xfrm>
        </p:grpSpPr>
        <p:sp>
          <p:nvSpPr>
            <p:cNvPr id="9" name="object 9"/>
            <p:cNvSpPr/>
            <p:nvPr/>
          </p:nvSpPr>
          <p:spPr>
            <a:xfrm>
              <a:off x="3677046" y="1526522"/>
              <a:ext cx="1454785" cy="2980690"/>
            </a:xfrm>
            <a:custGeom>
              <a:avLst/>
              <a:gdLst/>
              <a:ahLst/>
              <a:cxnLst/>
              <a:rect l="l" t="t" r="r" b="b"/>
              <a:pathLst>
                <a:path w="1454785" h="2980690">
                  <a:moveTo>
                    <a:pt x="162541" y="2980514"/>
                  </a:moveTo>
                  <a:lnTo>
                    <a:pt x="1292166" y="2980514"/>
                  </a:lnTo>
                  <a:lnTo>
                    <a:pt x="1335385" y="2974708"/>
                  </a:lnTo>
                  <a:lnTo>
                    <a:pt x="1374215" y="2958323"/>
                  </a:lnTo>
                  <a:lnTo>
                    <a:pt x="1407110" y="2932908"/>
                  </a:lnTo>
                  <a:lnTo>
                    <a:pt x="1432521" y="2900012"/>
                  </a:lnTo>
                  <a:lnTo>
                    <a:pt x="1448903" y="2861184"/>
                  </a:lnTo>
                  <a:lnTo>
                    <a:pt x="1454707" y="2817973"/>
                  </a:lnTo>
                  <a:lnTo>
                    <a:pt x="1454707" y="162541"/>
                  </a:lnTo>
                  <a:lnTo>
                    <a:pt x="1448903" y="119322"/>
                  </a:lnTo>
                  <a:lnTo>
                    <a:pt x="1432521" y="80492"/>
                  </a:lnTo>
                  <a:lnTo>
                    <a:pt x="1407110" y="47597"/>
                  </a:lnTo>
                  <a:lnTo>
                    <a:pt x="1374215" y="22185"/>
                  </a:lnTo>
                  <a:lnTo>
                    <a:pt x="1335385" y="5804"/>
                  </a:lnTo>
                  <a:lnTo>
                    <a:pt x="1292166" y="0"/>
                  </a:lnTo>
                  <a:lnTo>
                    <a:pt x="162541" y="0"/>
                  </a:lnTo>
                  <a:lnTo>
                    <a:pt x="119322" y="5804"/>
                  </a:lnTo>
                  <a:lnTo>
                    <a:pt x="80492" y="22185"/>
                  </a:lnTo>
                  <a:lnTo>
                    <a:pt x="47597" y="47597"/>
                  </a:lnTo>
                  <a:lnTo>
                    <a:pt x="22185" y="80492"/>
                  </a:lnTo>
                  <a:lnTo>
                    <a:pt x="5804" y="119322"/>
                  </a:lnTo>
                  <a:lnTo>
                    <a:pt x="0" y="162541"/>
                  </a:lnTo>
                  <a:lnTo>
                    <a:pt x="0" y="2817973"/>
                  </a:lnTo>
                  <a:lnTo>
                    <a:pt x="5804" y="2861184"/>
                  </a:lnTo>
                  <a:lnTo>
                    <a:pt x="22185" y="2900012"/>
                  </a:lnTo>
                  <a:lnTo>
                    <a:pt x="47597" y="2932908"/>
                  </a:lnTo>
                  <a:lnTo>
                    <a:pt x="80492" y="2958323"/>
                  </a:lnTo>
                  <a:lnTo>
                    <a:pt x="119322" y="2974708"/>
                  </a:lnTo>
                  <a:lnTo>
                    <a:pt x="162541" y="2980514"/>
                  </a:lnTo>
                  <a:close/>
                </a:path>
              </a:pathLst>
            </a:custGeom>
            <a:ln w="7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8850" y="677912"/>
              <a:ext cx="2324735" cy="4015104"/>
            </a:xfrm>
            <a:custGeom>
              <a:avLst/>
              <a:gdLst/>
              <a:ahLst/>
              <a:cxnLst/>
              <a:rect l="l" t="t" r="r" b="b"/>
              <a:pathLst>
                <a:path w="2324735" h="4015104">
                  <a:moveTo>
                    <a:pt x="162541" y="4014767"/>
                  </a:moveTo>
                  <a:lnTo>
                    <a:pt x="2161797" y="4014767"/>
                  </a:lnTo>
                  <a:lnTo>
                    <a:pt x="2205016" y="4008961"/>
                  </a:lnTo>
                  <a:lnTo>
                    <a:pt x="2243847" y="3992575"/>
                  </a:lnTo>
                  <a:lnTo>
                    <a:pt x="2276741" y="3967159"/>
                  </a:lnTo>
                  <a:lnTo>
                    <a:pt x="2302153" y="3934262"/>
                  </a:lnTo>
                  <a:lnTo>
                    <a:pt x="2318534" y="3895435"/>
                  </a:lnTo>
                  <a:lnTo>
                    <a:pt x="2324339" y="3852226"/>
                  </a:lnTo>
                  <a:lnTo>
                    <a:pt x="2324339" y="162541"/>
                  </a:lnTo>
                  <a:lnTo>
                    <a:pt x="2318534" y="119322"/>
                  </a:lnTo>
                  <a:lnTo>
                    <a:pt x="2302153" y="80492"/>
                  </a:lnTo>
                  <a:lnTo>
                    <a:pt x="2276741" y="47597"/>
                  </a:lnTo>
                  <a:lnTo>
                    <a:pt x="2243847" y="22185"/>
                  </a:lnTo>
                  <a:lnTo>
                    <a:pt x="2205016" y="5804"/>
                  </a:lnTo>
                  <a:lnTo>
                    <a:pt x="2161797" y="0"/>
                  </a:lnTo>
                  <a:lnTo>
                    <a:pt x="162541" y="0"/>
                  </a:lnTo>
                  <a:lnTo>
                    <a:pt x="119322" y="5804"/>
                  </a:lnTo>
                  <a:lnTo>
                    <a:pt x="80492" y="22185"/>
                  </a:lnTo>
                  <a:lnTo>
                    <a:pt x="47597" y="47597"/>
                  </a:lnTo>
                  <a:lnTo>
                    <a:pt x="22185" y="80492"/>
                  </a:lnTo>
                  <a:lnTo>
                    <a:pt x="5804" y="119322"/>
                  </a:lnTo>
                  <a:lnTo>
                    <a:pt x="0" y="162541"/>
                  </a:lnTo>
                  <a:lnTo>
                    <a:pt x="0" y="3852226"/>
                  </a:lnTo>
                  <a:lnTo>
                    <a:pt x="5804" y="3895435"/>
                  </a:lnTo>
                  <a:lnTo>
                    <a:pt x="22185" y="3934262"/>
                  </a:lnTo>
                  <a:lnTo>
                    <a:pt x="47597" y="3967159"/>
                  </a:lnTo>
                  <a:lnTo>
                    <a:pt x="80492" y="3992575"/>
                  </a:lnTo>
                  <a:lnTo>
                    <a:pt x="119322" y="4008961"/>
                  </a:lnTo>
                  <a:lnTo>
                    <a:pt x="162541" y="4014767"/>
                  </a:lnTo>
                  <a:close/>
                </a:path>
              </a:pathLst>
            </a:custGeom>
            <a:ln w="1625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66257" y="1360559"/>
            <a:ext cx="701040" cy="22412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667" b="1" dirty="0">
                <a:latin typeface="Arial"/>
                <a:cs typeface="Arial"/>
              </a:rPr>
              <a:t>create-snapshot</a:t>
            </a:r>
            <a:endParaRPr sz="667">
              <a:latin typeface="Arial"/>
              <a:cs typeface="Arial"/>
            </a:endParaRPr>
          </a:p>
          <a:p>
            <a:pPr marL="35559">
              <a:spcBef>
                <a:spcPts val="20"/>
              </a:spcBef>
            </a:pPr>
            <a:r>
              <a:rPr sz="667" b="1" spc="7" dirty="0">
                <a:latin typeface="Arial"/>
                <a:cs typeface="Arial"/>
              </a:rPr>
              <a:t>complete</a:t>
            </a:r>
            <a:r>
              <a:rPr sz="667" b="1" spc="-120" dirty="0">
                <a:latin typeface="Arial"/>
                <a:cs typeface="Arial"/>
              </a:rPr>
              <a:t> </a:t>
            </a:r>
            <a:r>
              <a:rPr sz="667" b="1" dirty="0">
                <a:latin typeface="Arial"/>
                <a:cs typeface="Arial"/>
              </a:rPr>
              <a:t>event</a:t>
            </a:r>
            <a:endParaRPr sz="667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7275" y="891529"/>
            <a:ext cx="3782907" cy="5351780"/>
            <a:chOff x="515456" y="668646"/>
            <a:chExt cx="2837180" cy="4013835"/>
          </a:xfrm>
        </p:grpSpPr>
        <p:sp>
          <p:nvSpPr>
            <p:cNvPr id="13" name="object 13"/>
            <p:cNvSpPr/>
            <p:nvPr/>
          </p:nvSpPr>
          <p:spPr>
            <a:xfrm>
              <a:off x="1858896" y="734331"/>
              <a:ext cx="206608" cy="285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23711" y="676901"/>
              <a:ext cx="2820670" cy="3997325"/>
            </a:xfrm>
            <a:custGeom>
              <a:avLst/>
              <a:gdLst/>
              <a:ahLst/>
              <a:cxnLst/>
              <a:rect l="l" t="t" r="r" b="b"/>
              <a:pathLst>
                <a:path w="2820670" h="3997325">
                  <a:moveTo>
                    <a:pt x="162541" y="3996815"/>
                  </a:moveTo>
                  <a:lnTo>
                    <a:pt x="2657548" y="3996815"/>
                  </a:lnTo>
                  <a:lnTo>
                    <a:pt x="2700767" y="3991009"/>
                  </a:lnTo>
                  <a:lnTo>
                    <a:pt x="2739597" y="3974623"/>
                  </a:lnTo>
                  <a:lnTo>
                    <a:pt x="2772492" y="3949207"/>
                  </a:lnTo>
                  <a:lnTo>
                    <a:pt x="2797903" y="3916311"/>
                  </a:lnTo>
                  <a:lnTo>
                    <a:pt x="2814285" y="3877483"/>
                  </a:lnTo>
                  <a:lnTo>
                    <a:pt x="2820089" y="3834274"/>
                  </a:lnTo>
                  <a:lnTo>
                    <a:pt x="2820089" y="162541"/>
                  </a:lnTo>
                  <a:lnTo>
                    <a:pt x="2814285" y="119347"/>
                  </a:lnTo>
                  <a:lnTo>
                    <a:pt x="2797903" y="80524"/>
                  </a:lnTo>
                  <a:lnTo>
                    <a:pt x="2772492" y="47624"/>
                  </a:lnTo>
                  <a:lnTo>
                    <a:pt x="2739597" y="22201"/>
                  </a:lnTo>
                  <a:lnTo>
                    <a:pt x="2700767" y="5809"/>
                  </a:lnTo>
                  <a:lnTo>
                    <a:pt x="2657548" y="0"/>
                  </a:lnTo>
                  <a:lnTo>
                    <a:pt x="162541" y="0"/>
                  </a:lnTo>
                  <a:lnTo>
                    <a:pt x="119332" y="5809"/>
                  </a:lnTo>
                  <a:lnTo>
                    <a:pt x="80504" y="22201"/>
                  </a:lnTo>
                  <a:lnTo>
                    <a:pt x="47608" y="47624"/>
                  </a:lnTo>
                  <a:lnTo>
                    <a:pt x="22192" y="80524"/>
                  </a:lnTo>
                  <a:lnTo>
                    <a:pt x="5806" y="119347"/>
                  </a:lnTo>
                  <a:lnTo>
                    <a:pt x="0" y="162541"/>
                  </a:lnTo>
                  <a:lnTo>
                    <a:pt x="0" y="3834274"/>
                  </a:lnTo>
                  <a:lnTo>
                    <a:pt x="5806" y="3877483"/>
                  </a:lnTo>
                  <a:lnTo>
                    <a:pt x="22192" y="3916311"/>
                  </a:lnTo>
                  <a:lnTo>
                    <a:pt x="47608" y="3949207"/>
                  </a:lnTo>
                  <a:lnTo>
                    <a:pt x="80504" y="3974623"/>
                  </a:lnTo>
                  <a:lnTo>
                    <a:pt x="119332" y="3991009"/>
                  </a:lnTo>
                  <a:lnTo>
                    <a:pt x="162541" y="3996815"/>
                  </a:lnTo>
                  <a:close/>
                </a:path>
              </a:pathLst>
            </a:custGeom>
            <a:ln w="1625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78766" y="1350734"/>
            <a:ext cx="662093" cy="22412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23706">
              <a:spcBef>
                <a:spcPts val="147"/>
              </a:spcBef>
            </a:pPr>
            <a:r>
              <a:rPr sz="667" b="1" dirty="0">
                <a:latin typeface="Arial"/>
                <a:cs typeface="Arial"/>
              </a:rPr>
              <a:t>copy-snapshot</a:t>
            </a:r>
            <a:endParaRPr sz="667">
              <a:latin typeface="Arial"/>
              <a:cs typeface="Arial"/>
            </a:endParaRPr>
          </a:p>
          <a:p>
            <a:pPr marL="16933">
              <a:spcBef>
                <a:spcPts val="20"/>
              </a:spcBef>
            </a:pPr>
            <a:r>
              <a:rPr sz="667" b="1" spc="7" dirty="0">
                <a:latin typeface="Arial"/>
                <a:cs typeface="Arial"/>
              </a:rPr>
              <a:t>complete</a:t>
            </a:r>
            <a:r>
              <a:rPr sz="667" b="1" spc="-120" dirty="0">
                <a:latin typeface="Arial"/>
                <a:cs typeface="Arial"/>
              </a:rPr>
              <a:t> </a:t>
            </a:r>
            <a:r>
              <a:rPr sz="667" b="1" dirty="0">
                <a:latin typeface="Arial"/>
                <a:cs typeface="Arial"/>
              </a:rPr>
              <a:t>event</a:t>
            </a:r>
            <a:endParaRPr sz="667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68708" y="979108"/>
            <a:ext cx="1485053" cy="4734560"/>
            <a:chOff x="3726531" y="734331"/>
            <a:chExt cx="1113790" cy="3550920"/>
          </a:xfrm>
        </p:grpSpPr>
        <p:sp>
          <p:nvSpPr>
            <p:cNvPr id="17" name="object 17"/>
            <p:cNvSpPr/>
            <p:nvPr/>
          </p:nvSpPr>
          <p:spPr>
            <a:xfrm>
              <a:off x="4551229" y="734331"/>
              <a:ext cx="206679" cy="2857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726531" y="1416715"/>
              <a:ext cx="177278" cy="2453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5099" y="4133261"/>
              <a:ext cx="151710" cy="1517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365099" y="1719510"/>
              <a:ext cx="151710" cy="1517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9781" y="2080101"/>
              <a:ext cx="202410" cy="210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339781" y="2575599"/>
              <a:ext cx="202410" cy="2107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637773" y="3588411"/>
              <a:ext cx="202417" cy="2107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7674" y="3205608"/>
              <a:ext cx="390525" cy="260350"/>
            </a:xfrm>
            <a:custGeom>
              <a:avLst/>
              <a:gdLst/>
              <a:ahLst/>
              <a:cxnLst/>
              <a:rect l="l" t="t" r="r" b="b"/>
              <a:pathLst>
                <a:path w="390525" h="260350">
                  <a:moveTo>
                    <a:pt x="195049" y="260065"/>
                  </a:moveTo>
                  <a:lnTo>
                    <a:pt x="390098" y="130032"/>
                  </a:lnTo>
                  <a:lnTo>
                    <a:pt x="195049" y="0"/>
                  </a:lnTo>
                  <a:lnTo>
                    <a:pt x="0" y="130032"/>
                  </a:lnTo>
                  <a:lnTo>
                    <a:pt x="195049" y="260065"/>
                  </a:lnTo>
                  <a:close/>
                </a:path>
              </a:pathLst>
            </a:custGeom>
            <a:ln w="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06193" y="6069485"/>
            <a:ext cx="751840" cy="15651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867" spc="20" dirty="0">
                <a:latin typeface="Calibri"/>
                <a:cs typeface="Calibri"/>
              </a:rPr>
              <a:t>Primary</a:t>
            </a:r>
            <a:r>
              <a:rPr sz="867" spc="-93" dirty="0">
                <a:latin typeface="Calibri"/>
                <a:cs typeface="Calibri"/>
              </a:rPr>
              <a:t> </a:t>
            </a:r>
            <a:r>
              <a:rPr sz="867" spc="20" dirty="0">
                <a:latin typeface="Calibri"/>
                <a:cs typeface="Calibri"/>
              </a:rPr>
              <a:t>Region</a:t>
            </a:r>
            <a:endParaRPr sz="867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20089" y="6069485"/>
            <a:ext cx="513927" cy="15651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867" spc="27" dirty="0">
                <a:latin typeface="Calibri"/>
                <a:cs typeface="Calibri"/>
              </a:rPr>
              <a:t>DR</a:t>
            </a:r>
            <a:r>
              <a:rPr sz="867" spc="-80" dirty="0">
                <a:latin typeface="Calibri"/>
                <a:cs typeface="Calibri"/>
              </a:rPr>
              <a:t> </a:t>
            </a:r>
            <a:r>
              <a:rPr sz="867" spc="13" dirty="0">
                <a:latin typeface="Calibri"/>
                <a:cs typeface="Calibri"/>
              </a:rPr>
              <a:t>Region</a:t>
            </a:r>
            <a:endParaRPr sz="867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12047" y="2168041"/>
            <a:ext cx="1750907" cy="3507740"/>
            <a:chOff x="1134035" y="1626030"/>
            <a:chExt cx="1313180" cy="2630805"/>
          </a:xfrm>
        </p:grpSpPr>
        <p:sp>
          <p:nvSpPr>
            <p:cNvPr id="28" name="object 28"/>
            <p:cNvSpPr/>
            <p:nvPr/>
          </p:nvSpPr>
          <p:spPr>
            <a:xfrm>
              <a:off x="1585644" y="4104820"/>
              <a:ext cx="151710" cy="1517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585644" y="1626030"/>
              <a:ext cx="151710" cy="1517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560327" y="1986694"/>
              <a:ext cx="202410" cy="21065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0327" y="2482119"/>
              <a:ext cx="202410" cy="2107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244371" y="3559370"/>
              <a:ext cx="202418" cy="2107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134035" y="3206403"/>
              <a:ext cx="202418" cy="21072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40075" y="5129926"/>
            <a:ext cx="580812" cy="121466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667" b="1" dirty="0">
                <a:latin typeface="Arial"/>
                <a:cs typeface="Arial"/>
              </a:rPr>
              <a:t>Parallel</a:t>
            </a:r>
            <a:r>
              <a:rPr sz="667" b="1" spc="-33" dirty="0">
                <a:latin typeface="Arial"/>
                <a:cs typeface="Arial"/>
              </a:rPr>
              <a:t> </a:t>
            </a:r>
            <a:r>
              <a:rPr sz="667" b="1" spc="7" dirty="0">
                <a:latin typeface="Arial"/>
                <a:cs typeface="Arial"/>
              </a:rPr>
              <a:t>State</a:t>
            </a:r>
            <a:endParaRPr sz="667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12862" y="3821945"/>
            <a:ext cx="2405380" cy="1443567"/>
            <a:chOff x="759646" y="2866458"/>
            <a:chExt cx="1804035" cy="1082675"/>
          </a:xfrm>
        </p:grpSpPr>
        <p:sp>
          <p:nvSpPr>
            <p:cNvPr id="36" name="object 36"/>
            <p:cNvSpPr/>
            <p:nvPr/>
          </p:nvSpPr>
          <p:spPr>
            <a:xfrm>
              <a:off x="763456" y="2870268"/>
              <a:ext cx="1796414" cy="1075055"/>
            </a:xfrm>
            <a:custGeom>
              <a:avLst/>
              <a:gdLst/>
              <a:ahLst/>
              <a:cxnLst/>
              <a:rect l="l" t="t" r="r" b="b"/>
              <a:pathLst>
                <a:path w="1796414" h="1075054">
                  <a:moveTo>
                    <a:pt x="162548" y="1074722"/>
                  </a:moveTo>
                  <a:lnTo>
                    <a:pt x="1633560" y="1074722"/>
                  </a:lnTo>
                  <a:lnTo>
                    <a:pt x="1676754" y="1068918"/>
                  </a:lnTo>
                  <a:lnTo>
                    <a:pt x="1715577" y="1052536"/>
                  </a:lnTo>
                  <a:lnTo>
                    <a:pt x="1748477" y="1027124"/>
                  </a:lnTo>
                  <a:lnTo>
                    <a:pt x="1773900" y="994230"/>
                  </a:lnTo>
                  <a:lnTo>
                    <a:pt x="1790292" y="955400"/>
                  </a:lnTo>
                  <a:lnTo>
                    <a:pt x="1796101" y="912181"/>
                  </a:lnTo>
                  <a:lnTo>
                    <a:pt x="1796101" y="162541"/>
                  </a:lnTo>
                  <a:lnTo>
                    <a:pt x="1790292" y="119322"/>
                  </a:lnTo>
                  <a:lnTo>
                    <a:pt x="1773900" y="80492"/>
                  </a:lnTo>
                  <a:lnTo>
                    <a:pt x="1748477" y="47597"/>
                  </a:lnTo>
                  <a:lnTo>
                    <a:pt x="1715577" y="22185"/>
                  </a:lnTo>
                  <a:lnTo>
                    <a:pt x="1676754" y="5804"/>
                  </a:lnTo>
                  <a:lnTo>
                    <a:pt x="1633560" y="0"/>
                  </a:lnTo>
                  <a:lnTo>
                    <a:pt x="162548" y="0"/>
                  </a:lnTo>
                  <a:lnTo>
                    <a:pt x="119336" y="5804"/>
                  </a:lnTo>
                  <a:lnTo>
                    <a:pt x="80506" y="22185"/>
                  </a:lnTo>
                  <a:lnTo>
                    <a:pt x="47609" y="47597"/>
                  </a:lnTo>
                  <a:lnTo>
                    <a:pt x="22192" y="80492"/>
                  </a:lnTo>
                  <a:lnTo>
                    <a:pt x="5806" y="119322"/>
                  </a:lnTo>
                  <a:lnTo>
                    <a:pt x="0" y="162541"/>
                  </a:lnTo>
                  <a:lnTo>
                    <a:pt x="0" y="912181"/>
                  </a:lnTo>
                  <a:lnTo>
                    <a:pt x="5806" y="955400"/>
                  </a:lnTo>
                  <a:lnTo>
                    <a:pt x="22192" y="994230"/>
                  </a:lnTo>
                  <a:lnTo>
                    <a:pt x="47609" y="1027124"/>
                  </a:lnTo>
                  <a:lnTo>
                    <a:pt x="80506" y="1052536"/>
                  </a:lnTo>
                  <a:lnTo>
                    <a:pt x="119336" y="1068918"/>
                  </a:lnTo>
                  <a:lnTo>
                    <a:pt x="162548" y="1074722"/>
                  </a:lnTo>
                  <a:close/>
                </a:path>
              </a:pathLst>
            </a:custGeom>
            <a:ln w="7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864676" y="3212760"/>
              <a:ext cx="390525" cy="260350"/>
            </a:xfrm>
            <a:custGeom>
              <a:avLst/>
              <a:gdLst/>
              <a:ahLst/>
              <a:cxnLst/>
              <a:rect l="l" t="t" r="r" b="b"/>
              <a:pathLst>
                <a:path w="390525" h="260350">
                  <a:moveTo>
                    <a:pt x="195049" y="260065"/>
                  </a:moveTo>
                  <a:lnTo>
                    <a:pt x="390098" y="130032"/>
                  </a:lnTo>
                  <a:lnTo>
                    <a:pt x="195049" y="0"/>
                  </a:lnTo>
                  <a:lnTo>
                    <a:pt x="0" y="130032"/>
                  </a:lnTo>
                  <a:lnTo>
                    <a:pt x="195049" y="260065"/>
                  </a:lnTo>
                  <a:close/>
                </a:path>
              </a:pathLst>
            </a:custGeom>
            <a:ln w="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99527" y="4380020"/>
            <a:ext cx="298027" cy="1307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733" dirty="0">
                <a:latin typeface="Calibri"/>
                <a:cs typeface="Calibri"/>
              </a:rPr>
              <a:t>C</a:t>
            </a:r>
            <a:r>
              <a:rPr sz="733" spc="7" dirty="0">
                <a:latin typeface="Calibri"/>
                <a:cs typeface="Calibri"/>
              </a:rPr>
              <a:t>ho</a:t>
            </a:r>
            <a:r>
              <a:rPr sz="733" dirty="0">
                <a:latin typeface="Calibri"/>
                <a:cs typeface="Calibri"/>
              </a:rPr>
              <a:t>i</a:t>
            </a:r>
            <a:r>
              <a:rPr sz="733" spc="27" dirty="0">
                <a:latin typeface="Calibri"/>
                <a:cs typeface="Calibri"/>
              </a:rPr>
              <a:t>c</a:t>
            </a:r>
            <a:r>
              <a:rPr sz="733" dirty="0">
                <a:latin typeface="Calibri"/>
                <a:cs typeface="Calibri"/>
              </a:rPr>
              <a:t>e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15380" y="2366706"/>
            <a:ext cx="919480" cy="3110653"/>
          </a:xfrm>
          <a:custGeom>
            <a:avLst/>
            <a:gdLst/>
            <a:ahLst/>
            <a:cxnLst/>
            <a:rect l="l" t="t" r="r" b="b"/>
            <a:pathLst>
              <a:path w="689610" h="2332990">
                <a:moveTo>
                  <a:pt x="203140" y="1567764"/>
                </a:moveTo>
                <a:lnTo>
                  <a:pt x="52446" y="1567764"/>
                </a:lnTo>
                <a:lnTo>
                  <a:pt x="52446" y="1804135"/>
                </a:lnTo>
              </a:path>
              <a:path w="689610" h="2332990">
                <a:moveTo>
                  <a:pt x="593239" y="1567764"/>
                </a:moveTo>
                <a:lnTo>
                  <a:pt x="689246" y="1567764"/>
                </a:lnTo>
                <a:lnTo>
                  <a:pt x="689246" y="1784485"/>
                </a:lnTo>
              </a:path>
              <a:path w="689610" h="2332990">
                <a:moveTo>
                  <a:pt x="0" y="0"/>
                </a:moveTo>
                <a:lnTo>
                  <a:pt x="0" y="219972"/>
                </a:lnTo>
              </a:path>
              <a:path w="689610" h="2332990">
                <a:moveTo>
                  <a:pt x="0" y="422318"/>
                </a:moveTo>
                <a:lnTo>
                  <a:pt x="0" y="707090"/>
                </a:lnTo>
              </a:path>
              <a:path w="689610" h="2332990">
                <a:moveTo>
                  <a:pt x="0" y="2169961"/>
                </a:moveTo>
                <a:lnTo>
                  <a:pt x="0" y="2332502"/>
                </a:lnTo>
              </a:path>
            </a:pathLst>
          </a:custGeom>
          <a:ln w="5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 txBox="1"/>
          <p:nvPr/>
        </p:nvSpPr>
        <p:spPr>
          <a:xfrm>
            <a:off x="1493573" y="2712757"/>
            <a:ext cx="556260" cy="1307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733" spc="7" dirty="0">
                <a:latin typeface="Calibri"/>
                <a:cs typeface="Calibri"/>
              </a:rPr>
              <a:t>Tag</a:t>
            </a:r>
            <a:r>
              <a:rPr sz="733" spc="-60" dirty="0">
                <a:latin typeface="Calibri"/>
                <a:cs typeface="Calibri"/>
              </a:rPr>
              <a:t> </a:t>
            </a:r>
            <a:r>
              <a:rPr sz="733" spc="7" dirty="0">
                <a:latin typeface="Calibri"/>
                <a:cs typeface="Calibri"/>
              </a:rPr>
              <a:t>Snapshot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82563" y="3360899"/>
            <a:ext cx="695112" cy="1307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733" spc="7" dirty="0">
                <a:latin typeface="Calibri"/>
                <a:cs typeface="Calibri"/>
              </a:rPr>
              <a:t>Count</a:t>
            </a:r>
            <a:r>
              <a:rPr sz="733" spc="-27" dirty="0">
                <a:latin typeface="Calibri"/>
                <a:cs typeface="Calibri"/>
              </a:rPr>
              <a:t> </a:t>
            </a:r>
            <a:r>
              <a:rPr sz="733" spc="7" dirty="0">
                <a:latin typeface="Calibri"/>
                <a:cs typeface="Calibri"/>
              </a:rPr>
              <a:t>Snapshots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20918" y="4539912"/>
            <a:ext cx="703580" cy="1307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733" dirty="0">
                <a:latin typeface="Calibri"/>
                <a:cs typeface="Calibri"/>
              </a:rPr>
              <a:t>C</a:t>
            </a:r>
            <a:r>
              <a:rPr sz="733" spc="7" dirty="0">
                <a:latin typeface="Calibri"/>
                <a:cs typeface="Calibri"/>
              </a:rPr>
              <a:t>op</a:t>
            </a:r>
            <a:r>
              <a:rPr sz="733" dirty="0">
                <a:latin typeface="Calibri"/>
                <a:cs typeface="Calibri"/>
              </a:rPr>
              <a:t>y</a:t>
            </a:r>
            <a:r>
              <a:rPr sz="733" spc="33" dirty="0">
                <a:latin typeface="Calibri"/>
                <a:cs typeface="Calibri"/>
              </a:rPr>
              <a:t>T</a:t>
            </a:r>
            <a:r>
              <a:rPr sz="733" spc="7" dirty="0">
                <a:latin typeface="Calibri"/>
                <a:cs typeface="Calibri"/>
              </a:rPr>
              <a:t>o</a:t>
            </a:r>
            <a:r>
              <a:rPr sz="733" spc="-7" dirty="0">
                <a:latin typeface="Calibri"/>
                <a:cs typeface="Calibri"/>
              </a:rPr>
              <a:t>DRR</a:t>
            </a:r>
            <a:r>
              <a:rPr sz="733" spc="27" dirty="0">
                <a:latin typeface="Calibri"/>
                <a:cs typeface="Calibri"/>
              </a:rPr>
              <a:t>e</a:t>
            </a:r>
            <a:r>
              <a:rPr sz="733" spc="-7" dirty="0">
                <a:latin typeface="Calibri"/>
                <a:cs typeface="Calibri"/>
              </a:rPr>
              <a:t>g</a:t>
            </a:r>
            <a:r>
              <a:rPr sz="733" dirty="0">
                <a:latin typeface="Calibri"/>
                <a:cs typeface="Calibri"/>
              </a:rPr>
              <a:t>i</a:t>
            </a:r>
            <a:r>
              <a:rPr sz="733" spc="7" dirty="0">
                <a:latin typeface="Calibri"/>
                <a:cs typeface="Calibri"/>
              </a:rPr>
              <a:t>o</a:t>
            </a:r>
            <a:r>
              <a:rPr sz="733" dirty="0">
                <a:latin typeface="Calibri"/>
                <a:cs typeface="Calibri"/>
              </a:rPr>
              <a:t>n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20139" y="4985926"/>
            <a:ext cx="331047" cy="24352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733" dirty="0">
                <a:latin typeface="Calibri"/>
                <a:cs typeface="Calibri"/>
              </a:rPr>
              <a:t>Success</a:t>
            </a:r>
            <a:endParaRPr sz="733">
              <a:latin typeface="Calibri"/>
              <a:cs typeface="Calibri"/>
            </a:endParaRPr>
          </a:p>
          <a:p>
            <a:pPr marL="65192">
              <a:spcBef>
                <a:spcPts val="33"/>
              </a:spcBef>
            </a:pPr>
            <a:r>
              <a:rPr sz="733" dirty="0">
                <a:latin typeface="Calibri"/>
                <a:cs typeface="Calibri"/>
              </a:rPr>
              <a:t>State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23453" y="4994547"/>
            <a:ext cx="431800" cy="24352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7045">
              <a:spcBef>
                <a:spcPts val="140"/>
              </a:spcBef>
            </a:pPr>
            <a:r>
              <a:rPr sz="733" spc="7" dirty="0">
                <a:latin typeface="Calibri"/>
                <a:cs typeface="Calibri"/>
              </a:rPr>
              <a:t>Delete</a:t>
            </a:r>
            <a:endParaRPr sz="733">
              <a:latin typeface="Calibri"/>
              <a:cs typeface="Calibri"/>
            </a:endParaRPr>
          </a:p>
          <a:p>
            <a:pPr marL="16933">
              <a:spcBef>
                <a:spcPts val="27"/>
              </a:spcBef>
            </a:pPr>
            <a:r>
              <a:rPr sz="733" dirty="0">
                <a:latin typeface="Calibri"/>
                <a:cs typeface="Calibri"/>
              </a:rPr>
              <a:t>Snapshots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80038" y="4370147"/>
            <a:ext cx="297180" cy="1307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733" dirty="0">
                <a:latin typeface="Calibri"/>
                <a:cs typeface="Calibri"/>
              </a:rPr>
              <a:t>C</a:t>
            </a:r>
            <a:r>
              <a:rPr sz="733" spc="7" dirty="0">
                <a:latin typeface="Calibri"/>
                <a:cs typeface="Calibri"/>
              </a:rPr>
              <a:t>h</a:t>
            </a:r>
            <a:r>
              <a:rPr sz="733" dirty="0">
                <a:latin typeface="Calibri"/>
                <a:cs typeface="Calibri"/>
              </a:rPr>
              <a:t>oi</a:t>
            </a:r>
            <a:r>
              <a:rPr sz="733" spc="27" dirty="0">
                <a:latin typeface="Calibri"/>
                <a:cs typeface="Calibri"/>
              </a:rPr>
              <a:t>c</a:t>
            </a:r>
            <a:r>
              <a:rPr sz="733" dirty="0">
                <a:latin typeface="Calibri"/>
                <a:cs typeface="Calibri"/>
              </a:rPr>
              <a:t>e</a:t>
            </a:r>
            <a:endParaRPr sz="733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95913" y="2487535"/>
            <a:ext cx="838200" cy="3044613"/>
            <a:chOff x="4121935" y="1865651"/>
            <a:chExt cx="628650" cy="2283460"/>
          </a:xfrm>
        </p:grpSpPr>
        <p:sp>
          <p:nvSpPr>
            <p:cNvPr id="47" name="object 47"/>
            <p:cNvSpPr/>
            <p:nvPr/>
          </p:nvSpPr>
          <p:spPr>
            <a:xfrm>
              <a:off x="4124793" y="1868508"/>
              <a:ext cx="622935" cy="1720214"/>
            </a:xfrm>
            <a:custGeom>
              <a:avLst/>
              <a:gdLst/>
              <a:ahLst/>
              <a:cxnLst/>
              <a:rect l="l" t="t" r="r" b="b"/>
              <a:pathLst>
                <a:path w="622935" h="1720214">
                  <a:moveTo>
                    <a:pt x="122881" y="1467132"/>
                  </a:moveTo>
                  <a:lnTo>
                    <a:pt x="0" y="1467132"/>
                  </a:lnTo>
                  <a:lnTo>
                    <a:pt x="0" y="1719902"/>
                  </a:lnTo>
                </a:path>
                <a:path w="622935" h="1720214">
                  <a:moveTo>
                    <a:pt x="512980" y="1467132"/>
                  </a:moveTo>
                  <a:lnTo>
                    <a:pt x="622352" y="1467132"/>
                  </a:lnTo>
                  <a:lnTo>
                    <a:pt x="622352" y="1720191"/>
                  </a:lnTo>
                </a:path>
                <a:path w="622935" h="1720214">
                  <a:moveTo>
                    <a:pt x="316485" y="909508"/>
                  </a:moveTo>
                  <a:lnTo>
                    <a:pt x="317930" y="1337100"/>
                  </a:lnTo>
                </a:path>
                <a:path w="622935" h="1720214">
                  <a:moveTo>
                    <a:pt x="316196" y="0"/>
                  </a:moveTo>
                  <a:lnTo>
                    <a:pt x="316196" y="219900"/>
                  </a:lnTo>
                </a:path>
                <a:path w="622935" h="1720214">
                  <a:moveTo>
                    <a:pt x="316196" y="422318"/>
                  </a:moveTo>
                  <a:lnTo>
                    <a:pt x="316196" y="707090"/>
                  </a:lnTo>
                </a:path>
              </a:pathLst>
            </a:custGeom>
            <a:ln w="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477760" y="3785339"/>
              <a:ext cx="210820" cy="360680"/>
            </a:xfrm>
            <a:custGeom>
              <a:avLst/>
              <a:gdLst/>
              <a:ahLst/>
              <a:cxnLst/>
              <a:rect l="l" t="t" r="r" b="b"/>
              <a:pathLst>
                <a:path w="210820" h="360679">
                  <a:moveTo>
                    <a:pt x="210219" y="0"/>
                  </a:moveTo>
                  <a:lnTo>
                    <a:pt x="0" y="360588"/>
                  </a:lnTo>
                </a:path>
              </a:pathLst>
            </a:custGeom>
            <a:ln w="542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955820" y="2837396"/>
            <a:ext cx="755227" cy="1307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733" spc="7" dirty="0">
                <a:latin typeface="Calibri"/>
                <a:cs typeface="Calibri"/>
              </a:rPr>
              <a:t>Tag</a:t>
            </a:r>
            <a:r>
              <a:rPr sz="733" spc="-47" dirty="0">
                <a:latin typeface="Calibri"/>
                <a:cs typeface="Calibri"/>
              </a:rPr>
              <a:t> </a:t>
            </a:r>
            <a:r>
              <a:rPr sz="733" spc="7" dirty="0">
                <a:latin typeface="Calibri"/>
                <a:cs typeface="Calibri"/>
              </a:rPr>
              <a:t>SnapshotCopy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92114" y="3485731"/>
            <a:ext cx="690879" cy="1307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733" dirty="0">
                <a:latin typeface="Calibri"/>
                <a:cs typeface="Calibri"/>
              </a:rPr>
              <a:t>Count</a:t>
            </a:r>
            <a:r>
              <a:rPr sz="733" spc="7" dirty="0">
                <a:latin typeface="Calibri"/>
                <a:cs typeface="Calibri"/>
              </a:rPr>
              <a:t> </a:t>
            </a:r>
            <a:r>
              <a:rPr sz="733" dirty="0">
                <a:latin typeface="Calibri"/>
                <a:cs typeface="Calibri"/>
              </a:rPr>
              <a:t>Snapshots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93078" y="5140231"/>
            <a:ext cx="429260" cy="1307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733" dirty="0">
                <a:latin typeface="Calibri"/>
                <a:cs typeface="Calibri"/>
              </a:rPr>
              <a:t>Pass</a:t>
            </a:r>
            <a:r>
              <a:rPr sz="733" spc="-20" dirty="0">
                <a:latin typeface="Calibri"/>
                <a:cs typeface="Calibri"/>
              </a:rPr>
              <a:t> </a:t>
            </a:r>
            <a:r>
              <a:rPr sz="733" dirty="0">
                <a:latin typeface="Calibri"/>
                <a:cs typeface="Calibri"/>
              </a:rPr>
              <a:t>State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13961" y="5073048"/>
            <a:ext cx="431800" cy="24352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8051">
              <a:spcBef>
                <a:spcPts val="140"/>
              </a:spcBef>
            </a:pPr>
            <a:r>
              <a:rPr sz="733" spc="7" dirty="0">
                <a:latin typeface="Calibri"/>
                <a:cs typeface="Calibri"/>
              </a:rPr>
              <a:t>Delete</a:t>
            </a:r>
            <a:endParaRPr sz="733">
              <a:latin typeface="Calibri"/>
              <a:cs typeface="Calibri"/>
            </a:endParaRPr>
          </a:p>
          <a:p>
            <a:pPr marL="16933">
              <a:spcBef>
                <a:spcPts val="27"/>
              </a:spcBef>
            </a:pPr>
            <a:r>
              <a:rPr sz="733" dirty="0">
                <a:latin typeface="Calibri"/>
                <a:cs typeface="Calibri"/>
              </a:rPr>
              <a:t>Snapshots</a:t>
            </a:r>
            <a:endParaRPr sz="733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365881" y="4110780"/>
            <a:ext cx="2113280" cy="1421553"/>
            <a:chOff x="4024411" y="3083084"/>
            <a:chExt cx="1584960" cy="1066165"/>
          </a:xfrm>
        </p:grpSpPr>
        <p:sp>
          <p:nvSpPr>
            <p:cNvPr id="54" name="object 54"/>
            <p:cNvSpPr/>
            <p:nvPr/>
          </p:nvSpPr>
          <p:spPr>
            <a:xfrm>
              <a:off x="4174711" y="3757670"/>
              <a:ext cx="229235" cy="388620"/>
            </a:xfrm>
            <a:custGeom>
              <a:avLst/>
              <a:gdLst/>
              <a:ahLst/>
              <a:cxnLst/>
              <a:rect l="l" t="t" r="r" b="b"/>
              <a:pathLst>
                <a:path w="229235" h="388620">
                  <a:moveTo>
                    <a:pt x="0" y="0"/>
                  </a:moveTo>
                  <a:lnTo>
                    <a:pt x="229074" y="388444"/>
                  </a:lnTo>
                </a:path>
              </a:pathLst>
            </a:custGeom>
            <a:ln w="542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7268" y="3588396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79" h="169545">
                  <a:moveTo>
                    <a:pt x="0" y="169274"/>
                  </a:moveTo>
                  <a:lnTo>
                    <a:pt x="195049" y="169274"/>
                  </a:lnTo>
                  <a:lnTo>
                    <a:pt x="195049" y="0"/>
                  </a:lnTo>
                  <a:lnTo>
                    <a:pt x="0" y="0"/>
                  </a:lnTo>
                  <a:lnTo>
                    <a:pt x="0" y="169274"/>
                  </a:lnTo>
                  <a:close/>
                </a:path>
              </a:pathLst>
            </a:custGeom>
            <a:ln w="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6031" y="3629155"/>
              <a:ext cx="97790" cy="88265"/>
            </a:xfrm>
            <a:custGeom>
              <a:avLst/>
              <a:gdLst/>
              <a:ahLst/>
              <a:cxnLst/>
              <a:rect l="l" t="t" r="r" b="b"/>
              <a:pathLst>
                <a:path w="97789" h="88264">
                  <a:moveTo>
                    <a:pt x="0" y="40960"/>
                  </a:moveTo>
                  <a:lnTo>
                    <a:pt x="33880" y="87772"/>
                  </a:lnTo>
                  <a:lnTo>
                    <a:pt x="97524" y="0"/>
                  </a:lnTo>
                </a:path>
              </a:pathLst>
            </a:custGeom>
            <a:ln w="16254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5345506" y="3087712"/>
              <a:ext cx="263525" cy="162560"/>
            </a:xfrm>
            <a:custGeom>
              <a:avLst/>
              <a:gdLst/>
              <a:ahLst/>
              <a:cxnLst/>
              <a:rect l="l" t="t" r="r" b="b"/>
              <a:pathLst>
                <a:path w="263525" h="162560">
                  <a:moveTo>
                    <a:pt x="263245" y="43713"/>
                  </a:moveTo>
                  <a:lnTo>
                    <a:pt x="151638" y="0"/>
                  </a:lnTo>
                  <a:lnTo>
                    <a:pt x="0" y="43713"/>
                  </a:lnTo>
                  <a:lnTo>
                    <a:pt x="0" y="51727"/>
                  </a:lnTo>
                  <a:lnTo>
                    <a:pt x="263245" y="51727"/>
                  </a:lnTo>
                  <a:lnTo>
                    <a:pt x="263245" y="43713"/>
                  </a:lnTo>
                  <a:close/>
                </a:path>
                <a:path w="263525" h="162560">
                  <a:moveTo>
                    <a:pt x="263334" y="117182"/>
                  </a:moveTo>
                  <a:lnTo>
                    <a:pt x="0" y="117182"/>
                  </a:lnTo>
                  <a:lnTo>
                    <a:pt x="0" y="162115"/>
                  </a:lnTo>
                  <a:lnTo>
                    <a:pt x="263334" y="162115"/>
                  </a:lnTo>
                  <a:lnTo>
                    <a:pt x="263334" y="117182"/>
                  </a:lnTo>
                  <a:close/>
                </a:path>
                <a:path w="263525" h="162560">
                  <a:moveTo>
                    <a:pt x="263334" y="65392"/>
                  </a:moveTo>
                  <a:lnTo>
                    <a:pt x="0" y="65392"/>
                  </a:lnTo>
                  <a:lnTo>
                    <a:pt x="0" y="106273"/>
                  </a:lnTo>
                  <a:lnTo>
                    <a:pt x="263334" y="106273"/>
                  </a:lnTo>
                  <a:lnTo>
                    <a:pt x="263334" y="65392"/>
                  </a:lnTo>
                  <a:close/>
                </a:path>
              </a:pathLst>
            </a:custGeom>
            <a:solidFill>
              <a:srgbClr val="87692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345506" y="3083089"/>
              <a:ext cx="263525" cy="158750"/>
            </a:xfrm>
            <a:custGeom>
              <a:avLst/>
              <a:gdLst/>
              <a:ahLst/>
              <a:cxnLst/>
              <a:rect l="l" t="t" r="r" b="b"/>
              <a:pathLst>
                <a:path w="263525" h="158750">
                  <a:moveTo>
                    <a:pt x="263309" y="118452"/>
                  </a:moveTo>
                  <a:lnTo>
                    <a:pt x="0" y="118452"/>
                  </a:lnTo>
                  <a:lnTo>
                    <a:pt x="0" y="158711"/>
                  </a:lnTo>
                  <a:lnTo>
                    <a:pt x="263309" y="158711"/>
                  </a:lnTo>
                  <a:lnTo>
                    <a:pt x="263309" y="118452"/>
                  </a:lnTo>
                  <a:close/>
                </a:path>
                <a:path w="263525" h="158750">
                  <a:moveTo>
                    <a:pt x="263309" y="62611"/>
                  </a:moveTo>
                  <a:lnTo>
                    <a:pt x="0" y="62611"/>
                  </a:lnTo>
                  <a:lnTo>
                    <a:pt x="0" y="102870"/>
                  </a:lnTo>
                  <a:lnTo>
                    <a:pt x="263309" y="102870"/>
                  </a:lnTo>
                  <a:lnTo>
                    <a:pt x="263309" y="62611"/>
                  </a:lnTo>
                  <a:close/>
                </a:path>
                <a:path w="263525" h="158750">
                  <a:moveTo>
                    <a:pt x="263334" y="0"/>
                  </a:moveTo>
                  <a:lnTo>
                    <a:pt x="0" y="0"/>
                  </a:lnTo>
                  <a:lnTo>
                    <a:pt x="0" y="48336"/>
                  </a:lnTo>
                  <a:lnTo>
                    <a:pt x="263334" y="48336"/>
                  </a:lnTo>
                  <a:lnTo>
                    <a:pt x="263334" y="0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354028" y="3154235"/>
              <a:ext cx="246379" cy="79375"/>
            </a:xfrm>
            <a:custGeom>
              <a:avLst/>
              <a:gdLst/>
              <a:ahLst/>
              <a:cxnLst/>
              <a:rect l="l" t="t" r="r" b="b"/>
              <a:pathLst>
                <a:path w="246379" h="79375">
                  <a:moveTo>
                    <a:pt x="246240" y="55765"/>
                  </a:moveTo>
                  <a:lnTo>
                    <a:pt x="0" y="55765"/>
                  </a:lnTo>
                  <a:lnTo>
                    <a:pt x="0" y="79044"/>
                  </a:lnTo>
                  <a:lnTo>
                    <a:pt x="246240" y="79044"/>
                  </a:lnTo>
                  <a:lnTo>
                    <a:pt x="246240" y="55765"/>
                  </a:lnTo>
                  <a:close/>
                </a:path>
                <a:path w="246379" h="79375">
                  <a:moveTo>
                    <a:pt x="246240" y="0"/>
                  </a:moveTo>
                  <a:lnTo>
                    <a:pt x="0" y="0"/>
                  </a:lnTo>
                  <a:lnTo>
                    <a:pt x="0" y="23279"/>
                  </a:lnTo>
                  <a:lnTo>
                    <a:pt x="246240" y="23279"/>
                  </a:lnTo>
                  <a:lnTo>
                    <a:pt x="24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659077" y="3586845"/>
            <a:ext cx="2576407" cy="1414780"/>
            <a:chOff x="1244307" y="2690133"/>
            <a:chExt cx="1932305" cy="1061085"/>
          </a:xfrm>
        </p:grpSpPr>
        <p:sp>
          <p:nvSpPr>
            <p:cNvPr id="61" name="object 61"/>
            <p:cNvSpPr/>
            <p:nvPr/>
          </p:nvSpPr>
          <p:spPr>
            <a:xfrm>
              <a:off x="1616457" y="3579150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0" y="169274"/>
                  </a:moveTo>
                  <a:lnTo>
                    <a:pt x="195049" y="169274"/>
                  </a:lnTo>
                  <a:lnTo>
                    <a:pt x="195049" y="0"/>
                  </a:lnTo>
                  <a:lnTo>
                    <a:pt x="0" y="0"/>
                  </a:lnTo>
                  <a:lnTo>
                    <a:pt x="0" y="169274"/>
                  </a:lnTo>
                  <a:close/>
                </a:path>
              </a:pathLst>
            </a:custGeom>
            <a:ln w="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665220" y="3619908"/>
              <a:ext cx="97790" cy="88265"/>
            </a:xfrm>
            <a:custGeom>
              <a:avLst/>
              <a:gdLst/>
              <a:ahLst/>
              <a:cxnLst/>
              <a:rect l="l" t="t" r="r" b="b"/>
              <a:pathLst>
                <a:path w="97789" h="88264">
                  <a:moveTo>
                    <a:pt x="0" y="40960"/>
                  </a:moveTo>
                  <a:lnTo>
                    <a:pt x="33953" y="87772"/>
                  </a:lnTo>
                  <a:lnTo>
                    <a:pt x="97524" y="0"/>
                  </a:lnTo>
                </a:path>
              </a:pathLst>
            </a:custGeom>
            <a:ln w="16254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247019" y="2692845"/>
              <a:ext cx="812800" cy="514350"/>
            </a:xfrm>
            <a:custGeom>
              <a:avLst/>
              <a:gdLst/>
              <a:ahLst/>
              <a:cxnLst/>
              <a:rect l="l" t="t" r="r" b="b"/>
              <a:pathLst>
                <a:path w="812800" h="514350">
                  <a:moveTo>
                    <a:pt x="413577" y="0"/>
                  </a:moveTo>
                  <a:lnTo>
                    <a:pt x="413577" y="391688"/>
                  </a:lnTo>
                  <a:lnTo>
                    <a:pt x="0" y="391688"/>
                  </a:lnTo>
                  <a:lnTo>
                    <a:pt x="0" y="512546"/>
                  </a:lnTo>
                </a:path>
                <a:path w="812800" h="514350">
                  <a:moveTo>
                    <a:pt x="419500" y="1155"/>
                  </a:moveTo>
                  <a:lnTo>
                    <a:pt x="419500" y="392844"/>
                  </a:lnTo>
                  <a:lnTo>
                    <a:pt x="812706" y="392844"/>
                  </a:lnTo>
                  <a:lnTo>
                    <a:pt x="812706" y="513774"/>
                  </a:lnTo>
                </a:path>
              </a:pathLst>
            </a:custGeom>
            <a:ln w="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2912808" y="3093135"/>
              <a:ext cx="263525" cy="162560"/>
            </a:xfrm>
            <a:custGeom>
              <a:avLst/>
              <a:gdLst/>
              <a:ahLst/>
              <a:cxnLst/>
              <a:rect l="l" t="t" r="r" b="b"/>
              <a:pathLst>
                <a:path w="263525" h="162560">
                  <a:moveTo>
                    <a:pt x="263245" y="43700"/>
                  </a:moveTo>
                  <a:lnTo>
                    <a:pt x="151638" y="0"/>
                  </a:lnTo>
                  <a:lnTo>
                    <a:pt x="0" y="43700"/>
                  </a:lnTo>
                  <a:lnTo>
                    <a:pt x="0" y="51727"/>
                  </a:lnTo>
                  <a:lnTo>
                    <a:pt x="263245" y="51727"/>
                  </a:lnTo>
                  <a:lnTo>
                    <a:pt x="263245" y="43700"/>
                  </a:lnTo>
                  <a:close/>
                </a:path>
                <a:path w="263525" h="162560">
                  <a:moveTo>
                    <a:pt x="263334" y="117182"/>
                  </a:moveTo>
                  <a:lnTo>
                    <a:pt x="0" y="117182"/>
                  </a:lnTo>
                  <a:lnTo>
                    <a:pt x="0" y="162102"/>
                  </a:lnTo>
                  <a:lnTo>
                    <a:pt x="263334" y="162102"/>
                  </a:lnTo>
                  <a:lnTo>
                    <a:pt x="263334" y="117182"/>
                  </a:lnTo>
                  <a:close/>
                </a:path>
                <a:path w="263525" h="162560">
                  <a:moveTo>
                    <a:pt x="263334" y="65392"/>
                  </a:moveTo>
                  <a:lnTo>
                    <a:pt x="0" y="65392"/>
                  </a:lnTo>
                  <a:lnTo>
                    <a:pt x="0" y="106260"/>
                  </a:lnTo>
                  <a:lnTo>
                    <a:pt x="263334" y="106260"/>
                  </a:lnTo>
                  <a:lnTo>
                    <a:pt x="263334" y="65392"/>
                  </a:lnTo>
                  <a:close/>
                </a:path>
              </a:pathLst>
            </a:custGeom>
            <a:solidFill>
              <a:srgbClr val="87692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2912808" y="3088512"/>
              <a:ext cx="263525" cy="158750"/>
            </a:xfrm>
            <a:custGeom>
              <a:avLst/>
              <a:gdLst/>
              <a:ahLst/>
              <a:cxnLst/>
              <a:rect l="l" t="t" r="r" b="b"/>
              <a:pathLst>
                <a:path w="263525" h="158750">
                  <a:moveTo>
                    <a:pt x="263309" y="118452"/>
                  </a:moveTo>
                  <a:lnTo>
                    <a:pt x="0" y="118452"/>
                  </a:lnTo>
                  <a:lnTo>
                    <a:pt x="0" y="158711"/>
                  </a:lnTo>
                  <a:lnTo>
                    <a:pt x="263309" y="158711"/>
                  </a:lnTo>
                  <a:lnTo>
                    <a:pt x="263309" y="118452"/>
                  </a:lnTo>
                  <a:close/>
                </a:path>
                <a:path w="263525" h="158750">
                  <a:moveTo>
                    <a:pt x="263309" y="62611"/>
                  </a:moveTo>
                  <a:lnTo>
                    <a:pt x="0" y="62611"/>
                  </a:lnTo>
                  <a:lnTo>
                    <a:pt x="0" y="102870"/>
                  </a:lnTo>
                  <a:lnTo>
                    <a:pt x="263309" y="102870"/>
                  </a:lnTo>
                  <a:lnTo>
                    <a:pt x="263309" y="62611"/>
                  </a:lnTo>
                  <a:close/>
                </a:path>
                <a:path w="263525" h="158750">
                  <a:moveTo>
                    <a:pt x="263334" y="0"/>
                  </a:moveTo>
                  <a:lnTo>
                    <a:pt x="0" y="0"/>
                  </a:lnTo>
                  <a:lnTo>
                    <a:pt x="0" y="48323"/>
                  </a:lnTo>
                  <a:lnTo>
                    <a:pt x="263334" y="48323"/>
                  </a:lnTo>
                  <a:lnTo>
                    <a:pt x="263334" y="0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2921330" y="3159645"/>
              <a:ext cx="246379" cy="79375"/>
            </a:xfrm>
            <a:custGeom>
              <a:avLst/>
              <a:gdLst/>
              <a:ahLst/>
              <a:cxnLst/>
              <a:rect l="l" t="t" r="r" b="b"/>
              <a:pathLst>
                <a:path w="246380" h="79375">
                  <a:moveTo>
                    <a:pt x="246240" y="55778"/>
                  </a:moveTo>
                  <a:lnTo>
                    <a:pt x="0" y="55778"/>
                  </a:lnTo>
                  <a:lnTo>
                    <a:pt x="0" y="79057"/>
                  </a:lnTo>
                  <a:lnTo>
                    <a:pt x="246240" y="79057"/>
                  </a:lnTo>
                  <a:lnTo>
                    <a:pt x="246240" y="55778"/>
                  </a:lnTo>
                  <a:close/>
                </a:path>
                <a:path w="246380" h="79375">
                  <a:moveTo>
                    <a:pt x="246240" y="0"/>
                  </a:moveTo>
                  <a:lnTo>
                    <a:pt x="0" y="0"/>
                  </a:lnTo>
                  <a:lnTo>
                    <a:pt x="0" y="23291"/>
                  </a:lnTo>
                  <a:lnTo>
                    <a:pt x="246240" y="23291"/>
                  </a:lnTo>
                  <a:lnTo>
                    <a:pt x="24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814902" y="4324636"/>
            <a:ext cx="494453" cy="24352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spcBef>
                <a:spcPts val="140"/>
              </a:spcBef>
            </a:pPr>
            <a:r>
              <a:rPr sz="733" spc="33" dirty="0">
                <a:latin typeface="Calibri"/>
                <a:cs typeface="Calibri"/>
              </a:rPr>
              <a:t>N</a:t>
            </a:r>
            <a:r>
              <a:rPr sz="733" spc="7" dirty="0">
                <a:latin typeface="Calibri"/>
                <a:cs typeface="Calibri"/>
              </a:rPr>
              <a:t>o</a:t>
            </a:r>
            <a:r>
              <a:rPr sz="733" spc="-20" dirty="0">
                <a:latin typeface="Calibri"/>
                <a:cs typeface="Calibri"/>
              </a:rPr>
              <a:t>t</a:t>
            </a:r>
            <a:r>
              <a:rPr sz="733" dirty="0">
                <a:latin typeface="Calibri"/>
                <a:cs typeface="Calibri"/>
              </a:rPr>
              <a:t>ifi</a:t>
            </a:r>
            <a:r>
              <a:rPr sz="733" spc="27" dirty="0">
                <a:latin typeface="Calibri"/>
                <a:cs typeface="Calibri"/>
              </a:rPr>
              <a:t>c</a:t>
            </a:r>
            <a:r>
              <a:rPr sz="733" spc="-13" dirty="0">
                <a:latin typeface="Calibri"/>
                <a:cs typeface="Calibri"/>
              </a:rPr>
              <a:t>a</a:t>
            </a:r>
            <a:r>
              <a:rPr sz="733" spc="33" dirty="0">
                <a:latin typeface="Calibri"/>
                <a:cs typeface="Calibri"/>
              </a:rPr>
              <a:t>t</a:t>
            </a:r>
            <a:r>
              <a:rPr sz="733" dirty="0">
                <a:latin typeface="Calibri"/>
                <a:cs typeface="Calibri"/>
              </a:rPr>
              <a:t>i</a:t>
            </a:r>
            <a:r>
              <a:rPr sz="733" spc="7" dirty="0">
                <a:latin typeface="Calibri"/>
                <a:cs typeface="Calibri"/>
              </a:rPr>
              <a:t>o</a:t>
            </a:r>
            <a:r>
              <a:rPr sz="733" dirty="0">
                <a:latin typeface="Calibri"/>
                <a:cs typeface="Calibri"/>
              </a:rPr>
              <a:t>n</a:t>
            </a:r>
            <a:endParaRPr sz="733">
              <a:latin typeface="Calibri"/>
              <a:cs typeface="Calibri"/>
            </a:endParaRPr>
          </a:p>
          <a:p>
            <a:pPr marL="2540" algn="ctr">
              <a:spcBef>
                <a:spcPts val="27"/>
              </a:spcBef>
            </a:pPr>
            <a:r>
              <a:rPr sz="733" spc="7" dirty="0">
                <a:latin typeface="Calibri"/>
                <a:cs typeface="Calibri"/>
              </a:rPr>
              <a:t>Topic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52910" y="3549736"/>
            <a:ext cx="524933" cy="22412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15990">
              <a:spcBef>
                <a:spcPts val="147"/>
              </a:spcBef>
            </a:pPr>
            <a:r>
              <a:rPr sz="667" dirty="0">
                <a:latin typeface="Calibri"/>
                <a:cs typeface="Calibri"/>
              </a:rPr>
              <a:t>Errors</a:t>
            </a:r>
            <a:r>
              <a:rPr sz="667" spc="-67" dirty="0">
                <a:latin typeface="Calibri"/>
                <a:cs typeface="Calibri"/>
              </a:rPr>
              <a:t> </a:t>
            </a:r>
            <a:r>
              <a:rPr sz="667" spc="7" dirty="0">
                <a:latin typeface="Calibri"/>
                <a:cs typeface="Calibri"/>
              </a:rPr>
              <a:t>Sent</a:t>
            </a:r>
            <a:endParaRPr sz="667">
              <a:latin typeface="Calibri"/>
              <a:cs typeface="Calibri"/>
            </a:endParaRPr>
          </a:p>
          <a:p>
            <a:pPr marL="16933">
              <a:spcBef>
                <a:spcPts val="20"/>
              </a:spcBef>
            </a:pPr>
            <a:r>
              <a:rPr sz="667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sz="667" u="sng" spc="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67" u="sng" spc="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667" u="sng" spc="-2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667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SNS</a:t>
            </a:r>
            <a:r>
              <a:rPr sz="667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667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61391" y="4317412"/>
            <a:ext cx="496147" cy="24352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spcBef>
                <a:spcPts val="140"/>
              </a:spcBef>
            </a:pPr>
            <a:r>
              <a:rPr sz="733" spc="33" dirty="0">
                <a:latin typeface="Calibri"/>
                <a:cs typeface="Calibri"/>
              </a:rPr>
              <a:t>N</a:t>
            </a:r>
            <a:r>
              <a:rPr sz="733" spc="7" dirty="0">
                <a:latin typeface="Calibri"/>
                <a:cs typeface="Calibri"/>
              </a:rPr>
              <a:t>o</a:t>
            </a:r>
            <a:r>
              <a:rPr sz="733" spc="-20" dirty="0">
                <a:latin typeface="Calibri"/>
                <a:cs typeface="Calibri"/>
              </a:rPr>
              <a:t>t</a:t>
            </a:r>
            <a:r>
              <a:rPr sz="733" dirty="0">
                <a:latin typeface="Calibri"/>
                <a:cs typeface="Calibri"/>
              </a:rPr>
              <a:t>ifi</a:t>
            </a:r>
            <a:r>
              <a:rPr sz="733" spc="27" dirty="0">
                <a:latin typeface="Calibri"/>
                <a:cs typeface="Calibri"/>
              </a:rPr>
              <a:t>c</a:t>
            </a:r>
            <a:r>
              <a:rPr sz="733" spc="-13" dirty="0">
                <a:latin typeface="Calibri"/>
                <a:cs typeface="Calibri"/>
              </a:rPr>
              <a:t>a</a:t>
            </a:r>
            <a:r>
              <a:rPr sz="733" spc="33" dirty="0">
                <a:latin typeface="Calibri"/>
                <a:cs typeface="Calibri"/>
              </a:rPr>
              <a:t>t</a:t>
            </a:r>
            <a:r>
              <a:rPr sz="733" dirty="0">
                <a:latin typeface="Calibri"/>
                <a:cs typeface="Calibri"/>
              </a:rPr>
              <a:t>i</a:t>
            </a:r>
            <a:r>
              <a:rPr sz="733" spc="7" dirty="0">
                <a:latin typeface="Calibri"/>
                <a:cs typeface="Calibri"/>
              </a:rPr>
              <a:t>o</a:t>
            </a:r>
            <a:r>
              <a:rPr sz="733" dirty="0">
                <a:latin typeface="Calibri"/>
                <a:cs typeface="Calibri"/>
              </a:rPr>
              <a:t>n</a:t>
            </a:r>
            <a:endParaRPr sz="733">
              <a:latin typeface="Calibri"/>
              <a:cs typeface="Calibri"/>
            </a:endParaRPr>
          </a:p>
          <a:p>
            <a:pPr marL="1693" algn="ctr">
              <a:spcBef>
                <a:spcPts val="27"/>
              </a:spcBef>
            </a:pPr>
            <a:r>
              <a:rPr sz="733" spc="7" dirty="0">
                <a:latin typeface="Calibri"/>
                <a:cs typeface="Calibri"/>
              </a:rPr>
              <a:t>Topic</a:t>
            </a:r>
            <a:endParaRPr sz="733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856787" y="3794468"/>
            <a:ext cx="452120" cy="298872"/>
          </a:xfrm>
          <a:custGeom>
            <a:avLst/>
            <a:gdLst/>
            <a:ahLst/>
            <a:cxnLst/>
            <a:rect l="l" t="t" r="r" b="b"/>
            <a:pathLst>
              <a:path w="339089" h="224155">
                <a:moveTo>
                  <a:pt x="0" y="0"/>
                </a:moveTo>
                <a:lnTo>
                  <a:pt x="338663" y="0"/>
                </a:lnTo>
                <a:lnTo>
                  <a:pt x="338663" y="224090"/>
                </a:lnTo>
              </a:path>
            </a:pathLst>
          </a:custGeom>
          <a:ln w="5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71"/>
          <p:cNvSpPr txBox="1"/>
          <p:nvPr/>
        </p:nvSpPr>
        <p:spPr>
          <a:xfrm>
            <a:off x="6942435" y="3542511"/>
            <a:ext cx="424180" cy="2238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96518" marR="6773" indent="-80431">
              <a:lnSpc>
                <a:spcPct val="102699"/>
              </a:lnSpc>
              <a:spcBef>
                <a:spcPts val="127"/>
              </a:spcBef>
            </a:pPr>
            <a:r>
              <a:rPr sz="667" dirty="0">
                <a:latin typeface="Calibri"/>
                <a:cs typeface="Calibri"/>
              </a:rPr>
              <a:t>Errors</a:t>
            </a:r>
            <a:r>
              <a:rPr sz="667" spc="-93" dirty="0">
                <a:latin typeface="Calibri"/>
                <a:cs typeface="Calibri"/>
              </a:rPr>
              <a:t> </a:t>
            </a:r>
            <a:r>
              <a:rPr sz="667" spc="7" dirty="0">
                <a:latin typeface="Calibri"/>
                <a:cs typeface="Calibri"/>
              </a:rPr>
              <a:t>Sent  to</a:t>
            </a:r>
            <a:r>
              <a:rPr sz="667" spc="-27" dirty="0">
                <a:latin typeface="Calibri"/>
                <a:cs typeface="Calibri"/>
              </a:rPr>
              <a:t> </a:t>
            </a:r>
            <a:r>
              <a:rPr sz="667" dirty="0">
                <a:latin typeface="Calibri"/>
                <a:cs typeface="Calibri"/>
              </a:rPr>
              <a:t>SNS</a:t>
            </a:r>
            <a:endParaRPr sz="667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255950" y="3396827"/>
            <a:ext cx="2998047" cy="145338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lnSpc>
                <a:spcPts val="2847"/>
              </a:lnSpc>
              <a:spcBef>
                <a:spcPts val="133"/>
              </a:spcBef>
              <a:buAutoNum type="arabicPeriod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474121" indent="-457189">
              <a:lnSpc>
                <a:spcPts val="2847"/>
              </a:lnSpc>
              <a:buAutoNum type="arabicPeriod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Count</a:t>
            </a:r>
            <a:endParaRPr sz="2400">
              <a:latin typeface="Arial"/>
              <a:cs typeface="Arial"/>
            </a:endParaRPr>
          </a:p>
          <a:p>
            <a:pPr marL="474121" indent="-457189">
              <a:lnSpc>
                <a:spcPts val="2847"/>
              </a:lnSpc>
              <a:spcBef>
                <a:spcPts val="27"/>
              </a:spcBef>
              <a:buAutoNum type="arabicPeriod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Copy to </a:t>
            </a:r>
            <a:r>
              <a:rPr sz="2400" dirty="0">
                <a:solidFill>
                  <a:srgbClr val="474746"/>
                </a:solidFill>
                <a:latin typeface="Arial"/>
                <a:cs typeface="Arial"/>
              </a:rPr>
              <a:t>DR</a:t>
            </a:r>
            <a:r>
              <a:rPr sz="2400" spc="-87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474121" indent="-457189">
              <a:lnSpc>
                <a:spcPts val="2847"/>
              </a:lnSpc>
              <a:buAutoNum type="arabicPeriod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Delete</a:t>
            </a:r>
            <a:r>
              <a:rPr sz="2400" spc="-2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Expired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182639" y="2535260"/>
            <a:ext cx="3014980" cy="7540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6933" marR="6773">
              <a:lnSpc>
                <a:spcPts val="2813"/>
              </a:lnSpc>
              <a:spcBef>
                <a:spcPts val="280"/>
              </a:spcBef>
            </a:pP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Whenever </a:t>
            </a:r>
            <a:r>
              <a:rPr sz="2400" dirty="0">
                <a:solidFill>
                  <a:srgbClr val="474746"/>
                </a:solidFill>
                <a:latin typeface="Arial"/>
                <a:cs typeface="Arial"/>
              </a:rPr>
              <a:t>a </a:t>
            </a: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new</a:t>
            </a:r>
            <a:r>
              <a:rPr sz="2400" spc="-10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EBS  snapshot</a:t>
            </a:r>
            <a:r>
              <a:rPr sz="2400" spc="-33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completes: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182639" y="925913"/>
            <a:ext cx="21344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State</a:t>
            </a:r>
            <a:r>
              <a:rPr sz="2400" spc="-87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Machines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182639" y="1279482"/>
            <a:ext cx="2710180" cy="73785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6933" marR="6773">
              <a:lnSpc>
                <a:spcPct val="102200"/>
              </a:lnSpc>
              <a:spcBef>
                <a:spcPts val="67"/>
              </a:spcBef>
            </a:pP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invoked by Amazon  CloudWatch</a:t>
            </a:r>
            <a:r>
              <a:rPr sz="2400" spc="-87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474746"/>
                </a:solidFill>
                <a:latin typeface="Arial"/>
                <a:cs typeface="Arial"/>
              </a:rPr>
              <a:t>Events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8E388-546C-407E-B3CC-F19EF71E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8534C8-96D5-4ED8-901E-0EBE6309FD84}"/>
              </a:ext>
            </a:extLst>
          </p:cNvPr>
          <p:cNvSpPr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Manage a Long-Running Process</a:t>
            </a:r>
            <a:endParaRPr lang="en-US" sz="3700" b="0" i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top sign&#10;&#10;Description automatically generated">
            <a:extLst>
              <a:ext uri="{FF2B5EF4-FFF2-40B4-BE49-F238E27FC236}">
                <a16:creationId xmlns:a16="http://schemas.microsoft.com/office/drawing/2014/main" id="{9575591C-D7A5-4305-B783-9E05E74F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68" y="858525"/>
            <a:ext cx="2175970" cy="5211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73C36-FE67-464D-9345-06223EAB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280" y="872592"/>
            <a:ext cx="276988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BF954-28AA-4D86-8BA6-E0688537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000">
                <a:latin typeface="Omnes"/>
              </a:rPr>
              <a:t>Serverless Reminder on AWS with Step Functions, API Gateway, Lambda, and S3</a:t>
            </a:r>
            <a:br>
              <a:rPr lang="en-US" sz="2000">
                <a:latin typeface="Omnes"/>
              </a:rPr>
            </a:br>
            <a:r>
              <a:rPr lang="en-US" sz="200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DE4B22-9893-4B13-B354-F889487F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endParaRPr lang="en-US" sz="170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2C400FE-6FB0-4BAC-BD80-00A157B3E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99B9291-FC27-4EFA-AD59-5360EA62A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5" r="5889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89B44-62C7-4B48-82E4-05717685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function VS Lambda function</a:t>
            </a:r>
            <a:br>
              <a:rPr lang="en-US" alt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D435-9836-4B7F-9D59-2D1CC3E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Lambda is a compute service that lets you run code without provisioning or managing servers.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Functions allows coordination of multiple AWS services into serverless workflows.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B9343-28FB-4A77-9372-F46404B2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What is Step Function?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31AE-92E4-43EB-9709-75CE558B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Orchestrate multiple AWS services to accomplish tasks.</a:t>
            </a:r>
          </a:p>
          <a:p>
            <a:pPr lvl="0"/>
            <a:r>
              <a:rPr lang="en-US" dirty="0"/>
              <a:t>Create steps in a process where the output of one step becomes the input for another step, all using a visual workflow editor.</a:t>
            </a:r>
          </a:p>
          <a:p>
            <a:pPr lvl="0"/>
            <a:r>
              <a:rPr lang="en-US" dirty="0"/>
              <a:t> Convenient functionality: automatic retry handling, triggering and tracking for each workflow step</a:t>
            </a:r>
          </a:p>
          <a:p>
            <a:pPr lvl="0"/>
            <a:r>
              <a:rPr lang="en-US" dirty="0"/>
              <a:t>Logs the state of each step, so when things go wrong, you can diagnose and debug problems quickly.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6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BF954-28AA-4D86-8BA6-E0688537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Step Function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DE4B22-9893-4B13-B354-F889487F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Step Functions is based on the concepts of tasks and state machines.</a:t>
            </a:r>
          </a:p>
          <a:p>
            <a:r>
              <a:rPr lang="en-US" dirty="0"/>
              <a:t>Use serverless workflows</a:t>
            </a:r>
          </a:p>
          <a:p>
            <a:r>
              <a:rPr lang="en-US" dirty="0"/>
              <a:t>Define workflows in JSON</a:t>
            </a:r>
          </a:p>
          <a:p>
            <a:r>
              <a:rPr lang="en-US" dirty="0"/>
              <a:t>Monitor from console, CLI and API</a:t>
            </a:r>
          </a:p>
          <a:p>
            <a:r>
              <a:rPr lang="en-US" dirty="0"/>
              <a:t>Run each step-in sequence</a:t>
            </a:r>
          </a:p>
          <a:p>
            <a:r>
              <a:rPr lang="en-US" dirty="0"/>
              <a:t>Retry failures</a:t>
            </a:r>
          </a:p>
          <a:p>
            <a:r>
              <a:rPr lang="en-US" dirty="0"/>
              <a:t>Catch exceptions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4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714539-1DA3-4BD3-8B13-26DA031995E3}"/>
              </a:ext>
            </a:extLst>
          </p:cNvPr>
          <p:cNvSpPr/>
          <p:nvPr/>
        </p:nvSpPr>
        <p:spPr>
          <a:xfrm>
            <a:off x="1618541" y="710329"/>
            <a:ext cx="6096000" cy="38138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pc="30" dirty="0">
                <a:solidFill>
                  <a:srgbClr val="1B243C"/>
                </a:solidFill>
                <a:latin typeface="Century Gothic"/>
                <a:cs typeface="Century Gothic"/>
              </a:rPr>
              <a:t>{</a:t>
            </a:r>
            <a:endParaRPr lang="en-US" dirty="0">
              <a:latin typeface="Century Gothic"/>
              <a:cs typeface="Century Gothic"/>
            </a:endParaRPr>
          </a:p>
          <a:p>
            <a:pPr marL="147320" marR="56515">
              <a:lnSpc>
                <a:spcPts val="2710"/>
              </a:lnSpc>
              <a:spcBef>
                <a:spcPts val="65"/>
              </a:spcBef>
            </a:pPr>
            <a:r>
              <a:rPr lang="en-US" spc="-125" dirty="0">
                <a:solidFill>
                  <a:srgbClr val="1B243C"/>
                </a:solidFill>
                <a:latin typeface="Century Gothic"/>
                <a:cs typeface="Century Gothic"/>
              </a:rPr>
              <a:t>"Comment": </a:t>
            </a:r>
            <a:r>
              <a:rPr lang="en-US" spc="-35" dirty="0">
                <a:solidFill>
                  <a:srgbClr val="1B243C"/>
                </a:solidFill>
                <a:latin typeface="Century Gothic"/>
                <a:cs typeface="Century Gothic"/>
              </a:rPr>
              <a:t>"Hello </a:t>
            </a:r>
            <a:r>
              <a:rPr lang="en-US" spc="-60" dirty="0">
                <a:solidFill>
                  <a:srgbClr val="1B243C"/>
                </a:solidFill>
                <a:latin typeface="Century Gothic"/>
                <a:cs typeface="Century Gothic"/>
              </a:rPr>
              <a:t>World </a:t>
            </a:r>
            <a:r>
              <a:rPr lang="en-US" spc="-105" dirty="0">
                <a:solidFill>
                  <a:srgbClr val="1B243C"/>
                </a:solidFill>
                <a:latin typeface="Century Gothic"/>
                <a:cs typeface="Century Gothic"/>
              </a:rPr>
              <a:t>Example",  </a:t>
            </a:r>
            <a:r>
              <a:rPr lang="en-US" spc="-30" dirty="0">
                <a:solidFill>
                  <a:srgbClr val="1B243C"/>
                </a:solidFill>
                <a:latin typeface="Century Gothic"/>
                <a:cs typeface="Century Gothic"/>
              </a:rPr>
              <a:t>"</a:t>
            </a:r>
            <a:r>
              <a:rPr lang="en-US" spc="-30" dirty="0" err="1">
                <a:solidFill>
                  <a:srgbClr val="1B243C"/>
                </a:solidFill>
                <a:latin typeface="Century Gothic"/>
                <a:cs typeface="Century Gothic"/>
              </a:rPr>
              <a:t>StartAt</a:t>
            </a:r>
            <a:r>
              <a:rPr lang="en-US" spc="-30" dirty="0">
                <a:solidFill>
                  <a:srgbClr val="1B243C"/>
                </a:solidFill>
                <a:latin typeface="Century Gothic"/>
                <a:cs typeface="Century Gothic"/>
              </a:rPr>
              <a:t>" </a:t>
            </a:r>
            <a:r>
              <a:rPr lang="en-US" spc="-114" dirty="0">
                <a:solidFill>
                  <a:srgbClr val="1B243C"/>
                </a:solidFill>
                <a:latin typeface="Century Gothic"/>
                <a:cs typeface="Century Gothic"/>
              </a:rPr>
              <a:t>:</a:t>
            </a:r>
            <a:r>
              <a:rPr lang="en-US" spc="-35" dirty="0">
                <a:solidFill>
                  <a:srgbClr val="1B243C"/>
                </a:solidFill>
                <a:latin typeface="Century Gothic"/>
                <a:cs typeface="Century Gothic"/>
              </a:rPr>
              <a:t> </a:t>
            </a:r>
            <a:r>
              <a:rPr lang="en-US" spc="-50" dirty="0">
                <a:solidFill>
                  <a:srgbClr val="1B243C"/>
                </a:solidFill>
                <a:latin typeface="Century Gothic"/>
                <a:cs typeface="Century Gothic"/>
              </a:rPr>
              <a:t>"</a:t>
            </a:r>
            <a:r>
              <a:rPr lang="en-US" spc="-50" dirty="0">
                <a:solidFill>
                  <a:srgbClr val="FF0000"/>
                </a:solidFill>
                <a:latin typeface="Century Gothic"/>
                <a:cs typeface="Century Gothic"/>
              </a:rPr>
              <a:t>HelloWorld</a:t>
            </a:r>
            <a:r>
              <a:rPr lang="en-US" spc="-50" dirty="0">
                <a:solidFill>
                  <a:srgbClr val="1B243C"/>
                </a:solidFill>
                <a:latin typeface="Century Gothic"/>
                <a:cs typeface="Century Gothic"/>
              </a:rPr>
              <a:t>",</a:t>
            </a:r>
            <a:endParaRPr lang="en-US" dirty="0">
              <a:latin typeface="Century Gothic"/>
              <a:cs typeface="Century Gothic"/>
            </a:endParaRPr>
          </a:p>
          <a:p>
            <a:pPr marL="147320">
              <a:lnSpc>
                <a:spcPct val="100000"/>
              </a:lnSpc>
              <a:spcBef>
                <a:spcPts val="350"/>
              </a:spcBef>
            </a:pPr>
            <a:r>
              <a:rPr lang="en-US" spc="-50" dirty="0">
                <a:solidFill>
                  <a:srgbClr val="1B243C"/>
                </a:solidFill>
                <a:latin typeface="Century Gothic"/>
                <a:cs typeface="Century Gothic"/>
              </a:rPr>
              <a:t>"States" </a:t>
            </a:r>
            <a:r>
              <a:rPr lang="en-US" spc="-114" dirty="0">
                <a:solidFill>
                  <a:srgbClr val="1B243C"/>
                </a:solidFill>
                <a:latin typeface="Century Gothic"/>
                <a:cs typeface="Century Gothic"/>
              </a:rPr>
              <a:t>:</a:t>
            </a:r>
            <a:r>
              <a:rPr lang="en-US" spc="-10" dirty="0">
                <a:solidFill>
                  <a:srgbClr val="1B243C"/>
                </a:solidFill>
                <a:latin typeface="Century Gothic"/>
                <a:cs typeface="Century Gothic"/>
              </a:rPr>
              <a:t> </a:t>
            </a:r>
            <a:r>
              <a:rPr lang="en-US" spc="30" dirty="0">
                <a:solidFill>
                  <a:srgbClr val="1B243C"/>
                </a:solidFill>
                <a:latin typeface="Century Gothic"/>
                <a:cs typeface="Century Gothic"/>
              </a:rPr>
              <a:t>{</a:t>
            </a:r>
            <a:endParaRPr lang="en-US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lang="en-US" spc="-45" dirty="0">
                <a:solidFill>
                  <a:srgbClr val="1B243C"/>
                </a:solidFill>
                <a:latin typeface="Century Gothic"/>
                <a:cs typeface="Century Gothic"/>
              </a:rPr>
              <a:t>"</a:t>
            </a:r>
            <a:r>
              <a:rPr lang="en-US" spc="-45" dirty="0">
                <a:solidFill>
                  <a:srgbClr val="FF0000"/>
                </a:solidFill>
                <a:latin typeface="Century Gothic"/>
                <a:cs typeface="Century Gothic"/>
              </a:rPr>
              <a:t>HelloWorld</a:t>
            </a:r>
            <a:r>
              <a:rPr lang="en-US" spc="-45" dirty="0">
                <a:solidFill>
                  <a:srgbClr val="1B243C"/>
                </a:solidFill>
                <a:latin typeface="Century Gothic"/>
                <a:cs typeface="Century Gothic"/>
              </a:rPr>
              <a:t>" </a:t>
            </a:r>
            <a:r>
              <a:rPr lang="en-US" spc="-114" dirty="0">
                <a:solidFill>
                  <a:srgbClr val="1B243C"/>
                </a:solidFill>
                <a:latin typeface="Century Gothic"/>
                <a:cs typeface="Century Gothic"/>
              </a:rPr>
              <a:t>:</a:t>
            </a:r>
            <a:r>
              <a:rPr lang="en-US" spc="-15" dirty="0">
                <a:solidFill>
                  <a:srgbClr val="1B243C"/>
                </a:solidFill>
                <a:latin typeface="Century Gothic"/>
                <a:cs typeface="Century Gothic"/>
              </a:rPr>
              <a:t> </a:t>
            </a:r>
            <a:r>
              <a:rPr lang="en-US" spc="30" dirty="0">
                <a:solidFill>
                  <a:srgbClr val="1B243C"/>
                </a:solidFill>
                <a:latin typeface="Century Gothic"/>
                <a:cs typeface="Century Gothic"/>
              </a:rPr>
              <a:t>{</a:t>
            </a:r>
            <a:endParaRPr lang="en-US" dirty="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lang="en-US" spc="-55" dirty="0">
                <a:solidFill>
                  <a:srgbClr val="1B243C"/>
                </a:solidFill>
                <a:latin typeface="Century Gothic"/>
                <a:cs typeface="Century Gothic"/>
              </a:rPr>
              <a:t>"Type" </a:t>
            </a:r>
            <a:r>
              <a:rPr lang="en-US" spc="-114" dirty="0">
                <a:solidFill>
                  <a:srgbClr val="1B243C"/>
                </a:solidFill>
                <a:latin typeface="Century Gothic"/>
                <a:cs typeface="Century Gothic"/>
              </a:rPr>
              <a:t>:</a:t>
            </a:r>
            <a:r>
              <a:rPr lang="en-US" spc="-10" dirty="0">
                <a:solidFill>
                  <a:srgbClr val="1B243C"/>
                </a:solidFill>
                <a:latin typeface="Century Gothic"/>
                <a:cs typeface="Century Gothic"/>
              </a:rPr>
              <a:t> </a:t>
            </a:r>
            <a:r>
              <a:rPr lang="en-US" spc="-35" dirty="0">
                <a:solidFill>
                  <a:srgbClr val="1B243C"/>
                </a:solidFill>
                <a:latin typeface="Century Gothic"/>
                <a:cs typeface="Century Gothic"/>
              </a:rPr>
              <a:t>"</a:t>
            </a:r>
            <a:r>
              <a:rPr lang="en-US" spc="-35" dirty="0">
                <a:solidFill>
                  <a:srgbClr val="474746"/>
                </a:solidFill>
                <a:latin typeface="Century Gothic"/>
                <a:cs typeface="Century Gothic"/>
              </a:rPr>
              <a:t>Task</a:t>
            </a:r>
            <a:r>
              <a:rPr lang="en-US" spc="-35" dirty="0">
                <a:solidFill>
                  <a:srgbClr val="1B243C"/>
                </a:solidFill>
                <a:latin typeface="Century Gothic"/>
                <a:cs typeface="Century Gothic"/>
              </a:rPr>
              <a:t>",</a:t>
            </a:r>
            <a:endParaRPr lang="en-US" dirty="0">
              <a:latin typeface="Century Gothic"/>
              <a:cs typeface="Century Gothic"/>
            </a:endParaRPr>
          </a:p>
          <a:p>
            <a:pPr marL="927100" marR="5080">
              <a:lnSpc>
                <a:spcPts val="2710"/>
              </a:lnSpc>
              <a:spcBef>
                <a:spcPts val="65"/>
              </a:spcBef>
            </a:pPr>
            <a:r>
              <a:rPr lang="en-US" spc="-105" dirty="0">
                <a:solidFill>
                  <a:srgbClr val="1B243C"/>
                </a:solidFill>
                <a:latin typeface="Century Gothic"/>
                <a:cs typeface="Century Gothic"/>
              </a:rPr>
              <a:t>"Resource" </a:t>
            </a:r>
            <a:r>
              <a:rPr lang="en-US" spc="-114" dirty="0">
                <a:solidFill>
                  <a:srgbClr val="1B243C"/>
                </a:solidFill>
                <a:latin typeface="Century Gothic"/>
                <a:cs typeface="Century Gothic"/>
              </a:rPr>
              <a:t>: </a:t>
            </a:r>
            <a:r>
              <a:rPr lang="en-US" spc="-90" dirty="0">
                <a:solidFill>
                  <a:srgbClr val="BF7100"/>
                </a:solidFill>
                <a:latin typeface="Century Gothic"/>
                <a:cs typeface="Century Gothic"/>
              </a:rPr>
              <a:t>"${</a:t>
            </a:r>
            <a:r>
              <a:rPr lang="en-US" spc="-90" dirty="0" err="1">
                <a:solidFill>
                  <a:srgbClr val="BF7100"/>
                </a:solidFill>
                <a:latin typeface="Century Gothic"/>
                <a:cs typeface="Century Gothic"/>
              </a:rPr>
              <a:t>lambdaArn</a:t>
            </a:r>
            <a:r>
              <a:rPr lang="en-US" spc="-90" dirty="0">
                <a:solidFill>
                  <a:srgbClr val="BF7100"/>
                </a:solidFill>
                <a:latin typeface="Century Gothic"/>
                <a:cs typeface="Century Gothic"/>
              </a:rPr>
              <a:t>}</a:t>
            </a:r>
            <a:r>
              <a:rPr lang="en-US" spc="-90" dirty="0">
                <a:solidFill>
                  <a:srgbClr val="1B243C"/>
                </a:solidFill>
                <a:latin typeface="Century Gothic"/>
                <a:cs typeface="Century Gothic"/>
              </a:rPr>
              <a:t>",  </a:t>
            </a:r>
          </a:p>
          <a:p>
            <a:pPr marL="927100" marR="5080">
              <a:lnSpc>
                <a:spcPts val="2710"/>
              </a:lnSpc>
              <a:spcBef>
                <a:spcPts val="65"/>
              </a:spcBef>
            </a:pPr>
            <a:r>
              <a:rPr lang="en-US" spc="-65" dirty="0">
                <a:solidFill>
                  <a:srgbClr val="1B243C"/>
                </a:solidFill>
                <a:latin typeface="Century Gothic"/>
                <a:cs typeface="Century Gothic"/>
              </a:rPr>
              <a:t>"End" </a:t>
            </a:r>
            <a:r>
              <a:rPr lang="en-US" spc="-114" dirty="0">
                <a:solidFill>
                  <a:srgbClr val="1B243C"/>
                </a:solidFill>
                <a:latin typeface="Century Gothic"/>
                <a:cs typeface="Century Gothic"/>
              </a:rPr>
              <a:t>:</a:t>
            </a:r>
            <a:r>
              <a:rPr lang="en-US" spc="5" dirty="0">
                <a:solidFill>
                  <a:srgbClr val="1B243C"/>
                </a:solidFill>
                <a:latin typeface="Century Gothic"/>
                <a:cs typeface="Century Gothic"/>
              </a:rPr>
              <a:t> </a:t>
            </a:r>
            <a:r>
              <a:rPr lang="en-US" spc="-55" dirty="0">
                <a:solidFill>
                  <a:srgbClr val="1B243C"/>
                </a:solidFill>
                <a:latin typeface="Century Gothic"/>
                <a:cs typeface="Century Gothic"/>
              </a:rPr>
              <a:t>true</a:t>
            </a:r>
            <a:endParaRPr lang="en-US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lang="en-US" spc="30" dirty="0">
                <a:solidFill>
                  <a:srgbClr val="1B243C"/>
                </a:solidFill>
                <a:latin typeface="Century Gothic"/>
                <a:cs typeface="Century Gothic"/>
              </a:rPr>
              <a:t>}</a:t>
            </a:r>
            <a:endParaRPr lang="en-US" dirty="0">
              <a:latin typeface="Century Gothic"/>
              <a:cs typeface="Century Gothic"/>
            </a:endParaRPr>
          </a:p>
          <a:p>
            <a:pPr marL="147320">
              <a:lnSpc>
                <a:spcPct val="100000"/>
              </a:lnSpc>
              <a:spcBef>
                <a:spcPts val="455"/>
              </a:spcBef>
            </a:pPr>
            <a:r>
              <a:rPr lang="en-US" spc="30" dirty="0">
                <a:solidFill>
                  <a:srgbClr val="1B243C"/>
                </a:solidFill>
                <a:latin typeface="Century Gothic"/>
                <a:cs typeface="Century Gothic"/>
              </a:rPr>
              <a:t>}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pc="30" dirty="0">
                <a:solidFill>
                  <a:srgbClr val="1B243C"/>
                </a:solidFill>
                <a:latin typeface="Century Gothic"/>
                <a:cs typeface="Century Gothic"/>
              </a:rPr>
              <a:t>}</a:t>
            </a:r>
            <a:endParaRPr lang="en-US" dirty="0"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93061E99-84F2-40ED-A9CC-7D44C16A65F6}"/>
              </a:ext>
            </a:extLst>
          </p:cNvPr>
          <p:cNvGrpSpPr/>
          <p:nvPr/>
        </p:nvGrpSpPr>
        <p:grpSpPr>
          <a:xfrm>
            <a:off x="7632845" y="3059668"/>
            <a:ext cx="2317750" cy="2886710"/>
            <a:chOff x="6625680" y="1380744"/>
            <a:chExt cx="2317750" cy="2886710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99376C6-4CC7-422B-80B7-7316957D7556}"/>
                </a:ext>
              </a:extLst>
            </p:cNvPr>
            <p:cNvSpPr/>
            <p:nvPr/>
          </p:nvSpPr>
          <p:spPr>
            <a:xfrm>
              <a:off x="7226807" y="1380744"/>
              <a:ext cx="1716024" cy="2886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11A3F7FF-26BD-4E3F-92D5-4D83A935EBF5}"/>
                </a:ext>
              </a:extLst>
            </p:cNvPr>
            <p:cNvSpPr/>
            <p:nvPr/>
          </p:nvSpPr>
          <p:spPr>
            <a:xfrm>
              <a:off x="6632030" y="2545985"/>
              <a:ext cx="692150" cy="654685"/>
            </a:xfrm>
            <a:custGeom>
              <a:avLst/>
              <a:gdLst/>
              <a:ahLst/>
              <a:cxnLst/>
              <a:rect l="l" t="t" r="r" b="b"/>
              <a:pathLst>
                <a:path w="692150" h="654685">
                  <a:moveTo>
                    <a:pt x="364469" y="0"/>
                  </a:moveTo>
                  <a:lnTo>
                    <a:pt x="364469" y="163606"/>
                  </a:lnTo>
                  <a:lnTo>
                    <a:pt x="0" y="163606"/>
                  </a:lnTo>
                  <a:lnTo>
                    <a:pt x="0" y="490818"/>
                  </a:lnTo>
                  <a:lnTo>
                    <a:pt x="364469" y="490818"/>
                  </a:lnTo>
                  <a:lnTo>
                    <a:pt x="364469" y="654423"/>
                  </a:lnTo>
                  <a:lnTo>
                    <a:pt x="691680" y="327211"/>
                  </a:lnTo>
                  <a:lnTo>
                    <a:pt x="364469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E1E6D455-9D5A-4C56-81FB-AA272B995F72}"/>
                </a:ext>
              </a:extLst>
            </p:cNvPr>
            <p:cNvSpPr/>
            <p:nvPr/>
          </p:nvSpPr>
          <p:spPr>
            <a:xfrm>
              <a:off x="6632030" y="2545985"/>
              <a:ext cx="692150" cy="654685"/>
            </a:xfrm>
            <a:custGeom>
              <a:avLst/>
              <a:gdLst/>
              <a:ahLst/>
              <a:cxnLst/>
              <a:rect l="l" t="t" r="r" b="b"/>
              <a:pathLst>
                <a:path w="692150" h="654685">
                  <a:moveTo>
                    <a:pt x="0" y="163605"/>
                  </a:moveTo>
                  <a:lnTo>
                    <a:pt x="364469" y="163605"/>
                  </a:lnTo>
                  <a:lnTo>
                    <a:pt x="364469" y="0"/>
                  </a:lnTo>
                  <a:lnTo>
                    <a:pt x="691681" y="327211"/>
                  </a:lnTo>
                  <a:lnTo>
                    <a:pt x="364469" y="654423"/>
                  </a:lnTo>
                  <a:lnTo>
                    <a:pt x="364469" y="490817"/>
                  </a:lnTo>
                  <a:lnTo>
                    <a:pt x="0" y="490817"/>
                  </a:lnTo>
                  <a:lnTo>
                    <a:pt x="0" y="163605"/>
                  </a:lnTo>
                  <a:close/>
                </a:path>
              </a:pathLst>
            </a:custGeom>
            <a:ln w="12700">
              <a:solidFill>
                <a:srgbClr val="474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957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F366D-3C9D-41BA-882E-6DBDA2AC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Standard Vs Express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0EDC-4616-4928-9B50-678D6B39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r>
              <a:rPr lang="en-US" sz="2000" dirty="0"/>
              <a:t>Standard Workflows are ideal for long-running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Run up to one year</a:t>
            </a:r>
          </a:p>
          <a:p>
            <a:r>
              <a:rPr lang="en-US" sz="2000" dirty="0"/>
              <a:t>Ideal for DevOps, ETL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23EDD-D134-47C8-A002-E2AD319E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r>
              <a:rPr lang="en-US" sz="2000" dirty="0"/>
              <a:t>Express Workflows are ideal for high-volume, event-processing workloads</a:t>
            </a:r>
          </a:p>
          <a:p>
            <a:r>
              <a:rPr lang="en-US" sz="2000" dirty="0"/>
              <a:t>Run up to 5 minutes</a:t>
            </a:r>
          </a:p>
          <a:p>
            <a:r>
              <a:rPr lang="en-US" sz="2000" dirty="0"/>
              <a:t>Ideal for IoT, streaming data processing 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27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45AE640-CF17-4A76-A32A-AF35B64EC7A8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Aft>
                <a:spcPts val="600"/>
              </a:spcAft>
              <a:tabLst>
                <a:tab pos="1969770" algn="l"/>
                <a:tab pos="2964180" algn="l"/>
                <a:tab pos="4159885" algn="l"/>
                <a:tab pos="5168265" algn="l"/>
              </a:tabLst>
            </a:pPr>
            <a:r>
              <a:rPr lang="en-US" sz="4800" kern="1200" spc="11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Integrate with other AWS</a:t>
            </a:r>
            <a:r>
              <a:rPr lang="en-US" sz="4800" kern="1200" spc="1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11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7BE6D-EA03-4240-BE36-59C9FE3B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61" y="590843"/>
            <a:ext cx="7232081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8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90170-D819-46CD-B9FD-EBE598F42544}"/>
              </a:ext>
            </a:extLst>
          </p:cNvPr>
          <p:cNvSpPr/>
          <p:nvPr/>
        </p:nvSpPr>
        <p:spPr>
          <a:xfrm>
            <a:off x="707011" y="365760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spc="2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Seven State Types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5FA44AD1-75E6-43B8-90DD-77F3149B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77574"/>
              </p:ext>
            </p:extLst>
          </p:nvPr>
        </p:nvGraphicFramePr>
        <p:xfrm>
          <a:off x="1885261" y="2943847"/>
          <a:ext cx="8431847" cy="369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721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2400" b="1" spc="-5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ask</a:t>
                      </a:r>
                      <a:endParaRPr lang="en-US" sz="2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421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en-US" sz="1800" spc="-5">
                          <a:solidFill>
                            <a:schemeClr val="bg1"/>
                          </a:solidFill>
                        </a:rPr>
                        <a:t>single unit of</a:t>
                      </a:r>
                      <a:r>
                        <a:rPr lang="en-US" sz="1800" spc="-15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5">
                          <a:solidFill>
                            <a:schemeClr val="bg1"/>
                          </a:solidFill>
                        </a:rPr>
                        <a:t>work</a:t>
                      </a:r>
                      <a:endParaRPr lang="en-US"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293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721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2400" b="1">
                          <a:solidFill>
                            <a:srgbClr val="474746"/>
                          </a:solidFill>
                        </a:rPr>
                        <a:t>C</a:t>
                      </a:r>
                      <a:r>
                        <a:rPr lang="en-US" sz="2400" b="1" spc="-10">
                          <a:solidFill>
                            <a:srgbClr val="474746"/>
                          </a:solidFill>
                        </a:rPr>
                        <a:t>h</a:t>
                      </a:r>
                      <a:r>
                        <a:rPr lang="en-US" sz="2400" b="1" spc="-5">
                          <a:solidFill>
                            <a:srgbClr val="474746"/>
                          </a:solidFill>
                        </a:rPr>
                        <a:t>oi</a:t>
                      </a:r>
                      <a:r>
                        <a:rPr lang="en-US" sz="2400" b="1">
                          <a:solidFill>
                            <a:srgbClr val="474746"/>
                          </a:solidFill>
                        </a:rPr>
                        <a:t>ce</a:t>
                      </a:r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 marL="0" marR="0" marT="7421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Adds branching</a:t>
                      </a:r>
                      <a:r>
                        <a:rPr lang="en-US" sz="1800" spc="-65">
                          <a:solidFill>
                            <a:srgbClr val="474746"/>
                          </a:solidFill>
                        </a:rPr>
                        <a:t> </a:t>
                      </a: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logic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3293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721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2400" b="1" spc="-5">
                          <a:solidFill>
                            <a:srgbClr val="474746"/>
                          </a:solidFill>
                        </a:rPr>
                        <a:t>P</a:t>
                      </a:r>
                      <a:r>
                        <a:rPr lang="en-US" sz="2400" b="1">
                          <a:solidFill>
                            <a:srgbClr val="474746"/>
                          </a:solidFill>
                        </a:rPr>
                        <a:t>ara</a:t>
                      </a:r>
                      <a:r>
                        <a:rPr lang="en-US" sz="2400" b="1" spc="-10">
                          <a:solidFill>
                            <a:srgbClr val="474746"/>
                          </a:solidFill>
                        </a:rPr>
                        <a:t>ll</a:t>
                      </a:r>
                      <a:r>
                        <a:rPr lang="en-US" sz="2400" b="1">
                          <a:solidFill>
                            <a:srgbClr val="474746"/>
                          </a:solidFill>
                        </a:rPr>
                        <a:t>el</a:t>
                      </a:r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 marL="0" marR="0" marT="7421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Fork and join the data across</a:t>
                      </a:r>
                      <a:r>
                        <a:rPr lang="en-US" sz="1800" spc="-25">
                          <a:solidFill>
                            <a:srgbClr val="474746"/>
                          </a:solidFill>
                        </a:rPr>
                        <a:t> </a:t>
                      </a: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tasks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3293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721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2400" b="1" spc="-5">
                          <a:solidFill>
                            <a:srgbClr val="474746"/>
                          </a:solidFill>
                        </a:rPr>
                        <a:t>W</a:t>
                      </a:r>
                      <a:r>
                        <a:rPr lang="en-US" sz="2400" b="1">
                          <a:solidFill>
                            <a:srgbClr val="474746"/>
                          </a:solidFill>
                        </a:rPr>
                        <a:t>a</a:t>
                      </a:r>
                      <a:r>
                        <a:rPr lang="en-US" sz="2400" b="1" spc="-10">
                          <a:solidFill>
                            <a:srgbClr val="474746"/>
                          </a:solidFill>
                        </a:rPr>
                        <a:t>i</a:t>
                      </a:r>
                      <a:r>
                        <a:rPr lang="en-US" sz="2400" b="1">
                          <a:solidFill>
                            <a:srgbClr val="474746"/>
                          </a:solidFill>
                        </a:rPr>
                        <a:t>t</a:t>
                      </a:r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 marL="0" marR="0" marT="7421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Delay for </a:t>
                      </a:r>
                      <a:r>
                        <a:rPr lang="en-US" sz="1800">
                          <a:solidFill>
                            <a:srgbClr val="474746"/>
                          </a:solidFill>
                        </a:rPr>
                        <a:t>a </a:t>
                      </a: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specified</a:t>
                      </a:r>
                      <a:r>
                        <a:rPr lang="en-US" sz="1800" spc="-45">
                          <a:solidFill>
                            <a:srgbClr val="474746"/>
                          </a:solidFill>
                        </a:rPr>
                        <a:t> </a:t>
                      </a: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time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3357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66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en-US" sz="2400" b="1" spc="-5">
                          <a:solidFill>
                            <a:srgbClr val="474746"/>
                          </a:solidFill>
                        </a:rPr>
                        <a:t>F</a:t>
                      </a:r>
                      <a:r>
                        <a:rPr lang="en-US" sz="2400" b="1">
                          <a:solidFill>
                            <a:srgbClr val="474746"/>
                          </a:solidFill>
                        </a:rPr>
                        <a:t>a</a:t>
                      </a:r>
                      <a:r>
                        <a:rPr lang="en-US" sz="2400" b="1" spc="-5">
                          <a:solidFill>
                            <a:srgbClr val="474746"/>
                          </a:solidFill>
                        </a:rPr>
                        <a:t>il</a:t>
                      </a:r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 marL="0" marR="0" marT="74856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Stops an execution and marks </a:t>
                      </a:r>
                      <a:r>
                        <a:rPr lang="en-US" sz="1800">
                          <a:solidFill>
                            <a:srgbClr val="474746"/>
                          </a:solidFill>
                        </a:rPr>
                        <a:t>it </a:t>
                      </a: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as </a:t>
                      </a:r>
                      <a:r>
                        <a:rPr lang="en-US" sz="1800">
                          <a:solidFill>
                            <a:srgbClr val="474746"/>
                          </a:solidFill>
                        </a:rPr>
                        <a:t>a</a:t>
                      </a:r>
                      <a:r>
                        <a:rPr lang="en-US" sz="1800" spc="-30">
                          <a:solidFill>
                            <a:srgbClr val="474746"/>
                          </a:solidFill>
                        </a:rPr>
                        <a:t> </a:t>
                      </a: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failure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3357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66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en-US" sz="2400" b="1" spc="-5">
                          <a:solidFill>
                            <a:srgbClr val="474746"/>
                          </a:solidFill>
                        </a:rPr>
                        <a:t>Su</a:t>
                      </a:r>
                      <a:r>
                        <a:rPr lang="en-US" sz="2400" b="1">
                          <a:solidFill>
                            <a:srgbClr val="474746"/>
                          </a:solidFill>
                        </a:rPr>
                        <a:t>cceed</a:t>
                      </a:r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 marL="0" marR="0" marT="74856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Stops an execution</a:t>
                      </a:r>
                      <a:r>
                        <a:rPr lang="en-US" sz="1800" spc="-35">
                          <a:solidFill>
                            <a:srgbClr val="474746"/>
                          </a:solidFill>
                        </a:rPr>
                        <a:t> </a:t>
                      </a:r>
                      <a:r>
                        <a:rPr lang="en-US" sz="1800" spc="-5">
                          <a:solidFill>
                            <a:srgbClr val="474746"/>
                          </a:solidFill>
                        </a:rPr>
                        <a:t>successfully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3357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66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en-US" sz="2400" b="1" spc="-5" dirty="0">
                          <a:solidFill>
                            <a:srgbClr val="474746"/>
                          </a:solidFill>
                        </a:rPr>
                        <a:t>P</a:t>
                      </a:r>
                      <a:r>
                        <a:rPr lang="en-US" sz="2400" b="1" dirty="0">
                          <a:solidFill>
                            <a:srgbClr val="474746"/>
                          </a:solidFill>
                        </a:rPr>
                        <a:t>ass</a:t>
                      </a:r>
                    </a:p>
                    <a:p>
                      <a:pPr marR="838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en-US" sz="2400" b="1" dirty="0">
                          <a:solidFill>
                            <a:srgbClr val="474746"/>
                          </a:solidFill>
                          <a:latin typeface="Arial"/>
                          <a:cs typeface="Arial"/>
                        </a:rPr>
                        <a:t>Map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 marL="0" marR="0" marT="74856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lang="en-US" sz="1800" spc="-5" dirty="0">
                          <a:solidFill>
                            <a:srgbClr val="474746"/>
                          </a:solidFill>
                        </a:rPr>
                        <a:t>Passes its input to its</a:t>
                      </a:r>
                      <a:r>
                        <a:rPr lang="en-US" sz="1800" spc="-50" dirty="0">
                          <a:solidFill>
                            <a:srgbClr val="474746"/>
                          </a:solidFill>
                        </a:rPr>
                        <a:t> </a:t>
                      </a:r>
                      <a:r>
                        <a:rPr lang="en-US" sz="1800" spc="-5" dirty="0">
                          <a:solidFill>
                            <a:srgbClr val="474746"/>
                          </a:solidFill>
                        </a:rPr>
                        <a:t>output</a:t>
                      </a:r>
                    </a:p>
                    <a:p>
                      <a:pPr marR="84455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steps for each element of an input array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13357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09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036" y="168875"/>
            <a:ext cx="9709573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b="1" spc="-260" dirty="0">
                <a:solidFill>
                  <a:srgbClr val="434342"/>
                </a:solidFill>
                <a:latin typeface="Tahoma"/>
                <a:cs typeface="Tahoma"/>
              </a:rPr>
              <a:t>Image </a:t>
            </a:r>
            <a:r>
              <a:rPr sz="3733" b="1" spc="-127" dirty="0">
                <a:solidFill>
                  <a:srgbClr val="434342"/>
                </a:solidFill>
                <a:latin typeface="Tahoma"/>
                <a:cs typeface="Tahoma"/>
              </a:rPr>
              <a:t>Recognition and </a:t>
            </a:r>
            <a:r>
              <a:rPr sz="3733" b="1" spc="-152" dirty="0">
                <a:solidFill>
                  <a:srgbClr val="434342"/>
                </a:solidFill>
                <a:latin typeface="Tahoma"/>
                <a:cs typeface="Tahoma"/>
              </a:rPr>
              <a:t>Processing</a:t>
            </a:r>
            <a:r>
              <a:rPr sz="3733" b="1" spc="-20" dirty="0">
                <a:solidFill>
                  <a:srgbClr val="434342"/>
                </a:solidFill>
                <a:latin typeface="Tahoma"/>
                <a:cs typeface="Tahoma"/>
              </a:rPr>
              <a:t> </a:t>
            </a:r>
            <a:r>
              <a:rPr sz="3733" b="1" spc="-152" dirty="0">
                <a:solidFill>
                  <a:srgbClr val="434342"/>
                </a:solidFill>
                <a:latin typeface="Tahoma"/>
                <a:cs typeface="Tahoma"/>
              </a:rPr>
              <a:t>Backend</a:t>
            </a:r>
            <a:endParaRPr sz="3733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20" y="1322675"/>
            <a:ext cx="4064000" cy="466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29204" y="2016421"/>
            <a:ext cx="3173307" cy="24859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5096">
              <a:spcBef>
                <a:spcPts val="133"/>
              </a:spcBef>
            </a:pPr>
            <a:r>
              <a:rPr sz="2133" spc="-7" dirty="0">
                <a:solidFill>
                  <a:srgbClr val="474746"/>
                </a:solidFill>
                <a:latin typeface="Arial"/>
                <a:cs typeface="Arial"/>
              </a:rPr>
              <a:t>Task</a:t>
            </a:r>
            <a:endParaRPr sz="2133" dirty="0">
              <a:latin typeface="Arial"/>
              <a:cs typeface="Arial"/>
            </a:endParaRPr>
          </a:p>
          <a:p>
            <a:pPr marL="16933">
              <a:spcBef>
                <a:spcPts val="1793"/>
              </a:spcBef>
            </a:pPr>
            <a:r>
              <a:rPr sz="2133" spc="-7" dirty="0">
                <a:solidFill>
                  <a:srgbClr val="474746"/>
                </a:solidFill>
                <a:latin typeface="Arial"/>
                <a:cs typeface="Arial"/>
              </a:rPr>
              <a:t>Choice</a:t>
            </a:r>
            <a:endParaRPr sz="2133" dirty="0">
              <a:latin typeface="Arial"/>
              <a:cs typeface="Arial"/>
            </a:endParaRPr>
          </a:p>
          <a:p>
            <a:pPr marL="2254617" marR="6773" indent="193035">
              <a:lnSpc>
                <a:spcPct val="231300"/>
              </a:lnSpc>
              <a:spcBef>
                <a:spcPts val="1500"/>
              </a:spcBef>
            </a:pPr>
            <a:r>
              <a:rPr sz="2133" spc="-7" dirty="0">
                <a:solidFill>
                  <a:srgbClr val="474746"/>
                </a:solidFill>
                <a:latin typeface="Arial"/>
                <a:cs typeface="Arial"/>
              </a:rPr>
              <a:t>Fail  Pa</a:t>
            </a:r>
            <a:r>
              <a:rPr sz="2133" dirty="0">
                <a:solidFill>
                  <a:srgbClr val="474746"/>
                </a:solidFill>
                <a:latin typeface="Arial"/>
                <a:cs typeface="Arial"/>
              </a:rPr>
              <a:t>r</a:t>
            </a:r>
            <a:r>
              <a:rPr sz="2133" spc="-7" dirty="0">
                <a:solidFill>
                  <a:srgbClr val="474746"/>
                </a:solidFill>
                <a:latin typeface="Arial"/>
                <a:cs typeface="Arial"/>
              </a:rPr>
              <a:t>alle</a:t>
            </a:r>
            <a:r>
              <a:rPr sz="2133" dirty="0">
                <a:solidFill>
                  <a:srgbClr val="474746"/>
                </a:solidFill>
                <a:latin typeface="Arial"/>
                <a:cs typeface="Arial"/>
              </a:rPr>
              <a:t>l</a:t>
            </a:r>
            <a:endParaRPr sz="2133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5895" y="1153552"/>
            <a:ext cx="6558221" cy="5162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407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Georgia</vt:lpstr>
      <vt:lpstr>Omnes</vt:lpstr>
      <vt:lpstr>Tahoma</vt:lpstr>
      <vt:lpstr>Times New Roman</vt:lpstr>
      <vt:lpstr>Office Theme</vt:lpstr>
      <vt:lpstr>PowerPoint Presentation</vt:lpstr>
      <vt:lpstr>Step function VS Lambda function </vt:lpstr>
      <vt:lpstr>What is Step Function? </vt:lpstr>
      <vt:lpstr>Why Step Function</vt:lpstr>
      <vt:lpstr>PowerPoint Presentation</vt:lpstr>
      <vt:lpstr>Standard Vs Express</vt:lpstr>
      <vt:lpstr>PowerPoint Presentation</vt:lpstr>
      <vt:lpstr>PowerPoint Presentation</vt:lpstr>
      <vt:lpstr>Image Recognition and Processing Backend</vt:lpstr>
      <vt:lpstr>Amazon EBS Snapshot Management</vt:lpstr>
      <vt:lpstr>Demo</vt:lpstr>
      <vt:lpstr>PowerPoint Presentation</vt:lpstr>
      <vt:lpstr>Serverless Reminder on AWS with Step Functions, API Gateway, Lambda, and S3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Nageswararao Rekhapalli</dc:creator>
  <cp:lastModifiedBy>Nageswararao Rekhapalli</cp:lastModifiedBy>
  <cp:revision>3</cp:revision>
  <dcterms:created xsi:type="dcterms:W3CDTF">2020-08-21T18:18:33Z</dcterms:created>
  <dcterms:modified xsi:type="dcterms:W3CDTF">2020-08-22T03:19:34Z</dcterms:modified>
</cp:coreProperties>
</file>