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65" r:id="rId9"/>
    <p:sldId id="2146847062" r:id="rId10"/>
    <p:sldId id="2146847063" r:id="rId11"/>
    <p:sldId id="2146847064" r:id="rId12"/>
    <p:sldId id="2146847065" r:id="rId13"/>
    <p:sldId id="2146847066" r:id="rId14"/>
    <p:sldId id="267" r:id="rId15"/>
    <p:sldId id="2146847067" r:id="rId16"/>
    <p:sldId id="2146847069" r:id="rId17"/>
    <p:sldId id="2146847071" r:id="rId18"/>
    <p:sldId id="2146847072" r:id="rId19"/>
    <p:sldId id="2146847068" r:id="rId20"/>
    <p:sldId id="268" r:id="rId21"/>
    <p:sldId id="2146847055" r:id="rId22"/>
    <p:sldId id="269" r:id="rId23"/>
    <p:sldId id="2146847070" r:id="rId24"/>
    <p:sldId id="2146847059" r:id="rId25"/>
    <p:sldId id="2146847060" r:id="rId26"/>
    <p:sldId id="2146847061"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bm.com/blogs/research/2023/05/granite-foundation-models" TargetMode="External"/><Relationship Id="rId2" Type="http://schemas.openxmlformats.org/officeDocument/2006/relationships/hyperlink" Target="https://www.ibm.com/products/watsonx-ai" TargetMode="External"/><Relationship Id="rId1" Type="http://schemas.openxmlformats.org/officeDocument/2006/relationships/slideLayout" Target="../slideLayouts/slideLayout2.xml"/><Relationship Id="rId4" Type="http://schemas.openxmlformats.org/officeDocument/2006/relationships/hyperlink" Target="https://openai.com/researc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The Smartest AI Nutrition Assistant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dirty="0" smtClean="0">
                <a:solidFill>
                  <a:schemeClr val="accent1">
                    <a:lumMod val="75000"/>
                  </a:schemeClr>
                </a:solidFill>
                <a:latin typeface="Arial"/>
                <a:cs typeface="Arial"/>
              </a:rPr>
              <a:t>Student Name</a:t>
            </a:r>
            <a:r>
              <a:rPr lang="en-US" sz="2000" b="1" dirty="0" smtClean="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Siddivinayak</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Doppalapudi</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 </a:t>
            </a:r>
            <a:r>
              <a:rPr lang="en-US" sz="2000" b="1" dirty="0" err="1" smtClean="0">
                <a:solidFill>
                  <a:schemeClr val="accent1">
                    <a:lumMod val="75000"/>
                  </a:schemeClr>
                </a:solidFill>
                <a:latin typeface="Arial"/>
                <a:cs typeface="Arial"/>
              </a:rPr>
              <a:t>Ganpat</a:t>
            </a:r>
            <a:r>
              <a:rPr lang="en-US" sz="2000" b="1" dirty="0" smtClean="0">
                <a:solidFill>
                  <a:schemeClr val="accent1">
                    <a:lumMod val="75000"/>
                  </a:schemeClr>
                </a:solidFill>
                <a:latin typeface="Arial"/>
                <a:cs typeface="Arial"/>
              </a:rPr>
              <a:t> University (UVPCE)</a:t>
            </a:r>
          </a:p>
          <a:p>
            <a:pPr marL="457200" indent="-457200">
              <a:buAutoNum type="arabicPeriod"/>
            </a:pPr>
            <a:r>
              <a:rPr lang="en-US" sz="2000" b="1" dirty="0" smtClean="0">
                <a:solidFill>
                  <a:schemeClr val="accent1">
                    <a:lumMod val="75000"/>
                  </a:schemeClr>
                </a:solidFill>
                <a:latin typeface="Arial"/>
                <a:cs typeface="Arial"/>
              </a:rPr>
              <a:t>Department: CE(AI)</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WOW FACTORS</a:t>
            </a:r>
            <a:endParaRPr lang="en-IN" dirty="0"/>
          </a:p>
        </p:txBody>
      </p:sp>
      <p:sp>
        <p:nvSpPr>
          <p:cNvPr id="3" name="Content Placeholder 2"/>
          <p:cNvSpPr>
            <a:spLocks noGrp="1"/>
          </p:cNvSpPr>
          <p:nvPr>
            <p:ph idx="1"/>
          </p:nvPr>
        </p:nvSpPr>
        <p:spPr/>
        <p:txBody>
          <a:bodyPr>
            <a:normAutofit/>
          </a:bodyPr>
          <a:lstStyle/>
          <a:p>
            <a:r>
              <a:rPr lang="en-US" sz="2000" dirty="0"/>
              <a:t>The Smartest AI Nutrition Assistant stands out with its innovative use of </a:t>
            </a:r>
            <a:r>
              <a:rPr lang="en-US" sz="2000" b="1" dirty="0"/>
              <a:t>multimodal input</a:t>
            </a:r>
            <a:r>
              <a:rPr lang="en-US" sz="2000" dirty="0"/>
              <a:t>, allowing users to interact through </a:t>
            </a:r>
            <a:r>
              <a:rPr lang="en-US" sz="2000" b="1" dirty="0" smtClean="0"/>
              <a:t>text</a:t>
            </a:r>
            <a:r>
              <a:rPr lang="en-US" sz="2000" dirty="0" smtClean="0"/>
              <a:t> </a:t>
            </a:r>
            <a:r>
              <a:rPr lang="en-US" sz="2000" dirty="0"/>
              <a:t>making the experience seamless and intuitive. Unlike traditional diet apps, it offers </a:t>
            </a:r>
            <a:r>
              <a:rPr lang="en-US" sz="2000" b="1" dirty="0"/>
              <a:t>real-time personalization</a:t>
            </a:r>
            <a:r>
              <a:rPr lang="en-US" sz="2000" dirty="0"/>
              <a:t> by dynamically adjusting meal plans based on a user’s </a:t>
            </a:r>
            <a:r>
              <a:rPr lang="en-US" sz="2000" b="1" dirty="0"/>
              <a:t>health conditions, goals, lifestyle, and cultural preferences</a:t>
            </a:r>
            <a:r>
              <a:rPr lang="en-US" sz="2000" dirty="0"/>
              <a:t>. The system provides </a:t>
            </a:r>
            <a:r>
              <a:rPr lang="en-US" sz="2000" b="1" dirty="0"/>
              <a:t>context-aware explanations</a:t>
            </a:r>
            <a:r>
              <a:rPr lang="en-US" sz="2000" dirty="0"/>
              <a:t> for each recommendation, empowering users with clear insights into their nutritional choices.</a:t>
            </a:r>
          </a:p>
          <a:p>
            <a:r>
              <a:rPr lang="en-US" sz="2000" dirty="0"/>
              <a:t>One of the key differentiators is its ability to </a:t>
            </a:r>
            <a:r>
              <a:rPr lang="en-US" sz="2000" b="1" dirty="0"/>
              <a:t>recognize allergies and medical conditions</a:t>
            </a:r>
            <a:r>
              <a:rPr lang="en-US" sz="2000" dirty="0"/>
              <a:t>, ensuring that all suggestions are </a:t>
            </a:r>
            <a:r>
              <a:rPr lang="en-US" sz="2000" b="1" dirty="0"/>
              <a:t>safe and medically appropriate</a:t>
            </a:r>
            <a:r>
              <a:rPr lang="en-US" sz="2000" dirty="0"/>
              <a:t>. It also supports </a:t>
            </a:r>
            <a:r>
              <a:rPr lang="en-US" sz="2000" b="1" dirty="0"/>
              <a:t>regional and culturally relevant meals</a:t>
            </a:r>
            <a:r>
              <a:rPr lang="en-US" sz="2000" dirty="0"/>
              <a:t>, enhancing usability across diverse populations. The assistant is built using </a:t>
            </a:r>
            <a:r>
              <a:rPr lang="en-US" sz="2000" b="1" dirty="0"/>
              <a:t>IBM Cloud Lite and IBM Granite models</a:t>
            </a:r>
            <a:r>
              <a:rPr lang="en-US" sz="2000" dirty="0"/>
              <a:t>, ensuring enterprise-grade performance, scalability, and security.</a:t>
            </a:r>
          </a:p>
          <a:p>
            <a:endParaRPr lang="en-IN" sz="2000" dirty="0"/>
          </a:p>
        </p:txBody>
      </p:sp>
    </p:spTree>
    <p:extLst>
      <p:ext uri="{BB962C8B-B14F-4D97-AF65-F5344CB8AC3E}">
        <p14:creationId xmlns:p14="http://schemas.microsoft.com/office/powerpoint/2010/main" val="22143623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400" b="1" dirty="0" smtClean="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52592" y="1317812"/>
            <a:ext cx="11029615" cy="463064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SET UP</a:t>
            </a:r>
            <a:r>
              <a:rPr lang="en-US" sz="2400" b="1" dirty="0" smtClean="0">
                <a:solidFill>
                  <a:schemeClr val="accent1"/>
                </a:solidFill>
                <a:latin typeface="Arial"/>
                <a:ea typeface="+mj-lt"/>
                <a:cs typeface="Arial"/>
              </a:rPr>
              <a:t>:-</a:t>
            </a: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0"/>
            <a:ext cx="12192000" cy="4443921"/>
          </a:xfrm>
          <a:prstGeom prst="rect">
            <a:avLst/>
          </a:prstGeom>
        </p:spPr>
      </p:pic>
    </p:spTree>
    <p:extLst>
      <p:ext uri="{BB962C8B-B14F-4D97-AF65-F5344CB8AC3E}">
        <p14:creationId xmlns:p14="http://schemas.microsoft.com/office/powerpoint/2010/main" val="1483293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AGENT PREVIEW</a:t>
            </a:r>
            <a:r>
              <a:rPr lang="en-US" sz="2400" b="1" dirty="0" smtClean="0">
                <a:solidFill>
                  <a:schemeClr val="accent1"/>
                </a:solidFill>
                <a:latin typeface="Arial"/>
                <a:ea typeface="+mj-lt"/>
                <a:cs typeface="Arial"/>
              </a:rPr>
              <a:t>:-</a:t>
            </a: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6411"/>
            <a:ext cx="12192000" cy="4635697"/>
          </a:xfrm>
          <a:prstGeom prst="rect">
            <a:avLst/>
          </a:prstGeom>
        </p:spPr>
      </p:pic>
    </p:spTree>
    <p:extLst>
      <p:ext uri="{BB962C8B-B14F-4D97-AF65-F5344CB8AC3E}">
        <p14:creationId xmlns:p14="http://schemas.microsoft.com/office/powerpoint/2010/main" val="3723556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MODEL PARAMATER</a:t>
            </a:r>
            <a:r>
              <a:rPr lang="en-US" sz="2400" b="1" dirty="0" smtClean="0">
                <a:solidFill>
                  <a:schemeClr val="accent1"/>
                </a:solidFill>
                <a:latin typeface="Arial"/>
                <a:ea typeface="+mj-lt"/>
                <a:cs typeface="Arial"/>
              </a:rPr>
              <a:t>:-</a:t>
            </a: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8886"/>
            <a:ext cx="12192000" cy="4744338"/>
          </a:xfrm>
          <a:prstGeom prst="rect">
            <a:avLst/>
          </a:prstGeom>
        </p:spPr>
      </p:pic>
    </p:spTree>
    <p:extLst>
      <p:ext uri="{BB962C8B-B14F-4D97-AF65-F5344CB8AC3E}">
        <p14:creationId xmlns:p14="http://schemas.microsoft.com/office/powerpoint/2010/main" val="2294166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12192000" cy="5221318"/>
          </a:xfrm>
          <a:prstGeom prst="rect">
            <a:avLst/>
          </a:prstGeom>
        </p:spPr>
      </p:pic>
    </p:spTree>
    <p:extLst>
      <p:ext uri="{BB962C8B-B14F-4D97-AF65-F5344CB8AC3E}">
        <p14:creationId xmlns:p14="http://schemas.microsoft.com/office/powerpoint/2010/main" val="82464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8238"/>
            <a:ext cx="12192000" cy="5221318"/>
          </a:xfrm>
          <a:prstGeom prst="rect">
            <a:avLst/>
          </a:prstGeom>
        </p:spPr>
      </p:pic>
    </p:spTree>
    <p:extLst>
      <p:ext uri="{BB962C8B-B14F-4D97-AF65-F5344CB8AC3E}">
        <p14:creationId xmlns:p14="http://schemas.microsoft.com/office/powerpoint/2010/main" val="1371928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46100"/>
            <a:ext cx="11029616" cy="596900"/>
          </a:xfrm>
        </p:spPr>
        <p:txBody>
          <a:bodyPr>
            <a:normAutofit fontScale="90000"/>
          </a:bodyPr>
          <a:lstStyle/>
          <a:p>
            <a:r>
              <a:rPr lang="en-US" sz="4000" b="1" dirty="0" smtClean="0">
                <a:solidFill>
                  <a:schemeClr val="accent1"/>
                </a:solidFill>
                <a:latin typeface="Arial"/>
                <a:ea typeface="+mj-lt"/>
                <a:cs typeface="Arial"/>
              </a:rPr>
              <a:t>Result</a:t>
            </a:r>
            <a:r>
              <a:rPr lang="en-US" sz="4400" b="1" dirty="0" smtClean="0">
                <a:solidFill>
                  <a:schemeClr val="accent1"/>
                </a:solidFill>
                <a:latin typeface="Arial"/>
                <a:ea typeface="+mj-lt"/>
                <a:cs typeface="Arial"/>
              </a:rPr>
              <a: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379486" y="1248238"/>
            <a:ext cx="11029615" cy="4673324"/>
          </a:xfrm>
        </p:spPr>
        <p:txBody>
          <a:bodyPr>
            <a:normAutofit/>
          </a:bodyPr>
          <a:lstStyle/>
          <a:p>
            <a:pPr marL="0" indent="0">
              <a:lnSpc>
                <a:spcPct val="100000"/>
              </a:lnSpc>
              <a:buNone/>
            </a:pPr>
            <a:r>
              <a:rPr lang="en-US" sz="2400" b="1" u="sng" dirty="0" smtClean="0">
                <a:solidFill>
                  <a:schemeClr val="accent1"/>
                </a:solidFill>
                <a:latin typeface="Arial"/>
                <a:ea typeface="+mj-lt"/>
                <a:cs typeface="Arial"/>
              </a:rPr>
              <a:t>AGENT DEPLOY</a:t>
            </a:r>
            <a:r>
              <a:rPr lang="en-US" sz="2400" b="1" dirty="0" smtClean="0">
                <a:solidFill>
                  <a:schemeClr val="accent1"/>
                </a:solidFill>
                <a:latin typeface="Arial"/>
                <a:ea typeface="+mj-lt"/>
                <a:cs typeface="Arial"/>
              </a:rPr>
              <a:t>:-</a:t>
            </a: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US" sz="2400" b="1" dirty="0">
              <a:solidFill>
                <a:schemeClr val="accent1"/>
              </a:solidFill>
              <a:latin typeface="Arial"/>
              <a:ea typeface="+mj-lt"/>
              <a:cs typeface="Arial"/>
            </a:endParaRPr>
          </a:p>
          <a:p>
            <a:pPr marL="0" indent="0">
              <a:lnSpc>
                <a:spcPct val="100000"/>
              </a:lnSpc>
              <a:buNone/>
            </a:pPr>
            <a:endParaRPr lang="en-US" sz="2400" b="1" dirty="0" smtClean="0">
              <a:solidFill>
                <a:schemeClr val="accent1"/>
              </a:solidFill>
              <a:latin typeface="Arial"/>
              <a:ea typeface="+mj-lt"/>
              <a:cs typeface="Arial"/>
            </a:endParaRPr>
          </a:p>
          <a:p>
            <a:pPr marL="0" indent="0">
              <a:lnSpc>
                <a:spcPct val="100000"/>
              </a:lnSpc>
              <a:buNone/>
            </a:pP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9176"/>
            <a:ext cx="12192000" cy="4609572"/>
          </a:xfrm>
          <a:prstGeom prst="rect">
            <a:avLst/>
          </a:prstGeom>
        </p:spPr>
      </p:pic>
    </p:spTree>
    <p:extLst>
      <p:ext uri="{BB962C8B-B14F-4D97-AF65-F5344CB8AC3E}">
        <p14:creationId xmlns:p14="http://schemas.microsoft.com/office/powerpoint/2010/main" val="3242868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Smartest AI Nutrition Assistant leverages the power of generative AI to redefine how individuals approach personalized health and nutrition. By integrating natural language processing, multimodal input understanding, and real-time adaptability, the system offers tailored dietary guidance that evolves with the user. Unlike static diet apps, this assistant provides context-aware recommendations, cultural sensitivity, and allergy-aware planning—bridging the gap between one-size-fits-all tools and expert nutrition counseling.</a:t>
            </a:r>
          </a:p>
          <a:p>
            <a:r>
              <a:rPr lang="en-US" sz="2000" dirty="0"/>
              <a:t>With the support of IBM Cloud Lite and IBM Granite models, the solution is both scalable and secure, making expert-level nutrition guidance accessible to all. As it learns from user interactions, it becomes increasingly intelligent, empathetic, and impactful—paving the way for a healthier and more informed future.</a:t>
            </a: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dirty="0"/>
              <a:t>The Smartest AI Nutrition Assistant holds immense potential for future development and expansion. Key areas for enhancement include:</a:t>
            </a:r>
          </a:p>
          <a:p>
            <a:r>
              <a:rPr lang="en-US" sz="2000" b="1" dirty="0"/>
              <a:t>Integration with Wearable Devices</a:t>
            </a:r>
            <a:r>
              <a:rPr lang="en-US" sz="2000" dirty="0"/>
              <a:t/>
            </a:r>
            <a:br>
              <a:rPr lang="en-US" sz="2000" dirty="0"/>
            </a:br>
            <a:r>
              <a:rPr lang="en-US" sz="2000" dirty="0"/>
              <a:t>➤ Sync with smartwatches and fitness trackers to adapt meal plans based on real-time health metrics (e.g., heart rate, activity, sleep</a:t>
            </a:r>
            <a:r>
              <a:rPr lang="en-US" sz="2000" dirty="0" smtClean="0"/>
              <a:t>).</a:t>
            </a:r>
          </a:p>
          <a:p>
            <a:r>
              <a:rPr lang="en-US" sz="2000" b="1" dirty="0"/>
              <a:t>Voice Assistant Integration</a:t>
            </a:r>
            <a:r>
              <a:rPr lang="en-US" sz="2000" dirty="0"/>
              <a:t/>
            </a:r>
            <a:br>
              <a:rPr lang="en-US" sz="2000" dirty="0"/>
            </a:br>
            <a:r>
              <a:rPr lang="en-US" sz="2000" dirty="0"/>
              <a:t>➤ Seamless integration with smart home devices like Alexa, Google Assistant for hands-free experience</a:t>
            </a:r>
            <a:r>
              <a:rPr lang="en-US" sz="2000" dirty="0" smtClean="0"/>
              <a:t>.</a:t>
            </a:r>
          </a:p>
          <a:p>
            <a:r>
              <a:rPr lang="en-US" sz="2000" b="1" dirty="0"/>
              <a:t>Offline &amp; Low-Bandwidth Access</a:t>
            </a:r>
            <a:r>
              <a:rPr lang="en-US" sz="2000" dirty="0"/>
              <a:t/>
            </a:r>
            <a:br>
              <a:rPr lang="en-US" sz="2000" dirty="0"/>
            </a:br>
            <a:r>
              <a:rPr lang="en-US" sz="2000" dirty="0"/>
              <a:t>➤ Optimize the assistant for rural or low-connectivity environments using edge computing or cached data.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16955"/>
            <a:ext cx="11029616" cy="530296"/>
          </a:xfrm>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581192" y="1396540"/>
            <a:ext cx="752007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FontTx/>
              <a:buChar char="•"/>
            </a:pPr>
            <a:r>
              <a:rPr lang="it-IT" sz="1800" dirty="0"/>
              <a:t>Ashwini </a:t>
            </a:r>
            <a:r>
              <a:rPr lang="it-IT" sz="1800" dirty="0" smtClean="0"/>
              <a:t>Kumar sir guidance </a:t>
            </a:r>
            <a:r>
              <a:rPr lang="it-IT" sz="1800" dirty="0"/>
              <a:t>via Edunet.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IBM watsonx.ai Documentation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1" u="none" strike="noStrike" cap="none" normalizeH="0" baseline="0" dirty="0" smtClean="0">
                <a:ln>
                  <a:noFill/>
                </a:ln>
                <a:solidFill>
                  <a:schemeClr val="tx1"/>
                </a:solidFill>
                <a:effectLst/>
                <a:latin typeface="Arial" panose="020B0604020202020204" pitchFamily="34" charset="0"/>
                <a:hlinkClick r:id="rId2"/>
              </a:rPr>
              <a:t>https://www.ibm.com/products/watsonx-ai</a:t>
            </a: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IBM Granite Foundation Models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1" u="none" strike="noStrike" cap="none" normalizeH="0" baseline="0" dirty="0" smtClean="0">
                <a:ln>
                  <a:noFill/>
                </a:ln>
                <a:solidFill>
                  <a:schemeClr val="tx1"/>
                </a:solidFill>
                <a:effectLst/>
                <a:latin typeface="Arial" panose="020B0604020202020204" pitchFamily="34" charset="0"/>
                <a:hlinkClick r:id="rId3"/>
              </a:rPr>
              <a:t>https://www.ibm.com/blogs/research/2023/05/granite-foundation-models</a:t>
            </a: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it-IT" sz="1800" dirty="0"/>
              <a:t>OpenAI – GPT &amp; Multimodal AI Research Papers –</a:t>
            </a:r>
            <a:br>
              <a:rPr lang="it-IT" sz="1800" dirty="0"/>
            </a:br>
            <a:r>
              <a:rPr lang="it-IT" sz="1800" i="1" dirty="0">
                <a:hlinkClick r:id="rId4"/>
              </a:rPr>
              <a:t>https://</a:t>
            </a:r>
            <a:r>
              <a:rPr lang="it-IT" sz="1800" i="1" dirty="0" smtClean="0">
                <a:hlinkClick r:id="rId4"/>
              </a:rPr>
              <a:t>openai.com/research</a:t>
            </a:r>
            <a:endParaRPr lang="it-IT" sz="1800" i="1" dirty="0" smtClean="0"/>
          </a:p>
          <a:p>
            <a:pPr marL="0" lvl="0" indent="0" defTabSz="914400" eaLnBrk="0" fontAlgn="base" hangingPunct="0">
              <a:lnSpc>
                <a:spcPct val="100000"/>
              </a:lnSpc>
              <a:spcBef>
                <a:spcPct val="0"/>
              </a:spcBef>
              <a:spcAft>
                <a:spcPct val="0"/>
              </a:spcAft>
              <a:buClrTx/>
              <a:buSzTx/>
              <a:buFontTx/>
              <a:buChar char="•"/>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i="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826579"/>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385047"/>
            <a:ext cx="11019020" cy="498885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t>
            </a:r>
            <a:r>
              <a:rPr lang="en-US" sz="2000" b="1" dirty="0" smtClean="0">
                <a:latin typeface="Arial"/>
                <a:ea typeface="+mn-lt"/>
                <a:cs typeface="+mn-lt"/>
              </a:rPr>
              <a:t>Approach</a:t>
            </a:r>
          </a:p>
          <a:p>
            <a:pPr marL="305435" indent="-305435"/>
            <a:r>
              <a:rPr lang="en-US" sz="2000" b="1" dirty="0" err="1" smtClean="0">
                <a:latin typeface="Arial"/>
                <a:ea typeface="+mn-lt"/>
                <a:cs typeface="+mn-lt"/>
              </a:rPr>
              <a:t>Techonology</a:t>
            </a:r>
            <a:r>
              <a:rPr lang="en-US" sz="2000" b="1" dirty="0" smtClean="0">
                <a:latin typeface="Arial"/>
                <a:ea typeface="+mn-lt"/>
                <a:cs typeface="+mn-lt"/>
              </a:rPr>
              <a:t> Used</a:t>
            </a:r>
          </a:p>
          <a:p>
            <a:pPr marL="305435" indent="-305435"/>
            <a:r>
              <a:rPr lang="en-US" sz="2000" b="1" dirty="0" smtClean="0">
                <a:latin typeface="Arial"/>
                <a:ea typeface="+mn-lt"/>
                <a:cs typeface="+mn-lt"/>
              </a:rPr>
              <a:t>Wow Factors </a:t>
            </a:r>
          </a:p>
          <a:p>
            <a:pPr marL="305435" indent="-305435"/>
            <a:r>
              <a:rPr lang="en-US" sz="2000" b="1" dirty="0">
                <a:latin typeface="Arial"/>
                <a:ea typeface="+mn-lt"/>
                <a:cs typeface="Arial"/>
              </a:rPr>
              <a:t>Result </a:t>
            </a:r>
            <a:r>
              <a:rPr lang="en-US" sz="2000" b="1" dirty="0" smtClean="0">
                <a:latin typeface="Arial"/>
                <a:ea typeface="+mn-lt"/>
                <a:cs typeface="Arial"/>
              </a:rPr>
              <a:t>Conclusion</a:t>
            </a:r>
            <a:endParaRPr lang="en-US" sz="2000" b="1" dirty="0" smtClean="0">
              <a:latin typeface="Arial"/>
              <a:ea typeface="+mn-lt"/>
              <a:cs typeface="+mn-lt"/>
            </a:endParaRPr>
          </a:p>
          <a:p>
            <a:pPr marL="305435" indent="-305435"/>
            <a:r>
              <a:rPr lang="en-US" sz="2000" b="1" dirty="0" smtClean="0">
                <a:latin typeface="Arial"/>
                <a:ea typeface="+mn-lt"/>
                <a:cs typeface="Arial"/>
              </a:rPr>
              <a:t>Future </a:t>
            </a:r>
            <a:r>
              <a:rPr lang="en-US" sz="2000" b="1" dirty="0">
                <a:latin typeface="Arial"/>
                <a:ea typeface="+mn-lt"/>
                <a:cs typeface="Arial"/>
              </a:rPr>
              <a:t>Scope</a:t>
            </a:r>
          </a:p>
          <a:p>
            <a:pPr marL="305435" indent="-305435"/>
            <a:r>
              <a:rPr lang="en-US" sz="2000" b="1" dirty="0" smtClean="0">
                <a:latin typeface="Arial"/>
                <a:ea typeface="+mn-lt"/>
                <a:cs typeface="Arial"/>
              </a:rPr>
              <a:t>References</a:t>
            </a:r>
          </a:p>
          <a:p>
            <a:pPr marL="305435" indent="-305435"/>
            <a:r>
              <a:rPr lang="en-US" sz="2000" b="1" dirty="0" err="1" smtClean="0">
                <a:latin typeface="Arial"/>
                <a:ea typeface="+mn-lt"/>
                <a:cs typeface="Arial"/>
              </a:rPr>
              <a:t>Github</a:t>
            </a:r>
            <a:r>
              <a:rPr lang="en-US" sz="2000" b="1" dirty="0" smtClean="0">
                <a:latin typeface="Arial"/>
                <a:ea typeface="+mn-lt"/>
                <a:cs typeface="Arial"/>
              </a:rPr>
              <a:t> Link</a:t>
            </a:r>
          </a:p>
          <a:p>
            <a:pPr marL="305435" indent="-305435"/>
            <a:r>
              <a:rPr lang="en-US" sz="2000" b="1" dirty="0" err="1" smtClean="0">
                <a:latin typeface="Arial"/>
                <a:ea typeface="+mn-lt"/>
                <a:cs typeface="Arial"/>
              </a:rPr>
              <a:t>Certifiactions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16955"/>
            <a:ext cx="11029616" cy="530296"/>
          </a:xfrm>
        </p:spPr>
        <p:txBody>
          <a:bodyPr>
            <a:normAutofit fontScale="90000"/>
          </a:bodyPr>
          <a:lstStyle/>
          <a:p>
            <a:r>
              <a:rPr lang="en-US" sz="4400" b="1" dirty="0" smtClean="0">
                <a:solidFill>
                  <a:schemeClr val="accent1"/>
                </a:solidFill>
                <a:latin typeface="Arial"/>
                <a:ea typeface="+mj-lt"/>
                <a:cs typeface="Arial"/>
              </a:rPr>
              <a:t>GITHUB LINK</a:t>
            </a:r>
            <a:endParaRPr lang="en-US" dirty="0"/>
          </a:p>
        </p:txBody>
      </p:sp>
      <p:sp>
        <p:nvSpPr>
          <p:cNvPr id="3" name="Rectangle 1"/>
          <p:cNvSpPr>
            <a:spLocks noGrp="1" noChangeArrowheads="1"/>
          </p:cNvSpPr>
          <p:nvPr>
            <p:ph idx="1"/>
          </p:nvPr>
        </p:nvSpPr>
        <p:spPr bwMode="auto">
          <a:xfrm>
            <a:off x="4292580" y="6488668"/>
            <a:ext cx="74198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endParaRPr kumimoji="0" lang="en-US" altLang="en-US" sz="1800" b="0" i="1"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944262" y="2736503"/>
            <a:ext cx="6096000" cy="646331"/>
          </a:xfrm>
          <a:prstGeom prst="rect">
            <a:avLst/>
          </a:prstGeom>
        </p:spPr>
        <p:txBody>
          <a:bodyPr>
            <a:spAutoFit/>
          </a:bodyPr>
          <a:lstStyle/>
          <a:p>
            <a:r>
              <a:rPr lang="en-IN" dirty="0"/>
              <a:t>https://github.com/DSV05/Nutrition-Agent/blob/main/Nutrition_Agent.pptx</a:t>
            </a:r>
          </a:p>
        </p:txBody>
      </p:sp>
    </p:spTree>
    <p:extLst>
      <p:ext uri="{BB962C8B-B14F-4D97-AF65-F5344CB8AC3E}">
        <p14:creationId xmlns:p14="http://schemas.microsoft.com/office/powerpoint/2010/main" val="4285460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3" y="1302026"/>
            <a:ext cx="7231548" cy="4703846"/>
          </a:xfrm>
          <a:prstGeom prst="rect">
            <a:avLst/>
          </a:prstGeom>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1" y="1301750"/>
            <a:ext cx="7204655" cy="4673600"/>
          </a:xfrm>
        </p:spPr>
      </p:pic>
    </p:spTree>
    <p:extLst>
      <p:ext uri="{BB962C8B-B14F-4D97-AF65-F5344CB8AC3E}">
        <p14:creationId xmlns:p14="http://schemas.microsoft.com/office/powerpoint/2010/main" val="4128710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195075"/>
            <a:ext cx="7433255" cy="4467849"/>
          </a:xfrm>
          <a:prstGeom prst="rect">
            <a:avLst/>
          </a:prstGeom>
        </p:spPr>
      </p:pic>
    </p:spTree>
    <p:extLst>
      <p:ext uri="{BB962C8B-B14F-4D97-AF65-F5344CB8AC3E}">
        <p14:creationId xmlns:p14="http://schemas.microsoft.com/office/powerpoint/2010/main" val="21718527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200" dirty="0"/>
              <a:t>In the current era of increasing health consciousness, individuals are actively seeking personalized nutrition guidance tailored to their unique lifestyles, preferences, and medical needs. However, most existing digital nutrition tools provide generalized diet plans that lack real-time adaptability and fail to consider critical factors such as cultural food habits, allergies, ongoing health conditions, and fitness goals. Additionally, dieticians and nutritionists face significant limitations in scaling personalized consultations due to time and resource constraints, resulting in a gap between demand and quality personalized nutrition services.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t>To address the limitations of current nutrition tools and the scalability challenges faced by professionals, this project proposes the development of an AI-powered virtual nutrition assistant using generative AI. Leveraging cutting-edge technologies such as natural language processing (NLP</a:t>
            </a:r>
            <a:r>
              <a:rPr lang="en-US" sz="2000" dirty="0" smtClean="0"/>
              <a:t>) and </a:t>
            </a:r>
            <a:r>
              <a:rPr lang="en-US" sz="2000" dirty="0"/>
              <a:t>access to comprehensive dietary databases, the assistant will deliver:</a:t>
            </a:r>
          </a:p>
          <a:p>
            <a:r>
              <a:rPr lang="en-US" sz="2000" b="1" dirty="0"/>
              <a:t>Personalized meal plans</a:t>
            </a:r>
            <a:r>
              <a:rPr lang="en-US" sz="2000" dirty="0"/>
              <a:t> based on individual health goals, medical conditions, fitness routines, and food </a:t>
            </a:r>
            <a:r>
              <a:rPr lang="en-US" sz="2000" dirty="0" smtClean="0"/>
              <a:t>preferences.</a:t>
            </a:r>
            <a:endParaRPr lang="en-US" sz="2000" dirty="0"/>
          </a:p>
          <a:p>
            <a:r>
              <a:rPr lang="en-US" sz="2000" b="1" dirty="0"/>
              <a:t>Smart food substitutions</a:t>
            </a:r>
            <a:r>
              <a:rPr lang="en-US" sz="2000" dirty="0"/>
              <a:t> that align with dietary needs and cultural </a:t>
            </a:r>
            <a:r>
              <a:rPr lang="en-US" sz="2000" dirty="0" smtClean="0"/>
              <a:t>preferences.</a:t>
            </a:r>
            <a:endParaRPr lang="en-US" sz="2000" dirty="0"/>
          </a:p>
          <a:p>
            <a:r>
              <a:rPr lang="en-US" sz="2000" b="1" dirty="0"/>
              <a:t>Contextual explanations</a:t>
            </a:r>
            <a:r>
              <a:rPr lang="en-US" sz="2000" dirty="0"/>
              <a:t> for nutritional choices (e.g., “Why is this meal healthier</a:t>
            </a:r>
            <a:r>
              <a:rPr lang="en-US" sz="2000" dirty="0" smtClean="0"/>
              <a:t>?”).</a:t>
            </a:r>
            <a:endParaRPr lang="en-US" sz="2000" dirty="0"/>
          </a:p>
          <a:p>
            <a:r>
              <a:rPr lang="en-US" sz="2000" b="1" dirty="0"/>
              <a:t>Continuous adaptation</a:t>
            </a:r>
            <a:r>
              <a:rPr lang="en-US" sz="2000" dirty="0"/>
              <a:t> of recommendations based on user feedback and evolving health </a:t>
            </a:r>
            <a:r>
              <a:rPr lang="en-US" sz="2000" dirty="0" smtClean="0"/>
              <a:t>data.</a:t>
            </a:r>
            <a:endParaRPr lang="en-US" sz="2000" dirty="0"/>
          </a:p>
          <a:p>
            <a:r>
              <a:rPr lang="en-US" sz="2000" dirty="0"/>
              <a:t>This generative AI solution will bridge the gap between static diet apps and one-on-one consultations, offering intelligent, real-time, and scalable nutrition support that thinks, learns, and responds like a human expert.</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endParaRPr lang="en-IN" sz="2000" b="1" dirty="0" smtClean="0"/>
          </a:p>
          <a:p>
            <a:endParaRPr lang="en-IN" sz="2000" b="1" dirty="0"/>
          </a:p>
          <a:p>
            <a:pPr marL="0" indent="0">
              <a:buNone/>
            </a:pPr>
            <a:r>
              <a:rPr lang="en-IN" sz="2000" b="1" dirty="0" smtClean="0"/>
              <a:t>1. </a:t>
            </a:r>
            <a:r>
              <a:rPr lang="en-IN" sz="2000" b="1" dirty="0"/>
              <a:t>Data Processing </a:t>
            </a:r>
            <a:r>
              <a:rPr lang="en-IN" sz="2000" b="1" dirty="0" smtClean="0"/>
              <a:t>Layer</a:t>
            </a:r>
            <a:endParaRPr lang="en-IN" sz="2000" dirty="0"/>
          </a:p>
          <a:p>
            <a:r>
              <a:rPr lang="en-IN" sz="2000" b="1" dirty="0"/>
              <a:t>Function</a:t>
            </a:r>
            <a:r>
              <a:rPr lang="en-IN" sz="2000" dirty="0"/>
              <a:t>: </a:t>
            </a:r>
            <a:r>
              <a:rPr lang="en-IN" sz="2000" dirty="0" err="1"/>
              <a:t>Preprocessing</a:t>
            </a:r>
            <a:r>
              <a:rPr lang="en-IN" sz="2000" dirty="0"/>
              <a:t> user inputs </a:t>
            </a:r>
            <a:endParaRPr lang="en-IN" sz="2000" dirty="0" smtClean="0"/>
          </a:p>
          <a:p>
            <a:r>
              <a:rPr lang="en-IN" sz="2000" b="1" dirty="0" smtClean="0"/>
              <a:t>Tasks</a:t>
            </a:r>
            <a:r>
              <a:rPr lang="en-IN" sz="2000" dirty="0"/>
              <a:t>: Entity recognition (e.g., ingredients, health goals), allergy detection, food item </a:t>
            </a:r>
            <a:r>
              <a:rPr lang="en-IN" sz="2000" dirty="0" smtClean="0"/>
              <a:t>classification.</a:t>
            </a:r>
            <a:endParaRPr lang="en-IN" sz="2000" dirty="0"/>
          </a:p>
          <a:p>
            <a:r>
              <a:rPr lang="en-IN" sz="2000" b="1" dirty="0" smtClean="0"/>
              <a:t>Tools</a:t>
            </a:r>
            <a:r>
              <a:rPr lang="en-IN" sz="2000" dirty="0" smtClean="0"/>
              <a:t>: watsonx.ai Runtime,</a:t>
            </a:r>
            <a:r>
              <a:rPr lang="en-IN" sz="2000" dirty="0"/>
              <a:t> watsonx.ai </a:t>
            </a:r>
            <a:r>
              <a:rPr lang="en-IN" sz="2000" dirty="0" smtClean="0"/>
              <a:t>Studio, </a:t>
            </a:r>
            <a:r>
              <a:rPr lang="en-IN" sz="2000" dirty="0"/>
              <a:t>Cloud Object </a:t>
            </a:r>
            <a:r>
              <a:rPr lang="en-IN" sz="2000" dirty="0" smtClean="0"/>
              <a:t>Storage,</a:t>
            </a:r>
            <a:r>
              <a:rPr lang="en-IN" sz="2000" dirty="0"/>
              <a:t> Agent </a:t>
            </a:r>
            <a:r>
              <a:rPr lang="en-IN" sz="2000" dirty="0" smtClean="0"/>
              <a:t>Lab.</a:t>
            </a:r>
          </a:p>
          <a:p>
            <a:endParaRPr lang="en-US" sz="2000" dirty="0"/>
          </a:p>
          <a:p>
            <a:endParaRPr lang="en-IN" sz="2000" dirty="0"/>
          </a:p>
          <a:p>
            <a:endParaRPr lang="en-IN" sz="2000" dirty="0"/>
          </a:p>
          <a:p>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smtClean="0"/>
              <a:t>2.Generative </a:t>
            </a:r>
            <a:r>
              <a:rPr lang="en-IN" sz="2000" b="1" dirty="0"/>
              <a:t>AI Engine</a:t>
            </a:r>
            <a:endParaRPr lang="en-IN" sz="2000" dirty="0"/>
          </a:p>
          <a:p>
            <a:r>
              <a:rPr lang="en-IN" sz="2000" b="1" dirty="0"/>
              <a:t>Core</a:t>
            </a:r>
            <a:r>
              <a:rPr lang="en-IN" sz="2000" dirty="0"/>
              <a:t>: Large Language Models (LLMs) for understanding and generating personalized responses</a:t>
            </a:r>
          </a:p>
          <a:p>
            <a:r>
              <a:rPr lang="en-IN" sz="2000" b="1" dirty="0"/>
              <a:t>Functionality</a:t>
            </a:r>
            <a:r>
              <a:rPr lang="en-IN" sz="2000" dirty="0"/>
              <a:t>:</a:t>
            </a:r>
          </a:p>
          <a:p>
            <a:pPr lvl="1"/>
            <a:r>
              <a:rPr lang="en-IN" sz="2000" dirty="0"/>
              <a:t>Generate meal plans</a:t>
            </a:r>
          </a:p>
          <a:p>
            <a:pPr lvl="1"/>
            <a:r>
              <a:rPr lang="en-IN" sz="2000" dirty="0"/>
              <a:t>Recommend alternatives</a:t>
            </a:r>
          </a:p>
          <a:p>
            <a:pPr lvl="1"/>
            <a:r>
              <a:rPr lang="en-IN" sz="2000" dirty="0"/>
              <a:t>Explain nutrition choices using natural language</a:t>
            </a:r>
          </a:p>
          <a:p>
            <a:r>
              <a:rPr lang="en-IN" sz="2000" b="1" dirty="0"/>
              <a:t>Tools</a:t>
            </a:r>
            <a:r>
              <a:rPr lang="en-IN" sz="2000" dirty="0"/>
              <a:t>: IBM Granite </a:t>
            </a:r>
            <a:r>
              <a:rPr lang="en-IN" sz="2000" dirty="0" smtClean="0"/>
              <a:t>Model (</a:t>
            </a:r>
            <a:r>
              <a:rPr lang="en-IN" dirty="0" smtClean="0"/>
              <a:t>granite-3-3-8b-instruct)</a:t>
            </a:r>
            <a:endParaRPr lang="en-IN" sz="1800" b="1" dirty="0">
              <a:solidFill>
                <a:srgbClr val="0F0F0F"/>
              </a:solidFill>
            </a:endParaRPr>
          </a:p>
        </p:txBody>
      </p:sp>
    </p:spTree>
    <p:extLst>
      <p:ext uri="{BB962C8B-B14F-4D97-AF65-F5344CB8AC3E}">
        <p14:creationId xmlns:p14="http://schemas.microsoft.com/office/powerpoint/2010/main" val="45397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a:t>
            </a:r>
            <a:endParaRPr lang="en-IN" dirty="0"/>
          </a:p>
        </p:txBody>
      </p:sp>
      <p:sp>
        <p:nvSpPr>
          <p:cNvPr id="3" name="Content Placeholder 2"/>
          <p:cNvSpPr>
            <a:spLocks noGrp="1"/>
          </p:cNvSpPr>
          <p:nvPr>
            <p:ph idx="1"/>
          </p:nvPr>
        </p:nvSpPr>
        <p:spPr/>
        <p:txBody>
          <a:bodyPr>
            <a:normAutofit/>
          </a:bodyPr>
          <a:lstStyle/>
          <a:p>
            <a:pPr marL="0" indent="0">
              <a:buNone/>
            </a:pPr>
            <a:r>
              <a:rPr lang="en-US" sz="2000" b="1" dirty="0" smtClean="0"/>
              <a:t>3. </a:t>
            </a:r>
            <a:r>
              <a:rPr lang="en-US" sz="2000" b="1" dirty="0"/>
              <a:t>Nutrition Intelligence Layer</a:t>
            </a:r>
            <a:endParaRPr lang="en-US" sz="2000" dirty="0"/>
          </a:p>
          <a:p>
            <a:r>
              <a:rPr lang="en-US" sz="2000" b="1" dirty="0"/>
              <a:t>Data Sources</a:t>
            </a:r>
            <a:r>
              <a:rPr lang="en-US" sz="2000" dirty="0"/>
              <a:t>:</a:t>
            </a:r>
          </a:p>
          <a:p>
            <a:pPr lvl="1"/>
            <a:r>
              <a:rPr lang="en-US" sz="2000" dirty="0"/>
              <a:t>Public dietary and food databases</a:t>
            </a:r>
          </a:p>
          <a:p>
            <a:pPr lvl="1"/>
            <a:r>
              <a:rPr lang="en-US" sz="2000" dirty="0"/>
              <a:t>Fitness/activity inputs (user-provided)</a:t>
            </a:r>
          </a:p>
          <a:p>
            <a:pPr lvl="1"/>
            <a:r>
              <a:rPr lang="en-US" sz="2000" dirty="0"/>
              <a:t>Optional health data integration (e.g., weight, BMI, activity levels)</a:t>
            </a:r>
          </a:p>
          <a:p>
            <a:r>
              <a:rPr lang="en-US" sz="2000" b="1" dirty="0"/>
              <a:t>Function</a:t>
            </a:r>
            <a:r>
              <a:rPr lang="en-US" sz="2000" dirty="0"/>
              <a:t>: Tailor recommendations to individual profiles</a:t>
            </a:r>
          </a:p>
          <a:p>
            <a:endParaRPr lang="en-IN" sz="2000" dirty="0"/>
          </a:p>
        </p:txBody>
      </p:sp>
    </p:spTree>
    <p:extLst>
      <p:ext uri="{BB962C8B-B14F-4D97-AF65-F5344CB8AC3E}">
        <p14:creationId xmlns:p14="http://schemas.microsoft.com/office/powerpoint/2010/main" val="745375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a:t>
            </a:r>
            <a:endParaRPr lang="en-IN" dirty="0"/>
          </a:p>
        </p:txBody>
      </p:sp>
      <p:sp>
        <p:nvSpPr>
          <p:cNvPr id="3" name="Content Placeholder 2"/>
          <p:cNvSpPr>
            <a:spLocks noGrp="1"/>
          </p:cNvSpPr>
          <p:nvPr>
            <p:ph idx="1"/>
          </p:nvPr>
        </p:nvSpPr>
        <p:spPr/>
        <p:txBody>
          <a:bodyPr>
            <a:normAutofit/>
          </a:bodyPr>
          <a:lstStyle/>
          <a:p>
            <a:pPr marL="0" indent="0">
              <a:buNone/>
            </a:pPr>
            <a:r>
              <a:rPr lang="en-IN" sz="2000" b="1" dirty="0" smtClean="0"/>
              <a:t>4.Deployment </a:t>
            </a:r>
            <a:r>
              <a:rPr lang="en-IN" sz="2000" b="1" dirty="0"/>
              <a:t>Architecture</a:t>
            </a:r>
            <a:endParaRPr lang="en-IN" sz="2000" dirty="0"/>
          </a:p>
          <a:p>
            <a:r>
              <a:rPr lang="en-IN" sz="2000" b="1" dirty="0"/>
              <a:t>Platform</a:t>
            </a:r>
            <a:r>
              <a:rPr lang="en-IN" sz="2000" dirty="0"/>
              <a:t>: IBM Cloud </a:t>
            </a:r>
            <a:r>
              <a:rPr lang="en-IN" sz="2000" dirty="0" err="1"/>
              <a:t>Lite</a:t>
            </a:r>
            <a:endParaRPr lang="en-IN" sz="2000" dirty="0"/>
          </a:p>
          <a:p>
            <a:r>
              <a:rPr lang="en-IN" sz="2000" b="1" dirty="0"/>
              <a:t>Services</a:t>
            </a:r>
            <a:r>
              <a:rPr lang="en-IN" sz="2000" dirty="0"/>
              <a:t>:</a:t>
            </a:r>
          </a:p>
          <a:p>
            <a:pPr lvl="1"/>
            <a:r>
              <a:rPr lang="en-IN" sz="2000" dirty="0"/>
              <a:t>IBM Watson Assistant or watsonx.ai</a:t>
            </a:r>
          </a:p>
          <a:p>
            <a:pPr lvl="1"/>
            <a:r>
              <a:rPr lang="en-IN" sz="2000" dirty="0"/>
              <a:t>IBM Cloud Functions for </a:t>
            </a:r>
            <a:r>
              <a:rPr lang="en-IN" sz="2000" dirty="0" err="1"/>
              <a:t>serverless</a:t>
            </a:r>
            <a:r>
              <a:rPr lang="en-IN" sz="2000" dirty="0"/>
              <a:t> execution</a:t>
            </a:r>
          </a:p>
          <a:p>
            <a:pPr lvl="1"/>
            <a:r>
              <a:rPr lang="en-IN" sz="2000" dirty="0"/>
              <a:t>IBM Cloud Object Storage for media and logs</a:t>
            </a:r>
          </a:p>
          <a:p>
            <a:endParaRPr lang="en-IN" sz="2000" dirty="0"/>
          </a:p>
        </p:txBody>
      </p:sp>
    </p:spTree>
    <p:extLst>
      <p:ext uri="{BB962C8B-B14F-4D97-AF65-F5344CB8AC3E}">
        <p14:creationId xmlns:p14="http://schemas.microsoft.com/office/powerpoint/2010/main" val="31733073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TECHNOLOGY USED</a:t>
            </a:r>
            <a:endParaRPr lang="en-IN" dirty="0"/>
          </a:p>
        </p:txBody>
      </p:sp>
      <p:sp>
        <p:nvSpPr>
          <p:cNvPr id="3" name="Content Placeholder 2"/>
          <p:cNvSpPr>
            <a:spLocks noGrp="1"/>
          </p:cNvSpPr>
          <p:nvPr>
            <p:ph idx="1"/>
          </p:nvPr>
        </p:nvSpPr>
        <p:spPr/>
        <p:txBody>
          <a:bodyPr>
            <a:normAutofit/>
          </a:bodyPr>
          <a:lstStyle/>
          <a:p>
            <a:r>
              <a:rPr lang="en-IN" sz="2000" dirty="0"/>
              <a:t>IBM Cloud </a:t>
            </a:r>
            <a:r>
              <a:rPr lang="en-IN" sz="2000" dirty="0" err="1"/>
              <a:t>Watsonx</a:t>
            </a:r>
            <a:r>
              <a:rPr lang="en-IN" sz="2000" dirty="0"/>
              <a:t> Al Studio</a:t>
            </a:r>
          </a:p>
          <a:p>
            <a:r>
              <a:rPr lang="en-IN" sz="2000" dirty="0"/>
              <a:t>IBM Cloud </a:t>
            </a:r>
            <a:r>
              <a:rPr lang="en-IN" sz="2000" dirty="0" err="1"/>
              <a:t>Watsonx</a:t>
            </a:r>
            <a:r>
              <a:rPr lang="en-IN" sz="2000" dirty="0"/>
              <a:t> Al runtime</a:t>
            </a:r>
          </a:p>
          <a:p>
            <a:r>
              <a:rPr lang="en-IN" sz="2000" dirty="0"/>
              <a:t>IBM Cloud Agent Lab</a:t>
            </a:r>
          </a:p>
          <a:p>
            <a:r>
              <a:rPr lang="en-IN" sz="2000" dirty="0"/>
              <a:t>IBM Granite foundation model</a:t>
            </a:r>
          </a:p>
          <a:p>
            <a:r>
              <a:rPr lang="en-IN" sz="2000" dirty="0"/>
              <a:t>IBM Cloud Object Storage</a:t>
            </a:r>
          </a:p>
          <a:p>
            <a:r>
              <a:rPr lang="en-IN" sz="2000" dirty="0"/>
              <a:t>IBM Cloud IAM (Identity and Access Management)</a:t>
            </a:r>
          </a:p>
        </p:txBody>
      </p:sp>
    </p:spTree>
    <p:extLst>
      <p:ext uri="{BB962C8B-B14F-4D97-AF65-F5344CB8AC3E}">
        <p14:creationId xmlns:p14="http://schemas.microsoft.com/office/powerpoint/2010/main" val="3997843367"/>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c0fa2617-96bd-425d-8578-e93563fe37c5"/>
    <ds:schemaRef ds:uri="9162bd5b-4ed9-4da3-b376-05204580ba3f"/>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815</Words>
  <Application>Microsoft Office PowerPoint</Application>
  <PresentationFormat>Widescreen</PresentationFormat>
  <Paragraphs>146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Franklin Gothic Book</vt:lpstr>
      <vt:lpstr>Franklin Gothic Demi</vt:lpstr>
      <vt:lpstr>Wingdings 2</vt:lpstr>
      <vt:lpstr>DividendVTI</vt:lpstr>
      <vt:lpstr>The Smartest AI Nutrition Assistant</vt:lpstr>
      <vt:lpstr>OUTLINE</vt:lpstr>
      <vt:lpstr>Problem Statement</vt:lpstr>
      <vt:lpstr>Proposed Solution</vt:lpstr>
      <vt:lpstr>System  Approach</vt:lpstr>
      <vt:lpstr>System  Approach</vt:lpstr>
      <vt:lpstr>System  Approach</vt:lpstr>
      <vt:lpstr>System  Approach</vt:lpstr>
      <vt:lpstr>TECHNOLOGY USED</vt:lpstr>
      <vt:lpstr>WOW FACTORS</vt:lpstr>
      <vt:lpstr>Result:</vt:lpstr>
      <vt:lpstr>Result:</vt:lpstr>
      <vt:lpstr>Result:</vt:lpstr>
      <vt:lpstr>Result:</vt:lpstr>
      <vt:lpstr>Result:</vt:lpstr>
      <vt:lpstr>Result:</vt:lpstr>
      <vt:lpstr>Conclusion</vt:lpstr>
      <vt:lpstr>PowerPoint Presentation</vt:lpstr>
      <vt:lpstr>References</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47</cp:revision>
  <dcterms:created xsi:type="dcterms:W3CDTF">2021-05-26T16:50:10Z</dcterms:created>
  <dcterms:modified xsi:type="dcterms:W3CDTF">2025-07-31T16:04:51Z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