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71" r:id="rId16"/>
    <p:sldId id="2146847072" r:id="rId17"/>
    <p:sldId id="2146847062" r:id="rId18"/>
    <p:sldId id="2146847055" r:id="rId19"/>
    <p:sldId id="2146847059" r:id="rId20"/>
    <p:sldId id="2146847074" r:id="rId21"/>
    <p:sldId id="2146847075" r:id="rId22"/>
    <p:sldId id="2146847061"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07-08-2025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smtClean="0">
                <a:solidFill>
                  <a:schemeClr val="accent1"/>
                </a:solidFill>
                <a:latin typeface="Arial"/>
                <a:cs typeface="Arial"/>
              </a:rPr>
              <a:t>Travel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009952" y="3645071"/>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pitchFamily="34" charset="0"/>
                <a:cs typeface="Arial" pitchFamily="34" charset="0"/>
              </a:rPr>
              <a:t>Student name : </a:t>
            </a:r>
            <a:r>
              <a:rPr lang="en-US" sz="2000" b="1" dirty="0" err="1" smtClean="0">
                <a:solidFill>
                  <a:schemeClr val="accent1">
                    <a:lumMod val="75000"/>
                  </a:schemeClr>
                </a:solidFill>
                <a:latin typeface="Arial" pitchFamily="34" charset="0"/>
                <a:cs typeface="Arial" pitchFamily="34" charset="0"/>
              </a:rPr>
              <a:t>Siddivinayak</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Doppalapudi</a:t>
            </a:r>
            <a:endParaRPr lang="en-US" sz="2000" b="1" dirty="0" smtClean="0">
              <a:solidFill>
                <a:schemeClr val="accent1">
                  <a:lumMod val="75000"/>
                </a:schemeClr>
              </a:solidFill>
              <a:latin typeface="Arial" pitchFamily="34" charset="0"/>
              <a:cs typeface="Arial" pitchFamily="34" charset="0"/>
            </a:endParaRPr>
          </a:p>
          <a:p>
            <a:r>
              <a:rPr lang="en-US" sz="2000" b="1" dirty="0" err="1" smtClean="0">
                <a:solidFill>
                  <a:schemeClr val="accent1">
                    <a:lumMod val="75000"/>
                  </a:schemeClr>
                </a:solidFill>
                <a:latin typeface="Arial" pitchFamily="34" charset="0"/>
                <a:cs typeface="Arial" pitchFamily="34" charset="0"/>
              </a:rPr>
              <a:t>Enroll.No</a:t>
            </a:r>
            <a:r>
              <a:rPr lang="en-US" sz="2000" b="1" dirty="0" smtClean="0">
                <a:solidFill>
                  <a:schemeClr val="accent1">
                    <a:lumMod val="75000"/>
                  </a:schemeClr>
                </a:solidFill>
                <a:latin typeface="Arial" pitchFamily="34" charset="0"/>
                <a:cs typeface="Arial" pitchFamily="34" charset="0"/>
              </a:rPr>
              <a:t>: 23012531069</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College Name </a:t>
            </a:r>
            <a:r>
              <a:rPr lang="en-US" sz="2000" b="1" dirty="0" smtClean="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Ganpat</a:t>
            </a:r>
            <a:r>
              <a:rPr lang="en-US" sz="2000" b="1" dirty="0">
                <a:solidFill>
                  <a:schemeClr val="accent1">
                    <a:lumMod val="75000"/>
                  </a:schemeClr>
                </a:solidFill>
                <a:latin typeface="Arial"/>
                <a:cs typeface="Arial"/>
              </a:rPr>
              <a:t> University (UVPCE)</a:t>
            </a:r>
          </a:p>
          <a:p>
            <a:r>
              <a:rPr lang="en-US" sz="2000" b="1" dirty="0">
                <a:solidFill>
                  <a:schemeClr val="accent1">
                    <a:lumMod val="75000"/>
                  </a:schemeClr>
                </a:solidFill>
                <a:latin typeface="Arial"/>
                <a:cs typeface="Arial"/>
              </a:rPr>
              <a:t>Department: </a:t>
            </a:r>
            <a:r>
              <a:rPr lang="en-US" sz="2000" b="1" dirty="0" smtClean="0">
                <a:solidFill>
                  <a:schemeClr val="accent1">
                    <a:lumMod val="75000"/>
                  </a:schemeClr>
                </a:solidFill>
                <a:latin typeface="Arial"/>
                <a:cs typeface="Arial"/>
              </a:rPr>
              <a:t>CE(AI)</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sp>
        <p:nvSpPr>
          <p:cNvPr id="3" name="Rectangle 2"/>
          <p:cNvSpPr/>
          <p:nvPr/>
        </p:nvSpPr>
        <p:spPr>
          <a:xfrm>
            <a:off x="581192" y="1232452"/>
            <a:ext cx="6096000" cy="3785652"/>
          </a:xfrm>
          <a:prstGeom prst="rect">
            <a:avLst/>
          </a:prstGeom>
        </p:spPr>
        <p:txBody>
          <a:bodyPr>
            <a:spAutoFit/>
          </a:bodyPr>
          <a:lstStyle/>
          <a:p>
            <a:r>
              <a:rPr lang="en-US" sz="2400" b="1" u="sng" dirty="0">
                <a:solidFill>
                  <a:schemeClr val="accent1"/>
                </a:solidFill>
                <a:latin typeface="Arial"/>
                <a:ea typeface="+mj-lt"/>
                <a:cs typeface="Arial"/>
              </a:rPr>
              <a:t>MODEL PARAMATER</a:t>
            </a:r>
            <a:r>
              <a:rPr lang="en-US" sz="2400" b="1" dirty="0">
                <a:solidFill>
                  <a:schemeClr val="accent1"/>
                </a:solidFill>
                <a:latin typeface="Arial"/>
                <a:ea typeface="+mj-lt"/>
                <a:cs typeface="Arial"/>
              </a:rPr>
              <a:t>:-</a:t>
            </a:r>
          </a:p>
          <a:p>
            <a:endParaRPr lang="en-US" sz="2400" b="1" dirty="0">
              <a:solidFill>
                <a:schemeClr val="accent1"/>
              </a:solidFill>
              <a:latin typeface="Arial"/>
              <a:ea typeface="+mj-lt"/>
              <a:cs typeface="Arial"/>
            </a:endParaRPr>
          </a:p>
          <a:p>
            <a:endParaRPr lang="en-US" sz="2400" b="1" dirty="0">
              <a:solidFill>
                <a:schemeClr val="accent1"/>
              </a:solidFill>
              <a:latin typeface="Arial"/>
              <a:ea typeface="+mj-lt"/>
              <a:cs typeface="Arial"/>
            </a:endParaRPr>
          </a:p>
          <a:p>
            <a:endParaRPr lang="en-US" sz="2400" b="1" dirty="0">
              <a:solidFill>
                <a:schemeClr val="accent1"/>
              </a:solidFill>
              <a:latin typeface="Arial"/>
              <a:ea typeface="+mj-lt"/>
              <a:cs typeface="Arial"/>
            </a:endParaRPr>
          </a:p>
          <a:p>
            <a:endParaRPr lang="en-US" sz="2400" b="1" dirty="0">
              <a:solidFill>
                <a:schemeClr val="accent1"/>
              </a:solidFill>
              <a:latin typeface="Arial"/>
              <a:ea typeface="+mj-lt"/>
              <a:cs typeface="Arial"/>
            </a:endParaRPr>
          </a:p>
          <a:p>
            <a:endParaRPr lang="en-US" sz="2400" b="1" dirty="0">
              <a:solidFill>
                <a:schemeClr val="accent1"/>
              </a:solidFill>
              <a:latin typeface="Arial"/>
              <a:ea typeface="+mj-lt"/>
              <a:cs typeface="Arial"/>
            </a:endParaRPr>
          </a:p>
          <a:p>
            <a:endParaRPr lang="en-US" sz="2400" b="1" dirty="0">
              <a:solidFill>
                <a:schemeClr val="accent1"/>
              </a:solidFill>
              <a:latin typeface="Arial"/>
              <a:ea typeface="+mj-lt"/>
              <a:cs typeface="Arial"/>
            </a:endParaRPr>
          </a:p>
          <a:p>
            <a:endParaRPr lang="en-US" sz="2400" b="1" dirty="0">
              <a:solidFill>
                <a:schemeClr val="accent1"/>
              </a:solidFill>
              <a:latin typeface="Arial"/>
              <a:ea typeface="+mj-lt"/>
              <a:cs typeface="Arial"/>
            </a:endParaRPr>
          </a:p>
          <a:p>
            <a:endParaRPr lang="en-US" sz="2400" b="1" dirty="0">
              <a:solidFill>
                <a:schemeClr val="accent1"/>
              </a:solidFill>
              <a:latin typeface="Arial"/>
              <a:ea typeface="+mj-lt"/>
              <a:cs typeface="Arial"/>
            </a:endParaRPr>
          </a:p>
          <a:p>
            <a:endParaRPr lang="en-IN"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2748"/>
            <a:ext cx="12192000" cy="5095252"/>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2452"/>
            <a:ext cx="12192000" cy="5625548"/>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2452"/>
            <a:ext cx="12192000" cy="5625548"/>
          </a:xfrm>
          <a:prstGeom prst="rect">
            <a:avLst/>
          </a:prstGeom>
        </p:spPr>
      </p:pic>
    </p:spTree>
    <p:extLst>
      <p:ext uri="{BB962C8B-B14F-4D97-AF65-F5344CB8AC3E}">
        <p14:creationId xmlns:p14="http://schemas.microsoft.com/office/powerpoint/2010/main" val="1548578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3" name="TextBox 2"/>
          <p:cNvSpPr txBox="1"/>
          <p:nvPr/>
        </p:nvSpPr>
        <p:spPr>
          <a:xfrm>
            <a:off x="581192" y="1232452"/>
            <a:ext cx="2788920" cy="3785652"/>
          </a:xfrm>
          <a:prstGeom prst="rect">
            <a:avLst/>
          </a:prstGeom>
          <a:noFill/>
        </p:spPr>
        <p:txBody>
          <a:bodyPr wrap="square" rtlCol="0">
            <a:spAutoFit/>
          </a:bodyPr>
          <a:lstStyle/>
          <a:p>
            <a:r>
              <a:rPr lang="en-US" sz="2400" b="1" u="sng" dirty="0">
                <a:solidFill>
                  <a:schemeClr val="accent1"/>
                </a:solidFill>
                <a:latin typeface="Arial"/>
                <a:ea typeface="+mj-lt"/>
                <a:cs typeface="Arial"/>
              </a:rPr>
              <a:t>AGENT DEPLOY</a:t>
            </a:r>
            <a:r>
              <a:rPr lang="en-US" sz="2400" b="1" dirty="0">
                <a:solidFill>
                  <a:schemeClr val="accent1"/>
                </a:solidFill>
                <a:latin typeface="Arial"/>
                <a:ea typeface="+mj-lt"/>
                <a:cs typeface="Arial"/>
              </a:rPr>
              <a:t>:-</a:t>
            </a:r>
          </a:p>
          <a:p>
            <a:endParaRPr lang="en-US" sz="2400" b="1" dirty="0">
              <a:solidFill>
                <a:schemeClr val="accent1"/>
              </a:solidFill>
              <a:latin typeface="Arial"/>
              <a:ea typeface="+mj-lt"/>
              <a:cs typeface="Arial"/>
            </a:endParaRPr>
          </a:p>
          <a:p>
            <a:endParaRPr lang="en-US" sz="2400" b="1" dirty="0">
              <a:solidFill>
                <a:schemeClr val="accent1"/>
              </a:solidFill>
              <a:latin typeface="Arial"/>
              <a:ea typeface="+mj-lt"/>
              <a:cs typeface="Arial"/>
            </a:endParaRPr>
          </a:p>
          <a:p>
            <a:endParaRPr lang="en-US" sz="2400" b="1" dirty="0">
              <a:solidFill>
                <a:schemeClr val="accent1"/>
              </a:solidFill>
              <a:latin typeface="Arial"/>
              <a:ea typeface="+mj-lt"/>
              <a:cs typeface="Arial"/>
            </a:endParaRPr>
          </a:p>
          <a:p>
            <a:endParaRPr lang="en-US" sz="2400" b="1" dirty="0">
              <a:solidFill>
                <a:schemeClr val="accent1"/>
              </a:solidFill>
              <a:latin typeface="Arial"/>
              <a:ea typeface="+mj-lt"/>
              <a:cs typeface="Arial"/>
            </a:endParaRPr>
          </a:p>
          <a:p>
            <a:endParaRPr lang="en-US" sz="2400" b="1" dirty="0">
              <a:solidFill>
                <a:schemeClr val="accent1"/>
              </a:solidFill>
              <a:latin typeface="Arial"/>
              <a:ea typeface="+mj-lt"/>
              <a:cs typeface="Arial"/>
            </a:endParaRPr>
          </a:p>
          <a:p>
            <a:endParaRPr lang="en-US" sz="2400" b="1" dirty="0">
              <a:solidFill>
                <a:schemeClr val="accent1"/>
              </a:solidFill>
              <a:latin typeface="Arial"/>
              <a:ea typeface="+mj-lt"/>
              <a:cs typeface="Arial"/>
            </a:endParaRPr>
          </a:p>
          <a:p>
            <a:endParaRPr lang="en-US" sz="2400" b="1" dirty="0">
              <a:solidFill>
                <a:schemeClr val="accent1"/>
              </a:solidFill>
              <a:latin typeface="Arial"/>
              <a:ea typeface="+mj-lt"/>
              <a:cs typeface="Arial"/>
            </a:endParaRPr>
          </a:p>
          <a:p>
            <a:endParaRPr lang="en-US" sz="2400" b="1" dirty="0">
              <a:solidFill>
                <a:schemeClr val="accent1"/>
              </a:solidFill>
              <a:latin typeface="Arial"/>
              <a:ea typeface="+mj-lt"/>
              <a:cs typeface="Arial"/>
            </a:endParaRPr>
          </a:p>
          <a:p>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2748"/>
            <a:ext cx="12192000" cy="5095252"/>
          </a:xfrm>
          <a:prstGeom prst="rect">
            <a:avLst/>
          </a:prstGeom>
        </p:spPr>
      </p:pic>
    </p:spTree>
    <p:extLst>
      <p:ext uri="{BB962C8B-B14F-4D97-AF65-F5344CB8AC3E}">
        <p14:creationId xmlns:p14="http://schemas.microsoft.com/office/powerpoint/2010/main" val="4211646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fontScale="85000" lnSpcReduction="10000"/>
          </a:bodyPr>
          <a:lstStyle/>
          <a:p>
            <a:r>
              <a:rPr lang="en-US" sz="2800" dirty="0"/>
              <a:t>The Smartest AI Nutrition Assistant leverages the power of generative AI to redefine how individuals approach personalized health and nutrition. By integrating natural language processing, multimodal input understanding, and real-time adaptability, the system offers tailored dietary guidance that evolves with the user. Unlike static diet apps, this assistant provides context-aware recommendations, cultural sensitivity, and allergy-aware planning—bridging the gap between one-size-fits-all tools and expert nutrition counseling.</a:t>
            </a:r>
          </a:p>
          <a:p>
            <a:r>
              <a:rPr lang="en-US" sz="2800" dirty="0"/>
              <a:t>With the support of IBM Cloud Lite and IBM Granite models, the solution is both scalable and secure, making expert-level nutrition guidance accessible to all. As it learns from user interactions, it becomes increasingly intelligent, empathetic, and impactful—paving the way for a healthier and more informed future.</a:t>
            </a:r>
          </a:p>
        </p:txBody>
      </p:sp>
    </p:spTree>
    <p:extLst>
      <p:ext uri="{BB962C8B-B14F-4D97-AF65-F5344CB8AC3E}">
        <p14:creationId xmlns:p14="http://schemas.microsoft.com/office/powerpoint/2010/main" val="4233882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r>
              <a:rPr lang="en-US" sz="2800" dirty="0"/>
              <a:t>The Smartest AI Nutrition Assistant holds immense potential for future development and expansion. Key areas for enhancement include:</a:t>
            </a:r>
          </a:p>
          <a:p>
            <a:r>
              <a:rPr lang="en-US" sz="2800" b="1" dirty="0"/>
              <a:t>Integration with Wearable Devices</a:t>
            </a:r>
            <a:r>
              <a:rPr lang="en-US" sz="2800" dirty="0"/>
              <a:t/>
            </a:r>
            <a:br>
              <a:rPr lang="en-US" sz="2800" dirty="0"/>
            </a:br>
            <a:r>
              <a:rPr lang="en-US" sz="2800" dirty="0"/>
              <a:t>➤ Sync with smartwatches and fitness trackers to adapt meal plans based on real-time health metrics (e.g., heart rate, activity, sleep).</a:t>
            </a:r>
          </a:p>
          <a:p>
            <a:r>
              <a:rPr lang="en-US" sz="2800" b="1" dirty="0"/>
              <a:t>Voice Assistant Integration</a:t>
            </a:r>
            <a:r>
              <a:rPr lang="en-US" sz="2800" dirty="0"/>
              <a:t/>
            </a:r>
            <a:br>
              <a:rPr lang="en-US" sz="2800" dirty="0"/>
            </a:br>
            <a:r>
              <a:rPr lang="en-US" sz="2800" dirty="0"/>
              <a:t>➤ Seamless integration with smart home devices like Alexa, Google Assistant for hands-free experience.</a:t>
            </a:r>
          </a:p>
          <a:p>
            <a:r>
              <a:rPr lang="en-US" sz="2800" b="1" dirty="0"/>
              <a:t>Offline &amp; Low-Bandwidth Access</a:t>
            </a:r>
            <a:r>
              <a:rPr lang="en-US" sz="2800" dirty="0"/>
              <a:t/>
            </a:r>
            <a:br>
              <a:rPr lang="en-US" sz="2800" dirty="0"/>
            </a:br>
            <a:r>
              <a:rPr lang="en-US" sz="2800" dirty="0"/>
              <a:t>➤ Optimize the assistant for rural or low-connectivity environments using edge computing or cached data.</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3" y="1301750"/>
            <a:ext cx="7488388" cy="516763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p:cNvSpPr>
            <a:spLocks noGrp="1"/>
          </p:cNvSpPr>
          <p:nvPr>
            <p:ph idx="1"/>
          </p:nvPr>
        </p:nvSpPr>
        <p:spPr/>
        <p:txBody>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1195075"/>
            <a:ext cx="7579828" cy="5251445"/>
          </a:xfrm>
          <a:prstGeom prst="rect">
            <a:avLst/>
          </a:prstGeom>
        </p:spPr>
      </p:pic>
    </p:spTree>
    <p:extLst>
      <p:ext uri="{BB962C8B-B14F-4D97-AF65-F5344CB8AC3E}">
        <p14:creationId xmlns:p14="http://schemas.microsoft.com/office/powerpoint/2010/main" val="1128727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p:cNvSpPr>
            <a:spLocks noGrp="1"/>
          </p:cNvSpPr>
          <p:nvPr>
            <p:ph idx="1"/>
          </p:nvPr>
        </p:nvSpPr>
        <p:spPr/>
        <p:txBody>
          <a:bodyPr/>
          <a:lstStyle/>
          <a:p>
            <a:endParaRPr lang="en-IN"/>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1" y="1301750"/>
            <a:ext cx="7442669" cy="5167630"/>
          </a:xfrm>
          <a:prstGeom prst="rect">
            <a:avLst/>
          </a:prstGeom>
        </p:spPr>
      </p:pic>
    </p:spTree>
    <p:extLst>
      <p:ext uri="{BB962C8B-B14F-4D97-AF65-F5344CB8AC3E}">
        <p14:creationId xmlns:p14="http://schemas.microsoft.com/office/powerpoint/2010/main" val="13098803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Git hub link : https://github.com/DSV05/Nutrition-Agent/blob/main/Nutrition_Agent1.pptx</a:t>
            </a:r>
          </a:p>
          <a:p>
            <a:endParaRPr lang="en-IN" dirty="0"/>
          </a:p>
          <a:p>
            <a:endParaRPr lang="en-IN" dirty="0"/>
          </a:p>
        </p:txBody>
      </p:sp>
    </p:spTree>
    <p:extLst>
      <p:ext uri="{BB962C8B-B14F-4D97-AF65-F5344CB8AC3E}">
        <p14:creationId xmlns:p14="http://schemas.microsoft.com/office/powerpoint/2010/main" val="2230664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lnSpcReduction="10000"/>
          </a:bodyPr>
          <a:lstStyle/>
          <a:p>
            <a:r>
              <a:rPr lang="en-US" sz="2800" dirty="0"/>
              <a:t>In the current era of increasing health consciousness, individuals are actively seeking personalized nutrition guidance tailored to their unique lifestyles, preferences, and medical needs. However, most existing digital nutrition tools provide generalized diet plans that lack real-time adaptability and fail to consider critical factors such as cultural food habits, allergies, ongoing health conditions, and fitness goals. Additionally, dieticians and nutritionists face significant limitations in scaling personalized consultations due to time and resource constraints, resulting in a gap between demand and quality personalized nutrition services.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sz="2800" dirty="0"/>
              <a:t>IBM Cloud </a:t>
            </a:r>
            <a:r>
              <a:rPr lang="en-IN" sz="2800" dirty="0" err="1"/>
              <a:t>Watsonx</a:t>
            </a:r>
            <a:r>
              <a:rPr lang="en-IN" sz="2800" dirty="0"/>
              <a:t> Al Studio</a:t>
            </a:r>
          </a:p>
          <a:p>
            <a:r>
              <a:rPr lang="en-IN" sz="2800" dirty="0"/>
              <a:t>IBM Cloud </a:t>
            </a:r>
            <a:r>
              <a:rPr lang="en-IN" sz="2800" dirty="0" err="1"/>
              <a:t>Watsonx</a:t>
            </a:r>
            <a:r>
              <a:rPr lang="en-IN" sz="2800" dirty="0"/>
              <a:t> Al runtime</a:t>
            </a:r>
          </a:p>
          <a:p>
            <a:r>
              <a:rPr lang="en-IN" sz="2800" dirty="0"/>
              <a:t>IBM Cloud Agent Lab</a:t>
            </a:r>
          </a:p>
          <a:p>
            <a:r>
              <a:rPr lang="en-IN" sz="2800" dirty="0"/>
              <a:t>IBM Granite foundation model</a:t>
            </a:r>
          </a:p>
          <a:p>
            <a:r>
              <a:rPr lang="en-IN" sz="2800" dirty="0"/>
              <a:t>IBM Cloud Object Storage</a:t>
            </a:r>
          </a:p>
          <a:p>
            <a:r>
              <a:rPr lang="en-IN" sz="2800" dirty="0"/>
              <a:t>IBM Cloud IAM (Identity and Access Management)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2800" dirty="0"/>
              <a:t>IBM Cloud Watsonx AI Studio</a:t>
            </a:r>
          </a:p>
          <a:p>
            <a:pPr marL="305435" indent="-305435"/>
            <a:r>
              <a:rPr lang="en-IN" sz="2800" dirty="0"/>
              <a:t>IBM Cloud </a:t>
            </a:r>
            <a:r>
              <a:rPr lang="en-IN" sz="2800" dirty="0" err="1"/>
              <a:t>Watsonx</a:t>
            </a:r>
            <a:r>
              <a:rPr lang="en-IN" sz="2800" dirty="0"/>
              <a:t> AI runtime</a:t>
            </a:r>
          </a:p>
          <a:p>
            <a:pPr marL="305435" indent="-305435"/>
            <a:r>
              <a:rPr lang="en-IN" sz="2800" dirty="0"/>
              <a:t>IBM Cloud Agent Lab</a:t>
            </a:r>
          </a:p>
          <a:p>
            <a:pPr marL="305435" indent="-305435"/>
            <a:r>
              <a:rPr lang="en-IN" sz="2800"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599206"/>
            <a:ext cx="11029615" cy="4673324"/>
          </a:xfrm>
        </p:spPr>
        <p:txBody>
          <a:bodyPr>
            <a:normAutofit fontScale="85000" lnSpcReduction="20000"/>
          </a:bodyPr>
          <a:lstStyle/>
          <a:p>
            <a:r>
              <a:rPr lang="en-US" sz="2800" dirty="0"/>
              <a:t>The Smartest AI Nutrition Assistant stands out with its innovative use of </a:t>
            </a:r>
            <a:r>
              <a:rPr lang="en-US" sz="2800" b="1" dirty="0"/>
              <a:t>multimodal input</a:t>
            </a:r>
            <a:r>
              <a:rPr lang="en-US" sz="2800" dirty="0"/>
              <a:t>, allowing users to interact through </a:t>
            </a:r>
            <a:r>
              <a:rPr lang="en-US" sz="2800" b="1" dirty="0"/>
              <a:t>text</a:t>
            </a:r>
            <a:r>
              <a:rPr lang="en-US" sz="2800" dirty="0"/>
              <a:t> making the experience seamless and intuitive. Unlike traditional diet apps, it offers </a:t>
            </a:r>
            <a:r>
              <a:rPr lang="en-US" sz="2800" b="1" dirty="0"/>
              <a:t>real-time personalization</a:t>
            </a:r>
            <a:r>
              <a:rPr lang="en-US" sz="2800" dirty="0"/>
              <a:t> by dynamically adjusting meal plans based on a user’s </a:t>
            </a:r>
            <a:r>
              <a:rPr lang="en-US" sz="2800" b="1" dirty="0"/>
              <a:t>health conditions, goals, lifestyle, and cultural preferences</a:t>
            </a:r>
            <a:r>
              <a:rPr lang="en-US" sz="2800" dirty="0"/>
              <a:t>. The system provides </a:t>
            </a:r>
            <a:r>
              <a:rPr lang="en-US" sz="2800" b="1" dirty="0"/>
              <a:t>context-aware explanations</a:t>
            </a:r>
            <a:r>
              <a:rPr lang="en-US" sz="2800" dirty="0"/>
              <a:t> for each recommendation, empowering users with clear insights into their </a:t>
            </a:r>
            <a:r>
              <a:rPr lang="en-US" sz="3300" dirty="0"/>
              <a:t>nutritional</a:t>
            </a:r>
            <a:r>
              <a:rPr lang="en-US" sz="2800" dirty="0"/>
              <a:t> choices.</a:t>
            </a:r>
          </a:p>
          <a:p>
            <a:r>
              <a:rPr lang="en-US" sz="2800" dirty="0"/>
              <a:t>One of the key differentiators is its ability to </a:t>
            </a:r>
            <a:r>
              <a:rPr lang="en-US" sz="2800" b="1" dirty="0"/>
              <a:t>recognize allergies and medical conditions</a:t>
            </a:r>
            <a:r>
              <a:rPr lang="en-US" sz="2800" dirty="0"/>
              <a:t>, ensuring that all suggestions are </a:t>
            </a:r>
            <a:r>
              <a:rPr lang="en-US" sz="2800" b="1" dirty="0"/>
              <a:t>safe and medically appropriate</a:t>
            </a:r>
            <a:r>
              <a:rPr lang="en-US" sz="2800" dirty="0"/>
              <a:t>. It also supports </a:t>
            </a:r>
            <a:r>
              <a:rPr lang="en-US" sz="2800" b="1" dirty="0"/>
              <a:t>regional and culturally relevant meals</a:t>
            </a:r>
            <a:r>
              <a:rPr lang="en-US" sz="2800" dirty="0"/>
              <a:t>, enhancing usability across diverse populations. The assistant is built using </a:t>
            </a:r>
            <a:r>
              <a:rPr lang="en-US" sz="2800" b="1" dirty="0"/>
              <a:t>IBM Cloud Lite and IBM Granite models</a:t>
            </a:r>
            <a:r>
              <a:rPr lang="en-US" sz="2800" dirty="0"/>
              <a:t>, ensuring enterprise-grade performance, scalability, and security.</a:t>
            </a:r>
          </a:p>
          <a:p>
            <a:endParaRPr lang="en-IN" sz="2800" dirty="0"/>
          </a:p>
          <a:p>
            <a:pPr marL="0" indent="0">
              <a:buNone/>
            </a:pP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smtClean="0"/>
              <a:t>Health-Conscious Individuals</a:t>
            </a:r>
          </a:p>
          <a:p>
            <a:pPr marL="305435" indent="-305435"/>
            <a:r>
              <a:rPr lang="en-IN" sz="2800" dirty="0"/>
              <a:t>Patients with Medical Conditions</a:t>
            </a:r>
            <a:endParaRPr lang="en-IN" sz="2800" dirty="0">
              <a:latin typeface="Calibri"/>
              <a:ea typeface="+mn-lt"/>
              <a:cs typeface="+mn-lt"/>
            </a:endParaRPr>
          </a:p>
          <a:p>
            <a:pPr marL="305435" indent="-305435"/>
            <a:r>
              <a:rPr lang="en-IN" sz="2800" dirty="0" smtClean="0"/>
              <a:t>Fitness </a:t>
            </a:r>
            <a:r>
              <a:rPr lang="en-IN" sz="2800" dirty="0"/>
              <a:t>Enthusiasts &amp; Athletes</a:t>
            </a:r>
            <a:endParaRPr lang="en-IN" sz="2800" dirty="0">
              <a:latin typeface="Calibri"/>
              <a:ea typeface="+mn-lt"/>
              <a:cs typeface="+mn-lt"/>
            </a:endParaRPr>
          </a:p>
          <a:p>
            <a:pPr marL="305435" indent="-305435"/>
            <a:r>
              <a:rPr lang="en-IN" sz="2800"/>
              <a:t>Busy Professionals &amp; Students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sp>
        <p:nvSpPr>
          <p:cNvPr id="3" name="Rectangle 2"/>
          <p:cNvSpPr/>
          <p:nvPr/>
        </p:nvSpPr>
        <p:spPr>
          <a:xfrm>
            <a:off x="442996" y="1232452"/>
            <a:ext cx="11306008" cy="3785652"/>
          </a:xfrm>
          <a:prstGeom prst="rect">
            <a:avLst/>
          </a:prstGeom>
        </p:spPr>
        <p:txBody>
          <a:bodyPr wrap="square">
            <a:spAutoFit/>
          </a:bodyPr>
          <a:lstStyle/>
          <a:p>
            <a:r>
              <a:rPr lang="en-US" sz="2400" b="1" u="sng" dirty="0">
                <a:solidFill>
                  <a:schemeClr val="accent1"/>
                </a:solidFill>
                <a:latin typeface="Arial"/>
                <a:ea typeface="+mj-lt"/>
                <a:cs typeface="Arial"/>
              </a:rPr>
              <a:t>SET UP</a:t>
            </a:r>
            <a:r>
              <a:rPr lang="en-US" sz="2400" b="1" dirty="0">
                <a:solidFill>
                  <a:schemeClr val="accent1"/>
                </a:solidFill>
                <a:latin typeface="Arial"/>
                <a:ea typeface="+mj-lt"/>
                <a:cs typeface="Arial"/>
              </a:rPr>
              <a:t>:-</a:t>
            </a:r>
          </a:p>
          <a:p>
            <a:endParaRPr lang="en-US" sz="2400" b="1" dirty="0">
              <a:solidFill>
                <a:schemeClr val="accent1"/>
              </a:solidFill>
              <a:latin typeface="Arial"/>
              <a:ea typeface="+mj-lt"/>
              <a:cs typeface="Arial"/>
            </a:endParaRPr>
          </a:p>
          <a:p>
            <a:endParaRPr lang="en-US" sz="2400" b="1" dirty="0">
              <a:solidFill>
                <a:schemeClr val="accent1"/>
              </a:solidFill>
              <a:latin typeface="Arial"/>
              <a:ea typeface="+mj-lt"/>
              <a:cs typeface="Arial"/>
            </a:endParaRPr>
          </a:p>
          <a:p>
            <a:endParaRPr lang="en-US" sz="2400" b="1" dirty="0">
              <a:solidFill>
                <a:schemeClr val="accent1"/>
              </a:solidFill>
              <a:latin typeface="Arial"/>
              <a:ea typeface="+mj-lt"/>
              <a:cs typeface="Arial"/>
            </a:endParaRPr>
          </a:p>
          <a:p>
            <a:endParaRPr lang="en-US" sz="2400" b="1" dirty="0">
              <a:solidFill>
                <a:schemeClr val="accent1"/>
              </a:solidFill>
              <a:latin typeface="Arial"/>
              <a:ea typeface="+mj-lt"/>
              <a:cs typeface="Arial"/>
            </a:endParaRPr>
          </a:p>
          <a:p>
            <a:endParaRPr lang="en-US" sz="2400" b="1" dirty="0">
              <a:solidFill>
                <a:schemeClr val="accent1"/>
              </a:solidFill>
              <a:latin typeface="Arial"/>
              <a:ea typeface="+mj-lt"/>
              <a:cs typeface="Arial"/>
            </a:endParaRPr>
          </a:p>
          <a:p>
            <a:endParaRPr lang="en-US" sz="2400" b="1" dirty="0">
              <a:solidFill>
                <a:schemeClr val="accent1"/>
              </a:solidFill>
              <a:latin typeface="Arial"/>
              <a:ea typeface="+mj-lt"/>
              <a:cs typeface="Arial"/>
            </a:endParaRPr>
          </a:p>
          <a:p>
            <a:endParaRPr lang="en-US" sz="2400" b="1" dirty="0">
              <a:solidFill>
                <a:schemeClr val="accent1"/>
              </a:solidFill>
              <a:latin typeface="Arial"/>
              <a:ea typeface="+mj-lt"/>
              <a:cs typeface="Arial"/>
            </a:endParaRPr>
          </a:p>
          <a:p>
            <a:endParaRPr lang="en-US" sz="2400" b="1" dirty="0">
              <a:solidFill>
                <a:schemeClr val="accent1"/>
              </a:solidFill>
              <a:latin typeface="Arial"/>
              <a:ea typeface="+mj-lt"/>
              <a:cs typeface="Arial"/>
            </a:endParaRPr>
          </a:p>
          <a:p>
            <a:endParaRPr lang="en-IN"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1762748"/>
            <a:ext cx="11963401" cy="5095252"/>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Rectangle 2"/>
          <p:cNvSpPr/>
          <p:nvPr/>
        </p:nvSpPr>
        <p:spPr>
          <a:xfrm>
            <a:off x="581192" y="1232452"/>
            <a:ext cx="2965107" cy="461665"/>
          </a:xfrm>
          <a:prstGeom prst="rect">
            <a:avLst/>
          </a:prstGeom>
        </p:spPr>
        <p:txBody>
          <a:bodyPr wrap="none">
            <a:spAutoFit/>
          </a:bodyPr>
          <a:lstStyle/>
          <a:p>
            <a:r>
              <a:rPr lang="en-US" sz="2400" b="1" u="sng" dirty="0">
                <a:solidFill>
                  <a:schemeClr val="accent1"/>
                </a:solidFill>
                <a:latin typeface="Arial"/>
                <a:ea typeface="+mj-lt"/>
                <a:cs typeface="Arial"/>
              </a:rPr>
              <a:t>AGENT PREVIEW</a:t>
            </a:r>
            <a:r>
              <a:rPr lang="en-US" sz="2400" b="1" dirty="0">
                <a:solidFill>
                  <a:schemeClr val="accent1"/>
                </a:solidFill>
                <a:latin typeface="Arial"/>
                <a:ea typeface="+mj-lt"/>
                <a:cs typeface="Arial"/>
              </a:rPr>
              <a:t>:-</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62748"/>
            <a:ext cx="12192000" cy="5095252"/>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2006/documentManagement/types"/>
    <ds:schemaRef ds:uri="http://purl.org/dc/elements/1.1/"/>
    <ds:schemaRef ds:uri="http://purl.org/dc/terms/"/>
    <ds:schemaRef ds:uri="fadb41d3-f9cb-40fb-903c-8cacaba95bb5"/>
    <ds:schemaRef ds:uri="b30265f8-c5e2-4918-b4a1-b977299ca3e2"/>
    <ds:schemaRef ds:uri="http://www.w3.org/XML/1998/namespace"/>
    <ds:schemaRef ds:uri="http://schemas.openxmlformats.org/package/2006/metadata/core-properti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1249</TotalTime>
  <Words>527</Words>
  <Application>Microsoft Office PowerPoint</Application>
  <PresentationFormat>Widescreen</PresentationFormat>
  <Paragraphs>85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Franklin Gothic Book</vt:lpstr>
      <vt:lpstr>Franklin Gothic Demi</vt:lpstr>
      <vt:lpstr>Wingdings 2</vt:lpstr>
      <vt:lpstr>DividendVTI</vt:lpstr>
      <vt:lpstr>Travel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Results</vt:lpstr>
      <vt:lpstr>Conclusion</vt:lpstr>
      <vt:lpstr>PowerPoint Presentation</vt:lpstr>
      <vt:lpstr>IBM Certifications</vt:lpstr>
      <vt:lpstr>IBM Certifications</vt:lpstr>
      <vt:lpstr>IBM Certifications</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153</cp:revision>
  <dcterms:created xsi:type="dcterms:W3CDTF">2021-05-26T16:50:10Z</dcterms:created>
  <dcterms:modified xsi:type="dcterms:W3CDTF">2025-08-07T10:06:26Z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