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2" r:id="rId2"/>
    <p:sldId id="263" r:id="rId3"/>
    <p:sldId id="258" r:id="rId4"/>
    <p:sldId id="264" r:id="rId5"/>
    <p:sldId id="266" r:id="rId6"/>
    <p:sldId id="267" r:id="rId7"/>
    <p:sldId id="269" r:id="rId8"/>
    <p:sldId id="270" r:id="rId9"/>
    <p:sldId id="261" r:id="rId10"/>
    <p:sldId id="265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F3134"/>
    <a:srgbClr val="5F6367"/>
    <a:srgbClr val="9AA0A6"/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A03EC7-19B5-2A4C-E753-6EBD7D685C1C}" v="1104" dt="2024-10-16T22:40:29.833"/>
    <p1510:client id="{71B5E9BE-FD7A-46D6-ABF0-B0DCFE928163}" v="1" dt="2024-10-16T15:45:18.6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719"/>
  </p:normalViewPr>
  <p:slideViewPr>
    <p:cSldViewPr snapToGrid="0">
      <p:cViewPr varScale="1">
        <p:scale>
          <a:sx n="120" d="100"/>
          <a:sy n="120" d="100"/>
        </p:scale>
        <p:origin x="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DA596-04C5-5F49-823D-D95F541DE70F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B6BB1-7776-184E-BE33-BF0B272CD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699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B6BB1-7776-184E-BE33-BF0B272CD71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262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B6BB1-7776-184E-BE33-BF0B272CD71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478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4CF6A-E8CB-FC95-2551-B0981E871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FE6CE-D374-59E1-14C6-0DF0E027B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71F8A-DAB5-3AAF-D1B5-BA2C1ED44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E8D3-89D8-48CD-BA1B-F9210A15DF03}" type="datetimeFigureOut">
              <a:rPr lang="pt-PT" smtClean="0"/>
              <a:t>17/10/24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42622-9877-9A93-F1D7-4B4F3AB1C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D8E8C-4A1B-E13E-C81F-B7D0CD989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5A-CC81-42B6-BD5D-5ED3F21E579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7313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5F79C-EF1A-26D5-4B17-DB675742F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671F8-F17A-BC44-6C0D-B633A09C9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9416A-CD1D-1044-5337-C95339F93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E8D3-89D8-48CD-BA1B-F9210A15DF03}" type="datetimeFigureOut">
              <a:rPr lang="pt-PT" smtClean="0"/>
              <a:t>17/10/24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29F87-55CC-8F27-3ADC-9E2775C37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5287D-D53D-0902-10B4-48E52061D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5A-CC81-42B6-BD5D-5ED3F21E579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3786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084109-7F14-9C12-E1CB-FFF5BD2AA7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8864D1-7773-C493-89F8-A2927E5BD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005D1-0E80-6227-C9A8-7E43FD858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E8D3-89D8-48CD-BA1B-F9210A15DF03}" type="datetimeFigureOut">
              <a:rPr lang="pt-PT" smtClean="0"/>
              <a:t>17/10/24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7F68E-875B-E85E-C8AC-8CCD41014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4A509-ACAA-7569-532D-D9A02889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5A-CC81-42B6-BD5D-5ED3F21E579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8675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4FC71-F007-443F-7203-F16AF82E4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28F17-4605-1115-244B-F2B8CD4E1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F43CB-9EDD-BFF4-6A3A-CF306CDB6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E8D3-89D8-48CD-BA1B-F9210A15DF03}" type="datetimeFigureOut">
              <a:rPr lang="pt-PT" smtClean="0"/>
              <a:t>17/10/24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B523D-954F-3945-E73A-770520FC3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77136-9E29-88E4-8EFE-464738CA5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5A-CC81-42B6-BD5D-5ED3F21E579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7650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0E74-B048-2206-468D-1DE8F5D7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E2834-0F0D-8F21-ED57-28B634540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E98FA-BB5D-98D2-5578-0DB9974F9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E8D3-89D8-48CD-BA1B-F9210A15DF03}" type="datetimeFigureOut">
              <a:rPr lang="pt-PT" smtClean="0"/>
              <a:t>17/10/24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E6A0F-F76B-69C4-4FE9-C9D50B8D3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ECE4D-4B5F-72D4-19EB-2904FBB83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5A-CC81-42B6-BD5D-5ED3F21E579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7600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DC15B-4501-2068-7219-33E226F9E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D35B0-3FD2-7C20-D847-C94F70F6F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CCF61-FF35-8944-6DDC-B8BB09946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1A14F-9012-2E1A-68C7-7D045CA3C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E8D3-89D8-48CD-BA1B-F9210A15DF03}" type="datetimeFigureOut">
              <a:rPr lang="pt-PT" smtClean="0"/>
              <a:t>17/10/24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63205-023D-DC9A-8F68-164A9082E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C2D14-C586-5A56-0645-4C6E5146A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5A-CC81-42B6-BD5D-5ED3F21E579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6383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283D9-9B3B-1173-81E5-C6D71079D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F4F00-1B86-60E7-5A21-7E7CEAC65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3B475-A9D4-BBE9-0FED-E2F77F4D8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E209C7-4E2D-8E2E-5FB2-59C80CC24C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FCA2DB-6576-9458-30BF-0D2389B15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0E8E1A-F86D-1EA3-BBC7-554D4DD84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E8D3-89D8-48CD-BA1B-F9210A15DF03}" type="datetimeFigureOut">
              <a:rPr lang="pt-PT" smtClean="0"/>
              <a:t>17/10/24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E5F393-7938-D8BE-3852-976608402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A9FE51-8FFC-5076-DD3B-07CA7BC5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5A-CC81-42B6-BD5D-5ED3F21E579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189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8201C-1C39-DC92-9F65-B1260851A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F1820-C1EC-D931-3F4F-1B4F30CB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E8D3-89D8-48CD-BA1B-F9210A15DF03}" type="datetimeFigureOut">
              <a:rPr lang="pt-PT" smtClean="0"/>
              <a:t>17/10/24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EAEDA-D16E-B477-85A6-E69A68956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42CB23-2E83-345A-94EA-DA1C9362A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5A-CC81-42B6-BD5D-5ED3F21E579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9745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1A4E19-B6C7-C6C4-89FD-4B7ACBE95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E8D3-89D8-48CD-BA1B-F9210A15DF03}" type="datetimeFigureOut">
              <a:rPr lang="pt-PT" smtClean="0"/>
              <a:t>17/10/24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835B9B-33DD-57A9-8AA9-5B8990102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C3665-9B53-C66C-4C71-D9C005186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5A-CC81-42B6-BD5D-5ED3F21E579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4983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9CF1E-6FC9-F3A1-1269-D6400639F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3CBCC-89C2-4A82-80B4-52DA3DA9B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FB5B1E-2C8F-3B4B-F671-F80BEE904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275A4-8B5C-C321-9405-498A28AA1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E8D3-89D8-48CD-BA1B-F9210A15DF03}" type="datetimeFigureOut">
              <a:rPr lang="pt-PT" smtClean="0"/>
              <a:t>17/10/24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59E3D-6E2A-DDF5-53B2-15AB04249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E22AA-DA40-6BDA-A7A1-5EF82AAF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5A-CC81-42B6-BD5D-5ED3F21E579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7527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2008-79BF-5679-70D4-5AE88A443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BBC7B1-1C46-B1A0-C537-A26239750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FC1C72-9E1D-7188-0663-BF744EE0C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6A022-CFF2-0170-04E6-92D48AD6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E8D3-89D8-48CD-BA1B-F9210A15DF03}" type="datetimeFigureOut">
              <a:rPr lang="pt-PT" smtClean="0"/>
              <a:t>17/10/24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60EEE-BCC9-BBF6-BB28-C349F0222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F6EEB-A720-4F95-E9EC-0F9CA6345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5A-CC81-42B6-BD5D-5ED3F21E579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966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D4F2D2-0B80-46AB-9CB2-6137BFB8D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8202F-8312-5ADB-328B-A65CC58E5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A70E1-68F2-2A07-9C8D-1B1CE66019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F8E8D3-89D8-48CD-BA1B-F9210A15DF03}" type="datetimeFigureOut">
              <a:rPr lang="pt-PT" smtClean="0"/>
              <a:t>17/10/24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54F84-1EFB-39C9-7217-96AA2F0CB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84CEF-FF78-31CB-C9E6-B42A55AE2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70BA5A-CC81-42B6-BD5D-5ED3F21E579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835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E37B114-56FF-B16D-DAD9-259EB6F9D93C}"/>
              </a:ext>
            </a:extLst>
          </p:cNvPr>
          <p:cNvSpPr/>
          <p:nvPr/>
        </p:nvSpPr>
        <p:spPr>
          <a:xfrm>
            <a:off x="1451521" y="1743110"/>
            <a:ext cx="9704901" cy="3500403"/>
          </a:xfrm>
          <a:prstGeom prst="roundRect">
            <a:avLst/>
          </a:prstGeom>
          <a:solidFill>
            <a:srgbClr val="2F31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CD3DEF2-FC4E-92EB-C063-B9FA6AC8625F}"/>
              </a:ext>
            </a:extLst>
          </p:cNvPr>
          <p:cNvGrpSpPr/>
          <p:nvPr/>
        </p:nvGrpSpPr>
        <p:grpSpPr>
          <a:xfrm>
            <a:off x="1451521" y="1743110"/>
            <a:ext cx="9704901" cy="1080539"/>
            <a:chOff x="1451521" y="1743110"/>
            <a:chExt cx="9704901" cy="1080539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43AC4C2-7B5E-1615-C6E8-BC6944E14789}"/>
                </a:ext>
              </a:extLst>
            </p:cNvPr>
            <p:cNvSpPr/>
            <p:nvPr/>
          </p:nvSpPr>
          <p:spPr>
            <a:xfrm>
              <a:off x="10184783" y="1743110"/>
              <a:ext cx="971639" cy="1078238"/>
            </a:xfrm>
            <a:prstGeom prst="ellipse">
              <a:avLst/>
            </a:prstGeom>
            <a:solidFill>
              <a:srgbClr val="2F313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8DC2667-7D93-CDD3-71F5-D92234E8681B}"/>
                </a:ext>
              </a:extLst>
            </p:cNvPr>
            <p:cNvSpPr/>
            <p:nvPr/>
          </p:nvSpPr>
          <p:spPr>
            <a:xfrm>
              <a:off x="1451521" y="1745410"/>
              <a:ext cx="971639" cy="1078238"/>
            </a:xfrm>
            <a:prstGeom prst="ellipse">
              <a:avLst/>
            </a:prstGeom>
            <a:solidFill>
              <a:srgbClr val="2F313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C8A792AD-A5E1-16CE-8452-2685F7FFB17E}"/>
                </a:ext>
              </a:extLst>
            </p:cNvPr>
            <p:cNvSpPr/>
            <p:nvPr/>
          </p:nvSpPr>
          <p:spPr>
            <a:xfrm>
              <a:off x="1828800" y="1747711"/>
              <a:ext cx="8911679" cy="1075938"/>
            </a:xfrm>
            <a:prstGeom prst="roundRect">
              <a:avLst/>
            </a:prstGeom>
            <a:solidFill>
              <a:srgbClr val="2F3134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D6478BCB-563F-F316-B439-E1AE6114B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1" y="1877067"/>
            <a:ext cx="6720839" cy="947731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TechSpotter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B241A47-231F-718A-E89C-A89C1457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5500" y="3134362"/>
            <a:ext cx="8572500" cy="1864350"/>
          </a:xfrm>
        </p:spPr>
        <p:txBody>
          <a:bodyPr/>
          <a:lstStyle/>
          <a:p>
            <a:pPr algn="l"/>
            <a:r>
              <a:rPr lang="pt-BR" sz="2400" b="1" dirty="0">
                <a:solidFill>
                  <a:schemeClr val="bg1">
                    <a:lumMod val="95000"/>
                  </a:schemeClr>
                </a:solidFill>
              </a:rPr>
              <a:t>David Cordeiro – up202108820</a:t>
            </a:r>
          </a:p>
          <a:p>
            <a:pPr algn="l"/>
            <a:r>
              <a:rPr lang="pt-BR" sz="2400" b="1" dirty="0">
                <a:solidFill>
                  <a:schemeClr val="bg1">
                    <a:lumMod val="95000"/>
                  </a:schemeClr>
                </a:solidFill>
              </a:rPr>
              <a:t>Diogo Viana – up202108803</a:t>
            </a:r>
          </a:p>
          <a:p>
            <a:pPr algn="l"/>
            <a:r>
              <a:rPr lang="pt-BR" sz="2400" b="1" dirty="0">
                <a:solidFill>
                  <a:schemeClr val="bg1">
                    <a:lumMod val="95000"/>
                  </a:schemeClr>
                </a:solidFill>
              </a:rPr>
              <a:t>Gonçalo Martins – up202108707</a:t>
            </a:r>
          </a:p>
          <a:p>
            <a:pPr algn="l"/>
            <a:r>
              <a:rPr lang="pt-BR" sz="2400" b="1" dirty="0">
                <a:solidFill>
                  <a:schemeClr val="bg1">
                    <a:lumMod val="95000"/>
                  </a:schemeClr>
                </a:solidFill>
              </a:rPr>
              <a:t>Sofia Minnemann – up202007342</a:t>
            </a:r>
            <a:endParaRPr lang="pt-PT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AC7FCD9-FD1D-464A-FAB4-B328DD23652B}"/>
              </a:ext>
            </a:extLst>
          </p:cNvPr>
          <p:cNvCxnSpPr>
            <a:cxnSpLocks/>
          </p:cNvCxnSpPr>
          <p:nvPr/>
        </p:nvCxnSpPr>
        <p:spPr>
          <a:xfrm>
            <a:off x="2095500" y="2824798"/>
            <a:ext cx="8572500" cy="0"/>
          </a:xfrm>
          <a:prstGeom prst="line">
            <a:avLst/>
          </a:prstGeom>
          <a:ln w="28575">
            <a:solidFill>
              <a:srgbClr val="5F636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Magnifying glass with solid fill">
            <a:extLst>
              <a:ext uri="{FF2B5EF4-FFF2-40B4-BE49-F238E27FC236}">
                <a16:creationId xmlns:a16="http://schemas.microsoft.com/office/drawing/2014/main" id="{44DEF2E9-9B09-FE62-D34F-F66D74038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2101850" y="2086625"/>
            <a:ext cx="471600" cy="471600"/>
          </a:xfrm>
          <a:prstGeom prst="rect">
            <a:avLst/>
          </a:prstGeom>
          <a:noFill/>
        </p:spPr>
      </p:pic>
      <p:pic>
        <p:nvPicPr>
          <p:cNvPr id="1032" name="Picture 8" descr="Close with solid fill">
            <a:extLst>
              <a:ext uri="{FF2B5EF4-FFF2-40B4-BE49-F238E27FC236}">
                <a16:creationId xmlns:a16="http://schemas.microsoft.com/office/drawing/2014/main" id="{A45FA04B-3BAE-69DD-7A8D-593808119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10096500" y="2086626"/>
            <a:ext cx="469899" cy="4698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7134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4" grpId="0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ey room full of question marks with an opening going out">
            <a:extLst>
              <a:ext uri="{FF2B5EF4-FFF2-40B4-BE49-F238E27FC236}">
                <a16:creationId xmlns:a16="http://schemas.microsoft.com/office/drawing/2014/main" id="{09B0552E-EB6F-FBC5-67B7-039986FA04D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r="-1" b="15708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1B8162-5843-2D94-5056-574F33EF7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1124712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chemeClr val="bg1"/>
                </a:solidFill>
              </a:rPr>
              <a:t>Any questions?</a:t>
            </a:r>
          </a:p>
        </p:txBody>
      </p:sp>
      <p:sp>
        <p:nvSpPr>
          <p:cNvPr id="38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ketchy line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127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59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AADD842-7469-481F-AEF2-DDA7D3A9A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A22255-5299-E80A-3ABC-27C097A5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8" y="637763"/>
            <a:ext cx="9889797" cy="14131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Dataset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058847-87A2-48B5-B733-C9FC6F0FF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12191990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CE886A-266A-45DB-B141-3271799F4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8936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7CF40B8D-6714-C2C1-F757-B4C1424BD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47077" y="1136508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2B9C7E-EAEF-47DA-7850-8767B7748296}"/>
              </a:ext>
            </a:extLst>
          </p:cNvPr>
          <p:cNvSpPr txBox="1"/>
          <p:nvPr/>
        </p:nvSpPr>
        <p:spPr>
          <a:xfrm>
            <a:off x="1161143" y="2939142"/>
            <a:ext cx="10002761" cy="22550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dirty="0"/>
              <a:t>Metadata and Transcript of </a:t>
            </a:r>
            <a:r>
              <a:rPr lang="en-US" sz="2400" b="1" dirty="0"/>
              <a:t>YouTube videos</a:t>
            </a:r>
            <a:r>
              <a:rPr lang="en-US" sz="2400" dirty="0"/>
              <a:t> from popular English-Speaking </a:t>
            </a:r>
            <a:r>
              <a:rPr lang="en-US" sz="2400" b="1" dirty="0"/>
              <a:t>Tech</a:t>
            </a:r>
            <a:r>
              <a:rPr lang="en-US" sz="2400" dirty="0"/>
              <a:t> Youtubers, that have an available, </a:t>
            </a:r>
            <a:r>
              <a:rPr lang="en-US" sz="2400" b="1" dirty="0"/>
              <a:t>manually written</a:t>
            </a:r>
            <a:r>
              <a:rPr lang="en-US" sz="2400" dirty="0"/>
              <a:t>, English transcript.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400" dirty="0"/>
              <a:t>Data obtained using </a:t>
            </a:r>
            <a:r>
              <a:rPr lang="en-US" sz="2400" b="1" dirty="0"/>
              <a:t>YouTube Data API v3</a:t>
            </a:r>
            <a:r>
              <a:rPr lang="en-US" sz="2400" dirty="0"/>
              <a:t>, in </a:t>
            </a:r>
            <a:r>
              <a:rPr lang="en-US" sz="2400" b="1" dirty="0"/>
              <a:t>Python</a:t>
            </a:r>
            <a:r>
              <a:rPr lang="en-US" sz="2400" dirty="0"/>
              <a:t>.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400" dirty="0"/>
              <a:t>Licensing under </a:t>
            </a:r>
            <a:r>
              <a:rPr lang="en-US" sz="2400" b="1" dirty="0"/>
              <a:t>YouTube API Services Terms of Service</a:t>
            </a:r>
            <a:r>
              <a:rPr lang="en-US" sz="2400" dirty="0"/>
              <a:t>.</a:t>
            </a:r>
            <a:endParaRPr lang="en-US" dirty="0"/>
          </a:p>
        </p:txBody>
      </p:sp>
      <p:pic>
        <p:nvPicPr>
          <p:cNvPr id="7" name="Picture 6" descr="A red and white flag with a white triangle&#10;&#10;Description automatically generated">
            <a:extLst>
              <a:ext uri="{FF2B5EF4-FFF2-40B4-BE49-F238E27FC236}">
                <a16:creationId xmlns:a16="http://schemas.microsoft.com/office/drawing/2014/main" id="{DDEF72EE-665A-2096-4854-D7CCE5EEB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9713" y="4578823"/>
            <a:ext cx="1804812" cy="124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878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3DCC5-7B95-8822-B606-240BA9CC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Pipeline</a:t>
            </a:r>
          </a:p>
        </p:txBody>
      </p:sp>
      <p:pic>
        <p:nvPicPr>
          <p:cNvPr id="7" name="Content Placeholder 6" descr="A group of symbols on a white background&#10;&#10;Description automatically generated">
            <a:extLst>
              <a:ext uri="{FF2B5EF4-FFF2-40B4-BE49-F238E27FC236}">
                <a16:creationId xmlns:a16="http://schemas.microsoft.com/office/drawing/2014/main" id="{9A91D129-EA25-32F3-19BE-510E2A0F0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526" y="908260"/>
            <a:ext cx="7975474" cy="472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66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566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8193" y="0"/>
            <a:ext cx="845379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067739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6C332A-B879-A2B2-E1ED-84DEEE67C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278" y="1667517"/>
            <a:ext cx="2568804" cy="16316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Conceptual Model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2" y="2794337"/>
            <a:ext cx="45720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8" descr="A diagram of a computer&#10;&#10;Description automatically generated">
            <a:extLst>
              <a:ext uri="{FF2B5EF4-FFF2-40B4-BE49-F238E27FC236}">
                <a16:creationId xmlns:a16="http://schemas.microsoft.com/office/drawing/2014/main" id="{55170ED8-4AC8-9F5A-83A4-57E2F7300C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1" r="77"/>
          <a:stretch/>
        </p:blipFill>
        <p:spPr>
          <a:xfrm>
            <a:off x="3929801" y="-4775"/>
            <a:ext cx="8262189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573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33F199-63A3-CB41-25C0-A6FF0866D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t-BR" sz="4000" dirty="0">
                <a:solidFill>
                  <a:schemeClr val="bg1">
                    <a:lumMod val="95000"/>
                  </a:schemeClr>
                </a:solidFill>
              </a:rPr>
              <a:t>Data </a:t>
            </a:r>
            <a:r>
              <a:rPr lang="pt-BR" sz="4000" dirty="0" err="1">
                <a:solidFill>
                  <a:schemeClr val="bg1">
                    <a:lumMod val="95000"/>
                  </a:schemeClr>
                </a:solidFill>
                <a:ea typeface="+mj-lt"/>
                <a:cs typeface="+mj-lt"/>
              </a:rPr>
              <a:t>Characterization</a:t>
            </a:r>
            <a:r>
              <a:rPr lang="pt-BR" sz="4000" dirty="0">
                <a:solidFill>
                  <a:schemeClr val="bg1">
                    <a:lumMod val="95000"/>
                  </a:schemeClr>
                </a:solidFill>
                <a:ea typeface="+mj-lt"/>
                <a:cs typeface="+mj-lt"/>
              </a:rPr>
              <a:t> (</a:t>
            </a:r>
            <a:r>
              <a:rPr lang="pt-BR" sz="4000" dirty="0" err="1">
                <a:solidFill>
                  <a:schemeClr val="bg1">
                    <a:lumMod val="95000"/>
                  </a:schemeClr>
                </a:solidFill>
                <a:ea typeface="+mj-lt"/>
                <a:cs typeface="+mj-lt"/>
              </a:rPr>
              <a:t>Statistics</a:t>
            </a:r>
            <a:r>
              <a:rPr lang="pt-BR" sz="4000" dirty="0">
                <a:solidFill>
                  <a:schemeClr val="bg1">
                    <a:lumMod val="95000"/>
                  </a:schemeClr>
                </a:solidFill>
                <a:ea typeface="+mj-lt"/>
                <a:cs typeface="+mj-lt"/>
              </a:rPr>
              <a:t>)</a:t>
            </a:r>
            <a:endParaRPr lang="pt-BR" sz="4000" dirty="0" err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Bar chart with solid fill">
            <a:extLst>
              <a:ext uri="{FF2B5EF4-FFF2-40B4-BE49-F238E27FC236}">
                <a16:creationId xmlns:a16="http://schemas.microsoft.com/office/drawing/2014/main" id="{B4B99627-898B-AA2D-E82D-646814B4F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20749" y="392415"/>
            <a:ext cx="914400" cy="9144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985184-E2B2-B5DB-8E94-3718E028C726}"/>
              </a:ext>
            </a:extLst>
          </p:cNvPr>
          <p:cNvSpPr txBox="1"/>
          <p:nvPr/>
        </p:nvSpPr>
        <p:spPr>
          <a:xfrm>
            <a:off x="1161142" y="2033444"/>
            <a:ext cx="11029773" cy="33630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b="1" dirty="0"/>
              <a:t>Total number</a:t>
            </a:r>
            <a:r>
              <a:rPr lang="en-US" sz="2400" dirty="0"/>
              <a:t> of documents: </a:t>
            </a:r>
            <a:r>
              <a:rPr lang="en-US" sz="2400" i="1" dirty="0"/>
              <a:t>8346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b="1" dirty="0"/>
              <a:t>Total size</a:t>
            </a:r>
            <a:r>
              <a:rPr lang="en-US" sz="2400" dirty="0"/>
              <a:t> of the collection: </a:t>
            </a:r>
            <a:r>
              <a:rPr lang="en-US" sz="2400" i="1" dirty="0"/>
              <a:t>153.5 MB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/>
              <a:t>Video with the </a:t>
            </a:r>
            <a:r>
              <a:rPr lang="en-US" sz="2400" b="1" dirty="0"/>
              <a:t>smallest </a:t>
            </a:r>
            <a:r>
              <a:rPr lang="en-US" sz="2400" dirty="0"/>
              <a:t>document: </a:t>
            </a:r>
            <a:r>
              <a:rPr lang="en-US" sz="2400" i="1" dirty="0"/>
              <a:t>"The #1 Most Overpriced Tech in 2023!"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/>
              <a:t>Video with the </a:t>
            </a:r>
            <a:r>
              <a:rPr lang="en-US" sz="2400" b="1" dirty="0"/>
              <a:t>largest </a:t>
            </a:r>
            <a:r>
              <a:rPr lang="en-US" sz="2400" dirty="0"/>
              <a:t>document: </a:t>
            </a:r>
            <a:r>
              <a:rPr lang="en-US" sz="2400" i="1" dirty="0"/>
              <a:t>"The real cost of the PS5 Pro | The </a:t>
            </a:r>
            <a:r>
              <a:rPr lang="en-US" sz="2400" i="1" dirty="0" err="1"/>
              <a:t>Vergecast</a:t>
            </a:r>
            <a:r>
              <a:rPr lang="en-US" sz="2400" i="1" dirty="0"/>
              <a:t>"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b="1" dirty="0"/>
              <a:t>Earliest</a:t>
            </a:r>
            <a:r>
              <a:rPr lang="en-US" sz="2400" dirty="0"/>
              <a:t> upload date: </a:t>
            </a:r>
            <a:r>
              <a:rPr lang="en-US" sz="2400" i="1" dirty="0">
                <a:ea typeface="+mn-lt"/>
                <a:cs typeface="+mn-lt"/>
              </a:rPr>
              <a:t>2012-05-15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b="1" dirty="0"/>
              <a:t>Latest</a:t>
            </a:r>
            <a:r>
              <a:rPr lang="en-US" sz="2400" dirty="0"/>
              <a:t> upload date: </a:t>
            </a:r>
            <a:r>
              <a:rPr lang="en-US" sz="2400" i="1" dirty="0">
                <a:ea typeface="+mn-lt"/>
                <a:cs typeface="+mn-lt"/>
              </a:rPr>
              <a:t>2024-10-15</a:t>
            </a:r>
          </a:p>
        </p:txBody>
      </p:sp>
    </p:spTree>
    <p:extLst>
      <p:ext uri="{BB962C8B-B14F-4D97-AF65-F5344CB8AC3E}">
        <p14:creationId xmlns:p14="http://schemas.microsoft.com/office/powerpoint/2010/main" val="873767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33F199-63A3-CB41-25C0-A6FF0866D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t-BR" sz="4000" dirty="0">
                <a:solidFill>
                  <a:schemeClr val="bg1">
                    <a:lumMod val="95000"/>
                  </a:schemeClr>
                </a:solidFill>
              </a:rPr>
              <a:t>Data </a:t>
            </a:r>
            <a:r>
              <a:rPr lang="pt-BR" sz="4000" dirty="0" err="1">
                <a:solidFill>
                  <a:schemeClr val="bg1">
                    <a:lumMod val="95000"/>
                  </a:schemeClr>
                </a:solidFill>
                <a:ea typeface="+mj-lt"/>
                <a:cs typeface="+mj-lt"/>
              </a:rPr>
              <a:t>Characterization</a:t>
            </a:r>
            <a:r>
              <a:rPr lang="pt-BR" sz="4000" dirty="0">
                <a:solidFill>
                  <a:schemeClr val="bg1">
                    <a:lumMod val="95000"/>
                  </a:schemeClr>
                </a:solidFill>
                <a:ea typeface="+mj-lt"/>
                <a:cs typeface="+mj-lt"/>
              </a:rPr>
              <a:t> (</a:t>
            </a:r>
            <a:r>
              <a:rPr lang="pt-BR" sz="4000" dirty="0" err="1">
                <a:solidFill>
                  <a:schemeClr val="bg1">
                    <a:lumMod val="95000"/>
                  </a:schemeClr>
                </a:solidFill>
                <a:ea typeface="+mj-lt"/>
                <a:cs typeface="+mj-lt"/>
              </a:rPr>
              <a:t>Statistics</a:t>
            </a:r>
            <a:r>
              <a:rPr lang="pt-BR" sz="4000" dirty="0">
                <a:solidFill>
                  <a:schemeClr val="bg1">
                    <a:lumMod val="95000"/>
                  </a:schemeClr>
                </a:solidFill>
                <a:ea typeface="+mj-lt"/>
                <a:cs typeface="+mj-lt"/>
              </a:rPr>
              <a:t>)</a:t>
            </a:r>
            <a:endParaRPr lang="pt-BR" sz="4000" dirty="0" err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Bar chart with solid fill">
            <a:extLst>
              <a:ext uri="{FF2B5EF4-FFF2-40B4-BE49-F238E27FC236}">
                <a16:creationId xmlns:a16="http://schemas.microsoft.com/office/drawing/2014/main" id="{B4B99627-898B-AA2D-E82D-646814B4F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20749" y="392415"/>
            <a:ext cx="914400" cy="9144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05F701-D3F1-1E65-6C45-CE9CDE03E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421" y="1997121"/>
            <a:ext cx="4535606" cy="4558352"/>
          </a:xfrm>
          <a:prstGeom prst="rect">
            <a:avLst/>
          </a:prstGeom>
        </p:spPr>
      </p:pic>
      <p:pic>
        <p:nvPicPr>
          <p:cNvPr id="9" name="Picture 8" descr="A graph of a number of videos&#10;&#10;Description automatically generated">
            <a:extLst>
              <a:ext uri="{FF2B5EF4-FFF2-40B4-BE49-F238E27FC236}">
                <a16:creationId xmlns:a16="http://schemas.microsoft.com/office/drawing/2014/main" id="{F75FF070-528E-0337-ED67-2626261C77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8714" y="2453186"/>
            <a:ext cx="6096001" cy="364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902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33F199-63A3-CB41-25C0-A6FF0866D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t-BR" sz="4000" dirty="0">
                <a:solidFill>
                  <a:schemeClr val="bg1">
                    <a:lumMod val="95000"/>
                  </a:schemeClr>
                </a:solidFill>
              </a:rPr>
              <a:t>Data </a:t>
            </a:r>
            <a:r>
              <a:rPr lang="pt-BR" sz="4000" dirty="0" err="1">
                <a:solidFill>
                  <a:schemeClr val="bg1">
                    <a:lumMod val="95000"/>
                  </a:schemeClr>
                </a:solidFill>
                <a:ea typeface="+mj-lt"/>
                <a:cs typeface="+mj-lt"/>
              </a:rPr>
              <a:t>Characterization</a:t>
            </a:r>
            <a:r>
              <a:rPr lang="pt-BR" sz="4000" dirty="0">
                <a:solidFill>
                  <a:schemeClr val="bg1">
                    <a:lumMod val="95000"/>
                  </a:schemeClr>
                </a:solidFill>
                <a:ea typeface="+mj-lt"/>
                <a:cs typeface="+mj-lt"/>
              </a:rPr>
              <a:t> (</a:t>
            </a:r>
            <a:r>
              <a:rPr lang="pt-BR" sz="4000" dirty="0" err="1">
                <a:solidFill>
                  <a:schemeClr val="bg1">
                    <a:lumMod val="95000"/>
                  </a:schemeClr>
                </a:solidFill>
                <a:ea typeface="+mj-lt"/>
                <a:cs typeface="+mj-lt"/>
              </a:rPr>
              <a:t>Comparisons</a:t>
            </a:r>
            <a:r>
              <a:rPr lang="pt-BR" sz="4000" dirty="0">
                <a:solidFill>
                  <a:schemeClr val="bg1">
                    <a:lumMod val="95000"/>
                  </a:schemeClr>
                </a:solidFill>
                <a:ea typeface="+mj-lt"/>
                <a:cs typeface="+mj-lt"/>
              </a:rPr>
              <a:t>)</a:t>
            </a:r>
            <a:endParaRPr lang="pt-BR" sz="4000" dirty="0" err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Bar chart with solid fill">
            <a:extLst>
              <a:ext uri="{FF2B5EF4-FFF2-40B4-BE49-F238E27FC236}">
                <a16:creationId xmlns:a16="http://schemas.microsoft.com/office/drawing/2014/main" id="{B4B99627-898B-AA2D-E82D-646814B4F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20749" y="392415"/>
            <a:ext cx="914400" cy="91440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920E64-75EC-8221-D909-E4DE6AC03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373" y="4293358"/>
            <a:ext cx="5322627" cy="2593075"/>
          </a:xfrm>
          <a:prstGeom prst="rect">
            <a:avLst/>
          </a:prstGeom>
        </p:spPr>
      </p:pic>
      <p:pic>
        <p:nvPicPr>
          <p:cNvPr id="6" name="Picture 5" descr="A graph with blue lines&#10;&#10;Description automatically generated">
            <a:extLst>
              <a:ext uri="{FF2B5EF4-FFF2-40B4-BE49-F238E27FC236}">
                <a16:creationId xmlns:a16="http://schemas.microsoft.com/office/drawing/2014/main" id="{5224DE1A-5B69-439B-1964-84913A695E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3156" y="4301887"/>
            <a:ext cx="5322627" cy="2581702"/>
          </a:xfrm>
          <a:prstGeom prst="rect">
            <a:avLst/>
          </a:prstGeom>
        </p:spPr>
      </p:pic>
      <p:pic>
        <p:nvPicPr>
          <p:cNvPr id="11" name="Picture 10" descr="A graph of blue dots&#10;&#10;Description automatically generated">
            <a:extLst>
              <a:ext uri="{FF2B5EF4-FFF2-40B4-BE49-F238E27FC236}">
                <a16:creationId xmlns:a16="http://schemas.microsoft.com/office/drawing/2014/main" id="{7DBDB266-A049-6785-BCAB-4257A2C1E3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8842" y="1714500"/>
            <a:ext cx="4412777" cy="2588526"/>
          </a:xfrm>
          <a:prstGeom prst="rect">
            <a:avLst/>
          </a:prstGeom>
        </p:spPr>
      </p:pic>
      <p:pic>
        <p:nvPicPr>
          <p:cNvPr id="7" name="Picture 6" descr="A graph of green and orange dots&#10;&#10;Description automatically generated">
            <a:extLst>
              <a:ext uri="{FF2B5EF4-FFF2-40B4-BE49-F238E27FC236}">
                <a16:creationId xmlns:a16="http://schemas.microsoft.com/office/drawing/2014/main" id="{EEDDE56B-FBE4-69D2-06B7-7CE21D055A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7538" y="1717343"/>
            <a:ext cx="4412776" cy="257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239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33F199-63A3-CB41-25C0-A6FF0866D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t-BR" sz="4000" dirty="0">
                <a:solidFill>
                  <a:schemeClr val="bg1">
                    <a:lumMod val="95000"/>
                  </a:schemeClr>
                </a:solidFill>
              </a:rPr>
              <a:t>Data </a:t>
            </a:r>
            <a:r>
              <a:rPr lang="pt-BR" sz="4000" dirty="0" err="1">
                <a:solidFill>
                  <a:schemeClr val="bg1">
                    <a:lumMod val="95000"/>
                  </a:schemeClr>
                </a:solidFill>
                <a:ea typeface="+mj-lt"/>
                <a:cs typeface="+mj-lt"/>
              </a:rPr>
              <a:t>Characterization</a:t>
            </a:r>
            <a:r>
              <a:rPr lang="pt-BR" sz="4000" dirty="0">
                <a:solidFill>
                  <a:schemeClr val="bg1">
                    <a:lumMod val="95000"/>
                  </a:schemeClr>
                </a:solidFill>
                <a:ea typeface="+mj-lt"/>
                <a:cs typeface="+mj-lt"/>
              </a:rPr>
              <a:t> (</a:t>
            </a:r>
            <a:r>
              <a:rPr lang="pt-BR" sz="4000" dirty="0" err="1">
                <a:solidFill>
                  <a:schemeClr val="bg1">
                    <a:lumMod val="95000"/>
                  </a:schemeClr>
                </a:solidFill>
                <a:ea typeface="+mj-lt"/>
                <a:cs typeface="+mj-lt"/>
              </a:rPr>
              <a:t>Text</a:t>
            </a:r>
            <a:r>
              <a:rPr lang="pt-BR" sz="4000" dirty="0">
                <a:solidFill>
                  <a:schemeClr val="bg1">
                    <a:lumMod val="95000"/>
                  </a:schemeClr>
                </a:solidFill>
                <a:ea typeface="+mj-lt"/>
                <a:cs typeface="+mj-lt"/>
              </a:rPr>
              <a:t> </a:t>
            </a:r>
            <a:r>
              <a:rPr lang="pt-BR" sz="4000" dirty="0" err="1">
                <a:solidFill>
                  <a:schemeClr val="bg1">
                    <a:lumMod val="95000"/>
                  </a:schemeClr>
                </a:solidFill>
                <a:ea typeface="+mj-lt"/>
                <a:cs typeface="+mj-lt"/>
              </a:rPr>
              <a:t>Analysis</a:t>
            </a:r>
            <a:r>
              <a:rPr lang="pt-BR" sz="4000" dirty="0">
                <a:solidFill>
                  <a:schemeClr val="bg1">
                    <a:lumMod val="95000"/>
                  </a:schemeClr>
                </a:solidFill>
                <a:ea typeface="+mj-lt"/>
                <a:cs typeface="+mj-lt"/>
              </a:rPr>
              <a:t>)</a:t>
            </a:r>
            <a:endParaRPr lang="pt-BR" sz="4000" dirty="0" err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Bar chart with solid fill">
            <a:extLst>
              <a:ext uri="{FF2B5EF4-FFF2-40B4-BE49-F238E27FC236}">
                <a16:creationId xmlns:a16="http://schemas.microsoft.com/office/drawing/2014/main" id="{B4B99627-898B-AA2D-E82D-646814B4F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20749" y="392415"/>
            <a:ext cx="914400" cy="914400"/>
          </a:xfrm>
        </p:spPr>
      </p:pic>
      <p:pic>
        <p:nvPicPr>
          <p:cNvPr id="3" name="Picture 2" descr="A graph of numbers and text&#10;&#10;Description automatically generated">
            <a:extLst>
              <a:ext uri="{FF2B5EF4-FFF2-40B4-BE49-F238E27FC236}">
                <a16:creationId xmlns:a16="http://schemas.microsoft.com/office/drawing/2014/main" id="{26C1EB9A-99FA-922D-D5BD-B53623412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2867" y="2021006"/>
            <a:ext cx="7506268" cy="45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396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AADD842-7469-481F-AEF2-DDA7D3A9A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7C107-01F7-A03D-F39E-014A41CCD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8" y="637763"/>
            <a:ext cx="9889797" cy="14131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Search scenarios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058847-87A2-48B5-B733-C9FC6F0FF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12191990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CE886A-266A-45DB-B141-3271799F4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8936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Folder Search with solid fill">
            <a:extLst>
              <a:ext uri="{FF2B5EF4-FFF2-40B4-BE49-F238E27FC236}">
                <a16:creationId xmlns:a16="http://schemas.microsoft.com/office/drawing/2014/main" id="{93DF3DFC-03F9-044A-2946-F6153C739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22042" y="1136507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0FB22E-CBA5-627C-EBF1-ABC5FA4F742D}"/>
              </a:ext>
            </a:extLst>
          </p:cNvPr>
          <p:cNvSpPr txBox="1"/>
          <p:nvPr/>
        </p:nvSpPr>
        <p:spPr>
          <a:xfrm>
            <a:off x="1153236" y="2916072"/>
            <a:ext cx="11034214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dirty="0">
                <a:latin typeface="Arial"/>
                <a:cs typeface="Arial"/>
              </a:rPr>
              <a:t>The </a:t>
            </a:r>
            <a:r>
              <a:rPr lang="en-US" b="1" dirty="0">
                <a:latin typeface="Arial"/>
                <a:cs typeface="Arial"/>
              </a:rPr>
              <a:t>user</a:t>
            </a:r>
            <a:r>
              <a:rPr lang="en-US" dirty="0">
                <a:latin typeface="Arial"/>
                <a:cs typeface="Arial"/>
              </a:rPr>
              <a:t> wants to find a video that discusses a </a:t>
            </a:r>
            <a:r>
              <a:rPr lang="en-US" b="1" dirty="0">
                <a:latin typeface="Arial"/>
                <a:cs typeface="Arial"/>
              </a:rPr>
              <a:t>particular feature</a:t>
            </a:r>
            <a:r>
              <a:rPr lang="en-US" dirty="0">
                <a:latin typeface="Arial"/>
                <a:cs typeface="Arial"/>
              </a:rPr>
              <a:t> of a product, like “battery life”.      ​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dirty="0">
                <a:latin typeface="Arial"/>
                <a:cs typeface="Arial"/>
              </a:rPr>
              <a:t>The </a:t>
            </a:r>
            <a:r>
              <a:rPr lang="en-US" b="1" dirty="0">
                <a:latin typeface="Arial"/>
                <a:cs typeface="Arial"/>
              </a:rPr>
              <a:t>user </a:t>
            </a:r>
            <a:r>
              <a:rPr lang="en-US" dirty="0">
                <a:latin typeface="Arial"/>
                <a:cs typeface="Arial"/>
              </a:rPr>
              <a:t>wants to quickly find </a:t>
            </a:r>
            <a:r>
              <a:rPr lang="en-US" b="1" dirty="0">
                <a:latin typeface="Arial"/>
                <a:cs typeface="Arial"/>
              </a:rPr>
              <a:t>specific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b="1" dirty="0">
                <a:latin typeface="Arial"/>
                <a:cs typeface="Arial"/>
              </a:rPr>
              <a:t>information</a:t>
            </a:r>
            <a:r>
              <a:rPr lang="en-US" dirty="0">
                <a:latin typeface="Arial"/>
                <a:cs typeface="Arial"/>
              </a:rPr>
              <a:t> from the tech review </a:t>
            </a:r>
            <a:r>
              <a:rPr lang="en-US" b="1" dirty="0">
                <a:latin typeface="Arial"/>
                <a:cs typeface="Arial"/>
              </a:rPr>
              <a:t>without watching </a:t>
            </a:r>
            <a:r>
              <a:rPr lang="en-US" dirty="0">
                <a:latin typeface="Arial"/>
                <a:cs typeface="Arial"/>
              </a:rPr>
              <a:t>the full video.​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dirty="0">
                <a:latin typeface="Arial"/>
                <a:cs typeface="Arial"/>
              </a:rPr>
              <a:t>A </a:t>
            </a:r>
            <a:r>
              <a:rPr lang="en-US" b="1" dirty="0">
                <a:latin typeface="Arial"/>
                <a:cs typeface="Arial"/>
              </a:rPr>
              <a:t>company </a:t>
            </a:r>
            <a:r>
              <a:rPr lang="en-US" dirty="0">
                <a:latin typeface="Arial"/>
                <a:cs typeface="Arial"/>
              </a:rPr>
              <a:t>wants to identify YouTube channels with </a:t>
            </a:r>
            <a:r>
              <a:rPr lang="en-US" b="1" dirty="0">
                <a:latin typeface="Arial"/>
                <a:cs typeface="Arial"/>
              </a:rPr>
              <a:t>high engagement metrics</a:t>
            </a:r>
            <a:r>
              <a:rPr lang="en-US" dirty="0">
                <a:latin typeface="Arial"/>
                <a:cs typeface="Arial"/>
              </a:rPr>
              <a:t>, such as views, likes, and comments, for potential </a:t>
            </a:r>
            <a:r>
              <a:rPr lang="en-US" b="1" dirty="0">
                <a:latin typeface="Arial"/>
                <a:cs typeface="Arial"/>
              </a:rPr>
              <a:t>sponsors </a:t>
            </a:r>
            <a:r>
              <a:rPr lang="en-US" dirty="0">
                <a:latin typeface="Arial"/>
                <a:cs typeface="Arial"/>
              </a:rPr>
              <a:t>and </a:t>
            </a:r>
            <a:r>
              <a:rPr lang="en-US" b="1" dirty="0">
                <a:latin typeface="Arial"/>
                <a:cs typeface="Arial"/>
              </a:rPr>
              <a:t>collaborators</a:t>
            </a:r>
            <a:r>
              <a:rPr lang="en-US" dirty="0">
                <a:latin typeface="Arial"/>
                <a:cs typeface="Arial"/>
              </a:rPr>
              <a:t>.​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dirty="0">
                <a:latin typeface="Arial"/>
                <a:cs typeface="Arial"/>
              </a:rPr>
              <a:t>A </a:t>
            </a:r>
            <a:r>
              <a:rPr lang="en-US" b="1" dirty="0">
                <a:latin typeface="Arial"/>
                <a:cs typeface="Arial"/>
              </a:rPr>
              <a:t>researcher</a:t>
            </a:r>
            <a:r>
              <a:rPr lang="en-US" dirty="0">
                <a:latin typeface="Arial"/>
                <a:cs typeface="Arial"/>
              </a:rPr>
              <a:t> wants to analyze </a:t>
            </a:r>
            <a:r>
              <a:rPr lang="en-US" b="1" dirty="0">
                <a:latin typeface="Arial"/>
                <a:cs typeface="Arial"/>
              </a:rPr>
              <a:t>trends</a:t>
            </a:r>
            <a:r>
              <a:rPr lang="en-US" dirty="0">
                <a:latin typeface="Arial"/>
                <a:cs typeface="Arial"/>
              </a:rPr>
              <a:t> over time by examining the number of views and likes for </a:t>
            </a:r>
            <a:r>
              <a:rPr lang="en-US" b="1" dirty="0">
                <a:latin typeface="Arial"/>
                <a:cs typeface="Arial"/>
              </a:rPr>
              <a:t>specific</a:t>
            </a:r>
            <a:r>
              <a:rPr lang="en-US" dirty="0">
                <a:latin typeface="Arial"/>
                <a:cs typeface="Arial"/>
              </a:rPr>
              <a:t> tech products (e.g., smartphones).</a:t>
            </a:r>
            <a:r>
              <a:rPr lang="pt-PT" dirty="0">
                <a:latin typeface="Arial"/>
                <a:cs typeface="Arial"/>
              </a:rPr>
              <a:t>​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dirty="0">
                <a:latin typeface="Arial"/>
                <a:cs typeface="Arial"/>
              </a:rPr>
              <a:t>The </a:t>
            </a:r>
            <a:r>
              <a:rPr lang="en-US" b="1" dirty="0">
                <a:latin typeface="Arial"/>
                <a:cs typeface="Arial"/>
              </a:rPr>
              <a:t>user</a:t>
            </a:r>
            <a:r>
              <a:rPr lang="en-US" dirty="0">
                <a:latin typeface="Arial"/>
                <a:cs typeface="Arial"/>
              </a:rPr>
              <a:t> is interested in finding videos </a:t>
            </a:r>
            <a:r>
              <a:rPr lang="en-US" b="1" dirty="0">
                <a:latin typeface="Arial"/>
                <a:cs typeface="Arial"/>
              </a:rPr>
              <a:t>reviewing</a:t>
            </a:r>
            <a:r>
              <a:rPr lang="en-US" dirty="0">
                <a:latin typeface="Arial"/>
                <a:cs typeface="Arial"/>
              </a:rPr>
              <a:t> new technologies, such as </a:t>
            </a:r>
            <a:r>
              <a:rPr lang="en-US" b="1" dirty="0">
                <a:latin typeface="Arial"/>
                <a:cs typeface="Arial"/>
              </a:rPr>
              <a:t>product releases</a:t>
            </a:r>
            <a:r>
              <a:rPr lang="en-US" dirty="0">
                <a:latin typeface="Arial"/>
                <a:cs typeface="Arial"/>
              </a:rPr>
              <a:t>.</a:t>
            </a:r>
            <a:r>
              <a:rPr lang="pt-PT" dirty="0">
                <a:latin typeface="Arial"/>
                <a:cs typeface="Arial"/>
              </a:rPr>
              <a:t>​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06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259</Words>
  <Application>Microsoft Macintosh PowerPoint</Application>
  <PresentationFormat>Widescreen</PresentationFormat>
  <Paragraphs>30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Arial,Sans-Serif</vt:lpstr>
      <vt:lpstr>Office Theme</vt:lpstr>
      <vt:lpstr>TechSpotter</vt:lpstr>
      <vt:lpstr>Dataset</vt:lpstr>
      <vt:lpstr>Pipeline</vt:lpstr>
      <vt:lpstr>Conceptual Model</vt:lpstr>
      <vt:lpstr>Data Characterization (Statistics)</vt:lpstr>
      <vt:lpstr>Data Characterization (Statistics)</vt:lpstr>
      <vt:lpstr>Data Characterization (Comparisons)</vt:lpstr>
      <vt:lpstr>Data Characterization (Text Analysis)</vt:lpstr>
      <vt:lpstr>Search scenarios 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Gonçalo Martins</dc:creator>
  <cp:lastModifiedBy>Diogo Silveira Viana</cp:lastModifiedBy>
  <cp:revision>236</cp:revision>
  <dcterms:created xsi:type="dcterms:W3CDTF">2024-10-15T10:31:14Z</dcterms:created>
  <dcterms:modified xsi:type="dcterms:W3CDTF">2024-10-17T11:25:24Z</dcterms:modified>
</cp:coreProperties>
</file>