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63" r:id="rId4"/>
    <p:sldId id="267" r:id="rId5"/>
    <p:sldId id="272" r:id="rId6"/>
    <p:sldId id="273" r:id="rId7"/>
    <p:sldId id="271" r:id="rId8"/>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635"/>
    <a:srgbClr val="F3B73C"/>
    <a:srgbClr val="FFC242"/>
    <a:srgbClr val="40B08F"/>
    <a:srgbClr val="B50D7F"/>
    <a:srgbClr val="464E9C"/>
    <a:srgbClr val="6FB89B"/>
    <a:srgbClr val="E4B251"/>
    <a:srgbClr val="D35D44"/>
    <a:srgbClr val="9A2C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showGuides="1">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NZ"/>
          </a:p>
        </p:txBody>
      </p:sp>
      <p:sp>
        <p:nvSpPr>
          <p:cNvPr id="3" name="Subtítulo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s-ES"/>
              <a:t>Haga clic para editar el estilo de subtítulo del patrón</a:t>
            </a:r>
            <a:endParaRPr lang="en-NZ"/>
          </a:p>
        </p:txBody>
      </p:sp>
    </p:spTree>
    <p:extLst>
      <p:ext uri="{BB962C8B-B14F-4D97-AF65-F5344CB8AC3E}">
        <p14:creationId xmlns:p14="http://schemas.microsoft.com/office/powerpoint/2010/main" val="75851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NZ"/>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Tree>
    <p:extLst>
      <p:ext uri="{BB962C8B-B14F-4D97-AF65-F5344CB8AC3E}">
        <p14:creationId xmlns:p14="http://schemas.microsoft.com/office/powerpoint/2010/main" val="298301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NZ"/>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Tree>
    <p:extLst>
      <p:ext uri="{BB962C8B-B14F-4D97-AF65-F5344CB8AC3E}">
        <p14:creationId xmlns:p14="http://schemas.microsoft.com/office/powerpoint/2010/main" val="194197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NZ"/>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Tree>
    <p:extLst>
      <p:ext uri="{BB962C8B-B14F-4D97-AF65-F5344CB8AC3E}">
        <p14:creationId xmlns:p14="http://schemas.microsoft.com/office/powerpoint/2010/main" val="365525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NZ"/>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s-ES"/>
              <a:t>Editar el estilo de texto del patrón</a:t>
            </a:r>
          </a:p>
        </p:txBody>
      </p:sp>
    </p:spTree>
    <p:extLst>
      <p:ext uri="{BB962C8B-B14F-4D97-AF65-F5344CB8AC3E}">
        <p14:creationId xmlns:p14="http://schemas.microsoft.com/office/powerpoint/2010/main" val="371161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NZ"/>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Tree>
    <p:extLst>
      <p:ext uri="{BB962C8B-B14F-4D97-AF65-F5344CB8AC3E}">
        <p14:creationId xmlns:p14="http://schemas.microsoft.com/office/powerpoint/2010/main" val="8789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NZ"/>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Tree>
    <p:extLst>
      <p:ext uri="{BB962C8B-B14F-4D97-AF65-F5344CB8AC3E}">
        <p14:creationId xmlns:p14="http://schemas.microsoft.com/office/powerpoint/2010/main" val="101724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NZ"/>
          </a:p>
        </p:txBody>
      </p:sp>
    </p:spTree>
    <p:extLst>
      <p:ext uri="{BB962C8B-B14F-4D97-AF65-F5344CB8AC3E}">
        <p14:creationId xmlns:p14="http://schemas.microsoft.com/office/powerpoint/2010/main" val="1723682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6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NZ"/>
          </a:p>
        </p:txBody>
      </p:sp>
      <p:sp>
        <p:nvSpPr>
          <p:cNvPr id="3" name="Marcador de contenido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NZ"/>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s-ES"/>
              <a:t>Editar el estilo de texto del patrón</a:t>
            </a:r>
          </a:p>
        </p:txBody>
      </p:sp>
    </p:spTree>
    <p:extLst>
      <p:ext uri="{BB962C8B-B14F-4D97-AF65-F5344CB8AC3E}">
        <p14:creationId xmlns:p14="http://schemas.microsoft.com/office/powerpoint/2010/main" val="142731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NZ"/>
          </a:p>
        </p:txBody>
      </p:sp>
      <p:sp>
        <p:nvSpPr>
          <p:cNvPr id="3" name="Marcador de posición de imagen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2" indent="0">
              <a:buNone/>
              <a:defRPr sz="2800"/>
            </a:lvl2pPr>
            <a:lvl3pPr marL="914363" indent="0">
              <a:buNone/>
              <a:defRPr sz="2400"/>
            </a:lvl3pPr>
            <a:lvl4pPr marL="1371545" indent="0">
              <a:buNone/>
              <a:defRPr sz="2000"/>
            </a:lvl4pPr>
            <a:lvl5pPr marL="1828727" indent="0">
              <a:buNone/>
              <a:defRPr sz="2000"/>
            </a:lvl5pPr>
            <a:lvl6pPr marL="2285909" indent="0">
              <a:buNone/>
              <a:defRPr sz="2000"/>
            </a:lvl6pPr>
            <a:lvl7pPr marL="2743090" indent="0">
              <a:buNone/>
              <a:defRPr sz="2000"/>
            </a:lvl7pPr>
            <a:lvl8pPr marL="3200272" indent="0">
              <a:buNone/>
              <a:defRPr sz="2000"/>
            </a:lvl8pPr>
            <a:lvl9pPr marL="3657454" indent="0">
              <a:buNone/>
              <a:defRPr sz="2000"/>
            </a:lvl9pPr>
          </a:lstStyle>
          <a:p>
            <a:endParaRPr lang="en-NZ"/>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s-ES"/>
              <a:t>Editar el estilo de texto del patrón</a:t>
            </a:r>
          </a:p>
        </p:txBody>
      </p:sp>
    </p:spTree>
    <p:extLst>
      <p:ext uri="{BB962C8B-B14F-4D97-AF65-F5344CB8AC3E}">
        <p14:creationId xmlns:p14="http://schemas.microsoft.com/office/powerpoint/2010/main" val="55337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NZ"/>
          </a:p>
        </p:txBody>
      </p:sp>
      <p:sp>
        <p:nvSpPr>
          <p:cNvPr id="7" name="Marcador de texto 6">
            <a:extLst>
              <a:ext uri="{FF2B5EF4-FFF2-40B4-BE49-F238E27FC236}">
                <a16:creationId xmlns:a16="http://schemas.microsoft.com/office/drawing/2014/main" id="{2E06AF50-01C5-82C0-3762-678C36255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285909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7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89D7E168-D67A-D948-AC87-CB2D24F4F0B1}"/>
              </a:ext>
            </a:extLst>
          </p:cNvPr>
          <p:cNvCxnSpPr/>
          <p:nvPr/>
        </p:nvCxnSpPr>
        <p:spPr>
          <a:xfrm>
            <a:off x="3202804" y="3654954"/>
            <a:ext cx="5810117" cy="0"/>
          </a:xfrm>
          <a:prstGeom prst="line">
            <a:avLst/>
          </a:prstGeom>
          <a:ln/>
          <a:effectLst/>
        </p:spPr>
        <p:style>
          <a:lnRef idx="2">
            <a:schemeClr val="dk1"/>
          </a:lnRef>
          <a:fillRef idx="0">
            <a:schemeClr val="dk1"/>
          </a:fillRef>
          <a:effectRef idx="1">
            <a:schemeClr val="dk1"/>
          </a:effectRef>
          <a:fontRef idx="minor">
            <a:schemeClr val="tx1"/>
          </a:fontRef>
        </p:style>
      </p:cxnSp>
      <p:sp>
        <p:nvSpPr>
          <p:cNvPr id="6" name="Título 1">
            <a:extLst>
              <a:ext uri="{FF2B5EF4-FFF2-40B4-BE49-F238E27FC236}">
                <a16:creationId xmlns:a16="http://schemas.microsoft.com/office/drawing/2014/main" id="{27668624-E1C2-754F-B47D-812BEE46FFC5}"/>
              </a:ext>
            </a:extLst>
          </p:cNvPr>
          <p:cNvSpPr txBox="1">
            <a:spLocks/>
          </p:cNvSpPr>
          <p:nvPr/>
        </p:nvSpPr>
        <p:spPr>
          <a:xfrm>
            <a:off x="888522" y="1357116"/>
            <a:ext cx="10575984"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4000" dirty="0">
                <a:solidFill>
                  <a:srgbClr val="172B7E"/>
                </a:solidFill>
                <a:latin typeface="Ancizar Serif"/>
                <a:cs typeface="Ancizar Serif"/>
              </a:rPr>
              <a:t>Análisis de Homogeneidad en variables formadoras del suelo mediante sensores remotos.</a:t>
            </a:r>
          </a:p>
        </p:txBody>
      </p:sp>
      <p:pic>
        <p:nvPicPr>
          <p:cNvPr id="2" name="Imagen 1">
            <a:extLst>
              <a:ext uri="{FF2B5EF4-FFF2-40B4-BE49-F238E27FC236}">
                <a16:creationId xmlns:a16="http://schemas.microsoft.com/office/drawing/2014/main" id="{95F98827-30A1-D4D7-5199-CAE4F43BC154}"/>
              </a:ext>
            </a:extLst>
          </p:cNvPr>
          <p:cNvPicPr>
            <a:picLocks noChangeAspect="1"/>
          </p:cNvPicPr>
          <p:nvPr/>
        </p:nvPicPr>
        <p:blipFill>
          <a:blip r:embed="rId3"/>
          <a:stretch>
            <a:fillRect/>
          </a:stretch>
        </p:blipFill>
        <p:spPr>
          <a:xfrm>
            <a:off x="5018433" y="3810582"/>
            <a:ext cx="2155135" cy="1690302"/>
          </a:xfrm>
          <a:prstGeom prst="rect">
            <a:avLst/>
          </a:prstGeom>
        </p:spPr>
      </p:pic>
      <p:sp>
        <p:nvSpPr>
          <p:cNvPr id="3" name="CuadroTexto 2">
            <a:extLst>
              <a:ext uri="{FF2B5EF4-FFF2-40B4-BE49-F238E27FC236}">
                <a16:creationId xmlns:a16="http://schemas.microsoft.com/office/drawing/2014/main" id="{6D82D5CE-D491-60C7-B509-952F0ECC7A7A}"/>
              </a:ext>
            </a:extLst>
          </p:cNvPr>
          <p:cNvSpPr txBox="1"/>
          <p:nvPr/>
        </p:nvSpPr>
        <p:spPr>
          <a:xfrm>
            <a:off x="4190023" y="2771858"/>
            <a:ext cx="3969908" cy="369332"/>
          </a:xfrm>
          <a:prstGeom prst="rect">
            <a:avLst/>
          </a:prstGeom>
          <a:noFill/>
        </p:spPr>
        <p:txBody>
          <a:bodyPr wrap="square" rtlCol="0">
            <a:spAutoFit/>
          </a:bodyPr>
          <a:lstStyle/>
          <a:p>
            <a:pPr algn="ctr"/>
            <a:r>
              <a:rPr lang="en-US" b="1" noProof="0" dirty="0">
                <a:solidFill>
                  <a:schemeClr val="tx1">
                    <a:lumMod val="50000"/>
                    <a:lumOff val="50000"/>
                  </a:schemeClr>
                </a:solidFill>
                <a:latin typeface="Ancizar Sans"/>
                <a:cs typeface="Ancizar Sans"/>
              </a:rPr>
              <a:t>David Sebastián Varon Rojas </a:t>
            </a:r>
          </a:p>
        </p:txBody>
      </p:sp>
      <p:sp>
        <p:nvSpPr>
          <p:cNvPr id="4" name="CuadroTexto 3">
            <a:extLst>
              <a:ext uri="{FF2B5EF4-FFF2-40B4-BE49-F238E27FC236}">
                <a16:creationId xmlns:a16="http://schemas.microsoft.com/office/drawing/2014/main" id="{062C1E9D-97EC-178F-BBFB-AA3D85D5205D}"/>
              </a:ext>
            </a:extLst>
          </p:cNvPr>
          <p:cNvSpPr txBox="1"/>
          <p:nvPr/>
        </p:nvSpPr>
        <p:spPr>
          <a:xfrm>
            <a:off x="4190023" y="3207809"/>
            <a:ext cx="3969908" cy="369332"/>
          </a:xfrm>
          <a:prstGeom prst="rect">
            <a:avLst/>
          </a:prstGeom>
          <a:noFill/>
        </p:spPr>
        <p:txBody>
          <a:bodyPr wrap="square" rtlCol="0">
            <a:spAutoFit/>
          </a:bodyPr>
          <a:lstStyle/>
          <a:p>
            <a:pPr algn="ctr"/>
            <a:r>
              <a:rPr lang="en-US" b="1" noProof="0" dirty="0" err="1">
                <a:solidFill>
                  <a:schemeClr val="tx1">
                    <a:lumMod val="50000"/>
                    <a:lumOff val="50000"/>
                  </a:schemeClr>
                </a:solidFill>
                <a:latin typeface="Ancizar Sans"/>
                <a:cs typeface="Ancizar Sans"/>
              </a:rPr>
              <a:t>Programación</a:t>
            </a:r>
            <a:r>
              <a:rPr lang="en-US" b="1" noProof="0" dirty="0">
                <a:solidFill>
                  <a:schemeClr val="tx1">
                    <a:lumMod val="50000"/>
                    <a:lumOff val="50000"/>
                  </a:schemeClr>
                </a:solidFill>
                <a:latin typeface="Ancizar Sans"/>
                <a:cs typeface="Ancizar Sans"/>
              </a:rPr>
              <a:t> SIG</a:t>
            </a:r>
          </a:p>
        </p:txBody>
      </p:sp>
    </p:spTree>
    <p:extLst>
      <p:ext uri="{BB962C8B-B14F-4D97-AF65-F5344CB8AC3E}">
        <p14:creationId xmlns:p14="http://schemas.microsoft.com/office/powerpoint/2010/main" val="1745006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ítulo 1">
            <a:extLst>
              <a:ext uri="{FF2B5EF4-FFF2-40B4-BE49-F238E27FC236}">
                <a16:creationId xmlns:a16="http://schemas.microsoft.com/office/drawing/2014/main" id="{ECC19D08-70D9-644D-8008-440512C08401}"/>
              </a:ext>
            </a:extLst>
          </p:cNvPr>
          <p:cNvSpPr txBox="1">
            <a:spLocks/>
          </p:cNvSpPr>
          <p:nvPr/>
        </p:nvSpPr>
        <p:spPr>
          <a:xfrm>
            <a:off x="418121" y="867799"/>
            <a:ext cx="8455590"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1600" spc="300" dirty="0">
                <a:solidFill>
                  <a:srgbClr val="172B7E"/>
                </a:solidFill>
                <a:latin typeface="Ancizar Sans" panose="020B0602040300000003" pitchFamily="34" charset="0"/>
                <a:cs typeface="Ancizar Serif"/>
              </a:rPr>
              <a:t>Generar un mapa de homogeneidad de las variables formadoras de suelo mediante imágenes de sensores remotos para cada forma de la tierra interpretada en la cuenca de la quebrada Curití - Santander. </a:t>
            </a:r>
          </a:p>
        </p:txBody>
      </p:sp>
      <p:sp>
        <p:nvSpPr>
          <p:cNvPr id="94" name="CuadroTexto 93">
            <a:extLst>
              <a:ext uri="{FF2B5EF4-FFF2-40B4-BE49-F238E27FC236}">
                <a16:creationId xmlns:a16="http://schemas.microsoft.com/office/drawing/2014/main" id="{B4AEEB4E-B49F-E84F-BDF5-DA6F9C41924C}"/>
              </a:ext>
            </a:extLst>
          </p:cNvPr>
          <p:cNvSpPr txBox="1"/>
          <p:nvPr/>
        </p:nvSpPr>
        <p:spPr>
          <a:xfrm>
            <a:off x="420991" y="34565"/>
            <a:ext cx="9431926" cy="584775"/>
          </a:xfrm>
          <a:prstGeom prst="rect">
            <a:avLst/>
          </a:prstGeom>
          <a:noFill/>
        </p:spPr>
        <p:txBody>
          <a:bodyPr wrap="square" rtlCol="0">
            <a:spAutoFit/>
          </a:bodyPr>
          <a:lstStyle/>
          <a:p>
            <a:r>
              <a:rPr lang="es-ES_tradnl" sz="3200" b="1" dirty="0">
                <a:solidFill>
                  <a:srgbClr val="464E9C"/>
                </a:solidFill>
                <a:latin typeface="Ancizar Sans Extrabold" panose="020B0602040300000003" pitchFamily="34" charset="77"/>
              </a:rPr>
              <a:t>Objetivo</a:t>
            </a:r>
            <a:endParaRPr lang="es-ES_tradnl" sz="4000" b="1" dirty="0">
              <a:solidFill>
                <a:srgbClr val="464E9C"/>
              </a:solidFill>
              <a:latin typeface="Ancizar Sans Extrabold" panose="020B0602040300000003" pitchFamily="34" charset="77"/>
            </a:endParaRPr>
          </a:p>
        </p:txBody>
      </p:sp>
      <p:sp>
        <p:nvSpPr>
          <p:cNvPr id="2" name="CuadroTexto 1">
            <a:extLst>
              <a:ext uri="{FF2B5EF4-FFF2-40B4-BE49-F238E27FC236}">
                <a16:creationId xmlns:a16="http://schemas.microsoft.com/office/drawing/2014/main" id="{930B0DA8-55DE-4766-2A1C-AB52EB727333}"/>
              </a:ext>
            </a:extLst>
          </p:cNvPr>
          <p:cNvSpPr txBox="1"/>
          <p:nvPr/>
        </p:nvSpPr>
        <p:spPr>
          <a:xfrm>
            <a:off x="408290" y="1376820"/>
            <a:ext cx="4051567" cy="523220"/>
          </a:xfrm>
          <a:prstGeom prst="rect">
            <a:avLst/>
          </a:prstGeom>
          <a:noFill/>
        </p:spPr>
        <p:txBody>
          <a:bodyPr wrap="square" rtlCol="0">
            <a:spAutoFit/>
          </a:bodyPr>
          <a:lstStyle/>
          <a:p>
            <a:r>
              <a:rPr lang="es-ES_tradnl" sz="2800" b="1" dirty="0">
                <a:solidFill>
                  <a:srgbClr val="464E9C"/>
                </a:solidFill>
                <a:latin typeface="Ancizar Sans Extrabold" panose="020B0602040300000003" pitchFamily="34" charset="77"/>
              </a:rPr>
              <a:t>Fuentes de información</a:t>
            </a:r>
          </a:p>
        </p:txBody>
      </p:sp>
      <p:sp>
        <p:nvSpPr>
          <p:cNvPr id="3" name="CuadroTexto 2">
            <a:extLst>
              <a:ext uri="{FF2B5EF4-FFF2-40B4-BE49-F238E27FC236}">
                <a16:creationId xmlns:a16="http://schemas.microsoft.com/office/drawing/2014/main" id="{60F073E5-654A-7DBC-6209-D3EAD50E7B7F}"/>
              </a:ext>
            </a:extLst>
          </p:cNvPr>
          <p:cNvSpPr txBox="1"/>
          <p:nvPr/>
        </p:nvSpPr>
        <p:spPr>
          <a:xfrm>
            <a:off x="351879" y="1849821"/>
            <a:ext cx="4211495" cy="4583242"/>
          </a:xfrm>
          <a:prstGeom prst="rect">
            <a:avLst/>
          </a:prstGeom>
          <a:noFill/>
        </p:spPr>
        <p:txBody>
          <a:bodyPr wrap="square" rtlCol="0">
            <a:spAutoFit/>
          </a:bodyPr>
          <a:lstStyle/>
          <a:p>
            <a:pPr marL="285750"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Mapa Geomorfología a nivel de forma de la tierra</a:t>
            </a:r>
          </a:p>
          <a:p>
            <a:pPr marL="285750"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Mapa Clima – Metodología IGAC</a:t>
            </a:r>
          </a:p>
          <a:p>
            <a:pPr marL="285750"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Mapa Geología</a:t>
            </a:r>
          </a:p>
          <a:p>
            <a:pPr marL="285750"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Imágenes </a:t>
            </a:r>
            <a:r>
              <a:rPr lang="es-ES" sz="1400" dirty="0" err="1">
                <a:solidFill>
                  <a:schemeClr val="tx1">
                    <a:lumMod val="65000"/>
                    <a:lumOff val="35000"/>
                  </a:schemeClr>
                </a:solidFill>
                <a:latin typeface="Ancizar Sans Light" panose="020B0502040300000003" pitchFamily="34" charset="0"/>
                <a:cs typeface="Ancizar Serif"/>
              </a:rPr>
              <a:t>Sentinel</a:t>
            </a:r>
            <a:r>
              <a:rPr lang="es-ES" sz="1400" dirty="0">
                <a:solidFill>
                  <a:schemeClr val="tx1">
                    <a:lumMod val="65000"/>
                    <a:lumOff val="35000"/>
                  </a:schemeClr>
                </a:solidFill>
                <a:latin typeface="Ancizar Sans Light" panose="020B0502040300000003" pitchFamily="34" charset="0"/>
                <a:cs typeface="Ancizar Serif"/>
              </a:rPr>
              <a:t> 2 – Bandas (SWIR,NIR,R,G,B)</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NDVI</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EVI</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SAVI </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BSI</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NBR</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NDMI</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NDRGI</a:t>
            </a:r>
          </a:p>
          <a:p>
            <a:pPr marL="285750"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DEM – Alos </a:t>
            </a:r>
            <a:r>
              <a:rPr lang="es-ES" sz="1400" dirty="0" err="1">
                <a:solidFill>
                  <a:schemeClr val="tx1">
                    <a:lumMod val="65000"/>
                    <a:lumOff val="35000"/>
                  </a:schemeClr>
                </a:solidFill>
                <a:latin typeface="Ancizar Sans Light" panose="020B0502040300000003" pitchFamily="34" charset="0"/>
                <a:cs typeface="Ancizar Serif"/>
              </a:rPr>
              <a:t>Palsar</a:t>
            </a:r>
            <a:r>
              <a:rPr lang="es-ES" sz="1400" dirty="0">
                <a:solidFill>
                  <a:schemeClr val="tx1">
                    <a:lumMod val="65000"/>
                    <a:lumOff val="35000"/>
                  </a:schemeClr>
                </a:solidFill>
                <a:latin typeface="Ancizar Sans Light" panose="020B0502040300000003" pitchFamily="34" charset="0"/>
                <a:cs typeface="Ancizar Serif"/>
              </a:rPr>
              <a:t> 12,5m</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Pendiente</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Aspecto</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Índice de Convergencia</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TWI</a:t>
            </a: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Profundidad del Valle</a:t>
            </a:r>
          </a:p>
          <a:p>
            <a:pPr lvl="1">
              <a:lnSpc>
                <a:spcPct val="110000"/>
              </a:lnSpc>
            </a:pPr>
            <a:endParaRPr lang="es-ES" sz="1400"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endParaRPr lang="es-ES" sz="1400" dirty="0">
              <a:solidFill>
                <a:schemeClr val="tx1">
                  <a:lumMod val="65000"/>
                  <a:lumOff val="35000"/>
                </a:schemeClr>
              </a:solidFill>
              <a:latin typeface="Ancizar Sans Light" panose="020B0502040300000003" pitchFamily="34" charset="0"/>
              <a:cs typeface="Ancizar Serif"/>
            </a:endParaRPr>
          </a:p>
        </p:txBody>
      </p:sp>
      <p:sp>
        <p:nvSpPr>
          <p:cNvPr id="4" name="CuadroTexto 3">
            <a:extLst>
              <a:ext uri="{FF2B5EF4-FFF2-40B4-BE49-F238E27FC236}">
                <a16:creationId xmlns:a16="http://schemas.microsoft.com/office/drawing/2014/main" id="{6D95D630-D893-EF24-E510-CC1D1E007A12}"/>
              </a:ext>
            </a:extLst>
          </p:cNvPr>
          <p:cNvSpPr txBox="1"/>
          <p:nvPr/>
        </p:nvSpPr>
        <p:spPr>
          <a:xfrm>
            <a:off x="6096000" y="1395610"/>
            <a:ext cx="4051567" cy="523220"/>
          </a:xfrm>
          <a:prstGeom prst="rect">
            <a:avLst/>
          </a:prstGeom>
          <a:noFill/>
        </p:spPr>
        <p:txBody>
          <a:bodyPr wrap="square" rtlCol="0">
            <a:spAutoFit/>
          </a:bodyPr>
          <a:lstStyle/>
          <a:p>
            <a:r>
              <a:rPr lang="es-ES_tradnl" sz="2800" b="1" dirty="0">
                <a:solidFill>
                  <a:srgbClr val="464E9C"/>
                </a:solidFill>
                <a:latin typeface="Ancizar Sans Extrabold" panose="020B0602040300000003" pitchFamily="34" charset="77"/>
              </a:rPr>
              <a:t>Entornos de Desarrollo</a:t>
            </a:r>
          </a:p>
        </p:txBody>
      </p:sp>
      <p:sp>
        <p:nvSpPr>
          <p:cNvPr id="10" name="CuadroTexto 9">
            <a:extLst>
              <a:ext uri="{FF2B5EF4-FFF2-40B4-BE49-F238E27FC236}">
                <a16:creationId xmlns:a16="http://schemas.microsoft.com/office/drawing/2014/main" id="{41336A07-0835-4550-B377-A16E00292125}"/>
              </a:ext>
            </a:extLst>
          </p:cNvPr>
          <p:cNvSpPr txBox="1"/>
          <p:nvPr/>
        </p:nvSpPr>
        <p:spPr>
          <a:xfrm>
            <a:off x="6016035" y="1886360"/>
            <a:ext cx="4211495" cy="1976375"/>
          </a:xfrm>
          <a:prstGeom prst="rect">
            <a:avLst/>
          </a:prstGeom>
          <a:noFill/>
        </p:spPr>
        <p:txBody>
          <a:bodyPr wrap="square" rtlCol="0">
            <a:spAutoFit/>
          </a:bodyPr>
          <a:lstStyle/>
          <a:p>
            <a:pPr marL="285750" indent="-285750">
              <a:lnSpc>
                <a:spcPct val="110000"/>
              </a:lnSpc>
              <a:buFont typeface="Wingdings" panose="05000000000000000000" pitchFamily="2" charset="2"/>
              <a:buChar char="§"/>
            </a:pPr>
            <a:r>
              <a:rPr lang="es-MX" sz="1400" dirty="0" err="1">
                <a:solidFill>
                  <a:schemeClr val="tx1">
                    <a:lumMod val="65000"/>
                    <a:lumOff val="35000"/>
                  </a:schemeClr>
                </a:solidFill>
                <a:latin typeface="Ancizar Sans Light" panose="020B0502040300000003" pitchFamily="34" charset="0"/>
                <a:cs typeface="Ancizar Serif"/>
              </a:rPr>
              <a:t>Jupyter</a:t>
            </a:r>
            <a:r>
              <a:rPr lang="es-MX" sz="1400" dirty="0">
                <a:solidFill>
                  <a:schemeClr val="tx1">
                    <a:lumMod val="65000"/>
                    <a:lumOff val="35000"/>
                  </a:schemeClr>
                </a:solidFill>
                <a:latin typeface="Ancizar Sans Light" panose="020B0502040300000003" pitchFamily="34" charset="0"/>
                <a:cs typeface="Ancizar Serif"/>
              </a:rPr>
              <a:t> </a:t>
            </a:r>
            <a:r>
              <a:rPr lang="es-MX" sz="1400" dirty="0" err="1">
                <a:solidFill>
                  <a:schemeClr val="tx1">
                    <a:lumMod val="65000"/>
                    <a:lumOff val="35000"/>
                  </a:schemeClr>
                </a:solidFill>
                <a:latin typeface="Ancizar Sans Light" panose="020B0502040300000003" pitchFamily="34" charset="0"/>
                <a:cs typeface="Ancizar Serif"/>
              </a:rPr>
              <a:t>Lab</a:t>
            </a:r>
            <a:r>
              <a:rPr lang="es-MX" sz="1400" dirty="0">
                <a:solidFill>
                  <a:schemeClr val="tx1">
                    <a:lumMod val="65000"/>
                    <a:lumOff val="35000"/>
                  </a:schemeClr>
                </a:solidFill>
                <a:latin typeface="Ancizar Sans Light" panose="020B0502040300000003" pitchFamily="34" charset="0"/>
                <a:cs typeface="Ancizar Serif"/>
              </a:rPr>
              <a:t> – Python</a:t>
            </a:r>
          </a:p>
          <a:p>
            <a:pPr marL="742932" lvl="1" indent="-285750">
              <a:lnSpc>
                <a:spcPct val="110000"/>
              </a:lnSpc>
              <a:buFont typeface="Wingdings" panose="05000000000000000000" pitchFamily="2" charset="2"/>
              <a:buChar char="§"/>
            </a:pPr>
            <a:r>
              <a:rPr lang="es-MX" sz="1400" dirty="0">
                <a:solidFill>
                  <a:schemeClr val="tx1">
                    <a:lumMod val="65000"/>
                    <a:lumOff val="35000"/>
                  </a:schemeClr>
                </a:solidFill>
                <a:latin typeface="Ancizar Sans Light" panose="020B0502040300000003" pitchFamily="34" charset="0"/>
                <a:cs typeface="Ancizar Serif"/>
              </a:rPr>
              <a:t>K </a:t>
            </a:r>
            <a:r>
              <a:rPr lang="es-MX" sz="1400" dirty="0" err="1">
                <a:solidFill>
                  <a:schemeClr val="tx1">
                    <a:lumMod val="65000"/>
                    <a:lumOff val="35000"/>
                  </a:schemeClr>
                </a:solidFill>
                <a:latin typeface="Ancizar Sans Light" panose="020B0502040300000003" pitchFamily="34" charset="0"/>
                <a:cs typeface="Ancizar Serif"/>
              </a:rPr>
              <a:t>Means</a:t>
            </a:r>
            <a:r>
              <a:rPr lang="es-MX" sz="1400" dirty="0">
                <a:solidFill>
                  <a:schemeClr val="tx1">
                    <a:lumMod val="65000"/>
                    <a:lumOff val="35000"/>
                  </a:schemeClr>
                </a:solidFill>
                <a:latin typeface="Ancizar Sans Light" panose="020B0502040300000003" pitchFamily="34" charset="0"/>
                <a:cs typeface="Ancizar Serif"/>
              </a:rPr>
              <a:t> </a:t>
            </a:r>
          </a:p>
          <a:p>
            <a:pPr marL="285750" indent="-285750">
              <a:lnSpc>
                <a:spcPct val="110000"/>
              </a:lnSpc>
              <a:buFont typeface="Wingdings" panose="05000000000000000000" pitchFamily="2" charset="2"/>
              <a:buChar char="§"/>
            </a:pPr>
            <a:r>
              <a:rPr lang="es-MX" sz="1400" dirty="0">
                <a:solidFill>
                  <a:schemeClr val="tx1">
                    <a:lumMod val="65000"/>
                    <a:lumOff val="35000"/>
                  </a:schemeClr>
                </a:solidFill>
                <a:latin typeface="Ancizar Sans Light" panose="020B0502040300000003" pitchFamily="34" charset="0"/>
                <a:cs typeface="Ancizar Serif"/>
              </a:rPr>
              <a:t>SAGA</a:t>
            </a:r>
          </a:p>
          <a:p>
            <a:pPr marL="742932" lvl="1" indent="-285750">
              <a:lnSpc>
                <a:spcPct val="110000"/>
              </a:lnSpc>
              <a:buFont typeface="Wingdings" panose="05000000000000000000" pitchFamily="2" charset="2"/>
              <a:buChar char="§"/>
            </a:pPr>
            <a:r>
              <a:rPr lang="es-MX" sz="1400" dirty="0" err="1">
                <a:solidFill>
                  <a:schemeClr val="tx1">
                    <a:lumMod val="65000"/>
                    <a:lumOff val="35000"/>
                  </a:schemeClr>
                </a:solidFill>
                <a:latin typeface="Ancizar Sans Light" panose="020B0502040300000003" pitchFamily="34" charset="0"/>
                <a:cs typeface="Ancizar Serif"/>
              </a:rPr>
              <a:t>Dem</a:t>
            </a:r>
            <a:r>
              <a:rPr lang="es-MX" sz="1400" dirty="0">
                <a:solidFill>
                  <a:schemeClr val="tx1">
                    <a:lumMod val="65000"/>
                    <a:lumOff val="35000"/>
                  </a:schemeClr>
                </a:solidFill>
                <a:latin typeface="Ancizar Sans Light" panose="020B0502040300000003" pitchFamily="34" charset="0"/>
                <a:cs typeface="Ancizar Serif"/>
              </a:rPr>
              <a:t> y Parámetros</a:t>
            </a:r>
          </a:p>
          <a:p>
            <a:pPr marL="285750" indent="-285750">
              <a:lnSpc>
                <a:spcPct val="110000"/>
              </a:lnSpc>
              <a:buFont typeface="Wingdings" panose="05000000000000000000" pitchFamily="2" charset="2"/>
              <a:buChar char="§"/>
            </a:pPr>
            <a:r>
              <a:rPr lang="es-MX" sz="1400" dirty="0">
                <a:solidFill>
                  <a:schemeClr val="tx1">
                    <a:lumMod val="65000"/>
                    <a:lumOff val="35000"/>
                  </a:schemeClr>
                </a:solidFill>
                <a:latin typeface="Ancizar Sans Light" panose="020B0502040300000003" pitchFamily="34" charset="0"/>
                <a:cs typeface="Ancizar Serif"/>
              </a:rPr>
              <a:t>Google </a:t>
            </a:r>
            <a:r>
              <a:rPr lang="es-MX" sz="1400" dirty="0" err="1">
                <a:solidFill>
                  <a:schemeClr val="tx1">
                    <a:lumMod val="65000"/>
                    <a:lumOff val="35000"/>
                  </a:schemeClr>
                </a:solidFill>
                <a:latin typeface="Ancizar Sans Light" panose="020B0502040300000003" pitchFamily="34" charset="0"/>
                <a:cs typeface="Ancizar Serif"/>
              </a:rPr>
              <a:t>Earth</a:t>
            </a:r>
            <a:r>
              <a:rPr lang="es-MX" sz="1400" dirty="0">
                <a:solidFill>
                  <a:schemeClr val="tx1">
                    <a:lumMod val="65000"/>
                    <a:lumOff val="35000"/>
                  </a:schemeClr>
                </a:solidFill>
                <a:latin typeface="Ancizar Sans Light" panose="020B0502040300000003" pitchFamily="34" charset="0"/>
                <a:cs typeface="Ancizar Serif"/>
              </a:rPr>
              <a:t> </a:t>
            </a:r>
            <a:r>
              <a:rPr lang="es-MX" sz="1400" dirty="0" err="1">
                <a:solidFill>
                  <a:schemeClr val="tx1">
                    <a:lumMod val="65000"/>
                    <a:lumOff val="35000"/>
                  </a:schemeClr>
                </a:solidFill>
                <a:latin typeface="Ancizar Sans Light" panose="020B0502040300000003" pitchFamily="34" charset="0"/>
                <a:cs typeface="Ancizar Serif"/>
              </a:rPr>
              <a:t>Engine</a:t>
            </a:r>
            <a:endParaRPr lang="es-MX" sz="1400"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r>
              <a:rPr lang="es-MX" sz="1400" dirty="0">
                <a:solidFill>
                  <a:schemeClr val="tx1">
                    <a:lumMod val="65000"/>
                    <a:lumOff val="35000"/>
                  </a:schemeClr>
                </a:solidFill>
                <a:latin typeface="Ancizar Sans Light" panose="020B0502040300000003" pitchFamily="34" charset="0"/>
                <a:cs typeface="Ancizar Serif"/>
              </a:rPr>
              <a:t>Imágenes </a:t>
            </a:r>
            <a:r>
              <a:rPr lang="es-MX" sz="1400" dirty="0" err="1">
                <a:solidFill>
                  <a:schemeClr val="tx1">
                    <a:lumMod val="65000"/>
                    <a:lumOff val="35000"/>
                  </a:schemeClr>
                </a:solidFill>
                <a:latin typeface="Ancizar Sans Light" panose="020B0502040300000003" pitchFamily="34" charset="0"/>
                <a:cs typeface="Ancizar Serif"/>
              </a:rPr>
              <a:t>Sentinel</a:t>
            </a:r>
            <a:r>
              <a:rPr lang="es-MX" sz="1400" dirty="0">
                <a:solidFill>
                  <a:schemeClr val="tx1">
                    <a:lumMod val="65000"/>
                    <a:lumOff val="35000"/>
                  </a:schemeClr>
                </a:solidFill>
                <a:latin typeface="Ancizar Sans Light" panose="020B0502040300000003" pitchFamily="34" charset="0"/>
                <a:cs typeface="Ancizar Serif"/>
              </a:rPr>
              <a:t> 2</a:t>
            </a:r>
            <a:endParaRPr lang="es-ES" sz="1400"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r>
              <a:rPr lang="es-ES" sz="1400" dirty="0">
                <a:solidFill>
                  <a:schemeClr val="tx1">
                    <a:lumMod val="65000"/>
                    <a:lumOff val="35000"/>
                  </a:schemeClr>
                </a:solidFill>
                <a:latin typeface="Ancizar Sans Light" panose="020B0502040300000003" pitchFamily="34" charset="0"/>
                <a:cs typeface="Ancizar Serif"/>
              </a:rPr>
              <a:t>Calculo de índices</a:t>
            </a:r>
          </a:p>
          <a:p>
            <a:pPr marL="742932" lvl="1" indent="-285750">
              <a:lnSpc>
                <a:spcPct val="110000"/>
              </a:lnSpc>
              <a:buFont typeface="Wingdings" panose="05000000000000000000" pitchFamily="2" charset="2"/>
              <a:buChar char="§"/>
            </a:pPr>
            <a:endParaRPr lang="es-ES" sz="1400" dirty="0">
              <a:solidFill>
                <a:schemeClr val="tx1">
                  <a:lumMod val="65000"/>
                  <a:lumOff val="35000"/>
                </a:schemeClr>
              </a:solidFill>
              <a:latin typeface="Ancizar Sans Light" panose="020B0502040300000003" pitchFamily="34" charset="0"/>
              <a:cs typeface="Ancizar Serif"/>
            </a:endParaRPr>
          </a:p>
        </p:txBody>
      </p:sp>
      <p:pic>
        <p:nvPicPr>
          <p:cNvPr id="1026" name="Picture 2" descr="Google Earth Engine, una herramienta más de descarga de imágenes satélites">
            <a:extLst>
              <a:ext uri="{FF2B5EF4-FFF2-40B4-BE49-F238E27FC236}">
                <a16:creationId xmlns:a16="http://schemas.microsoft.com/office/drawing/2014/main" id="{37ECD013-1427-62D8-2A5C-3324F15A60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673" y="4017083"/>
            <a:ext cx="2426135" cy="1164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es SAGA GIS? SAGA son las siglas de System for Automated Geocientific  Analyses. SAGA es un Sistema de Información Geográfico que proporciona una  interfaz de usuario fácilmente accesible con muchas opciones">
            <a:extLst>
              <a:ext uri="{FF2B5EF4-FFF2-40B4-BE49-F238E27FC236}">
                <a16:creationId xmlns:a16="http://schemas.microsoft.com/office/drawing/2014/main" id="{F7B49A9A-A4FD-BFB1-5DB0-B16EC67A3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6786" y="4229388"/>
            <a:ext cx="2426135" cy="10935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C8A0639-CDEB-7DD4-AC05-78DCFBCCA6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2917" y="3917828"/>
            <a:ext cx="1332542" cy="154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26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A376EA-1A8C-EF45-B542-94F552C59912}"/>
              </a:ext>
            </a:extLst>
          </p:cNvPr>
          <p:cNvSpPr txBox="1"/>
          <p:nvPr/>
        </p:nvSpPr>
        <p:spPr>
          <a:xfrm>
            <a:off x="403738" y="-77578"/>
            <a:ext cx="9431926" cy="707886"/>
          </a:xfrm>
          <a:prstGeom prst="rect">
            <a:avLst/>
          </a:prstGeom>
          <a:noFill/>
        </p:spPr>
        <p:txBody>
          <a:bodyPr wrap="square" rtlCol="0">
            <a:spAutoFit/>
          </a:bodyPr>
          <a:lstStyle/>
          <a:p>
            <a:r>
              <a:rPr lang="es-ES_tradnl" sz="4000" b="1" dirty="0">
                <a:solidFill>
                  <a:srgbClr val="464E9C"/>
                </a:solidFill>
                <a:latin typeface="Ancizar Sans Extrabold" panose="020B0602040300000003" pitchFamily="34" charset="77"/>
              </a:rPr>
              <a:t>Metodología</a:t>
            </a:r>
          </a:p>
        </p:txBody>
      </p:sp>
      <p:pic>
        <p:nvPicPr>
          <p:cNvPr id="6" name="Imagen 5" descr="Diagrama&#10;&#10;El contenido generado por IA puede ser incorrecto.">
            <a:extLst>
              <a:ext uri="{FF2B5EF4-FFF2-40B4-BE49-F238E27FC236}">
                <a16:creationId xmlns:a16="http://schemas.microsoft.com/office/drawing/2014/main" id="{4651D419-5E04-8C9E-FB4E-7EAB166A6A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02" y="779598"/>
            <a:ext cx="7585788" cy="4927370"/>
          </a:xfrm>
          <a:prstGeom prst="rect">
            <a:avLst/>
          </a:prstGeom>
        </p:spPr>
      </p:pic>
      <p:pic>
        <p:nvPicPr>
          <p:cNvPr id="2" name="Imagen 1">
            <a:extLst>
              <a:ext uri="{FF2B5EF4-FFF2-40B4-BE49-F238E27FC236}">
                <a16:creationId xmlns:a16="http://schemas.microsoft.com/office/drawing/2014/main" id="{8A0471D4-1831-343F-1509-F34F597761AD}"/>
              </a:ext>
            </a:extLst>
          </p:cNvPr>
          <p:cNvPicPr>
            <a:picLocks noChangeAspect="1"/>
          </p:cNvPicPr>
          <p:nvPr/>
        </p:nvPicPr>
        <p:blipFill>
          <a:blip r:embed="rId3"/>
          <a:stretch>
            <a:fillRect/>
          </a:stretch>
        </p:blipFill>
        <p:spPr>
          <a:xfrm>
            <a:off x="7624514" y="506029"/>
            <a:ext cx="2164712" cy="1838121"/>
          </a:xfrm>
          <a:prstGeom prst="rect">
            <a:avLst/>
          </a:prstGeom>
        </p:spPr>
      </p:pic>
      <p:pic>
        <p:nvPicPr>
          <p:cNvPr id="3" name="Imagen 2">
            <a:extLst>
              <a:ext uri="{FF2B5EF4-FFF2-40B4-BE49-F238E27FC236}">
                <a16:creationId xmlns:a16="http://schemas.microsoft.com/office/drawing/2014/main" id="{CB1CB4C4-1917-F628-BEFC-139A5BD18F80}"/>
              </a:ext>
            </a:extLst>
          </p:cNvPr>
          <p:cNvPicPr>
            <a:picLocks noChangeAspect="1"/>
          </p:cNvPicPr>
          <p:nvPr/>
        </p:nvPicPr>
        <p:blipFill>
          <a:blip r:embed="rId4"/>
          <a:stretch>
            <a:fillRect/>
          </a:stretch>
        </p:blipFill>
        <p:spPr>
          <a:xfrm>
            <a:off x="7534314" y="2595118"/>
            <a:ext cx="1093193" cy="3076839"/>
          </a:xfrm>
          <a:prstGeom prst="rect">
            <a:avLst/>
          </a:prstGeom>
        </p:spPr>
      </p:pic>
      <p:pic>
        <p:nvPicPr>
          <p:cNvPr id="4" name="Imagen 3">
            <a:extLst>
              <a:ext uri="{FF2B5EF4-FFF2-40B4-BE49-F238E27FC236}">
                <a16:creationId xmlns:a16="http://schemas.microsoft.com/office/drawing/2014/main" id="{2D506355-F7C9-9FCF-6586-BBECFC854008}"/>
              </a:ext>
            </a:extLst>
          </p:cNvPr>
          <p:cNvPicPr>
            <a:picLocks noChangeAspect="1"/>
          </p:cNvPicPr>
          <p:nvPr/>
        </p:nvPicPr>
        <p:blipFill>
          <a:blip r:embed="rId5"/>
          <a:stretch>
            <a:fillRect/>
          </a:stretch>
        </p:blipFill>
        <p:spPr>
          <a:xfrm>
            <a:off x="9042568" y="787725"/>
            <a:ext cx="3117921" cy="2191489"/>
          </a:xfrm>
          <a:prstGeom prst="rect">
            <a:avLst/>
          </a:prstGeom>
        </p:spPr>
      </p:pic>
      <p:pic>
        <p:nvPicPr>
          <p:cNvPr id="7" name="Imagen 6">
            <a:extLst>
              <a:ext uri="{FF2B5EF4-FFF2-40B4-BE49-F238E27FC236}">
                <a16:creationId xmlns:a16="http://schemas.microsoft.com/office/drawing/2014/main" id="{714FA2CC-D612-2B68-65BE-88C2818BA124}"/>
              </a:ext>
            </a:extLst>
          </p:cNvPr>
          <p:cNvPicPr>
            <a:picLocks noChangeAspect="1"/>
          </p:cNvPicPr>
          <p:nvPr/>
        </p:nvPicPr>
        <p:blipFill>
          <a:blip r:embed="rId6"/>
          <a:stretch>
            <a:fillRect/>
          </a:stretch>
        </p:blipFill>
        <p:spPr>
          <a:xfrm>
            <a:off x="9042568" y="3535971"/>
            <a:ext cx="2921737" cy="2249011"/>
          </a:xfrm>
          <a:prstGeom prst="rect">
            <a:avLst/>
          </a:prstGeom>
        </p:spPr>
      </p:pic>
      <p:cxnSp>
        <p:nvCxnSpPr>
          <p:cNvPr id="8" name="Conector recto 7">
            <a:extLst>
              <a:ext uri="{FF2B5EF4-FFF2-40B4-BE49-F238E27FC236}">
                <a16:creationId xmlns:a16="http://schemas.microsoft.com/office/drawing/2014/main" id="{4FA14B88-2D73-2220-7F51-89C6699327D9}"/>
              </a:ext>
            </a:extLst>
          </p:cNvPr>
          <p:cNvCxnSpPr/>
          <p:nvPr/>
        </p:nvCxnSpPr>
        <p:spPr>
          <a:xfrm>
            <a:off x="7454008" y="395371"/>
            <a:ext cx="0" cy="538961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2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E56EBD1-F4A7-AD85-56DC-B94FEFF0E07E}"/>
              </a:ext>
            </a:extLst>
          </p:cNvPr>
          <p:cNvSpPr txBox="1"/>
          <p:nvPr/>
        </p:nvSpPr>
        <p:spPr>
          <a:xfrm>
            <a:off x="403738" y="-77578"/>
            <a:ext cx="9431926" cy="707886"/>
          </a:xfrm>
          <a:prstGeom prst="rect">
            <a:avLst/>
          </a:prstGeom>
          <a:noFill/>
        </p:spPr>
        <p:txBody>
          <a:bodyPr wrap="square" rtlCol="0">
            <a:spAutoFit/>
          </a:bodyPr>
          <a:lstStyle/>
          <a:p>
            <a:r>
              <a:rPr lang="es-ES_tradnl" sz="4000" b="1" dirty="0">
                <a:solidFill>
                  <a:srgbClr val="464E9C"/>
                </a:solidFill>
                <a:latin typeface="Ancizar Sans Extrabold" panose="020B0602040300000003" pitchFamily="34" charset="77"/>
              </a:rPr>
              <a:t>Estructura del Repositorio</a:t>
            </a:r>
          </a:p>
        </p:txBody>
      </p:sp>
      <p:pic>
        <p:nvPicPr>
          <p:cNvPr id="10" name="Imagen 9">
            <a:extLst>
              <a:ext uri="{FF2B5EF4-FFF2-40B4-BE49-F238E27FC236}">
                <a16:creationId xmlns:a16="http://schemas.microsoft.com/office/drawing/2014/main" id="{B6615996-3681-6FCF-F79D-613783C874C8}"/>
              </a:ext>
            </a:extLst>
          </p:cNvPr>
          <p:cNvPicPr>
            <a:picLocks noChangeAspect="1"/>
          </p:cNvPicPr>
          <p:nvPr/>
        </p:nvPicPr>
        <p:blipFill>
          <a:blip r:embed="rId2"/>
          <a:stretch>
            <a:fillRect/>
          </a:stretch>
        </p:blipFill>
        <p:spPr>
          <a:xfrm>
            <a:off x="1010226" y="1105527"/>
            <a:ext cx="3936789" cy="2225799"/>
          </a:xfrm>
          <a:prstGeom prst="rect">
            <a:avLst/>
          </a:prstGeom>
        </p:spPr>
      </p:pic>
      <p:pic>
        <p:nvPicPr>
          <p:cNvPr id="14" name="Imagen 13">
            <a:extLst>
              <a:ext uri="{FF2B5EF4-FFF2-40B4-BE49-F238E27FC236}">
                <a16:creationId xmlns:a16="http://schemas.microsoft.com/office/drawing/2014/main" id="{DF3C39D4-EEE1-949B-A5C8-CDD56643D83D}"/>
              </a:ext>
            </a:extLst>
          </p:cNvPr>
          <p:cNvPicPr>
            <a:picLocks noChangeAspect="1"/>
          </p:cNvPicPr>
          <p:nvPr/>
        </p:nvPicPr>
        <p:blipFill>
          <a:blip r:embed="rId3"/>
          <a:stretch>
            <a:fillRect/>
          </a:stretch>
        </p:blipFill>
        <p:spPr>
          <a:xfrm>
            <a:off x="1010226" y="3447491"/>
            <a:ext cx="3851673" cy="1656351"/>
          </a:xfrm>
          <a:prstGeom prst="rect">
            <a:avLst/>
          </a:prstGeom>
        </p:spPr>
      </p:pic>
      <p:pic>
        <p:nvPicPr>
          <p:cNvPr id="18" name="Imagen 17">
            <a:extLst>
              <a:ext uri="{FF2B5EF4-FFF2-40B4-BE49-F238E27FC236}">
                <a16:creationId xmlns:a16="http://schemas.microsoft.com/office/drawing/2014/main" id="{BE8B9200-1971-5447-90B6-02CB5361230E}"/>
              </a:ext>
            </a:extLst>
          </p:cNvPr>
          <p:cNvPicPr>
            <a:picLocks noChangeAspect="1"/>
          </p:cNvPicPr>
          <p:nvPr/>
        </p:nvPicPr>
        <p:blipFill>
          <a:blip r:embed="rId4"/>
          <a:stretch>
            <a:fillRect/>
          </a:stretch>
        </p:blipFill>
        <p:spPr>
          <a:xfrm>
            <a:off x="5412104" y="1105528"/>
            <a:ext cx="2966493" cy="4385252"/>
          </a:xfrm>
          <a:prstGeom prst="rect">
            <a:avLst/>
          </a:prstGeom>
        </p:spPr>
      </p:pic>
    </p:spTree>
    <p:extLst>
      <p:ext uri="{BB962C8B-B14F-4D97-AF65-F5344CB8AC3E}">
        <p14:creationId xmlns:p14="http://schemas.microsoft.com/office/powerpoint/2010/main" val="177104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9111469-72ED-45AD-90C1-D3BC04933883}"/>
              </a:ext>
            </a:extLst>
          </p:cNvPr>
          <p:cNvSpPr txBox="1"/>
          <p:nvPr/>
        </p:nvSpPr>
        <p:spPr>
          <a:xfrm>
            <a:off x="205230" y="4201527"/>
            <a:ext cx="4780838" cy="646331"/>
          </a:xfrm>
          <a:prstGeom prst="rect">
            <a:avLst/>
          </a:prstGeom>
          <a:noFill/>
        </p:spPr>
        <p:txBody>
          <a:bodyPr wrap="square" rtlCol="0">
            <a:spAutoFit/>
          </a:bodyPr>
          <a:lstStyle/>
          <a:p>
            <a:r>
              <a:rPr lang="es-ES_tradnl" sz="3600" b="1" dirty="0">
                <a:solidFill>
                  <a:srgbClr val="464E9C"/>
                </a:solidFill>
                <a:latin typeface="Ancizar Sans Extrabold" panose="020B0602040300000003" pitchFamily="34" charset="77"/>
              </a:rPr>
              <a:t>Recomendaciones</a:t>
            </a:r>
          </a:p>
        </p:txBody>
      </p:sp>
      <p:sp>
        <p:nvSpPr>
          <p:cNvPr id="5" name="CuadroTexto 4">
            <a:extLst>
              <a:ext uri="{FF2B5EF4-FFF2-40B4-BE49-F238E27FC236}">
                <a16:creationId xmlns:a16="http://schemas.microsoft.com/office/drawing/2014/main" id="{A0F6FA5C-3AF0-A59A-058F-FBFC267B2DDC}"/>
              </a:ext>
            </a:extLst>
          </p:cNvPr>
          <p:cNvSpPr txBox="1"/>
          <p:nvPr/>
        </p:nvSpPr>
        <p:spPr>
          <a:xfrm>
            <a:off x="145659" y="4717435"/>
            <a:ext cx="4211495" cy="1600566"/>
          </a:xfrm>
          <a:prstGeom prst="rect">
            <a:avLst/>
          </a:prstGeom>
          <a:noFill/>
        </p:spPr>
        <p:txBody>
          <a:bodyPr wrap="square" rtlCol="0">
            <a:spAutoFit/>
          </a:bodyPr>
          <a:lstStyle/>
          <a:p>
            <a:pPr marL="285750" indent="-285750">
              <a:lnSpc>
                <a:spcPct val="110000"/>
              </a:lnSpc>
              <a:buFont typeface="Wingdings" panose="05000000000000000000" pitchFamily="2" charset="2"/>
              <a:buChar char="§"/>
            </a:pPr>
            <a:r>
              <a:rPr lang="es-ES" dirty="0">
                <a:solidFill>
                  <a:schemeClr val="tx1">
                    <a:lumMod val="65000"/>
                    <a:lumOff val="35000"/>
                  </a:schemeClr>
                </a:solidFill>
                <a:latin typeface="Ancizar Sans Light" panose="020B0502040300000003" pitchFamily="34" charset="0"/>
                <a:cs typeface="Ancizar Serif"/>
              </a:rPr>
              <a:t>Paralelización del proceso K-</a:t>
            </a:r>
            <a:r>
              <a:rPr lang="es-ES" dirty="0" err="1">
                <a:solidFill>
                  <a:schemeClr val="tx1">
                    <a:lumMod val="65000"/>
                    <a:lumOff val="35000"/>
                  </a:schemeClr>
                </a:solidFill>
                <a:latin typeface="Ancizar Sans Light" panose="020B0502040300000003" pitchFamily="34" charset="0"/>
                <a:cs typeface="Ancizar Serif"/>
              </a:rPr>
              <a:t>Means</a:t>
            </a:r>
            <a:endParaRPr lang="es-ES"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r>
              <a:rPr lang="es-ES" dirty="0">
                <a:solidFill>
                  <a:schemeClr val="tx1">
                    <a:lumMod val="65000"/>
                    <a:lumOff val="35000"/>
                  </a:schemeClr>
                </a:solidFill>
                <a:latin typeface="Ancizar Sans Light" panose="020B0502040300000003" pitchFamily="34" charset="0"/>
                <a:cs typeface="Ancizar Serif"/>
              </a:rPr>
              <a:t>7,5 horas de procesamiento por </a:t>
            </a:r>
            <a:r>
              <a:rPr lang="es-ES" dirty="0" err="1">
                <a:solidFill>
                  <a:schemeClr val="tx1">
                    <a:lumMod val="65000"/>
                    <a:lumOff val="35000"/>
                  </a:schemeClr>
                </a:solidFill>
                <a:latin typeface="Ancizar Sans Light" panose="020B0502040300000003" pitchFamily="34" charset="0"/>
                <a:cs typeface="Ancizar Serif"/>
              </a:rPr>
              <a:t>raster</a:t>
            </a:r>
            <a:r>
              <a:rPr lang="es-ES" dirty="0">
                <a:solidFill>
                  <a:schemeClr val="tx1">
                    <a:lumMod val="65000"/>
                    <a:lumOff val="35000"/>
                  </a:schemeClr>
                </a:solidFill>
                <a:latin typeface="Ancizar Sans Light" panose="020B0502040300000003" pitchFamily="34" charset="0"/>
                <a:cs typeface="Ancizar Serif"/>
              </a:rPr>
              <a:t> </a:t>
            </a:r>
            <a:r>
              <a:rPr lang="es-ES" dirty="0" err="1">
                <a:solidFill>
                  <a:schemeClr val="tx1">
                    <a:lumMod val="65000"/>
                    <a:lumOff val="35000"/>
                  </a:schemeClr>
                </a:solidFill>
                <a:latin typeface="Ancizar Sans Light" panose="020B0502040300000003" pitchFamily="34" charset="0"/>
                <a:cs typeface="Ancizar Serif"/>
              </a:rPr>
              <a:t>stack</a:t>
            </a:r>
            <a:endParaRPr lang="es-ES"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r>
              <a:rPr lang="es-ES" dirty="0">
                <a:solidFill>
                  <a:schemeClr val="tx1">
                    <a:lumMod val="65000"/>
                    <a:lumOff val="35000"/>
                  </a:schemeClr>
                </a:solidFill>
                <a:latin typeface="Ancizar Sans Light" panose="020B0502040300000003" pitchFamily="34" charset="0"/>
                <a:cs typeface="Ancizar Serif"/>
              </a:rPr>
              <a:t>8 Núcleos </a:t>
            </a:r>
            <a:r>
              <a:rPr lang="es-ES" dirty="0" err="1">
                <a:solidFill>
                  <a:schemeClr val="tx1">
                    <a:lumMod val="65000"/>
                    <a:lumOff val="35000"/>
                  </a:schemeClr>
                </a:solidFill>
                <a:latin typeface="Ancizar Sans Light" panose="020B0502040300000003" pitchFamily="34" charset="0"/>
                <a:cs typeface="Ancizar Serif"/>
              </a:rPr>
              <a:t>Logicos</a:t>
            </a:r>
            <a:endParaRPr lang="es-ES"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endParaRPr lang="es-ES" dirty="0">
              <a:solidFill>
                <a:schemeClr val="tx1">
                  <a:lumMod val="65000"/>
                  <a:lumOff val="35000"/>
                </a:schemeClr>
              </a:solidFill>
              <a:latin typeface="Ancizar Sans Light" panose="020B0502040300000003" pitchFamily="34" charset="0"/>
              <a:cs typeface="Ancizar Serif"/>
            </a:endParaRPr>
          </a:p>
        </p:txBody>
      </p:sp>
      <p:sp>
        <p:nvSpPr>
          <p:cNvPr id="7" name="CuadroTexto 6">
            <a:extLst>
              <a:ext uri="{FF2B5EF4-FFF2-40B4-BE49-F238E27FC236}">
                <a16:creationId xmlns:a16="http://schemas.microsoft.com/office/drawing/2014/main" id="{7145D586-473D-E933-065D-E0F31CB7A43A}"/>
              </a:ext>
            </a:extLst>
          </p:cNvPr>
          <p:cNvSpPr txBox="1"/>
          <p:nvPr/>
        </p:nvSpPr>
        <p:spPr>
          <a:xfrm>
            <a:off x="205230" y="-106333"/>
            <a:ext cx="4780838" cy="646331"/>
          </a:xfrm>
          <a:prstGeom prst="rect">
            <a:avLst/>
          </a:prstGeom>
          <a:noFill/>
        </p:spPr>
        <p:txBody>
          <a:bodyPr wrap="square" rtlCol="0">
            <a:spAutoFit/>
          </a:bodyPr>
          <a:lstStyle/>
          <a:p>
            <a:r>
              <a:rPr lang="es-ES_tradnl" sz="3600" b="1" dirty="0">
                <a:solidFill>
                  <a:srgbClr val="464E9C"/>
                </a:solidFill>
                <a:latin typeface="Ancizar Sans Extrabold" panose="020B0602040300000003" pitchFamily="34" charset="77"/>
              </a:rPr>
              <a:t>Conclusiones</a:t>
            </a:r>
          </a:p>
        </p:txBody>
      </p:sp>
      <p:sp>
        <p:nvSpPr>
          <p:cNvPr id="8" name="CuadroTexto 7">
            <a:extLst>
              <a:ext uri="{FF2B5EF4-FFF2-40B4-BE49-F238E27FC236}">
                <a16:creationId xmlns:a16="http://schemas.microsoft.com/office/drawing/2014/main" id="{999BFF05-8BF6-9183-77D7-45558402DD87}"/>
              </a:ext>
            </a:extLst>
          </p:cNvPr>
          <p:cNvSpPr txBox="1"/>
          <p:nvPr/>
        </p:nvSpPr>
        <p:spPr>
          <a:xfrm>
            <a:off x="145658" y="548124"/>
            <a:ext cx="4211495" cy="3851952"/>
          </a:xfrm>
          <a:prstGeom prst="rect">
            <a:avLst/>
          </a:prstGeom>
          <a:noFill/>
        </p:spPr>
        <p:txBody>
          <a:bodyPr wrap="square" rtlCol="0">
            <a:spAutoFit/>
          </a:bodyPr>
          <a:lstStyle/>
          <a:p>
            <a:pPr marL="285750" indent="-285750">
              <a:lnSpc>
                <a:spcPct val="110000"/>
              </a:lnSpc>
              <a:buFont typeface="Wingdings" panose="05000000000000000000" pitchFamily="2" charset="2"/>
              <a:buChar char="§"/>
            </a:pPr>
            <a:r>
              <a:rPr lang="es-ES" sz="1700" dirty="0">
                <a:solidFill>
                  <a:schemeClr val="tx1">
                    <a:lumMod val="65000"/>
                    <a:lumOff val="35000"/>
                  </a:schemeClr>
                </a:solidFill>
                <a:latin typeface="Ancizar Sans Light" panose="020B0502040300000003" pitchFamily="34" charset="0"/>
                <a:cs typeface="Ancizar Serif"/>
              </a:rPr>
              <a:t>7 Geoformas Heterogéneas </a:t>
            </a:r>
          </a:p>
          <a:p>
            <a:pPr marL="742932" lvl="1" indent="-285750">
              <a:lnSpc>
                <a:spcPct val="110000"/>
              </a:lnSpc>
              <a:buFont typeface="Wingdings" panose="05000000000000000000" pitchFamily="2" charset="2"/>
              <a:buChar char="§"/>
            </a:pPr>
            <a:r>
              <a:rPr lang="es-ES" sz="1700" dirty="0">
                <a:solidFill>
                  <a:schemeClr val="tx1">
                    <a:lumMod val="65000"/>
                    <a:lumOff val="35000"/>
                  </a:schemeClr>
                </a:solidFill>
                <a:latin typeface="Ancizar Sans Light" panose="020B0502040300000003" pitchFamily="34" charset="0"/>
                <a:cs typeface="Ancizar Serif"/>
              </a:rPr>
              <a:t>Formas del terreno Cuesta, loma, Valle y Manto Coluvial</a:t>
            </a:r>
          </a:p>
          <a:p>
            <a:pPr marL="742932" lvl="1" indent="-285750">
              <a:lnSpc>
                <a:spcPct val="110000"/>
              </a:lnSpc>
              <a:buFont typeface="Wingdings" panose="05000000000000000000" pitchFamily="2" charset="2"/>
              <a:buChar char="§"/>
            </a:pPr>
            <a:r>
              <a:rPr lang="es-ES" sz="1700" dirty="0">
                <a:solidFill>
                  <a:schemeClr val="tx1">
                    <a:lumMod val="65000"/>
                    <a:lumOff val="35000"/>
                  </a:schemeClr>
                </a:solidFill>
                <a:latin typeface="Ancizar Sans Light" panose="020B0502040300000003" pitchFamily="34" charset="0"/>
                <a:cs typeface="Ancizar Serif"/>
              </a:rPr>
              <a:t>Terrenos susceptibles a cambios por procesos erosivos o de acumulación</a:t>
            </a:r>
          </a:p>
          <a:p>
            <a:pPr marL="285750" indent="-285750">
              <a:lnSpc>
                <a:spcPct val="110000"/>
              </a:lnSpc>
              <a:buFont typeface="Wingdings" panose="05000000000000000000" pitchFamily="2" charset="2"/>
              <a:buChar char="§"/>
            </a:pPr>
            <a:r>
              <a:rPr lang="es-ES" sz="1700" dirty="0" err="1">
                <a:solidFill>
                  <a:schemeClr val="tx1">
                    <a:lumMod val="65000"/>
                    <a:lumOff val="35000"/>
                  </a:schemeClr>
                </a:solidFill>
                <a:latin typeface="Ancizar Sans Light" panose="020B0502040300000003" pitchFamily="34" charset="0"/>
                <a:cs typeface="Ancizar Serif"/>
              </a:rPr>
              <a:t>Dem</a:t>
            </a:r>
            <a:r>
              <a:rPr lang="es-ES" sz="1700" dirty="0">
                <a:solidFill>
                  <a:schemeClr val="tx1">
                    <a:lumMod val="65000"/>
                    <a:lumOff val="35000"/>
                  </a:schemeClr>
                </a:solidFill>
                <a:latin typeface="Ancizar Sans Light" panose="020B0502040300000003" pitchFamily="34" charset="0"/>
                <a:cs typeface="Ancizar Serif"/>
              </a:rPr>
              <a:t> y parámetros con mayor incidencia en la calificación</a:t>
            </a:r>
          </a:p>
          <a:p>
            <a:pPr marL="285750" indent="-285750">
              <a:lnSpc>
                <a:spcPct val="110000"/>
              </a:lnSpc>
              <a:buFont typeface="Wingdings" panose="05000000000000000000" pitchFamily="2" charset="2"/>
              <a:buChar char="§"/>
            </a:pPr>
            <a:r>
              <a:rPr lang="es-ES" sz="1700" dirty="0">
                <a:solidFill>
                  <a:schemeClr val="tx1">
                    <a:lumMod val="65000"/>
                    <a:lumOff val="35000"/>
                  </a:schemeClr>
                </a:solidFill>
                <a:latin typeface="Ancizar Sans Light" panose="020B0502040300000003" pitchFamily="34" charset="0"/>
                <a:cs typeface="Ancizar Serif"/>
              </a:rPr>
              <a:t>Herramienta útil para identificar áreas de atención especial – Campaña de campo</a:t>
            </a:r>
          </a:p>
          <a:p>
            <a:pPr marL="285750" indent="-285750">
              <a:lnSpc>
                <a:spcPct val="110000"/>
              </a:lnSpc>
              <a:buFont typeface="Wingdings" panose="05000000000000000000" pitchFamily="2" charset="2"/>
              <a:buChar char="§"/>
            </a:pPr>
            <a:r>
              <a:rPr lang="es-ES" sz="1700" dirty="0">
                <a:solidFill>
                  <a:schemeClr val="tx1">
                    <a:lumMod val="65000"/>
                    <a:lumOff val="35000"/>
                  </a:schemeClr>
                </a:solidFill>
                <a:latin typeface="Ancizar Sans Light" panose="020B0502040300000003" pitchFamily="34" charset="0"/>
                <a:cs typeface="Ancizar Serif"/>
              </a:rPr>
              <a:t>Herramienta para evaluar estudios de suelos</a:t>
            </a:r>
          </a:p>
          <a:p>
            <a:pPr>
              <a:lnSpc>
                <a:spcPct val="110000"/>
              </a:lnSpc>
            </a:pPr>
            <a:endParaRPr lang="es-ES" dirty="0">
              <a:solidFill>
                <a:schemeClr val="tx1">
                  <a:lumMod val="65000"/>
                  <a:lumOff val="35000"/>
                </a:schemeClr>
              </a:solidFill>
              <a:latin typeface="Ancizar Sans Light" panose="020B0502040300000003" pitchFamily="34" charset="0"/>
              <a:cs typeface="Ancizar Serif"/>
            </a:endParaRPr>
          </a:p>
          <a:p>
            <a:pPr marL="742932" lvl="1" indent="-285750">
              <a:lnSpc>
                <a:spcPct val="110000"/>
              </a:lnSpc>
              <a:buFont typeface="Wingdings" panose="05000000000000000000" pitchFamily="2" charset="2"/>
              <a:buChar char="§"/>
            </a:pPr>
            <a:endParaRPr lang="es-ES" dirty="0">
              <a:solidFill>
                <a:schemeClr val="tx1">
                  <a:lumMod val="65000"/>
                  <a:lumOff val="35000"/>
                </a:schemeClr>
              </a:solidFill>
              <a:latin typeface="Ancizar Sans Light" panose="020B0502040300000003" pitchFamily="34" charset="0"/>
              <a:cs typeface="Ancizar Serif"/>
            </a:endParaRPr>
          </a:p>
        </p:txBody>
      </p:sp>
      <p:sp>
        <p:nvSpPr>
          <p:cNvPr id="2" name="CuadroTexto 1">
            <a:extLst>
              <a:ext uri="{FF2B5EF4-FFF2-40B4-BE49-F238E27FC236}">
                <a16:creationId xmlns:a16="http://schemas.microsoft.com/office/drawing/2014/main" id="{BB714662-AB85-58EE-B110-D6EA57241038}"/>
              </a:ext>
            </a:extLst>
          </p:cNvPr>
          <p:cNvSpPr txBox="1"/>
          <p:nvPr/>
        </p:nvSpPr>
        <p:spPr>
          <a:xfrm>
            <a:off x="9485492" y="998379"/>
            <a:ext cx="2382416" cy="129266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noProof="0" dirty="0"/>
              <a:t>Creating Soil Districts for  Australia based on </a:t>
            </a:r>
            <a:r>
              <a:rPr lang="en-US" sz="1400" noProof="0" dirty="0" err="1"/>
              <a:t>pedogenon</a:t>
            </a:r>
            <a:r>
              <a:rPr lang="en-US" sz="1400" noProof="0" dirty="0"/>
              <a:t> Mapping.</a:t>
            </a:r>
          </a:p>
          <a:p>
            <a:r>
              <a:rPr lang="en-US" sz="1200" noProof="0" dirty="0" err="1"/>
              <a:t>Styc</a:t>
            </a:r>
            <a:r>
              <a:rPr lang="en-US" sz="1200" noProof="0" dirty="0"/>
              <a:t>, Q., Pachon, J., Ng, W., </a:t>
            </a:r>
            <a:r>
              <a:rPr lang="en-US" sz="1200" noProof="0" dirty="0" err="1"/>
              <a:t>Padarian</a:t>
            </a:r>
            <a:r>
              <a:rPr lang="en-US" sz="1200" noProof="0" dirty="0"/>
              <a:t>, J., &amp; McBratney, A. (2025)</a:t>
            </a:r>
          </a:p>
        </p:txBody>
      </p:sp>
      <p:sp>
        <p:nvSpPr>
          <p:cNvPr id="3" name="CuadroTexto 2">
            <a:extLst>
              <a:ext uri="{FF2B5EF4-FFF2-40B4-BE49-F238E27FC236}">
                <a16:creationId xmlns:a16="http://schemas.microsoft.com/office/drawing/2014/main" id="{FD01D810-5BA0-F4F4-3988-660B1A0BA08C}"/>
              </a:ext>
            </a:extLst>
          </p:cNvPr>
          <p:cNvSpPr txBox="1"/>
          <p:nvPr/>
        </p:nvSpPr>
        <p:spPr>
          <a:xfrm>
            <a:off x="9491400" y="2446948"/>
            <a:ext cx="2382416" cy="15081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noProof="0" dirty="0" err="1"/>
              <a:t>Genosoil</a:t>
            </a:r>
            <a:r>
              <a:rPr lang="en-US" sz="1400" noProof="0" dirty="0"/>
              <a:t> and </a:t>
            </a:r>
            <a:r>
              <a:rPr lang="en-US" sz="1400" noProof="0" dirty="0" err="1"/>
              <a:t>phenosoil</a:t>
            </a:r>
            <a:r>
              <a:rPr lang="en-US" sz="1400" noProof="0" dirty="0"/>
              <a:t> mapping in continental Australia is essential for soil security</a:t>
            </a:r>
            <a:r>
              <a:rPr lang="en-US" sz="1200" noProof="0" dirty="0"/>
              <a:t>.</a:t>
            </a:r>
          </a:p>
          <a:p>
            <a:r>
              <a:rPr lang="en-US" sz="1200" noProof="0" dirty="0"/>
              <a:t>Román </a:t>
            </a:r>
            <a:r>
              <a:rPr lang="en-US" sz="1200" noProof="0" dirty="0" err="1"/>
              <a:t>Dobarco</a:t>
            </a:r>
            <a:r>
              <a:rPr lang="en-US" sz="1200" noProof="0" dirty="0"/>
              <a:t>, M., </a:t>
            </a:r>
            <a:r>
              <a:rPr lang="en-US" sz="1200" noProof="0" dirty="0" err="1"/>
              <a:t>Padarian</a:t>
            </a:r>
            <a:r>
              <a:rPr lang="en-US" sz="1200" noProof="0" dirty="0"/>
              <a:t> Campusano, J., McBratney, A. B., Malone, B., &amp; </a:t>
            </a:r>
            <a:r>
              <a:rPr lang="en-US" sz="1200" noProof="0" dirty="0" err="1"/>
              <a:t>Minasny</a:t>
            </a:r>
            <a:r>
              <a:rPr lang="en-US" sz="1200" noProof="0" dirty="0"/>
              <a:t>, B. (2023)</a:t>
            </a:r>
          </a:p>
        </p:txBody>
      </p:sp>
      <p:sp>
        <p:nvSpPr>
          <p:cNvPr id="11" name="CuadroTexto 10">
            <a:extLst>
              <a:ext uri="{FF2B5EF4-FFF2-40B4-BE49-F238E27FC236}">
                <a16:creationId xmlns:a16="http://schemas.microsoft.com/office/drawing/2014/main" id="{89D95A04-8607-A9A7-FBF9-2D56EC824FD2}"/>
              </a:ext>
            </a:extLst>
          </p:cNvPr>
          <p:cNvSpPr txBox="1"/>
          <p:nvPr/>
        </p:nvSpPr>
        <p:spPr>
          <a:xfrm>
            <a:off x="9485492" y="4094934"/>
            <a:ext cx="2382416" cy="8925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noProof="0" dirty="0"/>
              <a:t>Applying Machine Learning to DEM Raster Images.</a:t>
            </a:r>
          </a:p>
          <a:p>
            <a:r>
              <a:rPr lang="en-US" sz="1200" noProof="0" dirty="0" err="1"/>
              <a:t>Alzaghoul</a:t>
            </a:r>
            <a:r>
              <a:rPr lang="en-US" sz="1200" noProof="0" dirty="0"/>
              <a:t>, E., Al-</a:t>
            </a:r>
            <a:r>
              <a:rPr lang="en-US" sz="1200" noProof="0" dirty="0" err="1"/>
              <a:t>Zoubi</a:t>
            </a:r>
            <a:r>
              <a:rPr lang="en-US" sz="1200" noProof="0" dirty="0"/>
              <a:t>, M. B., </a:t>
            </a:r>
            <a:r>
              <a:rPr lang="en-US" sz="1200" noProof="0" dirty="0" err="1"/>
              <a:t>Obiedat</a:t>
            </a:r>
            <a:r>
              <a:rPr lang="en-US" sz="1200" noProof="0" dirty="0"/>
              <a:t>, R., &amp; </a:t>
            </a:r>
            <a:r>
              <a:rPr lang="en-US" sz="1200" noProof="0" dirty="0" err="1"/>
              <a:t>Alzaghoul</a:t>
            </a:r>
            <a:r>
              <a:rPr lang="en-US" sz="1200" noProof="0" dirty="0"/>
              <a:t>, F. (2021)</a:t>
            </a:r>
          </a:p>
        </p:txBody>
      </p:sp>
      <p:pic>
        <p:nvPicPr>
          <p:cNvPr id="13" name="Imagen 12" descr="Mapa&#10;&#10;El contenido generado por IA puede ser incorrecto.">
            <a:extLst>
              <a:ext uri="{FF2B5EF4-FFF2-40B4-BE49-F238E27FC236}">
                <a16:creationId xmlns:a16="http://schemas.microsoft.com/office/drawing/2014/main" id="{C680742E-021B-A5DC-7C86-BFA1107A4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206" y="314130"/>
            <a:ext cx="4244340" cy="5334000"/>
          </a:xfrm>
          <a:prstGeom prst="rect">
            <a:avLst/>
          </a:prstGeom>
        </p:spPr>
      </p:pic>
    </p:spTree>
    <p:extLst>
      <p:ext uri="{BB962C8B-B14F-4D97-AF65-F5344CB8AC3E}">
        <p14:creationId xmlns:p14="http://schemas.microsoft.com/office/powerpoint/2010/main" val="388711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E876795-8275-4440-8830-229C82815B7A}"/>
              </a:ext>
            </a:extLst>
          </p:cNvPr>
          <p:cNvSpPr txBox="1"/>
          <p:nvPr/>
        </p:nvSpPr>
        <p:spPr>
          <a:xfrm>
            <a:off x="5038723" y="2920654"/>
            <a:ext cx="2093483" cy="502702"/>
          </a:xfrm>
          <a:prstGeom prst="rect">
            <a:avLst/>
          </a:prstGeom>
          <a:noFill/>
        </p:spPr>
        <p:txBody>
          <a:bodyPr wrap="square" rtlCol="0">
            <a:spAutoFit/>
          </a:bodyPr>
          <a:lstStyle/>
          <a:p>
            <a:pPr algn="ctr">
              <a:lnSpc>
                <a:spcPct val="80000"/>
              </a:lnSpc>
            </a:pPr>
            <a:r>
              <a:rPr lang="ro-RO" sz="3200" i="1" dirty="0">
                <a:solidFill>
                  <a:srgbClr val="E03A00"/>
                </a:solidFill>
                <a:latin typeface="Ancizar Serif"/>
                <a:cs typeface="Ancizar Serif"/>
              </a:rPr>
              <a:t>Gracias</a:t>
            </a:r>
          </a:p>
        </p:txBody>
      </p:sp>
    </p:spTree>
    <p:extLst>
      <p:ext uri="{BB962C8B-B14F-4D97-AF65-F5344CB8AC3E}">
        <p14:creationId xmlns:p14="http://schemas.microsoft.com/office/powerpoint/2010/main" val="2715517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A2C8B"/>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7297</TotalTime>
  <Words>307</Words>
  <Application>Microsoft Office PowerPoint</Application>
  <PresentationFormat>Panorámica</PresentationFormat>
  <Paragraphs>51</Paragraphs>
  <Slides>7</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vt:i4>
      </vt:variant>
    </vt:vector>
  </HeadingPairs>
  <TitlesOfParts>
    <vt:vector size="16" baseType="lpstr">
      <vt:lpstr>Ancizar Sans</vt:lpstr>
      <vt:lpstr>Ancizar Sans Extrabold</vt:lpstr>
      <vt:lpstr>Ancizar Sans Light</vt:lpstr>
      <vt:lpstr>Ancizar Serif</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PF_David_Varon.pdf</dc:title>
  <dc:creator>David Varon</dc:creator>
  <cp:lastModifiedBy>David Varon</cp:lastModifiedBy>
  <cp:revision>89</cp:revision>
  <dcterms:created xsi:type="dcterms:W3CDTF">2020-08-20T17:24:47Z</dcterms:created>
  <dcterms:modified xsi:type="dcterms:W3CDTF">2025-07-21T21:22:21Z</dcterms:modified>
</cp:coreProperties>
</file>