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9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orient="horz" pos="1720" userDrawn="1">
          <p15:clr>
            <a:srgbClr val="A4A3A4"/>
          </p15:clr>
        </p15:guide>
        <p15:guide id="5" pos="3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72"/>
      </p:cViewPr>
      <p:guideLst>
        <p:guide orient="horz" pos="894"/>
        <p:guide pos="2880"/>
        <p:guide orient="horz" pos="373"/>
        <p:guide orient="horz" pos="1720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provides a critical analysis of financial leverage and its effect on loan defaults.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87868b7b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3187868b7b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emphasizes the need to rethink the importance of certain features, such as </a:t>
            </a:r>
            <a:r>
              <a:rPr lang="en-US" sz="1200">
                <a:latin typeface="Courier"/>
                <a:ea typeface="Courier"/>
                <a:cs typeface="Courier"/>
                <a:sym typeface="Courier"/>
              </a:rPr>
              <a:t>Credit Score</a:t>
            </a:r>
            <a:r>
              <a:rPr lang="en-US" sz="1200"/>
              <a:t>, when building models.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187868b7bf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https://colab.research.google.com/drive/1Yx1w9rqCj3Eq3HKhY5OjmjLNBai3lLaa?usp=sharing</a:t>
            </a:r>
            <a:endParaRPr/>
          </a:p>
        </p:txBody>
      </p:sp>
      <p:sp>
        <p:nvSpPr>
          <p:cNvPr id="180" name="Google Shape;18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summarizes the key takeaways from the EDA and points out areas needing further refinement.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726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final slide wraps up the analysis and outlines the necessary steps for moving toward model development.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sets the stage for what will be explored and helps the audience understand the methodology used.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helps to uncover the influence of demographic factors, like gender and age, on loan defaults.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underscores the relationship between loan terms (amount and interest rate) and the risk of default.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provides insight into how loan type and its purpose affect default rates.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illustrates how asset value (property) and liability (loan amount) interact to affect default likelihood.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This slide provides a critical analysis of financial leverage and its effect on loan defaults.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x1w9rqCj3Eq3HKhY5OjmjLNBai3lLaa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411975" y="68233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lang="en-US" sz="3200" b="1" dirty="0">
                <a:solidFill>
                  <a:srgbClr val="F2F2F2"/>
                </a:solidFill>
              </a:rPr>
              <a:t>Loan Default Analysis</a:t>
            </a:r>
            <a:br>
              <a:rPr lang="en-US" sz="3200" b="1" dirty="0">
                <a:solidFill>
                  <a:srgbClr val="F2F2F2"/>
                </a:solidFill>
              </a:rPr>
            </a:br>
            <a:endParaRPr sz="3200" b="1" dirty="0">
              <a:solidFill>
                <a:srgbClr val="F2F2F2"/>
              </a:solidFill>
            </a:endParaRPr>
          </a:p>
          <a:p>
            <a:pPr marL="0" lvl="0" indent="0" algn="ctr" rtl="0"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b="1" dirty="0">
              <a:solidFill>
                <a:srgbClr val="F2F2F2"/>
              </a:solidFill>
            </a:endParaRPr>
          </a:p>
          <a:p>
            <a:pPr marL="0" lvl="0" indent="0" algn="ctr" rtl="0">
              <a:spcBef>
                <a:spcPts val="666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lang="en-US" sz="3600" b="1" dirty="0">
                <a:solidFill>
                  <a:srgbClr val="F2F2F2"/>
                </a:solidFill>
              </a:rPr>
              <a:t>Exploratory Data Analysis  </a:t>
            </a:r>
            <a:endParaRPr sz="3600" b="1" dirty="0">
              <a:solidFill>
                <a:srgbClr val="F2F2F2"/>
              </a:solidFill>
            </a:endParaRPr>
          </a:p>
          <a:p>
            <a:pPr marL="0" lvl="0" indent="0" algn="ctr" rtl="0">
              <a:spcBef>
                <a:spcPts val="666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lang="en-US" sz="3600" b="1" dirty="0">
                <a:solidFill>
                  <a:srgbClr val="F2F2F2"/>
                </a:solidFill>
              </a:rPr>
              <a:t>Aiding Loan Default Prediction</a:t>
            </a:r>
            <a:br>
              <a:rPr lang="en-US" dirty="0">
                <a:solidFill>
                  <a:srgbClr val="F2F2F2"/>
                </a:solidFill>
              </a:rPr>
            </a:br>
            <a:endParaRPr dirty="0">
              <a:solidFill>
                <a:srgbClr val="F2F2F2"/>
              </a:solidFill>
            </a:endParaRPr>
          </a:p>
          <a:p>
            <a:pPr marL="0" lvl="0" indent="0" algn="ctr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F2F2F2"/>
              </a:solidFill>
            </a:endParaRPr>
          </a:p>
          <a:p>
            <a:pPr marL="0" lvl="0" indent="0" algn="ctr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F2F2F2"/>
              </a:solidFill>
            </a:endParaRPr>
          </a:p>
          <a:p>
            <a:pPr marL="0" lvl="0" indent="0" algn="ctr" rtl="0">
              <a:spcBef>
                <a:spcPts val="444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lang="en-US" b="1" dirty="0">
                <a:solidFill>
                  <a:srgbClr val="F2F2F2"/>
                </a:solidFill>
              </a:rPr>
              <a:t>Presented by</a:t>
            </a:r>
            <a:r>
              <a:rPr lang="en-US" dirty="0">
                <a:solidFill>
                  <a:srgbClr val="F2F2F2"/>
                </a:solidFill>
              </a:rPr>
              <a:t>: </a:t>
            </a:r>
            <a:r>
              <a:rPr lang="en-US" b="1" dirty="0">
                <a:solidFill>
                  <a:srgbClr val="F2F2F2"/>
                </a:solidFill>
              </a:rPr>
              <a:t>Sabarish S</a:t>
            </a:r>
            <a:endParaRPr b="1" dirty="0">
              <a:solidFill>
                <a:srgbClr val="F2F2F2"/>
              </a:solidFill>
            </a:endParaRPr>
          </a:p>
        </p:txBody>
      </p:sp>
      <p:pic>
        <p:nvPicPr>
          <p:cNvPr id="89" name="Google Shape;89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9690" y="4396695"/>
            <a:ext cx="1328964" cy="818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lt1"/>
              </a:buClr>
              <a:buSzPts val="3300"/>
            </a:pPr>
            <a:r>
              <a:rPr lang="en-US" b="1" dirty="0">
                <a:solidFill>
                  <a:schemeClr val="lt1"/>
                </a:solidFill>
                <a:sym typeface="Roboto"/>
              </a:rPr>
              <a:t> LTV Ratio vs Status</a:t>
            </a:r>
            <a:endParaRPr b="1" dirty="0">
              <a:solidFill>
                <a:schemeClr val="lt1"/>
              </a:solidFill>
              <a:sym typeface="Roboto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2317808" y="4154805"/>
            <a:ext cx="40322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1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LTV = Loan Amount / Property Value</a:t>
            </a:r>
            <a:endParaRPr sz="1800" dirty="0">
              <a:solidFill>
                <a:schemeClr val="lt1"/>
              </a:solidFill>
            </a:endParaRPr>
          </a:p>
          <a:p>
            <a:pPr marL="342900" lvl="1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If LTV &gt; 1.1 , then Status = Defaulters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7808" y="1063229"/>
            <a:ext cx="4309224" cy="279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457200" y="1975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lt1"/>
              </a:buClr>
              <a:buSzPts val="3300"/>
            </a:pPr>
            <a:r>
              <a:rPr lang="en-US" b="1" dirty="0">
                <a:solidFill>
                  <a:schemeClr val="lt1"/>
                </a:solidFill>
              </a:rPr>
              <a:t>Hypothesis Testing Summary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292176"/>
            <a:ext cx="7976075" cy="32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Classification Modelling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83" name="Google Shape;183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2588" t="11243"/>
          <a:stretch/>
        </p:blipFill>
        <p:spPr>
          <a:xfrm>
            <a:off x="2312834" y="1407380"/>
            <a:ext cx="3373801" cy="305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270" y="1407381"/>
            <a:ext cx="2114845" cy="305448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/>
          <p:nvPr/>
        </p:nvSpPr>
        <p:spPr>
          <a:xfrm>
            <a:off x="5770199" y="1407380"/>
            <a:ext cx="3254531" cy="3054484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Summary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key takeaway is that </a:t>
            </a:r>
            <a:r>
              <a:rPr lang="en-US" sz="11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Upfront Charges</a:t>
            </a:r>
            <a:r>
              <a:rPr lang="en-US" sz="11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are the most important factor influencing the predicted outcome.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other features like </a:t>
            </a:r>
            <a:r>
              <a:rPr lang="en-US" sz="11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Occupancy Type</a:t>
            </a:r>
            <a:r>
              <a:rPr lang="en-US" sz="11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Property Value</a:t>
            </a:r>
            <a:r>
              <a:rPr lang="en-US" sz="11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and </a:t>
            </a:r>
            <a:r>
              <a:rPr lang="en-US" sz="11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Rate of Interest</a:t>
            </a:r>
            <a:r>
              <a:rPr lang="en-US" sz="11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have smaller but still relevant impacts on the prediction.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Features such as </a:t>
            </a:r>
            <a:r>
              <a:rPr lang="en-US" sz="11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Flag No Property</a:t>
            </a:r>
            <a:r>
              <a:rPr lang="en-US" sz="11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-US" sz="11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Missing Loan Purpose</a:t>
            </a:r>
            <a:r>
              <a:rPr lang="en-US" sz="11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are effectively neutral in this model, as their coefficients are zero.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Recommendations</a:t>
            </a:r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7BC127-4990-4D24-891F-8E3AC4E3F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36934"/>
              </p:ext>
            </p:extLst>
          </p:nvPr>
        </p:nvGraphicFramePr>
        <p:xfrm>
          <a:off x="312420" y="1129664"/>
          <a:ext cx="8633460" cy="308419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07964">
                  <a:extLst>
                    <a:ext uri="{9D8B030D-6E8A-4147-A177-3AD203B41FA5}">
                      <a16:colId xmlns:a16="http://schemas.microsoft.com/office/drawing/2014/main" val="4043421825"/>
                    </a:ext>
                  </a:extLst>
                </a:gridCol>
                <a:gridCol w="4116881">
                  <a:extLst>
                    <a:ext uri="{9D8B030D-6E8A-4147-A177-3AD203B41FA5}">
                      <a16:colId xmlns:a16="http://schemas.microsoft.com/office/drawing/2014/main" val="421393596"/>
                    </a:ext>
                  </a:extLst>
                </a:gridCol>
                <a:gridCol w="2708615">
                  <a:extLst>
                    <a:ext uri="{9D8B030D-6E8A-4147-A177-3AD203B41FA5}">
                      <a16:colId xmlns:a16="http://schemas.microsoft.com/office/drawing/2014/main" val="1420125082"/>
                    </a:ext>
                  </a:extLst>
                </a:gridCol>
              </a:tblGrid>
              <a:tr h="440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Strategy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Description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Purpose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extLst>
                  <a:ext uri="{0D108BD9-81ED-4DB2-BD59-A6C34878D82A}">
                    <a16:rowId xmlns:a16="http://schemas.microsoft.com/office/drawing/2014/main" val="1918868141"/>
                  </a:ext>
                </a:extLst>
              </a:tr>
              <a:tr h="4405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u="none" strike="noStrike" dirty="0">
                          <a:effectLst/>
                        </a:rPr>
                        <a:t>LTV Ratio Limits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Keep Loan-to-Value (LTV) ratios below 1 to reduce default risk.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Minimize loan amount vs. property value.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extLst>
                  <a:ext uri="{0D108BD9-81ED-4DB2-BD59-A6C34878D82A}">
                    <a16:rowId xmlns:a16="http://schemas.microsoft.com/office/drawing/2014/main" val="793606838"/>
                  </a:ext>
                </a:extLst>
              </a:tr>
              <a:tr h="4405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u="none" strike="noStrike">
                          <a:effectLst/>
                        </a:rPr>
                        <a:t>Targeted Loan Products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Adjust interest rates and terms for high-risk loans.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Discourage risky borrowers with tailored terms.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extLst>
                  <a:ext uri="{0D108BD9-81ED-4DB2-BD59-A6C34878D82A}">
                    <a16:rowId xmlns:a16="http://schemas.microsoft.com/office/drawing/2014/main" val="3751897874"/>
                  </a:ext>
                </a:extLst>
              </a:tr>
              <a:tr h="4405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u="none" strike="noStrike">
                          <a:effectLst/>
                        </a:rPr>
                        <a:t>Income Verification Policies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Use Loan-to-Income (LTI) checks to verify income sufficiency.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Ensure borrowers can afford the loan.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extLst>
                  <a:ext uri="{0D108BD9-81ED-4DB2-BD59-A6C34878D82A}">
                    <a16:rowId xmlns:a16="http://schemas.microsoft.com/office/drawing/2014/main" val="3590056340"/>
                  </a:ext>
                </a:extLst>
              </a:tr>
              <a:tr h="4405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u="none" strike="noStrike">
                          <a:effectLst/>
                        </a:rPr>
                        <a:t>Proactive Risk Monitoring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Regularly analyze borrower data to flag potential defaulters.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Identify risks early to take corrective action.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extLst>
                  <a:ext uri="{0D108BD9-81ED-4DB2-BD59-A6C34878D82A}">
                    <a16:rowId xmlns:a16="http://schemas.microsoft.com/office/drawing/2014/main" val="3258942321"/>
                  </a:ext>
                </a:extLst>
              </a:tr>
              <a:tr h="4405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u="none" strike="noStrike">
                          <a:effectLst/>
                        </a:rPr>
                        <a:t>Predictive Features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Use data like Loan Amount, Interest Rate, Income, Property Value, LTV, Gender, and Age in default prediction.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Enhance predictions of loan default risk.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extLst>
                  <a:ext uri="{0D108BD9-81ED-4DB2-BD59-A6C34878D82A}">
                    <a16:rowId xmlns:a16="http://schemas.microsoft.com/office/drawing/2014/main" val="1174986099"/>
                  </a:ext>
                </a:extLst>
              </a:tr>
              <a:tr h="4405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u="none" strike="noStrike">
                          <a:effectLst/>
                        </a:rPr>
                        <a:t>Address Data Quality Issues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Resolve missing values in key variables and mitigate gender bias.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Improve model accuracy by ensuring clean data.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/>
                </a:tc>
                <a:extLst>
                  <a:ext uri="{0D108BD9-81ED-4DB2-BD59-A6C34878D82A}">
                    <a16:rowId xmlns:a16="http://schemas.microsoft.com/office/drawing/2014/main" val="259513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50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Conclusion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457200" y="1543049"/>
            <a:ext cx="79184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</a:rPr>
              <a:t>Key Takeaway: </a:t>
            </a:r>
          </a:p>
          <a:p>
            <a:pPr marL="34290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A data-driven approach to risk analytics can significantly    reduce default risks. Leveraging insights into borrower behavior, loan characteristics, and financial metrics enables smarter lending decisions.</a:t>
            </a:r>
          </a:p>
          <a:p>
            <a:pPr marL="34290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marL="34290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</a:rPr>
              <a:t>Next Steps: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</a:p>
          <a:p>
            <a:pPr marL="34290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Extend the analysis to include additional datasets and variables. Implement machine learning models for predictive risk scoring.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10261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Overview of the Analysis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200" y="1033180"/>
            <a:ext cx="8229600" cy="392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</a:rPr>
              <a:t>Objective: </a:t>
            </a:r>
            <a:endParaRPr sz="2000" b="1" dirty="0">
              <a:solidFill>
                <a:schemeClr val="lt1"/>
              </a:solidFill>
            </a:endParaRPr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Develop a basic understanding of risk analytics in banking and explore how data-driven insights can reduce loan default risks.</a:t>
            </a:r>
            <a:endParaRPr sz="2000" dirty="0">
              <a:solidFill>
                <a:schemeClr val="lt1"/>
              </a:solidFill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</a:rPr>
              <a:t>Key Goals:</a:t>
            </a:r>
            <a:endParaRPr sz="2000" b="1" dirty="0">
              <a:solidFill>
                <a:schemeClr val="lt1"/>
              </a:solidFill>
            </a:endParaRPr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Investigate the impact of loan type, loan purpose, credit score, and other variables on default rates.</a:t>
            </a:r>
            <a:endParaRPr sz="2000" dirty="0">
              <a:solidFill>
                <a:schemeClr val="lt1"/>
              </a:solidFill>
            </a:endParaRPr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Examine correlations between financial factors such as upfront charges, loan amounts, interest rates, and property values.</a:t>
            </a:r>
            <a:endParaRPr sz="2000" dirty="0">
              <a:solidFill>
                <a:schemeClr val="lt1"/>
              </a:solidFill>
            </a:endParaRPr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Provide actionable recommendations to enhance lending strategies and minimize risk.</a:t>
            </a: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Data Overview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lt1"/>
                </a:solidFill>
              </a:rPr>
              <a:t>ID</a:t>
            </a:r>
            <a:r>
              <a:rPr lang="en-US" sz="1800" dirty="0">
                <a:solidFill>
                  <a:schemeClr val="lt1"/>
                </a:solidFill>
              </a:rPr>
              <a:t>: Unique identifier for each loan.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lt1"/>
                </a:solidFill>
              </a:rPr>
              <a:t>Year</a:t>
            </a:r>
            <a:r>
              <a:rPr lang="en-US" sz="1800" dirty="0">
                <a:solidFill>
                  <a:schemeClr val="lt1"/>
                </a:solidFill>
              </a:rPr>
              <a:t>: The year the loan was issued.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lt1"/>
                </a:solidFill>
              </a:rPr>
              <a:t>Loan Limit</a:t>
            </a:r>
            <a:r>
              <a:rPr lang="en-US" sz="1800" dirty="0">
                <a:solidFill>
                  <a:schemeClr val="lt1"/>
                </a:solidFill>
              </a:rPr>
              <a:t>: The limit set on the loan, whether fixed or variable.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lt1"/>
                </a:solidFill>
              </a:rPr>
              <a:t>Gender</a:t>
            </a:r>
            <a:r>
              <a:rPr lang="en-US" sz="1800" dirty="0">
                <a:solidFill>
                  <a:schemeClr val="lt1"/>
                </a:solidFill>
              </a:rPr>
              <a:t>: Gender of the borrower (potential data issue in the “Sex Not Available” category).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lt1"/>
                </a:solidFill>
              </a:rPr>
              <a:t>Loan Type</a:t>
            </a:r>
            <a:r>
              <a:rPr lang="en-US" sz="1800" dirty="0">
                <a:solidFill>
                  <a:schemeClr val="lt1"/>
                </a:solidFill>
              </a:rPr>
              <a:t>: Type of loan (personal, business, etc.).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lt1"/>
                </a:solidFill>
              </a:rPr>
              <a:t>Loan Purpose</a:t>
            </a:r>
            <a:r>
              <a:rPr lang="en-US" sz="1800" dirty="0">
                <a:solidFill>
                  <a:schemeClr val="lt1"/>
                </a:solidFill>
              </a:rPr>
              <a:t>: Reason for the loan (e.g., mortgage, education).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lt1"/>
                </a:solidFill>
              </a:rPr>
              <a:t>Income</a:t>
            </a:r>
            <a:r>
              <a:rPr lang="en-US" sz="1800" dirty="0">
                <a:solidFill>
                  <a:schemeClr val="lt1"/>
                </a:solidFill>
              </a:rPr>
              <a:t>: Annual income of the borrower.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lt1"/>
                </a:solidFill>
              </a:rPr>
              <a:t>Credit Score</a:t>
            </a:r>
            <a:r>
              <a:rPr lang="en-US" sz="1800" dirty="0">
                <a:solidFill>
                  <a:schemeClr val="lt1"/>
                </a:solidFill>
              </a:rPr>
              <a:t>: The borrower’s credit score (may not be as significant in this dataset).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lt1"/>
                </a:solidFill>
              </a:rPr>
              <a:t>Status</a:t>
            </a:r>
            <a:r>
              <a:rPr lang="en-US" sz="1800" dirty="0">
                <a:solidFill>
                  <a:schemeClr val="lt1"/>
                </a:solidFill>
              </a:rPr>
              <a:t>: The loan status indicating whether the borrower defaulted (1) or not (0).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785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lt1"/>
              </a:buClr>
              <a:buSzPts val="3300"/>
            </a:pPr>
            <a:r>
              <a:rPr lang="en-US" b="1" dirty="0">
                <a:solidFill>
                  <a:schemeClr val="lt1"/>
                </a:solidFill>
              </a:rPr>
              <a:t>Methodology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582305" y="666390"/>
            <a:ext cx="8561695" cy="4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lt1"/>
                </a:solidFill>
              </a:rPr>
              <a:t>Analysis Approach:</a:t>
            </a:r>
            <a:endParaRPr sz="2000" b="1" dirty="0">
              <a:solidFill>
                <a:schemeClr val="lt1"/>
              </a:solidFill>
            </a:endParaRPr>
          </a:p>
          <a:p>
            <a:pPr marL="342900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Data exploration and preprocessing.</a:t>
            </a:r>
            <a:endParaRPr sz="1800" dirty="0">
              <a:solidFill>
                <a:schemeClr val="lt1"/>
              </a:solidFill>
            </a:endParaRPr>
          </a:p>
          <a:p>
            <a:pPr marL="342900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Statistical analysis to identify significant patterns.</a:t>
            </a:r>
            <a:endParaRPr sz="1800" dirty="0">
              <a:solidFill>
                <a:schemeClr val="lt1"/>
              </a:solidFill>
            </a:endParaRPr>
          </a:p>
          <a:p>
            <a:pPr marL="342900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Visualizations to uncover insights into loan default tendencies.</a:t>
            </a:r>
            <a:endParaRPr sz="1800" dirty="0">
              <a:solidFill>
                <a:schemeClr val="lt1"/>
              </a:solidFill>
            </a:endParaRPr>
          </a:p>
          <a:p>
            <a:pPr marL="342900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endParaRPr sz="1800" b="1" dirty="0">
              <a:solidFill>
                <a:schemeClr val="l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lt1"/>
                </a:solidFill>
              </a:rPr>
              <a:t>Variables Analyzed:</a:t>
            </a:r>
            <a:endParaRPr sz="2000" b="1" dirty="0">
              <a:solidFill>
                <a:schemeClr val="lt1"/>
              </a:solidFill>
            </a:endParaRPr>
          </a:p>
          <a:p>
            <a:pPr marL="342900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Loan type and purpose.</a:t>
            </a:r>
            <a:endParaRPr sz="1800" dirty="0">
              <a:solidFill>
                <a:schemeClr val="lt1"/>
              </a:solidFill>
            </a:endParaRPr>
          </a:p>
          <a:p>
            <a:pPr marL="342900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Business or commercial nature of loans.</a:t>
            </a:r>
            <a:endParaRPr sz="1800" dirty="0">
              <a:solidFill>
                <a:schemeClr val="lt1"/>
              </a:solidFill>
            </a:endParaRPr>
          </a:p>
          <a:p>
            <a:pPr marL="342900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Credit scores, interest rates, upfront charges, loan amounts, and property values.</a:t>
            </a:r>
            <a:endParaRPr sz="1800" dirty="0">
              <a:solidFill>
                <a:schemeClr val="lt1"/>
              </a:solidFill>
            </a:endParaRPr>
          </a:p>
          <a:p>
            <a:pPr marL="342900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l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lt1"/>
                </a:solidFill>
              </a:rPr>
              <a:t>Tools Used:</a:t>
            </a:r>
            <a:endParaRPr sz="2000" b="1" dirty="0">
              <a:solidFill>
                <a:schemeClr val="lt1"/>
              </a:solidFill>
            </a:endParaRPr>
          </a:p>
          <a:p>
            <a:pPr marL="342900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Python (Pandas, Matplotlib, Seaborn).</a:t>
            </a:r>
            <a:endParaRPr sz="1800" dirty="0">
              <a:solidFill>
                <a:schemeClr val="lt1"/>
              </a:solidFill>
            </a:endParaRPr>
          </a:p>
          <a:p>
            <a:pPr marL="342900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Statistical Tests (Chi-Square, Correlation Analysis).</a:t>
            </a:r>
            <a:endParaRPr sz="1800" dirty="0">
              <a:solidFill>
                <a:schemeClr val="lt1"/>
              </a:solidFill>
            </a:endParaRPr>
          </a:p>
          <a:p>
            <a:pPr marL="342900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endParaRPr sz="18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57200" y="16286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Gender, Age, and Loan Default Status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8124" y="1070443"/>
            <a:ext cx="5106336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55600" algn="just">
              <a:spcBef>
                <a:spcPts val="0"/>
              </a:spcBef>
              <a:buClr>
                <a:schemeClr val="lt1"/>
              </a:buClr>
              <a:buSzPts val="2000"/>
            </a:pPr>
            <a:endParaRPr sz="1800" dirty="0">
              <a:solidFill>
                <a:schemeClr val="lt1"/>
              </a:solidFill>
            </a:endParaRPr>
          </a:p>
          <a:p>
            <a:pPr marL="342900" indent="-355600" algn="just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n-US" sz="1800" b="1" dirty="0">
                <a:solidFill>
                  <a:schemeClr val="lt1"/>
                </a:solidFill>
              </a:rPr>
              <a:t>Gender: </a:t>
            </a:r>
            <a:r>
              <a:rPr lang="en-US" sz="1800" dirty="0">
                <a:solidFill>
                  <a:schemeClr val="lt1"/>
                </a:solidFill>
              </a:rPr>
              <a:t>Males have a slightly lower default rate compared to females.</a:t>
            </a: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000"/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342900" indent="-355600" algn="just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n-US" sz="1800" b="1" dirty="0">
                <a:solidFill>
                  <a:schemeClr val="lt1"/>
                </a:solidFill>
              </a:rPr>
              <a:t>Age Group: </a:t>
            </a:r>
            <a:r>
              <a:rPr lang="en-US" sz="1800" dirty="0">
                <a:solidFill>
                  <a:schemeClr val="lt1"/>
                </a:solidFill>
              </a:rPr>
              <a:t>Default rates are highest in the 35-54 age range. This could indicate that middle-aged borrowers may face more financial stress or have less stable financial situations.</a:t>
            </a:r>
          </a:p>
          <a:p>
            <a:pPr marL="0" indent="0" algn="just">
              <a:spcBef>
                <a:spcPts val="0"/>
              </a:spcBef>
              <a:buClr>
                <a:schemeClr val="lt1"/>
              </a:buClr>
              <a:buSzPts val="2000"/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342900" indent="-355600" algn="just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n-US" sz="1800" b="1" dirty="0">
                <a:solidFill>
                  <a:schemeClr val="lt1"/>
                </a:solidFill>
              </a:rPr>
              <a:t>“Sex Not Available” Category: </a:t>
            </a:r>
            <a:r>
              <a:rPr lang="en-US" sz="1800" dirty="0">
                <a:solidFill>
                  <a:schemeClr val="lt1"/>
                </a:solidFill>
              </a:rPr>
              <a:t>This category has an unusually high proportion of non-defaulters, suggesting potential data quality issues or missing values that may need to be addressed.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4277" y="1725458"/>
            <a:ext cx="3671598" cy="1442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4277" y="3224893"/>
            <a:ext cx="3671599" cy="145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678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Loan Amount, Interest Rate, and Default</a:t>
            </a: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114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chemeClr val="lt1"/>
              </a:solidFill>
            </a:endParaRPr>
          </a:p>
          <a:p>
            <a:pPr marL="342900" lvl="0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The rate of interest decreases with the increase in loan size.</a:t>
            </a:r>
          </a:p>
          <a:p>
            <a:pPr marL="342900" lvl="0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chemeClr val="lt1"/>
              </a:solidFill>
            </a:endParaRPr>
          </a:p>
          <a:p>
            <a:pPr marL="342900" lvl="0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The defaulters are concentrated at 4% rate of interest, across </a:t>
            </a:r>
            <a:r>
              <a:rPr lang="en-US" sz="1800" dirty="0" err="1">
                <a:solidFill>
                  <a:schemeClr val="lt1"/>
                </a:solidFill>
              </a:rPr>
              <a:t>loan_size</a:t>
            </a:r>
            <a:r>
              <a:rPr lang="en-US" sz="1800" dirty="0">
                <a:solidFill>
                  <a:schemeClr val="lt1"/>
                </a:solidFill>
              </a:rPr>
              <a:t>.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9644" y="1200151"/>
            <a:ext cx="3397157" cy="3272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Loan Amount, Loan Purpose, and Default</a:t>
            </a:r>
            <a:endParaRPr dirty="0"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539750" y="1419224"/>
            <a:ext cx="4032250" cy="319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just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Non-defaulters have higher loan amounts than defaulters across all loan purposes, except for p3.</a:t>
            </a:r>
          </a:p>
          <a:p>
            <a:pPr marL="342900" lvl="0" algn="just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chemeClr val="lt1"/>
              </a:solidFill>
            </a:endParaRPr>
          </a:p>
          <a:p>
            <a:pPr marL="342900" lvl="0" algn="just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Loan amounts for p3 are the same for both non-defaulters and defaulters, suggesting other factors may influence defaults in this category.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t="7944"/>
          <a:stretch/>
        </p:blipFill>
        <p:spPr>
          <a:xfrm>
            <a:off x="4679946" y="1574800"/>
            <a:ext cx="4300316" cy="2521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457200" y="13253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Loan Amount, Property Value, and Default</a:t>
            </a: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539750" y="1419225"/>
            <a:ext cx="4032250" cy="327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1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sym typeface="Courier"/>
              </a:rPr>
              <a:t>Property Value</a:t>
            </a:r>
            <a:r>
              <a:rPr lang="en-US" sz="1800" dirty="0">
                <a:solidFill>
                  <a:schemeClr val="lt1"/>
                </a:solidFill>
              </a:rPr>
              <a:t> = 0 and higher </a:t>
            </a:r>
            <a:r>
              <a:rPr lang="en-US" sz="1800" dirty="0">
                <a:solidFill>
                  <a:schemeClr val="lt1"/>
                </a:solidFill>
                <a:sym typeface="Courier"/>
              </a:rPr>
              <a:t>Loan Amount</a:t>
            </a:r>
            <a:r>
              <a:rPr lang="en-US" sz="1800" dirty="0">
                <a:solidFill>
                  <a:schemeClr val="lt1"/>
                </a:solidFill>
              </a:rPr>
              <a:t> correlates with higher default rates</a:t>
            </a:r>
            <a:endParaRPr sz="1800" dirty="0">
              <a:solidFill>
                <a:schemeClr val="lt1"/>
              </a:solidFill>
            </a:endParaRPr>
          </a:p>
          <a:p>
            <a:pPr marL="342900" lvl="1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Suggesting that borrowers with larger loans but fewer assets are at greater risk of defaulting.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200151"/>
            <a:ext cx="4398056" cy="349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65D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580571" y="22883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buClr>
                <a:schemeClr val="lt1"/>
              </a:buClr>
              <a:buSzPts val="3300"/>
            </a:pPr>
            <a:r>
              <a:rPr lang="en-US" b="1" dirty="0">
                <a:solidFill>
                  <a:schemeClr val="lt1"/>
                </a:solidFill>
                <a:sym typeface="Roboto"/>
              </a:rPr>
              <a:t> LTI Distribution vs Status by </a:t>
            </a:r>
            <a:r>
              <a:rPr lang="en-US" b="1" dirty="0" err="1">
                <a:solidFill>
                  <a:schemeClr val="lt1"/>
                </a:solidFill>
                <a:sym typeface="Roboto"/>
              </a:rPr>
              <a:t>loan_sizes</a:t>
            </a:r>
            <a:endParaRPr b="1" dirty="0">
              <a:solidFill>
                <a:schemeClr val="lt1"/>
              </a:solidFill>
              <a:sym typeface="Roboto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539750" y="1419225"/>
            <a:ext cx="40322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1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Higher LTI ratios in small loan categories indicate that borrowers with smaller loans typically have lower incomes.  </a:t>
            </a:r>
            <a:endParaRPr sz="1800" dirty="0">
              <a:solidFill>
                <a:schemeClr val="lt1"/>
              </a:solidFill>
            </a:endParaRPr>
          </a:p>
          <a:p>
            <a:pPr marL="342900" lvl="1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chemeClr val="lt1"/>
              </a:solidFill>
            </a:endParaRPr>
          </a:p>
          <a:p>
            <a:pPr marL="342900" lvl="1">
              <a:spcBef>
                <a:spcPts val="320"/>
              </a:spcBef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Borrowers with medium to very large loans exhibit improved LTI ratios, reflecting their higher income levels and better financial stability.  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490383"/>
            <a:ext cx="4334556" cy="302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1053</Words>
  <Application>Microsoft Office PowerPoint</Application>
  <PresentationFormat>On-screen Show (16:9)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Courier</vt:lpstr>
      <vt:lpstr>Office Theme</vt:lpstr>
      <vt:lpstr>PowerPoint Presentation</vt:lpstr>
      <vt:lpstr>Overview of the Analysis</vt:lpstr>
      <vt:lpstr>Data Overview</vt:lpstr>
      <vt:lpstr>Methodology</vt:lpstr>
      <vt:lpstr>Gender, Age, and Loan Default Status</vt:lpstr>
      <vt:lpstr>Loan Amount, Interest Rate, and Default</vt:lpstr>
      <vt:lpstr>Loan Amount, Loan Purpose, and Default</vt:lpstr>
      <vt:lpstr>Loan Amount, Property Value, and Default</vt:lpstr>
      <vt:lpstr> LTI Distribution vs Status by loan_sizes</vt:lpstr>
      <vt:lpstr> LTV Ratio vs Status</vt:lpstr>
      <vt:lpstr>Hypothesis Testing Summary</vt:lpstr>
      <vt:lpstr>Classification Modelling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sabarish</dc:creator>
  <cp:lastModifiedBy>Sabarish S</cp:lastModifiedBy>
  <cp:revision>5</cp:revision>
  <dcterms:modified xsi:type="dcterms:W3CDTF">2024-11-23T02:49:34Z</dcterms:modified>
</cp:coreProperties>
</file>