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8" r:id="rId3"/>
    <p:sldId id="257" r:id="rId4"/>
    <p:sldId id="259" r:id="rId5"/>
    <p:sldId id="263"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E64CC-8262-40A6-BEDA-52AA79C0AFC1}"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084E808-3B3B-4DC6-8211-09CCB68AC899}">
      <dgm:prSet/>
      <dgm:spPr/>
      <dgm:t>
        <a:bodyPr/>
        <a:lstStyle/>
        <a:p>
          <a:r>
            <a:rPr lang="en-US"/>
            <a:t>Selecting a location for a business is one of the most important decisions in running a business. </a:t>
          </a:r>
        </a:p>
      </dgm:t>
    </dgm:pt>
    <dgm:pt modelId="{9C9C4CC9-52A6-4BCC-A823-85A89344004E}" type="parTrans" cxnId="{FAF19CF7-D81B-4939-9CF3-FAEFF9A7C461}">
      <dgm:prSet/>
      <dgm:spPr/>
      <dgm:t>
        <a:bodyPr/>
        <a:lstStyle/>
        <a:p>
          <a:endParaRPr lang="en-US"/>
        </a:p>
      </dgm:t>
    </dgm:pt>
    <dgm:pt modelId="{D5EE9B40-A323-4CBA-B531-D1546474ADEC}" type="sibTrans" cxnId="{FAF19CF7-D81B-4939-9CF3-FAEFF9A7C461}">
      <dgm:prSet/>
      <dgm:spPr/>
      <dgm:t>
        <a:bodyPr/>
        <a:lstStyle/>
        <a:p>
          <a:endParaRPr lang="en-US"/>
        </a:p>
      </dgm:t>
    </dgm:pt>
    <dgm:pt modelId="{96797485-6C62-48C5-91E3-C62120EF8CDC}">
      <dgm:prSet/>
      <dgm:spPr/>
      <dgm:t>
        <a:bodyPr/>
        <a:lstStyle/>
        <a:p>
          <a:r>
            <a:rPr lang="en-US"/>
            <a:t>Business decision makers need to consider different factors in finding the right location for the business, such as financial factors, market factors, and the factors that will affect their demand and revenue. </a:t>
          </a:r>
        </a:p>
      </dgm:t>
    </dgm:pt>
    <dgm:pt modelId="{19F61DE3-13E5-451F-AC01-045FACAA22E8}" type="parTrans" cxnId="{0E90DDAF-9AD3-4ABC-8D41-25FB54188F0A}">
      <dgm:prSet/>
      <dgm:spPr/>
      <dgm:t>
        <a:bodyPr/>
        <a:lstStyle/>
        <a:p>
          <a:endParaRPr lang="en-US"/>
        </a:p>
      </dgm:t>
    </dgm:pt>
    <dgm:pt modelId="{37B2252A-F9F8-4480-9460-B41A7AFC9D93}" type="sibTrans" cxnId="{0E90DDAF-9AD3-4ABC-8D41-25FB54188F0A}">
      <dgm:prSet/>
      <dgm:spPr/>
      <dgm:t>
        <a:bodyPr/>
        <a:lstStyle/>
        <a:p>
          <a:endParaRPr lang="en-US"/>
        </a:p>
      </dgm:t>
    </dgm:pt>
    <dgm:pt modelId="{ABEABFB7-698C-4CE2-984D-251F8688B4E5}">
      <dgm:prSet/>
      <dgm:spPr/>
      <dgm:t>
        <a:bodyPr/>
        <a:lstStyle/>
        <a:p>
          <a:r>
            <a:rPr lang="en-US"/>
            <a:t>This project can help those who are planning to open a new business such as an ice-cream shop and need to find the best location for the shop in a city.</a:t>
          </a:r>
        </a:p>
      </dgm:t>
    </dgm:pt>
    <dgm:pt modelId="{C2981493-00FB-4B1C-90D0-72689DFF3C69}" type="parTrans" cxnId="{768171C9-79D1-494B-811B-224A9D468D7F}">
      <dgm:prSet/>
      <dgm:spPr/>
      <dgm:t>
        <a:bodyPr/>
        <a:lstStyle/>
        <a:p>
          <a:endParaRPr lang="en-US"/>
        </a:p>
      </dgm:t>
    </dgm:pt>
    <dgm:pt modelId="{5E7678CB-52D4-4288-A29B-F17D3B439553}" type="sibTrans" cxnId="{768171C9-79D1-494B-811B-224A9D468D7F}">
      <dgm:prSet/>
      <dgm:spPr/>
      <dgm:t>
        <a:bodyPr/>
        <a:lstStyle/>
        <a:p>
          <a:endParaRPr lang="en-US"/>
        </a:p>
      </dgm:t>
    </dgm:pt>
    <dgm:pt modelId="{4A4725D5-465D-4838-8807-5F885DC98BBF}" type="pres">
      <dgm:prSet presAssocID="{DC2E64CC-8262-40A6-BEDA-52AA79C0AFC1}" presName="Name0" presStyleCnt="0">
        <dgm:presLayoutVars>
          <dgm:dir/>
          <dgm:animLvl val="lvl"/>
          <dgm:resizeHandles val="exact"/>
        </dgm:presLayoutVars>
      </dgm:prSet>
      <dgm:spPr/>
    </dgm:pt>
    <dgm:pt modelId="{302974C5-B098-47A3-B543-4720725C2B0C}" type="pres">
      <dgm:prSet presAssocID="{ABEABFB7-698C-4CE2-984D-251F8688B4E5}" presName="boxAndChildren" presStyleCnt="0"/>
      <dgm:spPr/>
    </dgm:pt>
    <dgm:pt modelId="{B05A2ABF-461D-49EC-80EC-F634FB368909}" type="pres">
      <dgm:prSet presAssocID="{ABEABFB7-698C-4CE2-984D-251F8688B4E5}" presName="parentTextBox" presStyleLbl="node1" presStyleIdx="0" presStyleCnt="3"/>
      <dgm:spPr/>
    </dgm:pt>
    <dgm:pt modelId="{5CF2C431-ECE4-4EE0-8326-E484144E858D}" type="pres">
      <dgm:prSet presAssocID="{37B2252A-F9F8-4480-9460-B41A7AFC9D93}" presName="sp" presStyleCnt="0"/>
      <dgm:spPr/>
    </dgm:pt>
    <dgm:pt modelId="{BAE8C141-C9FA-4E67-B085-DAE22DD176F0}" type="pres">
      <dgm:prSet presAssocID="{96797485-6C62-48C5-91E3-C62120EF8CDC}" presName="arrowAndChildren" presStyleCnt="0"/>
      <dgm:spPr/>
    </dgm:pt>
    <dgm:pt modelId="{CC5146F8-A513-4BFB-844A-65078011E27F}" type="pres">
      <dgm:prSet presAssocID="{96797485-6C62-48C5-91E3-C62120EF8CDC}" presName="parentTextArrow" presStyleLbl="node1" presStyleIdx="1" presStyleCnt="3"/>
      <dgm:spPr/>
    </dgm:pt>
    <dgm:pt modelId="{B33DE845-1CAE-4D8A-A674-76AA72123A18}" type="pres">
      <dgm:prSet presAssocID="{D5EE9B40-A323-4CBA-B531-D1546474ADEC}" presName="sp" presStyleCnt="0"/>
      <dgm:spPr/>
    </dgm:pt>
    <dgm:pt modelId="{6486B26E-35E1-4CD1-91EC-BC264096DB33}" type="pres">
      <dgm:prSet presAssocID="{0084E808-3B3B-4DC6-8211-09CCB68AC899}" presName="arrowAndChildren" presStyleCnt="0"/>
      <dgm:spPr/>
    </dgm:pt>
    <dgm:pt modelId="{74139FD2-5C32-4F45-B3CB-7FC757148087}" type="pres">
      <dgm:prSet presAssocID="{0084E808-3B3B-4DC6-8211-09CCB68AC899}" presName="parentTextArrow" presStyleLbl="node1" presStyleIdx="2" presStyleCnt="3"/>
      <dgm:spPr/>
    </dgm:pt>
  </dgm:ptLst>
  <dgm:cxnLst>
    <dgm:cxn modelId="{30080607-2E95-41A9-BD75-013853283C78}" type="presOf" srcId="{0084E808-3B3B-4DC6-8211-09CCB68AC899}" destId="{74139FD2-5C32-4F45-B3CB-7FC757148087}" srcOrd="0" destOrd="0" presId="urn:microsoft.com/office/officeart/2005/8/layout/process4"/>
    <dgm:cxn modelId="{B1F67922-B67E-4ED6-8FCE-9EFD52F7FE86}" type="presOf" srcId="{DC2E64CC-8262-40A6-BEDA-52AA79C0AFC1}" destId="{4A4725D5-465D-4838-8807-5F885DC98BBF}" srcOrd="0" destOrd="0" presId="urn:microsoft.com/office/officeart/2005/8/layout/process4"/>
    <dgm:cxn modelId="{92F3183C-416E-4097-B75D-C31DED091C02}" type="presOf" srcId="{96797485-6C62-48C5-91E3-C62120EF8CDC}" destId="{CC5146F8-A513-4BFB-844A-65078011E27F}" srcOrd="0" destOrd="0" presId="urn:microsoft.com/office/officeart/2005/8/layout/process4"/>
    <dgm:cxn modelId="{BEF89452-DEB6-41BA-8EFD-EE1259EEC4CD}" type="presOf" srcId="{ABEABFB7-698C-4CE2-984D-251F8688B4E5}" destId="{B05A2ABF-461D-49EC-80EC-F634FB368909}" srcOrd="0" destOrd="0" presId="urn:microsoft.com/office/officeart/2005/8/layout/process4"/>
    <dgm:cxn modelId="{0E90DDAF-9AD3-4ABC-8D41-25FB54188F0A}" srcId="{DC2E64CC-8262-40A6-BEDA-52AA79C0AFC1}" destId="{96797485-6C62-48C5-91E3-C62120EF8CDC}" srcOrd="1" destOrd="0" parTransId="{19F61DE3-13E5-451F-AC01-045FACAA22E8}" sibTransId="{37B2252A-F9F8-4480-9460-B41A7AFC9D93}"/>
    <dgm:cxn modelId="{768171C9-79D1-494B-811B-224A9D468D7F}" srcId="{DC2E64CC-8262-40A6-BEDA-52AA79C0AFC1}" destId="{ABEABFB7-698C-4CE2-984D-251F8688B4E5}" srcOrd="2" destOrd="0" parTransId="{C2981493-00FB-4B1C-90D0-72689DFF3C69}" sibTransId="{5E7678CB-52D4-4288-A29B-F17D3B439553}"/>
    <dgm:cxn modelId="{FAF19CF7-D81B-4939-9CF3-FAEFF9A7C461}" srcId="{DC2E64CC-8262-40A6-BEDA-52AA79C0AFC1}" destId="{0084E808-3B3B-4DC6-8211-09CCB68AC899}" srcOrd="0" destOrd="0" parTransId="{9C9C4CC9-52A6-4BCC-A823-85A89344004E}" sibTransId="{D5EE9B40-A323-4CBA-B531-D1546474ADEC}"/>
    <dgm:cxn modelId="{18EF2AE7-8B4E-46F4-9DA9-B3ED5DBA4415}" type="presParOf" srcId="{4A4725D5-465D-4838-8807-5F885DC98BBF}" destId="{302974C5-B098-47A3-B543-4720725C2B0C}" srcOrd="0" destOrd="0" presId="urn:microsoft.com/office/officeart/2005/8/layout/process4"/>
    <dgm:cxn modelId="{A9FDB56E-8E6C-48B8-87EC-9CDE43C7AEC5}" type="presParOf" srcId="{302974C5-B098-47A3-B543-4720725C2B0C}" destId="{B05A2ABF-461D-49EC-80EC-F634FB368909}" srcOrd="0" destOrd="0" presId="urn:microsoft.com/office/officeart/2005/8/layout/process4"/>
    <dgm:cxn modelId="{37C80463-F14B-46D0-9D47-9D25C505EA5C}" type="presParOf" srcId="{4A4725D5-465D-4838-8807-5F885DC98BBF}" destId="{5CF2C431-ECE4-4EE0-8326-E484144E858D}" srcOrd="1" destOrd="0" presId="urn:microsoft.com/office/officeart/2005/8/layout/process4"/>
    <dgm:cxn modelId="{73E7B6A7-3A3B-43C2-B882-45FADAD187B8}" type="presParOf" srcId="{4A4725D5-465D-4838-8807-5F885DC98BBF}" destId="{BAE8C141-C9FA-4E67-B085-DAE22DD176F0}" srcOrd="2" destOrd="0" presId="urn:microsoft.com/office/officeart/2005/8/layout/process4"/>
    <dgm:cxn modelId="{8E83DD64-4A59-48C5-90D0-064E9A118F1F}" type="presParOf" srcId="{BAE8C141-C9FA-4E67-B085-DAE22DD176F0}" destId="{CC5146F8-A513-4BFB-844A-65078011E27F}" srcOrd="0" destOrd="0" presId="urn:microsoft.com/office/officeart/2005/8/layout/process4"/>
    <dgm:cxn modelId="{175E8D69-1ADF-4E9E-9D5D-4660DE8B205B}" type="presParOf" srcId="{4A4725D5-465D-4838-8807-5F885DC98BBF}" destId="{B33DE845-1CAE-4D8A-A674-76AA72123A18}" srcOrd="3" destOrd="0" presId="urn:microsoft.com/office/officeart/2005/8/layout/process4"/>
    <dgm:cxn modelId="{12B655EE-B107-4E66-A573-0CAB4F89B3AB}" type="presParOf" srcId="{4A4725D5-465D-4838-8807-5F885DC98BBF}" destId="{6486B26E-35E1-4CD1-91EC-BC264096DB33}" srcOrd="4" destOrd="0" presId="urn:microsoft.com/office/officeart/2005/8/layout/process4"/>
    <dgm:cxn modelId="{B2C64FEF-1B1F-46E7-863F-860673C2A8C6}" type="presParOf" srcId="{6486B26E-35E1-4CD1-91EC-BC264096DB33}" destId="{74139FD2-5C32-4F45-B3CB-7FC75714808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44DEA-A958-40BF-8DD2-97C14D9386F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4B25E76-84EE-48A2-AF9A-12F10FDF1C4D}">
      <dgm:prSet/>
      <dgm:spPr/>
      <dgm:t>
        <a:bodyPr/>
        <a:lstStyle/>
        <a:p>
          <a:pPr>
            <a:defRPr cap="all"/>
          </a:pPr>
          <a:r>
            <a:rPr lang="en-US"/>
            <a:t>To find the best neighborhood in Boston in which to open an ice cream shop.</a:t>
          </a:r>
        </a:p>
      </dgm:t>
    </dgm:pt>
    <dgm:pt modelId="{3D97C41A-1DF3-4CDE-9ACD-C12BE82C8608}" type="parTrans" cxnId="{B98065A8-B1FA-408F-B780-1657638D3D65}">
      <dgm:prSet/>
      <dgm:spPr/>
      <dgm:t>
        <a:bodyPr/>
        <a:lstStyle/>
        <a:p>
          <a:endParaRPr lang="en-US"/>
        </a:p>
      </dgm:t>
    </dgm:pt>
    <dgm:pt modelId="{E6FAA3C6-A52A-4EBF-B11B-ADD51213E4F3}" type="sibTrans" cxnId="{B98065A8-B1FA-408F-B780-1657638D3D65}">
      <dgm:prSet/>
      <dgm:spPr/>
      <dgm:t>
        <a:bodyPr/>
        <a:lstStyle/>
        <a:p>
          <a:endParaRPr lang="en-US"/>
        </a:p>
      </dgm:t>
    </dgm:pt>
    <dgm:pt modelId="{DF8C0E7C-A522-4965-9185-60AB607E7D84}">
      <dgm:prSet/>
      <dgm:spPr/>
      <dgm:t>
        <a:bodyPr/>
        <a:lstStyle/>
        <a:p>
          <a:pPr>
            <a:defRPr cap="all"/>
          </a:pPr>
          <a:r>
            <a:rPr lang="en-US"/>
            <a:t>A suitable neighborhood which is close enough to some venues, has fewer competitors, and is affordable to rent.</a:t>
          </a:r>
        </a:p>
      </dgm:t>
    </dgm:pt>
    <dgm:pt modelId="{45245769-D63B-408D-ADD5-22498DFDE162}" type="parTrans" cxnId="{F6D24D81-13BA-4270-A6B4-092586127C44}">
      <dgm:prSet/>
      <dgm:spPr/>
      <dgm:t>
        <a:bodyPr/>
        <a:lstStyle/>
        <a:p>
          <a:endParaRPr lang="en-US"/>
        </a:p>
      </dgm:t>
    </dgm:pt>
    <dgm:pt modelId="{8FD21777-8F3B-456E-85EA-B5A9F9E02C6F}" type="sibTrans" cxnId="{F6D24D81-13BA-4270-A6B4-092586127C44}">
      <dgm:prSet/>
      <dgm:spPr/>
      <dgm:t>
        <a:bodyPr/>
        <a:lstStyle/>
        <a:p>
          <a:endParaRPr lang="en-US"/>
        </a:p>
      </dgm:t>
    </dgm:pt>
    <dgm:pt modelId="{99D58288-35E9-43EB-BF8C-BD7D94A0FD98}">
      <dgm:prSet/>
      <dgm:spPr/>
      <dgm:t>
        <a:bodyPr/>
        <a:lstStyle/>
        <a:p>
          <a:pPr>
            <a:defRPr cap="all"/>
          </a:pPr>
          <a:r>
            <a:rPr lang="en-US"/>
            <a:t>An ice cream shop is good to be near a place where many people visit such as near a cinema, park, garden, playground, etc.</a:t>
          </a:r>
        </a:p>
      </dgm:t>
    </dgm:pt>
    <dgm:pt modelId="{D5607B4F-DA83-4B5F-A3F3-0BBF20B7C215}" type="parTrans" cxnId="{395B7AEE-EBA7-4F4B-B944-4FCED0D30D3A}">
      <dgm:prSet/>
      <dgm:spPr/>
      <dgm:t>
        <a:bodyPr/>
        <a:lstStyle/>
        <a:p>
          <a:endParaRPr lang="en-US"/>
        </a:p>
      </dgm:t>
    </dgm:pt>
    <dgm:pt modelId="{4EC45C7A-F66A-4A2F-BE91-B754DC140F9F}" type="sibTrans" cxnId="{395B7AEE-EBA7-4F4B-B944-4FCED0D30D3A}">
      <dgm:prSet/>
      <dgm:spPr/>
      <dgm:t>
        <a:bodyPr/>
        <a:lstStyle/>
        <a:p>
          <a:endParaRPr lang="en-US"/>
        </a:p>
      </dgm:t>
    </dgm:pt>
    <dgm:pt modelId="{282F2F0F-D3D4-4C3A-AC9E-251CCF2DDBE0}">
      <dgm:prSet/>
      <dgm:spPr/>
      <dgm:t>
        <a:bodyPr/>
        <a:lstStyle/>
        <a:p>
          <a:pPr>
            <a:defRPr cap="all"/>
          </a:pPr>
          <a:r>
            <a:rPr lang="en-US"/>
            <a:t>A neighborhood that has fewer competitors is less risky for starting a new business.</a:t>
          </a:r>
        </a:p>
      </dgm:t>
    </dgm:pt>
    <dgm:pt modelId="{3D3981D2-22C8-4383-9BFE-56BDAEAA8416}" type="parTrans" cxnId="{A534D059-D759-4D1B-BD6A-3EB881F47467}">
      <dgm:prSet/>
      <dgm:spPr/>
      <dgm:t>
        <a:bodyPr/>
        <a:lstStyle/>
        <a:p>
          <a:endParaRPr lang="en-US"/>
        </a:p>
      </dgm:t>
    </dgm:pt>
    <dgm:pt modelId="{1339118D-8EF2-422F-8772-9B766725F3BF}" type="sibTrans" cxnId="{A534D059-D759-4D1B-BD6A-3EB881F47467}">
      <dgm:prSet/>
      <dgm:spPr/>
      <dgm:t>
        <a:bodyPr/>
        <a:lstStyle/>
        <a:p>
          <a:endParaRPr lang="en-US"/>
        </a:p>
      </dgm:t>
    </dgm:pt>
    <dgm:pt modelId="{396BE1E5-8606-411E-9A96-DEA05B5F9781}" type="pres">
      <dgm:prSet presAssocID="{BE544DEA-A958-40BF-8DD2-97C14D9386F1}" presName="root" presStyleCnt="0">
        <dgm:presLayoutVars>
          <dgm:dir/>
          <dgm:resizeHandles val="exact"/>
        </dgm:presLayoutVars>
      </dgm:prSet>
      <dgm:spPr/>
    </dgm:pt>
    <dgm:pt modelId="{4B9D87DE-779A-4A6A-AA8B-5F9D97A45238}" type="pres">
      <dgm:prSet presAssocID="{D4B25E76-84EE-48A2-AF9A-12F10FDF1C4D}" presName="compNode" presStyleCnt="0"/>
      <dgm:spPr/>
    </dgm:pt>
    <dgm:pt modelId="{24471F0E-2BD7-4604-91A2-F1A2FB0CD746}" type="pres">
      <dgm:prSet presAssocID="{D4B25E76-84EE-48A2-AF9A-12F10FDF1C4D}" presName="iconBgRect" presStyleLbl="bgShp" presStyleIdx="0" presStyleCnt="4"/>
      <dgm:spPr/>
    </dgm:pt>
    <dgm:pt modelId="{B7FD6ED8-591E-4326-BB96-E18DA58B2C73}" type="pres">
      <dgm:prSet presAssocID="{D4B25E76-84EE-48A2-AF9A-12F10FDF1C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CAC26D8A-8388-403E-A04D-91F0906ABBF0}" type="pres">
      <dgm:prSet presAssocID="{D4B25E76-84EE-48A2-AF9A-12F10FDF1C4D}" presName="spaceRect" presStyleCnt="0"/>
      <dgm:spPr/>
    </dgm:pt>
    <dgm:pt modelId="{FA2BC439-A444-47CD-9142-3D3F8CAEE32A}" type="pres">
      <dgm:prSet presAssocID="{D4B25E76-84EE-48A2-AF9A-12F10FDF1C4D}" presName="textRect" presStyleLbl="revTx" presStyleIdx="0" presStyleCnt="4">
        <dgm:presLayoutVars>
          <dgm:chMax val="1"/>
          <dgm:chPref val="1"/>
        </dgm:presLayoutVars>
      </dgm:prSet>
      <dgm:spPr/>
    </dgm:pt>
    <dgm:pt modelId="{D23BAE2E-F09C-4C99-A921-08684533D495}" type="pres">
      <dgm:prSet presAssocID="{E6FAA3C6-A52A-4EBF-B11B-ADD51213E4F3}" presName="sibTrans" presStyleCnt="0"/>
      <dgm:spPr/>
    </dgm:pt>
    <dgm:pt modelId="{BB278A39-DAAA-457D-9EDC-BFA2797C8520}" type="pres">
      <dgm:prSet presAssocID="{DF8C0E7C-A522-4965-9185-60AB607E7D84}" presName="compNode" presStyleCnt="0"/>
      <dgm:spPr/>
    </dgm:pt>
    <dgm:pt modelId="{7988038A-0F3B-4BDD-AFE8-36BC185CA20D}" type="pres">
      <dgm:prSet presAssocID="{DF8C0E7C-A522-4965-9185-60AB607E7D84}" presName="iconBgRect" presStyleLbl="bgShp" presStyleIdx="1" presStyleCnt="4"/>
      <dgm:spPr/>
    </dgm:pt>
    <dgm:pt modelId="{5F8C1C54-3508-463E-9FEA-2B3044482A46}" type="pres">
      <dgm:prSet presAssocID="{DF8C0E7C-A522-4965-9185-60AB607E7D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A16552A6-1520-431C-BA69-859D4D9F4098}" type="pres">
      <dgm:prSet presAssocID="{DF8C0E7C-A522-4965-9185-60AB607E7D84}" presName="spaceRect" presStyleCnt="0"/>
      <dgm:spPr/>
    </dgm:pt>
    <dgm:pt modelId="{9C219BB8-D0BD-4B97-82ED-EF61E752AC2F}" type="pres">
      <dgm:prSet presAssocID="{DF8C0E7C-A522-4965-9185-60AB607E7D84}" presName="textRect" presStyleLbl="revTx" presStyleIdx="1" presStyleCnt="4">
        <dgm:presLayoutVars>
          <dgm:chMax val="1"/>
          <dgm:chPref val="1"/>
        </dgm:presLayoutVars>
      </dgm:prSet>
      <dgm:spPr/>
    </dgm:pt>
    <dgm:pt modelId="{093066F7-76A8-4BA6-87BC-6979A5169D01}" type="pres">
      <dgm:prSet presAssocID="{8FD21777-8F3B-456E-85EA-B5A9F9E02C6F}" presName="sibTrans" presStyleCnt="0"/>
      <dgm:spPr/>
    </dgm:pt>
    <dgm:pt modelId="{3E8C21CC-5F59-4DFC-9500-8E223B705AA3}" type="pres">
      <dgm:prSet presAssocID="{99D58288-35E9-43EB-BF8C-BD7D94A0FD98}" presName="compNode" presStyleCnt="0"/>
      <dgm:spPr/>
    </dgm:pt>
    <dgm:pt modelId="{8555D03E-C07E-483C-959A-9BDE018DF82B}" type="pres">
      <dgm:prSet presAssocID="{99D58288-35E9-43EB-BF8C-BD7D94A0FD98}" presName="iconBgRect" presStyleLbl="bgShp" presStyleIdx="2" presStyleCnt="4"/>
      <dgm:spPr/>
    </dgm:pt>
    <dgm:pt modelId="{2D2B7B35-C9A1-4582-85A3-8D5213E2AA94}" type="pres">
      <dgm:prSet presAssocID="{99D58288-35E9-43EB-BF8C-BD7D94A0FD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ateboard"/>
        </a:ext>
      </dgm:extLst>
    </dgm:pt>
    <dgm:pt modelId="{F8FDCF1B-6278-4C80-9F78-6A85EF16FB93}" type="pres">
      <dgm:prSet presAssocID="{99D58288-35E9-43EB-BF8C-BD7D94A0FD98}" presName="spaceRect" presStyleCnt="0"/>
      <dgm:spPr/>
    </dgm:pt>
    <dgm:pt modelId="{557993B0-CA43-4A54-BB3A-75AA2DA15E60}" type="pres">
      <dgm:prSet presAssocID="{99D58288-35E9-43EB-BF8C-BD7D94A0FD98}" presName="textRect" presStyleLbl="revTx" presStyleIdx="2" presStyleCnt="4">
        <dgm:presLayoutVars>
          <dgm:chMax val="1"/>
          <dgm:chPref val="1"/>
        </dgm:presLayoutVars>
      </dgm:prSet>
      <dgm:spPr/>
    </dgm:pt>
    <dgm:pt modelId="{8F01AD45-4DC9-4B53-AC3F-44251D51F5FB}" type="pres">
      <dgm:prSet presAssocID="{4EC45C7A-F66A-4A2F-BE91-B754DC140F9F}" presName="sibTrans" presStyleCnt="0"/>
      <dgm:spPr/>
    </dgm:pt>
    <dgm:pt modelId="{13A42AC9-3E75-4133-A517-B863AD3052AA}" type="pres">
      <dgm:prSet presAssocID="{282F2F0F-D3D4-4C3A-AC9E-251CCF2DDBE0}" presName="compNode" presStyleCnt="0"/>
      <dgm:spPr/>
    </dgm:pt>
    <dgm:pt modelId="{11891EB7-E799-44B8-AB57-0679F0DDDD60}" type="pres">
      <dgm:prSet presAssocID="{282F2F0F-D3D4-4C3A-AC9E-251CCF2DDBE0}" presName="iconBgRect" presStyleLbl="bgShp" presStyleIdx="3" presStyleCnt="4"/>
      <dgm:spPr/>
    </dgm:pt>
    <dgm:pt modelId="{363EE0B3-1260-4804-B0F7-89A32DDB89FA}" type="pres">
      <dgm:prSet presAssocID="{282F2F0F-D3D4-4C3A-AC9E-251CCF2DDB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0C4EEF0-4F53-4018-91F3-6C41C5C391E4}" type="pres">
      <dgm:prSet presAssocID="{282F2F0F-D3D4-4C3A-AC9E-251CCF2DDBE0}" presName="spaceRect" presStyleCnt="0"/>
      <dgm:spPr/>
    </dgm:pt>
    <dgm:pt modelId="{F435F50E-C4A2-4F96-8CFC-148E153EE000}" type="pres">
      <dgm:prSet presAssocID="{282F2F0F-D3D4-4C3A-AC9E-251CCF2DDBE0}" presName="textRect" presStyleLbl="revTx" presStyleIdx="3" presStyleCnt="4">
        <dgm:presLayoutVars>
          <dgm:chMax val="1"/>
          <dgm:chPref val="1"/>
        </dgm:presLayoutVars>
      </dgm:prSet>
      <dgm:spPr/>
    </dgm:pt>
  </dgm:ptLst>
  <dgm:cxnLst>
    <dgm:cxn modelId="{75165E22-0510-438C-A9C8-A7031C097201}" type="presOf" srcId="{D4B25E76-84EE-48A2-AF9A-12F10FDF1C4D}" destId="{FA2BC439-A444-47CD-9142-3D3F8CAEE32A}" srcOrd="0" destOrd="0" presId="urn:microsoft.com/office/officeart/2018/5/layout/IconCircleLabelList"/>
    <dgm:cxn modelId="{EF3FF224-C461-4772-8405-602CB2E73261}" type="presOf" srcId="{99D58288-35E9-43EB-BF8C-BD7D94A0FD98}" destId="{557993B0-CA43-4A54-BB3A-75AA2DA15E60}" srcOrd="0" destOrd="0" presId="urn:microsoft.com/office/officeart/2018/5/layout/IconCircleLabelList"/>
    <dgm:cxn modelId="{7ED4082F-BCD7-43E0-8E9A-642F1049E464}" type="presOf" srcId="{BE544DEA-A958-40BF-8DD2-97C14D9386F1}" destId="{396BE1E5-8606-411E-9A96-DEA05B5F9781}" srcOrd="0" destOrd="0" presId="urn:microsoft.com/office/officeart/2018/5/layout/IconCircleLabelList"/>
    <dgm:cxn modelId="{A534D059-D759-4D1B-BD6A-3EB881F47467}" srcId="{BE544DEA-A958-40BF-8DD2-97C14D9386F1}" destId="{282F2F0F-D3D4-4C3A-AC9E-251CCF2DDBE0}" srcOrd="3" destOrd="0" parTransId="{3D3981D2-22C8-4383-9BFE-56BDAEAA8416}" sibTransId="{1339118D-8EF2-422F-8772-9B766725F3BF}"/>
    <dgm:cxn modelId="{F6D24D81-13BA-4270-A6B4-092586127C44}" srcId="{BE544DEA-A958-40BF-8DD2-97C14D9386F1}" destId="{DF8C0E7C-A522-4965-9185-60AB607E7D84}" srcOrd="1" destOrd="0" parTransId="{45245769-D63B-408D-ADD5-22498DFDE162}" sibTransId="{8FD21777-8F3B-456E-85EA-B5A9F9E02C6F}"/>
    <dgm:cxn modelId="{B98065A8-B1FA-408F-B780-1657638D3D65}" srcId="{BE544DEA-A958-40BF-8DD2-97C14D9386F1}" destId="{D4B25E76-84EE-48A2-AF9A-12F10FDF1C4D}" srcOrd="0" destOrd="0" parTransId="{3D97C41A-1DF3-4CDE-9ACD-C12BE82C8608}" sibTransId="{E6FAA3C6-A52A-4EBF-B11B-ADD51213E4F3}"/>
    <dgm:cxn modelId="{D92665AC-335F-4A93-906B-C44992395BFC}" type="presOf" srcId="{DF8C0E7C-A522-4965-9185-60AB607E7D84}" destId="{9C219BB8-D0BD-4B97-82ED-EF61E752AC2F}" srcOrd="0" destOrd="0" presId="urn:microsoft.com/office/officeart/2018/5/layout/IconCircleLabelList"/>
    <dgm:cxn modelId="{D15223AF-6E6C-4004-AA42-610AE5D16863}" type="presOf" srcId="{282F2F0F-D3D4-4C3A-AC9E-251CCF2DDBE0}" destId="{F435F50E-C4A2-4F96-8CFC-148E153EE000}" srcOrd="0" destOrd="0" presId="urn:microsoft.com/office/officeart/2018/5/layout/IconCircleLabelList"/>
    <dgm:cxn modelId="{395B7AEE-EBA7-4F4B-B944-4FCED0D30D3A}" srcId="{BE544DEA-A958-40BF-8DD2-97C14D9386F1}" destId="{99D58288-35E9-43EB-BF8C-BD7D94A0FD98}" srcOrd="2" destOrd="0" parTransId="{D5607B4F-DA83-4B5F-A3F3-0BBF20B7C215}" sibTransId="{4EC45C7A-F66A-4A2F-BE91-B754DC140F9F}"/>
    <dgm:cxn modelId="{933AA472-9C74-4A17-BDB7-6C3CC6E4F619}" type="presParOf" srcId="{396BE1E5-8606-411E-9A96-DEA05B5F9781}" destId="{4B9D87DE-779A-4A6A-AA8B-5F9D97A45238}" srcOrd="0" destOrd="0" presId="urn:microsoft.com/office/officeart/2018/5/layout/IconCircleLabelList"/>
    <dgm:cxn modelId="{B9685860-AB54-48C1-86FB-A00F51F011AE}" type="presParOf" srcId="{4B9D87DE-779A-4A6A-AA8B-5F9D97A45238}" destId="{24471F0E-2BD7-4604-91A2-F1A2FB0CD746}" srcOrd="0" destOrd="0" presId="urn:microsoft.com/office/officeart/2018/5/layout/IconCircleLabelList"/>
    <dgm:cxn modelId="{6F1C94E4-4CD9-49EB-BA2F-5FFB9BA608D9}" type="presParOf" srcId="{4B9D87DE-779A-4A6A-AA8B-5F9D97A45238}" destId="{B7FD6ED8-591E-4326-BB96-E18DA58B2C73}" srcOrd="1" destOrd="0" presId="urn:microsoft.com/office/officeart/2018/5/layout/IconCircleLabelList"/>
    <dgm:cxn modelId="{870150E2-618E-476D-A055-E43DFFAF69DC}" type="presParOf" srcId="{4B9D87DE-779A-4A6A-AA8B-5F9D97A45238}" destId="{CAC26D8A-8388-403E-A04D-91F0906ABBF0}" srcOrd="2" destOrd="0" presId="urn:microsoft.com/office/officeart/2018/5/layout/IconCircleLabelList"/>
    <dgm:cxn modelId="{47A08389-3855-4CDD-AEBE-07FB85F64BC6}" type="presParOf" srcId="{4B9D87DE-779A-4A6A-AA8B-5F9D97A45238}" destId="{FA2BC439-A444-47CD-9142-3D3F8CAEE32A}" srcOrd="3" destOrd="0" presId="urn:microsoft.com/office/officeart/2018/5/layout/IconCircleLabelList"/>
    <dgm:cxn modelId="{C3F171A5-BEA6-4610-B385-C7692EDA657A}" type="presParOf" srcId="{396BE1E5-8606-411E-9A96-DEA05B5F9781}" destId="{D23BAE2E-F09C-4C99-A921-08684533D495}" srcOrd="1" destOrd="0" presId="urn:microsoft.com/office/officeart/2018/5/layout/IconCircleLabelList"/>
    <dgm:cxn modelId="{81F23A7B-1917-4F49-A97D-181EBA3634EF}" type="presParOf" srcId="{396BE1E5-8606-411E-9A96-DEA05B5F9781}" destId="{BB278A39-DAAA-457D-9EDC-BFA2797C8520}" srcOrd="2" destOrd="0" presId="urn:microsoft.com/office/officeart/2018/5/layout/IconCircleLabelList"/>
    <dgm:cxn modelId="{D53BB379-8BE5-4E30-AF8A-0CB0219D51CB}" type="presParOf" srcId="{BB278A39-DAAA-457D-9EDC-BFA2797C8520}" destId="{7988038A-0F3B-4BDD-AFE8-36BC185CA20D}" srcOrd="0" destOrd="0" presId="urn:microsoft.com/office/officeart/2018/5/layout/IconCircleLabelList"/>
    <dgm:cxn modelId="{6F9C1258-CAA9-486D-9609-D217247A1B79}" type="presParOf" srcId="{BB278A39-DAAA-457D-9EDC-BFA2797C8520}" destId="{5F8C1C54-3508-463E-9FEA-2B3044482A46}" srcOrd="1" destOrd="0" presId="urn:microsoft.com/office/officeart/2018/5/layout/IconCircleLabelList"/>
    <dgm:cxn modelId="{945EC49A-1819-4CE6-9E81-ADD375069C0D}" type="presParOf" srcId="{BB278A39-DAAA-457D-9EDC-BFA2797C8520}" destId="{A16552A6-1520-431C-BA69-859D4D9F4098}" srcOrd="2" destOrd="0" presId="urn:microsoft.com/office/officeart/2018/5/layout/IconCircleLabelList"/>
    <dgm:cxn modelId="{ADA46327-36FE-4279-977A-3250D2FF3EFA}" type="presParOf" srcId="{BB278A39-DAAA-457D-9EDC-BFA2797C8520}" destId="{9C219BB8-D0BD-4B97-82ED-EF61E752AC2F}" srcOrd="3" destOrd="0" presId="urn:microsoft.com/office/officeart/2018/5/layout/IconCircleLabelList"/>
    <dgm:cxn modelId="{F79EE130-706C-45C6-BCA7-06DCA8917CF9}" type="presParOf" srcId="{396BE1E5-8606-411E-9A96-DEA05B5F9781}" destId="{093066F7-76A8-4BA6-87BC-6979A5169D01}" srcOrd="3" destOrd="0" presId="urn:microsoft.com/office/officeart/2018/5/layout/IconCircleLabelList"/>
    <dgm:cxn modelId="{05065124-5972-4302-BA5E-4CB7E7DC22EB}" type="presParOf" srcId="{396BE1E5-8606-411E-9A96-DEA05B5F9781}" destId="{3E8C21CC-5F59-4DFC-9500-8E223B705AA3}" srcOrd="4" destOrd="0" presId="urn:microsoft.com/office/officeart/2018/5/layout/IconCircleLabelList"/>
    <dgm:cxn modelId="{43BB82DD-5ACE-4EA9-8C8E-255624E37051}" type="presParOf" srcId="{3E8C21CC-5F59-4DFC-9500-8E223B705AA3}" destId="{8555D03E-C07E-483C-959A-9BDE018DF82B}" srcOrd="0" destOrd="0" presId="urn:microsoft.com/office/officeart/2018/5/layout/IconCircleLabelList"/>
    <dgm:cxn modelId="{E7E1FAB4-86F0-4290-B591-8CFA90307595}" type="presParOf" srcId="{3E8C21CC-5F59-4DFC-9500-8E223B705AA3}" destId="{2D2B7B35-C9A1-4582-85A3-8D5213E2AA94}" srcOrd="1" destOrd="0" presId="urn:microsoft.com/office/officeart/2018/5/layout/IconCircleLabelList"/>
    <dgm:cxn modelId="{E2E4423D-1E0A-43C0-A58D-DB9CBD1F661C}" type="presParOf" srcId="{3E8C21CC-5F59-4DFC-9500-8E223B705AA3}" destId="{F8FDCF1B-6278-4C80-9F78-6A85EF16FB93}" srcOrd="2" destOrd="0" presId="urn:microsoft.com/office/officeart/2018/5/layout/IconCircleLabelList"/>
    <dgm:cxn modelId="{C5D7D513-2EB3-40C1-BBF6-5D1BF9140E16}" type="presParOf" srcId="{3E8C21CC-5F59-4DFC-9500-8E223B705AA3}" destId="{557993B0-CA43-4A54-BB3A-75AA2DA15E60}" srcOrd="3" destOrd="0" presId="urn:microsoft.com/office/officeart/2018/5/layout/IconCircleLabelList"/>
    <dgm:cxn modelId="{2ADAFA62-A7EE-4DBC-B7F0-6648584F4EB5}" type="presParOf" srcId="{396BE1E5-8606-411E-9A96-DEA05B5F9781}" destId="{8F01AD45-4DC9-4B53-AC3F-44251D51F5FB}" srcOrd="5" destOrd="0" presId="urn:microsoft.com/office/officeart/2018/5/layout/IconCircleLabelList"/>
    <dgm:cxn modelId="{B896A8CC-106F-4FB3-8039-997E906F24EF}" type="presParOf" srcId="{396BE1E5-8606-411E-9A96-DEA05B5F9781}" destId="{13A42AC9-3E75-4133-A517-B863AD3052AA}" srcOrd="6" destOrd="0" presId="urn:microsoft.com/office/officeart/2018/5/layout/IconCircleLabelList"/>
    <dgm:cxn modelId="{D4215E8F-39DB-4BED-BFC1-53B765E50B51}" type="presParOf" srcId="{13A42AC9-3E75-4133-A517-B863AD3052AA}" destId="{11891EB7-E799-44B8-AB57-0679F0DDDD60}" srcOrd="0" destOrd="0" presId="urn:microsoft.com/office/officeart/2018/5/layout/IconCircleLabelList"/>
    <dgm:cxn modelId="{5BC49166-496F-4515-89C3-3C5C86131481}" type="presParOf" srcId="{13A42AC9-3E75-4133-A517-B863AD3052AA}" destId="{363EE0B3-1260-4804-B0F7-89A32DDB89FA}" srcOrd="1" destOrd="0" presId="urn:microsoft.com/office/officeart/2018/5/layout/IconCircleLabelList"/>
    <dgm:cxn modelId="{7902C889-4121-4279-80FA-C4A04D5B3946}" type="presParOf" srcId="{13A42AC9-3E75-4133-A517-B863AD3052AA}" destId="{C0C4EEF0-4F53-4018-91F3-6C41C5C391E4}" srcOrd="2" destOrd="0" presId="urn:microsoft.com/office/officeart/2018/5/layout/IconCircleLabelList"/>
    <dgm:cxn modelId="{BE2F39E2-A8FA-4BE7-A45F-38F96BE6E837}" type="presParOf" srcId="{13A42AC9-3E75-4133-A517-B863AD3052AA}" destId="{F435F50E-C4A2-4F96-8CFC-148E153EE0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4C4EF4-ED3A-481F-90F1-2B7DAE6DF28B}" type="doc">
      <dgm:prSet loTypeId="urn:microsoft.com/office/officeart/2016/7/layout/VerticalDownArrowProcess" loCatId="process" qsTypeId="urn:microsoft.com/office/officeart/2005/8/quickstyle/simple2" qsCatId="simple" csTypeId="urn:microsoft.com/office/officeart/2005/8/colors/colorful2" csCatId="colorful"/>
      <dgm:spPr/>
      <dgm:t>
        <a:bodyPr/>
        <a:lstStyle/>
        <a:p>
          <a:endParaRPr lang="en-US"/>
        </a:p>
      </dgm:t>
    </dgm:pt>
    <dgm:pt modelId="{955CFE1D-ADD6-4084-AE94-5CAAF024B0F5}">
      <dgm:prSet/>
      <dgm:spPr/>
      <dgm:t>
        <a:bodyPr/>
        <a:lstStyle/>
        <a:p>
          <a:r>
            <a:rPr lang="en-US"/>
            <a:t>Remove</a:t>
          </a:r>
        </a:p>
      </dgm:t>
    </dgm:pt>
    <dgm:pt modelId="{1A219F5D-6DE4-482B-B70D-1637CDAD4934}" type="parTrans" cxnId="{19BE1BA9-BA3F-4D6C-8FB9-B737F655E5F7}">
      <dgm:prSet/>
      <dgm:spPr/>
      <dgm:t>
        <a:bodyPr/>
        <a:lstStyle/>
        <a:p>
          <a:endParaRPr lang="en-US"/>
        </a:p>
      </dgm:t>
    </dgm:pt>
    <dgm:pt modelId="{13C5AA97-E4EB-49E3-9E72-52CFB281C6AB}" type="sibTrans" cxnId="{19BE1BA9-BA3F-4D6C-8FB9-B737F655E5F7}">
      <dgm:prSet/>
      <dgm:spPr/>
      <dgm:t>
        <a:bodyPr/>
        <a:lstStyle/>
        <a:p>
          <a:endParaRPr lang="en-US"/>
        </a:p>
      </dgm:t>
    </dgm:pt>
    <dgm:pt modelId="{9C0CAD76-EE80-486A-9AD2-393F5DCFAA1F}">
      <dgm:prSet/>
      <dgm:spPr/>
      <dgm:t>
        <a:bodyPr/>
        <a:lstStyle/>
        <a:p>
          <a:r>
            <a:rPr lang="en-US"/>
            <a:t>Remove neighborhoods with more than one ice cream shop</a:t>
          </a:r>
        </a:p>
      </dgm:t>
    </dgm:pt>
    <dgm:pt modelId="{B5E36A32-6613-4337-A1DC-842AA4B0C5A2}" type="parTrans" cxnId="{1DE144C3-8E57-4D90-B3A9-A4A8B8E0CBE9}">
      <dgm:prSet/>
      <dgm:spPr/>
      <dgm:t>
        <a:bodyPr/>
        <a:lstStyle/>
        <a:p>
          <a:endParaRPr lang="en-US"/>
        </a:p>
      </dgm:t>
    </dgm:pt>
    <dgm:pt modelId="{2E3C1D25-048B-49C5-A164-D774493198CC}" type="sibTrans" cxnId="{1DE144C3-8E57-4D90-B3A9-A4A8B8E0CBE9}">
      <dgm:prSet/>
      <dgm:spPr/>
      <dgm:t>
        <a:bodyPr/>
        <a:lstStyle/>
        <a:p>
          <a:endParaRPr lang="en-US"/>
        </a:p>
      </dgm:t>
    </dgm:pt>
    <dgm:pt modelId="{D95E9993-6CE5-46EB-949D-4347B7A1022C}">
      <dgm:prSet/>
      <dgm:spPr/>
      <dgm:t>
        <a:bodyPr/>
        <a:lstStyle/>
        <a:p>
          <a:r>
            <a:rPr lang="en-US"/>
            <a:t>Cluster</a:t>
          </a:r>
        </a:p>
      </dgm:t>
    </dgm:pt>
    <dgm:pt modelId="{825B8774-1BDA-4542-98B1-3366C89E6493}" type="parTrans" cxnId="{0E28B2CF-C8AF-4278-AD7D-EC11F780A363}">
      <dgm:prSet/>
      <dgm:spPr/>
      <dgm:t>
        <a:bodyPr/>
        <a:lstStyle/>
        <a:p>
          <a:endParaRPr lang="en-US"/>
        </a:p>
      </dgm:t>
    </dgm:pt>
    <dgm:pt modelId="{6A1E8922-474E-409F-90FA-959D97E13D91}" type="sibTrans" cxnId="{0E28B2CF-C8AF-4278-AD7D-EC11F780A363}">
      <dgm:prSet/>
      <dgm:spPr/>
      <dgm:t>
        <a:bodyPr/>
        <a:lstStyle/>
        <a:p>
          <a:endParaRPr lang="en-US"/>
        </a:p>
      </dgm:t>
    </dgm:pt>
    <dgm:pt modelId="{3CBB2247-03AB-4CC5-9D70-6F55D61FA34A}">
      <dgm:prSet/>
      <dgm:spPr/>
      <dgm:t>
        <a:bodyPr/>
        <a:lstStyle/>
        <a:p>
          <a:r>
            <a:rPr lang="en-US"/>
            <a:t>Cluster the neighborhoods using k-means to cluster the neighborhood into 5 clusters based on the frequency of different venue categories (except ice-cream shop) around them.</a:t>
          </a:r>
        </a:p>
      </dgm:t>
    </dgm:pt>
    <dgm:pt modelId="{F0C34288-55CA-4769-975C-1AF4FCD984E8}" type="parTrans" cxnId="{4F01A0AA-0392-46CB-8D63-A79B63BAD343}">
      <dgm:prSet/>
      <dgm:spPr/>
      <dgm:t>
        <a:bodyPr/>
        <a:lstStyle/>
        <a:p>
          <a:endParaRPr lang="en-US"/>
        </a:p>
      </dgm:t>
    </dgm:pt>
    <dgm:pt modelId="{BD7D96C0-8507-4445-A237-A94AD5980F8B}" type="sibTrans" cxnId="{4F01A0AA-0392-46CB-8D63-A79B63BAD343}">
      <dgm:prSet/>
      <dgm:spPr/>
      <dgm:t>
        <a:bodyPr/>
        <a:lstStyle/>
        <a:p>
          <a:endParaRPr lang="en-US"/>
        </a:p>
      </dgm:t>
    </dgm:pt>
    <dgm:pt modelId="{8EDE91A1-A889-4ACB-9EFE-F8FC338A17F2}">
      <dgm:prSet/>
      <dgm:spPr/>
      <dgm:t>
        <a:bodyPr/>
        <a:lstStyle/>
        <a:p>
          <a:r>
            <a:rPr lang="en-US"/>
            <a:t>Sort</a:t>
          </a:r>
        </a:p>
      </dgm:t>
    </dgm:pt>
    <dgm:pt modelId="{6F2C5B41-71D2-401F-B22C-82F906A82408}" type="parTrans" cxnId="{1E91FF54-D55D-4B4F-B136-91804F1FD292}">
      <dgm:prSet/>
      <dgm:spPr/>
      <dgm:t>
        <a:bodyPr/>
        <a:lstStyle/>
        <a:p>
          <a:endParaRPr lang="en-US"/>
        </a:p>
      </dgm:t>
    </dgm:pt>
    <dgm:pt modelId="{0B605527-36BC-4E18-A519-0338629679EA}" type="sibTrans" cxnId="{1E91FF54-D55D-4B4F-B136-91804F1FD292}">
      <dgm:prSet/>
      <dgm:spPr/>
      <dgm:t>
        <a:bodyPr/>
        <a:lstStyle/>
        <a:p>
          <a:endParaRPr lang="en-US"/>
        </a:p>
      </dgm:t>
    </dgm:pt>
    <dgm:pt modelId="{F62E6D67-AF5C-4181-92BD-D3D97FE14334}">
      <dgm:prSet/>
      <dgm:spPr/>
      <dgm:t>
        <a:bodyPr/>
        <a:lstStyle/>
        <a:p>
          <a:r>
            <a:rPr lang="en-US"/>
            <a:t>Sort the neighborhoods in each cluster based on their average rent price.</a:t>
          </a:r>
        </a:p>
      </dgm:t>
    </dgm:pt>
    <dgm:pt modelId="{130B5D62-545D-4270-9022-9494E045E6F1}" type="parTrans" cxnId="{D537A5F2-34B7-4419-B4CA-F5F6A7CA135B}">
      <dgm:prSet/>
      <dgm:spPr/>
      <dgm:t>
        <a:bodyPr/>
        <a:lstStyle/>
        <a:p>
          <a:endParaRPr lang="en-US"/>
        </a:p>
      </dgm:t>
    </dgm:pt>
    <dgm:pt modelId="{D2287278-70F7-4447-A62F-2BA696F8A9D6}" type="sibTrans" cxnId="{D537A5F2-34B7-4419-B4CA-F5F6A7CA135B}">
      <dgm:prSet/>
      <dgm:spPr/>
      <dgm:t>
        <a:bodyPr/>
        <a:lstStyle/>
        <a:p>
          <a:endParaRPr lang="en-US"/>
        </a:p>
      </dgm:t>
    </dgm:pt>
    <dgm:pt modelId="{AB2B08D1-1BE5-4BD6-B9C5-19AC08268329}">
      <dgm:prSet/>
      <dgm:spPr/>
      <dgm:t>
        <a:bodyPr/>
        <a:lstStyle/>
        <a:p>
          <a:r>
            <a:rPr lang="en-US"/>
            <a:t>Select</a:t>
          </a:r>
        </a:p>
      </dgm:t>
    </dgm:pt>
    <dgm:pt modelId="{90E5D726-2222-4C0D-A4FC-53B946ADF1CB}" type="parTrans" cxnId="{053E0C99-8633-415B-9483-798C9D748FC2}">
      <dgm:prSet/>
      <dgm:spPr/>
      <dgm:t>
        <a:bodyPr/>
        <a:lstStyle/>
        <a:p>
          <a:endParaRPr lang="en-US"/>
        </a:p>
      </dgm:t>
    </dgm:pt>
    <dgm:pt modelId="{1526F50E-4379-49E8-8805-7C2BFB9C70D9}" type="sibTrans" cxnId="{053E0C99-8633-415B-9483-798C9D748FC2}">
      <dgm:prSet/>
      <dgm:spPr/>
      <dgm:t>
        <a:bodyPr/>
        <a:lstStyle/>
        <a:p>
          <a:endParaRPr lang="en-US"/>
        </a:p>
      </dgm:t>
    </dgm:pt>
    <dgm:pt modelId="{980E154B-FB2A-43A9-BD1E-ECBA430B69DB}">
      <dgm:prSet/>
      <dgm:spPr/>
      <dgm:t>
        <a:bodyPr/>
        <a:lstStyle/>
        <a:p>
          <a:r>
            <a:rPr lang="en-US"/>
            <a:t>Select the neighborhood within the budget limits that has fewer ice-cream shop and more of other venue categories around.</a:t>
          </a:r>
        </a:p>
      </dgm:t>
    </dgm:pt>
    <dgm:pt modelId="{DA53CF11-872C-4035-9BE5-581A16A9646D}" type="parTrans" cxnId="{28A80C66-A0DE-41CB-85E6-67249BA36F8E}">
      <dgm:prSet/>
      <dgm:spPr/>
      <dgm:t>
        <a:bodyPr/>
        <a:lstStyle/>
        <a:p>
          <a:endParaRPr lang="en-US"/>
        </a:p>
      </dgm:t>
    </dgm:pt>
    <dgm:pt modelId="{640B8A18-51BF-4A15-8F80-92DBDFFCE551}" type="sibTrans" cxnId="{28A80C66-A0DE-41CB-85E6-67249BA36F8E}">
      <dgm:prSet/>
      <dgm:spPr/>
      <dgm:t>
        <a:bodyPr/>
        <a:lstStyle/>
        <a:p>
          <a:endParaRPr lang="en-US"/>
        </a:p>
      </dgm:t>
    </dgm:pt>
    <dgm:pt modelId="{3DA4788A-7035-4010-BFA3-8EB7DAEA8990}" type="pres">
      <dgm:prSet presAssocID="{5C4C4EF4-ED3A-481F-90F1-2B7DAE6DF28B}" presName="Name0" presStyleCnt="0">
        <dgm:presLayoutVars>
          <dgm:dir/>
          <dgm:animLvl val="lvl"/>
          <dgm:resizeHandles val="exact"/>
        </dgm:presLayoutVars>
      </dgm:prSet>
      <dgm:spPr/>
    </dgm:pt>
    <dgm:pt modelId="{DDBAC1E5-8683-4BBE-BA9B-E518C1E900E4}" type="pres">
      <dgm:prSet presAssocID="{AB2B08D1-1BE5-4BD6-B9C5-19AC08268329}" presName="boxAndChildren" presStyleCnt="0"/>
      <dgm:spPr/>
    </dgm:pt>
    <dgm:pt modelId="{184FDA18-3F42-4BDB-B2E6-DA5303347632}" type="pres">
      <dgm:prSet presAssocID="{AB2B08D1-1BE5-4BD6-B9C5-19AC08268329}" presName="parentTextBox" presStyleLbl="alignNode1" presStyleIdx="0" presStyleCnt="4"/>
      <dgm:spPr/>
    </dgm:pt>
    <dgm:pt modelId="{8E2A0382-8A4E-42C7-9A9B-C6E15D572951}" type="pres">
      <dgm:prSet presAssocID="{AB2B08D1-1BE5-4BD6-B9C5-19AC08268329}" presName="descendantBox" presStyleLbl="bgAccFollowNode1" presStyleIdx="0" presStyleCnt="4"/>
      <dgm:spPr/>
    </dgm:pt>
    <dgm:pt modelId="{94D8CFBC-09CC-45C2-944C-0F0AE014FB93}" type="pres">
      <dgm:prSet presAssocID="{0B605527-36BC-4E18-A519-0338629679EA}" presName="sp" presStyleCnt="0"/>
      <dgm:spPr/>
    </dgm:pt>
    <dgm:pt modelId="{02950DF7-12E6-4357-B323-A7F79638E1F2}" type="pres">
      <dgm:prSet presAssocID="{8EDE91A1-A889-4ACB-9EFE-F8FC338A17F2}" presName="arrowAndChildren" presStyleCnt="0"/>
      <dgm:spPr/>
    </dgm:pt>
    <dgm:pt modelId="{C078C4B3-D8FA-4C5D-AC31-04FC02CDF61A}" type="pres">
      <dgm:prSet presAssocID="{8EDE91A1-A889-4ACB-9EFE-F8FC338A17F2}" presName="parentTextArrow" presStyleLbl="node1" presStyleIdx="0" presStyleCnt="0"/>
      <dgm:spPr/>
    </dgm:pt>
    <dgm:pt modelId="{CFCDDE3F-ED40-4C33-9968-64822536BBDE}" type="pres">
      <dgm:prSet presAssocID="{8EDE91A1-A889-4ACB-9EFE-F8FC338A17F2}" presName="arrow" presStyleLbl="alignNode1" presStyleIdx="1" presStyleCnt="4"/>
      <dgm:spPr/>
    </dgm:pt>
    <dgm:pt modelId="{A62E640F-E8E2-4C2E-AFCC-5EC5A2500835}" type="pres">
      <dgm:prSet presAssocID="{8EDE91A1-A889-4ACB-9EFE-F8FC338A17F2}" presName="descendantArrow" presStyleLbl="bgAccFollowNode1" presStyleIdx="1" presStyleCnt="4"/>
      <dgm:spPr/>
    </dgm:pt>
    <dgm:pt modelId="{9D2F39F9-EFF2-4C57-93A1-83222131D4A1}" type="pres">
      <dgm:prSet presAssocID="{6A1E8922-474E-409F-90FA-959D97E13D91}" presName="sp" presStyleCnt="0"/>
      <dgm:spPr/>
    </dgm:pt>
    <dgm:pt modelId="{D5160E85-1FA3-4910-9CAB-DEEAA7339C3B}" type="pres">
      <dgm:prSet presAssocID="{D95E9993-6CE5-46EB-949D-4347B7A1022C}" presName="arrowAndChildren" presStyleCnt="0"/>
      <dgm:spPr/>
    </dgm:pt>
    <dgm:pt modelId="{8E7931FA-EADA-4FD4-9378-9C0C4DE11037}" type="pres">
      <dgm:prSet presAssocID="{D95E9993-6CE5-46EB-949D-4347B7A1022C}" presName="parentTextArrow" presStyleLbl="node1" presStyleIdx="0" presStyleCnt="0"/>
      <dgm:spPr/>
    </dgm:pt>
    <dgm:pt modelId="{4FC9A1A3-97FE-4686-8EDE-AD0A6BE7A2D0}" type="pres">
      <dgm:prSet presAssocID="{D95E9993-6CE5-46EB-949D-4347B7A1022C}" presName="arrow" presStyleLbl="alignNode1" presStyleIdx="2" presStyleCnt="4"/>
      <dgm:spPr/>
    </dgm:pt>
    <dgm:pt modelId="{BDF6C38A-B244-4597-820D-0616F5765DF3}" type="pres">
      <dgm:prSet presAssocID="{D95E9993-6CE5-46EB-949D-4347B7A1022C}" presName="descendantArrow" presStyleLbl="bgAccFollowNode1" presStyleIdx="2" presStyleCnt="4"/>
      <dgm:spPr/>
    </dgm:pt>
    <dgm:pt modelId="{31B1FC3E-D0D1-4A6E-9D79-E107DB32DE85}" type="pres">
      <dgm:prSet presAssocID="{13C5AA97-E4EB-49E3-9E72-52CFB281C6AB}" presName="sp" presStyleCnt="0"/>
      <dgm:spPr/>
    </dgm:pt>
    <dgm:pt modelId="{DDEC7F28-9ADE-4D0E-9F21-00316EECF584}" type="pres">
      <dgm:prSet presAssocID="{955CFE1D-ADD6-4084-AE94-5CAAF024B0F5}" presName="arrowAndChildren" presStyleCnt="0"/>
      <dgm:spPr/>
    </dgm:pt>
    <dgm:pt modelId="{51B015DA-7A94-49D1-A826-D6117A950602}" type="pres">
      <dgm:prSet presAssocID="{955CFE1D-ADD6-4084-AE94-5CAAF024B0F5}" presName="parentTextArrow" presStyleLbl="node1" presStyleIdx="0" presStyleCnt="0"/>
      <dgm:spPr/>
    </dgm:pt>
    <dgm:pt modelId="{9B99DB07-B9DE-4DC8-A07B-31A608150D7B}" type="pres">
      <dgm:prSet presAssocID="{955CFE1D-ADD6-4084-AE94-5CAAF024B0F5}" presName="arrow" presStyleLbl="alignNode1" presStyleIdx="3" presStyleCnt="4"/>
      <dgm:spPr/>
    </dgm:pt>
    <dgm:pt modelId="{9F73187B-238E-4178-ADBD-3470A7340989}" type="pres">
      <dgm:prSet presAssocID="{955CFE1D-ADD6-4084-AE94-5CAAF024B0F5}" presName="descendantArrow" presStyleLbl="bgAccFollowNode1" presStyleIdx="3" presStyleCnt="4"/>
      <dgm:spPr/>
    </dgm:pt>
  </dgm:ptLst>
  <dgm:cxnLst>
    <dgm:cxn modelId="{669FDE16-B090-4E55-89ED-F45881D5CB98}" type="presOf" srcId="{8EDE91A1-A889-4ACB-9EFE-F8FC338A17F2}" destId="{C078C4B3-D8FA-4C5D-AC31-04FC02CDF61A}" srcOrd="0" destOrd="0" presId="urn:microsoft.com/office/officeart/2016/7/layout/VerticalDownArrowProcess"/>
    <dgm:cxn modelId="{282BCC23-C6A9-4283-AE73-A5AC7891FDD4}" type="presOf" srcId="{F62E6D67-AF5C-4181-92BD-D3D97FE14334}" destId="{A62E640F-E8E2-4C2E-AFCC-5EC5A2500835}" srcOrd="0" destOrd="0" presId="urn:microsoft.com/office/officeart/2016/7/layout/VerticalDownArrowProcess"/>
    <dgm:cxn modelId="{6983B132-D45B-47A3-83B2-E67639CAF4E6}" type="presOf" srcId="{5C4C4EF4-ED3A-481F-90F1-2B7DAE6DF28B}" destId="{3DA4788A-7035-4010-BFA3-8EB7DAEA8990}" srcOrd="0" destOrd="0" presId="urn:microsoft.com/office/officeart/2016/7/layout/VerticalDownArrowProcess"/>
    <dgm:cxn modelId="{59394937-CDF4-4522-9C3D-6DC7E8B422B0}" type="presOf" srcId="{8EDE91A1-A889-4ACB-9EFE-F8FC338A17F2}" destId="{CFCDDE3F-ED40-4C33-9968-64822536BBDE}" srcOrd="1" destOrd="0" presId="urn:microsoft.com/office/officeart/2016/7/layout/VerticalDownArrowProcess"/>
    <dgm:cxn modelId="{40535545-A9FE-488E-B8DB-F9B757DA75C4}" type="presOf" srcId="{955CFE1D-ADD6-4084-AE94-5CAAF024B0F5}" destId="{51B015DA-7A94-49D1-A826-D6117A950602}" srcOrd="0" destOrd="0" presId="urn:microsoft.com/office/officeart/2016/7/layout/VerticalDownArrowProcess"/>
    <dgm:cxn modelId="{28A80C66-A0DE-41CB-85E6-67249BA36F8E}" srcId="{AB2B08D1-1BE5-4BD6-B9C5-19AC08268329}" destId="{980E154B-FB2A-43A9-BD1E-ECBA430B69DB}" srcOrd="0" destOrd="0" parTransId="{DA53CF11-872C-4035-9BE5-581A16A9646D}" sibTransId="{640B8A18-51BF-4A15-8F80-92DBDFFCE551}"/>
    <dgm:cxn modelId="{ED35ED66-0A36-44B5-BB8B-F7E8F76A11EA}" type="presOf" srcId="{D95E9993-6CE5-46EB-949D-4347B7A1022C}" destId="{8E7931FA-EADA-4FD4-9378-9C0C4DE11037}" srcOrd="0" destOrd="0" presId="urn:microsoft.com/office/officeart/2016/7/layout/VerticalDownArrowProcess"/>
    <dgm:cxn modelId="{4EDCC94A-7241-41A8-AEBF-CAC43810668E}" type="presOf" srcId="{980E154B-FB2A-43A9-BD1E-ECBA430B69DB}" destId="{8E2A0382-8A4E-42C7-9A9B-C6E15D572951}" srcOrd="0" destOrd="0" presId="urn:microsoft.com/office/officeart/2016/7/layout/VerticalDownArrowProcess"/>
    <dgm:cxn modelId="{B6DDDB50-B08D-4E59-AF15-FC0B89424DFC}" type="presOf" srcId="{AB2B08D1-1BE5-4BD6-B9C5-19AC08268329}" destId="{184FDA18-3F42-4BDB-B2E6-DA5303347632}" srcOrd="0" destOrd="0" presId="urn:microsoft.com/office/officeart/2016/7/layout/VerticalDownArrowProcess"/>
    <dgm:cxn modelId="{1E91FF54-D55D-4B4F-B136-91804F1FD292}" srcId="{5C4C4EF4-ED3A-481F-90F1-2B7DAE6DF28B}" destId="{8EDE91A1-A889-4ACB-9EFE-F8FC338A17F2}" srcOrd="2" destOrd="0" parTransId="{6F2C5B41-71D2-401F-B22C-82F906A82408}" sibTransId="{0B605527-36BC-4E18-A519-0338629679EA}"/>
    <dgm:cxn modelId="{5A3CF457-7175-4891-B84B-132747E84EE0}" type="presOf" srcId="{955CFE1D-ADD6-4084-AE94-5CAAF024B0F5}" destId="{9B99DB07-B9DE-4DC8-A07B-31A608150D7B}" srcOrd="1" destOrd="0" presId="urn:microsoft.com/office/officeart/2016/7/layout/VerticalDownArrowProcess"/>
    <dgm:cxn modelId="{053E0C99-8633-415B-9483-798C9D748FC2}" srcId="{5C4C4EF4-ED3A-481F-90F1-2B7DAE6DF28B}" destId="{AB2B08D1-1BE5-4BD6-B9C5-19AC08268329}" srcOrd="3" destOrd="0" parTransId="{90E5D726-2222-4C0D-A4FC-53B946ADF1CB}" sibTransId="{1526F50E-4379-49E8-8805-7C2BFB9C70D9}"/>
    <dgm:cxn modelId="{19BE1BA9-BA3F-4D6C-8FB9-B737F655E5F7}" srcId="{5C4C4EF4-ED3A-481F-90F1-2B7DAE6DF28B}" destId="{955CFE1D-ADD6-4084-AE94-5CAAF024B0F5}" srcOrd="0" destOrd="0" parTransId="{1A219F5D-6DE4-482B-B70D-1637CDAD4934}" sibTransId="{13C5AA97-E4EB-49E3-9E72-52CFB281C6AB}"/>
    <dgm:cxn modelId="{4F01A0AA-0392-46CB-8D63-A79B63BAD343}" srcId="{D95E9993-6CE5-46EB-949D-4347B7A1022C}" destId="{3CBB2247-03AB-4CC5-9D70-6F55D61FA34A}" srcOrd="0" destOrd="0" parTransId="{F0C34288-55CA-4769-975C-1AF4FCD984E8}" sibTransId="{BD7D96C0-8507-4445-A237-A94AD5980F8B}"/>
    <dgm:cxn modelId="{F0641DBE-F5B4-4333-92B3-94B3C0993B41}" type="presOf" srcId="{3CBB2247-03AB-4CC5-9D70-6F55D61FA34A}" destId="{BDF6C38A-B244-4597-820D-0616F5765DF3}" srcOrd="0" destOrd="0" presId="urn:microsoft.com/office/officeart/2016/7/layout/VerticalDownArrowProcess"/>
    <dgm:cxn modelId="{1DE144C3-8E57-4D90-B3A9-A4A8B8E0CBE9}" srcId="{955CFE1D-ADD6-4084-AE94-5CAAF024B0F5}" destId="{9C0CAD76-EE80-486A-9AD2-393F5DCFAA1F}" srcOrd="0" destOrd="0" parTransId="{B5E36A32-6613-4337-A1DC-842AA4B0C5A2}" sibTransId="{2E3C1D25-048B-49C5-A164-D774493198CC}"/>
    <dgm:cxn modelId="{01B280CA-3446-4555-9C5D-64BB3A9B570B}" type="presOf" srcId="{D95E9993-6CE5-46EB-949D-4347B7A1022C}" destId="{4FC9A1A3-97FE-4686-8EDE-AD0A6BE7A2D0}" srcOrd="1" destOrd="0" presId="urn:microsoft.com/office/officeart/2016/7/layout/VerticalDownArrowProcess"/>
    <dgm:cxn modelId="{0E28B2CF-C8AF-4278-AD7D-EC11F780A363}" srcId="{5C4C4EF4-ED3A-481F-90F1-2B7DAE6DF28B}" destId="{D95E9993-6CE5-46EB-949D-4347B7A1022C}" srcOrd="1" destOrd="0" parTransId="{825B8774-1BDA-4542-98B1-3366C89E6493}" sibTransId="{6A1E8922-474E-409F-90FA-959D97E13D91}"/>
    <dgm:cxn modelId="{EF3062DE-F052-4A13-9773-70C3DE9BEF79}" type="presOf" srcId="{9C0CAD76-EE80-486A-9AD2-393F5DCFAA1F}" destId="{9F73187B-238E-4178-ADBD-3470A7340989}" srcOrd="0" destOrd="0" presId="urn:microsoft.com/office/officeart/2016/7/layout/VerticalDownArrowProcess"/>
    <dgm:cxn modelId="{D537A5F2-34B7-4419-B4CA-F5F6A7CA135B}" srcId="{8EDE91A1-A889-4ACB-9EFE-F8FC338A17F2}" destId="{F62E6D67-AF5C-4181-92BD-D3D97FE14334}" srcOrd="0" destOrd="0" parTransId="{130B5D62-545D-4270-9022-9494E045E6F1}" sibTransId="{D2287278-70F7-4447-A62F-2BA696F8A9D6}"/>
    <dgm:cxn modelId="{26E51046-0FEA-41B1-B8F9-2C5F225D53E9}" type="presParOf" srcId="{3DA4788A-7035-4010-BFA3-8EB7DAEA8990}" destId="{DDBAC1E5-8683-4BBE-BA9B-E518C1E900E4}" srcOrd="0" destOrd="0" presId="urn:microsoft.com/office/officeart/2016/7/layout/VerticalDownArrowProcess"/>
    <dgm:cxn modelId="{E947440B-6F8A-4407-A134-88FB85228643}" type="presParOf" srcId="{DDBAC1E5-8683-4BBE-BA9B-E518C1E900E4}" destId="{184FDA18-3F42-4BDB-B2E6-DA5303347632}" srcOrd="0" destOrd="0" presId="urn:microsoft.com/office/officeart/2016/7/layout/VerticalDownArrowProcess"/>
    <dgm:cxn modelId="{33EAAED6-7ED6-481E-B049-845613E5293B}" type="presParOf" srcId="{DDBAC1E5-8683-4BBE-BA9B-E518C1E900E4}" destId="{8E2A0382-8A4E-42C7-9A9B-C6E15D572951}" srcOrd="1" destOrd="0" presId="urn:microsoft.com/office/officeart/2016/7/layout/VerticalDownArrowProcess"/>
    <dgm:cxn modelId="{A62C1AD9-7CE1-4F66-8744-F9293CFFDD5F}" type="presParOf" srcId="{3DA4788A-7035-4010-BFA3-8EB7DAEA8990}" destId="{94D8CFBC-09CC-45C2-944C-0F0AE014FB93}" srcOrd="1" destOrd="0" presId="urn:microsoft.com/office/officeart/2016/7/layout/VerticalDownArrowProcess"/>
    <dgm:cxn modelId="{1EE9BF2D-A1E0-48AF-9E29-F4137BD54FA4}" type="presParOf" srcId="{3DA4788A-7035-4010-BFA3-8EB7DAEA8990}" destId="{02950DF7-12E6-4357-B323-A7F79638E1F2}" srcOrd="2" destOrd="0" presId="urn:microsoft.com/office/officeart/2016/7/layout/VerticalDownArrowProcess"/>
    <dgm:cxn modelId="{9B10EE2E-1E1F-49EF-B372-1EF91CADFB76}" type="presParOf" srcId="{02950DF7-12E6-4357-B323-A7F79638E1F2}" destId="{C078C4B3-D8FA-4C5D-AC31-04FC02CDF61A}" srcOrd="0" destOrd="0" presId="urn:microsoft.com/office/officeart/2016/7/layout/VerticalDownArrowProcess"/>
    <dgm:cxn modelId="{74D5E5FD-D4F5-4917-B699-D1905F029117}" type="presParOf" srcId="{02950DF7-12E6-4357-B323-A7F79638E1F2}" destId="{CFCDDE3F-ED40-4C33-9968-64822536BBDE}" srcOrd="1" destOrd="0" presId="urn:microsoft.com/office/officeart/2016/7/layout/VerticalDownArrowProcess"/>
    <dgm:cxn modelId="{45804721-7982-43A7-BFB6-162921759076}" type="presParOf" srcId="{02950DF7-12E6-4357-B323-A7F79638E1F2}" destId="{A62E640F-E8E2-4C2E-AFCC-5EC5A2500835}" srcOrd="2" destOrd="0" presId="urn:microsoft.com/office/officeart/2016/7/layout/VerticalDownArrowProcess"/>
    <dgm:cxn modelId="{A6D7D436-F7D7-4852-B240-377481E3059F}" type="presParOf" srcId="{3DA4788A-7035-4010-BFA3-8EB7DAEA8990}" destId="{9D2F39F9-EFF2-4C57-93A1-83222131D4A1}" srcOrd="3" destOrd="0" presId="urn:microsoft.com/office/officeart/2016/7/layout/VerticalDownArrowProcess"/>
    <dgm:cxn modelId="{2580CA9B-1C2F-405B-95DB-DF59DCD2761C}" type="presParOf" srcId="{3DA4788A-7035-4010-BFA3-8EB7DAEA8990}" destId="{D5160E85-1FA3-4910-9CAB-DEEAA7339C3B}" srcOrd="4" destOrd="0" presId="urn:microsoft.com/office/officeart/2016/7/layout/VerticalDownArrowProcess"/>
    <dgm:cxn modelId="{0EE9A706-FD96-4A98-8A6C-8FAE3A5B1835}" type="presParOf" srcId="{D5160E85-1FA3-4910-9CAB-DEEAA7339C3B}" destId="{8E7931FA-EADA-4FD4-9378-9C0C4DE11037}" srcOrd="0" destOrd="0" presId="urn:microsoft.com/office/officeart/2016/7/layout/VerticalDownArrowProcess"/>
    <dgm:cxn modelId="{6F448237-BCF8-47BA-BE15-34B15B3B9CF7}" type="presParOf" srcId="{D5160E85-1FA3-4910-9CAB-DEEAA7339C3B}" destId="{4FC9A1A3-97FE-4686-8EDE-AD0A6BE7A2D0}" srcOrd="1" destOrd="0" presId="urn:microsoft.com/office/officeart/2016/7/layout/VerticalDownArrowProcess"/>
    <dgm:cxn modelId="{5E2E1EB2-640C-42DE-A6DB-B205A4A23650}" type="presParOf" srcId="{D5160E85-1FA3-4910-9CAB-DEEAA7339C3B}" destId="{BDF6C38A-B244-4597-820D-0616F5765DF3}" srcOrd="2" destOrd="0" presId="urn:microsoft.com/office/officeart/2016/7/layout/VerticalDownArrowProcess"/>
    <dgm:cxn modelId="{D59989CB-1D57-4966-978A-51E4B2D3772E}" type="presParOf" srcId="{3DA4788A-7035-4010-BFA3-8EB7DAEA8990}" destId="{31B1FC3E-D0D1-4A6E-9D79-E107DB32DE85}" srcOrd="5" destOrd="0" presId="urn:microsoft.com/office/officeart/2016/7/layout/VerticalDownArrowProcess"/>
    <dgm:cxn modelId="{6A9151C0-0A25-4848-9872-48471A244A11}" type="presParOf" srcId="{3DA4788A-7035-4010-BFA3-8EB7DAEA8990}" destId="{DDEC7F28-9ADE-4D0E-9F21-00316EECF584}" srcOrd="6" destOrd="0" presId="urn:microsoft.com/office/officeart/2016/7/layout/VerticalDownArrowProcess"/>
    <dgm:cxn modelId="{55F1B4CA-0264-460F-95F8-9397121DA6D3}" type="presParOf" srcId="{DDEC7F28-9ADE-4D0E-9F21-00316EECF584}" destId="{51B015DA-7A94-49D1-A826-D6117A950602}" srcOrd="0" destOrd="0" presId="urn:microsoft.com/office/officeart/2016/7/layout/VerticalDownArrowProcess"/>
    <dgm:cxn modelId="{6FDA9EDD-44E5-43D6-88DD-21116991FBF4}" type="presParOf" srcId="{DDEC7F28-9ADE-4D0E-9F21-00316EECF584}" destId="{9B99DB07-B9DE-4DC8-A07B-31A608150D7B}" srcOrd="1" destOrd="0" presId="urn:microsoft.com/office/officeart/2016/7/layout/VerticalDownArrowProcess"/>
    <dgm:cxn modelId="{7B9DDE55-B2F0-44A6-98EF-7A01E9865B09}" type="presParOf" srcId="{DDEC7F28-9ADE-4D0E-9F21-00316EECF584}" destId="{9F73187B-238E-4178-ADBD-3470A734098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2ABF-461D-49EC-80EC-F634FB368909}">
      <dsp:nvSpPr>
        <dsp:cNvPr id="0" name=""/>
        <dsp:cNvSpPr/>
      </dsp:nvSpPr>
      <dsp:spPr>
        <a:xfrm>
          <a:off x="0" y="3961026"/>
          <a:ext cx="5990135" cy="1300097"/>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This project can help those who are planning to open a new business such as an ice-cream shop and need to find the best location for the shop in a city.</a:t>
          </a:r>
        </a:p>
      </dsp:txBody>
      <dsp:txXfrm>
        <a:off x="0" y="3961026"/>
        <a:ext cx="5990135" cy="1300097"/>
      </dsp:txXfrm>
    </dsp:sp>
    <dsp:sp modelId="{CC5146F8-A513-4BFB-844A-65078011E27F}">
      <dsp:nvSpPr>
        <dsp:cNvPr id="0" name=""/>
        <dsp:cNvSpPr/>
      </dsp:nvSpPr>
      <dsp:spPr>
        <a:xfrm rot="10800000">
          <a:off x="0" y="1980978"/>
          <a:ext cx="5990135" cy="1999549"/>
        </a:xfrm>
        <a:prstGeom prst="upArrowCallou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Business decision makers need to consider different factors in finding the right location for the business, such as financial factors, market factors, and the factors that will affect their demand and revenue. </a:t>
          </a:r>
        </a:p>
      </dsp:txBody>
      <dsp:txXfrm rot="10800000">
        <a:off x="0" y="1980978"/>
        <a:ext cx="5990135" cy="1299247"/>
      </dsp:txXfrm>
    </dsp:sp>
    <dsp:sp modelId="{74139FD2-5C32-4F45-B3CB-7FC757148087}">
      <dsp:nvSpPr>
        <dsp:cNvPr id="0" name=""/>
        <dsp:cNvSpPr/>
      </dsp:nvSpPr>
      <dsp:spPr>
        <a:xfrm rot="10800000">
          <a:off x="0" y="930"/>
          <a:ext cx="5990135" cy="1999549"/>
        </a:xfrm>
        <a:prstGeom prst="upArrowCallou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Selecting a location for a business is one of the most important decisions in running a business. </a:t>
          </a:r>
        </a:p>
      </dsp:txBody>
      <dsp:txXfrm rot="10800000">
        <a:off x="0" y="930"/>
        <a:ext cx="5990135" cy="1299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71F0E-2BD7-4604-91A2-F1A2FB0CD746}">
      <dsp:nvSpPr>
        <dsp:cNvPr id="0" name=""/>
        <dsp:cNvSpPr/>
      </dsp:nvSpPr>
      <dsp:spPr>
        <a:xfrm>
          <a:off x="671367" y="84770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D6ED8-591E-4326-BB96-E18DA58B2C73}">
      <dsp:nvSpPr>
        <dsp:cNvPr id="0" name=""/>
        <dsp:cNvSpPr/>
      </dsp:nvSpPr>
      <dsp:spPr>
        <a:xfrm>
          <a:off x="905367" y="108170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BC439-A444-47CD-9142-3D3F8CAEE32A}">
      <dsp:nvSpPr>
        <dsp:cNvPr id="0" name=""/>
        <dsp:cNvSpPr/>
      </dsp:nvSpPr>
      <dsp:spPr>
        <a:xfrm>
          <a:off x="320367" y="2287704"/>
          <a:ext cx="1800000" cy="1066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find the best neighborhood in Boston in which to open an ice cream shop.</a:t>
          </a:r>
        </a:p>
      </dsp:txBody>
      <dsp:txXfrm>
        <a:off x="320367" y="2287704"/>
        <a:ext cx="1800000" cy="1066069"/>
      </dsp:txXfrm>
    </dsp:sp>
    <dsp:sp modelId="{7988038A-0F3B-4BDD-AFE8-36BC185CA20D}">
      <dsp:nvSpPr>
        <dsp:cNvPr id="0" name=""/>
        <dsp:cNvSpPr/>
      </dsp:nvSpPr>
      <dsp:spPr>
        <a:xfrm>
          <a:off x="2786367" y="84770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C1C54-3508-463E-9FEA-2B3044482A46}">
      <dsp:nvSpPr>
        <dsp:cNvPr id="0" name=""/>
        <dsp:cNvSpPr/>
      </dsp:nvSpPr>
      <dsp:spPr>
        <a:xfrm>
          <a:off x="3020367" y="108170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219BB8-D0BD-4B97-82ED-EF61E752AC2F}">
      <dsp:nvSpPr>
        <dsp:cNvPr id="0" name=""/>
        <dsp:cNvSpPr/>
      </dsp:nvSpPr>
      <dsp:spPr>
        <a:xfrm>
          <a:off x="2435367" y="2287704"/>
          <a:ext cx="1800000" cy="1066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suitable neighborhood which is close enough to some venues, has fewer competitors, and is affordable to rent.</a:t>
          </a:r>
        </a:p>
      </dsp:txBody>
      <dsp:txXfrm>
        <a:off x="2435367" y="2287704"/>
        <a:ext cx="1800000" cy="1066069"/>
      </dsp:txXfrm>
    </dsp:sp>
    <dsp:sp modelId="{8555D03E-C07E-483C-959A-9BDE018DF82B}">
      <dsp:nvSpPr>
        <dsp:cNvPr id="0" name=""/>
        <dsp:cNvSpPr/>
      </dsp:nvSpPr>
      <dsp:spPr>
        <a:xfrm>
          <a:off x="4901367" y="84770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B7B35-C9A1-4582-85A3-8D5213E2AA94}">
      <dsp:nvSpPr>
        <dsp:cNvPr id="0" name=""/>
        <dsp:cNvSpPr/>
      </dsp:nvSpPr>
      <dsp:spPr>
        <a:xfrm>
          <a:off x="5135367" y="108170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7993B0-CA43-4A54-BB3A-75AA2DA15E60}">
      <dsp:nvSpPr>
        <dsp:cNvPr id="0" name=""/>
        <dsp:cNvSpPr/>
      </dsp:nvSpPr>
      <dsp:spPr>
        <a:xfrm>
          <a:off x="4550367" y="2287704"/>
          <a:ext cx="1800000" cy="1066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 ice cream shop is good to be near a place where many people visit such as near a cinema, park, garden, playground, etc.</a:t>
          </a:r>
        </a:p>
      </dsp:txBody>
      <dsp:txXfrm>
        <a:off x="4550367" y="2287704"/>
        <a:ext cx="1800000" cy="1066069"/>
      </dsp:txXfrm>
    </dsp:sp>
    <dsp:sp modelId="{11891EB7-E799-44B8-AB57-0679F0DDDD60}">
      <dsp:nvSpPr>
        <dsp:cNvPr id="0" name=""/>
        <dsp:cNvSpPr/>
      </dsp:nvSpPr>
      <dsp:spPr>
        <a:xfrm>
          <a:off x="7016367" y="84770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EE0B3-1260-4804-B0F7-89A32DDB89FA}">
      <dsp:nvSpPr>
        <dsp:cNvPr id="0" name=""/>
        <dsp:cNvSpPr/>
      </dsp:nvSpPr>
      <dsp:spPr>
        <a:xfrm>
          <a:off x="7250367" y="108170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35F50E-C4A2-4F96-8CFC-148E153EE000}">
      <dsp:nvSpPr>
        <dsp:cNvPr id="0" name=""/>
        <dsp:cNvSpPr/>
      </dsp:nvSpPr>
      <dsp:spPr>
        <a:xfrm>
          <a:off x="6665367" y="2287704"/>
          <a:ext cx="1800000" cy="1066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neighborhood that has fewer competitors is less risky for starting a new business.</a:t>
          </a:r>
        </a:p>
      </dsp:txBody>
      <dsp:txXfrm>
        <a:off x="6665367" y="2287704"/>
        <a:ext cx="1800000" cy="1066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FDA18-3F42-4BDB-B2E6-DA5303347632}">
      <dsp:nvSpPr>
        <dsp:cNvPr id="0" name=""/>
        <dsp:cNvSpPr/>
      </dsp:nvSpPr>
      <dsp:spPr>
        <a:xfrm>
          <a:off x="0" y="3446122"/>
          <a:ext cx="2464547" cy="753927"/>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5279" tIns="184912" rIns="175279" bIns="184912" numCol="1" spcCol="1270" anchor="ctr" anchorCtr="0">
          <a:noAutofit/>
        </a:bodyPr>
        <a:lstStyle/>
        <a:p>
          <a:pPr marL="0" lvl="0" indent="0" algn="ctr" defTabSz="1155700">
            <a:lnSpc>
              <a:spcPct val="90000"/>
            </a:lnSpc>
            <a:spcBef>
              <a:spcPct val="0"/>
            </a:spcBef>
            <a:spcAft>
              <a:spcPct val="35000"/>
            </a:spcAft>
            <a:buNone/>
          </a:pPr>
          <a:r>
            <a:rPr lang="en-US" sz="2600" kern="1200"/>
            <a:t>Select</a:t>
          </a:r>
        </a:p>
      </dsp:txBody>
      <dsp:txXfrm>
        <a:off x="0" y="3446122"/>
        <a:ext cx="2464547" cy="753927"/>
      </dsp:txXfrm>
    </dsp:sp>
    <dsp:sp modelId="{8E2A0382-8A4E-42C7-9A9B-C6E15D572951}">
      <dsp:nvSpPr>
        <dsp:cNvPr id="0" name=""/>
        <dsp:cNvSpPr/>
      </dsp:nvSpPr>
      <dsp:spPr>
        <a:xfrm>
          <a:off x="2464547" y="3446122"/>
          <a:ext cx="7393643" cy="753927"/>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978" tIns="165100" rIns="149978" bIns="165100" numCol="1" spcCol="1270" anchor="ctr" anchorCtr="0">
          <a:noAutofit/>
        </a:bodyPr>
        <a:lstStyle/>
        <a:p>
          <a:pPr marL="0" lvl="0" indent="0" algn="l" defTabSz="577850">
            <a:lnSpc>
              <a:spcPct val="90000"/>
            </a:lnSpc>
            <a:spcBef>
              <a:spcPct val="0"/>
            </a:spcBef>
            <a:spcAft>
              <a:spcPct val="35000"/>
            </a:spcAft>
            <a:buNone/>
          </a:pPr>
          <a:r>
            <a:rPr lang="en-US" sz="1300" kern="1200"/>
            <a:t>Select the neighborhood within the budget limits that has fewer ice-cream shop and more of other venue categories around.</a:t>
          </a:r>
        </a:p>
      </dsp:txBody>
      <dsp:txXfrm>
        <a:off x="2464547" y="3446122"/>
        <a:ext cx="7393643" cy="753927"/>
      </dsp:txXfrm>
    </dsp:sp>
    <dsp:sp modelId="{CFCDDE3F-ED40-4C33-9968-64822536BBDE}">
      <dsp:nvSpPr>
        <dsp:cNvPr id="0" name=""/>
        <dsp:cNvSpPr/>
      </dsp:nvSpPr>
      <dsp:spPr>
        <a:xfrm rot="10800000">
          <a:off x="0" y="2297890"/>
          <a:ext cx="2464547" cy="1159540"/>
        </a:xfrm>
        <a:prstGeom prst="upArrowCallout">
          <a:avLst>
            <a:gd name="adj1" fmla="val 5000"/>
            <a:gd name="adj2" fmla="val 10000"/>
            <a:gd name="adj3" fmla="val 15000"/>
            <a:gd name="adj4" fmla="val 64977"/>
          </a:avLst>
        </a:prstGeom>
        <a:solidFill>
          <a:schemeClr val="accent2">
            <a:hueOff val="-2474889"/>
            <a:satOff val="807"/>
            <a:lumOff val="-719"/>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5279" tIns="184912" rIns="175279" bIns="184912" numCol="1" spcCol="1270" anchor="ctr" anchorCtr="0">
          <a:noAutofit/>
        </a:bodyPr>
        <a:lstStyle/>
        <a:p>
          <a:pPr marL="0" lvl="0" indent="0" algn="ctr" defTabSz="1155700">
            <a:lnSpc>
              <a:spcPct val="90000"/>
            </a:lnSpc>
            <a:spcBef>
              <a:spcPct val="0"/>
            </a:spcBef>
            <a:spcAft>
              <a:spcPct val="35000"/>
            </a:spcAft>
            <a:buNone/>
          </a:pPr>
          <a:r>
            <a:rPr lang="en-US" sz="2600" kern="1200"/>
            <a:t>Sort</a:t>
          </a:r>
        </a:p>
      </dsp:txBody>
      <dsp:txXfrm rot="-10800000">
        <a:off x="0" y="2297890"/>
        <a:ext cx="2464547" cy="753701"/>
      </dsp:txXfrm>
    </dsp:sp>
    <dsp:sp modelId="{A62E640F-E8E2-4C2E-AFCC-5EC5A2500835}">
      <dsp:nvSpPr>
        <dsp:cNvPr id="0" name=""/>
        <dsp:cNvSpPr/>
      </dsp:nvSpPr>
      <dsp:spPr>
        <a:xfrm>
          <a:off x="2464547" y="2297890"/>
          <a:ext cx="7393643" cy="753701"/>
        </a:xfrm>
        <a:prstGeom prst="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978" tIns="165100" rIns="149978" bIns="165100" numCol="1" spcCol="1270" anchor="ctr" anchorCtr="0">
          <a:noAutofit/>
        </a:bodyPr>
        <a:lstStyle/>
        <a:p>
          <a:pPr marL="0" lvl="0" indent="0" algn="l" defTabSz="577850">
            <a:lnSpc>
              <a:spcPct val="90000"/>
            </a:lnSpc>
            <a:spcBef>
              <a:spcPct val="0"/>
            </a:spcBef>
            <a:spcAft>
              <a:spcPct val="35000"/>
            </a:spcAft>
            <a:buNone/>
          </a:pPr>
          <a:r>
            <a:rPr lang="en-US" sz="1300" kern="1200"/>
            <a:t>Sort the neighborhoods in each cluster based on their average rent price.</a:t>
          </a:r>
        </a:p>
      </dsp:txBody>
      <dsp:txXfrm>
        <a:off x="2464547" y="2297890"/>
        <a:ext cx="7393643" cy="753701"/>
      </dsp:txXfrm>
    </dsp:sp>
    <dsp:sp modelId="{4FC9A1A3-97FE-4686-8EDE-AD0A6BE7A2D0}">
      <dsp:nvSpPr>
        <dsp:cNvPr id="0" name=""/>
        <dsp:cNvSpPr/>
      </dsp:nvSpPr>
      <dsp:spPr>
        <a:xfrm rot="10800000">
          <a:off x="0" y="1149659"/>
          <a:ext cx="2464547" cy="1159540"/>
        </a:xfrm>
        <a:prstGeom prst="upArrowCallout">
          <a:avLst>
            <a:gd name="adj1" fmla="val 5000"/>
            <a:gd name="adj2" fmla="val 10000"/>
            <a:gd name="adj3" fmla="val 15000"/>
            <a:gd name="adj4" fmla="val 64977"/>
          </a:avLst>
        </a:prstGeom>
        <a:solidFill>
          <a:schemeClr val="accent2">
            <a:hueOff val="-4949778"/>
            <a:satOff val="1615"/>
            <a:lumOff val="-1438"/>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5279" tIns="184912" rIns="175279" bIns="184912" numCol="1" spcCol="1270" anchor="ctr" anchorCtr="0">
          <a:noAutofit/>
        </a:bodyPr>
        <a:lstStyle/>
        <a:p>
          <a:pPr marL="0" lvl="0" indent="0" algn="ctr" defTabSz="1155700">
            <a:lnSpc>
              <a:spcPct val="90000"/>
            </a:lnSpc>
            <a:spcBef>
              <a:spcPct val="0"/>
            </a:spcBef>
            <a:spcAft>
              <a:spcPct val="35000"/>
            </a:spcAft>
            <a:buNone/>
          </a:pPr>
          <a:r>
            <a:rPr lang="en-US" sz="2600" kern="1200"/>
            <a:t>Cluster</a:t>
          </a:r>
        </a:p>
      </dsp:txBody>
      <dsp:txXfrm rot="-10800000">
        <a:off x="0" y="1149659"/>
        <a:ext cx="2464547" cy="753701"/>
      </dsp:txXfrm>
    </dsp:sp>
    <dsp:sp modelId="{BDF6C38A-B244-4597-820D-0616F5765DF3}">
      <dsp:nvSpPr>
        <dsp:cNvPr id="0" name=""/>
        <dsp:cNvSpPr/>
      </dsp:nvSpPr>
      <dsp:spPr>
        <a:xfrm>
          <a:off x="2464547" y="1149659"/>
          <a:ext cx="7393643" cy="753701"/>
        </a:xfrm>
        <a:prstGeom prst="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978" tIns="165100" rIns="149978" bIns="165100" numCol="1" spcCol="1270" anchor="ctr" anchorCtr="0">
          <a:noAutofit/>
        </a:bodyPr>
        <a:lstStyle/>
        <a:p>
          <a:pPr marL="0" lvl="0" indent="0" algn="l" defTabSz="577850">
            <a:lnSpc>
              <a:spcPct val="90000"/>
            </a:lnSpc>
            <a:spcBef>
              <a:spcPct val="0"/>
            </a:spcBef>
            <a:spcAft>
              <a:spcPct val="35000"/>
            </a:spcAft>
            <a:buNone/>
          </a:pPr>
          <a:r>
            <a:rPr lang="en-US" sz="1300" kern="1200"/>
            <a:t>Cluster the neighborhoods using k-means to cluster the neighborhood into 5 clusters based on the frequency of different venue categories (except ice-cream shop) around them.</a:t>
          </a:r>
        </a:p>
      </dsp:txBody>
      <dsp:txXfrm>
        <a:off x="2464547" y="1149659"/>
        <a:ext cx="7393643" cy="753701"/>
      </dsp:txXfrm>
    </dsp:sp>
    <dsp:sp modelId="{9B99DB07-B9DE-4DC8-A07B-31A608150D7B}">
      <dsp:nvSpPr>
        <dsp:cNvPr id="0" name=""/>
        <dsp:cNvSpPr/>
      </dsp:nvSpPr>
      <dsp:spPr>
        <a:xfrm rot="10800000">
          <a:off x="0" y="1428"/>
          <a:ext cx="2464547" cy="1159540"/>
        </a:xfrm>
        <a:prstGeom prst="upArrowCallout">
          <a:avLst>
            <a:gd name="adj1" fmla="val 5000"/>
            <a:gd name="adj2" fmla="val 10000"/>
            <a:gd name="adj3" fmla="val 15000"/>
            <a:gd name="adj4" fmla="val 64977"/>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5279" tIns="184912" rIns="175279" bIns="184912" numCol="1" spcCol="1270" anchor="ctr" anchorCtr="0">
          <a:noAutofit/>
        </a:bodyPr>
        <a:lstStyle/>
        <a:p>
          <a:pPr marL="0" lvl="0" indent="0" algn="ctr" defTabSz="1155700">
            <a:lnSpc>
              <a:spcPct val="90000"/>
            </a:lnSpc>
            <a:spcBef>
              <a:spcPct val="0"/>
            </a:spcBef>
            <a:spcAft>
              <a:spcPct val="35000"/>
            </a:spcAft>
            <a:buNone/>
          </a:pPr>
          <a:r>
            <a:rPr lang="en-US" sz="2600" kern="1200"/>
            <a:t>Remove</a:t>
          </a:r>
        </a:p>
      </dsp:txBody>
      <dsp:txXfrm rot="-10800000">
        <a:off x="0" y="1428"/>
        <a:ext cx="2464547" cy="753701"/>
      </dsp:txXfrm>
    </dsp:sp>
    <dsp:sp modelId="{9F73187B-238E-4178-ADBD-3470A7340989}">
      <dsp:nvSpPr>
        <dsp:cNvPr id="0" name=""/>
        <dsp:cNvSpPr/>
      </dsp:nvSpPr>
      <dsp:spPr>
        <a:xfrm>
          <a:off x="2464547" y="1428"/>
          <a:ext cx="7393643" cy="753701"/>
        </a:xfrm>
        <a:prstGeom prst="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978" tIns="165100" rIns="149978" bIns="165100" numCol="1" spcCol="1270" anchor="ctr" anchorCtr="0">
          <a:noAutofit/>
        </a:bodyPr>
        <a:lstStyle/>
        <a:p>
          <a:pPr marL="0" lvl="0" indent="0" algn="l" defTabSz="577850">
            <a:lnSpc>
              <a:spcPct val="90000"/>
            </a:lnSpc>
            <a:spcBef>
              <a:spcPct val="0"/>
            </a:spcBef>
            <a:spcAft>
              <a:spcPct val="35000"/>
            </a:spcAft>
            <a:buNone/>
          </a:pPr>
          <a:r>
            <a:rPr lang="en-US" sz="1300" kern="1200"/>
            <a:t>Remove neighborhoods with more than one ice cream shop</a:t>
          </a:r>
        </a:p>
      </dsp:txBody>
      <dsp:txXfrm>
        <a:off x="2464547" y="1428"/>
        <a:ext cx="7393643" cy="7537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6FAECAD-B1EB-489A-9AAD-16DC997A45B0}" type="datetimeFigureOut">
              <a:rPr lang="en-US" smtClean="0"/>
              <a:t>2/10/2020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4D402F7-3987-4AB2-9EB9-BD9000073E31}"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9356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36250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238863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88782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6FAECAD-B1EB-489A-9AAD-16DC997A45B0}"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065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6FAECAD-B1EB-489A-9AAD-16DC997A45B0}"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329254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FAECAD-B1EB-489A-9AAD-16DC997A45B0}"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110567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6FAECAD-B1EB-489A-9AAD-16DC997A45B0}"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220098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AECAD-B1EB-489A-9AAD-16DC997A45B0}"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275044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FAECAD-B1EB-489A-9AAD-16DC997A45B0}"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373928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FAECAD-B1EB-489A-9AAD-16DC997A45B0}"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‹Nº›</a:t>
            </a:fld>
            <a:endParaRPr lang="en-US"/>
          </a:p>
        </p:txBody>
      </p:sp>
    </p:spTree>
    <p:extLst>
      <p:ext uri="{BB962C8B-B14F-4D97-AF65-F5344CB8AC3E}">
        <p14:creationId xmlns:p14="http://schemas.microsoft.com/office/powerpoint/2010/main" val="39472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6FAECAD-B1EB-489A-9AAD-16DC997A45B0}" type="datetimeFigureOut">
              <a:rPr lang="en-US" smtClean="0"/>
              <a:t>2/10/2020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4D402F7-3987-4AB2-9EB9-BD9000073E31}" type="slidenum">
              <a:rPr lang="en-US" smtClean="0"/>
              <a:t>‹Nº›</a:t>
            </a:fld>
            <a:endParaRPr lang="en-US"/>
          </a:p>
        </p:txBody>
      </p:sp>
    </p:spTree>
    <p:extLst>
      <p:ext uri="{BB962C8B-B14F-4D97-AF65-F5344CB8AC3E}">
        <p14:creationId xmlns:p14="http://schemas.microsoft.com/office/powerpoint/2010/main" val="1081688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realestate.boston.com/renting/2019/02/19/median-one-bedroom-rent-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6DE6A05-040A-44F0-BF56-5DDB0FFB1919}"/>
              </a:ext>
            </a:extLst>
          </p:cNvPr>
          <p:cNvSpPr>
            <a:spLocks noGrp="1"/>
          </p:cNvSpPr>
          <p:nvPr>
            <p:ph type="ctrTitle"/>
          </p:nvPr>
        </p:nvSpPr>
        <p:spPr>
          <a:xfrm>
            <a:off x="5522600" y="758952"/>
            <a:ext cx="5157591" cy="4041648"/>
          </a:xfrm>
        </p:spPr>
        <p:txBody>
          <a:bodyPr>
            <a:normAutofit/>
          </a:bodyPr>
          <a:lstStyle/>
          <a:p>
            <a:r>
              <a:rPr lang="es-ES" sz="6100" dirty="0" err="1">
                <a:solidFill>
                  <a:srgbClr val="FFFFFF"/>
                </a:solidFill>
              </a:rPr>
              <a:t>What</a:t>
            </a:r>
            <a:r>
              <a:rPr lang="es-ES" sz="6100" dirty="0">
                <a:solidFill>
                  <a:srgbClr val="FFFFFF"/>
                </a:solidFill>
              </a:rPr>
              <a:t> </a:t>
            </a:r>
            <a:r>
              <a:rPr lang="es-ES" sz="6100" dirty="0" err="1">
                <a:solidFill>
                  <a:srgbClr val="FFFFFF"/>
                </a:solidFill>
              </a:rPr>
              <a:t>is</a:t>
            </a:r>
            <a:r>
              <a:rPr lang="es-ES" sz="6100" dirty="0">
                <a:solidFill>
                  <a:srgbClr val="FFFFFF"/>
                </a:solidFill>
              </a:rPr>
              <a:t> the </a:t>
            </a:r>
            <a:r>
              <a:rPr lang="es-ES" sz="6100" dirty="0" err="1">
                <a:solidFill>
                  <a:srgbClr val="FFFFFF"/>
                </a:solidFill>
              </a:rPr>
              <a:t>best</a:t>
            </a:r>
            <a:r>
              <a:rPr lang="es-ES" sz="6100" dirty="0">
                <a:solidFill>
                  <a:srgbClr val="FFFFFF"/>
                </a:solidFill>
              </a:rPr>
              <a:t> spot </a:t>
            </a:r>
            <a:r>
              <a:rPr lang="es-ES" sz="6100" dirty="0" err="1">
                <a:solidFill>
                  <a:srgbClr val="FFFFFF"/>
                </a:solidFill>
              </a:rPr>
              <a:t>for</a:t>
            </a:r>
            <a:r>
              <a:rPr lang="es-ES" sz="6100" dirty="0">
                <a:solidFill>
                  <a:srgbClr val="FFFFFF"/>
                </a:solidFill>
              </a:rPr>
              <a:t> </a:t>
            </a:r>
            <a:r>
              <a:rPr lang="es-ES" sz="6100" dirty="0" err="1">
                <a:solidFill>
                  <a:srgbClr val="FFFFFF"/>
                </a:solidFill>
              </a:rPr>
              <a:t>our</a:t>
            </a:r>
            <a:r>
              <a:rPr lang="es-ES" sz="6100" dirty="0">
                <a:solidFill>
                  <a:srgbClr val="FFFFFF"/>
                </a:solidFill>
              </a:rPr>
              <a:t> Ice </a:t>
            </a:r>
            <a:r>
              <a:rPr lang="es-ES" sz="6100" dirty="0" err="1">
                <a:solidFill>
                  <a:srgbClr val="FFFFFF"/>
                </a:solidFill>
              </a:rPr>
              <a:t>Cream</a:t>
            </a:r>
            <a:r>
              <a:rPr lang="es-ES" sz="6100" dirty="0">
                <a:solidFill>
                  <a:srgbClr val="FFFFFF"/>
                </a:solidFill>
              </a:rPr>
              <a:t> Shop?</a:t>
            </a:r>
          </a:p>
        </p:txBody>
      </p:sp>
      <p:sp>
        <p:nvSpPr>
          <p:cNvPr id="3" name="Marcador de contenido 2">
            <a:extLst>
              <a:ext uri="{FF2B5EF4-FFF2-40B4-BE49-F238E27FC236}">
                <a16:creationId xmlns:a16="http://schemas.microsoft.com/office/drawing/2014/main" id="{31481B22-553D-40A1-A8D4-04FA0803AE78}"/>
              </a:ext>
            </a:extLst>
          </p:cNvPr>
          <p:cNvSpPr>
            <a:spLocks noGrp="1"/>
          </p:cNvSpPr>
          <p:nvPr>
            <p:ph type="subTitle" idx="1"/>
          </p:nvPr>
        </p:nvSpPr>
        <p:spPr>
          <a:xfrm>
            <a:off x="5522600" y="4800600"/>
            <a:ext cx="5157592" cy="1691640"/>
          </a:xfrm>
        </p:spPr>
        <p:txBody>
          <a:bodyPr>
            <a:normAutofit/>
          </a:bodyPr>
          <a:lstStyle/>
          <a:p>
            <a:r>
              <a:rPr lang="es-ES" sz="1700">
                <a:solidFill>
                  <a:srgbClr val="D9D9D9"/>
                </a:solidFill>
              </a:rPr>
              <a:t>Finding the best location for our shop in Boston</a:t>
            </a:r>
          </a:p>
          <a:p>
            <a:endParaRPr lang="es-ES" sz="1700">
              <a:solidFill>
                <a:srgbClr val="D9D9D9"/>
              </a:solidFill>
            </a:endParaRPr>
          </a:p>
          <a:p>
            <a:r>
              <a:rPr lang="es-ES" sz="1700">
                <a:solidFill>
                  <a:srgbClr val="D9D9D9"/>
                </a:solidFill>
              </a:rPr>
              <a:t>Capstone Project – Battle of the Neighbourhoods</a:t>
            </a:r>
          </a:p>
        </p:txBody>
      </p:sp>
      <p:sp useBgFill="1">
        <p:nvSpPr>
          <p:cNvPr id="22" name="Rectangle 21">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6">
            <a:extLst>
              <a:ext uri="{FF2B5EF4-FFF2-40B4-BE49-F238E27FC236}">
                <a16:creationId xmlns:a16="http://schemas.microsoft.com/office/drawing/2014/main" id="{BD4A7864-3651-45DD-8361-B4F4C82775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24" name="Rectangle 23">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5045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a:xfrm>
            <a:off x="965198" y="643466"/>
            <a:ext cx="3092718" cy="5528734"/>
          </a:xfrm>
          <a:noFill/>
        </p:spPr>
        <p:txBody>
          <a:bodyPr anchor="t">
            <a:normAutofit/>
          </a:bodyPr>
          <a:lstStyle/>
          <a:p>
            <a:r>
              <a:rPr lang="en-US" sz="2800" b="1" dirty="0">
                <a:solidFill>
                  <a:srgbClr val="FFFFFF"/>
                </a:solidFill>
              </a:rPr>
              <a:t>Results and Discussion</a:t>
            </a:r>
          </a:p>
        </p:txBody>
      </p:sp>
      <p:sp useBgFill="1">
        <p:nvSpPr>
          <p:cNvPr id="21" name="Rectangle 20">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a:xfrm>
            <a:off x="4821898" y="643466"/>
            <a:ext cx="5827472" cy="5571067"/>
          </a:xfrm>
        </p:spPr>
        <p:txBody>
          <a:bodyPr>
            <a:normAutofit/>
          </a:bodyPr>
          <a:lstStyle/>
          <a:p>
            <a:r>
              <a:rPr lang="en-US" sz="2400" dirty="0"/>
              <a:t>South end Boston (in cluster 1) is the best neighborhood to open an ice cream shop in Boston. </a:t>
            </a:r>
          </a:p>
          <a:p>
            <a:r>
              <a:rPr lang="en-US" sz="2400" dirty="0"/>
              <a:t>It has the greatest number of total venues and is expected to attract many people to visit. </a:t>
            </a:r>
          </a:p>
          <a:p>
            <a:r>
              <a:rPr lang="en-US" sz="2400" dirty="0"/>
              <a:t>The final decision is dependent on the budget of the client to rent the place. According to the budget limitations of the client, we can find other neighborhoods and select the one with the greatest number of venues and a smaller number of ice cream shops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4B1B-E66C-484F-9E10-1F9AE58E7336}"/>
              </a:ext>
            </a:extLst>
          </p:cNvPr>
          <p:cNvSpPr/>
          <p:nvPr/>
        </p:nvSpPr>
        <p:spPr>
          <a:xfrm>
            <a:off x="1507958" y="6019889"/>
            <a:ext cx="9561094" cy="646331"/>
          </a:xfrm>
          <a:prstGeom prst="rect">
            <a:avLst/>
          </a:prstGeom>
        </p:spPr>
        <p:txBody>
          <a:bodyPr wrap="squar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South End Boston with 12 parks, 7 gardens, 4 playgrounds, and one movie theater and no ice cream shop within walking distance is the best neighborhood to open an ice cream shop in Boston</a:t>
            </a:r>
          </a:p>
        </p:txBody>
      </p:sp>
      <p:pic>
        <p:nvPicPr>
          <p:cNvPr id="5" name="Picture 4">
            <a:extLst>
              <a:ext uri="{FF2B5EF4-FFF2-40B4-BE49-F238E27FC236}">
                <a16:creationId xmlns:a16="http://schemas.microsoft.com/office/drawing/2014/main" id="{96BF3F27-0A17-4A3E-B914-A5042B11F6B6}"/>
              </a:ext>
            </a:extLst>
          </p:cNvPr>
          <p:cNvPicPr>
            <a:picLocks noChangeAspect="1"/>
          </p:cNvPicPr>
          <p:nvPr/>
        </p:nvPicPr>
        <p:blipFill>
          <a:blip r:embed="rId2"/>
          <a:stretch>
            <a:fillRect/>
          </a:stretch>
        </p:blipFill>
        <p:spPr>
          <a:xfrm>
            <a:off x="2262219" y="514945"/>
            <a:ext cx="8052572" cy="5267821"/>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a:xfrm>
            <a:off x="566058" y="836023"/>
            <a:ext cx="2718788" cy="5183777"/>
          </a:xfrm>
        </p:spPr>
        <p:txBody>
          <a:bodyPr anchor="ctr">
            <a:normAutofit/>
          </a:bodyPr>
          <a:lstStyle/>
          <a:p>
            <a:r>
              <a:rPr lang="en-US" sz="3300" b="1">
                <a:solidFill>
                  <a:srgbClr val="FFFFFF"/>
                </a:solidFill>
              </a:rPr>
              <a:t>Assignment</a:t>
            </a:r>
          </a:p>
        </p:txBody>
      </p:sp>
      <p:sp>
        <p:nvSpPr>
          <p:cNvPr id="17" name="Rectangle 1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70C7A51-9177-4929-933A-0900922AA4A8}"/>
              </a:ext>
            </a:extLst>
          </p:cNvPr>
          <p:cNvGraphicFramePr>
            <a:graphicFrameLocks noGrp="1"/>
          </p:cNvGraphicFramePr>
          <p:nvPr>
            <p:ph idx="1"/>
            <p:extLst>
              <p:ext uri="{D42A27DB-BD31-4B8C-83A1-F6EECF244321}">
                <p14:modId xmlns:p14="http://schemas.microsoft.com/office/powerpoint/2010/main" val="3659801583"/>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a:xfrm>
            <a:off x="1261872" y="365760"/>
            <a:ext cx="9692640" cy="1325562"/>
          </a:xfrm>
        </p:spPr>
        <p:txBody>
          <a:bodyPr>
            <a:normAutofit/>
          </a:bodyPr>
          <a:lstStyle/>
          <a:p>
            <a:r>
              <a:rPr lang="en-US" b="1" dirty="0"/>
              <a:t>Business Problem</a:t>
            </a:r>
            <a:endParaRPr lang="en-US" b="1"/>
          </a:p>
        </p:txBody>
      </p:sp>
      <p:graphicFrame>
        <p:nvGraphicFramePr>
          <p:cNvPr id="5" name="Content Placeholder 2">
            <a:extLst>
              <a:ext uri="{FF2B5EF4-FFF2-40B4-BE49-F238E27FC236}">
                <a16:creationId xmlns:a16="http://schemas.microsoft.com/office/drawing/2014/main" id="{E840B6FF-D8BD-4952-9B5E-C68A0DA18783}"/>
              </a:ext>
            </a:extLst>
          </p:cNvPr>
          <p:cNvGraphicFramePr>
            <a:graphicFrameLocks noGrp="1"/>
          </p:cNvGraphicFramePr>
          <p:nvPr>
            <p:ph idx="1"/>
            <p:extLst>
              <p:ext uri="{D42A27DB-BD31-4B8C-83A1-F6EECF244321}">
                <p14:modId xmlns:p14="http://schemas.microsoft.com/office/powerpoint/2010/main" val="3226711315"/>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a:xfrm>
            <a:off x="1261872" y="365760"/>
            <a:ext cx="9692640" cy="1325562"/>
          </a:xfrm>
        </p:spPr>
        <p:txBody>
          <a:bodyPr>
            <a:normAutofit/>
          </a:bodyPr>
          <a:lstStyle/>
          <a:p>
            <a:r>
              <a:rPr lang="en-US" b="1" dirty="0"/>
              <a:t>Data Sources</a:t>
            </a:r>
            <a:endParaRPr lang="en-US"/>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a:xfrm>
            <a:off x="1261872" y="1828800"/>
            <a:ext cx="8595360" cy="4351337"/>
          </a:xfrm>
        </p:spPr>
        <p:txBody>
          <a:bodyPr>
            <a:normAutofit/>
          </a:bodyPr>
          <a:lstStyle/>
          <a:p>
            <a:pPr marL="514350" lvl="0" indent="-514350">
              <a:buFont typeface="+mj-lt"/>
              <a:buAutoNum type="arabicPeriod"/>
            </a:pPr>
            <a:r>
              <a:rPr lang="en-US"/>
              <a:t>Extract the information about the neighborhoods of Boston (23 neighborhoods) along with the median one-bedroom rent price (as an estimate of the renting price of the shop) of each neighborhood using the following website and </a:t>
            </a:r>
            <a:r>
              <a:rPr lang="en-US" err="1"/>
              <a:t>BeautifulSoup</a:t>
            </a:r>
            <a:r>
              <a:rPr lang="en-US"/>
              <a:t> website scraping library: </a:t>
            </a:r>
            <a:r>
              <a:rPr lang="en-US" u="sng">
                <a:hlinkClick r:id="rId2"/>
              </a:rPr>
              <a:t>http://realestate.boston.com/renting/2019/02/19/median-one-bedroom-rent-price/</a:t>
            </a:r>
            <a:endParaRPr lang="en-US"/>
          </a:p>
          <a:p>
            <a:pPr marL="514350" lvl="0" indent="-514350">
              <a:buFont typeface="+mj-lt"/>
              <a:buAutoNum type="arabicPeriod"/>
            </a:pPr>
            <a:r>
              <a:rPr lang="en-US"/>
              <a:t>Transform the data into pandas </a:t>
            </a:r>
            <a:r>
              <a:rPr lang="en-US" err="1"/>
              <a:t>dataframe</a:t>
            </a:r>
            <a:r>
              <a:rPr lang="en-US"/>
              <a:t>.</a:t>
            </a:r>
          </a:p>
          <a:p>
            <a:pPr marL="514350" lvl="0" indent="-514350">
              <a:buFont typeface="+mj-lt"/>
              <a:buAutoNum type="arabicPeriod"/>
            </a:pPr>
            <a:r>
              <a:rPr lang="en-US"/>
              <a:t>Use </a:t>
            </a:r>
            <a:r>
              <a:rPr lang="en-US" err="1"/>
              <a:t>GeoPy</a:t>
            </a:r>
            <a:r>
              <a:rPr lang="en-US"/>
              <a:t> Python package to get the latitude and the longitude coordinates of all the neighborhoods of Boston.</a:t>
            </a:r>
          </a:p>
          <a:p>
            <a:pPr marL="514350" lvl="0" indent="-514350">
              <a:buFont typeface="+mj-lt"/>
              <a:buAutoNum type="arabicPeriod"/>
            </a:pPr>
            <a:r>
              <a:rPr lang="en-US"/>
              <a:t>Map the neighborhoods using Folium Python library.</a:t>
            </a:r>
          </a:p>
          <a:p>
            <a:pPr marL="514350" lvl="0" indent="-514350">
              <a:buFont typeface="+mj-lt"/>
              <a:buAutoNum type="arabicPeriod"/>
            </a:pPr>
            <a:r>
              <a:rPr lang="en-US"/>
              <a:t>Use Foursquare API to get information about some venues around these neighborhoods.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32120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a:xfrm>
            <a:off x="965198" y="643466"/>
            <a:ext cx="3092718" cy="5528734"/>
          </a:xfrm>
          <a:noFill/>
        </p:spPr>
        <p:txBody>
          <a:bodyPr anchor="t">
            <a:normAutofit/>
          </a:bodyPr>
          <a:lstStyle/>
          <a:p>
            <a:r>
              <a:rPr lang="en-US" sz="2800" b="1">
                <a:solidFill>
                  <a:srgbClr val="FFFFFF"/>
                </a:solidFill>
              </a:rPr>
              <a:t>Foursquare API</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a:xfrm>
            <a:off x="4821898" y="643466"/>
            <a:ext cx="5827472" cy="5571067"/>
          </a:xfrm>
        </p:spPr>
        <p:txBody>
          <a:bodyPr>
            <a:normAutofit/>
          </a:bodyPr>
          <a:lstStyle/>
          <a:p>
            <a:pPr marL="514350" indent="-514350">
              <a:buFont typeface="+mj-lt"/>
              <a:buAutoNum type="arabicPeriod"/>
            </a:pPr>
            <a:r>
              <a:rPr lang="en-US" sz="1900"/>
              <a:t>Looking for a group of venues in walking distance (500 meters) of each of the neighborhood:</a:t>
            </a:r>
          </a:p>
          <a:p>
            <a:pPr marL="457200" lvl="1" indent="0">
              <a:buNone/>
            </a:pPr>
            <a:r>
              <a:rPr lang="en-US" sz="1900"/>
              <a:t>Movie Theater, Playground, Park, Garden, Water Park, General Entertainment, Stadium, Amphitheater, Aquarium, Street Art, Beach, Recreation Center, Pedestrian Plaza venues).</a:t>
            </a:r>
          </a:p>
          <a:p>
            <a:pPr marL="457200" lvl="1" indent="0">
              <a:buNone/>
            </a:pPr>
            <a:r>
              <a:rPr lang="en-US" sz="1900"/>
              <a:t>These venues are places that many people usually visit them for entertainment and hence we will have good demand for ice cream around them. </a:t>
            </a:r>
          </a:p>
          <a:p>
            <a:pPr marL="514350" lvl="0" indent="-514350">
              <a:buFont typeface="+mj-lt"/>
              <a:buAutoNum type="arabicPeriod"/>
            </a:pPr>
            <a:r>
              <a:rPr lang="en-US" sz="1900"/>
              <a:t>Looking for Ice cream shops within walking distance of each of the neighborhoods</a:t>
            </a:r>
            <a:r>
              <a:rPr lang="en-US" sz="1900" b="1"/>
              <a:t>. </a:t>
            </a:r>
          </a:p>
          <a:p>
            <a:pPr marL="457200" lvl="1" indent="0">
              <a:buNone/>
            </a:pPr>
            <a:r>
              <a:rPr lang="en-US" sz="1900"/>
              <a:t>To get an understanding of the competitors in each neighborhood. In total, 23 Ice Cream Shop were found in Boston Area.</a:t>
            </a:r>
          </a:p>
          <a:p>
            <a:endParaRPr lang="en-US" sz="190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2D005-0DBA-4360-A3EF-9AA3F93AB0CE}"/>
              </a:ext>
            </a:extLst>
          </p:cNvPr>
          <p:cNvPicPr/>
          <p:nvPr/>
        </p:nvPicPr>
        <p:blipFill>
          <a:blip r:embed="rId2"/>
          <a:stretch>
            <a:fillRect/>
          </a:stretch>
        </p:blipFill>
        <p:spPr>
          <a:xfrm>
            <a:off x="925285" y="293915"/>
            <a:ext cx="9453957" cy="5753959"/>
          </a:xfrm>
          <a:prstGeom prst="rect">
            <a:avLst/>
          </a:prstGeom>
        </p:spPr>
      </p:pic>
      <p:sp>
        <p:nvSpPr>
          <p:cNvPr id="5" name="Rectangle 4">
            <a:extLst>
              <a:ext uri="{FF2B5EF4-FFF2-40B4-BE49-F238E27FC236}">
                <a16:creationId xmlns:a16="http://schemas.microsoft.com/office/drawing/2014/main" id="{E1E49FE7-DE93-4B5A-AC98-D1813152A21D}"/>
              </a:ext>
            </a:extLst>
          </p:cNvPr>
          <p:cNvSpPr/>
          <p:nvPr/>
        </p:nvSpPr>
        <p:spPr>
          <a:xfrm>
            <a:off x="3650683" y="6047874"/>
            <a:ext cx="4890633" cy="369332"/>
          </a:xfrm>
          <a:prstGeom prst="rect">
            <a:avLst/>
          </a:prstGeom>
        </p:spPr>
        <p:txBody>
          <a:bodyPr wrap="non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23 neighborhoods of Boston selected for this study</a:t>
            </a:r>
          </a:p>
        </p:txBody>
      </p:sp>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643831" y="2325157"/>
            <a:ext cx="3690425" cy="3854979"/>
          </a:xfrm>
        </p:spPr>
        <p:txBody>
          <a:bodyPr>
            <a:normAutofit/>
          </a:bodyPr>
          <a:lstStyle/>
          <a:p>
            <a:r>
              <a:rPr lang="en-US" sz="1600"/>
              <a:t>In total, we found 214 venues in Boston.</a:t>
            </a:r>
          </a:p>
          <a:p>
            <a:r>
              <a:rPr lang="en-US" sz="1600"/>
              <a:t>The most frequent venue is Park.</a:t>
            </a:r>
          </a:p>
          <a:p>
            <a:endParaRPr lang="en-US" sz="1600"/>
          </a:p>
        </p:txBody>
      </p:sp>
      <p:pic>
        <p:nvPicPr>
          <p:cNvPr id="4" name="Picture 3">
            <a:extLst>
              <a:ext uri="{FF2B5EF4-FFF2-40B4-BE49-F238E27FC236}">
                <a16:creationId xmlns:a16="http://schemas.microsoft.com/office/drawing/2014/main" id="{5236D7B1-9193-42BB-8F00-8D0385CF849B}"/>
              </a:ext>
            </a:extLst>
          </p:cNvPr>
          <p:cNvPicPr/>
          <p:nvPr/>
        </p:nvPicPr>
        <p:blipFill>
          <a:blip r:embed="rId2"/>
          <a:stretch>
            <a:fillRect/>
          </a:stretch>
        </p:blipFill>
        <p:spPr>
          <a:xfrm>
            <a:off x="4654296" y="710217"/>
            <a:ext cx="6155736" cy="5447826"/>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a:xfrm>
            <a:off x="1261871" y="365760"/>
            <a:ext cx="9858383" cy="1325562"/>
          </a:xfrm>
        </p:spPr>
        <p:txBody>
          <a:bodyPr>
            <a:normAutofit/>
          </a:bodyPr>
          <a:lstStyle/>
          <a:p>
            <a:r>
              <a:rPr lang="en-US" b="1" dirty="0"/>
              <a:t>Methodology</a:t>
            </a:r>
            <a:endParaRPr lang="en-US"/>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1ACD27B-0323-448E-A7D7-62CFFEFDA5BF}"/>
              </a:ext>
            </a:extLst>
          </p:cNvPr>
          <p:cNvGraphicFramePr>
            <a:graphicFrameLocks noGrp="1"/>
          </p:cNvGraphicFramePr>
          <p:nvPr>
            <p:ph idx="1"/>
            <p:extLst>
              <p:ext uri="{D42A27DB-BD31-4B8C-83A1-F6EECF244321}">
                <p14:modId xmlns:p14="http://schemas.microsoft.com/office/powerpoint/2010/main" val="424741050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D898B7C3-F94C-4885-B169-FFE4F9964B1E}"/>
              </a:ext>
            </a:extLst>
          </p:cNvPr>
          <p:cNvPicPr>
            <a:picLocks noGrp="1"/>
          </p:cNvPicPr>
          <p:nvPr>
            <p:ph idx="1"/>
          </p:nvPr>
        </p:nvPicPr>
        <p:blipFill>
          <a:blip r:embed="rId2"/>
          <a:stretch>
            <a:fillRect/>
          </a:stretch>
        </p:blipFill>
        <p:spPr>
          <a:xfrm>
            <a:off x="2779983" y="643467"/>
            <a:ext cx="6190073" cy="5571066"/>
          </a:xfrm>
          <a:prstGeom prst="rect">
            <a:avLst/>
          </a:prstGeom>
        </p:spPr>
      </p:pic>
      <p:sp>
        <p:nvSpPr>
          <p:cNvPr id="5" name="Rectangle 4">
            <a:extLst>
              <a:ext uri="{FF2B5EF4-FFF2-40B4-BE49-F238E27FC236}">
                <a16:creationId xmlns:a16="http://schemas.microsoft.com/office/drawing/2014/main" id="{E1CBB75A-31CD-42BF-B46D-147B09A8F525}"/>
              </a:ext>
            </a:extLst>
          </p:cNvPr>
          <p:cNvSpPr/>
          <p:nvPr/>
        </p:nvSpPr>
        <p:spPr>
          <a:xfrm>
            <a:off x="3290939" y="6308209"/>
            <a:ext cx="6360587" cy="369332"/>
          </a:xfrm>
          <a:prstGeom prst="rect">
            <a:avLst/>
          </a:prstGeom>
        </p:spPr>
        <p:txBody>
          <a:bodyPr wrap="none">
            <a:spAutoFit/>
          </a:bodyPr>
          <a:lstStyle/>
          <a:p>
            <a:pPr>
              <a:spcAft>
                <a:spcPts val="600"/>
              </a:spcAft>
            </a:pPr>
            <a:r>
              <a:rPr lang="en-US" dirty="0">
                <a:latin typeface="Calibri" panose="020F0502020204030204" pitchFamily="34" charset="0"/>
                <a:ea typeface="Calibri" panose="020F0502020204030204" pitchFamily="34" charset="0"/>
                <a:cs typeface="Arial" panose="020B0604020202020204" pitchFamily="34" charset="0"/>
              </a:rPr>
              <a:t>Use </a:t>
            </a:r>
            <a:r>
              <a:rPr lang="en-US" dirty="0" err="1">
                <a:latin typeface="Calibri" panose="020F0502020204030204" pitchFamily="34" charset="0"/>
                <a:ea typeface="Calibri" panose="020F0502020204030204" pitchFamily="34" charset="0"/>
                <a:cs typeface="Arial" panose="020B0604020202020204" pitchFamily="34" charset="0"/>
              </a:rPr>
              <a:t>KMeans</a:t>
            </a:r>
            <a:r>
              <a:rPr lang="en-US" dirty="0">
                <a:latin typeface="Calibri" panose="020F0502020204030204" pitchFamily="34" charset="0"/>
                <a:ea typeface="Calibri" panose="020F0502020204030204" pitchFamily="34" charset="0"/>
                <a:cs typeface="Arial" panose="020B0604020202020204" pitchFamily="34" charset="0"/>
              </a:rPr>
              <a:t> to cluster the neighborhoods of Boston into 5 classes</a:t>
            </a:r>
            <a:endParaRPr lang="en-US"/>
          </a:p>
        </p:txBody>
      </p:sp>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TotalTime>
  <Words>661</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Century Schoolbook</vt:lpstr>
      <vt:lpstr>Wingdings 2</vt:lpstr>
      <vt:lpstr>Vista</vt:lpstr>
      <vt:lpstr>What is the best spot for our Ice Cream Shop?</vt:lpstr>
      <vt:lpstr>Assignment</vt:lpstr>
      <vt:lpstr>Business Problem</vt:lpstr>
      <vt:lpstr>Data Sources</vt:lpstr>
      <vt:lpstr>Foursquare API</vt:lpstr>
      <vt:lpstr>Presentación de PowerPoint</vt:lpstr>
      <vt:lpstr>Presentación de PowerPoint</vt:lpstr>
      <vt:lpstr>Methodology</vt:lpstr>
      <vt:lpstr>Presentación de PowerPoint</vt:lpstr>
      <vt:lpstr>Results and Discussion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best spot for our Ice Cream Shop?</dc:title>
  <dc:creator>Full name</dc:creator>
  <cp:lastModifiedBy>Full name</cp:lastModifiedBy>
  <cp:revision>1</cp:revision>
  <dcterms:created xsi:type="dcterms:W3CDTF">2020-02-10T11:04:43Z</dcterms:created>
  <dcterms:modified xsi:type="dcterms:W3CDTF">2020-02-10T11:06:11Z</dcterms:modified>
</cp:coreProperties>
</file>