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8" r:id="rId4"/>
  </p:sldMasterIdLst>
  <p:notesMasterIdLst>
    <p:notesMasterId r:id="rId16"/>
  </p:notesMasterIdLst>
  <p:handoutMasterIdLst>
    <p:handoutMasterId r:id="rId17"/>
  </p:handoutMasterIdLst>
  <p:sldIdLst>
    <p:sldId id="673" r:id="rId5"/>
    <p:sldId id="791" r:id="rId6"/>
    <p:sldId id="765" r:id="rId7"/>
    <p:sldId id="628" r:id="rId8"/>
    <p:sldId id="795" r:id="rId9"/>
    <p:sldId id="799" r:id="rId10"/>
    <p:sldId id="800" r:id="rId11"/>
    <p:sldId id="801" r:id="rId12"/>
    <p:sldId id="766" r:id="rId13"/>
    <p:sldId id="797" r:id="rId14"/>
    <p:sldId id="798" r:id="rId15"/>
  </p:sldIdLst>
  <p:sldSz cx="12192000" cy="6858000"/>
  <p:notesSz cx="7315200" cy="9601200"/>
  <p:custDataLst>
    <p:tags r:id="rId18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  <p15:guide id="12" orient="horz" pos="1440" userDrawn="1">
          <p15:clr>
            <a:srgbClr val="A4A3A4"/>
          </p15:clr>
        </p15:guide>
        <p15:guide id="13" orient="horz" pos="2568" userDrawn="1">
          <p15:clr>
            <a:srgbClr val="A4A3A4"/>
          </p15:clr>
        </p15:guide>
        <p15:guide id="14" orient="horz" pos="3384" userDrawn="1">
          <p15:clr>
            <a:srgbClr val="A4A3A4"/>
          </p15:clr>
        </p15:guide>
        <p15:guide id="15" orient="horz" pos="3576" userDrawn="1">
          <p15:clr>
            <a:srgbClr val="A4A3A4"/>
          </p15:clr>
        </p15:guide>
        <p15:guide id="16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der Kuur, Cindy K" initials="CV" lastIdx="7" clrIdx="0">
    <p:extLst>
      <p:ext uri="{19B8F6BF-5375-455C-9EA6-DF929625EA0E}">
        <p15:presenceInfo xmlns:p15="http://schemas.microsoft.com/office/powerpoint/2012/main" userId="Vander Kuur, Cindy K" providerId="None"/>
      </p:ext>
    </p:extLst>
  </p:cmAuthor>
  <p:cmAuthor id="2" name="Cavalieri, Lauren" initials="LC" lastIdx="11" clrIdx="1">
    <p:extLst>
      <p:ext uri="{19B8F6BF-5375-455C-9EA6-DF929625EA0E}">
        <p15:presenceInfo xmlns:p15="http://schemas.microsoft.com/office/powerpoint/2012/main" userId="Cavalieri, Lauren" providerId="None"/>
      </p:ext>
    </p:extLst>
  </p:cmAuthor>
  <p:cmAuthor id="3" name="Sokoll, Jon-Cody" initials="JS" lastIdx="2" clrIdx="2">
    <p:extLst>
      <p:ext uri="{19B8F6BF-5375-455C-9EA6-DF929625EA0E}">
        <p15:presenceInfo xmlns:p15="http://schemas.microsoft.com/office/powerpoint/2012/main" userId="Sokoll, Jon-Cody" providerId="None"/>
      </p:ext>
    </p:extLst>
  </p:cmAuthor>
  <p:cmAuthor id="4" name="Dominguez, Tatiana O" initials="TD" lastIdx="1" clrIdx="3">
    <p:extLst>
      <p:ext uri="{19B8F6BF-5375-455C-9EA6-DF929625EA0E}">
        <p15:presenceInfo xmlns:p15="http://schemas.microsoft.com/office/powerpoint/2012/main" userId="Dominguez, Tatiana 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2DC"/>
    <a:srgbClr val="006FC8"/>
    <a:srgbClr val="BFBFBF"/>
    <a:srgbClr val="62B5E5"/>
    <a:srgbClr val="75787B"/>
    <a:srgbClr val="000099"/>
    <a:srgbClr val="595959"/>
    <a:srgbClr val="0237AE"/>
    <a:srgbClr val="003300"/>
    <a:srgbClr val="BB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17" autoAdjust="0"/>
  </p:normalViewPr>
  <p:slideViewPr>
    <p:cSldViewPr snapToGrid="0">
      <p:cViewPr>
        <p:scale>
          <a:sx n="50" d="100"/>
          <a:sy n="50" d="100"/>
        </p:scale>
        <p:origin x="704" y="216"/>
      </p:cViewPr>
      <p:guideLst>
        <p:guide/>
        <p:guide orient="horz" pos="1872"/>
        <p:guide orient="horz" pos="1440"/>
        <p:guide orient="horz" pos="2568"/>
        <p:guide orient="horz" pos="3384"/>
        <p:guide orient="horz" pos="3576"/>
        <p:guide pos="4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12/9/2022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13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4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7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8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27481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58CD61-00D1-4FFF-910C-2D05AA01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93116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Artificial Intelligence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372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Artificial Intelligence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10E32-18C5-4372-89D1-742AC7EA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58655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Artificial Intelligence Guild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9749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Artificial Intelligence Guild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374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3324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162012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6436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16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899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632807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title style</a:t>
            </a:r>
          </a:p>
          <a:p>
            <a:pPr lvl="1"/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412505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9279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22088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402665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688171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9949093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569858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229864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739573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1690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264694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72488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73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46752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78659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533598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482592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1030378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>
              <a:spcAft>
                <a:spcPts val="1333"/>
              </a:spcAft>
            </a:pPr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>
                <a:solidFill>
                  <a:schemeClr val="bg1"/>
                </a:solidFill>
              </a:rPr>
              <a:t>Co-brand</a:t>
            </a:r>
            <a:br>
              <a:rPr lang="en-US" sz="1600" noProof="0">
                <a:solidFill>
                  <a:schemeClr val="bg1"/>
                </a:solidFill>
              </a:rPr>
            </a:br>
            <a:r>
              <a:rPr lang="en-US" sz="1600" noProof="0">
                <a:solidFill>
                  <a:schemeClr val="bg1"/>
                </a:solidFill>
              </a:rPr>
              <a:t>Logo</a:t>
            </a:r>
          </a:p>
          <a:p>
            <a:endParaRPr lang="en-US" noProof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7864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67" noProof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5029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6816169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>
                <a:solidFill>
                  <a:schemeClr val="bg1"/>
                </a:solidFill>
              </a:rPr>
              <a:t>Machine Learning Guild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70445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2021882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94305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678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678972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140324"/>
            <a:ext cx="8458200" cy="519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A54A40-03D9-4AD9-8869-0F36C0109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514" y="957717"/>
            <a:ext cx="11745686" cy="114685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68688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Artificial Intelligence Guild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464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Artificial Intelligence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829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Artificial Intelligence Guild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702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Artificial Intelligence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791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Artificial Intelligence Guild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bg1"/>
                </a:solidFill>
              </a:rPr>
              <a:t>Copyright © 2022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912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4057934567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think-cell Slide" r:id="rId45" imgW="270" imgH="270" progId="TCLayout.ActiveDocument.1">
                  <p:embed/>
                </p:oleObj>
              </mc:Choice>
              <mc:Fallback>
                <p:oleObj name="think-cell Slide" r:id="rId4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0" y="402586"/>
            <a:ext cx="11252200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0"/>
              </a:spcBef>
              <a:buSzPct val="100000"/>
              <a:buFont typeface="Arial"/>
              <a:buNone/>
            </a:pPr>
            <a:r>
              <a:rPr lang="en-US" sz="650" noProof="0" dirty="0">
                <a:solidFill>
                  <a:schemeClr val="tx1"/>
                </a:solidFill>
              </a:rPr>
              <a:t>Artificial Intelligence Guild</a:t>
            </a:r>
          </a:p>
        </p:txBody>
      </p:sp>
      <p:sp>
        <p:nvSpPr>
          <p:cNvPr id="1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 algn="l" defTabSz="1219170" rtl="0" eaLnBrk="1" latinLnBrk="0" hangingPunct="1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b="0" noProof="0" dirty="0">
                <a:solidFill>
                  <a:schemeClr val="tx1"/>
                </a:solidFill>
                <a:latin typeface="+mn-lt"/>
              </a:rPr>
              <a:t>Copyright © 2022 Deloitte Development LLC. 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  <p:sldLayoutId id="2147483785" r:id="rId27"/>
    <p:sldLayoutId id="2147483786" r:id="rId28"/>
    <p:sldLayoutId id="2147483787" r:id="rId29"/>
    <p:sldLayoutId id="2147483788" r:id="rId30"/>
    <p:sldLayoutId id="2147483789" r:id="rId31"/>
    <p:sldLayoutId id="2147483790" r:id="rId32"/>
    <p:sldLayoutId id="2147483791" r:id="rId33"/>
    <p:sldLayoutId id="2147483792" r:id="rId34"/>
    <p:sldLayoutId id="2147483793" r:id="rId35"/>
    <p:sldLayoutId id="2147483794" r:id="rId36"/>
    <p:sldLayoutId id="2147483795" r:id="rId37"/>
    <p:sldLayoutId id="2147483796" r:id="rId38"/>
    <p:sldLayoutId id="2147483797" r:id="rId39"/>
    <p:sldLayoutId id="2147483798" r:id="rId40"/>
    <p:sldLayoutId id="2147483799" r:id="rId41"/>
  </p:sldLayoutIdLst>
  <p:transition>
    <p:fade/>
  </p:transition>
  <p:hf hdr="0" dt="0"/>
  <p:txStyles>
    <p:titleStyle>
      <a:lvl1pPr algn="l" defTabSz="121917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0"/>
        </a:spcBef>
        <a:spcAft>
          <a:spcPts val="1333"/>
        </a:spcAft>
        <a:buSzPct val="100000"/>
        <a:buFontTx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270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794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31800" indent="-127000" algn="l" defTabSz="1219170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◦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84200" indent="-127000" algn="l" defTabSz="1064657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82" indent="-235194" algn="l" defTabSz="1219170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6">
          <p15:clr>
            <a:srgbClr val="F26B43"/>
          </p15:clr>
        </p15:guide>
        <p15:guide id="5" pos="738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6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6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5199" y="5744380"/>
            <a:ext cx="10618899" cy="50564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Sai Samyukta Palle - Virtual Trial Rooms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Artificial Intelligence Guild Apprentice Capstone Presentation</a:t>
            </a:r>
            <a:endParaRPr lang="en-US" sz="2000" b="0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/>
              <a:t>Sense &amp; Incubate </a:t>
            </a:r>
            <a:r>
              <a:rPr lang="en-US" dirty="0"/>
              <a:t> | 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D607CE-92C6-41A2-A40A-25850A8DB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9" y="6112510"/>
            <a:ext cx="547358" cy="54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157C2-EAAD-FB43-9173-7E7A5D60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358900"/>
            <a:ext cx="3676240" cy="366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394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5D157-6DB3-4281-9359-2E95AC22A0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51920" y="1497649"/>
            <a:ext cx="9239880" cy="1600426"/>
          </a:xfrm>
        </p:spPr>
        <p:txBody>
          <a:bodyPr/>
          <a:lstStyle/>
          <a:p>
            <a:r>
              <a:rPr lang="en-US" b="1" dirty="0"/>
              <a:t>         Your Learning Outcomes</a:t>
            </a:r>
          </a:p>
          <a:p>
            <a:pPr marL="228600" indent="-228600">
              <a:buAutoNum type="arabicPeriod"/>
            </a:pPr>
            <a:r>
              <a:rPr lang="en-US" i="1" dirty="0"/>
              <a:t>There is a shortage of data where one person is wearing multiple different garments. (Led to manually editing using Photoshop)</a:t>
            </a:r>
          </a:p>
          <a:p>
            <a:pPr marL="228600" indent="-228600">
              <a:buFontTx/>
              <a:buAutoNum type="arabicPeriod"/>
            </a:pPr>
            <a:r>
              <a:rPr lang="en-US" i="1" dirty="0"/>
              <a:t>GANs concept - U-Net Architecture</a:t>
            </a:r>
          </a:p>
          <a:p>
            <a:pPr marL="228600" indent="-228600">
              <a:buAutoNum type="arabicPeriod"/>
            </a:pPr>
            <a:r>
              <a:rPr lang="en-US" i="1" dirty="0"/>
              <a:t>Torch</a:t>
            </a:r>
          </a:p>
          <a:p>
            <a:pPr marL="228600" indent="-228600">
              <a:buAutoNum type="arabicPeriod"/>
            </a:pPr>
            <a:endParaRPr lang="en-US" i="1" dirty="0"/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BBB9-0A64-4FD8-BACB-9E66DA85781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65737" y="3301889"/>
            <a:ext cx="5328000" cy="2382212"/>
          </a:xfrm>
        </p:spPr>
        <p:txBody>
          <a:bodyPr/>
          <a:lstStyle/>
          <a:p>
            <a:r>
              <a:rPr lang="en-US" b="1" dirty="0"/>
              <a:t>       Growing Your Mastery</a:t>
            </a:r>
          </a:p>
          <a:p>
            <a:pPr marL="228600" indent="-228600">
              <a:buAutoNum type="arabicPeriod"/>
            </a:pPr>
            <a:r>
              <a:rPr lang="en-US" i="1" dirty="0"/>
              <a:t>Creating data.</a:t>
            </a:r>
          </a:p>
          <a:p>
            <a:pPr marL="228600" indent="-228600">
              <a:buAutoNum type="arabicPeriod"/>
            </a:pPr>
            <a:r>
              <a:rPr lang="en-US" i="1" dirty="0"/>
              <a:t>Learning more about GANs (Extending its uses in NLP)</a:t>
            </a:r>
          </a:p>
          <a:p>
            <a:pPr marL="228600" indent="-228600">
              <a:buAutoNum type="arabicPeriod"/>
            </a:pPr>
            <a:r>
              <a:rPr lang="en-US" i="1" dirty="0"/>
              <a:t>Participating in hackathons related to the same field.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       Giving Back</a:t>
            </a:r>
          </a:p>
          <a:p>
            <a:r>
              <a:rPr lang="en-US" i="1" dirty="0"/>
              <a:t>Seeking new project opportunities in the space.</a:t>
            </a:r>
          </a:p>
          <a:p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2CF79-A29E-4AAB-8E2F-B574151F84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9900" y="736688"/>
            <a:ext cx="11252200" cy="757255"/>
          </a:xfrm>
        </p:spPr>
        <p:txBody>
          <a:bodyPr/>
          <a:lstStyle/>
          <a:p>
            <a:r>
              <a:rPr lang="en-US" dirty="0"/>
              <a:t>And our skills grow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4F058E-0407-4205-B8CB-182E0D4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Education_Fill_7">
            <a:extLst>
              <a:ext uri="{FF2B5EF4-FFF2-40B4-BE49-F238E27FC236}">
                <a16:creationId xmlns:a16="http://schemas.microsoft.com/office/drawing/2014/main" id="{0A0107EB-E5CE-48E3-9C70-5604B5DF65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51919" y="1389730"/>
            <a:ext cx="425417" cy="425417"/>
            <a:chOff x="5432" y="3568"/>
            <a:chExt cx="340" cy="340"/>
          </a:xfrm>
          <a:solidFill>
            <a:schemeClr val="accent4"/>
          </a:solidFill>
        </p:grpSpPr>
        <p:sp>
          <p:nvSpPr>
            <p:cNvPr id="8" name="Freeform 928">
              <a:extLst>
                <a:ext uri="{FF2B5EF4-FFF2-40B4-BE49-F238E27FC236}">
                  <a16:creationId xmlns:a16="http://schemas.microsoft.com/office/drawing/2014/main" id="{24C556F3-2BB1-4407-8E60-3B4B86110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" name="Freeform 929">
              <a:extLst>
                <a:ext uri="{FF2B5EF4-FFF2-40B4-BE49-F238E27FC236}">
                  <a16:creationId xmlns:a16="http://schemas.microsoft.com/office/drawing/2014/main" id="{8D4F32C6-AD5F-453B-B751-A39CB5701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32" y="3568"/>
              <a:ext cx="340" cy="340"/>
            </a:xfrm>
            <a:custGeom>
              <a:avLst/>
              <a:gdLst>
                <a:gd name="T0" fmla="*/ 332 w 512"/>
                <a:gd name="T1" fmla="*/ 245 h 512"/>
                <a:gd name="T2" fmla="*/ 340 w 512"/>
                <a:gd name="T3" fmla="*/ 305 h 512"/>
                <a:gd name="T4" fmla="*/ 256 w 512"/>
                <a:gd name="T5" fmla="*/ 341 h 512"/>
                <a:gd name="T6" fmla="*/ 171 w 512"/>
                <a:gd name="T7" fmla="*/ 306 h 512"/>
                <a:gd name="T8" fmla="*/ 179 w 512"/>
                <a:gd name="T9" fmla="*/ 245 h 512"/>
                <a:gd name="T10" fmla="*/ 251 w 512"/>
                <a:gd name="T11" fmla="*/ 276 h 512"/>
                <a:gd name="T12" fmla="*/ 256 w 512"/>
                <a:gd name="T13" fmla="*/ 277 h 512"/>
                <a:gd name="T14" fmla="*/ 260 w 512"/>
                <a:gd name="T15" fmla="*/ 276 h 512"/>
                <a:gd name="T16" fmla="*/ 332 w 512"/>
                <a:gd name="T17" fmla="*/ 245 h 512"/>
                <a:gd name="T18" fmla="*/ 136 w 512"/>
                <a:gd name="T19" fmla="*/ 203 h 512"/>
                <a:gd name="T20" fmla="*/ 256 w 512"/>
                <a:gd name="T21" fmla="*/ 255 h 512"/>
                <a:gd name="T22" fmla="*/ 376 w 512"/>
                <a:gd name="T23" fmla="*/ 203 h 512"/>
                <a:gd name="T24" fmla="*/ 256 w 512"/>
                <a:gd name="T25" fmla="*/ 160 h 512"/>
                <a:gd name="T26" fmla="*/ 136 w 512"/>
                <a:gd name="T27" fmla="*/ 203 h 512"/>
                <a:gd name="T28" fmla="*/ 512 w 512"/>
                <a:gd name="T29" fmla="*/ 256 h 512"/>
                <a:gd name="T30" fmla="*/ 256 w 512"/>
                <a:gd name="T31" fmla="*/ 512 h 512"/>
                <a:gd name="T32" fmla="*/ 0 w 512"/>
                <a:gd name="T33" fmla="*/ 256 h 512"/>
                <a:gd name="T34" fmla="*/ 256 w 512"/>
                <a:gd name="T35" fmla="*/ 0 h 512"/>
                <a:gd name="T36" fmla="*/ 512 w 512"/>
                <a:gd name="T37" fmla="*/ 256 h 512"/>
                <a:gd name="T38" fmla="*/ 416 w 512"/>
                <a:gd name="T39" fmla="*/ 202 h 512"/>
                <a:gd name="T40" fmla="*/ 409 w 512"/>
                <a:gd name="T41" fmla="*/ 192 h 512"/>
                <a:gd name="T42" fmla="*/ 259 w 512"/>
                <a:gd name="T43" fmla="*/ 139 h 512"/>
                <a:gd name="T44" fmla="*/ 252 w 512"/>
                <a:gd name="T45" fmla="*/ 139 h 512"/>
                <a:gd name="T46" fmla="*/ 103 w 512"/>
                <a:gd name="T47" fmla="*/ 192 h 512"/>
                <a:gd name="T48" fmla="*/ 96 w 512"/>
                <a:gd name="T49" fmla="*/ 202 h 512"/>
                <a:gd name="T50" fmla="*/ 102 w 512"/>
                <a:gd name="T51" fmla="*/ 212 h 512"/>
                <a:gd name="T52" fmla="*/ 159 w 512"/>
                <a:gd name="T53" fmla="*/ 236 h 512"/>
                <a:gd name="T54" fmla="*/ 149 w 512"/>
                <a:gd name="T55" fmla="*/ 308 h 512"/>
                <a:gd name="T56" fmla="*/ 150 w 512"/>
                <a:gd name="T57" fmla="*/ 314 h 512"/>
                <a:gd name="T58" fmla="*/ 256 w 512"/>
                <a:gd name="T59" fmla="*/ 362 h 512"/>
                <a:gd name="T60" fmla="*/ 360 w 512"/>
                <a:gd name="T61" fmla="*/ 316 h 512"/>
                <a:gd name="T62" fmla="*/ 362 w 512"/>
                <a:gd name="T63" fmla="*/ 308 h 512"/>
                <a:gd name="T64" fmla="*/ 353 w 512"/>
                <a:gd name="T65" fmla="*/ 236 h 512"/>
                <a:gd name="T66" fmla="*/ 384 w 512"/>
                <a:gd name="T67" fmla="*/ 223 h 512"/>
                <a:gd name="T68" fmla="*/ 384 w 512"/>
                <a:gd name="T69" fmla="*/ 352 h 512"/>
                <a:gd name="T70" fmla="*/ 394 w 512"/>
                <a:gd name="T71" fmla="*/ 362 h 512"/>
                <a:gd name="T72" fmla="*/ 405 w 512"/>
                <a:gd name="T73" fmla="*/ 352 h 512"/>
                <a:gd name="T74" fmla="*/ 405 w 512"/>
                <a:gd name="T75" fmla="*/ 214 h 512"/>
                <a:gd name="T76" fmla="*/ 409 w 512"/>
                <a:gd name="T77" fmla="*/ 212 h 512"/>
                <a:gd name="T78" fmla="*/ 416 w 512"/>
                <a:gd name="T79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" h="512">
                  <a:moveTo>
                    <a:pt x="332" y="245"/>
                  </a:moveTo>
                  <a:cubicBezTo>
                    <a:pt x="340" y="305"/>
                    <a:pt x="340" y="305"/>
                    <a:pt x="340" y="305"/>
                  </a:cubicBezTo>
                  <a:cubicBezTo>
                    <a:pt x="331" y="315"/>
                    <a:pt x="299" y="341"/>
                    <a:pt x="256" y="341"/>
                  </a:cubicBezTo>
                  <a:cubicBezTo>
                    <a:pt x="201" y="341"/>
                    <a:pt x="177" y="315"/>
                    <a:pt x="171" y="306"/>
                  </a:cubicBezTo>
                  <a:cubicBezTo>
                    <a:pt x="179" y="245"/>
                    <a:pt x="179" y="245"/>
                    <a:pt x="179" y="245"/>
                  </a:cubicBezTo>
                  <a:cubicBezTo>
                    <a:pt x="251" y="276"/>
                    <a:pt x="251" y="276"/>
                    <a:pt x="251" y="276"/>
                  </a:cubicBezTo>
                  <a:cubicBezTo>
                    <a:pt x="253" y="277"/>
                    <a:pt x="254" y="277"/>
                    <a:pt x="256" y="277"/>
                  </a:cubicBezTo>
                  <a:cubicBezTo>
                    <a:pt x="257" y="277"/>
                    <a:pt x="259" y="277"/>
                    <a:pt x="260" y="276"/>
                  </a:cubicBezTo>
                  <a:lnTo>
                    <a:pt x="332" y="245"/>
                  </a:lnTo>
                  <a:close/>
                  <a:moveTo>
                    <a:pt x="136" y="203"/>
                  </a:moveTo>
                  <a:cubicBezTo>
                    <a:pt x="256" y="255"/>
                    <a:pt x="256" y="255"/>
                    <a:pt x="256" y="255"/>
                  </a:cubicBezTo>
                  <a:cubicBezTo>
                    <a:pt x="376" y="203"/>
                    <a:pt x="376" y="203"/>
                    <a:pt x="376" y="203"/>
                  </a:cubicBezTo>
                  <a:cubicBezTo>
                    <a:pt x="256" y="160"/>
                    <a:pt x="256" y="160"/>
                    <a:pt x="256" y="160"/>
                  </a:cubicBezTo>
                  <a:lnTo>
                    <a:pt x="136" y="203"/>
                  </a:lnTo>
                  <a:close/>
                  <a:moveTo>
                    <a:pt x="512" y="256"/>
                  </a:moveTo>
                  <a:cubicBezTo>
                    <a:pt x="512" y="397"/>
                    <a:pt x="397" y="512"/>
                    <a:pt x="256" y="512"/>
                  </a:cubicBezTo>
                  <a:cubicBezTo>
                    <a:pt x="114" y="512"/>
                    <a:pt x="0" y="397"/>
                    <a:pt x="0" y="256"/>
                  </a:cubicBezTo>
                  <a:cubicBezTo>
                    <a:pt x="0" y="114"/>
                    <a:pt x="114" y="0"/>
                    <a:pt x="256" y="0"/>
                  </a:cubicBezTo>
                  <a:cubicBezTo>
                    <a:pt x="397" y="0"/>
                    <a:pt x="512" y="114"/>
                    <a:pt x="512" y="256"/>
                  </a:cubicBezTo>
                  <a:close/>
                  <a:moveTo>
                    <a:pt x="416" y="202"/>
                  </a:moveTo>
                  <a:cubicBezTo>
                    <a:pt x="416" y="198"/>
                    <a:pt x="413" y="194"/>
                    <a:pt x="409" y="192"/>
                  </a:cubicBezTo>
                  <a:cubicBezTo>
                    <a:pt x="259" y="139"/>
                    <a:pt x="259" y="139"/>
                    <a:pt x="259" y="139"/>
                  </a:cubicBezTo>
                  <a:cubicBezTo>
                    <a:pt x="257" y="138"/>
                    <a:pt x="254" y="138"/>
                    <a:pt x="252" y="139"/>
                  </a:cubicBezTo>
                  <a:cubicBezTo>
                    <a:pt x="103" y="192"/>
                    <a:pt x="103" y="192"/>
                    <a:pt x="103" y="192"/>
                  </a:cubicBezTo>
                  <a:cubicBezTo>
                    <a:pt x="99" y="194"/>
                    <a:pt x="96" y="198"/>
                    <a:pt x="96" y="202"/>
                  </a:cubicBezTo>
                  <a:cubicBezTo>
                    <a:pt x="96" y="206"/>
                    <a:pt x="98" y="210"/>
                    <a:pt x="102" y="212"/>
                  </a:cubicBezTo>
                  <a:cubicBezTo>
                    <a:pt x="159" y="236"/>
                    <a:pt x="159" y="236"/>
                    <a:pt x="159" y="236"/>
                  </a:cubicBezTo>
                  <a:cubicBezTo>
                    <a:pt x="149" y="308"/>
                    <a:pt x="149" y="308"/>
                    <a:pt x="149" y="308"/>
                  </a:cubicBezTo>
                  <a:cubicBezTo>
                    <a:pt x="149" y="310"/>
                    <a:pt x="149" y="312"/>
                    <a:pt x="150" y="314"/>
                  </a:cubicBezTo>
                  <a:cubicBezTo>
                    <a:pt x="152" y="316"/>
                    <a:pt x="179" y="362"/>
                    <a:pt x="256" y="362"/>
                  </a:cubicBezTo>
                  <a:cubicBezTo>
                    <a:pt x="319" y="362"/>
                    <a:pt x="358" y="318"/>
                    <a:pt x="360" y="316"/>
                  </a:cubicBezTo>
                  <a:cubicBezTo>
                    <a:pt x="362" y="314"/>
                    <a:pt x="363" y="311"/>
                    <a:pt x="362" y="308"/>
                  </a:cubicBezTo>
                  <a:cubicBezTo>
                    <a:pt x="353" y="236"/>
                    <a:pt x="353" y="236"/>
                    <a:pt x="353" y="236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352"/>
                    <a:pt x="384" y="352"/>
                    <a:pt x="384" y="352"/>
                  </a:cubicBezTo>
                  <a:cubicBezTo>
                    <a:pt x="384" y="358"/>
                    <a:pt x="388" y="362"/>
                    <a:pt x="394" y="362"/>
                  </a:cubicBezTo>
                  <a:cubicBezTo>
                    <a:pt x="400" y="362"/>
                    <a:pt x="405" y="358"/>
                    <a:pt x="405" y="352"/>
                  </a:cubicBezTo>
                  <a:cubicBezTo>
                    <a:pt x="405" y="214"/>
                    <a:pt x="405" y="214"/>
                    <a:pt x="405" y="214"/>
                  </a:cubicBezTo>
                  <a:cubicBezTo>
                    <a:pt x="409" y="212"/>
                    <a:pt x="409" y="212"/>
                    <a:pt x="409" y="212"/>
                  </a:cubicBezTo>
                  <a:cubicBezTo>
                    <a:pt x="413" y="210"/>
                    <a:pt x="416" y="206"/>
                    <a:pt x="416" y="2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  <p:sp>
        <p:nvSpPr>
          <p:cNvPr id="13" name="General_Fill_11">
            <a:extLst>
              <a:ext uri="{FF2B5EF4-FFF2-40B4-BE49-F238E27FC236}">
                <a16:creationId xmlns:a16="http://schemas.microsoft.com/office/drawing/2014/main" id="{8FD020C4-9B12-42C8-AA12-C5E10BC023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80778" y="3203257"/>
            <a:ext cx="425417" cy="425417"/>
          </a:xfrm>
          <a:custGeom>
            <a:avLst/>
            <a:gdLst>
              <a:gd name="T0" fmla="*/ 236 w 512"/>
              <a:gd name="T1" fmla="*/ 209 h 512"/>
              <a:gd name="T2" fmla="*/ 244 w 512"/>
              <a:gd name="T3" fmla="*/ 236 h 512"/>
              <a:gd name="T4" fmla="*/ 151 w 512"/>
              <a:gd name="T5" fmla="*/ 262 h 512"/>
              <a:gd name="T6" fmla="*/ 144 w 512"/>
              <a:gd name="T7" fmla="*/ 234 h 512"/>
              <a:gd name="T8" fmla="*/ 236 w 512"/>
              <a:gd name="T9" fmla="*/ 209 h 512"/>
              <a:gd name="T10" fmla="*/ 327 w 512"/>
              <a:gd name="T11" fmla="*/ 177 h 512"/>
              <a:gd name="T12" fmla="*/ 255 w 512"/>
              <a:gd name="T13" fmla="*/ 196 h 512"/>
              <a:gd name="T14" fmla="*/ 266 w 512"/>
              <a:gd name="T15" fmla="*/ 237 h 512"/>
              <a:gd name="T16" fmla="*/ 338 w 512"/>
              <a:gd name="T17" fmla="*/ 218 h 512"/>
              <a:gd name="T18" fmla="*/ 333 w 512"/>
              <a:gd name="T19" fmla="*/ 197 h 512"/>
              <a:gd name="T20" fmla="*/ 327 w 512"/>
              <a:gd name="T21" fmla="*/ 177 h 512"/>
              <a:gd name="T22" fmla="*/ 512 w 512"/>
              <a:gd name="T23" fmla="*/ 256 h 512"/>
              <a:gd name="T24" fmla="*/ 256 w 512"/>
              <a:gd name="T25" fmla="*/ 512 h 512"/>
              <a:gd name="T26" fmla="*/ 0 w 512"/>
              <a:gd name="T27" fmla="*/ 256 h 512"/>
              <a:gd name="T28" fmla="*/ 256 w 512"/>
              <a:gd name="T29" fmla="*/ 0 h 512"/>
              <a:gd name="T30" fmla="*/ 512 w 512"/>
              <a:gd name="T31" fmla="*/ 256 h 512"/>
              <a:gd name="T32" fmla="*/ 406 w 512"/>
              <a:gd name="T33" fmla="*/ 222 h 512"/>
              <a:gd name="T34" fmla="*/ 383 w 512"/>
              <a:gd name="T35" fmla="*/ 139 h 512"/>
              <a:gd name="T36" fmla="*/ 378 w 512"/>
              <a:gd name="T37" fmla="*/ 133 h 512"/>
              <a:gd name="T38" fmla="*/ 370 w 512"/>
              <a:gd name="T39" fmla="*/ 132 h 512"/>
              <a:gd name="T40" fmla="*/ 329 w 512"/>
              <a:gd name="T41" fmla="*/ 143 h 512"/>
              <a:gd name="T42" fmla="*/ 322 w 512"/>
              <a:gd name="T43" fmla="*/ 156 h 512"/>
              <a:gd name="T44" fmla="*/ 239 w 512"/>
              <a:gd name="T45" fmla="*/ 179 h 512"/>
              <a:gd name="T46" fmla="*/ 232 w 512"/>
              <a:gd name="T47" fmla="*/ 188 h 512"/>
              <a:gd name="T48" fmla="*/ 128 w 512"/>
              <a:gd name="T49" fmla="*/ 216 h 512"/>
              <a:gd name="T50" fmla="*/ 126 w 512"/>
              <a:gd name="T51" fmla="*/ 209 h 512"/>
              <a:gd name="T52" fmla="*/ 113 w 512"/>
              <a:gd name="T53" fmla="*/ 202 h 512"/>
              <a:gd name="T54" fmla="*/ 106 w 512"/>
              <a:gd name="T55" fmla="*/ 215 h 512"/>
              <a:gd name="T56" fmla="*/ 128 w 512"/>
              <a:gd name="T57" fmla="*/ 297 h 512"/>
              <a:gd name="T58" fmla="*/ 138 w 512"/>
              <a:gd name="T59" fmla="*/ 305 h 512"/>
              <a:gd name="T60" fmla="*/ 141 w 512"/>
              <a:gd name="T61" fmla="*/ 305 h 512"/>
              <a:gd name="T62" fmla="*/ 149 w 512"/>
              <a:gd name="T63" fmla="*/ 292 h 512"/>
              <a:gd name="T64" fmla="*/ 147 w 512"/>
              <a:gd name="T65" fmla="*/ 285 h 512"/>
              <a:gd name="T66" fmla="*/ 243 w 512"/>
              <a:gd name="T67" fmla="*/ 259 h 512"/>
              <a:gd name="T68" fmla="*/ 192 w 512"/>
              <a:gd name="T69" fmla="*/ 401 h 512"/>
              <a:gd name="T70" fmla="*/ 199 w 512"/>
              <a:gd name="T71" fmla="*/ 415 h 512"/>
              <a:gd name="T72" fmla="*/ 202 w 512"/>
              <a:gd name="T73" fmla="*/ 416 h 512"/>
              <a:gd name="T74" fmla="*/ 212 w 512"/>
              <a:gd name="T75" fmla="*/ 409 h 512"/>
              <a:gd name="T76" fmla="*/ 245 w 512"/>
              <a:gd name="T77" fmla="*/ 317 h 512"/>
              <a:gd name="T78" fmla="*/ 245 w 512"/>
              <a:gd name="T79" fmla="*/ 405 h 512"/>
              <a:gd name="T80" fmla="*/ 256 w 512"/>
              <a:gd name="T81" fmla="*/ 416 h 512"/>
              <a:gd name="T82" fmla="*/ 266 w 512"/>
              <a:gd name="T83" fmla="*/ 405 h 512"/>
              <a:gd name="T84" fmla="*/ 266 w 512"/>
              <a:gd name="T85" fmla="*/ 317 h 512"/>
              <a:gd name="T86" fmla="*/ 299 w 512"/>
              <a:gd name="T87" fmla="*/ 409 h 512"/>
              <a:gd name="T88" fmla="*/ 309 w 512"/>
              <a:gd name="T89" fmla="*/ 416 h 512"/>
              <a:gd name="T90" fmla="*/ 313 w 512"/>
              <a:gd name="T91" fmla="*/ 415 h 512"/>
              <a:gd name="T92" fmla="*/ 319 w 512"/>
              <a:gd name="T93" fmla="*/ 401 h 512"/>
              <a:gd name="T94" fmla="*/ 268 w 512"/>
              <a:gd name="T95" fmla="*/ 259 h 512"/>
              <a:gd name="T96" fmla="*/ 344 w 512"/>
              <a:gd name="T97" fmla="*/ 238 h 512"/>
              <a:gd name="T98" fmla="*/ 344 w 512"/>
              <a:gd name="T99" fmla="*/ 238 h 512"/>
              <a:gd name="T100" fmla="*/ 354 w 512"/>
              <a:gd name="T101" fmla="*/ 246 h 512"/>
              <a:gd name="T102" fmla="*/ 357 w 512"/>
              <a:gd name="T103" fmla="*/ 246 h 512"/>
              <a:gd name="T104" fmla="*/ 398 w 512"/>
              <a:gd name="T105" fmla="*/ 235 h 512"/>
              <a:gd name="T106" fmla="*/ 405 w 512"/>
              <a:gd name="T107" fmla="*/ 230 h 512"/>
              <a:gd name="T108" fmla="*/ 406 w 512"/>
              <a:gd name="T109" fmla="*/ 222 h 512"/>
              <a:gd name="T110" fmla="*/ 345 w 512"/>
              <a:gd name="T111" fmla="*/ 161 h 512"/>
              <a:gd name="T112" fmla="*/ 362 w 512"/>
              <a:gd name="T113" fmla="*/ 222 h 512"/>
              <a:gd name="T114" fmla="*/ 382 w 512"/>
              <a:gd name="T115" fmla="*/ 217 h 512"/>
              <a:gd name="T116" fmla="*/ 366 w 512"/>
              <a:gd name="T117" fmla="*/ 155 h 512"/>
              <a:gd name="T118" fmla="*/ 345 w 512"/>
              <a:gd name="T119" fmla="*/ 16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12" h="512">
                <a:moveTo>
                  <a:pt x="236" y="209"/>
                </a:moveTo>
                <a:cubicBezTo>
                  <a:pt x="244" y="236"/>
                  <a:pt x="244" y="236"/>
                  <a:pt x="244" y="236"/>
                </a:cubicBezTo>
                <a:cubicBezTo>
                  <a:pt x="151" y="262"/>
                  <a:pt x="151" y="262"/>
                  <a:pt x="151" y="262"/>
                </a:cubicBezTo>
                <a:cubicBezTo>
                  <a:pt x="144" y="234"/>
                  <a:pt x="144" y="234"/>
                  <a:pt x="144" y="234"/>
                </a:cubicBezTo>
                <a:lnTo>
                  <a:pt x="236" y="209"/>
                </a:lnTo>
                <a:close/>
                <a:moveTo>
                  <a:pt x="327" y="177"/>
                </a:moveTo>
                <a:cubicBezTo>
                  <a:pt x="255" y="196"/>
                  <a:pt x="255" y="196"/>
                  <a:pt x="255" y="196"/>
                </a:cubicBezTo>
                <a:cubicBezTo>
                  <a:pt x="266" y="237"/>
                  <a:pt x="266" y="237"/>
                  <a:pt x="266" y="237"/>
                </a:cubicBezTo>
                <a:cubicBezTo>
                  <a:pt x="338" y="218"/>
                  <a:pt x="338" y="218"/>
                  <a:pt x="338" y="218"/>
                </a:cubicBezTo>
                <a:cubicBezTo>
                  <a:pt x="333" y="197"/>
                  <a:pt x="333" y="197"/>
                  <a:pt x="333" y="197"/>
                </a:cubicBezTo>
                <a:lnTo>
                  <a:pt x="327" y="177"/>
                </a:lnTo>
                <a:close/>
                <a:moveTo>
                  <a:pt x="512" y="256"/>
                </a:moveTo>
                <a:cubicBezTo>
                  <a:pt x="512" y="397"/>
                  <a:pt x="397" y="512"/>
                  <a:pt x="256" y="512"/>
                </a:cubicBezTo>
                <a:cubicBezTo>
                  <a:pt x="114" y="512"/>
                  <a:pt x="0" y="397"/>
                  <a:pt x="0" y="256"/>
                </a:cubicBezTo>
                <a:cubicBezTo>
                  <a:pt x="0" y="114"/>
                  <a:pt x="114" y="0"/>
                  <a:pt x="256" y="0"/>
                </a:cubicBezTo>
                <a:cubicBezTo>
                  <a:pt x="397" y="0"/>
                  <a:pt x="512" y="114"/>
                  <a:pt x="512" y="256"/>
                </a:cubicBezTo>
                <a:close/>
                <a:moveTo>
                  <a:pt x="406" y="222"/>
                </a:moveTo>
                <a:cubicBezTo>
                  <a:pt x="383" y="139"/>
                  <a:pt x="383" y="139"/>
                  <a:pt x="383" y="139"/>
                </a:cubicBezTo>
                <a:cubicBezTo>
                  <a:pt x="383" y="136"/>
                  <a:pt x="381" y="134"/>
                  <a:pt x="378" y="133"/>
                </a:cubicBezTo>
                <a:cubicBezTo>
                  <a:pt x="376" y="131"/>
                  <a:pt x="373" y="131"/>
                  <a:pt x="370" y="132"/>
                </a:cubicBezTo>
                <a:cubicBezTo>
                  <a:pt x="329" y="143"/>
                  <a:pt x="329" y="143"/>
                  <a:pt x="329" y="143"/>
                </a:cubicBezTo>
                <a:cubicBezTo>
                  <a:pt x="323" y="145"/>
                  <a:pt x="320" y="150"/>
                  <a:pt x="322" y="156"/>
                </a:cubicBezTo>
                <a:cubicBezTo>
                  <a:pt x="239" y="179"/>
                  <a:pt x="239" y="179"/>
                  <a:pt x="239" y="179"/>
                </a:cubicBezTo>
                <a:cubicBezTo>
                  <a:pt x="235" y="180"/>
                  <a:pt x="232" y="184"/>
                  <a:pt x="232" y="188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6" y="209"/>
                  <a:pt x="126" y="209"/>
                  <a:pt x="126" y="209"/>
                </a:cubicBezTo>
                <a:cubicBezTo>
                  <a:pt x="125" y="204"/>
                  <a:pt x="119" y="200"/>
                  <a:pt x="113" y="202"/>
                </a:cubicBezTo>
                <a:cubicBezTo>
                  <a:pt x="107" y="204"/>
                  <a:pt x="104" y="209"/>
                  <a:pt x="106" y="215"/>
                </a:cubicBezTo>
                <a:cubicBezTo>
                  <a:pt x="128" y="297"/>
                  <a:pt x="128" y="297"/>
                  <a:pt x="128" y="297"/>
                </a:cubicBezTo>
                <a:cubicBezTo>
                  <a:pt x="129" y="302"/>
                  <a:pt x="134" y="305"/>
                  <a:pt x="138" y="305"/>
                </a:cubicBezTo>
                <a:cubicBezTo>
                  <a:pt x="139" y="305"/>
                  <a:pt x="140" y="305"/>
                  <a:pt x="141" y="305"/>
                </a:cubicBezTo>
                <a:cubicBezTo>
                  <a:pt x="147" y="303"/>
                  <a:pt x="150" y="298"/>
                  <a:pt x="149" y="292"/>
                </a:cubicBezTo>
                <a:cubicBezTo>
                  <a:pt x="147" y="285"/>
                  <a:pt x="147" y="285"/>
                  <a:pt x="147" y="285"/>
                </a:cubicBezTo>
                <a:cubicBezTo>
                  <a:pt x="243" y="259"/>
                  <a:pt x="243" y="259"/>
                  <a:pt x="243" y="259"/>
                </a:cubicBezTo>
                <a:cubicBezTo>
                  <a:pt x="192" y="401"/>
                  <a:pt x="192" y="401"/>
                  <a:pt x="192" y="401"/>
                </a:cubicBezTo>
                <a:cubicBezTo>
                  <a:pt x="190" y="407"/>
                  <a:pt x="193" y="413"/>
                  <a:pt x="199" y="415"/>
                </a:cubicBezTo>
                <a:cubicBezTo>
                  <a:pt x="200" y="415"/>
                  <a:pt x="201" y="416"/>
                  <a:pt x="202" y="416"/>
                </a:cubicBezTo>
                <a:cubicBezTo>
                  <a:pt x="207" y="416"/>
                  <a:pt x="211" y="413"/>
                  <a:pt x="212" y="409"/>
                </a:cubicBezTo>
                <a:cubicBezTo>
                  <a:pt x="245" y="317"/>
                  <a:pt x="245" y="317"/>
                  <a:pt x="245" y="317"/>
                </a:cubicBezTo>
                <a:cubicBezTo>
                  <a:pt x="245" y="405"/>
                  <a:pt x="245" y="405"/>
                  <a:pt x="245" y="405"/>
                </a:cubicBezTo>
                <a:cubicBezTo>
                  <a:pt x="245" y="411"/>
                  <a:pt x="250" y="416"/>
                  <a:pt x="256" y="416"/>
                </a:cubicBezTo>
                <a:cubicBezTo>
                  <a:pt x="262" y="416"/>
                  <a:pt x="266" y="411"/>
                  <a:pt x="266" y="405"/>
                </a:cubicBezTo>
                <a:cubicBezTo>
                  <a:pt x="266" y="317"/>
                  <a:pt x="266" y="317"/>
                  <a:pt x="266" y="317"/>
                </a:cubicBezTo>
                <a:cubicBezTo>
                  <a:pt x="299" y="409"/>
                  <a:pt x="299" y="409"/>
                  <a:pt x="299" y="409"/>
                </a:cubicBezTo>
                <a:cubicBezTo>
                  <a:pt x="301" y="413"/>
                  <a:pt x="305" y="416"/>
                  <a:pt x="309" y="416"/>
                </a:cubicBezTo>
                <a:cubicBezTo>
                  <a:pt x="310" y="416"/>
                  <a:pt x="311" y="415"/>
                  <a:pt x="313" y="415"/>
                </a:cubicBezTo>
                <a:cubicBezTo>
                  <a:pt x="318" y="413"/>
                  <a:pt x="321" y="407"/>
                  <a:pt x="319" y="401"/>
                </a:cubicBezTo>
                <a:cubicBezTo>
                  <a:pt x="268" y="259"/>
                  <a:pt x="268" y="259"/>
                  <a:pt x="268" y="259"/>
                </a:cubicBezTo>
                <a:cubicBezTo>
                  <a:pt x="344" y="238"/>
                  <a:pt x="344" y="238"/>
                  <a:pt x="344" y="238"/>
                </a:cubicBezTo>
                <a:cubicBezTo>
                  <a:pt x="344" y="238"/>
                  <a:pt x="344" y="238"/>
                  <a:pt x="344" y="238"/>
                </a:cubicBezTo>
                <a:cubicBezTo>
                  <a:pt x="345" y="243"/>
                  <a:pt x="350" y="246"/>
                  <a:pt x="354" y="246"/>
                </a:cubicBezTo>
                <a:cubicBezTo>
                  <a:pt x="355" y="246"/>
                  <a:pt x="356" y="246"/>
                  <a:pt x="357" y="246"/>
                </a:cubicBezTo>
                <a:cubicBezTo>
                  <a:pt x="398" y="235"/>
                  <a:pt x="398" y="235"/>
                  <a:pt x="398" y="235"/>
                </a:cubicBezTo>
                <a:cubicBezTo>
                  <a:pt x="401" y="234"/>
                  <a:pt x="403" y="232"/>
                  <a:pt x="405" y="230"/>
                </a:cubicBezTo>
                <a:cubicBezTo>
                  <a:pt x="406" y="227"/>
                  <a:pt x="407" y="224"/>
                  <a:pt x="406" y="222"/>
                </a:cubicBezTo>
                <a:close/>
                <a:moveTo>
                  <a:pt x="345" y="161"/>
                </a:moveTo>
                <a:cubicBezTo>
                  <a:pt x="362" y="222"/>
                  <a:pt x="362" y="222"/>
                  <a:pt x="362" y="222"/>
                </a:cubicBezTo>
                <a:cubicBezTo>
                  <a:pt x="382" y="217"/>
                  <a:pt x="382" y="217"/>
                  <a:pt x="382" y="217"/>
                </a:cubicBezTo>
                <a:cubicBezTo>
                  <a:pt x="366" y="155"/>
                  <a:pt x="366" y="155"/>
                  <a:pt x="366" y="155"/>
                </a:cubicBezTo>
                <a:lnTo>
                  <a:pt x="345" y="1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grpSp>
        <p:nvGrpSpPr>
          <p:cNvPr id="17" name="Media_Technology_Fill_80">
            <a:extLst>
              <a:ext uri="{FF2B5EF4-FFF2-40B4-BE49-F238E27FC236}">
                <a16:creationId xmlns:a16="http://schemas.microsoft.com/office/drawing/2014/main" id="{37786BA8-DAA1-4D02-92F0-ED1A127D2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63024" y="4920281"/>
            <a:ext cx="425417" cy="425417"/>
            <a:chOff x="6224" y="2372"/>
            <a:chExt cx="340" cy="340"/>
          </a:xfrm>
          <a:solidFill>
            <a:schemeClr val="accent1"/>
          </a:solidFill>
        </p:grpSpPr>
        <p:sp>
          <p:nvSpPr>
            <p:cNvPr id="18" name="Freeform 651">
              <a:extLst>
                <a:ext uri="{FF2B5EF4-FFF2-40B4-BE49-F238E27FC236}">
                  <a16:creationId xmlns:a16="http://schemas.microsoft.com/office/drawing/2014/main" id="{B840CF29-2BE4-4AC4-A316-1DE612708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" y="2450"/>
              <a:ext cx="128" cy="184"/>
            </a:xfrm>
            <a:custGeom>
              <a:avLst/>
              <a:gdLst>
                <a:gd name="T0" fmla="*/ 117 w 192"/>
                <a:gd name="T1" fmla="*/ 64 h 277"/>
                <a:gd name="T2" fmla="*/ 117 w 192"/>
                <a:gd name="T3" fmla="*/ 0 h 277"/>
                <a:gd name="T4" fmla="*/ 0 w 192"/>
                <a:gd name="T5" fmla="*/ 0 h 277"/>
                <a:gd name="T6" fmla="*/ 0 w 192"/>
                <a:gd name="T7" fmla="*/ 277 h 277"/>
                <a:gd name="T8" fmla="*/ 192 w 192"/>
                <a:gd name="T9" fmla="*/ 277 h 277"/>
                <a:gd name="T10" fmla="*/ 192 w 192"/>
                <a:gd name="T11" fmla="*/ 75 h 277"/>
                <a:gd name="T12" fmla="*/ 128 w 192"/>
                <a:gd name="T13" fmla="*/ 75 h 277"/>
                <a:gd name="T14" fmla="*/ 117 w 192"/>
                <a:gd name="T15" fmla="*/ 64 h 277"/>
                <a:gd name="T16" fmla="*/ 21 w 192"/>
                <a:gd name="T17" fmla="*/ 128 h 277"/>
                <a:gd name="T18" fmla="*/ 26 w 192"/>
                <a:gd name="T19" fmla="*/ 119 h 277"/>
                <a:gd name="T20" fmla="*/ 58 w 192"/>
                <a:gd name="T21" fmla="*/ 98 h 277"/>
                <a:gd name="T22" fmla="*/ 73 w 192"/>
                <a:gd name="T23" fmla="*/ 101 h 277"/>
                <a:gd name="T24" fmla="*/ 70 w 192"/>
                <a:gd name="T25" fmla="*/ 116 h 277"/>
                <a:gd name="T26" fmla="*/ 51 w 192"/>
                <a:gd name="T27" fmla="*/ 128 h 277"/>
                <a:gd name="T28" fmla="*/ 70 w 192"/>
                <a:gd name="T29" fmla="*/ 140 h 277"/>
                <a:gd name="T30" fmla="*/ 73 w 192"/>
                <a:gd name="T31" fmla="*/ 155 h 277"/>
                <a:gd name="T32" fmla="*/ 64 w 192"/>
                <a:gd name="T33" fmla="*/ 160 h 277"/>
                <a:gd name="T34" fmla="*/ 58 w 192"/>
                <a:gd name="T35" fmla="*/ 158 h 277"/>
                <a:gd name="T36" fmla="*/ 26 w 192"/>
                <a:gd name="T37" fmla="*/ 137 h 277"/>
                <a:gd name="T38" fmla="*/ 21 w 192"/>
                <a:gd name="T39" fmla="*/ 128 h 277"/>
                <a:gd name="T40" fmla="*/ 170 w 192"/>
                <a:gd name="T41" fmla="*/ 203 h 277"/>
                <a:gd name="T42" fmla="*/ 166 w 192"/>
                <a:gd name="T43" fmla="*/ 212 h 277"/>
                <a:gd name="T44" fmla="*/ 134 w 192"/>
                <a:gd name="T45" fmla="*/ 233 h 277"/>
                <a:gd name="T46" fmla="*/ 128 w 192"/>
                <a:gd name="T47" fmla="*/ 235 h 277"/>
                <a:gd name="T48" fmla="*/ 119 w 192"/>
                <a:gd name="T49" fmla="*/ 230 h 277"/>
                <a:gd name="T50" fmla="*/ 122 w 192"/>
                <a:gd name="T51" fmla="*/ 215 h 277"/>
                <a:gd name="T52" fmla="*/ 140 w 192"/>
                <a:gd name="T53" fmla="*/ 203 h 277"/>
                <a:gd name="T54" fmla="*/ 122 w 192"/>
                <a:gd name="T55" fmla="*/ 190 h 277"/>
                <a:gd name="T56" fmla="*/ 119 w 192"/>
                <a:gd name="T57" fmla="*/ 175 h 277"/>
                <a:gd name="T58" fmla="*/ 134 w 192"/>
                <a:gd name="T59" fmla="*/ 172 h 277"/>
                <a:gd name="T60" fmla="*/ 166 w 192"/>
                <a:gd name="T61" fmla="*/ 194 h 277"/>
                <a:gd name="T62" fmla="*/ 170 w 192"/>
                <a:gd name="T63" fmla="*/ 203 h 277"/>
                <a:gd name="T64" fmla="*/ 134 w 192"/>
                <a:gd name="T65" fmla="*/ 108 h 277"/>
                <a:gd name="T66" fmla="*/ 137 w 192"/>
                <a:gd name="T67" fmla="*/ 123 h 277"/>
                <a:gd name="T68" fmla="*/ 73 w 192"/>
                <a:gd name="T69" fmla="*/ 219 h 277"/>
                <a:gd name="T70" fmla="*/ 64 w 192"/>
                <a:gd name="T71" fmla="*/ 224 h 277"/>
                <a:gd name="T72" fmla="*/ 58 w 192"/>
                <a:gd name="T73" fmla="*/ 222 h 277"/>
                <a:gd name="T74" fmla="*/ 55 w 192"/>
                <a:gd name="T75" fmla="*/ 207 h 277"/>
                <a:gd name="T76" fmla="*/ 119 w 192"/>
                <a:gd name="T77" fmla="*/ 111 h 277"/>
                <a:gd name="T78" fmla="*/ 134 w 192"/>
                <a:gd name="T79" fmla="*/ 10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2" h="277">
                  <a:moveTo>
                    <a:pt x="117" y="64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92" y="277"/>
                    <a:pt x="192" y="277"/>
                    <a:pt x="192" y="277"/>
                  </a:cubicBezTo>
                  <a:cubicBezTo>
                    <a:pt x="192" y="75"/>
                    <a:pt x="192" y="75"/>
                    <a:pt x="192" y="75"/>
                  </a:cubicBezTo>
                  <a:cubicBezTo>
                    <a:pt x="128" y="75"/>
                    <a:pt x="128" y="75"/>
                    <a:pt x="128" y="75"/>
                  </a:cubicBezTo>
                  <a:cubicBezTo>
                    <a:pt x="122" y="75"/>
                    <a:pt x="117" y="70"/>
                    <a:pt x="117" y="64"/>
                  </a:cubicBezTo>
                  <a:close/>
                  <a:moveTo>
                    <a:pt x="21" y="128"/>
                  </a:moveTo>
                  <a:cubicBezTo>
                    <a:pt x="21" y="124"/>
                    <a:pt x="23" y="121"/>
                    <a:pt x="26" y="11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3" y="95"/>
                    <a:pt x="69" y="96"/>
                    <a:pt x="73" y="101"/>
                  </a:cubicBezTo>
                  <a:cubicBezTo>
                    <a:pt x="76" y="106"/>
                    <a:pt x="74" y="112"/>
                    <a:pt x="70" y="11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4" y="144"/>
                    <a:pt x="76" y="150"/>
                    <a:pt x="73" y="155"/>
                  </a:cubicBezTo>
                  <a:cubicBezTo>
                    <a:pt x="70" y="158"/>
                    <a:pt x="67" y="160"/>
                    <a:pt x="64" y="160"/>
                  </a:cubicBezTo>
                  <a:cubicBezTo>
                    <a:pt x="62" y="160"/>
                    <a:pt x="60" y="159"/>
                    <a:pt x="58" y="158"/>
                  </a:cubicBezTo>
                  <a:cubicBezTo>
                    <a:pt x="26" y="137"/>
                    <a:pt x="26" y="137"/>
                    <a:pt x="26" y="137"/>
                  </a:cubicBezTo>
                  <a:cubicBezTo>
                    <a:pt x="23" y="135"/>
                    <a:pt x="21" y="132"/>
                    <a:pt x="21" y="128"/>
                  </a:cubicBezTo>
                  <a:close/>
                  <a:moveTo>
                    <a:pt x="170" y="203"/>
                  </a:moveTo>
                  <a:cubicBezTo>
                    <a:pt x="170" y="206"/>
                    <a:pt x="169" y="210"/>
                    <a:pt x="166" y="212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32" y="234"/>
                    <a:pt x="130" y="235"/>
                    <a:pt x="128" y="235"/>
                  </a:cubicBezTo>
                  <a:cubicBezTo>
                    <a:pt x="124" y="235"/>
                    <a:pt x="121" y="233"/>
                    <a:pt x="119" y="230"/>
                  </a:cubicBezTo>
                  <a:cubicBezTo>
                    <a:pt x="116" y="225"/>
                    <a:pt x="117" y="218"/>
                    <a:pt x="122" y="215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17" y="187"/>
                    <a:pt x="116" y="180"/>
                    <a:pt x="119" y="175"/>
                  </a:cubicBezTo>
                  <a:cubicBezTo>
                    <a:pt x="122" y="171"/>
                    <a:pt x="129" y="169"/>
                    <a:pt x="134" y="172"/>
                  </a:cubicBezTo>
                  <a:cubicBezTo>
                    <a:pt x="166" y="194"/>
                    <a:pt x="166" y="194"/>
                    <a:pt x="166" y="194"/>
                  </a:cubicBezTo>
                  <a:cubicBezTo>
                    <a:pt x="169" y="196"/>
                    <a:pt x="170" y="199"/>
                    <a:pt x="170" y="203"/>
                  </a:cubicBezTo>
                  <a:close/>
                  <a:moveTo>
                    <a:pt x="134" y="108"/>
                  </a:moveTo>
                  <a:cubicBezTo>
                    <a:pt x="138" y="112"/>
                    <a:pt x="140" y="118"/>
                    <a:pt x="137" y="123"/>
                  </a:cubicBezTo>
                  <a:cubicBezTo>
                    <a:pt x="73" y="219"/>
                    <a:pt x="73" y="219"/>
                    <a:pt x="73" y="219"/>
                  </a:cubicBezTo>
                  <a:cubicBezTo>
                    <a:pt x="70" y="222"/>
                    <a:pt x="67" y="224"/>
                    <a:pt x="64" y="224"/>
                  </a:cubicBezTo>
                  <a:cubicBezTo>
                    <a:pt x="62" y="224"/>
                    <a:pt x="60" y="223"/>
                    <a:pt x="58" y="222"/>
                  </a:cubicBezTo>
                  <a:cubicBezTo>
                    <a:pt x="53" y="219"/>
                    <a:pt x="52" y="212"/>
                    <a:pt x="55" y="207"/>
                  </a:cubicBezTo>
                  <a:cubicBezTo>
                    <a:pt x="119" y="111"/>
                    <a:pt x="119" y="111"/>
                    <a:pt x="119" y="111"/>
                  </a:cubicBezTo>
                  <a:cubicBezTo>
                    <a:pt x="122" y="107"/>
                    <a:pt x="129" y="105"/>
                    <a:pt x="134" y="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9" name="Freeform 652">
              <a:extLst>
                <a:ext uri="{FF2B5EF4-FFF2-40B4-BE49-F238E27FC236}">
                  <a16:creationId xmlns:a16="http://schemas.microsoft.com/office/drawing/2014/main" id="{8656DC59-1E16-463B-A783-36299402E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4" y="2372"/>
              <a:ext cx="340" cy="340"/>
            </a:xfrm>
            <a:custGeom>
              <a:avLst/>
              <a:gdLst>
                <a:gd name="T0" fmla="*/ 256 w 512"/>
                <a:gd name="T1" fmla="*/ 0 h 512"/>
                <a:gd name="T2" fmla="*/ 0 w 512"/>
                <a:gd name="T3" fmla="*/ 256 h 512"/>
                <a:gd name="T4" fmla="*/ 256 w 512"/>
                <a:gd name="T5" fmla="*/ 512 h 512"/>
                <a:gd name="T6" fmla="*/ 512 w 512"/>
                <a:gd name="T7" fmla="*/ 256 h 512"/>
                <a:gd name="T8" fmla="*/ 256 w 512"/>
                <a:gd name="T9" fmla="*/ 0 h 512"/>
                <a:gd name="T10" fmla="*/ 373 w 512"/>
                <a:gd name="T11" fmla="*/ 181 h 512"/>
                <a:gd name="T12" fmla="*/ 373 w 512"/>
                <a:gd name="T13" fmla="*/ 405 h 512"/>
                <a:gd name="T14" fmla="*/ 362 w 512"/>
                <a:gd name="T15" fmla="*/ 416 h 512"/>
                <a:gd name="T16" fmla="*/ 149 w 512"/>
                <a:gd name="T17" fmla="*/ 416 h 512"/>
                <a:gd name="T18" fmla="*/ 138 w 512"/>
                <a:gd name="T19" fmla="*/ 405 h 512"/>
                <a:gd name="T20" fmla="*/ 138 w 512"/>
                <a:gd name="T21" fmla="*/ 106 h 512"/>
                <a:gd name="T22" fmla="*/ 149 w 512"/>
                <a:gd name="T23" fmla="*/ 96 h 512"/>
                <a:gd name="T24" fmla="*/ 288 w 512"/>
                <a:gd name="T25" fmla="*/ 96 h 512"/>
                <a:gd name="T26" fmla="*/ 295 w 512"/>
                <a:gd name="T27" fmla="*/ 98 h 512"/>
                <a:gd name="T28" fmla="*/ 295 w 512"/>
                <a:gd name="T29" fmla="*/ 98 h 512"/>
                <a:gd name="T30" fmla="*/ 295 w 512"/>
                <a:gd name="T31" fmla="*/ 98 h 512"/>
                <a:gd name="T32" fmla="*/ 295 w 512"/>
                <a:gd name="T33" fmla="*/ 99 h 512"/>
                <a:gd name="T34" fmla="*/ 370 w 512"/>
                <a:gd name="T35" fmla="*/ 173 h 512"/>
                <a:gd name="T36" fmla="*/ 372 w 512"/>
                <a:gd name="T37" fmla="*/ 177 h 512"/>
                <a:gd name="T38" fmla="*/ 373 w 512"/>
                <a:gd name="T39" fmla="*/ 181 h 512"/>
                <a:gd name="T40" fmla="*/ 373 w 512"/>
                <a:gd name="T41" fmla="*/ 181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2" h="512"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  <a:moveTo>
                    <a:pt x="373" y="181"/>
                  </a:moveTo>
                  <a:cubicBezTo>
                    <a:pt x="373" y="405"/>
                    <a:pt x="373" y="405"/>
                    <a:pt x="373" y="405"/>
                  </a:cubicBezTo>
                  <a:cubicBezTo>
                    <a:pt x="373" y="411"/>
                    <a:pt x="368" y="416"/>
                    <a:pt x="362" y="416"/>
                  </a:cubicBezTo>
                  <a:cubicBezTo>
                    <a:pt x="149" y="416"/>
                    <a:pt x="149" y="416"/>
                    <a:pt x="149" y="416"/>
                  </a:cubicBezTo>
                  <a:cubicBezTo>
                    <a:pt x="143" y="416"/>
                    <a:pt x="138" y="411"/>
                    <a:pt x="138" y="405"/>
                  </a:cubicBezTo>
                  <a:cubicBezTo>
                    <a:pt x="138" y="106"/>
                    <a:pt x="138" y="106"/>
                    <a:pt x="138" y="106"/>
                  </a:cubicBezTo>
                  <a:cubicBezTo>
                    <a:pt x="138" y="100"/>
                    <a:pt x="143" y="96"/>
                    <a:pt x="149" y="96"/>
                  </a:cubicBezTo>
                  <a:cubicBezTo>
                    <a:pt x="288" y="96"/>
                    <a:pt x="288" y="96"/>
                    <a:pt x="288" y="96"/>
                  </a:cubicBezTo>
                  <a:cubicBezTo>
                    <a:pt x="290" y="96"/>
                    <a:pt x="293" y="97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8"/>
                    <a:pt x="295" y="98"/>
                    <a:pt x="295" y="98"/>
                  </a:cubicBezTo>
                  <a:cubicBezTo>
                    <a:pt x="295" y="99"/>
                    <a:pt x="295" y="99"/>
                    <a:pt x="295" y="99"/>
                  </a:cubicBezTo>
                  <a:cubicBezTo>
                    <a:pt x="370" y="173"/>
                    <a:pt x="370" y="173"/>
                    <a:pt x="370" y="173"/>
                  </a:cubicBezTo>
                  <a:cubicBezTo>
                    <a:pt x="371" y="174"/>
                    <a:pt x="372" y="176"/>
                    <a:pt x="372" y="177"/>
                  </a:cubicBezTo>
                  <a:cubicBezTo>
                    <a:pt x="373" y="178"/>
                    <a:pt x="373" y="180"/>
                    <a:pt x="373" y="181"/>
                  </a:cubicBezTo>
                  <a:cubicBezTo>
                    <a:pt x="373" y="181"/>
                    <a:pt x="373" y="181"/>
                    <a:pt x="373" y="1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0" name="Freeform 653">
              <a:extLst>
                <a:ext uri="{FF2B5EF4-FFF2-40B4-BE49-F238E27FC236}">
                  <a16:creationId xmlns:a16="http://schemas.microsoft.com/office/drawing/2014/main" id="{D4BB4382-6458-4C75-A9BC-F0D4BFCD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2460"/>
              <a:ext cx="26" cy="25"/>
            </a:xfrm>
            <a:custGeom>
              <a:avLst/>
              <a:gdLst>
                <a:gd name="T0" fmla="*/ 0 w 26"/>
                <a:gd name="T1" fmla="*/ 0 h 25"/>
                <a:gd name="T2" fmla="*/ 0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0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4873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9678-B998-49B2-A8E8-6366A529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883" y="1836597"/>
            <a:ext cx="10418233" cy="159240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7E6DD-3068-40E7-B0C4-63D5E6005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557" y="2011451"/>
            <a:ext cx="2842886" cy="28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196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455117" y="4816561"/>
            <a:ext cx="4266983" cy="1638852"/>
          </a:xfrm>
        </p:spPr>
        <p:txBody>
          <a:bodyPr/>
          <a:lstStyle/>
          <a:p>
            <a:r>
              <a:rPr lang="en-US" sz="1400" b="1" noProof="0" dirty="0"/>
              <a:t>Biographical Details</a:t>
            </a:r>
          </a:p>
          <a:p>
            <a:r>
              <a:rPr lang="en-US" sz="1200" b="1" noProof="0" dirty="0"/>
              <a:t>Level</a:t>
            </a:r>
            <a:r>
              <a:rPr lang="en-US" sz="1200" i="1" noProof="0" dirty="0"/>
              <a:t>: </a:t>
            </a:r>
            <a:r>
              <a:rPr lang="en-US" sz="1200" noProof="0" dirty="0">
                <a:solidFill>
                  <a:schemeClr val="tx1"/>
                </a:solidFill>
              </a:rPr>
              <a:t>Analyst</a:t>
            </a:r>
          </a:p>
          <a:p>
            <a:r>
              <a:rPr lang="en-US" sz="1200" b="1" dirty="0"/>
              <a:t>Offering</a:t>
            </a:r>
            <a:r>
              <a:rPr lang="en-US" sz="1200" i="1" dirty="0"/>
              <a:t> </a:t>
            </a:r>
            <a:r>
              <a:rPr lang="en-US" sz="1200" b="1" dirty="0"/>
              <a:t>Portfolio</a:t>
            </a:r>
            <a:r>
              <a:rPr lang="en-US" sz="1200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Core Business Operations</a:t>
            </a:r>
          </a:p>
          <a:p>
            <a:r>
              <a:rPr lang="en-US" sz="1200" b="1" dirty="0"/>
              <a:t>Offering</a:t>
            </a:r>
            <a:r>
              <a:rPr lang="en-US" sz="1200" b="1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Application Modernization &amp; Innovation</a:t>
            </a:r>
            <a:endParaRPr lang="en-US" sz="1200" i="1" dirty="0"/>
          </a:p>
          <a:p>
            <a:r>
              <a:rPr lang="en-US" sz="1200" b="1" dirty="0"/>
              <a:t>Industry / Sector</a:t>
            </a:r>
            <a:r>
              <a:rPr lang="en-US" sz="1200" i="1" dirty="0"/>
              <a:t>: </a:t>
            </a:r>
            <a:r>
              <a:rPr lang="en-US" sz="1200" dirty="0">
                <a:solidFill>
                  <a:schemeClr val="tx1"/>
                </a:solidFill>
              </a:rPr>
              <a:t>TMT</a:t>
            </a:r>
            <a:endParaRPr lang="en-US" sz="1200" i="1" noProof="0" dirty="0"/>
          </a:p>
          <a:p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1185704" y="1493943"/>
            <a:ext cx="5945061" cy="1299499"/>
          </a:xfrm>
        </p:spPr>
        <p:txBody>
          <a:bodyPr/>
          <a:lstStyle/>
          <a:p>
            <a:r>
              <a:rPr lang="en-US" dirty="0"/>
              <a:t>According to Ford Motor Company’s survey about driving habits, 49% of Indian respondents spend more than twelve hours a week driving. Prolonged driving results in 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innumerable accidents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negative psychological effects</a:t>
            </a:r>
          </a:p>
          <a:p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Why am I learning about Machine Learning and Artificial Intelligence?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</a:t>
            </a:r>
          </a:p>
        </p:txBody>
      </p:sp>
      <p:pic>
        <p:nvPicPr>
          <p:cNvPr id="10" name="Picture 9" descr="A picture containing outdoor, plant, tree, palm&#10;&#10;Description automatically generated">
            <a:extLst>
              <a:ext uri="{FF2B5EF4-FFF2-40B4-BE49-F238E27FC236}">
                <a16:creationId xmlns:a16="http://schemas.microsoft.com/office/drawing/2014/main" id="{4FADA51E-90B2-46DF-87A3-16098703B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7" t="56556" r="25307" b="5871"/>
          <a:stretch/>
        </p:blipFill>
        <p:spPr>
          <a:xfrm>
            <a:off x="8239648" y="1653156"/>
            <a:ext cx="1845333" cy="257674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6B090F-0855-4E3D-964E-A978BAB69538}"/>
              </a:ext>
            </a:extLst>
          </p:cNvPr>
          <p:cNvGrpSpPr/>
          <p:nvPr/>
        </p:nvGrpSpPr>
        <p:grpSpPr>
          <a:xfrm>
            <a:off x="468520" y="1904839"/>
            <a:ext cx="400919" cy="400919"/>
            <a:chOff x="469900" y="1921796"/>
            <a:chExt cx="400919" cy="4009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C3F26E-CAFB-419C-9A6C-7A1BCD446F04}"/>
                </a:ext>
              </a:extLst>
            </p:cNvPr>
            <p:cNvSpPr/>
            <p:nvPr/>
          </p:nvSpPr>
          <p:spPr>
            <a:xfrm>
              <a:off x="469900" y="1921796"/>
              <a:ext cx="400919" cy="400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63500" dir="18900000">
                <a:srgbClr val="2C5234">
                  <a:alpha val="6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7AC3AA-2309-4125-85C0-AAB26392D48F}"/>
                </a:ext>
              </a:extLst>
            </p:cNvPr>
            <p:cNvSpPr txBox="1"/>
            <p:nvPr/>
          </p:nvSpPr>
          <p:spPr>
            <a:xfrm>
              <a:off x="571295" y="1996256"/>
              <a:ext cx="207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US" dirty="0"/>
            </a:p>
          </p:txBody>
        </p:sp>
      </p:grp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D9209C82-DCAB-4C96-8987-07662309CDEF}"/>
              </a:ext>
            </a:extLst>
          </p:cNvPr>
          <p:cNvSpPr txBox="1">
            <a:spLocks/>
          </p:cNvSpPr>
          <p:nvPr/>
        </p:nvSpPr>
        <p:spPr>
          <a:xfrm>
            <a:off x="1185704" y="3117575"/>
            <a:ext cx="5945061" cy="4621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fashion space, fear of how a style (e.g. clothing apparels &amp; hairstyles) will look is a big obstacle.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7EF37C-0FA3-4347-B9AE-1F55DF6F511F}"/>
              </a:ext>
            </a:extLst>
          </p:cNvPr>
          <p:cNvGrpSpPr/>
          <p:nvPr/>
        </p:nvGrpSpPr>
        <p:grpSpPr>
          <a:xfrm>
            <a:off x="468520" y="3120968"/>
            <a:ext cx="400919" cy="400919"/>
            <a:chOff x="469900" y="1921796"/>
            <a:chExt cx="400919" cy="40091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D3748D3-0975-4797-81A1-FD29D4A8613B}"/>
                </a:ext>
              </a:extLst>
            </p:cNvPr>
            <p:cNvSpPr/>
            <p:nvPr/>
          </p:nvSpPr>
          <p:spPr>
            <a:xfrm>
              <a:off x="469900" y="1921796"/>
              <a:ext cx="400919" cy="400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63500" dir="18900000">
                <a:srgbClr val="2C5234">
                  <a:alpha val="6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55452E-C5F0-4B05-867D-9B17C0285DA3}"/>
                </a:ext>
              </a:extLst>
            </p:cNvPr>
            <p:cNvSpPr txBox="1"/>
            <p:nvPr/>
          </p:nvSpPr>
          <p:spPr>
            <a:xfrm>
              <a:off x="571295" y="1996256"/>
              <a:ext cx="207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8F0CE6E7-CBBC-49F9-88A9-C150AD711C74}"/>
              </a:ext>
            </a:extLst>
          </p:cNvPr>
          <p:cNvSpPr txBox="1">
            <a:spLocks/>
          </p:cNvSpPr>
          <p:nvPr/>
        </p:nvSpPr>
        <p:spPr>
          <a:xfrm>
            <a:off x="527377" y="4064559"/>
            <a:ext cx="5945061" cy="4621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tabLst>
                <a:tab pos="6705432" algn="r"/>
              </a:tabLst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6705432" algn="r"/>
              </a:tabLst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432" algn="r"/>
              </a:tabLst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6705432" algn="r"/>
              </a:tabLst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Countless such applications, made me passionate about Computer Vision space, especially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Segmentation Maps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Pose Estimation</a:t>
            </a:r>
          </a:p>
        </p:txBody>
      </p:sp>
    </p:spTree>
    <p:extLst>
      <p:ext uri="{BB962C8B-B14F-4D97-AF65-F5344CB8AC3E}">
        <p14:creationId xmlns:p14="http://schemas.microsoft.com/office/powerpoint/2010/main" val="2737321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3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Capstone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&amp; Major Highlights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2564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7E07A-54FD-4A65-B941-7AABE0F69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Network that can enable users to virtually try on clothes. Worked on a Segmentation Map of an individual with a new clothing item.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47" y="375028"/>
            <a:ext cx="11252200" cy="334102"/>
          </a:xfrm>
        </p:spPr>
        <p:txBody>
          <a:bodyPr/>
          <a:lstStyle/>
          <a:p>
            <a:r>
              <a:rPr lang="en-US" sz="2000" dirty="0"/>
              <a:t>Virtual Trial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612EE9-21ED-4640-B872-61C8C5D1339C}"/>
              </a:ext>
            </a:extLst>
          </p:cNvPr>
          <p:cNvSpPr txBox="1"/>
          <p:nvPr/>
        </p:nvSpPr>
        <p:spPr>
          <a:xfrm>
            <a:off x="11414125" y="6476999"/>
            <a:ext cx="3079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900" smtClean="0">
                <a:solidFill>
                  <a:srgbClr val="75787B"/>
                </a:solidFill>
              </a:rPr>
              <a:pPr algn="r">
                <a:spcBef>
                  <a:spcPts val="800"/>
                </a:spcBef>
                <a:buSzPct val="100000"/>
                <a:buFont typeface="Arial"/>
                <a:buNone/>
              </a:pPr>
              <a:t>4</a:t>
            </a:fld>
            <a:endParaRPr lang="en-US" sz="900" dirty="0">
              <a:solidFill>
                <a:srgbClr val="75787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B207B-7F71-402F-8608-B58CE68C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644" y="1976930"/>
            <a:ext cx="1976768" cy="2242999"/>
          </a:xfrm>
          <a:prstGeom prst="rect">
            <a:avLst/>
          </a:prstGeom>
        </p:spPr>
      </p:pic>
      <p:pic>
        <p:nvPicPr>
          <p:cNvPr id="9" name="Picture 8" descr="A picture containing person, clothing, posing&#10;&#10;Description automatically generated">
            <a:extLst>
              <a:ext uri="{FF2B5EF4-FFF2-40B4-BE49-F238E27FC236}">
                <a16:creationId xmlns:a16="http://schemas.microsoft.com/office/drawing/2014/main" id="{62910E99-DB84-41FF-9788-90B961C1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22" y="1804140"/>
            <a:ext cx="1976768" cy="2635691"/>
          </a:xfrm>
          <a:prstGeom prst="rect">
            <a:avLst/>
          </a:prstGeom>
        </p:spPr>
      </p:pic>
      <p:pic>
        <p:nvPicPr>
          <p:cNvPr id="11" name="Picture 10" descr="A red t-shirt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80563443-F145-4A5B-A0E4-C46A96D7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399" y="4011779"/>
            <a:ext cx="1650651" cy="22008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C3915F-3619-4DD6-BECE-32CA236C5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424" y="2895325"/>
            <a:ext cx="1852920" cy="2180291"/>
          </a:xfrm>
          <a:prstGeom prst="rect">
            <a:avLst/>
          </a:prstGeom>
        </p:spPr>
      </p:pic>
      <p:pic>
        <p:nvPicPr>
          <p:cNvPr id="28" name="Picture 27" descr="A picture containing text, silhouette, vector graphics&#10;&#10;Description automatically generated">
            <a:extLst>
              <a:ext uri="{FF2B5EF4-FFF2-40B4-BE49-F238E27FC236}">
                <a16:creationId xmlns:a16="http://schemas.microsoft.com/office/drawing/2014/main" id="{2633AB98-CA7E-4F55-A771-71587C0CB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9917" y="1989810"/>
            <a:ext cx="1624073" cy="2165431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89647877-5A00-4235-8743-064627507B6B}"/>
              </a:ext>
            </a:extLst>
          </p:cNvPr>
          <p:cNvSpPr/>
          <p:nvPr/>
        </p:nvSpPr>
        <p:spPr bwMode="gray">
          <a:xfrm>
            <a:off x="2807328" y="2859526"/>
            <a:ext cx="964641" cy="477813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950DD28-E057-4816-B349-3E6BCFE65051}"/>
              </a:ext>
            </a:extLst>
          </p:cNvPr>
          <p:cNvSpPr/>
          <p:nvPr/>
        </p:nvSpPr>
        <p:spPr bwMode="gray">
          <a:xfrm>
            <a:off x="5127049" y="2859524"/>
            <a:ext cx="964641" cy="477813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CAEDBD6D-D92B-4A1B-967B-CCC0D1187476}"/>
              </a:ext>
            </a:extLst>
          </p:cNvPr>
          <p:cNvSpPr/>
          <p:nvPr/>
        </p:nvSpPr>
        <p:spPr bwMode="gray">
          <a:xfrm>
            <a:off x="7510077" y="2859524"/>
            <a:ext cx="964641" cy="477813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D589520-A514-4AC6-99CB-91E5F05E3C0F}"/>
              </a:ext>
            </a:extLst>
          </p:cNvPr>
          <p:cNvSpPr/>
          <p:nvPr/>
        </p:nvSpPr>
        <p:spPr bwMode="gray">
          <a:xfrm>
            <a:off x="7520191" y="4873306"/>
            <a:ext cx="964641" cy="477813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F37459-98DB-4A16-BE8A-6C3578B3F2BD}"/>
              </a:ext>
            </a:extLst>
          </p:cNvPr>
          <p:cNvGrpSpPr/>
          <p:nvPr/>
        </p:nvGrpSpPr>
        <p:grpSpPr>
          <a:xfrm>
            <a:off x="966923" y="1653413"/>
            <a:ext cx="400919" cy="400919"/>
            <a:chOff x="469900" y="1921796"/>
            <a:chExt cx="400919" cy="40091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88DEF92-CD0E-4E6D-8CA8-F5583FF50B99}"/>
                </a:ext>
              </a:extLst>
            </p:cNvPr>
            <p:cNvSpPr/>
            <p:nvPr/>
          </p:nvSpPr>
          <p:spPr>
            <a:xfrm>
              <a:off x="469900" y="1921796"/>
              <a:ext cx="400919" cy="400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63500" dir="18900000">
                <a:srgbClr val="2C5234">
                  <a:alpha val="6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084D27-78CD-40AE-9E22-27ECB85C8D4B}"/>
                </a:ext>
              </a:extLst>
            </p:cNvPr>
            <p:cNvSpPr txBox="1"/>
            <p:nvPr/>
          </p:nvSpPr>
          <p:spPr>
            <a:xfrm>
              <a:off x="571295" y="1996256"/>
              <a:ext cx="207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B8FC23-A434-49A2-90A8-ADE6589D34C8}"/>
              </a:ext>
            </a:extLst>
          </p:cNvPr>
          <p:cNvGrpSpPr/>
          <p:nvPr/>
        </p:nvGrpSpPr>
        <p:grpSpPr>
          <a:xfrm>
            <a:off x="3531894" y="1704379"/>
            <a:ext cx="400919" cy="400919"/>
            <a:chOff x="469900" y="1921796"/>
            <a:chExt cx="400919" cy="40091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1FE97E-F74D-4635-96DF-5AB9EC6DD4D9}"/>
                </a:ext>
              </a:extLst>
            </p:cNvPr>
            <p:cNvSpPr/>
            <p:nvPr/>
          </p:nvSpPr>
          <p:spPr>
            <a:xfrm>
              <a:off x="469900" y="1921796"/>
              <a:ext cx="400919" cy="400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63500" dir="18900000">
                <a:srgbClr val="2C5234">
                  <a:alpha val="6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F3F5DC-917F-45FF-BC54-F97D0CD576FE}"/>
                </a:ext>
              </a:extLst>
            </p:cNvPr>
            <p:cNvSpPr txBox="1"/>
            <p:nvPr/>
          </p:nvSpPr>
          <p:spPr>
            <a:xfrm>
              <a:off x="571295" y="1996256"/>
              <a:ext cx="207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021375-1196-4BAF-ADA9-EB3326451659}"/>
              </a:ext>
            </a:extLst>
          </p:cNvPr>
          <p:cNvGrpSpPr/>
          <p:nvPr/>
        </p:nvGrpSpPr>
        <p:grpSpPr>
          <a:xfrm>
            <a:off x="5854437" y="1653414"/>
            <a:ext cx="400919" cy="400919"/>
            <a:chOff x="469900" y="1921796"/>
            <a:chExt cx="400919" cy="400919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17FF099-AC04-4D63-AF6C-F29CF1537E4D}"/>
                </a:ext>
              </a:extLst>
            </p:cNvPr>
            <p:cNvSpPr/>
            <p:nvPr/>
          </p:nvSpPr>
          <p:spPr>
            <a:xfrm>
              <a:off x="469900" y="1921796"/>
              <a:ext cx="400919" cy="400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63500" dir="18900000">
                <a:srgbClr val="2C5234">
                  <a:alpha val="6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4ED906-BD4A-4347-8C87-6D624BF97C3E}"/>
                </a:ext>
              </a:extLst>
            </p:cNvPr>
            <p:cNvSpPr txBox="1"/>
            <p:nvPr/>
          </p:nvSpPr>
          <p:spPr>
            <a:xfrm>
              <a:off x="571295" y="1996256"/>
              <a:ext cx="207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78C23E-BA0A-4699-8F5D-AC3EA5AAB1C2}"/>
              </a:ext>
            </a:extLst>
          </p:cNvPr>
          <p:cNvGrpSpPr/>
          <p:nvPr/>
        </p:nvGrpSpPr>
        <p:grpSpPr>
          <a:xfrm>
            <a:off x="5927222" y="4114019"/>
            <a:ext cx="400919" cy="400919"/>
            <a:chOff x="469900" y="1921796"/>
            <a:chExt cx="400919" cy="400919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4386B5-19E2-4B2C-A079-33B76201E52F}"/>
                </a:ext>
              </a:extLst>
            </p:cNvPr>
            <p:cNvSpPr/>
            <p:nvPr/>
          </p:nvSpPr>
          <p:spPr>
            <a:xfrm>
              <a:off x="469900" y="1921796"/>
              <a:ext cx="400919" cy="400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63500" dir="18900000">
                <a:srgbClr val="2C5234">
                  <a:alpha val="6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A3FABAB-5C80-40B3-8A84-2FF1E3F56FD4}"/>
                </a:ext>
              </a:extLst>
            </p:cNvPr>
            <p:cNvSpPr txBox="1"/>
            <p:nvPr/>
          </p:nvSpPr>
          <p:spPr>
            <a:xfrm>
              <a:off x="571295" y="1996256"/>
              <a:ext cx="207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</a:t>
              </a:r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39FF86F-E457-47A7-9F71-B140A2EBA1AB}"/>
              </a:ext>
            </a:extLst>
          </p:cNvPr>
          <p:cNvGrpSpPr/>
          <p:nvPr/>
        </p:nvGrpSpPr>
        <p:grpSpPr>
          <a:xfrm>
            <a:off x="8906341" y="2721067"/>
            <a:ext cx="400919" cy="400919"/>
            <a:chOff x="469900" y="1921796"/>
            <a:chExt cx="400919" cy="400919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3DE5386-2994-47E7-9993-C052DDE2B34F}"/>
                </a:ext>
              </a:extLst>
            </p:cNvPr>
            <p:cNvSpPr/>
            <p:nvPr/>
          </p:nvSpPr>
          <p:spPr>
            <a:xfrm>
              <a:off x="469900" y="1921796"/>
              <a:ext cx="400919" cy="400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38100" dist="63500" dir="18900000">
                <a:srgbClr val="2C5234">
                  <a:alpha val="60000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4AEE55-B0CF-4838-937C-84611432D5E2}"/>
                </a:ext>
              </a:extLst>
            </p:cNvPr>
            <p:cNvSpPr txBox="1"/>
            <p:nvPr/>
          </p:nvSpPr>
          <p:spPr>
            <a:xfrm>
              <a:off x="571295" y="1996256"/>
              <a:ext cx="2079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9ABB2B5-AC1C-4250-B3A4-85122A193EC5}"/>
              </a:ext>
            </a:extLst>
          </p:cNvPr>
          <p:cNvSpPr txBox="1"/>
          <p:nvPr/>
        </p:nvSpPr>
        <p:spPr>
          <a:xfrm>
            <a:off x="2582426" y="4632290"/>
            <a:ext cx="1547447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200" dirty="0"/>
              <a:t>Kaggle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9367A6-0145-42E7-A5B8-14C3A982210F}"/>
              </a:ext>
            </a:extLst>
          </p:cNvPr>
          <p:cNvSpPr txBox="1"/>
          <p:nvPr/>
        </p:nvSpPr>
        <p:spPr>
          <a:xfrm>
            <a:off x="7933700" y="1558383"/>
            <a:ext cx="1547447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SzPct val="100000"/>
            </a:pPr>
            <a:r>
              <a:rPr lang="en-US" sz="1200" dirty="0"/>
              <a:t>VITON HD paper</a:t>
            </a:r>
          </a:p>
        </p:txBody>
      </p:sp>
    </p:spTree>
    <p:extLst>
      <p:ext uri="{BB962C8B-B14F-4D97-AF65-F5344CB8AC3E}">
        <p14:creationId xmlns:p14="http://schemas.microsoft.com/office/powerpoint/2010/main" val="36424228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5" grpId="0" animBg="1"/>
      <p:bldP spid="36" grpId="0" animBg="1"/>
      <p:bldP spid="38" grpId="0" animBg="1"/>
      <p:bldP spid="34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9F50C-8895-4193-BAB7-E24F54DA4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65819"/>
            <a:ext cx="2896298" cy="759660"/>
          </a:xfrm>
        </p:spPr>
        <p:txBody>
          <a:bodyPr/>
          <a:lstStyle/>
          <a:p>
            <a:r>
              <a:rPr lang="en-US" dirty="0"/>
              <a:t>Segmentation into – </a:t>
            </a:r>
          </a:p>
          <a:p>
            <a:r>
              <a:rPr lang="en-US" dirty="0"/>
              <a:t>Upper, Lower, Neck and Arms &amp; Legs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5F6E79-5F3B-4D43-B661-97A94665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60" y="2304898"/>
            <a:ext cx="2124372" cy="2591162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385A688-B5B9-40BA-8D8F-07083A828CEC}"/>
              </a:ext>
            </a:extLst>
          </p:cNvPr>
          <p:cNvSpPr txBox="1">
            <a:spLocks/>
          </p:cNvSpPr>
          <p:nvPr/>
        </p:nvSpPr>
        <p:spPr>
          <a:xfrm>
            <a:off x="3767434" y="1665819"/>
            <a:ext cx="2896298" cy="3341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Removing Upper Mask (Till Wrist)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2259AF-CC4E-4705-B9E6-8F3340011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987" y="1999921"/>
            <a:ext cx="2430013" cy="2811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6F382C-5A0D-46FB-A3C4-D99BEB693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555" y="2304898"/>
            <a:ext cx="4620270" cy="1991003"/>
          </a:xfrm>
          <a:prstGeom prst="rect">
            <a:avLst/>
          </a:prstGeom>
        </p:spPr>
      </p:pic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54142E4-4437-4559-8BEA-84DB22CE7DF9}"/>
              </a:ext>
            </a:extLst>
          </p:cNvPr>
          <p:cNvSpPr txBox="1">
            <a:spLocks/>
          </p:cNvSpPr>
          <p:nvPr/>
        </p:nvSpPr>
        <p:spPr>
          <a:xfrm>
            <a:off x="3713734" y="5025130"/>
            <a:ext cx="2896298" cy="3341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SzPct val="100000"/>
              <a:buFontTx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defTabSz="1219170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defTabSz="1064657" rtl="0" eaLnBrk="1" latinLnBrk="0" hangingPunct="1">
              <a:spcBef>
                <a:spcPts val="0"/>
              </a:spcBef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10382" indent="-235194" algn="l" defTabSz="1219170" rtl="0" eaLnBrk="1" latinLnBrk="0" hangingPunct="1">
              <a:spcBef>
                <a:spcPts val="0"/>
              </a:spcBef>
              <a:spcAft>
                <a:spcPts val="1333"/>
              </a:spcAft>
              <a:buFont typeface="Verdana" panose="020B0604030504040204" pitchFamily="34" charset="0"/>
              <a:buChar char="−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Hence, for arms used Pose Information</a:t>
            </a:r>
          </a:p>
        </p:txBody>
      </p:sp>
    </p:spTree>
    <p:extLst>
      <p:ext uri="{BB962C8B-B14F-4D97-AF65-F5344CB8AC3E}">
        <p14:creationId xmlns:p14="http://schemas.microsoft.com/office/powerpoint/2010/main" val="2692003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ACCC3-396D-4863-A87D-96FC9B391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78" y="1316954"/>
            <a:ext cx="5177274" cy="635255"/>
          </a:xfrm>
        </p:spPr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 – Clothing + Segmentation Map (with 13 categories like hair, face, upper) + Pose Information -&gt; (m, height, width, 21)</a:t>
            </a:r>
          </a:p>
          <a:p>
            <a:r>
              <a:rPr lang="en-US" b="1" dirty="0"/>
              <a:t>Output</a:t>
            </a:r>
            <a:r>
              <a:rPr lang="en-US" dirty="0"/>
              <a:t> – Segmentation Map with new Clothing -&gt; (m, height, width, 13)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40B70-1E5E-4359-AB7C-FFED5F9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48" y="1055684"/>
            <a:ext cx="4376786" cy="1793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04AE02-544E-48EF-AF8F-C7B33DA6D5AC}"/>
              </a:ext>
            </a:extLst>
          </p:cNvPr>
          <p:cNvSpPr txBox="1"/>
          <p:nvPr/>
        </p:nvSpPr>
        <p:spPr>
          <a:xfrm>
            <a:off x="610578" y="2889184"/>
            <a:ext cx="573875" cy="2154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spcBef>
                <a:spcPts val="200"/>
              </a:spcBef>
              <a:buSzPct val="100000"/>
            </a:pPr>
            <a:r>
              <a:rPr lang="en-US" sz="1400" dirty="0"/>
              <a:t>GAN –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1CDC65-5A2C-47B1-8AB1-562C6A4D162B}"/>
              </a:ext>
            </a:extLst>
          </p:cNvPr>
          <p:cNvGrpSpPr/>
          <p:nvPr/>
        </p:nvGrpSpPr>
        <p:grpSpPr>
          <a:xfrm>
            <a:off x="610578" y="3428999"/>
            <a:ext cx="3499153" cy="2543518"/>
            <a:chOff x="610578" y="3428999"/>
            <a:chExt cx="3499153" cy="2543518"/>
          </a:xfrm>
        </p:grpSpPr>
        <p:pic>
          <p:nvPicPr>
            <p:cNvPr id="5122" name="Picture 2" descr="The architecture of Unet. | Download Scientific Diagram">
              <a:extLst>
                <a:ext uri="{FF2B5EF4-FFF2-40B4-BE49-F238E27FC236}">
                  <a16:creationId xmlns:a16="http://schemas.microsoft.com/office/drawing/2014/main" id="{7EF61589-A87C-4018-818E-D53021A3F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578" y="3428999"/>
              <a:ext cx="3499153" cy="2178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7CFEA9-9935-435A-92B8-3A784B00BA6E}"/>
                </a:ext>
              </a:extLst>
            </p:cNvPr>
            <p:cNvSpPr txBox="1"/>
            <p:nvPr/>
          </p:nvSpPr>
          <p:spPr>
            <a:xfrm>
              <a:off x="1184453" y="5787851"/>
              <a:ext cx="1890343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200" dirty="0"/>
                <a:t>Generator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CD70B5-6496-4D32-A4A0-261A21BFAF02}"/>
              </a:ext>
            </a:extLst>
          </p:cNvPr>
          <p:cNvGrpSpPr/>
          <p:nvPr/>
        </p:nvGrpSpPr>
        <p:grpSpPr>
          <a:xfrm>
            <a:off x="4461198" y="2996906"/>
            <a:ext cx="7579049" cy="3458507"/>
            <a:chOff x="4461198" y="2996906"/>
            <a:chExt cx="7579049" cy="345850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9B5561-D7C7-4F70-838C-7028EC9D4DF0}"/>
                </a:ext>
              </a:extLst>
            </p:cNvPr>
            <p:cNvGrpSpPr/>
            <p:nvPr/>
          </p:nvGrpSpPr>
          <p:grpSpPr>
            <a:xfrm>
              <a:off x="4461198" y="2996906"/>
              <a:ext cx="7579049" cy="3090591"/>
              <a:chOff x="4220040" y="2996906"/>
              <a:chExt cx="7579049" cy="309059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D0A1D7-430E-4C21-B0B7-8E0A25B4A8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55126"/>
              <a:stretch/>
            </p:blipFill>
            <p:spPr>
              <a:xfrm>
                <a:off x="4220040" y="3428999"/>
                <a:ext cx="4010585" cy="253928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DB24C8D3-21E2-4912-8F6B-110AECF3F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997" t="45383"/>
              <a:stretch/>
            </p:blipFill>
            <p:spPr>
              <a:xfrm>
                <a:off x="8670703" y="2996906"/>
                <a:ext cx="3128386" cy="3090591"/>
              </a:xfrm>
              <a:prstGeom prst="rect">
                <a:avLst/>
              </a:prstGeom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38CC895-DD08-4B19-85D5-996BC4413439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V="1">
                <a:off x="6225333" y="5958231"/>
                <a:ext cx="2225331" cy="10048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5806296-0C12-495F-BB34-9751463729C5}"/>
                  </a:ext>
                </a:extLst>
              </p:cNvPr>
              <p:cNvCxnSpPr/>
              <p:nvPr/>
            </p:nvCxnSpPr>
            <p:spPr>
              <a:xfrm flipV="1">
                <a:off x="8450664" y="2996906"/>
                <a:ext cx="0" cy="2961325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44029EA-FF34-4BE6-BCE6-422911DB1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0664" y="2996906"/>
                <a:ext cx="1336433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0A7CCB-B870-4B88-8F79-3E862329205B}"/>
                </a:ext>
              </a:extLst>
            </p:cNvPr>
            <p:cNvSpPr txBox="1"/>
            <p:nvPr/>
          </p:nvSpPr>
          <p:spPr>
            <a:xfrm>
              <a:off x="7746650" y="6270747"/>
              <a:ext cx="1890343" cy="184666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spcBef>
                  <a:spcPts val="200"/>
                </a:spcBef>
                <a:buSzPct val="100000"/>
              </a:pPr>
              <a:r>
                <a:rPr lang="en-US" sz="1200" dirty="0"/>
                <a:t>Discriminator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15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48016D-9B3F-487D-B0EB-D0CC0B87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is not able to take each channel as different feature.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3FB2D8-B9DE-45F5-A0E9-C3EDCBDAE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333"/>
          <a:stretch/>
        </p:blipFill>
        <p:spPr>
          <a:xfrm>
            <a:off x="6157759" y="2130686"/>
            <a:ext cx="2991267" cy="22068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229E29-2123-4E3B-8F20-E71B24F11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91"/>
          <a:stretch/>
        </p:blipFill>
        <p:spPr>
          <a:xfrm>
            <a:off x="1547342" y="2130686"/>
            <a:ext cx="2991267" cy="23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981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AF76-1FBE-4E62-AF53-CE33BF77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62394"/>
            <a:ext cx="11252200" cy="334102"/>
          </a:xfrm>
        </p:spPr>
        <p:txBody>
          <a:bodyPr/>
          <a:lstStyle/>
          <a:p>
            <a:r>
              <a:rPr lang="en-US" dirty="0"/>
              <a:t>Additional Tasks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48016D-9B3F-487D-B0EB-D0CC0B87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378" y="3898834"/>
            <a:ext cx="4803141" cy="2372782"/>
          </a:xfrm>
        </p:spPr>
        <p:txBody>
          <a:bodyPr/>
          <a:lstStyle/>
          <a:p>
            <a:r>
              <a:rPr lang="en-US" dirty="0"/>
              <a:t>Clothing Segmentation: </a:t>
            </a:r>
          </a:p>
          <a:p>
            <a:r>
              <a:rPr lang="en-US" dirty="0"/>
              <a:t>Used –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Mask RCNNs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Trained on “head” layers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Hyperparameters – </a:t>
            </a:r>
          </a:p>
          <a:p>
            <a:pPr marL="298450" lvl="1" indent="-171450"/>
            <a:r>
              <a:rPr lang="en-US" dirty="0"/>
              <a:t>Learning Rate</a:t>
            </a:r>
          </a:p>
          <a:p>
            <a:pPr marL="298450" lvl="1" indent="-171450"/>
            <a:r>
              <a:rPr lang="en-US" dirty="0"/>
              <a:t>Epochs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ACB22-0D97-4F01-8F4B-F750817B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113" y="875943"/>
            <a:ext cx="3686689" cy="5106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656A75-56FD-492B-867B-16CB887D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18" y="893789"/>
            <a:ext cx="4801270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95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20525483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ts val="200"/>
          </a:spcBef>
          <a:buSzPct val="100000"/>
          <a:defRPr sz="1200" dirty="0" smtClean="0"/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16_9_Onscreen_US.potx" id="{0EE9D2B3-061D-4481-B583-397E8A57E8A2}" vid="{027ADE79-AE14-4360-9116-256000D5D1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6F4E721FC8FC4C89923D98170339C8" ma:contentTypeVersion="10" ma:contentTypeDescription="Create a new document." ma:contentTypeScope="" ma:versionID="c6abb980633935120da3456c10670a8f">
  <xsd:schema xmlns:xsd="http://www.w3.org/2001/XMLSchema" xmlns:xs="http://www.w3.org/2001/XMLSchema" xmlns:p="http://schemas.microsoft.com/office/2006/metadata/properties" xmlns:ns2="9932b51f-831c-4be5-9e70-4d4f57939b5a" xmlns:ns3="6ba7e38e-ddf0-4724-a2d5-9b4fb54c860d" targetNamespace="http://schemas.microsoft.com/office/2006/metadata/properties" ma:root="true" ma:fieldsID="f93da93e76072618f60ebec68d68a2f1" ns2:_="" ns3:_="">
    <xsd:import namespace="9932b51f-831c-4be5-9e70-4d4f57939b5a"/>
    <xsd:import namespace="6ba7e38e-ddf0-4724-a2d5-9b4fb54c86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32b51f-831c-4be5-9e70-4d4f57939b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7e38e-ddf0-4724-a2d5-9b4fb54c860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C5F25C-B610-48B8-83E1-8CD26E3D06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32b51f-831c-4be5-9e70-4d4f57939b5a"/>
    <ds:schemaRef ds:uri="6ba7e38e-ddf0-4724-a2d5-9b4fb54c86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8113ED-4CA2-465C-9998-CEF7F23421D3}">
  <ds:schemaRefs>
    <ds:schemaRef ds:uri="6ba7e38e-ddf0-4724-a2d5-9b4fb54c860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9932b51f-831c-4be5-9e70-4d4f57939b5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7598B6F-21C7-46B5-B45C-5A91A8F2B8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4290</TotalTime>
  <Words>379</Words>
  <Application>Microsoft Office PowerPoint</Application>
  <PresentationFormat>Widescreen</PresentationFormat>
  <Paragraphs>70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Open Sans</vt:lpstr>
      <vt:lpstr>Verdana</vt:lpstr>
      <vt:lpstr>Wingdings 2</vt:lpstr>
      <vt:lpstr>1_Deloitte_US_Onscreen</vt:lpstr>
      <vt:lpstr>think-cell Slide</vt:lpstr>
      <vt:lpstr>PowerPoint Presentation</vt:lpstr>
      <vt:lpstr>Introduction</vt:lpstr>
      <vt:lpstr>Capstone</vt:lpstr>
      <vt:lpstr>Virtual Trial Rooms</vt:lpstr>
      <vt:lpstr>Preprocessing</vt:lpstr>
      <vt:lpstr>Model</vt:lpstr>
      <vt:lpstr>Issues</vt:lpstr>
      <vt:lpstr>Additional Tasks …</vt:lpstr>
      <vt:lpstr>Learning Outcomes</vt:lpstr>
      <vt:lpstr>Conclusion &amp; Next Steps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Han, Hyemi (US - Los Angeles)</dc:creator>
  <cp:lastModifiedBy>Sai Samyukta, Palle</cp:lastModifiedBy>
  <cp:revision>278</cp:revision>
  <dcterms:modified xsi:type="dcterms:W3CDTF">2022-12-09T17:48:25Z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0x0101001D6F4E721FC8FC4C89923D98170339C8</vt:lpwstr>
  </property>
  <property fmtid="{D5CDD505-2E9C-101B-9397-08002B2CF9AE}" pid="3" name="AuthorIds_UIVersion_1024">
    <vt:lpwstr>149</vt:lpwstr>
  </property>
  <property fmtid="{D5CDD505-2E9C-101B-9397-08002B2CF9AE}" pid="4" name="MSIP_Label_ea60d57e-af5b-4752-ac57-3e4f28ca11dc_Enabled">
    <vt:lpwstr>true</vt:lpwstr>
  </property>
  <property fmtid="{D5CDD505-2E9C-101B-9397-08002B2CF9AE}" pid="5" name="MSIP_Label_ea60d57e-af5b-4752-ac57-3e4f28ca11dc_SetDate">
    <vt:lpwstr>2022-11-19T08:36:57Z</vt:lpwstr>
  </property>
  <property fmtid="{D5CDD505-2E9C-101B-9397-08002B2CF9AE}" pid="6" name="MSIP_Label_ea60d57e-af5b-4752-ac57-3e4f28ca11dc_Method">
    <vt:lpwstr>Standard</vt:lpwstr>
  </property>
  <property fmtid="{D5CDD505-2E9C-101B-9397-08002B2CF9AE}" pid="7" name="MSIP_Label_ea60d57e-af5b-4752-ac57-3e4f28ca11dc_Name">
    <vt:lpwstr>ea60d57e-af5b-4752-ac57-3e4f28ca11dc</vt:lpwstr>
  </property>
  <property fmtid="{D5CDD505-2E9C-101B-9397-08002B2CF9AE}" pid="8" name="MSIP_Label_ea60d57e-af5b-4752-ac57-3e4f28ca11dc_SiteId">
    <vt:lpwstr>36da45f1-dd2c-4d1f-af13-5abe46b99921</vt:lpwstr>
  </property>
  <property fmtid="{D5CDD505-2E9C-101B-9397-08002B2CF9AE}" pid="9" name="MSIP_Label_ea60d57e-af5b-4752-ac57-3e4f28ca11dc_ActionId">
    <vt:lpwstr>e80da195-8978-4e83-bb57-b0fb8f38a9ab</vt:lpwstr>
  </property>
  <property fmtid="{D5CDD505-2E9C-101B-9397-08002B2CF9AE}" pid="10" name="MSIP_Label_ea60d57e-af5b-4752-ac57-3e4f28ca11dc_ContentBits">
    <vt:lpwstr>0</vt:lpwstr>
  </property>
</Properties>
</file>