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2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C8AA1-94A2-4FBA-8EE1-E6A89BBACF8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71E426-4B93-4F13-83AD-C40B25C974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7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C46-379B-4BC8-A4E6-DDC2E250E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71" y="192895"/>
            <a:ext cx="10927080" cy="4649272"/>
          </a:xfrm>
        </p:spPr>
        <p:txBody>
          <a:bodyPr anchor="t">
            <a:normAutofit/>
          </a:bodyPr>
          <a:lstStyle/>
          <a:p>
            <a:pPr algn="ctr"/>
            <a:br>
              <a:rPr lang="en-US" sz="72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11400" dirty="0">
                <a:latin typeface="Aharoni" panose="020B0604020202020204" pitchFamily="2" charset="-79"/>
                <a:cs typeface="Aharoni" panose="020B0604020202020204" pitchFamily="2" charset="-79"/>
              </a:rPr>
              <a:t>Chicago Crime</a:t>
            </a:r>
            <a:br>
              <a:rPr lang="en-US" sz="138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Data Analysis</a:t>
            </a:r>
            <a:endParaRPr lang="en-US" sz="88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8B0A3-608E-4070-AD1F-1E2E26A6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654" y="4461762"/>
            <a:ext cx="4648514" cy="17719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Daniel Sanchez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BAN 502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Dr. Stephen Hill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Course Project – Phase One</a:t>
            </a:r>
          </a:p>
        </p:txBody>
      </p:sp>
    </p:spTree>
    <p:extLst>
      <p:ext uri="{BB962C8B-B14F-4D97-AF65-F5344CB8AC3E}">
        <p14:creationId xmlns:p14="http://schemas.microsoft.com/office/powerpoint/2010/main" val="14553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A8E8-8658-4FED-A03D-A7927DA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962D-8E2F-46C6-8E45-50F4EB8B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presentation highlights findings from an analysis of 14,630 crimes reported in Chicago in the year 2018.</a:t>
            </a:r>
          </a:p>
          <a:p>
            <a:endParaRPr lang="en-US" dirty="0"/>
          </a:p>
          <a:p>
            <a:r>
              <a:rPr lang="en-US" sz="2800" b="1" u="sng" dirty="0"/>
              <a:t>Findings will include:</a:t>
            </a:r>
          </a:p>
          <a:p>
            <a:r>
              <a:rPr lang="en-US" sz="2800" dirty="0"/>
              <a:t>Arrests vs Non-Arrests</a:t>
            </a:r>
          </a:p>
          <a:p>
            <a:r>
              <a:rPr lang="en-US" sz="2800" dirty="0"/>
              <a:t>Strong Predictors of Arrest Rates</a:t>
            </a:r>
          </a:p>
          <a:p>
            <a:r>
              <a:rPr lang="en-US" sz="2800" dirty="0"/>
              <a:t>Location and Crime Type Trends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9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782B-1A4A-4894-ABA0-15E0B3E3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Arrest Rates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96CBB8-98F6-4088-A2D4-64CA49C9C7C1}"/>
              </a:ext>
            </a:extLst>
          </p:cNvPr>
          <p:cNvPicPr/>
          <p:nvPr/>
        </p:nvPicPr>
        <p:blipFill rotWithShape="1">
          <a:blip r:embed="rId2"/>
          <a:srcRect b="6186"/>
          <a:stretch/>
        </p:blipFill>
        <p:spPr bwMode="auto">
          <a:xfrm>
            <a:off x="437151" y="284701"/>
            <a:ext cx="6727586" cy="504913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E3D9C-3FCC-46BA-AE3F-23781BF6ADA9}"/>
              </a:ext>
            </a:extLst>
          </p:cNvPr>
          <p:cNvSpPr txBox="1"/>
          <p:nvPr/>
        </p:nvSpPr>
        <p:spPr>
          <a:xfrm>
            <a:off x="1207658" y="5598221"/>
            <a:ext cx="79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Overall, non-arrests far outweigh arrests for crimes reported.</a:t>
            </a:r>
          </a:p>
        </p:txBody>
      </p:sp>
    </p:spTree>
    <p:extLst>
      <p:ext uri="{BB962C8B-B14F-4D97-AF65-F5344CB8AC3E}">
        <p14:creationId xmlns:p14="http://schemas.microsoft.com/office/powerpoint/2010/main" val="5763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">
            <a:extLst>
              <a:ext uri="{FF2B5EF4-FFF2-40B4-BE49-F238E27FC236}">
                <a16:creationId xmlns:a16="http://schemas.microsoft.com/office/drawing/2014/main" id="{5357CCA6-111A-4112-B5F5-775E592CDD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2892" y="721910"/>
            <a:ext cx="5637276" cy="45098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4" name="Picture">
            <a:extLst>
              <a:ext uri="{FF2B5EF4-FFF2-40B4-BE49-F238E27FC236}">
                <a16:creationId xmlns:a16="http://schemas.microsoft.com/office/drawing/2014/main" id="{532D31E3-77E5-47E1-8192-7F1754290637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"/>
          <a:stretch/>
        </p:blipFill>
        <p:spPr bwMode="auto">
          <a:xfrm>
            <a:off x="6094427" y="721910"/>
            <a:ext cx="5498570" cy="45098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A499BA-5A89-4DC9-B118-58DE5A99142E}"/>
              </a:ext>
            </a:extLst>
          </p:cNvPr>
          <p:cNvSpPr txBox="1"/>
          <p:nvPr/>
        </p:nvSpPr>
        <p:spPr>
          <a:xfrm>
            <a:off x="1045930" y="5227265"/>
            <a:ext cx="35613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Fluctuations in arrest rates by ward show more arrests in certain areas than others.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2204D-0D22-402C-BB04-F0AEA4A3BC15}"/>
              </a:ext>
            </a:extLst>
          </p:cNvPr>
          <p:cNvSpPr txBox="1"/>
          <p:nvPr/>
        </p:nvSpPr>
        <p:spPr>
          <a:xfrm>
            <a:off x="6750100" y="5227265"/>
            <a:ext cx="35613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District where the crime occurs may also help predict the arrest rate.</a:t>
            </a:r>
          </a:p>
        </p:txBody>
      </p:sp>
    </p:spTree>
    <p:extLst>
      <p:ext uri="{BB962C8B-B14F-4D97-AF65-F5344CB8AC3E}">
        <p14:creationId xmlns:p14="http://schemas.microsoft.com/office/powerpoint/2010/main" val="37777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6B52BD3-5C36-43C3-8999-CF1685706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7211" y="736810"/>
            <a:ext cx="5479161" cy="4380436"/>
          </a:xfrm>
          <a:prstGeom prst="rect">
            <a:avLst/>
          </a:prstGeom>
          <a:noFill/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D306E7AC-557A-43B3-AC66-1B04F5A20D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5628" y="736810"/>
            <a:ext cx="5479161" cy="43833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DBA59-3FC8-4E27-AB6F-FDCF224BDAF8}"/>
              </a:ext>
            </a:extLst>
          </p:cNvPr>
          <p:cNvSpPr txBox="1"/>
          <p:nvPr/>
        </p:nvSpPr>
        <p:spPr>
          <a:xfrm>
            <a:off x="1203158" y="5244844"/>
            <a:ext cx="35613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arrest rate between the FBI Codes of crimes varies greatly.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FE66B-0302-4229-8516-CFCD4F3C2A32}"/>
              </a:ext>
            </a:extLst>
          </p:cNvPr>
          <p:cNvSpPr txBox="1"/>
          <p:nvPr/>
        </p:nvSpPr>
        <p:spPr>
          <a:xfrm>
            <a:off x="6695215" y="5117246"/>
            <a:ext cx="46522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Primary Crime Type is also predictive of the rate of arrest. Note the high arrest rate of sting operations and direct police involvement.</a:t>
            </a:r>
          </a:p>
        </p:txBody>
      </p:sp>
    </p:spTree>
    <p:extLst>
      <p:ext uri="{BB962C8B-B14F-4D97-AF65-F5344CB8AC3E}">
        <p14:creationId xmlns:p14="http://schemas.microsoft.com/office/powerpoint/2010/main" val="20809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5F5F4-D080-454F-8AFF-B6854B77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Crime Location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B9133A06-D1E6-48D3-A7EB-BC07338444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222" y="257570"/>
            <a:ext cx="7600948" cy="6076746"/>
          </a:xfrm>
          <a:prstGeom prst="rect">
            <a:avLst/>
          </a:prstGeom>
          <a:noFill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665-726B-4395-B7FE-CE35F9E95036}"/>
              </a:ext>
            </a:extLst>
          </p:cNvPr>
          <p:cNvSpPr txBox="1"/>
          <p:nvPr/>
        </p:nvSpPr>
        <p:spPr>
          <a:xfrm>
            <a:off x="8234129" y="4406384"/>
            <a:ext cx="3308942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Total crimes reported varies by district.</a:t>
            </a:r>
          </a:p>
          <a:p>
            <a:endParaRPr lang="en-US" sz="1900" b="1" dirty="0"/>
          </a:p>
          <a:p>
            <a:r>
              <a:rPr lang="en-US" sz="1900" b="1" dirty="0"/>
              <a:t>District 11, 8, and 6 are the top three districts for crimes reported.</a:t>
            </a:r>
          </a:p>
        </p:txBody>
      </p:sp>
    </p:spTree>
    <p:extLst>
      <p:ext uri="{BB962C8B-B14F-4D97-AF65-F5344CB8AC3E}">
        <p14:creationId xmlns:p14="http://schemas.microsoft.com/office/powerpoint/2010/main" val="32557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D0F57-1123-49E2-9435-EF6B17C6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Crime Type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A2696BA5-36E4-4F03-B190-11662E3E92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631" y="87786"/>
            <a:ext cx="7807593" cy="62444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7BC24-95CF-4A97-B21E-71AC182EAE32}"/>
              </a:ext>
            </a:extLst>
          </p:cNvPr>
          <p:cNvSpPr txBox="1"/>
          <p:nvPr/>
        </p:nvSpPr>
        <p:spPr>
          <a:xfrm>
            <a:off x="8209305" y="4650516"/>
            <a:ext cx="3200400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Top three primary crime types include theft, battery, and criminal damage.</a:t>
            </a:r>
          </a:p>
        </p:txBody>
      </p:sp>
    </p:spTree>
    <p:extLst>
      <p:ext uri="{BB962C8B-B14F-4D97-AF65-F5344CB8AC3E}">
        <p14:creationId xmlns:p14="http://schemas.microsoft.com/office/powerpoint/2010/main" val="27376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Calibri</vt:lpstr>
      <vt:lpstr>Calibri Light</vt:lpstr>
      <vt:lpstr>Retrospect</vt:lpstr>
      <vt:lpstr> Chicago Crime Data Analysis</vt:lpstr>
      <vt:lpstr>Overview</vt:lpstr>
      <vt:lpstr>Arrest Rates</vt:lpstr>
      <vt:lpstr>PowerPoint Presentation</vt:lpstr>
      <vt:lpstr>PowerPoint Presentation</vt:lpstr>
      <vt:lpstr>Crime Location</vt:lpstr>
      <vt:lpstr>Crime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Chicago Crime Data Analysis</dc:title>
  <dc:creator>Dan Sanchez</dc:creator>
  <cp:lastModifiedBy>Dan Sanchez</cp:lastModifiedBy>
  <cp:revision>21</cp:revision>
  <dcterms:created xsi:type="dcterms:W3CDTF">2020-06-11T02:45:45Z</dcterms:created>
  <dcterms:modified xsi:type="dcterms:W3CDTF">2020-06-15T02:48:34Z</dcterms:modified>
</cp:coreProperties>
</file>