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65" r:id="rId6"/>
    <p:sldId id="266" r:id="rId7"/>
    <p:sldId id="268" r:id="rId8"/>
    <p:sldId id="269" r:id="rId9"/>
    <p:sldId id="260" r:id="rId10"/>
    <p:sldId id="270" r:id="rId11"/>
  </p:sldIdLst>
  <p:sldSz cx="9144000" cy="5143500" type="screen16x9"/>
  <p:notesSz cx="6858000" cy="9144000"/>
  <p:embeddedFontLst>
    <p:embeddedFont>
      <p:font typeface="Dosis" pitchFamily="2" charset="0"/>
      <p:regular r:id="rId13"/>
      <p:bold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9D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822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0383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fed29d7d7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fed29d7d7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fed29d7d7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fed29d7d7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fed29d7d7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fed29d7d7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4778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fed29d7d7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fed29d7d7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0626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fed29d7d7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fed29d7d7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1146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fed29d7d7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fed29d7d7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1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fed29d7d7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fed29d7d7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0739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fed29d7d7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fed29d7d7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Sanjaya26/DigifestRekaminAcademyDataScienc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Sanjaya26/DigifestRekaminAcademyDataScienc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1161800"/>
            <a:ext cx="3736800" cy="20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80" b="1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Analyze the behavior of loan property customers</a:t>
            </a:r>
            <a:endParaRPr sz="3180" b="1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761BAAC-EDE8-6C17-A1F2-A5B2D9FC065F}"/>
              </a:ext>
            </a:extLst>
          </p:cNvPr>
          <p:cNvGrpSpPr/>
          <p:nvPr/>
        </p:nvGrpSpPr>
        <p:grpSpPr>
          <a:xfrm>
            <a:off x="4433571" y="1727984"/>
            <a:ext cx="3736799" cy="875531"/>
            <a:chOff x="4433571" y="795130"/>
            <a:chExt cx="3736799" cy="875531"/>
          </a:xfrm>
        </p:grpSpPr>
        <p:sp>
          <p:nvSpPr>
            <p:cNvPr id="29" name="Rectangle: Single Corner Rounded 28">
              <a:extLst>
                <a:ext uri="{FF2B5EF4-FFF2-40B4-BE49-F238E27FC236}">
                  <a16:creationId xmlns:a16="http://schemas.microsoft.com/office/drawing/2014/main" id="{ABAA745F-ED05-2408-3DD2-4FBDF6A54C1F}"/>
                </a:ext>
              </a:extLst>
            </p:cNvPr>
            <p:cNvSpPr/>
            <p:nvPr/>
          </p:nvSpPr>
          <p:spPr>
            <a:xfrm>
              <a:off x="4433571" y="795130"/>
              <a:ext cx="3736799" cy="875531"/>
            </a:xfrm>
            <a:prstGeom prst="round1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20AE02-C8E7-D41D-D5C8-D30261985469}"/>
                </a:ext>
              </a:extLst>
            </p:cNvPr>
            <p:cNvSpPr txBox="1"/>
            <p:nvPr/>
          </p:nvSpPr>
          <p:spPr>
            <a:xfrm>
              <a:off x="4613035" y="807556"/>
              <a:ext cx="27462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DENNY SANJAYA</a:t>
              </a:r>
              <a:endParaRPr lang="id-ID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3BD5D57-4753-53E4-036C-72130E68D246}"/>
                </a:ext>
              </a:extLst>
            </p:cNvPr>
            <p:cNvCxnSpPr/>
            <p:nvPr/>
          </p:nvCxnSpPr>
          <p:spPr>
            <a:xfrm>
              <a:off x="4603190" y="1232895"/>
              <a:ext cx="280017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0144657-14A7-62BF-2301-FCE64867C46D}"/>
                </a:ext>
              </a:extLst>
            </p:cNvPr>
            <p:cNvSpPr txBox="1"/>
            <p:nvPr/>
          </p:nvSpPr>
          <p:spPr>
            <a:xfrm>
              <a:off x="4849432" y="1266302"/>
              <a:ext cx="22781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TEKNOLOGI INFORMASI</a:t>
              </a:r>
              <a:endParaRPr lang="id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665653-BCA9-6803-0B01-1923C3419433}"/>
              </a:ext>
            </a:extLst>
          </p:cNvPr>
          <p:cNvSpPr txBox="1"/>
          <p:nvPr/>
        </p:nvSpPr>
        <p:spPr>
          <a:xfrm>
            <a:off x="4748268" y="2063919"/>
            <a:ext cx="40286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Terimakasih</a:t>
            </a:r>
            <a:endParaRPr lang="id-ID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266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0" y="-12175"/>
            <a:ext cx="792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Overview</a:t>
            </a:r>
            <a:endParaRPr sz="222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506875"/>
            <a:ext cx="8520600" cy="30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452438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D" dirty="0">
                <a:solidFill>
                  <a:schemeClr val="dk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Pada </a:t>
            </a:r>
            <a:r>
              <a:rPr lang="en-ID" dirty="0" err="1">
                <a:solidFill>
                  <a:schemeClr val="dk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penelitian</a:t>
            </a:r>
            <a:r>
              <a:rPr lang="en-ID" dirty="0">
                <a:solidFill>
                  <a:schemeClr val="dk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ini</a:t>
            </a:r>
            <a:r>
              <a:rPr lang="en-ID" dirty="0">
                <a:solidFill>
                  <a:schemeClr val="dk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saya</a:t>
            </a:r>
            <a:r>
              <a:rPr lang="en-ID" dirty="0">
                <a:solidFill>
                  <a:schemeClr val="dk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melakukan</a:t>
            </a:r>
            <a:r>
              <a:rPr lang="en-ID" dirty="0">
                <a:solidFill>
                  <a:schemeClr val="dk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proses data </a:t>
            </a:r>
            <a:r>
              <a:rPr lang="en-ID" dirty="0" err="1">
                <a:solidFill>
                  <a:schemeClr val="dk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preprocessing</a:t>
            </a:r>
            <a:r>
              <a:rPr lang="en-ID" dirty="0">
                <a:solidFill>
                  <a:schemeClr val="dk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dan </a:t>
            </a:r>
            <a:r>
              <a:rPr lang="en-ID" dirty="0" err="1">
                <a:solidFill>
                  <a:schemeClr val="dk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analisa</a:t>
            </a:r>
            <a:r>
              <a:rPr lang="en-ID" dirty="0">
                <a:solidFill>
                  <a:schemeClr val="dk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pada data loan property customer yang </a:t>
            </a:r>
            <a:r>
              <a:rPr lang="en-ID" dirty="0" err="1">
                <a:solidFill>
                  <a:schemeClr val="dk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disediakan</a:t>
            </a:r>
            <a:r>
              <a:rPr lang="en-ID" dirty="0">
                <a:solidFill>
                  <a:schemeClr val="dk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oleh </a:t>
            </a:r>
            <a:r>
              <a:rPr lang="en-ID" dirty="0" err="1">
                <a:solidFill>
                  <a:schemeClr val="dk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Rakamin</a:t>
            </a:r>
            <a:r>
              <a:rPr lang="en-ID" dirty="0">
                <a:solidFill>
                  <a:schemeClr val="dk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Academy yang </a:t>
            </a:r>
            <a:r>
              <a:rPr lang="en-ID" dirty="0" err="1">
                <a:solidFill>
                  <a:schemeClr val="dk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berisi</a:t>
            </a:r>
            <a:r>
              <a:rPr lang="en-ID" dirty="0">
                <a:solidFill>
                  <a:schemeClr val="dk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tentang</a:t>
            </a:r>
            <a:r>
              <a:rPr lang="en-ID" dirty="0">
                <a:solidFill>
                  <a:schemeClr val="dk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perilaku</a:t>
            </a:r>
            <a:r>
              <a:rPr lang="en-ID" dirty="0">
                <a:solidFill>
                  <a:schemeClr val="dk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pelanggan</a:t>
            </a:r>
            <a:r>
              <a:rPr lang="en-ID" dirty="0">
                <a:solidFill>
                  <a:schemeClr val="dk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pengajuan</a:t>
            </a:r>
            <a:r>
              <a:rPr lang="en-ID" dirty="0">
                <a:solidFill>
                  <a:schemeClr val="dk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pinjaman</a:t>
            </a:r>
            <a:r>
              <a:rPr lang="en-ID" dirty="0">
                <a:solidFill>
                  <a:schemeClr val="dk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pada Bank.</a:t>
            </a:r>
          </a:p>
          <a:p>
            <a:pPr marL="0" lvl="0" indent="452438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D" dirty="0">
                <a:solidFill>
                  <a:schemeClr val="dk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Proses data </a:t>
            </a:r>
            <a:r>
              <a:rPr lang="en-ID" dirty="0" err="1">
                <a:solidFill>
                  <a:schemeClr val="dk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preprocessing</a:t>
            </a:r>
            <a:r>
              <a:rPr lang="en-ID" dirty="0">
                <a:solidFill>
                  <a:schemeClr val="dk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meliputi</a:t>
            </a:r>
            <a:r>
              <a:rPr lang="en-ID" dirty="0">
                <a:solidFill>
                  <a:schemeClr val="dk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missing value, duplicated data, outliner, dan feature encoding.</a:t>
            </a:r>
          </a:p>
          <a:p>
            <a:pPr marL="0" lvl="0" indent="452438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D" dirty="0">
                <a:solidFill>
                  <a:schemeClr val="dk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Analisa data yang </a:t>
            </a:r>
            <a:r>
              <a:rPr lang="en-ID" dirty="0" err="1">
                <a:solidFill>
                  <a:schemeClr val="dk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dilakukan</a:t>
            </a:r>
            <a:r>
              <a:rPr lang="en-ID" dirty="0">
                <a:solidFill>
                  <a:schemeClr val="dk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adalah</a:t>
            </a:r>
            <a:r>
              <a:rPr lang="en-ID" dirty="0">
                <a:solidFill>
                  <a:schemeClr val="dk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sv-SE" dirty="0">
                <a:solidFill>
                  <a:schemeClr val="dk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analisis minat pelanggan berdasarkan pada tipe properti dan analisis pengaruh status perkawinan terhadap jangka waktu meminjam tanpa dipengaruhi oleh status pinjaman (Approve / Reject).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0" y="-12175"/>
            <a:ext cx="792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Preprocessing</a:t>
            </a:r>
            <a:endParaRPr sz="222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783575"/>
            <a:ext cx="8520600" cy="37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Proses Data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Preprocessing</a:t>
            </a:r>
            <a:endParaRPr lang="en-ID" dirty="0">
              <a:solidFill>
                <a:schemeClr val="tx1"/>
              </a:solidFill>
              <a:latin typeface="Times New Roman" panose="02020603050405020304" pitchFamily="18" charset="0"/>
              <a:ea typeface="Dosis"/>
              <a:cs typeface="Times New Roman" panose="02020603050405020304" pitchFamily="18" charset="0"/>
              <a:sym typeface="Dosis"/>
            </a:endParaRPr>
          </a:p>
          <a:p>
            <a:pPr marL="342900" lvl="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Handling Missing Value</a:t>
            </a:r>
          </a:p>
          <a:p>
            <a:pPr marL="0" indent="0" algn="just">
              <a:buNone/>
              <a:tabLst>
                <a:tab pos="363538" algn="l"/>
              </a:tabLst>
            </a:pPr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	Pada proses handling missing value </a:t>
            </a:r>
            <a:r>
              <a:rPr lang="en-ID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ditemukan</a:t>
            </a:r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banyak</a:t>
            </a:r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data </a:t>
            </a:r>
            <a:r>
              <a:rPr lang="en-ID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khususnya</a:t>
            </a:r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pada </a:t>
            </a:r>
            <a:r>
              <a:rPr lang="en-ID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kolom</a:t>
            </a:r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has_credit_card</a:t>
            </a:r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yang </a:t>
            </a:r>
            <a:r>
              <a:rPr lang="en-ID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memiliki</a:t>
            </a:r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nilai</a:t>
            </a:r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/value null </a:t>
            </a:r>
            <a:r>
              <a:rPr lang="en-ID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didalamnya</a:t>
            </a:r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. Pada </a:t>
            </a:r>
            <a:r>
              <a:rPr lang="en-ID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kolom</a:t>
            </a:r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has_credit_card</a:t>
            </a:r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dilakukan</a:t>
            </a:r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penghapusan</a:t>
            </a:r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kolom</a:t>
            </a:r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, </a:t>
            </a:r>
            <a:r>
              <a:rPr lang="en-ID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dikarenakan</a:t>
            </a:r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jumlah</a:t>
            </a:r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null </a:t>
            </a:r>
            <a:r>
              <a:rPr lang="en-ID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sebanyak</a:t>
            </a:r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86% </a:t>
            </a:r>
            <a:r>
              <a:rPr lang="en-ID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dari</a:t>
            </a:r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621 data, </a:t>
            </a:r>
            <a:r>
              <a:rPr lang="en-ID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sedangkan</a:t>
            </a:r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pada data </a:t>
            </a:r>
            <a:r>
              <a:rPr lang="en-ID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lainnya</a:t>
            </a:r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dilakukan</a:t>
            </a:r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pengisian</a:t>
            </a:r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(</a:t>
            </a:r>
            <a:r>
              <a:rPr lang="en-ID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property_type</a:t>
            </a:r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, </a:t>
            </a:r>
            <a:r>
              <a:rPr lang="en-ID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self_employed</a:t>
            </a:r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, dependents, gender, </a:t>
            </a:r>
            <a:r>
              <a:rPr lang="en-ID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applicant_income</a:t>
            </a:r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, education, married, dan credit history) yang </a:t>
            </a:r>
            <a:r>
              <a:rPr lang="en-ID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kemudian</a:t>
            </a:r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didapatkan</a:t>
            </a:r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525 data.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ID" sz="1600" dirty="0">
              <a:solidFill>
                <a:schemeClr val="tx1"/>
              </a:solidFill>
              <a:latin typeface="Times New Roman" panose="02020603050405020304" pitchFamily="18" charset="0"/>
              <a:ea typeface="Dosis"/>
              <a:cs typeface="Times New Roman" panose="02020603050405020304" pitchFamily="18" charset="0"/>
              <a:sym typeface="Dosis"/>
            </a:endParaRPr>
          </a:p>
          <a:p>
            <a:pPr marL="342900" lvl="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Handling Duplicated Data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363538" algn="l"/>
              </a:tabLst>
            </a:pPr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	Dari 525 data </a:t>
            </a:r>
            <a:r>
              <a:rPr lang="en-ID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sebelumnya</a:t>
            </a:r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ditemukan</a:t>
            </a:r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5 data </a:t>
            </a:r>
            <a:r>
              <a:rPr lang="en-ID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duplikat</a:t>
            </a:r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, </a:t>
            </a:r>
            <a:r>
              <a:rPr lang="en-ID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kemudian</a:t>
            </a:r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dilakukan</a:t>
            </a:r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penghapusan</a:t>
            </a:r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dan </a:t>
            </a:r>
            <a:r>
              <a:rPr lang="en-ID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didapatkan</a:t>
            </a:r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520 data.</a:t>
            </a:r>
          </a:p>
          <a:p>
            <a:pPr marL="342900" lvl="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endParaRPr lang="en-ID" sz="1600" dirty="0">
              <a:solidFill>
                <a:schemeClr val="tx1"/>
              </a:solidFill>
              <a:latin typeface="Times New Roman" panose="02020603050405020304" pitchFamily="18" charset="0"/>
              <a:ea typeface="Dosis"/>
              <a:cs typeface="Times New Roman" panose="02020603050405020304" pitchFamily="18" charset="0"/>
              <a:sym typeface="Dosi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363538" algn="l"/>
              </a:tabLst>
            </a:pPr>
            <a:endParaRPr sz="1600" dirty="0">
              <a:solidFill>
                <a:schemeClr val="tx1"/>
              </a:solidFill>
              <a:latin typeface="Times New Roman" panose="02020603050405020304" pitchFamily="18" charset="0"/>
              <a:ea typeface="Dosis"/>
              <a:cs typeface="Times New Roman" panose="02020603050405020304" pitchFamily="18" charset="0"/>
              <a:sym typeface="Dosis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4656000" y="4772700"/>
            <a:ext cx="4488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00"/>
                </a:solidFill>
                <a:hlinkClick r:id="rId3"/>
              </a:rPr>
              <a:t>Untuk selengkapnya, dapat melihat jupyter notebook </a:t>
            </a:r>
            <a:r>
              <a:rPr lang="en" sz="1100" dirty="0">
                <a:hlinkClick r:id="rId3"/>
              </a:rPr>
              <a:t>disini</a:t>
            </a:r>
            <a:r>
              <a:rPr lang="en" sz="1100" dirty="0"/>
              <a:t> (ctrl+click)</a:t>
            </a:r>
            <a:endParaRPr sz="11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0" y="-12175"/>
            <a:ext cx="792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Preprocessing</a:t>
            </a:r>
            <a:endParaRPr sz="222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783575"/>
            <a:ext cx="8520600" cy="37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Proses Data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Preprocessing</a:t>
            </a:r>
            <a:endParaRPr lang="en-ID" dirty="0">
              <a:solidFill>
                <a:schemeClr val="tx1"/>
              </a:solidFill>
              <a:latin typeface="Times New Roman" panose="02020603050405020304" pitchFamily="18" charset="0"/>
              <a:ea typeface="Dosis"/>
              <a:cs typeface="Times New Roman" panose="02020603050405020304" pitchFamily="18" charset="0"/>
              <a:sym typeface="Dosis"/>
            </a:endParaRPr>
          </a:p>
          <a:p>
            <a:pPr marL="342900" lvl="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Handling Outlier</a:t>
            </a:r>
          </a:p>
          <a:p>
            <a:pPr marL="0" indent="0" algn="just">
              <a:buNone/>
              <a:tabLst>
                <a:tab pos="363538" algn="l"/>
              </a:tabLst>
            </a:pPr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	Pada proses handling outlier </a:t>
            </a:r>
            <a:r>
              <a:rPr lang="en-ID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dilakukan</a:t>
            </a:r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pada </a:t>
            </a:r>
            <a:r>
              <a:rPr lang="en-ID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kolom</a:t>
            </a:r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applicant_income</a:t>
            </a:r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, </a:t>
            </a:r>
            <a:r>
              <a:rPr lang="en-ID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coapplicant_income</a:t>
            </a:r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, </a:t>
            </a:r>
            <a:r>
              <a:rPr lang="en-ID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loan_amount</a:t>
            </a:r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, dan dependents. pada </a:t>
            </a:r>
            <a:r>
              <a:rPr lang="en-ID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kolom</a:t>
            </a:r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applicant_income</a:t>
            </a:r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, </a:t>
            </a:r>
            <a:r>
              <a:rPr lang="en-ID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coapplicant_income</a:t>
            </a:r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, </a:t>
            </a:r>
            <a:r>
              <a:rPr lang="en-ID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loan_amount</a:t>
            </a:r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dilakukan</a:t>
            </a:r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pencarian</a:t>
            </a:r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batas</a:t>
            </a:r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bawah</a:t>
            </a:r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dan </a:t>
            </a:r>
            <a:r>
              <a:rPr lang="en-ID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batas</a:t>
            </a:r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atas</a:t>
            </a:r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yang </a:t>
            </a:r>
            <a:r>
              <a:rPr lang="en-ID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kemudian</a:t>
            </a:r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dilakukan</a:t>
            </a:r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penghapusan</a:t>
            </a:r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data </a:t>
            </a:r>
            <a:r>
              <a:rPr lang="en-ID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bagi</a:t>
            </a:r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data yang </a:t>
            </a:r>
            <a:r>
              <a:rPr lang="en-ID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melewati</a:t>
            </a:r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batas</a:t>
            </a:r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yang </a:t>
            </a:r>
            <a:r>
              <a:rPr lang="en-ID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telah</a:t>
            </a:r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ditentukan</a:t>
            </a:r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, </a:t>
            </a:r>
            <a:r>
              <a:rPr lang="en-ID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sedangkan</a:t>
            </a:r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pada data dependents </a:t>
            </a:r>
            <a:r>
              <a:rPr lang="en-ID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dilakukan</a:t>
            </a:r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penghapusan</a:t>
            </a:r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secara</a:t>
            </a:r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langsung</a:t>
            </a:r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dengan</a:t>
            </a:r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nilai</a:t>
            </a:r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isi</a:t>
            </a:r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“3+” dan </a:t>
            </a:r>
            <a:r>
              <a:rPr lang="en-ID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dihasilkan</a:t>
            </a:r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412 data.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ID" sz="1600" dirty="0">
              <a:solidFill>
                <a:schemeClr val="tx1"/>
              </a:solidFill>
              <a:latin typeface="Times New Roman" panose="02020603050405020304" pitchFamily="18" charset="0"/>
              <a:ea typeface="Dosis"/>
              <a:cs typeface="Times New Roman" panose="02020603050405020304" pitchFamily="18" charset="0"/>
              <a:sym typeface="Dosis"/>
            </a:endParaRPr>
          </a:p>
          <a:p>
            <a:pPr marL="342900" lvl="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Feature Encoding</a:t>
            </a:r>
            <a:endParaRPr lang="en-ID" sz="1600" dirty="0">
              <a:solidFill>
                <a:schemeClr val="tx1"/>
              </a:solidFill>
              <a:latin typeface="Times New Roman" panose="02020603050405020304" pitchFamily="18" charset="0"/>
              <a:ea typeface="Dosis"/>
              <a:cs typeface="Times New Roman" panose="02020603050405020304" pitchFamily="18" charset="0"/>
              <a:sym typeface="Dosi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363538" algn="l"/>
              </a:tabLst>
            </a:pPr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	Feature encoding </a:t>
            </a:r>
            <a:r>
              <a:rPr lang="en-ID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dilakukan</a:t>
            </a:r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pada </a:t>
            </a:r>
            <a:r>
              <a:rPr lang="en-ID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kolom</a:t>
            </a:r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gender, married, education, </a:t>
            </a:r>
            <a:r>
              <a:rPr lang="en-ID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property_type</a:t>
            </a:r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, </a:t>
            </a:r>
            <a:r>
              <a:rPr lang="en-ID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loan_status</a:t>
            </a:r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, dan </a:t>
            </a:r>
            <a:r>
              <a:rPr lang="en-ID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self_employed</a:t>
            </a:r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sehingga</a:t>
            </a:r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nantinya</a:t>
            </a:r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data </a:t>
            </a:r>
            <a:r>
              <a:rPr lang="en-ID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dapat</a:t>
            </a:r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dipergunakan</a:t>
            </a:r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untuk</a:t>
            </a:r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pengembangan</a:t>
            </a:r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penelitian</a:t>
            </a:r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selanjutnya</a:t>
            </a:r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khusunya</a:t>
            </a:r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pada </a:t>
            </a:r>
            <a:r>
              <a:rPr lang="en-ID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penggunaan</a:t>
            </a:r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metode</a:t>
            </a:r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marchine</a:t>
            </a:r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learning.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363538" algn="l"/>
              </a:tabLst>
            </a:pPr>
            <a:endParaRPr sz="1600" dirty="0">
              <a:solidFill>
                <a:schemeClr val="tx1"/>
              </a:solidFill>
              <a:latin typeface="Times New Roman" panose="02020603050405020304" pitchFamily="18" charset="0"/>
              <a:ea typeface="Dosis"/>
              <a:cs typeface="Times New Roman" panose="02020603050405020304" pitchFamily="18" charset="0"/>
              <a:sym typeface="Dosis"/>
            </a:endParaRPr>
          </a:p>
        </p:txBody>
      </p:sp>
      <p:sp>
        <p:nvSpPr>
          <p:cNvPr id="3" name="Google Shape;68;p15">
            <a:extLst>
              <a:ext uri="{FF2B5EF4-FFF2-40B4-BE49-F238E27FC236}">
                <a16:creationId xmlns:a16="http://schemas.microsoft.com/office/drawing/2014/main" id="{DDE50306-3283-2D05-3415-C50ABA08C35B}"/>
              </a:ext>
            </a:extLst>
          </p:cNvPr>
          <p:cNvSpPr txBox="1"/>
          <p:nvPr/>
        </p:nvSpPr>
        <p:spPr>
          <a:xfrm>
            <a:off x="4656000" y="4772700"/>
            <a:ext cx="4488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00"/>
                </a:solidFill>
                <a:hlinkClick r:id="rId3"/>
              </a:rPr>
              <a:t>Untuk selengkapnya, dapat melihat jupyter notebook </a:t>
            </a:r>
            <a:r>
              <a:rPr lang="en" sz="1100" dirty="0">
                <a:hlinkClick r:id="rId3"/>
              </a:rPr>
              <a:t>disini</a:t>
            </a:r>
            <a:r>
              <a:rPr lang="en" sz="1100" dirty="0"/>
              <a:t> (ctrl+click)</a:t>
            </a:r>
            <a:endParaRPr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670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22034" y="42910"/>
            <a:ext cx="792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-ID" sz="17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Section 2 </a:t>
            </a:r>
            <a:r>
              <a:rPr lang="en-ID" sz="17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id-ID" sz="17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Analisis minat pelanggan berdasarkan pada tipe properti</a:t>
            </a:r>
            <a:endParaRPr sz="17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A56525-CC34-C7D5-5E76-CC95E96A7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43" y="1467718"/>
            <a:ext cx="3601940" cy="24945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E89998-8423-2266-AE81-B10E9858BF5D}"/>
              </a:ext>
            </a:extLst>
          </p:cNvPr>
          <p:cNvSpPr txBox="1"/>
          <p:nvPr/>
        </p:nvSpPr>
        <p:spPr>
          <a:xfrm>
            <a:off x="3930099" y="1183120"/>
            <a:ext cx="5001658" cy="3284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tabLst>
                <a:tab pos="363538" algn="l"/>
              </a:tabLst>
            </a:pPr>
            <a:r>
              <a:rPr lang="en-ID" dirty="0"/>
              <a:t>	Hasil </a:t>
            </a:r>
            <a:r>
              <a:rPr lang="en-ID" dirty="0" err="1"/>
              <a:t>analisa</a:t>
            </a:r>
            <a:r>
              <a:rPr lang="en-ID" dirty="0"/>
              <a:t> </a:t>
            </a:r>
            <a:r>
              <a:rPr lang="en-ID" dirty="0" err="1"/>
              <a:t>menunjukan</a:t>
            </a:r>
            <a:r>
              <a:rPr lang="en-ID" dirty="0"/>
              <a:t> </a:t>
            </a:r>
            <a:r>
              <a:rPr lang="en-ID" dirty="0" err="1"/>
              <a:t>pria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peminjaman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bank pada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</a:t>
            </a:r>
            <a:r>
              <a:rPr lang="en-ID" dirty="0" err="1"/>
              <a:t>properti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lengkap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 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63538" algn="l"/>
              </a:tabLst>
            </a:pP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Ti</a:t>
            </a:r>
            <a:r>
              <a:rPr lang="id-ID" b="0" i="0" dirty="0">
                <a:solidFill>
                  <a:srgbClr val="000000"/>
                </a:solidFill>
                <a:effectLst/>
                <a:latin typeface="Helvetica Neue"/>
              </a:rPr>
              <a:t>pe properti tertinggi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hingga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terendah</a:t>
            </a:r>
            <a:r>
              <a:rPr lang="id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dirty="0">
                <a:latin typeface="Helvetica Neue"/>
              </a:rPr>
              <a:t>pada </a:t>
            </a:r>
            <a:r>
              <a:rPr lang="en-ID" dirty="0" err="1">
                <a:latin typeface="Helvetica Neue"/>
              </a:rPr>
              <a:t>pria</a:t>
            </a:r>
            <a:r>
              <a:rPr lang="en-ID" dirty="0">
                <a:latin typeface="Helvetica Neue"/>
              </a:rPr>
              <a:t> </a:t>
            </a:r>
            <a:r>
              <a:rPr lang="id-ID" b="0" i="0" dirty="0">
                <a:solidFill>
                  <a:srgbClr val="000000"/>
                </a:solidFill>
                <a:effectLst/>
                <a:latin typeface="Helvetica Neue"/>
              </a:rPr>
              <a:t>adalah apartment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, house</a:t>
            </a:r>
            <a:r>
              <a:rPr lang="en-ID" dirty="0">
                <a:latin typeface="Helvetica Neue"/>
              </a:rPr>
              <a:t>, studio </a:t>
            </a:r>
            <a:r>
              <a:rPr lang="en-ID" dirty="0" err="1">
                <a:latin typeface="Helvetica Neue"/>
              </a:rPr>
              <a:t>dengan</a:t>
            </a:r>
            <a:r>
              <a:rPr lang="en-ID" dirty="0">
                <a:latin typeface="Helvetica Neue"/>
              </a:rPr>
              <a:t> </a:t>
            </a:r>
            <a:r>
              <a:rPr lang="en-ID" dirty="0" err="1">
                <a:latin typeface="Helvetica Neue"/>
              </a:rPr>
              <a:t>catatan</a:t>
            </a:r>
            <a:r>
              <a:rPr lang="en-ID" dirty="0">
                <a:latin typeface="Helvetica Neue"/>
              </a:rPr>
              <a:t> </a:t>
            </a:r>
            <a:r>
              <a:rPr lang="en-ID" dirty="0" err="1">
                <a:latin typeface="Helvetica Neue"/>
              </a:rPr>
              <a:t>tingkat</a:t>
            </a:r>
            <a:r>
              <a:rPr lang="en-ID" dirty="0">
                <a:latin typeface="Helvetica Neue"/>
              </a:rPr>
              <a:t> </a:t>
            </a:r>
            <a:r>
              <a:rPr lang="en-ID" dirty="0" err="1">
                <a:latin typeface="Helvetica Neue"/>
              </a:rPr>
              <a:t>perbedaan</a:t>
            </a:r>
            <a:r>
              <a:rPr lang="en-ID" dirty="0">
                <a:latin typeface="Helvetica Neue"/>
              </a:rPr>
              <a:t> </a:t>
            </a:r>
            <a:r>
              <a:rPr lang="en-ID" dirty="0" err="1">
                <a:latin typeface="Helvetica Neue"/>
              </a:rPr>
              <a:t>jumlah</a:t>
            </a:r>
            <a:r>
              <a:rPr lang="en-ID" dirty="0">
                <a:latin typeface="Helvetica Neue"/>
              </a:rPr>
              <a:t> </a:t>
            </a:r>
            <a:r>
              <a:rPr lang="en-ID" dirty="0" err="1">
                <a:latin typeface="Helvetica Neue"/>
              </a:rPr>
              <a:t>tidak</a:t>
            </a:r>
            <a:r>
              <a:rPr lang="en-ID" dirty="0">
                <a:latin typeface="Helvetica Neue"/>
              </a:rPr>
              <a:t> </a:t>
            </a:r>
            <a:r>
              <a:rPr lang="en-ID" dirty="0" err="1">
                <a:latin typeface="Helvetica Neue"/>
              </a:rPr>
              <a:t>terlalu</a:t>
            </a:r>
            <a:r>
              <a:rPr lang="en-ID" dirty="0">
                <a:latin typeface="Helvetica Neue"/>
              </a:rPr>
              <a:t> </a:t>
            </a:r>
            <a:r>
              <a:rPr lang="en-ID" dirty="0" err="1">
                <a:latin typeface="Helvetica Neue"/>
              </a:rPr>
              <a:t>signifikan</a:t>
            </a:r>
            <a:r>
              <a:rPr lang="en-ID" dirty="0">
                <a:latin typeface="Helvetica Neue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63538" algn="l"/>
              </a:tabLst>
            </a:pP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Tipe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properti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id-ID" b="0" i="0" dirty="0">
                <a:solidFill>
                  <a:srgbClr val="000000"/>
                </a:solidFill>
                <a:effectLst/>
                <a:latin typeface="Helvetica Neue"/>
              </a:rPr>
              <a:t>pada wanita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dari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tertinggi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hingga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terendah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adalah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id-ID" b="0" i="0" dirty="0">
                <a:solidFill>
                  <a:srgbClr val="000000"/>
                </a:solidFill>
                <a:effectLst/>
                <a:latin typeface="Helvetica Neue"/>
              </a:rPr>
              <a:t>apartment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, studio</a:t>
            </a:r>
            <a:r>
              <a:rPr lang="en-ID" dirty="0">
                <a:latin typeface="Helvetica Neue"/>
              </a:rPr>
              <a:t>, </a:t>
            </a:r>
            <a:r>
              <a:rPr lang="id-ID" b="0" i="0" dirty="0">
                <a:solidFill>
                  <a:srgbClr val="000000"/>
                </a:solidFill>
                <a:effectLst/>
                <a:latin typeface="Helvetica Neue"/>
              </a:rPr>
              <a:t>house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.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Dengan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catatan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jumlah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apartment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secara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signifikan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lebih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tinggi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dibandingkan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tipe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properti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 Neue"/>
              </a:rPr>
              <a:t>lainnya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.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79277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A56525-CC34-C7D5-5E76-CC95E96A7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43" y="1467718"/>
            <a:ext cx="3601940" cy="24945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E89998-8423-2266-AE81-B10E9858BF5D}"/>
              </a:ext>
            </a:extLst>
          </p:cNvPr>
          <p:cNvSpPr txBox="1"/>
          <p:nvPr/>
        </p:nvSpPr>
        <p:spPr>
          <a:xfrm>
            <a:off x="3930099" y="1737643"/>
            <a:ext cx="5001658" cy="1668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tabLst>
                <a:tab pos="363538" algn="l"/>
              </a:tabLst>
            </a:pPr>
            <a:r>
              <a:rPr lang="en-ID" dirty="0"/>
              <a:t>	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analisa</a:t>
            </a:r>
            <a:r>
              <a:rPr lang="en-ID" dirty="0"/>
              <a:t> </a:t>
            </a:r>
            <a:r>
              <a:rPr lang="en-ID" dirty="0" err="1"/>
              <a:t>sebelumnya</a:t>
            </a:r>
            <a:r>
              <a:rPr lang="en-ID" dirty="0"/>
              <a:t>, </a:t>
            </a:r>
            <a:r>
              <a:rPr lang="en-ID" dirty="0" err="1"/>
              <a:t>peneliti</a:t>
            </a:r>
            <a:r>
              <a:rPr lang="en-ID" dirty="0"/>
              <a:t> </a:t>
            </a:r>
            <a:r>
              <a:rPr lang="en-ID" dirty="0" err="1"/>
              <a:t>menyarankan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menjadikan</a:t>
            </a:r>
            <a:r>
              <a:rPr lang="en-ID" dirty="0"/>
              <a:t> </a:t>
            </a:r>
            <a:r>
              <a:rPr lang="en-ID" dirty="0" err="1"/>
              <a:t>nasabah</a:t>
            </a:r>
            <a:r>
              <a:rPr lang="en-ID" dirty="0"/>
              <a:t> </a:t>
            </a:r>
            <a:r>
              <a:rPr lang="en-ID" dirty="0" err="1"/>
              <a:t>pria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target </a:t>
            </a:r>
            <a:r>
              <a:rPr lang="en-ID" dirty="0" err="1"/>
              <a:t>penawaran</a:t>
            </a:r>
            <a:r>
              <a:rPr lang="en-ID" dirty="0"/>
              <a:t> </a:t>
            </a:r>
            <a:r>
              <a:rPr lang="en-ID" dirty="0" err="1"/>
              <a:t>pinjaman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bank pada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</a:t>
            </a:r>
            <a:r>
              <a:rPr lang="en-ID" dirty="0" err="1"/>
              <a:t>properti</a:t>
            </a:r>
            <a:r>
              <a:rPr lang="en-ID" dirty="0"/>
              <a:t> dan </a:t>
            </a:r>
            <a:r>
              <a:rPr lang="en-ID" dirty="0" err="1"/>
              <a:t>menjadikan</a:t>
            </a:r>
            <a:r>
              <a:rPr lang="en-ID" dirty="0"/>
              <a:t> apartment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</a:t>
            </a:r>
            <a:r>
              <a:rPr lang="en-ID" dirty="0" err="1"/>
              <a:t>properti</a:t>
            </a:r>
            <a:r>
              <a:rPr lang="en-ID" dirty="0"/>
              <a:t> yang </a:t>
            </a:r>
            <a:r>
              <a:rPr lang="en-ID" dirty="0" err="1"/>
              <a:t>ditawarkan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nasabah</a:t>
            </a:r>
            <a:r>
              <a:rPr lang="en-ID" dirty="0"/>
              <a:t> </a:t>
            </a:r>
            <a:r>
              <a:rPr lang="en-ID" dirty="0" err="1"/>
              <a:t>wanita</a:t>
            </a:r>
            <a:r>
              <a:rPr lang="en-ID" dirty="0"/>
              <a:t>.</a:t>
            </a:r>
            <a:endParaRPr lang="id-ID" dirty="0"/>
          </a:p>
        </p:txBody>
      </p:sp>
      <p:sp>
        <p:nvSpPr>
          <p:cNvPr id="4" name="Google Shape;73;p16">
            <a:extLst>
              <a:ext uri="{FF2B5EF4-FFF2-40B4-BE49-F238E27FC236}">
                <a16:creationId xmlns:a16="http://schemas.microsoft.com/office/drawing/2014/main" id="{859F234F-587D-D407-E98B-FC9D7150B4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034" y="42910"/>
            <a:ext cx="792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-ID" sz="17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Section 2 </a:t>
            </a:r>
            <a:r>
              <a:rPr lang="en-ID" sz="17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id-ID" sz="17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Analisis minat pelanggan berdasarkan pada tipe properti</a:t>
            </a:r>
            <a:endParaRPr sz="17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55069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11017" y="64944"/>
            <a:ext cx="792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ID" sz="1650" b="1" dirty="0">
                <a:solidFill>
                  <a:schemeClr val="lt1"/>
                </a:solidFill>
                <a:latin typeface="Roboto"/>
                <a:ea typeface="Roboto"/>
                <a:cs typeface="Times New Roman" panose="02020603050405020304" pitchFamily="18" charset="0"/>
                <a:sym typeface="Roboto"/>
              </a:rPr>
              <a:t>Section 3 </a:t>
            </a:r>
            <a:r>
              <a:rPr lang="en-ID" sz="1650" b="1" dirty="0" err="1">
                <a:solidFill>
                  <a:schemeClr val="lt1"/>
                </a:solidFill>
                <a:latin typeface="Roboto"/>
                <a:ea typeface="Roboto"/>
                <a:cs typeface="Times New Roman" panose="02020603050405020304" pitchFamily="18" charset="0"/>
                <a:sym typeface="Roboto"/>
              </a:rPr>
              <a:t>Analisis</a:t>
            </a:r>
            <a:r>
              <a:rPr lang="en-ID" sz="1650" b="1" dirty="0">
                <a:solidFill>
                  <a:schemeClr val="lt1"/>
                </a:solidFill>
                <a:latin typeface="Roboto"/>
                <a:ea typeface="Roboto"/>
                <a:cs typeface="Times New Roman" panose="02020603050405020304" pitchFamily="18" charset="0"/>
                <a:sym typeface="Roboto"/>
              </a:rPr>
              <a:t> </a:t>
            </a:r>
            <a:r>
              <a:rPr lang="en-ID" sz="1650" b="1" dirty="0" err="1">
                <a:solidFill>
                  <a:schemeClr val="lt1"/>
                </a:solidFill>
                <a:latin typeface="Roboto"/>
                <a:ea typeface="Roboto"/>
                <a:cs typeface="Times New Roman" panose="02020603050405020304" pitchFamily="18" charset="0"/>
                <a:sym typeface="Roboto"/>
              </a:rPr>
              <a:t>pengaruh</a:t>
            </a:r>
            <a:r>
              <a:rPr lang="en-ID" sz="1650" b="1" dirty="0">
                <a:solidFill>
                  <a:schemeClr val="lt1"/>
                </a:solidFill>
                <a:latin typeface="Roboto"/>
                <a:ea typeface="Roboto"/>
                <a:cs typeface="Times New Roman" panose="02020603050405020304" pitchFamily="18" charset="0"/>
                <a:sym typeface="Roboto"/>
              </a:rPr>
              <a:t> status </a:t>
            </a:r>
            <a:r>
              <a:rPr lang="en-ID" sz="1650" b="1" dirty="0" err="1">
                <a:solidFill>
                  <a:schemeClr val="lt1"/>
                </a:solidFill>
                <a:latin typeface="Roboto"/>
                <a:ea typeface="Roboto"/>
                <a:cs typeface="Times New Roman" panose="02020603050405020304" pitchFamily="18" charset="0"/>
                <a:sym typeface="Roboto"/>
              </a:rPr>
              <a:t>perkawinan</a:t>
            </a:r>
            <a:r>
              <a:rPr lang="en-ID" sz="1650" b="1" dirty="0">
                <a:solidFill>
                  <a:schemeClr val="lt1"/>
                </a:solidFill>
                <a:latin typeface="Roboto"/>
                <a:ea typeface="Roboto"/>
                <a:cs typeface="Times New Roman" panose="02020603050405020304" pitchFamily="18" charset="0"/>
                <a:sym typeface="Roboto"/>
              </a:rPr>
              <a:t> </a:t>
            </a:r>
            <a:r>
              <a:rPr lang="en-ID" sz="1650" b="1" dirty="0" err="1">
                <a:solidFill>
                  <a:schemeClr val="lt1"/>
                </a:solidFill>
                <a:latin typeface="Roboto"/>
                <a:ea typeface="Roboto"/>
                <a:cs typeface="Times New Roman" panose="02020603050405020304" pitchFamily="18" charset="0"/>
                <a:sym typeface="Roboto"/>
              </a:rPr>
              <a:t>terhadap</a:t>
            </a:r>
            <a:r>
              <a:rPr lang="en-ID" sz="1650" b="1" dirty="0">
                <a:solidFill>
                  <a:schemeClr val="lt1"/>
                </a:solidFill>
                <a:latin typeface="Roboto"/>
                <a:ea typeface="Roboto"/>
                <a:cs typeface="Times New Roman" panose="02020603050405020304" pitchFamily="18" charset="0"/>
                <a:sym typeface="Roboto"/>
              </a:rPr>
              <a:t> </a:t>
            </a:r>
            <a:r>
              <a:rPr lang="en-ID" sz="1650" b="1" dirty="0" err="1">
                <a:solidFill>
                  <a:schemeClr val="lt1"/>
                </a:solidFill>
                <a:latin typeface="Roboto"/>
                <a:ea typeface="Roboto"/>
                <a:cs typeface="Times New Roman" panose="02020603050405020304" pitchFamily="18" charset="0"/>
                <a:sym typeface="Roboto"/>
              </a:rPr>
              <a:t>jangka</a:t>
            </a:r>
            <a:r>
              <a:rPr lang="en-ID" sz="1650" b="1" dirty="0">
                <a:solidFill>
                  <a:schemeClr val="lt1"/>
                </a:solidFill>
                <a:latin typeface="Roboto"/>
                <a:ea typeface="Roboto"/>
                <a:cs typeface="Times New Roman" panose="02020603050405020304" pitchFamily="18" charset="0"/>
                <a:sym typeface="Roboto"/>
              </a:rPr>
              <a:t> </a:t>
            </a:r>
            <a:r>
              <a:rPr lang="en-ID" sz="1650" b="1" dirty="0" err="1">
                <a:solidFill>
                  <a:schemeClr val="lt1"/>
                </a:solidFill>
                <a:latin typeface="Roboto"/>
                <a:ea typeface="Roboto"/>
                <a:cs typeface="Times New Roman" panose="02020603050405020304" pitchFamily="18" charset="0"/>
                <a:sym typeface="Roboto"/>
              </a:rPr>
              <a:t>waktu</a:t>
            </a:r>
            <a:r>
              <a:rPr lang="en-ID" sz="1650" b="1" dirty="0">
                <a:solidFill>
                  <a:schemeClr val="lt1"/>
                </a:solidFill>
                <a:latin typeface="Roboto"/>
                <a:ea typeface="Roboto"/>
                <a:cs typeface="Times New Roman" panose="02020603050405020304" pitchFamily="18" charset="0"/>
                <a:sym typeface="Roboto"/>
              </a:rPr>
              <a:t> </a:t>
            </a:r>
            <a:r>
              <a:rPr lang="en-ID" sz="1650" b="1" dirty="0" err="1">
                <a:solidFill>
                  <a:schemeClr val="lt1"/>
                </a:solidFill>
                <a:latin typeface="Roboto"/>
                <a:ea typeface="Roboto"/>
                <a:cs typeface="Times New Roman" panose="02020603050405020304" pitchFamily="18" charset="0"/>
                <a:sym typeface="Roboto"/>
              </a:rPr>
              <a:t>meminjam</a:t>
            </a:r>
            <a:endParaRPr sz="1650" b="1" dirty="0">
              <a:solidFill>
                <a:schemeClr val="lt1"/>
              </a:solidFill>
              <a:latin typeface="Roboto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71A45E-76BF-3ED8-1139-255076182F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8" r="3019"/>
          <a:stretch/>
        </p:blipFill>
        <p:spPr>
          <a:xfrm>
            <a:off x="132204" y="1498293"/>
            <a:ext cx="3734718" cy="23188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0D3715-A6A3-1AFF-6F7F-F828A0A63A66}"/>
              </a:ext>
            </a:extLst>
          </p:cNvPr>
          <p:cNvSpPr txBox="1"/>
          <p:nvPr/>
        </p:nvSpPr>
        <p:spPr>
          <a:xfrm>
            <a:off x="4010138" y="1662013"/>
            <a:ext cx="5001658" cy="199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tabLst>
                <a:tab pos="363538" algn="l"/>
              </a:tabLst>
            </a:pPr>
            <a:r>
              <a:rPr lang="en-ID" dirty="0"/>
              <a:t>	Hasil </a:t>
            </a:r>
            <a:r>
              <a:rPr lang="en-ID" dirty="0" err="1"/>
              <a:t>analisa</a:t>
            </a:r>
            <a:r>
              <a:rPr lang="en-ID" dirty="0"/>
              <a:t> </a:t>
            </a:r>
            <a:r>
              <a:rPr lang="en-ID" dirty="0" err="1"/>
              <a:t>menunjukan</a:t>
            </a:r>
            <a:r>
              <a:rPr lang="en-ID" dirty="0"/>
              <a:t> masa </a:t>
            </a:r>
            <a:r>
              <a:rPr lang="en-ID" dirty="0" err="1"/>
              <a:t>pinjaman</a:t>
            </a:r>
            <a:r>
              <a:rPr lang="en-ID" dirty="0"/>
              <a:t> </a:t>
            </a:r>
            <a:r>
              <a:rPr lang="en-ID" dirty="0" err="1"/>
              <a:t>selama</a:t>
            </a:r>
            <a:r>
              <a:rPr lang="en-ID" dirty="0"/>
              <a:t> 30 </a:t>
            </a:r>
            <a:r>
              <a:rPr lang="en-ID" dirty="0" err="1"/>
              <a:t>tahun</a:t>
            </a:r>
            <a:r>
              <a:rPr lang="en-ID" dirty="0"/>
              <a:t> paling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diminati</a:t>
            </a:r>
            <a:r>
              <a:rPr lang="en-ID" dirty="0"/>
              <a:t>, </a:t>
            </a:r>
            <a:r>
              <a:rPr lang="en-ID" dirty="0" err="1"/>
              <a:t>khususnya</a:t>
            </a:r>
            <a:r>
              <a:rPr lang="en-ID" dirty="0"/>
              <a:t> pada </a:t>
            </a:r>
            <a:r>
              <a:rPr lang="en-ID" dirty="0" err="1"/>
              <a:t>nasabah</a:t>
            </a:r>
            <a:r>
              <a:rPr lang="en-ID" dirty="0"/>
              <a:t>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menikah</a:t>
            </a:r>
            <a:r>
              <a:rPr lang="en-ID" dirty="0"/>
              <a:t>.</a:t>
            </a:r>
          </a:p>
          <a:p>
            <a:pPr algn="just">
              <a:lnSpc>
                <a:spcPct val="150000"/>
              </a:lnSpc>
              <a:tabLst>
                <a:tab pos="363538" algn="l"/>
              </a:tabLst>
            </a:pPr>
            <a:r>
              <a:rPr lang="en-ID" dirty="0"/>
              <a:t>	Pada </a:t>
            </a:r>
            <a:r>
              <a:rPr lang="en-ID" dirty="0" err="1"/>
              <a:t>posisi</a:t>
            </a:r>
            <a:r>
              <a:rPr lang="en-ID" dirty="0"/>
              <a:t> </a:t>
            </a:r>
            <a:r>
              <a:rPr lang="en-ID" dirty="0" err="1"/>
              <a:t>kedua</a:t>
            </a:r>
            <a:r>
              <a:rPr lang="en-ID" dirty="0"/>
              <a:t> </a:t>
            </a:r>
            <a:r>
              <a:rPr lang="en-ID" dirty="0" err="1"/>
              <a:t>nasabah</a:t>
            </a:r>
            <a:r>
              <a:rPr lang="en-ID" dirty="0"/>
              <a:t>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menikah</a:t>
            </a:r>
            <a:r>
              <a:rPr lang="en-ID" dirty="0"/>
              <a:t> </a:t>
            </a:r>
            <a:r>
              <a:rPr lang="en-ID" dirty="0" err="1"/>
              <a:t>memilih</a:t>
            </a:r>
            <a:r>
              <a:rPr lang="en-ID" dirty="0"/>
              <a:t> masa </a:t>
            </a:r>
            <a:r>
              <a:rPr lang="en-ID" dirty="0" err="1"/>
              <a:t>pinjaman</a:t>
            </a:r>
            <a:r>
              <a:rPr lang="en-ID" dirty="0"/>
              <a:t> </a:t>
            </a:r>
            <a:r>
              <a:rPr lang="en-ID" dirty="0" err="1"/>
              <a:t>selama</a:t>
            </a:r>
            <a:r>
              <a:rPr lang="en-ID" dirty="0"/>
              <a:t> 15 </a:t>
            </a:r>
            <a:r>
              <a:rPr lang="en-ID" dirty="0" err="1"/>
              <a:t>tahun</a:t>
            </a:r>
            <a:r>
              <a:rPr lang="en-ID" dirty="0"/>
              <a:t> dan </a:t>
            </a:r>
            <a:r>
              <a:rPr lang="en-ID" dirty="0" err="1"/>
              <a:t>nasabah</a:t>
            </a:r>
            <a:r>
              <a:rPr lang="en-ID" dirty="0"/>
              <a:t> yang </a:t>
            </a:r>
            <a:r>
              <a:rPr lang="en-ID" dirty="0" err="1"/>
              <a:t>belum</a:t>
            </a:r>
            <a:r>
              <a:rPr lang="en-ID" dirty="0"/>
              <a:t> </a:t>
            </a:r>
            <a:r>
              <a:rPr lang="en-ID" dirty="0" err="1"/>
              <a:t>menikah</a:t>
            </a:r>
            <a:r>
              <a:rPr lang="en-ID" dirty="0"/>
              <a:t> </a:t>
            </a:r>
            <a:r>
              <a:rPr lang="en-ID" dirty="0" err="1"/>
              <a:t>memilih</a:t>
            </a:r>
            <a:r>
              <a:rPr lang="en-ID" dirty="0"/>
              <a:t> masa </a:t>
            </a:r>
            <a:r>
              <a:rPr lang="en-ID" dirty="0" err="1"/>
              <a:t>pinjaman</a:t>
            </a:r>
            <a:r>
              <a:rPr lang="en-ID" dirty="0"/>
              <a:t> </a:t>
            </a:r>
            <a:r>
              <a:rPr lang="en-ID" dirty="0" err="1"/>
              <a:t>selama</a:t>
            </a:r>
            <a:r>
              <a:rPr lang="en-ID" dirty="0"/>
              <a:t> 40 </a:t>
            </a:r>
            <a:r>
              <a:rPr lang="en-ID" dirty="0" err="1"/>
              <a:t>tahun</a:t>
            </a:r>
            <a:r>
              <a:rPr lang="en-ID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58142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71A45E-76BF-3ED8-1139-255076182F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8" r="3019"/>
          <a:stretch/>
        </p:blipFill>
        <p:spPr>
          <a:xfrm>
            <a:off x="132204" y="1498293"/>
            <a:ext cx="3734718" cy="23188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0D3715-A6A3-1AFF-6F7F-F828A0A63A66}"/>
              </a:ext>
            </a:extLst>
          </p:cNvPr>
          <p:cNvSpPr txBox="1"/>
          <p:nvPr/>
        </p:nvSpPr>
        <p:spPr>
          <a:xfrm>
            <a:off x="4010138" y="2060808"/>
            <a:ext cx="5001658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tabLst>
                <a:tab pos="363538" algn="l"/>
              </a:tabLst>
            </a:pPr>
            <a:r>
              <a:rPr lang="en-ID" dirty="0"/>
              <a:t>	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analisa</a:t>
            </a:r>
            <a:r>
              <a:rPr lang="en-ID" dirty="0"/>
              <a:t> </a:t>
            </a:r>
            <a:r>
              <a:rPr lang="en-ID" dirty="0" err="1"/>
              <a:t>sebelumnya</a:t>
            </a:r>
            <a:r>
              <a:rPr lang="en-ID" dirty="0"/>
              <a:t>, </a:t>
            </a:r>
            <a:r>
              <a:rPr lang="en-ID" dirty="0" err="1"/>
              <a:t>peneliti</a:t>
            </a:r>
            <a:r>
              <a:rPr lang="en-ID" dirty="0"/>
              <a:t> </a:t>
            </a:r>
            <a:r>
              <a:rPr lang="en-ID" dirty="0" err="1"/>
              <a:t>menyarankan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menjadikan</a:t>
            </a:r>
            <a:r>
              <a:rPr lang="en-ID" dirty="0"/>
              <a:t> masa </a:t>
            </a:r>
            <a:r>
              <a:rPr lang="en-ID" dirty="0" err="1"/>
              <a:t>pinjaman</a:t>
            </a:r>
            <a:r>
              <a:rPr lang="en-ID" dirty="0"/>
              <a:t> 30 </a:t>
            </a:r>
            <a:r>
              <a:rPr lang="en-ID" dirty="0" err="1"/>
              <a:t>tahun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penawaran</a:t>
            </a:r>
            <a:r>
              <a:rPr lang="en-ID" dirty="0"/>
              <a:t> ideal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peminjaman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properti</a:t>
            </a:r>
            <a:r>
              <a:rPr lang="en-ID" dirty="0"/>
              <a:t> di Bank.</a:t>
            </a:r>
            <a:endParaRPr lang="id-ID" dirty="0"/>
          </a:p>
        </p:txBody>
      </p:sp>
      <p:sp>
        <p:nvSpPr>
          <p:cNvPr id="6" name="Google Shape;73;p16">
            <a:extLst>
              <a:ext uri="{FF2B5EF4-FFF2-40B4-BE49-F238E27FC236}">
                <a16:creationId xmlns:a16="http://schemas.microsoft.com/office/drawing/2014/main" id="{1A9C204E-6E6D-0548-136E-5F8B518C546B}"/>
              </a:ext>
            </a:extLst>
          </p:cNvPr>
          <p:cNvSpPr txBox="1">
            <a:spLocks/>
          </p:cNvSpPr>
          <p:nvPr/>
        </p:nvSpPr>
        <p:spPr>
          <a:xfrm>
            <a:off x="11017" y="64944"/>
            <a:ext cx="79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buSzPts val="990"/>
            </a:pPr>
            <a:r>
              <a:rPr lang="en-ID" sz="1650" b="1">
                <a:solidFill>
                  <a:schemeClr val="lt1"/>
                </a:solidFill>
                <a:latin typeface="Roboto"/>
                <a:ea typeface="Roboto"/>
                <a:cs typeface="Times New Roman" panose="02020603050405020304" pitchFamily="18" charset="0"/>
                <a:sym typeface="Roboto"/>
              </a:rPr>
              <a:t>Section 3 Analisis pengaruh status perkawinan terhadap jangka waktu meminjam</a:t>
            </a:r>
            <a:endParaRPr lang="en-ID" sz="1650" b="1" dirty="0">
              <a:solidFill>
                <a:schemeClr val="lt1"/>
              </a:solidFill>
              <a:latin typeface="Roboto"/>
              <a:ea typeface="Roboto"/>
              <a:cs typeface="Times New Roman" panose="02020603050405020304" pitchFamily="18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510204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0" y="-12175"/>
            <a:ext cx="792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 sz="222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350390"/>
            <a:ext cx="8520600" cy="24427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  <a:tabLst>
                <a:tab pos="363538" algn="l"/>
              </a:tabLst>
            </a:pPr>
            <a:r>
              <a:rPr lang="en-ID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	</a:t>
            </a:r>
            <a:r>
              <a:rPr lang="en-ID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Berdasarkan</a:t>
            </a:r>
            <a:r>
              <a:rPr lang="en-ID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analisa</a:t>
            </a:r>
            <a:r>
              <a:rPr lang="en-ID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yang </a:t>
            </a:r>
            <a:r>
              <a:rPr lang="en-ID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telah</a:t>
            </a:r>
            <a:r>
              <a:rPr lang="en-ID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dilakukan</a:t>
            </a:r>
            <a:r>
              <a:rPr lang="en-ID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maka</a:t>
            </a:r>
            <a:r>
              <a:rPr lang="en-ID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peneliti</a:t>
            </a:r>
            <a:r>
              <a:rPr lang="en-ID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mengambil</a:t>
            </a:r>
            <a:r>
              <a:rPr lang="en-ID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kesimpulan</a:t>
            </a:r>
            <a:r>
              <a:rPr lang="en-ID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nasabah</a:t>
            </a:r>
            <a:r>
              <a:rPr lang="en-ID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peminjaman</a:t>
            </a:r>
            <a:r>
              <a:rPr lang="en-ID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pada bank </a:t>
            </a:r>
            <a:r>
              <a:rPr lang="en-ID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untuk</a:t>
            </a:r>
            <a:r>
              <a:rPr lang="en-ID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semua</a:t>
            </a:r>
            <a:r>
              <a:rPr lang="en-ID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tipe</a:t>
            </a:r>
            <a:r>
              <a:rPr lang="en-ID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properti</a:t>
            </a:r>
            <a:r>
              <a:rPr lang="en-ID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didominasi</a:t>
            </a:r>
            <a:r>
              <a:rPr lang="en-ID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oleh </a:t>
            </a:r>
            <a:r>
              <a:rPr lang="en-ID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pria</a:t>
            </a:r>
            <a:r>
              <a:rPr lang="en-ID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yang </a:t>
            </a:r>
            <a:r>
              <a:rPr lang="en-ID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telah</a:t>
            </a:r>
            <a:r>
              <a:rPr lang="en-ID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menikah</a:t>
            </a:r>
            <a:r>
              <a:rPr lang="en-ID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maupun</a:t>
            </a:r>
            <a:r>
              <a:rPr lang="en-ID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tidak</a:t>
            </a:r>
            <a:r>
              <a:rPr lang="en-ID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dengan</a:t>
            </a:r>
            <a:r>
              <a:rPr lang="en-ID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masa </a:t>
            </a:r>
            <a:r>
              <a:rPr lang="en-ID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pinjaman</a:t>
            </a:r>
            <a:r>
              <a:rPr lang="en-ID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didominasi</a:t>
            </a:r>
            <a:r>
              <a:rPr lang="en-ID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selama</a:t>
            </a:r>
            <a:r>
              <a:rPr lang="en-ID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30 </a:t>
            </a:r>
            <a:r>
              <a:rPr lang="en-ID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tahun</a:t>
            </a:r>
            <a:r>
              <a:rPr lang="en-ID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dan bank </a:t>
            </a:r>
            <a:r>
              <a:rPr lang="en-ID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dapat</a:t>
            </a:r>
            <a:r>
              <a:rPr lang="en-ID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menargetkan</a:t>
            </a:r>
            <a:r>
              <a:rPr lang="en-ID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nasabah</a:t>
            </a:r>
            <a:r>
              <a:rPr lang="en-ID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pria</a:t>
            </a:r>
            <a:r>
              <a:rPr lang="en-ID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yang </a:t>
            </a:r>
            <a:r>
              <a:rPr lang="en-ID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telah</a:t>
            </a:r>
            <a:r>
              <a:rPr lang="en-ID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menikah</a:t>
            </a:r>
            <a:r>
              <a:rPr lang="en-ID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maupun</a:t>
            </a:r>
            <a:r>
              <a:rPr lang="en-ID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tidak</a:t>
            </a:r>
            <a:r>
              <a:rPr lang="en-ID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untuk</a:t>
            </a:r>
            <a:r>
              <a:rPr lang="en-ID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diberikan</a:t>
            </a:r>
            <a:r>
              <a:rPr lang="en-ID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penawaran</a:t>
            </a:r>
            <a:r>
              <a:rPr lang="en-ID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peminjaman</a:t>
            </a:r>
            <a:r>
              <a:rPr lang="en-ID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bagi</a:t>
            </a:r>
            <a:r>
              <a:rPr lang="en-ID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pembelian</a:t>
            </a:r>
            <a:r>
              <a:rPr lang="en-ID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semua</a:t>
            </a:r>
            <a:r>
              <a:rPr lang="en-ID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tipe</a:t>
            </a:r>
            <a:r>
              <a:rPr lang="en-ID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properti</a:t>
            </a:r>
            <a:r>
              <a:rPr lang="en-ID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dengan</a:t>
            </a:r>
            <a:r>
              <a:rPr lang="en-ID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masa </a:t>
            </a:r>
            <a:r>
              <a:rPr lang="en-ID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pinjaman</a:t>
            </a:r>
            <a:r>
              <a:rPr lang="en-ID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30 </a:t>
            </a:r>
            <a:r>
              <a:rPr lang="en-ID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tahun</a:t>
            </a:r>
            <a:r>
              <a:rPr lang="en-ID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.</a:t>
            </a:r>
            <a:endParaRPr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631</Words>
  <Application>Microsoft Office PowerPoint</Application>
  <PresentationFormat>On-screen Show (16:9)</PresentationFormat>
  <Paragraphs>37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Dosis</vt:lpstr>
      <vt:lpstr>Helvetica Neue</vt:lpstr>
      <vt:lpstr>Times New Roman</vt:lpstr>
      <vt:lpstr>Roboto</vt:lpstr>
      <vt:lpstr>Arial</vt:lpstr>
      <vt:lpstr>Simple Light</vt:lpstr>
      <vt:lpstr>PowerPoint Presentation</vt:lpstr>
      <vt:lpstr>Overview</vt:lpstr>
      <vt:lpstr>Data Preprocessing</vt:lpstr>
      <vt:lpstr>Data Preprocessing</vt:lpstr>
      <vt:lpstr>Section 2 - Analisis minat pelanggan berdasarkan pada tipe properti</vt:lpstr>
      <vt:lpstr>Section 2 - Analisis minat pelanggan berdasarkan pada tipe properti</vt:lpstr>
      <vt:lpstr>Section 3 Analisis pengaruh status perkawinan terhadap jangka waktu meminjam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Denny</cp:lastModifiedBy>
  <cp:revision>20</cp:revision>
  <dcterms:modified xsi:type="dcterms:W3CDTF">2022-09-27T16:37:09Z</dcterms:modified>
</cp:coreProperties>
</file>