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F91AC-70A1-B145-A26F-DD14F6044600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F95D-B519-3746-9425-6B1B8115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5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0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48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1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6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30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60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7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1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75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3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81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A004-4C44-404A-A0BC-15002ED4211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60C4-200B-BC44-AF48-30DB50C3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A004-4C44-404A-A0BC-15002ED4211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60C4-200B-BC44-AF48-30DB50C3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A004-4C44-404A-A0BC-15002ED4211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60C4-200B-BC44-AF48-30DB50C3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A004-4C44-404A-A0BC-15002ED4211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60C4-200B-BC44-AF48-30DB50C3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A004-4C44-404A-A0BC-15002ED4211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60C4-200B-BC44-AF48-30DB50C3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A004-4C44-404A-A0BC-15002ED4211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60C4-200B-BC44-AF48-30DB50C3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A004-4C44-404A-A0BC-15002ED4211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60C4-200B-BC44-AF48-30DB50C3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A004-4C44-404A-A0BC-15002ED4211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60C4-200B-BC44-AF48-30DB50C3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A004-4C44-404A-A0BC-15002ED4211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60C4-200B-BC44-AF48-30DB50C3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7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A004-4C44-404A-A0BC-15002ED4211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60C4-200B-BC44-AF48-30DB50C3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8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A004-4C44-404A-A0BC-15002ED4211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60C4-200B-BC44-AF48-30DB50C3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A004-4C44-404A-A0BC-15002ED4211A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60C4-200B-BC44-AF48-30DB50C3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Verdana" charset="0"/>
                <a:ea typeface="Verdana" charset="0"/>
                <a:cs typeface="Verdana" charset="0"/>
              </a:rPr>
              <a:t>History</a:t>
            </a:r>
            <a:endParaRPr lang="en-US" sz="4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Suleyman</a:t>
            </a:r>
            <a:r>
              <a:rPr lang="en-US" dirty="0" smtClean="0"/>
              <a:t> </a:t>
            </a:r>
            <a:r>
              <a:rPr lang="en-US" dirty="0" err="1" smtClean="0"/>
              <a:t>Demirel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CSS634: Deep Learning</a:t>
            </a:r>
          </a:p>
          <a:p>
            <a:r>
              <a:rPr lang="en-US" dirty="0" smtClean="0"/>
              <a:t>PhD </a:t>
            </a:r>
            <a:r>
              <a:rPr lang="en-US" dirty="0" err="1" smtClean="0"/>
              <a:t>Abay</a:t>
            </a:r>
            <a:r>
              <a:rPr lang="en-US" dirty="0" smtClean="0"/>
              <a:t> </a:t>
            </a:r>
            <a:r>
              <a:rPr lang="en-US" dirty="0" err="1" smtClean="0"/>
              <a:t>Nussipbekov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New Enhancements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50" y="1282700"/>
            <a:ext cx="8722499" cy="4351338"/>
          </a:xfrm>
        </p:spPr>
      </p:pic>
    </p:spTree>
    <p:extLst>
      <p:ext uri="{BB962C8B-B14F-4D97-AF65-F5344CB8AC3E}">
        <p14:creationId xmlns:p14="http://schemas.microsoft.com/office/powerpoint/2010/main" val="11595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“Deep Learning” term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765300"/>
            <a:ext cx="9944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Publishing Culture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sz="2000" dirty="0" smtClean="0"/>
              <a:t>In contrast to most other fields: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Mostly Open Access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Mostly Conferences (double-blind peer review, competitive ~25% acceptance rate)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Usually preprints online</a:t>
            </a:r>
          </a:p>
        </p:txBody>
      </p:sp>
    </p:spTree>
    <p:extLst>
      <p:ext uri="{BB962C8B-B14F-4D97-AF65-F5344CB8AC3E}">
        <p14:creationId xmlns:p14="http://schemas.microsoft.com/office/powerpoint/2010/main" val="1494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61" y="426950"/>
            <a:ext cx="6080164" cy="5778588"/>
          </a:xfrm>
        </p:spPr>
      </p:pic>
    </p:spTree>
    <p:extLst>
      <p:ext uri="{BB962C8B-B14F-4D97-AF65-F5344CB8AC3E}">
        <p14:creationId xmlns:p14="http://schemas.microsoft.com/office/powerpoint/2010/main" val="14977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22" y="661732"/>
            <a:ext cx="6875428" cy="5572381"/>
          </a:xfrm>
        </p:spPr>
      </p:pic>
    </p:spTree>
    <p:extLst>
      <p:ext uri="{BB962C8B-B14F-4D97-AF65-F5344CB8AC3E}">
        <p14:creationId xmlns:p14="http://schemas.microsoft.com/office/powerpoint/2010/main" val="9916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345529"/>
            <a:ext cx="9185275" cy="587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98" y="395909"/>
            <a:ext cx="9030653" cy="56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Current Trends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400" dirty="0" smtClean="0"/>
              <a:t>Applications across fields and in industry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400" dirty="0" smtClean="0"/>
              <a:t>Engineering new tricks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400" dirty="0" smtClean="0"/>
              <a:t>Developing specialized hardware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400" dirty="0" smtClean="0"/>
              <a:t>Developing theory and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7451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Applications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7737"/>
            <a:ext cx="5537200" cy="394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947737"/>
            <a:ext cx="51435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Developing Specialized Hardware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37" y="1179243"/>
            <a:ext cx="7699375" cy="51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0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First Generation Neural Networks: </a:t>
            </a:r>
            <a:r>
              <a:rPr lang="en-US" sz="3600" dirty="0" err="1" smtClean="0"/>
              <a:t>McCullogh</a:t>
            </a:r>
            <a:r>
              <a:rPr lang="en-US" sz="3600" dirty="0" smtClean="0"/>
              <a:t> Pitts (1943)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74" y="1262278"/>
            <a:ext cx="6803571" cy="47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Engineering New Tricks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796976"/>
            <a:ext cx="8836025" cy="55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Developing Theory and Understanding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3" y="1090835"/>
            <a:ext cx="4323080" cy="50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Resources </a:t>
            </a:r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Used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1800" smtClean="0"/>
              <a:t>STAT </a:t>
            </a:r>
            <a:r>
              <a:rPr lang="en-US" sz="1800" dirty="0"/>
              <a:t>479: Deep Learning by Sebastian </a:t>
            </a:r>
            <a:r>
              <a:rPr lang="en-US" sz="1800" dirty="0" err="1" smtClean="0"/>
              <a:t>Raschka</a:t>
            </a:r>
            <a:endParaRPr lang="en-US" sz="1800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1800" dirty="0" smtClean="0"/>
              <a:t>CMSC 35246 Deep Learning by </a:t>
            </a:r>
            <a:r>
              <a:rPr lang="en-US" sz="1800" dirty="0" err="1" smtClean="0"/>
              <a:t>Shubhendu</a:t>
            </a:r>
            <a:r>
              <a:rPr lang="en-US" sz="1800" dirty="0" smtClean="0"/>
              <a:t> Trivedi and </a:t>
            </a:r>
            <a:r>
              <a:rPr lang="en-US" sz="1800" dirty="0" err="1" smtClean="0"/>
              <a:t>Risi</a:t>
            </a:r>
            <a:r>
              <a:rPr lang="en-US" sz="1800" dirty="0" smtClean="0"/>
              <a:t> </a:t>
            </a:r>
            <a:r>
              <a:rPr lang="en-US" sz="1800" dirty="0" err="1" smtClean="0"/>
              <a:t>Kondor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662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Frank Rosenblatt's Perceptron (1957)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8457" y="2952207"/>
            <a:ext cx="8131629" cy="1954487"/>
          </a:xfrm>
        </p:spPr>
        <p:txBody>
          <a:bodyPr lIns="0"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Assumes data are </a:t>
            </a:r>
            <a:r>
              <a:rPr lang="en-US" sz="2000" dirty="0" smtClean="0">
                <a:solidFill>
                  <a:schemeClr val="accent6"/>
                </a:solidFill>
              </a:rPr>
              <a:t>linearly separable</a:t>
            </a:r>
            <a:endParaRPr lang="en-US" sz="2000" dirty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A perceptron represents a decision surface in a </a:t>
            </a:r>
            <a:r>
              <a:rPr lang="en-US" sz="2000" i="1" dirty="0" smtClean="0"/>
              <a:t>d</a:t>
            </a:r>
            <a:r>
              <a:rPr lang="en-US" sz="2000" dirty="0" smtClean="0"/>
              <a:t> dimensional space as a </a:t>
            </a:r>
            <a:r>
              <a:rPr lang="en-US" sz="2000" dirty="0" err="1" smtClean="0"/>
              <a:t>hyperplane</a:t>
            </a:r>
            <a:endParaRPr lang="en-US" sz="2000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Many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functions can be represented by a perceptron: AND, OR, NAND,NOR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997722"/>
            <a:ext cx="3975100" cy="19544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53589" y="1064079"/>
                <a:ext cx="227389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89" y="1064079"/>
                <a:ext cx="2273891" cy="617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328" y="2995457"/>
            <a:ext cx="2650672" cy="29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Widrow</a:t>
            </a:r>
            <a:r>
              <a:rPr lang="en-US" sz="3200" dirty="0" smtClean="0"/>
              <a:t> and Hoff's ADALINE (1960)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0229" y="881519"/>
            <a:ext cx="11146971" cy="1954487"/>
          </a:xfrm>
        </p:spPr>
        <p:txBody>
          <a:bodyPr lIns="0"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A nicely differentiable neuron model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err="1"/>
              <a:t>Adaline</a:t>
            </a:r>
            <a:r>
              <a:rPr lang="en-US" sz="2000" dirty="0"/>
              <a:t> is a single layer neural network with multiple nodes where each node accepts multiple inputs and generates one output.</a:t>
            </a:r>
            <a:r>
              <a:rPr lang="en-US" sz="2000" dirty="0" smtClean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38943" y="2092125"/>
                <a:ext cx="1651478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43" y="2092125"/>
                <a:ext cx="1651478" cy="787523"/>
              </a:xfrm>
              <a:prstGeom prst="rect">
                <a:avLst/>
              </a:prstGeom>
              <a:blipFill rotWithShape="0">
                <a:blip r:embed="rId3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upload.wikimedia.org/wikipedia/commons/thumb/b/be/Adaline_flow_chart.gif/250px-Adaline_flow_char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092125"/>
            <a:ext cx="23812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4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Problems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0229" y="881519"/>
            <a:ext cx="7667993" cy="5468484"/>
          </a:xfrm>
        </p:spPr>
        <p:txBody>
          <a:bodyPr lIns="0"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err="1" smtClean="0"/>
              <a:t>Perceptrons</a:t>
            </a:r>
            <a:r>
              <a:rPr lang="en-US" sz="2000" dirty="0" smtClean="0"/>
              <a:t> (and ADALINEs) could not solve XOR problems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Neurons, a dead end? Start of the first "AI Winter”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Solution to the XOR problem: hidden layers and non-linear activation functions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New problem: Hard to train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Solution: </a:t>
            </a:r>
            <a:r>
              <a:rPr lang="en-US" sz="2000" dirty="0" err="1" smtClean="0"/>
              <a:t>Backpropagation</a:t>
            </a:r>
            <a:endParaRPr lang="en-US" sz="2000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/>
              <a:t>I</a:t>
            </a:r>
            <a:r>
              <a:rPr lang="en-US" sz="2000" dirty="0" smtClean="0"/>
              <a:t>t was later shown that "neural nets" are universal function </a:t>
            </a:r>
            <a:r>
              <a:rPr lang="en-US" sz="2000" dirty="0" err="1" smtClean="0"/>
              <a:t>approximators</a:t>
            </a:r>
            <a:endParaRPr lang="en-US" sz="2000" dirty="0" smtClean="0"/>
          </a:p>
          <a:p>
            <a:pPr marL="0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sz="1600" dirty="0" err="1" smtClean="0"/>
              <a:t>Hornik</a:t>
            </a:r>
            <a:r>
              <a:rPr lang="en-US" sz="1600" dirty="0" smtClean="0"/>
              <a:t>, K., </a:t>
            </a:r>
            <a:r>
              <a:rPr lang="en-US" sz="1600" dirty="0" err="1" smtClean="0"/>
              <a:t>Stinchcombe</a:t>
            </a:r>
            <a:r>
              <a:rPr lang="en-US" sz="1600" dirty="0" smtClean="0"/>
              <a:t>, M., &amp; White, H. (1989). Multilayer </a:t>
            </a:r>
            <a:r>
              <a:rPr lang="en-US" sz="1600" dirty="0" err="1" smtClean="0"/>
              <a:t>feedforward</a:t>
            </a:r>
            <a:r>
              <a:rPr lang="en-US" sz="1600" dirty="0" smtClean="0"/>
              <a:t> networks are universal </a:t>
            </a:r>
            <a:r>
              <a:rPr lang="en-US" sz="1600" dirty="0" err="1" smtClean="0"/>
              <a:t>approximators</a:t>
            </a:r>
            <a:r>
              <a:rPr lang="en-US" sz="1600" dirty="0" smtClean="0"/>
              <a:t>. Neural networks, 2(5), 359-366.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751917"/>
            <a:ext cx="2936422" cy="1822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/>
          <a:stretch/>
        </p:blipFill>
        <p:spPr>
          <a:xfrm>
            <a:off x="8408222" y="2889879"/>
            <a:ext cx="3753298" cy="28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Improvements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Shortly after followed a breakthrough in image recognition using some clever enhancements to 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sz="2000" dirty="0" smtClean="0"/>
              <a:t>    a) make training more efficient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b) extract local features (and better capture feature dependency) 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sz="2000" dirty="0" smtClean="0"/>
              <a:t>    by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Weight sharing 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Pooling</a:t>
            </a:r>
            <a:endParaRPr lang="en-US" sz="2000" dirty="0"/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sz="1600" dirty="0" err="1" smtClean="0"/>
              <a:t>LeCun</a:t>
            </a:r>
            <a:r>
              <a:rPr lang="en-US" sz="1600" dirty="0" smtClean="0"/>
              <a:t>, Y., </a:t>
            </a:r>
            <a:r>
              <a:rPr lang="en-US" sz="1600" dirty="0" err="1" smtClean="0"/>
              <a:t>Boser</a:t>
            </a:r>
            <a:r>
              <a:rPr lang="en-US" sz="1600" dirty="0" smtClean="0"/>
              <a:t>, B., </a:t>
            </a:r>
            <a:r>
              <a:rPr lang="en-US" sz="1600" dirty="0" err="1" smtClean="0"/>
              <a:t>Denker</a:t>
            </a:r>
            <a:r>
              <a:rPr lang="en-US" sz="1600" dirty="0" smtClean="0"/>
              <a:t>, J. S., Henderson, D., Howard, R. E., Hubbard, W., &amp; </a:t>
            </a:r>
            <a:r>
              <a:rPr lang="en-US" sz="1600" dirty="0" err="1" smtClean="0"/>
              <a:t>Jackel</a:t>
            </a:r>
            <a:r>
              <a:rPr lang="en-US" sz="1600" dirty="0" smtClean="0"/>
              <a:t>, L. D. (1989). </a:t>
            </a:r>
            <a:r>
              <a:rPr lang="en-US" sz="1600" dirty="0" err="1" smtClean="0"/>
              <a:t>Backpropagation</a:t>
            </a:r>
            <a:r>
              <a:rPr lang="en-US" sz="1600" dirty="0" smtClean="0"/>
              <a:t> applied to handwritten zip code recognition. Neural computation, 1(4), 541-551.</a:t>
            </a:r>
          </a:p>
        </p:txBody>
      </p:sp>
    </p:spTree>
    <p:extLst>
      <p:ext uri="{BB962C8B-B14F-4D97-AF65-F5344CB8AC3E}">
        <p14:creationId xmlns:p14="http://schemas.microsoft.com/office/powerpoint/2010/main" val="19579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Other Early Works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Recurrent Neural Networks and </a:t>
            </a:r>
            <a:r>
              <a:rPr lang="en-US" sz="2000" dirty="0" err="1" smtClean="0"/>
              <a:t>Backpropagation</a:t>
            </a:r>
            <a:r>
              <a:rPr lang="en-US" sz="2000" dirty="0" smtClean="0"/>
              <a:t> through time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Some time created in the 1980's based on </a:t>
            </a:r>
            <a:r>
              <a:rPr lang="en-US" sz="1600" dirty="0" err="1" smtClean="0"/>
              <a:t>Rumelhart's</a:t>
            </a:r>
            <a:r>
              <a:rPr lang="en-US" sz="1600" dirty="0" smtClean="0"/>
              <a:t> work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sz="2000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New problems: vanishing and exploding gradients!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Schmidhuber</a:t>
            </a:r>
            <a:r>
              <a:rPr lang="en-US" sz="1600" dirty="0" smtClean="0"/>
              <a:t>, Jürgen (1993). Habilitation thesis: System modeling and optimization. Page 150 </a:t>
            </a:r>
            <a:r>
              <a:rPr lang="en-US" sz="1600" dirty="0" err="1" smtClean="0"/>
              <a:t>ff</a:t>
            </a:r>
            <a:r>
              <a:rPr lang="en-US" sz="1600" dirty="0" smtClean="0"/>
              <a:t> demonstrates credit assignment across the equivalent of 1,200 layers in an unfolded RNN.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endParaRPr lang="en-US" sz="2000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Solution: LSTMs (still popular and commonly used)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Hochreiter</a:t>
            </a:r>
            <a:r>
              <a:rPr lang="en-US" sz="1600" dirty="0" smtClean="0"/>
              <a:t>, S., &amp; </a:t>
            </a:r>
            <a:r>
              <a:rPr lang="en-US" sz="1600" dirty="0" err="1" smtClean="0"/>
              <a:t>Schmidhuber</a:t>
            </a:r>
            <a:r>
              <a:rPr lang="en-US" sz="1600" dirty="0" smtClean="0"/>
              <a:t>, J. (1997). Long short-term memory. Neural computation, 9(8), 1735-1780.</a:t>
            </a:r>
          </a:p>
        </p:txBody>
      </p:sp>
    </p:spTree>
    <p:extLst>
      <p:ext uri="{BB962C8B-B14F-4D97-AF65-F5344CB8AC3E}">
        <p14:creationId xmlns:p14="http://schemas.microsoft.com/office/powerpoint/2010/main" val="783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New Problems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2nd "AI Winter" in the late 1990's and 2000's</a:t>
            </a:r>
            <a:endParaRPr lang="en-US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Probably due to popularity of Support Vector Machines and Random Forests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/>
              <a:t>Also, neural networks were still expensive to train, until GPUs came into play</a:t>
            </a:r>
          </a:p>
        </p:txBody>
      </p:sp>
    </p:spTree>
    <p:extLst>
      <p:ext uri="{BB962C8B-B14F-4D97-AF65-F5344CB8AC3E}">
        <p14:creationId xmlns:p14="http://schemas.microsoft.com/office/powerpoint/2010/main" val="12816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Verdana" charset="0"/>
                <a:ea typeface="Verdana" charset="0"/>
                <a:cs typeface="Verdana" charset="0"/>
              </a:rPr>
              <a:t>When did Deep Learning Become Really Popular</a:t>
            </a:r>
            <a:endParaRPr lang="en-US" sz="3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67" y="1211262"/>
            <a:ext cx="5263585" cy="4351338"/>
          </a:xfrm>
        </p:spPr>
      </p:pic>
    </p:spTree>
    <p:extLst>
      <p:ext uri="{BB962C8B-B14F-4D97-AF65-F5344CB8AC3E}">
        <p14:creationId xmlns:p14="http://schemas.microsoft.com/office/powerpoint/2010/main" val="10393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610</Words>
  <Application>Microsoft Macintosh PowerPoint</Application>
  <PresentationFormat>Widescreen</PresentationFormat>
  <Paragraphs>129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Calibri Light</vt:lpstr>
      <vt:lpstr>Cambria Math</vt:lpstr>
      <vt:lpstr>Mangal</vt:lpstr>
      <vt:lpstr>Verdana</vt:lpstr>
      <vt:lpstr>Wingdings</vt:lpstr>
      <vt:lpstr>Arial</vt:lpstr>
      <vt:lpstr>Office Theme</vt:lpstr>
      <vt:lpstr>History</vt:lpstr>
      <vt:lpstr>First Generation Neural Networks: McCullogh Pitts (1943)</vt:lpstr>
      <vt:lpstr>Frank Rosenblatt's Perceptron (1957)</vt:lpstr>
      <vt:lpstr>Widrow and Hoff's ADALINE (1960)</vt:lpstr>
      <vt:lpstr>Problems</vt:lpstr>
      <vt:lpstr>Improvements</vt:lpstr>
      <vt:lpstr>Other Early Works</vt:lpstr>
      <vt:lpstr>New Problems</vt:lpstr>
      <vt:lpstr>When did Deep Learning Become Really Popular</vt:lpstr>
      <vt:lpstr>New Enhancements</vt:lpstr>
      <vt:lpstr>“Deep Learning” term</vt:lpstr>
      <vt:lpstr>Publishing Culture</vt:lpstr>
      <vt:lpstr>PowerPoint Presentation</vt:lpstr>
      <vt:lpstr>PowerPoint Presentation</vt:lpstr>
      <vt:lpstr>PowerPoint Presentation</vt:lpstr>
      <vt:lpstr>PowerPoint Presentation</vt:lpstr>
      <vt:lpstr>Current Trends</vt:lpstr>
      <vt:lpstr>Applications</vt:lpstr>
      <vt:lpstr>Developing Specialized Hardware</vt:lpstr>
      <vt:lpstr>Engineering New Tricks</vt:lpstr>
      <vt:lpstr>Developing Theory and Understanding</vt:lpstr>
      <vt:lpstr>Resources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</dc:title>
  <dc:creator>Microsoft Office User</dc:creator>
  <cp:lastModifiedBy>Microsoft Office User</cp:lastModifiedBy>
  <cp:revision>13</cp:revision>
  <dcterms:created xsi:type="dcterms:W3CDTF">2019-06-28T17:16:30Z</dcterms:created>
  <dcterms:modified xsi:type="dcterms:W3CDTF">2019-06-29T08:47:22Z</dcterms:modified>
</cp:coreProperties>
</file>