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275" r:id="rId3"/>
    <p:sldId id="317" r:id="rId4"/>
    <p:sldId id="318" r:id="rId5"/>
    <p:sldId id="324" r:id="rId6"/>
    <p:sldId id="325" r:id="rId7"/>
    <p:sldId id="327" r:id="rId8"/>
    <p:sldId id="319" r:id="rId9"/>
    <p:sldId id="320" r:id="rId10"/>
    <p:sldId id="283" r:id="rId11"/>
    <p:sldId id="286" r:id="rId12"/>
    <p:sldId id="284" r:id="rId13"/>
    <p:sldId id="289" r:id="rId14"/>
    <p:sldId id="290" r:id="rId15"/>
    <p:sldId id="281" r:id="rId16"/>
    <p:sldId id="291" r:id="rId17"/>
    <p:sldId id="292" r:id="rId18"/>
    <p:sldId id="293" r:id="rId19"/>
    <p:sldId id="294" r:id="rId20"/>
    <p:sldId id="295" r:id="rId21"/>
    <p:sldId id="296" r:id="rId22"/>
    <p:sldId id="297" r:id="rId23"/>
    <p:sldId id="287" r:id="rId24"/>
    <p:sldId id="288" r:id="rId25"/>
    <p:sldId id="307" r:id="rId26"/>
    <p:sldId id="308" r:id="rId27"/>
    <p:sldId id="309" r:id="rId28"/>
    <p:sldId id="310" r:id="rId29"/>
    <p:sldId id="311" r:id="rId30"/>
    <p:sldId id="312" r:id="rId31"/>
    <p:sldId id="313" r:id="rId32"/>
    <p:sldId id="314" r:id="rId33"/>
    <p:sldId id="315" r:id="rId34"/>
    <p:sldId id="316" r:id="rId35"/>
    <p:sldId id="274" r:id="rId36"/>
    <p:sldId id="322" r:id="rId37"/>
    <p:sldId id="32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43"/>
  </p:normalViewPr>
  <p:slideViewPr>
    <p:cSldViewPr snapToGrid="0" snapToObjects="1">
      <p:cViewPr varScale="1">
        <p:scale>
          <a:sx n="117" d="100"/>
          <a:sy n="117"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F4C1AE-FD34-1049-9055-57A7BC6F1F0D}" type="datetimeFigureOut">
              <a:rPr lang="en-US" smtClean="0"/>
              <a:t>9/6/19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52474C-58B2-834F-99BB-0C3B9BC9F309}" type="slidenum">
              <a:rPr lang="en-US" smtClean="0"/>
              <a:t>‹#›</a:t>
            </a:fld>
            <a:endParaRPr lang="en-US"/>
          </a:p>
        </p:txBody>
      </p:sp>
    </p:spTree>
    <p:extLst>
      <p:ext uri="{BB962C8B-B14F-4D97-AF65-F5344CB8AC3E}">
        <p14:creationId xmlns:p14="http://schemas.microsoft.com/office/powerpoint/2010/main" val="3575924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EDAF2-0871-534D-8CBB-8ED39E173DB9}"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D31C1-27D1-0B44-AA3A-7211A7E1FD3D}" type="slidenum">
              <a:rPr lang="en-US" smtClean="0"/>
              <a:t>‹#›</a:t>
            </a:fld>
            <a:endParaRPr lang="en-US"/>
          </a:p>
        </p:txBody>
      </p:sp>
    </p:spTree>
    <p:extLst>
      <p:ext uri="{BB962C8B-B14F-4D97-AF65-F5344CB8AC3E}">
        <p14:creationId xmlns:p14="http://schemas.microsoft.com/office/powerpoint/2010/main" val="5857673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a:t>
            </a:fld>
            <a:endParaRPr lang="en-US"/>
          </a:p>
        </p:txBody>
      </p:sp>
    </p:spTree>
    <p:extLst>
      <p:ext uri="{BB962C8B-B14F-4D97-AF65-F5344CB8AC3E}">
        <p14:creationId xmlns:p14="http://schemas.microsoft.com/office/powerpoint/2010/main" val="167398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11</a:t>
            </a:fld>
            <a:endParaRPr lang="en-US"/>
          </a:p>
        </p:txBody>
      </p:sp>
    </p:spTree>
    <p:extLst>
      <p:ext uri="{BB962C8B-B14F-4D97-AF65-F5344CB8AC3E}">
        <p14:creationId xmlns:p14="http://schemas.microsoft.com/office/powerpoint/2010/main" val="8259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12</a:t>
            </a:fld>
            <a:endParaRPr lang="en-US"/>
          </a:p>
        </p:txBody>
      </p:sp>
    </p:spTree>
    <p:extLst>
      <p:ext uri="{BB962C8B-B14F-4D97-AF65-F5344CB8AC3E}">
        <p14:creationId xmlns:p14="http://schemas.microsoft.com/office/powerpoint/2010/main" val="117230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13</a:t>
            </a:fld>
            <a:endParaRPr lang="en-US"/>
          </a:p>
        </p:txBody>
      </p:sp>
    </p:spTree>
    <p:extLst>
      <p:ext uri="{BB962C8B-B14F-4D97-AF65-F5344CB8AC3E}">
        <p14:creationId xmlns:p14="http://schemas.microsoft.com/office/powerpoint/2010/main" val="212257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14</a:t>
            </a:fld>
            <a:endParaRPr lang="en-US"/>
          </a:p>
        </p:txBody>
      </p:sp>
    </p:spTree>
    <p:extLst>
      <p:ext uri="{BB962C8B-B14F-4D97-AF65-F5344CB8AC3E}">
        <p14:creationId xmlns:p14="http://schemas.microsoft.com/office/powerpoint/2010/main" val="113065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15</a:t>
            </a:fld>
            <a:endParaRPr lang="en-US"/>
          </a:p>
        </p:txBody>
      </p:sp>
    </p:spTree>
    <p:extLst>
      <p:ext uri="{BB962C8B-B14F-4D97-AF65-F5344CB8AC3E}">
        <p14:creationId xmlns:p14="http://schemas.microsoft.com/office/powerpoint/2010/main" val="98919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16</a:t>
            </a:fld>
            <a:endParaRPr lang="en-US"/>
          </a:p>
        </p:txBody>
      </p:sp>
    </p:spTree>
    <p:extLst>
      <p:ext uri="{BB962C8B-B14F-4D97-AF65-F5344CB8AC3E}">
        <p14:creationId xmlns:p14="http://schemas.microsoft.com/office/powerpoint/2010/main" val="171291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17</a:t>
            </a:fld>
            <a:endParaRPr lang="en-US"/>
          </a:p>
        </p:txBody>
      </p:sp>
    </p:spTree>
    <p:extLst>
      <p:ext uri="{BB962C8B-B14F-4D97-AF65-F5344CB8AC3E}">
        <p14:creationId xmlns:p14="http://schemas.microsoft.com/office/powerpoint/2010/main" val="18528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18</a:t>
            </a:fld>
            <a:endParaRPr lang="en-US"/>
          </a:p>
        </p:txBody>
      </p:sp>
    </p:spTree>
    <p:extLst>
      <p:ext uri="{BB962C8B-B14F-4D97-AF65-F5344CB8AC3E}">
        <p14:creationId xmlns:p14="http://schemas.microsoft.com/office/powerpoint/2010/main" val="110361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19</a:t>
            </a:fld>
            <a:endParaRPr lang="en-US"/>
          </a:p>
        </p:txBody>
      </p:sp>
    </p:spTree>
    <p:extLst>
      <p:ext uri="{BB962C8B-B14F-4D97-AF65-F5344CB8AC3E}">
        <p14:creationId xmlns:p14="http://schemas.microsoft.com/office/powerpoint/2010/main" val="1570073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20</a:t>
            </a:fld>
            <a:endParaRPr lang="en-US"/>
          </a:p>
        </p:txBody>
      </p:sp>
    </p:spTree>
    <p:extLst>
      <p:ext uri="{BB962C8B-B14F-4D97-AF65-F5344CB8AC3E}">
        <p14:creationId xmlns:p14="http://schemas.microsoft.com/office/powerpoint/2010/main" val="143927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a:t>
            </a:fld>
            <a:endParaRPr lang="en-US"/>
          </a:p>
        </p:txBody>
      </p:sp>
    </p:spTree>
    <p:extLst>
      <p:ext uri="{BB962C8B-B14F-4D97-AF65-F5344CB8AC3E}">
        <p14:creationId xmlns:p14="http://schemas.microsoft.com/office/powerpoint/2010/main" val="1355161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21</a:t>
            </a:fld>
            <a:endParaRPr lang="en-US"/>
          </a:p>
        </p:txBody>
      </p:sp>
    </p:spTree>
    <p:extLst>
      <p:ext uri="{BB962C8B-B14F-4D97-AF65-F5344CB8AC3E}">
        <p14:creationId xmlns:p14="http://schemas.microsoft.com/office/powerpoint/2010/main" val="93291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22</a:t>
            </a:fld>
            <a:endParaRPr lang="en-US"/>
          </a:p>
        </p:txBody>
      </p:sp>
    </p:spTree>
    <p:extLst>
      <p:ext uri="{BB962C8B-B14F-4D97-AF65-F5344CB8AC3E}">
        <p14:creationId xmlns:p14="http://schemas.microsoft.com/office/powerpoint/2010/main" val="1458003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23</a:t>
            </a:fld>
            <a:endParaRPr lang="en-US"/>
          </a:p>
        </p:txBody>
      </p:sp>
    </p:spTree>
    <p:extLst>
      <p:ext uri="{BB962C8B-B14F-4D97-AF65-F5344CB8AC3E}">
        <p14:creationId xmlns:p14="http://schemas.microsoft.com/office/powerpoint/2010/main" val="1336667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24</a:t>
            </a:fld>
            <a:endParaRPr lang="en-US"/>
          </a:p>
        </p:txBody>
      </p:sp>
    </p:spTree>
    <p:extLst>
      <p:ext uri="{BB962C8B-B14F-4D97-AF65-F5344CB8AC3E}">
        <p14:creationId xmlns:p14="http://schemas.microsoft.com/office/powerpoint/2010/main" val="331209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25</a:t>
            </a:fld>
            <a:endParaRPr lang="en-US"/>
          </a:p>
        </p:txBody>
      </p:sp>
    </p:spTree>
    <p:extLst>
      <p:ext uri="{BB962C8B-B14F-4D97-AF65-F5344CB8AC3E}">
        <p14:creationId xmlns:p14="http://schemas.microsoft.com/office/powerpoint/2010/main" val="1335256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26</a:t>
            </a:fld>
            <a:endParaRPr lang="en-US"/>
          </a:p>
        </p:txBody>
      </p:sp>
    </p:spTree>
    <p:extLst>
      <p:ext uri="{BB962C8B-B14F-4D97-AF65-F5344CB8AC3E}">
        <p14:creationId xmlns:p14="http://schemas.microsoft.com/office/powerpoint/2010/main" val="1990704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27</a:t>
            </a:fld>
            <a:endParaRPr lang="en-US"/>
          </a:p>
        </p:txBody>
      </p:sp>
    </p:spTree>
    <p:extLst>
      <p:ext uri="{BB962C8B-B14F-4D97-AF65-F5344CB8AC3E}">
        <p14:creationId xmlns:p14="http://schemas.microsoft.com/office/powerpoint/2010/main" val="1202766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28</a:t>
            </a:fld>
            <a:endParaRPr lang="en-US"/>
          </a:p>
        </p:txBody>
      </p:sp>
    </p:spTree>
    <p:extLst>
      <p:ext uri="{BB962C8B-B14F-4D97-AF65-F5344CB8AC3E}">
        <p14:creationId xmlns:p14="http://schemas.microsoft.com/office/powerpoint/2010/main" val="209880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29</a:t>
            </a:fld>
            <a:endParaRPr lang="en-US"/>
          </a:p>
        </p:txBody>
      </p:sp>
    </p:spTree>
    <p:extLst>
      <p:ext uri="{BB962C8B-B14F-4D97-AF65-F5344CB8AC3E}">
        <p14:creationId xmlns:p14="http://schemas.microsoft.com/office/powerpoint/2010/main" val="1215855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30</a:t>
            </a:fld>
            <a:endParaRPr lang="en-US"/>
          </a:p>
        </p:txBody>
      </p:sp>
    </p:spTree>
    <p:extLst>
      <p:ext uri="{BB962C8B-B14F-4D97-AF65-F5344CB8AC3E}">
        <p14:creationId xmlns:p14="http://schemas.microsoft.com/office/powerpoint/2010/main" val="23630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4</a:t>
            </a:fld>
            <a:endParaRPr lang="en-US"/>
          </a:p>
        </p:txBody>
      </p:sp>
    </p:spTree>
    <p:extLst>
      <p:ext uri="{BB962C8B-B14F-4D97-AF65-F5344CB8AC3E}">
        <p14:creationId xmlns:p14="http://schemas.microsoft.com/office/powerpoint/2010/main" val="303141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31</a:t>
            </a:fld>
            <a:endParaRPr lang="en-US"/>
          </a:p>
        </p:txBody>
      </p:sp>
    </p:spTree>
    <p:extLst>
      <p:ext uri="{BB962C8B-B14F-4D97-AF65-F5344CB8AC3E}">
        <p14:creationId xmlns:p14="http://schemas.microsoft.com/office/powerpoint/2010/main" val="1621464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32</a:t>
            </a:fld>
            <a:endParaRPr lang="en-US"/>
          </a:p>
        </p:txBody>
      </p:sp>
    </p:spTree>
    <p:extLst>
      <p:ext uri="{BB962C8B-B14F-4D97-AF65-F5344CB8AC3E}">
        <p14:creationId xmlns:p14="http://schemas.microsoft.com/office/powerpoint/2010/main" val="1703250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33</a:t>
            </a:fld>
            <a:endParaRPr lang="en-US"/>
          </a:p>
        </p:txBody>
      </p:sp>
    </p:spTree>
    <p:extLst>
      <p:ext uri="{BB962C8B-B14F-4D97-AF65-F5344CB8AC3E}">
        <p14:creationId xmlns:p14="http://schemas.microsoft.com/office/powerpoint/2010/main" val="173478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34</a:t>
            </a:fld>
            <a:endParaRPr lang="en-US"/>
          </a:p>
        </p:txBody>
      </p:sp>
    </p:spTree>
    <p:extLst>
      <p:ext uri="{BB962C8B-B14F-4D97-AF65-F5344CB8AC3E}">
        <p14:creationId xmlns:p14="http://schemas.microsoft.com/office/powerpoint/2010/main" val="1249469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35</a:t>
            </a:fld>
            <a:endParaRPr lang="en-US"/>
          </a:p>
        </p:txBody>
      </p:sp>
    </p:spTree>
    <p:extLst>
      <p:ext uri="{BB962C8B-B14F-4D97-AF65-F5344CB8AC3E}">
        <p14:creationId xmlns:p14="http://schemas.microsoft.com/office/powerpoint/2010/main" val="794697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36</a:t>
            </a:fld>
            <a:endParaRPr lang="en-US"/>
          </a:p>
        </p:txBody>
      </p:sp>
    </p:spTree>
    <p:extLst>
      <p:ext uri="{BB962C8B-B14F-4D97-AF65-F5344CB8AC3E}">
        <p14:creationId xmlns:p14="http://schemas.microsoft.com/office/powerpoint/2010/main" val="1783358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37</a:t>
            </a:fld>
            <a:endParaRPr lang="en-US"/>
          </a:p>
        </p:txBody>
      </p:sp>
    </p:spTree>
    <p:extLst>
      <p:ext uri="{BB962C8B-B14F-4D97-AF65-F5344CB8AC3E}">
        <p14:creationId xmlns:p14="http://schemas.microsoft.com/office/powerpoint/2010/main" val="2587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5</a:t>
            </a:fld>
            <a:endParaRPr lang="en-US"/>
          </a:p>
        </p:txBody>
      </p:sp>
    </p:spTree>
    <p:extLst>
      <p:ext uri="{BB962C8B-B14F-4D97-AF65-F5344CB8AC3E}">
        <p14:creationId xmlns:p14="http://schemas.microsoft.com/office/powerpoint/2010/main" val="13486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6</a:t>
            </a:fld>
            <a:endParaRPr lang="en-US"/>
          </a:p>
        </p:txBody>
      </p:sp>
    </p:spTree>
    <p:extLst>
      <p:ext uri="{BB962C8B-B14F-4D97-AF65-F5344CB8AC3E}">
        <p14:creationId xmlns:p14="http://schemas.microsoft.com/office/powerpoint/2010/main" val="51509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7</a:t>
            </a:fld>
            <a:endParaRPr lang="en-US"/>
          </a:p>
        </p:txBody>
      </p:sp>
    </p:spTree>
    <p:extLst>
      <p:ext uri="{BB962C8B-B14F-4D97-AF65-F5344CB8AC3E}">
        <p14:creationId xmlns:p14="http://schemas.microsoft.com/office/powerpoint/2010/main" val="78402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8</a:t>
            </a:fld>
            <a:endParaRPr lang="en-US"/>
          </a:p>
        </p:txBody>
      </p:sp>
    </p:spTree>
    <p:extLst>
      <p:ext uri="{BB962C8B-B14F-4D97-AF65-F5344CB8AC3E}">
        <p14:creationId xmlns:p14="http://schemas.microsoft.com/office/powerpoint/2010/main" val="32700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9</a:t>
            </a:fld>
            <a:endParaRPr lang="en-US"/>
          </a:p>
        </p:txBody>
      </p:sp>
    </p:spTree>
    <p:extLst>
      <p:ext uri="{BB962C8B-B14F-4D97-AF65-F5344CB8AC3E}">
        <p14:creationId xmlns:p14="http://schemas.microsoft.com/office/powerpoint/2010/main" val="97799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31C1-27D1-0B44-AA3A-7211A7E1FD3D}" type="slidenum">
              <a:rPr lang="en-US" smtClean="0"/>
              <a:t>10</a:t>
            </a:fld>
            <a:endParaRPr lang="en-US"/>
          </a:p>
        </p:txBody>
      </p:sp>
    </p:spTree>
    <p:extLst>
      <p:ext uri="{BB962C8B-B14F-4D97-AF65-F5344CB8AC3E}">
        <p14:creationId xmlns:p14="http://schemas.microsoft.com/office/powerpoint/2010/main" val="197509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3B2AC-F4CC-4441-B684-275E7722AED2}" type="datetime1">
              <a:rPr lang="en-US" smtClean="0"/>
              <a:t>9/6/19</a:t>
            </a:fld>
            <a:endParaRPr lang="en-US"/>
          </a:p>
        </p:txBody>
      </p:sp>
      <p:sp>
        <p:nvSpPr>
          <p:cNvPr id="5" name="Footer Placeholder 4"/>
          <p:cNvSpPr>
            <a:spLocks noGrp="1"/>
          </p:cNvSpPr>
          <p:nvPr>
            <p:ph type="ftr" sz="quarter" idx="11"/>
          </p:nvPr>
        </p:nvSpPr>
        <p:spPr/>
        <p:txBody>
          <a:bodyPr/>
          <a:lstStyle/>
          <a:p>
            <a:r>
              <a:rPr lang="en-US" smtClean="0"/>
              <a:t>Abay Nussipbekov </a:t>
            </a:r>
            <a:endParaRPr lang="en-US"/>
          </a:p>
        </p:txBody>
      </p:sp>
      <p:sp>
        <p:nvSpPr>
          <p:cNvPr id="6" name="Slide Number Placeholder 5"/>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9720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D88F1-8AE0-2842-B9FC-BC33CB0E7945}" type="datetime1">
              <a:rPr lang="en-US" smtClean="0"/>
              <a:t>9/6/19</a:t>
            </a:fld>
            <a:endParaRPr lang="en-US"/>
          </a:p>
        </p:txBody>
      </p:sp>
      <p:sp>
        <p:nvSpPr>
          <p:cNvPr id="5" name="Footer Placeholder 4"/>
          <p:cNvSpPr>
            <a:spLocks noGrp="1"/>
          </p:cNvSpPr>
          <p:nvPr>
            <p:ph type="ftr" sz="quarter" idx="11"/>
          </p:nvPr>
        </p:nvSpPr>
        <p:spPr/>
        <p:txBody>
          <a:bodyPr/>
          <a:lstStyle/>
          <a:p>
            <a:r>
              <a:rPr lang="en-US" smtClean="0"/>
              <a:t>Abay Nussipbekov </a:t>
            </a:r>
            <a:endParaRPr lang="en-US"/>
          </a:p>
        </p:txBody>
      </p:sp>
      <p:sp>
        <p:nvSpPr>
          <p:cNvPr id="6" name="Slide Number Placeholder 5"/>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18695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C54DC-F5D9-A741-8ADC-F04978F44A4F}" type="datetime1">
              <a:rPr lang="en-US" smtClean="0"/>
              <a:t>9/6/19</a:t>
            </a:fld>
            <a:endParaRPr lang="en-US"/>
          </a:p>
        </p:txBody>
      </p:sp>
      <p:sp>
        <p:nvSpPr>
          <p:cNvPr id="5" name="Footer Placeholder 4"/>
          <p:cNvSpPr>
            <a:spLocks noGrp="1"/>
          </p:cNvSpPr>
          <p:nvPr>
            <p:ph type="ftr" sz="quarter" idx="11"/>
          </p:nvPr>
        </p:nvSpPr>
        <p:spPr/>
        <p:txBody>
          <a:bodyPr/>
          <a:lstStyle/>
          <a:p>
            <a:r>
              <a:rPr lang="en-US" smtClean="0"/>
              <a:t>Abay Nussipbekov </a:t>
            </a:r>
            <a:endParaRPr lang="en-US"/>
          </a:p>
        </p:txBody>
      </p:sp>
      <p:sp>
        <p:nvSpPr>
          <p:cNvPr id="6" name="Slide Number Placeholder 5"/>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1781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778AD-4E4C-F94D-BE82-C336E74D72DD}" type="datetime1">
              <a:rPr lang="en-US" smtClean="0"/>
              <a:t>9/6/19</a:t>
            </a:fld>
            <a:endParaRPr lang="en-US"/>
          </a:p>
        </p:txBody>
      </p:sp>
      <p:sp>
        <p:nvSpPr>
          <p:cNvPr id="5" name="Footer Placeholder 4"/>
          <p:cNvSpPr>
            <a:spLocks noGrp="1"/>
          </p:cNvSpPr>
          <p:nvPr>
            <p:ph type="ftr" sz="quarter" idx="11"/>
          </p:nvPr>
        </p:nvSpPr>
        <p:spPr/>
        <p:txBody>
          <a:bodyPr/>
          <a:lstStyle/>
          <a:p>
            <a:r>
              <a:rPr lang="en-US" smtClean="0"/>
              <a:t>Abay Nussipbekov </a:t>
            </a:r>
            <a:endParaRPr lang="en-US"/>
          </a:p>
        </p:txBody>
      </p:sp>
      <p:sp>
        <p:nvSpPr>
          <p:cNvPr id="6" name="Slide Number Placeholder 5"/>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209484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CAE2F-32E7-7748-BCDE-0D4A527A3F14}" type="datetime1">
              <a:rPr lang="en-US" smtClean="0"/>
              <a:t>9/6/19</a:t>
            </a:fld>
            <a:endParaRPr lang="en-US"/>
          </a:p>
        </p:txBody>
      </p:sp>
      <p:sp>
        <p:nvSpPr>
          <p:cNvPr id="5" name="Footer Placeholder 4"/>
          <p:cNvSpPr>
            <a:spLocks noGrp="1"/>
          </p:cNvSpPr>
          <p:nvPr>
            <p:ph type="ftr" sz="quarter" idx="11"/>
          </p:nvPr>
        </p:nvSpPr>
        <p:spPr/>
        <p:txBody>
          <a:bodyPr/>
          <a:lstStyle/>
          <a:p>
            <a:r>
              <a:rPr lang="en-US" smtClean="0"/>
              <a:t>Abay Nussipbekov </a:t>
            </a:r>
            <a:endParaRPr lang="en-US"/>
          </a:p>
        </p:txBody>
      </p:sp>
      <p:sp>
        <p:nvSpPr>
          <p:cNvPr id="6" name="Slide Number Placeholder 5"/>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467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49231B-DEB8-5F42-8501-F580EE8D30DD}" type="datetime1">
              <a:rPr lang="en-US" smtClean="0"/>
              <a:t>9/6/19</a:t>
            </a:fld>
            <a:endParaRPr lang="en-US"/>
          </a:p>
        </p:txBody>
      </p:sp>
      <p:sp>
        <p:nvSpPr>
          <p:cNvPr id="6" name="Footer Placeholder 5"/>
          <p:cNvSpPr>
            <a:spLocks noGrp="1"/>
          </p:cNvSpPr>
          <p:nvPr>
            <p:ph type="ftr" sz="quarter" idx="11"/>
          </p:nvPr>
        </p:nvSpPr>
        <p:spPr/>
        <p:txBody>
          <a:bodyPr/>
          <a:lstStyle/>
          <a:p>
            <a:r>
              <a:rPr lang="en-US" smtClean="0"/>
              <a:t>Abay Nussipbekov </a:t>
            </a:r>
            <a:endParaRPr lang="en-US"/>
          </a:p>
        </p:txBody>
      </p:sp>
      <p:sp>
        <p:nvSpPr>
          <p:cNvPr id="7" name="Slide Number Placeholder 6"/>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57912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A7D980-C9CD-4043-8133-8472E15251F2}" type="datetime1">
              <a:rPr lang="en-US" smtClean="0"/>
              <a:t>9/6/19</a:t>
            </a:fld>
            <a:endParaRPr lang="en-US"/>
          </a:p>
        </p:txBody>
      </p:sp>
      <p:sp>
        <p:nvSpPr>
          <p:cNvPr id="8" name="Footer Placeholder 7"/>
          <p:cNvSpPr>
            <a:spLocks noGrp="1"/>
          </p:cNvSpPr>
          <p:nvPr>
            <p:ph type="ftr" sz="quarter" idx="11"/>
          </p:nvPr>
        </p:nvSpPr>
        <p:spPr/>
        <p:txBody>
          <a:bodyPr/>
          <a:lstStyle/>
          <a:p>
            <a:r>
              <a:rPr lang="en-US" smtClean="0"/>
              <a:t>Abay Nussipbekov </a:t>
            </a:r>
            <a:endParaRPr lang="en-US"/>
          </a:p>
        </p:txBody>
      </p:sp>
      <p:sp>
        <p:nvSpPr>
          <p:cNvPr id="9" name="Slide Number Placeholder 8"/>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92196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884CD-F0AB-054F-ABAB-0B61B9A3C732}" type="datetime1">
              <a:rPr lang="en-US" smtClean="0"/>
              <a:t>9/6/19</a:t>
            </a:fld>
            <a:endParaRPr lang="en-US"/>
          </a:p>
        </p:txBody>
      </p:sp>
      <p:sp>
        <p:nvSpPr>
          <p:cNvPr id="4" name="Footer Placeholder 3"/>
          <p:cNvSpPr>
            <a:spLocks noGrp="1"/>
          </p:cNvSpPr>
          <p:nvPr>
            <p:ph type="ftr" sz="quarter" idx="11"/>
          </p:nvPr>
        </p:nvSpPr>
        <p:spPr/>
        <p:txBody>
          <a:bodyPr/>
          <a:lstStyle/>
          <a:p>
            <a:r>
              <a:rPr lang="en-US" smtClean="0"/>
              <a:t>Abay Nussipbekov </a:t>
            </a:r>
            <a:endParaRPr lang="en-US"/>
          </a:p>
        </p:txBody>
      </p:sp>
      <p:sp>
        <p:nvSpPr>
          <p:cNvPr id="5" name="Slide Number Placeholder 4"/>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44510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AEC7-28B2-EF4F-9904-148FCACC6178}" type="datetime1">
              <a:rPr lang="en-US" smtClean="0"/>
              <a:t>9/6/19</a:t>
            </a:fld>
            <a:endParaRPr lang="en-US"/>
          </a:p>
        </p:txBody>
      </p:sp>
      <p:sp>
        <p:nvSpPr>
          <p:cNvPr id="3" name="Footer Placeholder 2"/>
          <p:cNvSpPr>
            <a:spLocks noGrp="1"/>
          </p:cNvSpPr>
          <p:nvPr>
            <p:ph type="ftr" sz="quarter" idx="11"/>
          </p:nvPr>
        </p:nvSpPr>
        <p:spPr/>
        <p:txBody>
          <a:bodyPr/>
          <a:lstStyle/>
          <a:p>
            <a:r>
              <a:rPr lang="en-US" smtClean="0"/>
              <a:t>Abay Nussipbekov </a:t>
            </a:r>
            <a:endParaRPr lang="en-US"/>
          </a:p>
        </p:txBody>
      </p:sp>
      <p:sp>
        <p:nvSpPr>
          <p:cNvPr id="4" name="Slide Number Placeholder 3"/>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204868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CC0EC-D129-EF40-AC5E-7C6777780F46}" type="datetime1">
              <a:rPr lang="en-US" smtClean="0"/>
              <a:t>9/6/19</a:t>
            </a:fld>
            <a:endParaRPr lang="en-US"/>
          </a:p>
        </p:txBody>
      </p:sp>
      <p:sp>
        <p:nvSpPr>
          <p:cNvPr id="6" name="Footer Placeholder 5"/>
          <p:cNvSpPr>
            <a:spLocks noGrp="1"/>
          </p:cNvSpPr>
          <p:nvPr>
            <p:ph type="ftr" sz="quarter" idx="11"/>
          </p:nvPr>
        </p:nvSpPr>
        <p:spPr/>
        <p:txBody>
          <a:bodyPr/>
          <a:lstStyle/>
          <a:p>
            <a:r>
              <a:rPr lang="en-US" smtClean="0"/>
              <a:t>Abay Nussipbekov </a:t>
            </a:r>
            <a:endParaRPr lang="en-US"/>
          </a:p>
        </p:txBody>
      </p:sp>
      <p:sp>
        <p:nvSpPr>
          <p:cNvPr id="7" name="Slide Number Placeholder 6"/>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63839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AFF66-EBB5-6C43-8E57-B1DE36DEC4B2}" type="datetime1">
              <a:rPr lang="en-US" smtClean="0"/>
              <a:t>9/6/19</a:t>
            </a:fld>
            <a:endParaRPr lang="en-US"/>
          </a:p>
        </p:txBody>
      </p:sp>
      <p:sp>
        <p:nvSpPr>
          <p:cNvPr id="6" name="Footer Placeholder 5"/>
          <p:cNvSpPr>
            <a:spLocks noGrp="1"/>
          </p:cNvSpPr>
          <p:nvPr>
            <p:ph type="ftr" sz="quarter" idx="11"/>
          </p:nvPr>
        </p:nvSpPr>
        <p:spPr/>
        <p:txBody>
          <a:bodyPr/>
          <a:lstStyle/>
          <a:p>
            <a:r>
              <a:rPr lang="en-US" smtClean="0"/>
              <a:t>Abay Nussipbekov </a:t>
            </a:r>
            <a:endParaRPr lang="en-US"/>
          </a:p>
        </p:txBody>
      </p:sp>
      <p:sp>
        <p:nvSpPr>
          <p:cNvPr id="7" name="Slide Number Placeholder 6"/>
          <p:cNvSpPr>
            <a:spLocks noGrp="1"/>
          </p:cNvSpPr>
          <p:nvPr>
            <p:ph type="sldNum" sz="quarter" idx="12"/>
          </p:nvPr>
        </p:nvSpPr>
        <p:spPr/>
        <p:txBody>
          <a:bodyPr/>
          <a:lstStyle/>
          <a:p>
            <a:fld id="{FC937C10-E628-6045-B457-641075939BFB}" type="slidenum">
              <a:rPr lang="en-US" smtClean="0"/>
              <a:t>‹#›</a:t>
            </a:fld>
            <a:endParaRPr lang="en-US"/>
          </a:p>
        </p:txBody>
      </p:sp>
    </p:spTree>
    <p:extLst>
      <p:ext uri="{BB962C8B-B14F-4D97-AF65-F5344CB8AC3E}">
        <p14:creationId xmlns:p14="http://schemas.microsoft.com/office/powerpoint/2010/main" val="13875594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B2122-691D-1C45-B66F-1E263772F740}" type="datetime1">
              <a:rPr lang="en-US" smtClean="0"/>
              <a:t>9/6/19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Abay Nussipbekov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37C10-E628-6045-B457-641075939BFB}" type="slidenum">
              <a:rPr lang="en-US" smtClean="0"/>
              <a:t>‹#›</a:t>
            </a:fld>
            <a:endParaRPr lang="en-US"/>
          </a:p>
        </p:txBody>
      </p:sp>
    </p:spTree>
    <p:extLst>
      <p:ext uri="{BB962C8B-B14F-4D97-AF65-F5344CB8AC3E}">
        <p14:creationId xmlns:p14="http://schemas.microsoft.com/office/powerpoint/2010/main" val="1175630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CMU Sans Serif Medium" charset="0"/>
                <a:ea typeface="CMU Sans Serif Medium" charset="0"/>
                <a:cs typeface="CMU Sans Serif Medium" charset="0"/>
              </a:rPr>
              <a:t>Overview</a:t>
            </a:r>
            <a:endParaRPr lang="en-US" sz="4800" dirty="0">
              <a:latin typeface="CMU Sans Serif Medium" charset="0"/>
              <a:ea typeface="CMU Sans Serif Medium" charset="0"/>
              <a:cs typeface="CMU Sans Serif Medium" charset="0"/>
            </a:endParaRPr>
          </a:p>
        </p:txBody>
      </p:sp>
      <p:sp>
        <p:nvSpPr>
          <p:cNvPr id="3" name="Subtitle 2"/>
          <p:cNvSpPr>
            <a:spLocks noGrp="1"/>
          </p:cNvSpPr>
          <p:nvPr>
            <p:ph type="subTitle" idx="1"/>
          </p:nvPr>
        </p:nvSpPr>
        <p:spPr/>
        <p:txBody>
          <a:bodyPr/>
          <a:lstStyle/>
          <a:p>
            <a:r>
              <a:rPr lang="en-US" dirty="0" err="1" smtClean="0">
                <a:latin typeface="CMU Sans Serif Medium" charset="0"/>
                <a:ea typeface="CMU Sans Serif Medium" charset="0"/>
                <a:cs typeface="CMU Sans Serif Medium" charset="0"/>
              </a:rPr>
              <a:t>Suleyman</a:t>
            </a:r>
            <a:r>
              <a:rPr lang="en-US" dirty="0" smtClean="0">
                <a:latin typeface="CMU Sans Serif Medium" charset="0"/>
                <a:ea typeface="CMU Sans Serif Medium" charset="0"/>
                <a:cs typeface="CMU Sans Serif Medium" charset="0"/>
              </a:rPr>
              <a:t> </a:t>
            </a:r>
            <a:r>
              <a:rPr lang="en-US" dirty="0" err="1" smtClean="0">
                <a:latin typeface="CMU Sans Serif Medium" charset="0"/>
                <a:ea typeface="CMU Sans Serif Medium" charset="0"/>
                <a:cs typeface="CMU Sans Serif Medium" charset="0"/>
              </a:rPr>
              <a:t>Demirel</a:t>
            </a:r>
            <a:r>
              <a:rPr lang="en-US" dirty="0" smtClean="0">
                <a:latin typeface="CMU Sans Serif Medium" charset="0"/>
                <a:ea typeface="CMU Sans Serif Medium" charset="0"/>
                <a:cs typeface="CMU Sans Serif Medium" charset="0"/>
              </a:rPr>
              <a:t> University</a:t>
            </a:r>
          </a:p>
          <a:p>
            <a:r>
              <a:rPr lang="en-US" dirty="0" smtClean="0">
                <a:latin typeface="CMU Sans Serif Medium" charset="0"/>
                <a:ea typeface="CMU Sans Serif Medium" charset="0"/>
                <a:cs typeface="CMU Sans Serif Medium" charset="0"/>
              </a:rPr>
              <a:t>CSS634: Deep Learning</a:t>
            </a:r>
          </a:p>
          <a:p>
            <a:r>
              <a:rPr lang="en-US" dirty="0" smtClean="0">
                <a:latin typeface="CMU Sans Serif Medium" charset="0"/>
                <a:ea typeface="CMU Sans Serif Medium" charset="0"/>
                <a:cs typeface="CMU Sans Serif Medium" charset="0"/>
              </a:rPr>
              <a:t>PhD </a:t>
            </a:r>
            <a:r>
              <a:rPr lang="en-US" dirty="0" err="1" smtClean="0">
                <a:latin typeface="CMU Sans Serif Medium" charset="0"/>
                <a:ea typeface="CMU Sans Serif Medium" charset="0"/>
                <a:cs typeface="CMU Sans Serif Medium" charset="0"/>
              </a:rPr>
              <a:t>Abay</a:t>
            </a:r>
            <a:r>
              <a:rPr lang="en-US" dirty="0" smtClean="0">
                <a:latin typeface="CMU Sans Serif Medium" charset="0"/>
                <a:ea typeface="CMU Sans Serif Medium" charset="0"/>
                <a:cs typeface="CMU Sans Serif Medium" charset="0"/>
              </a:rPr>
              <a:t> </a:t>
            </a:r>
            <a:r>
              <a:rPr lang="en-US" dirty="0" err="1" smtClean="0">
                <a:latin typeface="CMU Sans Serif Medium" charset="0"/>
                <a:ea typeface="CMU Sans Serif Medium" charset="0"/>
                <a:cs typeface="CMU Sans Serif Medium" charset="0"/>
              </a:rPr>
              <a:t>Nussipbekov</a:t>
            </a:r>
            <a:endParaRPr lang="en-US" dirty="0" smtClean="0">
              <a:latin typeface="CMU Sans Serif Medium" charset="0"/>
              <a:ea typeface="CMU Sans Serif Medium" charset="0"/>
              <a:cs typeface="CMU Sans Serif Medium" charset="0"/>
            </a:endParaRPr>
          </a:p>
          <a:p>
            <a:endParaRPr lang="en-US" dirty="0">
              <a:latin typeface="CMU Sans Serif Medium" charset="0"/>
              <a:ea typeface="CMU Sans Serif Medium" charset="0"/>
              <a:cs typeface="CMU Sans Serif Medium" charset="0"/>
            </a:endParaRPr>
          </a:p>
        </p:txBody>
      </p:sp>
    </p:spTree>
    <p:extLst>
      <p:ext uri="{BB962C8B-B14F-4D97-AF65-F5344CB8AC3E}">
        <p14:creationId xmlns:p14="http://schemas.microsoft.com/office/powerpoint/2010/main" val="13999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Machine Learning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10</a:t>
            </a:fld>
            <a:endParaRPr lang="en-US" dirty="0">
              <a:solidFill>
                <a:schemeClr val="bg1"/>
              </a:solidFill>
            </a:endParaRPr>
          </a:p>
        </p:txBody>
      </p:sp>
      <p:sp>
        <p:nvSpPr>
          <p:cNvPr id="7" name="TextBox 6"/>
          <p:cNvSpPr txBox="1"/>
          <p:nvPr/>
        </p:nvSpPr>
        <p:spPr>
          <a:xfrm>
            <a:off x="678318" y="1404528"/>
            <a:ext cx="10047514" cy="1477328"/>
          </a:xfrm>
          <a:prstGeom prst="rect">
            <a:avLst/>
          </a:prstGeom>
          <a:noFill/>
        </p:spPr>
        <p:txBody>
          <a:bodyPr wrap="square" rtlCol="0">
            <a:spAutoFit/>
          </a:bodyPr>
          <a:lstStyle/>
          <a:p>
            <a:pPr marL="285750" indent="-285750">
              <a:buClr>
                <a:schemeClr val="accent1">
                  <a:lumMod val="50000"/>
                </a:schemeClr>
              </a:buClr>
              <a:buSzPct val="80000"/>
              <a:buFont typeface="Wingdings" charset="2"/>
              <a:buChar char="Ø"/>
            </a:pPr>
            <a:r>
              <a:rPr lang="en-US" dirty="0" smtClean="0">
                <a:ea typeface="Verdana" charset="0"/>
                <a:cs typeface="Verdana" charset="0"/>
              </a:rPr>
              <a:t>“Machine learning is the field of study that gives computers the ability to learn without being explicitly programmed” </a:t>
            </a:r>
            <a:r>
              <a:rPr lang="mr-IN" dirty="0" smtClean="0">
                <a:ea typeface="Verdana" charset="0"/>
                <a:cs typeface="Verdana" charset="0"/>
              </a:rPr>
              <a:t>–</a:t>
            </a:r>
            <a:r>
              <a:rPr lang="en-US" dirty="0" smtClean="0">
                <a:ea typeface="Verdana" charset="0"/>
                <a:cs typeface="Verdana" charset="0"/>
              </a:rPr>
              <a:t> Arthur L. Samuel, AI pioneer, 1959</a:t>
            </a:r>
          </a:p>
          <a:p>
            <a:pPr marL="285750" indent="-285750">
              <a:buClr>
                <a:schemeClr val="accent1">
                  <a:lumMod val="50000"/>
                </a:schemeClr>
              </a:buClr>
              <a:buSzPct val="80000"/>
              <a:buFont typeface="Wingdings" charset="2"/>
              <a:buChar char="Ø"/>
            </a:pPr>
            <a:endParaRPr lang="en-US" dirty="0">
              <a:ea typeface="Verdana" charset="0"/>
              <a:cs typeface="Verdana" charset="0"/>
            </a:endParaRPr>
          </a:p>
          <a:p>
            <a:pPr marL="285750" indent="-285750">
              <a:buClr>
                <a:schemeClr val="accent1">
                  <a:lumMod val="50000"/>
                </a:schemeClr>
              </a:buClr>
              <a:buSzPct val="80000"/>
              <a:buFont typeface="Wingdings" charset="2"/>
              <a:buChar char="Ø"/>
            </a:pPr>
            <a:r>
              <a:rPr lang="en-US" dirty="0" smtClean="0"/>
              <a:t>“Machine </a:t>
            </a:r>
            <a:r>
              <a:rPr lang="en-US" dirty="0"/>
              <a:t>learning is automating </a:t>
            </a:r>
            <a:r>
              <a:rPr lang="en-US" dirty="0" smtClean="0"/>
              <a:t>automation” </a:t>
            </a:r>
            <a:r>
              <a:rPr lang="en-US" dirty="0"/>
              <a:t>(Prof. Pedro Domingo, University of Washington</a:t>
            </a:r>
            <a:r>
              <a:rPr lang="en-US" dirty="0" smtClean="0"/>
              <a:t>)</a:t>
            </a:r>
            <a:endParaRPr lang="en-US" dirty="0"/>
          </a:p>
        </p:txBody>
      </p:sp>
    </p:spTree>
    <p:extLst>
      <p:ext uri="{BB962C8B-B14F-4D97-AF65-F5344CB8AC3E}">
        <p14:creationId xmlns:p14="http://schemas.microsoft.com/office/powerpoint/2010/main" val="548264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Why Machine Learning?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11</a:t>
            </a:fld>
            <a:endParaRPr lang="en-US" dirty="0">
              <a:solidFill>
                <a:schemeClr val="bg1"/>
              </a:solidFill>
            </a:endParaRPr>
          </a:p>
        </p:txBody>
      </p:sp>
      <p:sp>
        <p:nvSpPr>
          <p:cNvPr id="7" name="TextBox 6"/>
          <p:cNvSpPr txBox="1"/>
          <p:nvPr/>
        </p:nvSpPr>
        <p:spPr>
          <a:xfrm>
            <a:off x="678318" y="1404528"/>
            <a:ext cx="10047514" cy="3139321"/>
          </a:xfrm>
          <a:prstGeom prst="rect">
            <a:avLst/>
          </a:prstGeom>
          <a:noFill/>
        </p:spPr>
        <p:txBody>
          <a:bodyPr wrap="square" rtlCol="0">
            <a:spAutoFit/>
          </a:bodyPr>
          <a:lstStyle/>
          <a:p>
            <a:pPr marL="285750" indent="-285750">
              <a:buClr>
                <a:schemeClr val="accent1">
                  <a:lumMod val="50000"/>
                </a:schemeClr>
              </a:buClr>
              <a:buSzPct val="80000"/>
              <a:buFont typeface="Wingdings" charset="2"/>
              <a:buChar char="Ø"/>
            </a:pPr>
            <a:r>
              <a:rPr lang="en-US" dirty="0" smtClean="0"/>
              <a:t>“</a:t>
            </a:r>
            <a:r>
              <a:rPr lang="en-US" dirty="0"/>
              <a:t>A breakthrough in machine learning would be worth ten </a:t>
            </a:r>
            <a:r>
              <a:rPr lang="en-US" dirty="0" err="1"/>
              <a:t>Microsofts</a:t>
            </a:r>
            <a:r>
              <a:rPr lang="en-US" dirty="0"/>
              <a:t>” (Bill Gates, Chairman, Microsoft)</a:t>
            </a:r>
          </a:p>
          <a:p>
            <a:pPr marL="285750" indent="-285750">
              <a:buClr>
                <a:schemeClr val="accent1">
                  <a:lumMod val="50000"/>
                </a:schemeClr>
              </a:buClr>
              <a:buSzPct val="80000"/>
              <a:buFont typeface="Wingdings" charset="2"/>
              <a:buChar char="Ø"/>
            </a:pPr>
            <a:endParaRPr lang="en-US" dirty="0" smtClean="0"/>
          </a:p>
          <a:p>
            <a:pPr marL="285750" indent="-285750">
              <a:buClr>
                <a:schemeClr val="accent1">
                  <a:lumMod val="50000"/>
                </a:schemeClr>
              </a:buClr>
              <a:buSzPct val="80000"/>
              <a:buFont typeface="Wingdings" charset="2"/>
              <a:buChar char="Ø"/>
            </a:pPr>
            <a:r>
              <a:rPr lang="en-US" dirty="0" smtClean="0"/>
              <a:t>“</a:t>
            </a:r>
            <a:r>
              <a:rPr lang="en-US" dirty="0"/>
              <a:t>Machine learning is the next Internet” (Tony Tether, former director, DARPA) </a:t>
            </a:r>
            <a:endParaRPr lang="en-US" dirty="0" smtClean="0"/>
          </a:p>
          <a:p>
            <a:pPr marL="285750" indent="-285750">
              <a:buClr>
                <a:schemeClr val="accent1">
                  <a:lumMod val="50000"/>
                </a:schemeClr>
              </a:buClr>
              <a:buSzPct val="80000"/>
              <a:buFont typeface="Wingdings" charset="2"/>
              <a:buChar char="Ø"/>
            </a:pPr>
            <a:endParaRPr lang="en-US" dirty="0" smtClean="0"/>
          </a:p>
          <a:p>
            <a:pPr marL="285750" indent="-285750">
              <a:buClr>
                <a:schemeClr val="accent1">
                  <a:lumMod val="50000"/>
                </a:schemeClr>
              </a:buClr>
              <a:buSzPct val="80000"/>
              <a:buFont typeface="Wingdings" charset="2"/>
              <a:buChar char="Ø"/>
            </a:pPr>
            <a:r>
              <a:rPr lang="en-US" dirty="0" smtClean="0"/>
              <a:t>“</a:t>
            </a:r>
            <a:r>
              <a:rPr lang="en-US" dirty="0"/>
              <a:t>Machine learning is going to result in a real revolution” (Greg Papadopoulos, former CTO, Sun</a:t>
            </a:r>
            <a:r>
              <a:rPr lang="en-US" dirty="0" smtClean="0"/>
              <a:t>)</a:t>
            </a:r>
          </a:p>
          <a:p>
            <a:pPr marL="285750" indent="-285750">
              <a:buClr>
                <a:schemeClr val="accent1">
                  <a:lumMod val="50000"/>
                </a:schemeClr>
              </a:buClr>
              <a:buSzPct val="80000"/>
              <a:buFont typeface="Wingdings" charset="2"/>
              <a:buChar char="Ø"/>
            </a:pPr>
            <a:endParaRPr lang="en-US" dirty="0" smtClean="0"/>
          </a:p>
          <a:p>
            <a:pPr marL="285750" indent="-285750">
              <a:buClr>
                <a:schemeClr val="accent1">
                  <a:lumMod val="50000"/>
                </a:schemeClr>
              </a:buClr>
              <a:buSzPct val="80000"/>
              <a:buFont typeface="Wingdings" charset="2"/>
              <a:buChar char="Ø"/>
            </a:pPr>
            <a:r>
              <a:rPr lang="en-US" dirty="0">
                <a:latin typeface="Arial" charset="0"/>
              </a:rPr>
              <a:t>Machine learning today is one of the hottest aspects of computer science</a:t>
            </a:r>
            <a:r>
              <a:rPr lang="ja-JP" altLang="en-US" dirty="0">
                <a:latin typeface="Arial" charset="0"/>
              </a:rPr>
              <a:t>”</a:t>
            </a:r>
            <a:r>
              <a:rPr lang="en-US" dirty="0">
                <a:latin typeface="Arial" charset="0"/>
              </a:rPr>
              <a:t> (Steve Ballmer, CEO, Microsoft)</a:t>
            </a:r>
          </a:p>
          <a:p>
            <a:pPr marL="285750" indent="-285750">
              <a:buClr>
                <a:schemeClr val="accent1">
                  <a:lumMod val="50000"/>
                </a:schemeClr>
              </a:buClr>
              <a:buSzPct val="80000"/>
              <a:buFont typeface="Wingdings" charset="2"/>
              <a:buChar char="Ø"/>
            </a:pPr>
            <a:endParaRPr lang="en-US" dirty="0"/>
          </a:p>
        </p:txBody>
      </p:sp>
    </p:spTree>
    <p:extLst>
      <p:ext uri="{BB962C8B-B14F-4D97-AF65-F5344CB8AC3E}">
        <p14:creationId xmlns:p14="http://schemas.microsoft.com/office/powerpoint/2010/main" val="815069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Machine Learning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12</a:t>
            </a:fld>
            <a:endParaRPr lang="en-US"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1" y="1540931"/>
            <a:ext cx="6339114" cy="4576840"/>
          </a:xfrm>
          <a:prstGeom prst="rect">
            <a:avLst/>
          </a:prstGeom>
        </p:spPr>
      </p:pic>
    </p:spTree>
    <p:extLst>
      <p:ext uri="{BB962C8B-B14F-4D97-AF65-F5344CB8AC3E}">
        <p14:creationId xmlns:p14="http://schemas.microsoft.com/office/powerpoint/2010/main" val="111910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Applications of ML/DL</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13</a:t>
            </a:fld>
            <a:endParaRPr lang="en-US" dirty="0">
              <a:solidFill>
                <a:schemeClr val="bg1"/>
              </a:solidFill>
            </a:endParaRPr>
          </a:p>
        </p:txBody>
      </p:sp>
      <p:sp>
        <p:nvSpPr>
          <p:cNvPr id="7" name="TextBox 6"/>
          <p:cNvSpPr txBox="1"/>
          <p:nvPr/>
        </p:nvSpPr>
        <p:spPr>
          <a:xfrm>
            <a:off x="678318" y="1404528"/>
            <a:ext cx="10047514" cy="3970318"/>
          </a:xfrm>
          <a:prstGeom prst="rect">
            <a:avLst/>
          </a:prstGeom>
          <a:noFill/>
        </p:spPr>
        <p:txBody>
          <a:bodyPr wrap="square" rtlCol="0">
            <a:spAutoFit/>
          </a:bodyPr>
          <a:lstStyle/>
          <a:p>
            <a:pPr marL="285750" indent="-285750">
              <a:lnSpc>
                <a:spcPct val="200000"/>
              </a:lnSpc>
              <a:buClr>
                <a:schemeClr val="accent1">
                  <a:lumMod val="50000"/>
                </a:schemeClr>
              </a:buClr>
              <a:buSzPct val="80000"/>
              <a:buFont typeface="Wingdings" charset="2"/>
              <a:buChar char="Ø"/>
            </a:pPr>
            <a:r>
              <a:rPr lang="en-US" dirty="0"/>
              <a:t>Email spam </a:t>
            </a:r>
            <a:r>
              <a:rPr lang="en-US" dirty="0" smtClean="0"/>
              <a:t>detection</a:t>
            </a:r>
          </a:p>
          <a:p>
            <a:pPr marL="285750" indent="-285750">
              <a:lnSpc>
                <a:spcPct val="200000"/>
              </a:lnSpc>
              <a:buClr>
                <a:schemeClr val="accent1">
                  <a:lumMod val="50000"/>
                </a:schemeClr>
              </a:buClr>
              <a:buSzPct val="80000"/>
              <a:buFont typeface="Wingdings" charset="2"/>
              <a:buChar char="Ø"/>
            </a:pPr>
            <a:r>
              <a:rPr lang="en-US" dirty="0" smtClean="0"/>
              <a:t>Face identification, recognition, verification </a:t>
            </a:r>
            <a:r>
              <a:rPr lang="en-US" dirty="0"/>
              <a:t>(e.g., </a:t>
            </a:r>
            <a:r>
              <a:rPr lang="en-US" dirty="0" smtClean="0"/>
              <a:t>iPhone X)</a:t>
            </a:r>
          </a:p>
          <a:p>
            <a:pPr marL="285750" indent="-285750">
              <a:lnSpc>
                <a:spcPct val="200000"/>
              </a:lnSpc>
              <a:buClr>
                <a:schemeClr val="accent1">
                  <a:lumMod val="50000"/>
                </a:schemeClr>
              </a:buClr>
              <a:buSzPct val="80000"/>
              <a:buFont typeface="Wingdings" charset="2"/>
              <a:buChar char="Ø"/>
            </a:pPr>
            <a:r>
              <a:rPr lang="en-US" dirty="0" smtClean="0"/>
              <a:t>Web </a:t>
            </a:r>
            <a:r>
              <a:rPr lang="en-US" dirty="0"/>
              <a:t>search (e.g., </a:t>
            </a:r>
            <a:r>
              <a:rPr lang="en-US" dirty="0" smtClean="0"/>
              <a:t>Google, </a:t>
            </a:r>
            <a:r>
              <a:rPr lang="en-US" dirty="0" err="1" smtClean="0"/>
              <a:t>Baidoo</a:t>
            </a:r>
            <a:r>
              <a:rPr lang="en-US" dirty="0" smtClean="0"/>
              <a:t>)</a:t>
            </a:r>
          </a:p>
          <a:p>
            <a:pPr marL="285750" indent="-285750">
              <a:lnSpc>
                <a:spcPct val="200000"/>
              </a:lnSpc>
              <a:buClr>
                <a:schemeClr val="accent1">
                  <a:lumMod val="50000"/>
                </a:schemeClr>
              </a:buClr>
              <a:buSzPct val="80000"/>
              <a:buFont typeface="Wingdings" charset="2"/>
              <a:buChar char="Ø"/>
            </a:pPr>
            <a:r>
              <a:rPr lang="en-US" dirty="0" smtClean="0"/>
              <a:t>Sports analytics and predictions</a:t>
            </a:r>
          </a:p>
          <a:p>
            <a:pPr marL="285750" indent="-285750">
              <a:lnSpc>
                <a:spcPct val="200000"/>
              </a:lnSpc>
              <a:buClr>
                <a:schemeClr val="accent1">
                  <a:lumMod val="50000"/>
                </a:schemeClr>
              </a:buClr>
              <a:buSzPct val="80000"/>
              <a:buFont typeface="Wingdings" charset="2"/>
              <a:buChar char="Ø"/>
            </a:pPr>
            <a:r>
              <a:rPr lang="en-US" dirty="0" smtClean="0"/>
              <a:t>ATMs </a:t>
            </a:r>
            <a:r>
              <a:rPr lang="en-US" dirty="0"/>
              <a:t>(e.g., reading </a:t>
            </a:r>
            <a:r>
              <a:rPr lang="en-US" dirty="0" smtClean="0"/>
              <a:t>checks)</a:t>
            </a:r>
          </a:p>
          <a:p>
            <a:pPr marL="285750" indent="-285750">
              <a:lnSpc>
                <a:spcPct val="200000"/>
              </a:lnSpc>
              <a:buClr>
                <a:schemeClr val="accent1">
                  <a:lumMod val="50000"/>
                </a:schemeClr>
              </a:buClr>
              <a:buSzPct val="80000"/>
              <a:buFont typeface="Wingdings" charset="2"/>
              <a:buChar char="Ø"/>
            </a:pPr>
            <a:r>
              <a:rPr lang="en-US" dirty="0" smtClean="0"/>
              <a:t>Credit </a:t>
            </a:r>
            <a:r>
              <a:rPr lang="en-US" dirty="0"/>
              <a:t>card </a:t>
            </a:r>
            <a:r>
              <a:rPr lang="en-US" dirty="0" smtClean="0"/>
              <a:t>fraud</a:t>
            </a:r>
          </a:p>
          <a:p>
            <a:pPr marL="285750" indent="-285750">
              <a:lnSpc>
                <a:spcPct val="200000"/>
              </a:lnSpc>
              <a:buClr>
                <a:schemeClr val="accent1">
                  <a:lumMod val="50000"/>
                </a:schemeClr>
              </a:buClr>
              <a:buSzPct val="80000"/>
              <a:buFont typeface="Wingdings" charset="2"/>
              <a:buChar char="Ø"/>
            </a:pPr>
            <a:r>
              <a:rPr lang="en-US" dirty="0" smtClean="0"/>
              <a:t>Stock </a:t>
            </a:r>
            <a:r>
              <a:rPr lang="en-US" dirty="0"/>
              <a:t>predictions</a:t>
            </a:r>
          </a:p>
        </p:txBody>
      </p:sp>
    </p:spTree>
    <p:extLst>
      <p:ext uri="{BB962C8B-B14F-4D97-AF65-F5344CB8AC3E}">
        <p14:creationId xmlns:p14="http://schemas.microsoft.com/office/powerpoint/2010/main" val="175509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Applications of ML/DL</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14</a:t>
            </a:fld>
            <a:endParaRPr lang="en-US" dirty="0">
              <a:solidFill>
                <a:schemeClr val="bg1"/>
              </a:solidFill>
            </a:endParaRPr>
          </a:p>
        </p:txBody>
      </p:sp>
      <p:sp>
        <p:nvSpPr>
          <p:cNvPr id="7" name="TextBox 6"/>
          <p:cNvSpPr txBox="1"/>
          <p:nvPr/>
        </p:nvSpPr>
        <p:spPr>
          <a:xfrm>
            <a:off x="678318" y="1404528"/>
            <a:ext cx="10047514" cy="5078313"/>
          </a:xfrm>
          <a:prstGeom prst="rect">
            <a:avLst/>
          </a:prstGeom>
          <a:noFill/>
        </p:spPr>
        <p:txBody>
          <a:bodyPr wrap="square" rtlCol="0">
            <a:spAutoFit/>
          </a:bodyPr>
          <a:lstStyle/>
          <a:p>
            <a:pPr marL="285750" indent="-285750">
              <a:lnSpc>
                <a:spcPct val="200000"/>
              </a:lnSpc>
              <a:buClr>
                <a:schemeClr val="accent1">
                  <a:lumMod val="50000"/>
                </a:schemeClr>
              </a:buClr>
              <a:buSzPct val="80000"/>
              <a:buFont typeface="Wingdings" charset="2"/>
              <a:buChar char="Ø"/>
            </a:pPr>
            <a:r>
              <a:rPr lang="en-US" dirty="0"/>
              <a:t>Smart assistants (Apple Siri, Amazon Alexa, </a:t>
            </a:r>
            <a:r>
              <a:rPr lang="en-US" dirty="0" smtClean="0"/>
              <a:t>...)</a:t>
            </a:r>
          </a:p>
          <a:p>
            <a:pPr marL="285750" indent="-285750">
              <a:lnSpc>
                <a:spcPct val="200000"/>
              </a:lnSpc>
              <a:buClr>
                <a:schemeClr val="accent1">
                  <a:lumMod val="50000"/>
                </a:schemeClr>
              </a:buClr>
              <a:buSzPct val="80000"/>
              <a:buFont typeface="Wingdings" charset="2"/>
              <a:buChar char="Ø"/>
            </a:pPr>
            <a:r>
              <a:rPr lang="en-US" dirty="0" smtClean="0"/>
              <a:t>Product </a:t>
            </a:r>
            <a:r>
              <a:rPr lang="en-US" dirty="0"/>
              <a:t>recommendations (e.g., Netflix, </a:t>
            </a:r>
            <a:r>
              <a:rPr lang="en-US" dirty="0" smtClean="0"/>
              <a:t>Amazon)</a:t>
            </a:r>
          </a:p>
          <a:p>
            <a:pPr marL="285750" indent="-285750">
              <a:lnSpc>
                <a:spcPct val="200000"/>
              </a:lnSpc>
              <a:buClr>
                <a:schemeClr val="accent1">
                  <a:lumMod val="50000"/>
                </a:schemeClr>
              </a:buClr>
              <a:buSzPct val="80000"/>
              <a:buFont typeface="Wingdings" charset="2"/>
              <a:buChar char="Ø"/>
            </a:pPr>
            <a:r>
              <a:rPr lang="en-US" dirty="0" smtClean="0"/>
              <a:t>Self-driving </a:t>
            </a:r>
            <a:r>
              <a:rPr lang="en-US" dirty="0"/>
              <a:t>cars (e.g., </a:t>
            </a:r>
            <a:r>
              <a:rPr lang="en-US" dirty="0" err="1"/>
              <a:t>Uber</a:t>
            </a:r>
            <a:r>
              <a:rPr lang="en-US" dirty="0"/>
              <a:t>, </a:t>
            </a:r>
            <a:r>
              <a:rPr lang="en-US" dirty="0" smtClean="0"/>
              <a:t>Tesla)</a:t>
            </a:r>
          </a:p>
          <a:p>
            <a:pPr marL="285750" indent="-285750">
              <a:lnSpc>
                <a:spcPct val="200000"/>
              </a:lnSpc>
              <a:buClr>
                <a:schemeClr val="accent1">
                  <a:lumMod val="50000"/>
                </a:schemeClr>
              </a:buClr>
              <a:buSzPct val="80000"/>
              <a:buFont typeface="Wingdings" charset="2"/>
              <a:buChar char="Ø"/>
            </a:pPr>
            <a:r>
              <a:rPr lang="en-US" dirty="0" smtClean="0"/>
              <a:t>Language </a:t>
            </a:r>
            <a:r>
              <a:rPr lang="en-US" dirty="0"/>
              <a:t>translation (Google </a:t>
            </a:r>
            <a:r>
              <a:rPr lang="en-US" dirty="0" smtClean="0"/>
              <a:t>translate)</a:t>
            </a:r>
          </a:p>
          <a:p>
            <a:pPr marL="285750" indent="-285750">
              <a:lnSpc>
                <a:spcPct val="200000"/>
              </a:lnSpc>
              <a:buClr>
                <a:schemeClr val="accent1">
                  <a:lumMod val="50000"/>
                </a:schemeClr>
              </a:buClr>
              <a:buSzPct val="80000"/>
              <a:buFont typeface="Wingdings" charset="2"/>
              <a:buChar char="Ø"/>
            </a:pPr>
            <a:r>
              <a:rPr lang="en-US" dirty="0" smtClean="0"/>
              <a:t>Robotics</a:t>
            </a:r>
          </a:p>
          <a:p>
            <a:pPr marL="285750" indent="-285750">
              <a:lnSpc>
                <a:spcPct val="200000"/>
              </a:lnSpc>
              <a:buClr>
                <a:schemeClr val="accent1">
                  <a:lumMod val="50000"/>
                </a:schemeClr>
              </a:buClr>
              <a:buSzPct val="80000"/>
              <a:buFont typeface="Wingdings" charset="2"/>
              <a:buChar char="Ø"/>
            </a:pPr>
            <a:r>
              <a:rPr lang="en-US" dirty="0" smtClean="0"/>
              <a:t>Drug design</a:t>
            </a:r>
          </a:p>
          <a:p>
            <a:pPr marL="285750" indent="-285750">
              <a:lnSpc>
                <a:spcPct val="200000"/>
              </a:lnSpc>
              <a:buClr>
                <a:schemeClr val="accent1">
                  <a:lumMod val="50000"/>
                </a:schemeClr>
              </a:buClr>
              <a:buSzPct val="80000"/>
              <a:buFont typeface="Wingdings" charset="2"/>
              <a:buChar char="Ø"/>
            </a:pPr>
            <a:r>
              <a:rPr lang="en-US" dirty="0" smtClean="0"/>
              <a:t>Medical diagnoses</a:t>
            </a:r>
          </a:p>
          <a:p>
            <a:pPr marL="285750" indent="-285750">
              <a:lnSpc>
                <a:spcPct val="200000"/>
              </a:lnSpc>
              <a:buClr>
                <a:schemeClr val="accent1">
                  <a:lumMod val="50000"/>
                </a:schemeClr>
              </a:buClr>
              <a:buSzPct val="80000"/>
              <a:buFont typeface="Wingdings" charset="2"/>
              <a:buChar char="Ø"/>
            </a:pPr>
            <a:r>
              <a:rPr lang="en-US" dirty="0" smtClean="0"/>
              <a:t>Space</a:t>
            </a:r>
          </a:p>
          <a:p>
            <a:pPr marL="285750" indent="-285750">
              <a:lnSpc>
                <a:spcPct val="200000"/>
              </a:lnSpc>
              <a:buClr>
                <a:schemeClr val="accent1">
                  <a:lumMod val="50000"/>
                </a:schemeClr>
              </a:buClr>
              <a:buSzPct val="80000"/>
              <a:buFont typeface="Wingdings" charset="2"/>
              <a:buChar char="Ø"/>
            </a:pPr>
            <a:r>
              <a:rPr lang="mr-IN" dirty="0" smtClean="0"/>
              <a:t>…</a:t>
            </a:r>
            <a:endParaRPr lang="en-US" dirty="0" smtClean="0"/>
          </a:p>
        </p:txBody>
      </p:sp>
    </p:spTree>
    <p:extLst>
      <p:ext uri="{BB962C8B-B14F-4D97-AF65-F5344CB8AC3E}">
        <p14:creationId xmlns:p14="http://schemas.microsoft.com/office/powerpoint/2010/main" val="1489646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Types of Learning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15</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r>
              <a:rPr lang="en-US" sz="1800" dirty="0">
                <a:solidFill>
                  <a:srgbClr val="FF0000"/>
                </a:solidFill>
              </a:rPr>
              <a:t>Supervised</a:t>
            </a:r>
            <a:r>
              <a:rPr lang="en-US" sz="1800" dirty="0"/>
              <a:t> learning</a:t>
            </a:r>
          </a:p>
          <a:p>
            <a:pPr lvl="1"/>
            <a:r>
              <a:rPr lang="en-US" sz="1800" dirty="0"/>
              <a:t>Training data </a:t>
            </a:r>
            <a:r>
              <a:rPr lang="en-US" sz="1800" dirty="0">
                <a:solidFill>
                  <a:srgbClr val="008000"/>
                </a:solidFill>
              </a:rPr>
              <a:t>includes</a:t>
            </a:r>
            <a:r>
              <a:rPr lang="en-US" sz="1800" dirty="0"/>
              <a:t> desired outputs</a:t>
            </a:r>
          </a:p>
          <a:p>
            <a:pPr lvl="1"/>
            <a:r>
              <a:rPr lang="en-US" sz="1800" dirty="0">
                <a:solidFill>
                  <a:srgbClr val="008000"/>
                </a:solidFill>
              </a:rPr>
              <a:t>Classification, regression</a:t>
            </a:r>
          </a:p>
          <a:p>
            <a:r>
              <a:rPr lang="en-US" sz="1800" dirty="0">
                <a:solidFill>
                  <a:srgbClr val="FF0000"/>
                </a:solidFill>
              </a:rPr>
              <a:t>Unsupervised</a:t>
            </a:r>
            <a:r>
              <a:rPr lang="en-US" sz="1800" dirty="0"/>
              <a:t> learning</a:t>
            </a:r>
          </a:p>
          <a:p>
            <a:pPr lvl="1"/>
            <a:r>
              <a:rPr lang="en-US" sz="1800" dirty="0"/>
              <a:t>Training data </a:t>
            </a:r>
            <a:r>
              <a:rPr lang="en-US" sz="1800" dirty="0">
                <a:solidFill>
                  <a:srgbClr val="008000"/>
                </a:solidFill>
              </a:rPr>
              <a:t>does not i</a:t>
            </a:r>
            <a:r>
              <a:rPr lang="en-US" sz="1800" dirty="0"/>
              <a:t>nclude desired outputs</a:t>
            </a:r>
          </a:p>
          <a:p>
            <a:pPr lvl="1"/>
            <a:r>
              <a:rPr lang="en-US" sz="1800" dirty="0"/>
              <a:t>Find hidden structure in data</a:t>
            </a:r>
          </a:p>
          <a:p>
            <a:pPr lvl="1"/>
            <a:r>
              <a:rPr lang="en-US" sz="1800" dirty="0">
                <a:solidFill>
                  <a:srgbClr val="008000"/>
                </a:solidFill>
              </a:rPr>
              <a:t>Clustering, dimensionality </a:t>
            </a:r>
            <a:r>
              <a:rPr lang="en-US" sz="1800" dirty="0" smtClean="0">
                <a:solidFill>
                  <a:srgbClr val="008000"/>
                </a:solidFill>
              </a:rPr>
              <a:t>reduction/representation learning</a:t>
            </a:r>
            <a:endParaRPr lang="en-US" sz="1800" dirty="0">
              <a:solidFill>
                <a:srgbClr val="008000"/>
              </a:solidFill>
            </a:endParaRPr>
          </a:p>
          <a:p>
            <a:r>
              <a:rPr lang="en-US" sz="1800" dirty="0" smtClean="0">
                <a:solidFill>
                  <a:srgbClr val="FF0000"/>
                </a:solidFill>
              </a:rPr>
              <a:t>Reinforcement </a:t>
            </a:r>
            <a:r>
              <a:rPr lang="en-US" sz="1800" dirty="0"/>
              <a:t>learning</a:t>
            </a:r>
          </a:p>
          <a:p>
            <a:pPr lvl="1" algn="just"/>
            <a:r>
              <a:rPr lang="en-US" sz="1800" dirty="0"/>
              <a:t>The learner interacts with the world via “actions” and tries to find an optimal policy of behavior with respect to “rewards”(feedback) it receives from the environment </a:t>
            </a:r>
          </a:p>
          <a:p>
            <a:pPr lvl="1"/>
            <a:r>
              <a:rPr lang="en-US" sz="1800" dirty="0"/>
              <a:t>Learning with a </a:t>
            </a:r>
            <a:r>
              <a:rPr lang="en-US" sz="1800" dirty="0">
                <a:solidFill>
                  <a:srgbClr val="008000"/>
                </a:solidFill>
              </a:rPr>
              <a:t>critic </a:t>
            </a:r>
            <a:r>
              <a:rPr lang="en-US" sz="1800" dirty="0"/>
              <a:t>who merely states that something is right or wrong, but does not say specifically </a:t>
            </a:r>
            <a:r>
              <a:rPr lang="en-US" sz="1800" dirty="0">
                <a:solidFill>
                  <a:srgbClr val="008000"/>
                </a:solidFill>
              </a:rPr>
              <a:t>how</a:t>
            </a:r>
            <a:r>
              <a:rPr lang="en-US" sz="1800" dirty="0"/>
              <a:t> it is wrong</a:t>
            </a:r>
            <a:r>
              <a:rPr lang="en-US" sz="1800" dirty="0" smtClean="0"/>
              <a:t>.</a:t>
            </a:r>
            <a:endParaRPr lang="en-US" sz="1800" dirty="0"/>
          </a:p>
        </p:txBody>
      </p:sp>
    </p:spTree>
    <p:extLst>
      <p:ext uri="{BB962C8B-B14F-4D97-AF65-F5344CB8AC3E}">
        <p14:creationId xmlns:p14="http://schemas.microsoft.com/office/powerpoint/2010/main" val="790591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Some Other Types of Learning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16</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endParaRPr lang="en-US" sz="1800" dirty="0" smtClean="0">
              <a:solidFill>
                <a:srgbClr val="FF0000"/>
              </a:solidFill>
            </a:endParaRPr>
          </a:p>
          <a:p>
            <a:r>
              <a:rPr lang="en-US" sz="1800" dirty="0" smtClean="0">
                <a:solidFill>
                  <a:srgbClr val="FF0000"/>
                </a:solidFill>
              </a:rPr>
              <a:t>Semi-supervised </a:t>
            </a:r>
            <a:r>
              <a:rPr lang="en-US" sz="1800" dirty="0" smtClean="0"/>
              <a:t>learning</a:t>
            </a:r>
          </a:p>
          <a:p>
            <a:pPr lvl="1"/>
            <a:r>
              <a:rPr lang="en-US" sz="1800" dirty="0" smtClean="0"/>
              <a:t>Training data includes a </a:t>
            </a:r>
            <a:r>
              <a:rPr lang="en-US" sz="1800" dirty="0" smtClean="0">
                <a:solidFill>
                  <a:srgbClr val="008000"/>
                </a:solidFill>
              </a:rPr>
              <a:t>few</a:t>
            </a:r>
            <a:r>
              <a:rPr lang="en-US" sz="1800" dirty="0" smtClean="0"/>
              <a:t> desired outputs</a:t>
            </a:r>
          </a:p>
          <a:p>
            <a:r>
              <a:rPr lang="en-US" sz="1800" dirty="0" smtClean="0">
                <a:solidFill>
                  <a:srgbClr val="FF0000"/>
                </a:solidFill>
              </a:rPr>
              <a:t>Self supervised </a:t>
            </a:r>
            <a:r>
              <a:rPr lang="en-US" sz="1800" dirty="0" smtClean="0"/>
              <a:t>learning</a:t>
            </a:r>
          </a:p>
          <a:p>
            <a:pPr lvl="1" algn="just"/>
            <a:r>
              <a:rPr lang="en-US" sz="1800" dirty="0" smtClean="0"/>
              <a:t>Type of supervised learning where training data is autonomously labeled</a:t>
            </a:r>
          </a:p>
          <a:p>
            <a:pPr lvl="1" algn="just"/>
            <a:r>
              <a:rPr lang="en-US" sz="1800" dirty="0"/>
              <a:t>In self-supervised learning, the system learns to predict part of its input from other parts of it input. In other words a portion of the input is used as a supervisory signal to a predictor fed with the remaining portion of the input</a:t>
            </a:r>
            <a:r>
              <a:rPr lang="en-US" sz="1800" dirty="0" smtClean="0"/>
              <a:t>. (Yann </a:t>
            </a:r>
            <a:r>
              <a:rPr lang="en-US" sz="1800" dirty="0" err="1" smtClean="0"/>
              <a:t>LeCun</a:t>
            </a:r>
            <a:r>
              <a:rPr lang="en-US" sz="1800" dirty="0" smtClean="0"/>
              <a:t>)</a:t>
            </a:r>
            <a:endParaRPr lang="en-US" sz="1800" dirty="0"/>
          </a:p>
        </p:txBody>
      </p:sp>
    </p:spTree>
    <p:extLst>
      <p:ext uri="{BB962C8B-B14F-4D97-AF65-F5344CB8AC3E}">
        <p14:creationId xmlns:p14="http://schemas.microsoft.com/office/powerpoint/2010/main" val="27700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Supervised Learning: Classification</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17</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0" indent="0">
              <a:buNone/>
            </a:pPr>
            <a:r>
              <a:rPr lang="en-US" sz="1800" dirty="0"/>
              <a:t>Binary classification example with two features ("independent" variables, predictors)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786" y="2081135"/>
            <a:ext cx="5702300" cy="3724579"/>
          </a:xfrm>
          <a:prstGeom prst="rect">
            <a:avLst/>
          </a:prstGeom>
        </p:spPr>
      </p:pic>
    </p:spTree>
    <p:extLst>
      <p:ext uri="{BB962C8B-B14F-4D97-AF65-F5344CB8AC3E}">
        <p14:creationId xmlns:p14="http://schemas.microsoft.com/office/powerpoint/2010/main" val="1113681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Supervised Learning: Regression</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18</a:t>
            </a:fld>
            <a:endParaRPr lang="en-US"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456" y="1232683"/>
            <a:ext cx="7416800" cy="4819774"/>
          </a:xfrm>
          <a:prstGeom prst="rect">
            <a:avLst/>
          </a:prstGeom>
        </p:spPr>
      </p:pic>
    </p:spTree>
    <p:extLst>
      <p:ext uri="{BB962C8B-B14F-4D97-AF65-F5344CB8AC3E}">
        <p14:creationId xmlns:p14="http://schemas.microsoft.com/office/powerpoint/2010/main" val="1186252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884"/>
            <a:ext cx="10515600" cy="603704"/>
          </a:xfrm>
        </p:spPr>
        <p:txBody>
          <a:bodyPr>
            <a:normAutofit fontScale="90000"/>
          </a:bodyPr>
          <a:lstStyle/>
          <a:p>
            <a:pPr algn="ctr"/>
            <a:r>
              <a:rPr lang="en-US" sz="3600" dirty="0" smtClean="0">
                <a:latin typeface="Verdana" charset="0"/>
                <a:ea typeface="Verdana" charset="0"/>
                <a:cs typeface="Verdana" charset="0"/>
              </a:rPr>
              <a:t>Unsupervised Learning: Representation Learning/ Dimensionality Reduction</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19</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0" indent="0" algn="ctr">
              <a:buNone/>
            </a:pPr>
            <a:endParaRPr lang="en-US" sz="1800" dirty="0" smtClean="0"/>
          </a:p>
          <a:p>
            <a:pPr marL="0" indent="0" algn="ctr">
              <a:buNone/>
            </a:pPr>
            <a:r>
              <a:rPr lang="en-US" sz="1800" dirty="0" smtClean="0"/>
              <a:t>E.g. Principal Component Analysis</a:t>
            </a:r>
            <a:endParaRPr lang="en-US" sz="18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672"/>
          <a:stretch/>
        </p:blipFill>
        <p:spPr>
          <a:xfrm>
            <a:off x="3087917" y="1900235"/>
            <a:ext cx="7645400" cy="3805238"/>
          </a:xfrm>
          <a:prstGeom prst="rect">
            <a:avLst/>
          </a:prstGeom>
        </p:spPr>
      </p:pic>
    </p:spTree>
    <p:extLst>
      <p:ext uri="{BB962C8B-B14F-4D97-AF65-F5344CB8AC3E}">
        <p14:creationId xmlns:p14="http://schemas.microsoft.com/office/powerpoint/2010/main" val="1810000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CMU Sans Serif Medium" charset="0"/>
                <a:ea typeface="CMU Sans Serif Medium" charset="0"/>
                <a:cs typeface="CMU Sans Serif Medium" charset="0"/>
              </a:rPr>
              <a:t>Topics</a:t>
            </a:r>
            <a:endParaRPr lang="en-US" sz="3600" dirty="0">
              <a:latin typeface="CMU Sans Serif Medium" charset="0"/>
              <a:ea typeface="CMU Sans Serif Medium" charset="0"/>
              <a:cs typeface="CMU Sans Serif Medium"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rmAutofit/>
          </a:bodyPr>
          <a:lstStyle/>
          <a:p>
            <a:pPr>
              <a:buClr>
                <a:schemeClr val="accent1">
                  <a:lumMod val="50000"/>
                </a:schemeClr>
              </a:buClr>
              <a:buSzPct val="80000"/>
              <a:buFont typeface="Wingdings" charset="2"/>
              <a:buChar char="Ø"/>
            </a:pPr>
            <a:r>
              <a:rPr lang="en-US" sz="2000" dirty="0" smtClean="0">
                <a:latin typeface="CMU Sans Serif Medium" charset="0"/>
                <a:ea typeface="CMU Sans Serif Medium" charset="0"/>
                <a:cs typeface="CMU Sans Serif Medium" charset="0"/>
              </a:rPr>
              <a:t> Overview</a:t>
            </a:r>
          </a:p>
          <a:p>
            <a:pPr>
              <a:buClr>
                <a:schemeClr val="accent1">
                  <a:lumMod val="50000"/>
                </a:schemeClr>
              </a:buClr>
              <a:buSzPct val="80000"/>
              <a:buFont typeface="Wingdings" charset="2"/>
              <a:buChar char="Ø"/>
            </a:pPr>
            <a:r>
              <a:rPr lang="en-US" sz="2000" dirty="0" smtClean="0">
                <a:latin typeface="CMU Sans Serif Medium" charset="0"/>
                <a:ea typeface="CMU Sans Serif Medium" charset="0"/>
                <a:cs typeface="CMU Sans Serif Medium" charset="0"/>
              </a:rPr>
              <a:t> The Perceptron</a:t>
            </a:r>
          </a:p>
          <a:p>
            <a:pPr>
              <a:buClr>
                <a:schemeClr val="accent1">
                  <a:lumMod val="50000"/>
                </a:schemeClr>
              </a:buClr>
              <a:buSzPct val="80000"/>
              <a:buFont typeface="Wingdings" charset="2"/>
              <a:buChar char="Ø"/>
            </a:pPr>
            <a:r>
              <a:rPr lang="en-US" sz="2000" dirty="0" smtClean="0">
                <a:latin typeface="CMU Sans Serif Medium" charset="0"/>
                <a:ea typeface="CMU Sans Serif Medium" charset="0"/>
                <a:cs typeface="CMU Sans Serif Medium" charset="0"/>
              </a:rPr>
              <a:t> Logistic Regression and Multi-class Classification</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Neural Networks</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Regularization, Normalization and Weight Initialization</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Learning Rates and Optimization Algorithms</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Convolutional Neural Networks</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Recurrent Neural Networks</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err="1" smtClean="0">
                <a:latin typeface="CMU Sans Serif Medium" charset="0"/>
                <a:ea typeface="CMU Sans Serif Medium" charset="0"/>
                <a:cs typeface="CMU Sans Serif Medium" charset="0"/>
              </a:rPr>
              <a:t>Autoencoders</a:t>
            </a:r>
            <a:endParaRPr lang="en-US" sz="2000" dirty="0" smtClean="0">
              <a:latin typeface="CMU Sans Serif Medium" charset="0"/>
              <a:ea typeface="CMU Sans Serif Medium" charset="0"/>
              <a:cs typeface="CMU Sans Serif Medium" charset="0"/>
            </a:endParaRP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Generative Adversarial Networks</a:t>
            </a:r>
          </a:p>
          <a:p>
            <a:pPr>
              <a:buClr>
                <a:schemeClr val="accent1">
                  <a:lumMod val="50000"/>
                </a:schemeClr>
              </a:buClr>
              <a:buSzPct val="80000"/>
              <a:buFont typeface="Wingdings" charset="2"/>
              <a:buChar char="Ø"/>
            </a:pPr>
            <a:r>
              <a:rPr lang="en-US" sz="2000" dirty="0">
                <a:latin typeface="CMU Sans Serif Medium" charset="0"/>
                <a:ea typeface="CMU Sans Serif Medium" charset="0"/>
                <a:cs typeface="CMU Sans Serif Medium" charset="0"/>
              </a:rPr>
              <a:t> </a:t>
            </a:r>
            <a:r>
              <a:rPr lang="en-US" sz="2000" dirty="0" smtClean="0">
                <a:latin typeface="CMU Sans Serif Medium" charset="0"/>
                <a:ea typeface="CMU Sans Serif Medium" charset="0"/>
                <a:cs typeface="CMU Sans Serif Medium" charset="0"/>
              </a:rPr>
              <a:t>Reinforcement Learning</a:t>
            </a:r>
            <a:endParaRPr lang="en-US" sz="2000" dirty="0">
              <a:latin typeface="CMU Sans Serif Medium" charset="0"/>
              <a:ea typeface="CMU Sans Serif Medium" charset="0"/>
              <a:cs typeface="CMU Sans Serif Medium" charset="0"/>
            </a:endParaRPr>
          </a:p>
        </p:txBody>
      </p:sp>
    </p:spTree>
    <p:extLst>
      <p:ext uri="{BB962C8B-B14F-4D97-AF65-F5344CB8AC3E}">
        <p14:creationId xmlns:p14="http://schemas.microsoft.com/office/powerpoint/2010/main" val="1979817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531"/>
            <a:ext cx="10515600" cy="603704"/>
          </a:xfrm>
        </p:spPr>
        <p:txBody>
          <a:bodyPr>
            <a:normAutofit fontScale="90000"/>
          </a:bodyPr>
          <a:lstStyle/>
          <a:p>
            <a:pPr algn="ctr"/>
            <a:r>
              <a:rPr lang="en-US" sz="3600" dirty="0" smtClean="0">
                <a:latin typeface="Verdana" charset="0"/>
                <a:ea typeface="Verdana" charset="0"/>
                <a:cs typeface="Verdana" charset="0"/>
              </a:rPr>
              <a:t>Unsupervised Learning: Representation Learning/ Dimensionality Reduction</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20</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0" indent="0" algn="ctr">
              <a:buNone/>
            </a:pPr>
            <a:endParaRPr lang="en-US" sz="1800" dirty="0" smtClean="0"/>
          </a:p>
          <a:p>
            <a:pPr marL="0" indent="0" algn="ctr">
              <a:buNone/>
            </a:pPr>
            <a:r>
              <a:rPr lang="en-US" sz="1800" dirty="0" smtClean="0"/>
              <a:t>E.g. </a:t>
            </a:r>
            <a:r>
              <a:rPr lang="en-US" sz="1800" dirty="0" err="1" smtClean="0"/>
              <a:t>Autoencoders</a:t>
            </a:r>
            <a:endParaRPr lang="en-US" sz="18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6128"/>
          <a:stretch/>
        </p:blipFill>
        <p:spPr>
          <a:xfrm>
            <a:off x="2735263" y="2018509"/>
            <a:ext cx="7434874" cy="3410741"/>
          </a:xfrm>
          <a:prstGeom prst="rect">
            <a:avLst/>
          </a:prstGeom>
        </p:spPr>
      </p:pic>
    </p:spTree>
    <p:extLst>
      <p:ext uri="{BB962C8B-B14F-4D97-AF65-F5344CB8AC3E}">
        <p14:creationId xmlns:p14="http://schemas.microsoft.com/office/powerpoint/2010/main" val="192639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75"/>
            <a:ext cx="10515600" cy="603704"/>
          </a:xfrm>
        </p:spPr>
        <p:txBody>
          <a:bodyPr>
            <a:normAutofit fontScale="90000"/>
          </a:bodyPr>
          <a:lstStyle/>
          <a:p>
            <a:pPr algn="ctr"/>
            <a:r>
              <a:rPr lang="en-US" sz="3600" dirty="0" smtClean="0">
                <a:latin typeface="Verdana" charset="0"/>
                <a:ea typeface="Verdana" charset="0"/>
                <a:cs typeface="Verdana" charset="0"/>
              </a:rPr>
              <a:t>Unsupervised Learning: Representation Learning/ Dimensionality Reduction</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21</a:t>
            </a:fld>
            <a:endParaRPr lang="en-US"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1628720"/>
            <a:ext cx="8875713" cy="4211692"/>
          </a:xfrm>
          <a:prstGeom prst="rect">
            <a:avLst/>
          </a:prstGeom>
        </p:spPr>
      </p:pic>
    </p:spTree>
    <p:extLst>
      <p:ext uri="{BB962C8B-B14F-4D97-AF65-F5344CB8AC3E}">
        <p14:creationId xmlns:p14="http://schemas.microsoft.com/office/powerpoint/2010/main" val="1463902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Unsupervised Learning: Clustering</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22</a:t>
            </a:fld>
            <a:endParaRPr lang="en-US"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650" y="2092357"/>
            <a:ext cx="5618163" cy="4140168"/>
          </a:xfrm>
          <a:prstGeom prst="rect">
            <a:avLst/>
          </a:prstGeom>
        </p:spPr>
      </p:pic>
      <p:sp>
        <p:nvSpPr>
          <p:cNvPr id="6" name="TextBox 5"/>
          <p:cNvSpPr txBox="1"/>
          <p:nvPr/>
        </p:nvSpPr>
        <p:spPr>
          <a:xfrm>
            <a:off x="3429000" y="1385888"/>
            <a:ext cx="7135287" cy="400110"/>
          </a:xfrm>
          <a:prstGeom prst="rect">
            <a:avLst/>
          </a:prstGeom>
          <a:noFill/>
        </p:spPr>
        <p:txBody>
          <a:bodyPr wrap="none" rtlCol="0">
            <a:spAutoFit/>
          </a:bodyPr>
          <a:lstStyle/>
          <a:p>
            <a:r>
              <a:rPr lang="en-US" sz="2000" dirty="0" smtClean="0"/>
              <a:t>Assigning group memberships to </a:t>
            </a:r>
            <a:r>
              <a:rPr lang="en-US" sz="2000" dirty="0" err="1" smtClean="0"/>
              <a:t>unlabelled</a:t>
            </a:r>
            <a:r>
              <a:rPr lang="en-US" sz="2000" dirty="0" smtClean="0"/>
              <a:t> examples</a:t>
            </a:r>
            <a:endParaRPr lang="en-US" sz="2000" dirty="0"/>
          </a:p>
        </p:txBody>
      </p:sp>
    </p:spTree>
    <p:extLst>
      <p:ext uri="{BB962C8B-B14F-4D97-AF65-F5344CB8AC3E}">
        <p14:creationId xmlns:p14="http://schemas.microsoft.com/office/powerpoint/2010/main" val="79611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How to Choose Right Algorithm?</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23</a:t>
            </a:fld>
            <a:endParaRPr lang="en-US" dirty="0">
              <a:solidFill>
                <a:schemeClr val="bg1"/>
              </a:solidFill>
            </a:endParaRPr>
          </a:p>
        </p:txBody>
      </p:sp>
      <p:pic>
        <p:nvPicPr>
          <p:cNvPr id="7" name="Picture 6" descr="ml_al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923" y="1393372"/>
            <a:ext cx="7661277" cy="4776564"/>
          </a:xfrm>
          <a:prstGeom prst="rect">
            <a:avLst/>
          </a:prstGeom>
        </p:spPr>
      </p:pic>
    </p:spTree>
    <p:extLst>
      <p:ext uri="{BB962C8B-B14F-4D97-AF65-F5344CB8AC3E}">
        <p14:creationId xmlns:p14="http://schemas.microsoft.com/office/powerpoint/2010/main" val="1240118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The No Free Lunch Theorem</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24</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1800" dirty="0" smtClean="0"/>
              <a:t>“</a:t>
            </a:r>
            <a:r>
              <a:rPr lang="en-US" sz="1800" dirty="0"/>
              <a:t>A</a:t>
            </a:r>
            <a:r>
              <a:rPr lang="en-US" sz="1800" dirty="0" smtClean="0"/>
              <a:t>ny </a:t>
            </a:r>
            <a:r>
              <a:rPr lang="en-US" sz="1800" dirty="0"/>
              <a:t>two </a:t>
            </a:r>
            <a:r>
              <a:rPr lang="en-US" sz="1800" dirty="0" smtClean="0"/>
              <a:t>optimization algorithms </a:t>
            </a:r>
            <a:r>
              <a:rPr lang="en-US" sz="1800" dirty="0"/>
              <a:t>are equivalent when their performance is averaged across all possible problems</a:t>
            </a:r>
            <a:r>
              <a:rPr lang="en-US" sz="1800" dirty="0" smtClean="0"/>
              <a:t>” (</a:t>
            </a:r>
            <a:r>
              <a:rPr lang="en-US" sz="1800" dirty="0" err="1" smtClean="0"/>
              <a:t>Wolpert</a:t>
            </a:r>
            <a:r>
              <a:rPr lang="en-US" sz="1800" dirty="0" smtClean="0"/>
              <a:t> 1996).</a:t>
            </a:r>
          </a:p>
          <a:p>
            <a:pPr>
              <a:buClr>
                <a:schemeClr val="accent1">
                  <a:lumMod val="50000"/>
                </a:schemeClr>
              </a:buClr>
              <a:buSzPct val="80000"/>
              <a:buFont typeface="Wingdings" charset="2"/>
              <a:buChar char="Ø"/>
            </a:pPr>
            <a:r>
              <a:rPr lang="en-US" sz="1800" dirty="0" smtClean="0"/>
              <a:t>In </a:t>
            </a:r>
            <a:r>
              <a:rPr lang="en-US" sz="1800" dirty="0"/>
              <a:t>other words, in some sense, no machine learning algorithm is universally any better than any other. </a:t>
            </a:r>
          </a:p>
        </p:txBody>
      </p:sp>
      <p:pic>
        <p:nvPicPr>
          <p:cNvPr id="1026" name="Picture 2" descr="Ð°ÑÑÐ¸Ð½ÐºÐ¸ Ð¿Ð¾ Ð·Ð°Ð¿ÑÐ¾ÑÑ the no free lunch theor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2" y="3450772"/>
            <a:ext cx="5934075"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3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Steps in developing ML application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25</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514350" indent="-514350" algn="just">
              <a:buFont typeface="+mj-lt"/>
              <a:buAutoNum type="arabicPeriod"/>
            </a:pPr>
            <a:r>
              <a:rPr lang="en-US" sz="1800" i="1" dirty="0">
                <a:solidFill>
                  <a:srgbClr val="FF0000"/>
                </a:solidFill>
                <a:latin typeface="Verdana" charset="0"/>
                <a:ea typeface="Verdana" charset="0"/>
                <a:cs typeface="Verdana" charset="0"/>
              </a:rPr>
              <a:t>Collect </a:t>
            </a:r>
            <a:r>
              <a:rPr lang="en-US" sz="1800" i="1" dirty="0" smtClean="0">
                <a:solidFill>
                  <a:srgbClr val="FF0000"/>
                </a:solidFill>
                <a:latin typeface="Verdana" charset="0"/>
                <a:ea typeface="Verdana" charset="0"/>
                <a:cs typeface="Verdana" charset="0"/>
              </a:rPr>
              <a:t>data</a:t>
            </a:r>
            <a:endParaRPr lang="en-US" sz="1800" i="1" dirty="0" smtClean="0">
              <a:latin typeface="Verdana" charset="0"/>
              <a:ea typeface="Verdana" charset="0"/>
              <a:cs typeface="Verdana" charset="0"/>
            </a:endParaRPr>
          </a:p>
          <a:p>
            <a:pPr lvl="1" indent="-285750" algn="just">
              <a:buFontTx/>
              <a:buChar char="-"/>
            </a:pPr>
            <a:r>
              <a:rPr lang="en-US" sz="1600" dirty="0" smtClean="0">
                <a:latin typeface="Verdana" charset="0"/>
                <a:ea typeface="Verdana" charset="0"/>
                <a:cs typeface="Verdana" charset="0"/>
              </a:rPr>
              <a:t>Scraping a website </a:t>
            </a:r>
          </a:p>
          <a:p>
            <a:pPr lvl="1" indent="-285750" algn="just">
              <a:buFontTx/>
              <a:buChar char="-"/>
            </a:pPr>
            <a:r>
              <a:rPr lang="en-US" sz="1600" dirty="0" smtClean="0">
                <a:latin typeface="Verdana" charset="0"/>
                <a:ea typeface="Verdana" charset="0"/>
                <a:cs typeface="Verdana" charset="0"/>
              </a:rPr>
              <a:t>RSS </a:t>
            </a:r>
            <a:r>
              <a:rPr lang="en-US" sz="1600" dirty="0">
                <a:latin typeface="Verdana" charset="0"/>
                <a:ea typeface="Verdana" charset="0"/>
                <a:cs typeface="Verdana" charset="0"/>
              </a:rPr>
              <a:t>feed </a:t>
            </a:r>
            <a:endParaRPr lang="en-US" sz="1600" dirty="0" smtClean="0">
              <a:latin typeface="Verdana" charset="0"/>
              <a:ea typeface="Verdana" charset="0"/>
              <a:cs typeface="Verdana" charset="0"/>
            </a:endParaRPr>
          </a:p>
          <a:p>
            <a:pPr lvl="1" indent="-285750" algn="just">
              <a:buFontTx/>
              <a:buChar char="-"/>
            </a:pPr>
            <a:r>
              <a:rPr lang="en-US" sz="1600" dirty="0" smtClean="0">
                <a:latin typeface="Verdana" charset="0"/>
                <a:ea typeface="Verdana" charset="0"/>
                <a:cs typeface="Verdana" charset="0"/>
              </a:rPr>
              <a:t>API</a:t>
            </a:r>
          </a:p>
          <a:p>
            <a:pPr lvl="1" indent="-285750" algn="just">
              <a:buFontTx/>
              <a:buChar char="-"/>
            </a:pPr>
            <a:r>
              <a:rPr lang="en-US" sz="1600" dirty="0" smtClean="0">
                <a:latin typeface="Verdana" charset="0"/>
                <a:ea typeface="Verdana" charset="0"/>
                <a:cs typeface="Verdana" charset="0"/>
              </a:rPr>
              <a:t>Read </a:t>
            </a:r>
            <a:r>
              <a:rPr lang="en-US" sz="1600" dirty="0">
                <a:latin typeface="Verdana" charset="0"/>
                <a:ea typeface="Verdana" charset="0"/>
                <a:cs typeface="Verdana" charset="0"/>
              </a:rPr>
              <a:t>from different devices (wind speed, blood glucose levels, etc</a:t>
            </a:r>
            <a:r>
              <a:rPr lang="en-US" sz="1600" dirty="0" smtClean="0">
                <a:latin typeface="Verdana" charset="0"/>
                <a:ea typeface="Verdana" charset="0"/>
                <a:cs typeface="Verdana" charset="0"/>
              </a:rPr>
              <a:t>.)</a:t>
            </a:r>
          </a:p>
          <a:p>
            <a:pPr lvl="1" indent="-285750" algn="just">
              <a:buFontTx/>
              <a:buChar char="-"/>
            </a:pPr>
            <a:r>
              <a:rPr lang="en-US" sz="1600" dirty="0" smtClean="0">
                <a:latin typeface="Verdana" charset="0"/>
                <a:ea typeface="Verdana" charset="0"/>
                <a:cs typeface="Verdana" charset="0"/>
              </a:rPr>
              <a:t>Use </a:t>
            </a:r>
            <a:r>
              <a:rPr lang="en-US" sz="1600" dirty="0">
                <a:latin typeface="Verdana" charset="0"/>
                <a:ea typeface="Verdana" charset="0"/>
                <a:cs typeface="Verdana" charset="0"/>
              </a:rPr>
              <a:t>publicly available data </a:t>
            </a:r>
          </a:p>
          <a:p>
            <a:pPr marL="514350" indent="-514350" algn="just">
              <a:buFont typeface="+mj-lt"/>
              <a:buAutoNum type="arabicPeriod"/>
            </a:pPr>
            <a:r>
              <a:rPr lang="en-US" sz="1800" i="1" dirty="0">
                <a:solidFill>
                  <a:srgbClr val="FF0000"/>
                </a:solidFill>
                <a:latin typeface="Verdana" charset="0"/>
                <a:ea typeface="Verdana" charset="0"/>
                <a:cs typeface="Verdana" charset="0"/>
              </a:rPr>
              <a:t>Prepare the input data</a:t>
            </a:r>
            <a:endParaRPr lang="en-US" sz="1800" i="1" dirty="0">
              <a:latin typeface="Verdana" charset="0"/>
              <a:ea typeface="Verdana" charset="0"/>
              <a:cs typeface="Verdana" charset="0"/>
            </a:endParaRPr>
          </a:p>
          <a:p>
            <a:pPr lvl="1" indent="-285750" algn="just">
              <a:buFontTx/>
              <a:buChar char="-"/>
            </a:pPr>
            <a:r>
              <a:rPr lang="en-US" sz="1600" dirty="0" smtClean="0">
                <a:latin typeface="Verdana" charset="0"/>
                <a:ea typeface="Verdana" charset="0"/>
                <a:cs typeface="Verdana" charset="0"/>
              </a:rPr>
              <a:t>Make </a:t>
            </a:r>
            <a:r>
              <a:rPr lang="en-US" sz="1600" dirty="0">
                <a:latin typeface="Verdana" charset="0"/>
                <a:ea typeface="Verdana" charset="0"/>
                <a:cs typeface="Verdana" charset="0"/>
              </a:rPr>
              <a:t>sure it’s in a usable format (lists, matrices, dictionaries, etc</a:t>
            </a:r>
            <a:r>
              <a:rPr lang="en-US" sz="1600" dirty="0" smtClean="0">
                <a:latin typeface="Verdana" charset="0"/>
                <a:ea typeface="Verdana" charset="0"/>
                <a:cs typeface="Verdana" charset="0"/>
              </a:rPr>
              <a:t>.)</a:t>
            </a:r>
          </a:p>
          <a:p>
            <a:pPr lvl="1" indent="-285750" algn="just">
              <a:buFontTx/>
              <a:buChar char="-"/>
            </a:pPr>
            <a:r>
              <a:rPr lang="en-US" sz="1600" dirty="0" smtClean="0">
                <a:latin typeface="Verdana" charset="0"/>
                <a:ea typeface="Verdana" charset="0"/>
                <a:cs typeface="Verdana" charset="0"/>
              </a:rPr>
              <a:t>Algorithm-specific </a:t>
            </a:r>
            <a:r>
              <a:rPr lang="en-US" sz="1600" dirty="0">
                <a:latin typeface="Verdana" charset="0"/>
                <a:ea typeface="Verdana" charset="0"/>
                <a:cs typeface="Verdana" charset="0"/>
              </a:rPr>
              <a:t>formatting (e.g. need features in a special format, target variables and features as strings or </a:t>
            </a:r>
            <a:r>
              <a:rPr lang="en-US" sz="1600" dirty="0" smtClean="0">
                <a:latin typeface="Verdana" charset="0"/>
                <a:ea typeface="Verdana" charset="0"/>
                <a:cs typeface="Verdana" charset="0"/>
              </a:rPr>
              <a:t>integers)</a:t>
            </a:r>
          </a:p>
          <a:p>
            <a:pPr lvl="1" indent="-285750" algn="just">
              <a:buFontTx/>
              <a:buChar char="-"/>
            </a:pPr>
            <a:r>
              <a:rPr lang="en-US" sz="1600" dirty="0" smtClean="0">
                <a:latin typeface="Verdana" charset="0"/>
                <a:ea typeface="Verdana" charset="0"/>
                <a:cs typeface="Verdana" charset="0"/>
              </a:rPr>
              <a:t>The </a:t>
            </a:r>
            <a:r>
              <a:rPr lang="en-US" sz="1600" dirty="0">
                <a:latin typeface="Verdana" charset="0"/>
                <a:ea typeface="Verdana" charset="0"/>
                <a:cs typeface="Verdana" charset="0"/>
              </a:rPr>
              <a:t>choice of the distinguishing features is critical. Depends on problem. Needs </a:t>
            </a:r>
            <a:r>
              <a:rPr lang="en-US" sz="1600" dirty="0">
                <a:solidFill>
                  <a:srgbClr val="FF0000"/>
                </a:solidFill>
                <a:latin typeface="Verdana" charset="0"/>
                <a:ea typeface="Verdana" charset="0"/>
                <a:cs typeface="Verdana" charset="0"/>
              </a:rPr>
              <a:t>prior knowledge</a:t>
            </a:r>
            <a:r>
              <a:rPr lang="en-US" sz="1600" dirty="0">
                <a:latin typeface="Verdana" charset="0"/>
                <a:ea typeface="Verdana" charset="0"/>
                <a:cs typeface="Verdana" charset="0"/>
              </a:rPr>
              <a:t>.  </a:t>
            </a:r>
          </a:p>
          <a:p>
            <a:pPr marL="857250" lvl="1" indent="-457200" algn="just"/>
            <a:endParaRPr lang="en-US" sz="1600" dirty="0">
              <a:latin typeface="Verdana" charset="0"/>
              <a:ea typeface="Verdana" charset="0"/>
              <a:cs typeface="Verdana" charset="0"/>
            </a:endParaRPr>
          </a:p>
        </p:txBody>
      </p:sp>
    </p:spTree>
    <p:extLst>
      <p:ext uri="{BB962C8B-B14F-4D97-AF65-F5344CB8AC3E}">
        <p14:creationId xmlns:p14="http://schemas.microsoft.com/office/powerpoint/2010/main" val="4295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Steps in developing ML application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26</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514350" indent="-514350" algn="just">
              <a:buFont typeface="+mj-lt"/>
              <a:buAutoNum type="arabicPeriod" startAt="3"/>
            </a:pPr>
            <a:r>
              <a:rPr lang="en-US" sz="1800" i="1" dirty="0">
                <a:solidFill>
                  <a:srgbClr val="FF0000"/>
                </a:solidFill>
              </a:rPr>
              <a:t>Analyze the input data</a:t>
            </a:r>
            <a:endParaRPr lang="en-US" sz="1800" i="1" dirty="0"/>
          </a:p>
          <a:p>
            <a:pPr lvl="1" indent="-285750" algn="just">
              <a:spcAft>
                <a:spcPts val="1200"/>
              </a:spcAft>
              <a:buFontTx/>
              <a:buChar char="-"/>
            </a:pPr>
            <a:r>
              <a:rPr lang="en-US" sz="1600" dirty="0" smtClean="0"/>
              <a:t>Looking </a:t>
            </a:r>
            <a:r>
              <a:rPr lang="en-US" sz="1600" dirty="0"/>
              <a:t>at the data simply in a text editor to make sure you don’t have </a:t>
            </a:r>
            <a:r>
              <a:rPr lang="en-US" sz="1600" dirty="0">
                <a:solidFill>
                  <a:srgbClr val="008000"/>
                </a:solidFill>
              </a:rPr>
              <a:t>empty values </a:t>
            </a:r>
            <a:r>
              <a:rPr lang="en-US" sz="1600" dirty="0"/>
              <a:t>or if you can recognize any </a:t>
            </a:r>
            <a:r>
              <a:rPr lang="en-US" sz="1600" dirty="0">
                <a:solidFill>
                  <a:srgbClr val="008000"/>
                </a:solidFill>
              </a:rPr>
              <a:t>patterns</a:t>
            </a:r>
            <a:r>
              <a:rPr lang="en-US" sz="1600" dirty="0"/>
              <a:t> or if there’s anything obvious, such as a few data points that are vastly </a:t>
            </a:r>
            <a:r>
              <a:rPr lang="en-US" sz="1600" dirty="0">
                <a:solidFill>
                  <a:srgbClr val="008000"/>
                </a:solidFill>
              </a:rPr>
              <a:t>different</a:t>
            </a:r>
            <a:r>
              <a:rPr lang="en-US" sz="1600" dirty="0"/>
              <a:t> from the rest of the set. </a:t>
            </a:r>
            <a:endParaRPr lang="en-US" sz="1600" dirty="0" smtClean="0"/>
          </a:p>
          <a:p>
            <a:pPr lvl="1" indent="-285750" algn="just">
              <a:spcAft>
                <a:spcPts val="1200"/>
              </a:spcAft>
              <a:buFontTx/>
              <a:buChar char="-"/>
            </a:pPr>
            <a:r>
              <a:rPr lang="en-US" sz="1600" dirty="0" smtClean="0"/>
              <a:t>Plotting </a:t>
            </a:r>
            <a:r>
              <a:rPr lang="en-US" sz="1600" dirty="0"/>
              <a:t>data in one, two, or three dimensions can help. But most of the time you’ll have more than three </a:t>
            </a:r>
            <a:r>
              <a:rPr lang="en-US" sz="1600" dirty="0" smtClean="0"/>
              <a:t>features.</a:t>
            </a:r>
          </a:p>
          <a:p>
            <a:pPr lvl="1" indent="-285750" algn="just">
              <a:spcAft>
                <a:spcPts val="1200"/>
              </a:spcAft>
              <a:buFontTx/>
              <a:buChar char="-"/>
            </a:pPr>
            <a:r>
              <a:rPr lang="en-US" sz="1600" dirty="0" smtClean="0"/>
              <a:t>If </a:t>
            </a:r>
            <a:r>
              <a:rPr lang="en-US" sz="1600" dirty="0"/>
              <a:t>it’s a production system and you know what the data should look like, or you trust its source, you can skip this step. This step is human involvement which is not for automated system. It makes you understand you don’t have garbage coming in. </a:t>
            </a:r>
          </a:p>
        </p:txBody>
      </p:sp>
    </p:spTree>
    <p:extLst>
      <p:ext uri="{BB962C8B-B14F-4D97-AF65-F5344CB8AC3E}">
        <p14:creationId xmlns:p14="http://schemas.microsoft.com/office/powerpoint/2010/main" val="1976513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Steps in developing ML application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27</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457200" indent="-457200" algn="just">
              <a:buFont typeface="+mj-lt"/>
              <a:buAutoNum type="arabicPeriod" startAt="4"/>
            </a:pPr>
            <a:r>
              <a:rPr lang="en-US" sz="1800" i="1" dirty="0">
                <a:solidFill>
                  <a:srgbClr val="FF0000"/>
                </a:solidFill>
              </a:rPr>
              <a:t>Train the algorithm</a:t>
            </a:r>
            <a:endParaRPr lang="en-US" sz="1800" i="1" dirty="0"/>
          </a:p>
          <a:p>
            <a:pPr lvl="1" algn="just">
              <a:spcAft>
                <a:spcPts val="600"/>
              </a:spcAft>
              <a:buFontTx/>
              <a:buChar char="-"/>
            </a:pPr>
            <a:r>
              <a:rPr lang="en-US" sz="1600" dirty="0" smtClean="0"/>
              <a:t>This </a:t>
            </a:r>
            <a:r>
              <a:rPr lang="en-US" sz="1600" dirty="0"/>
              <a:t>is where the ML takes place. This step and the next step are where the “core” algorithms lie, depending on the algorithm. You feed the algorithm good clean data from the first two steps and extract knowledge or information. </a:t>
            </a:r>
            <a:endParaRPr lang="en-US" sz="1600" dirty="0" smtClean="0"/>
          </a:p>
          <a:p>
            <a:pPr lvl="1" algn="just">
              <a:spcAft>
                <a:spcPts val="600"/>
              </a:spcAft>
              <a:buFontTx/>
              <a:buChar char="-"/>
            </a:pPr>
            <a:r>
              <a:rPr lang="en-US" sz="1600" dirty="0" smtClean="0"/>
              <a:t>Unsupervised </a:t>
            </a:r>
            <a:r>
              <a:rPr lang="en-US" sz="1600" dirty="0"/>
              <a:t>algorithms skip this </a:t>
            </a:r>
            <a:r>
              <a:rPr lang="en-US" sz="1600" dirty="0" smtClean="0"/>
              <a:t>step</a:t>
            </a:r>
            <a:endParaRPr lang="en-US" sz="1600" dirty="0"/>
          </a:p>
        </p:txBody>
      </p:sp>
    </p:spTree>
    <p:extLst>
      <p:ext uri="{BB962C8B-B14F-4D97-AF65-F5344CB8AC3E}">
        <p14:creationId xmlns:p14="http://schemas.microsoft.com/office/powerpoint/2010/main" val="25037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Steps in developing ML application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28</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marL="457200" indent="-457200" algn="just">
              <a:buFont typeface="+mj-lt"/>
              <a:buAutoNum type="arabicPeriod" startAt="5"/>
            </a:pPr>
            <a:r>
              <a:rPr lang="en-US" sz="1800" dirty="0">
                <a:solidFill>
                  <a:srgbClr val="FF0000"/>
                </a:solidFill>
              </a:rPr>
              <a:t>Test the algorithm</a:t>
            </a:r>
          </a:p>
          <a:p>
            <a:pPr lvl="1" algn="just">
              <a:spcAft>
                <a:spcPts val="600"/>
              </a:spcAft>
              <a:buFontTx/>
              <a:buChar char="-"/>
            </a:pPr>
            <a:r>
              <a:rPr lang="en-US" sz="1600" dirty="0" smtClean="0"/>
              <a:t>Evaluate </a:t>
            </a:r>
            <a:r>
              <a:rPr lang="en-US" sz="1600" dirty="0"/>
              <a:t>it to see how well it does. In the case of supervised learning, you have some known values you can use to evaluate the algorithm. In unsupervised learning, you may have to use some other metrics to evaluate the success. </a:t>
            </a:r>
            <a:endParaRPr lang="en-US" sz="1600" dirty="0" smtClean="0"/>
          </a:p>
          <a:p>
            <a:pPr lvl="1" algn="just">
              <a:spcAft>
                <a:spcPts val="600"/>
              </a:spcAft>
              <a:buFontTx/>
              <a:buChar char="-"/>
            </a:pPr>
            <a:r>
              <a:rPr lang="en-US" sz="1600" dirty="0" smtClean="0"/>
              <a:t>In </a:t>
            </a:r>
            <a:r>
              <a:rPr lang="en-US" sz="1600" dirty="0"/>
              <a:t>either case, if you’re not satisfied go to step 4 or 1 </a:t>
            </a:r>
            <a:endParaRPr lang="en-US" sz="1600" dirty="0" smtClean="0"/>
          </a:p>
          <a:p>
            <a:pPr lvl="1" algn="just">
              <a:spcAft>
                <a:spcPts val="600"/>
              </a:spcAft>
              <a:buFontTx/>
              <a:buChar char="-"/>
            </a:pPr>
            <a:r>
              <a:rPr lang="en-US" sz="1600" dirty="0" smtClean="0">
                <a:solidFill>
                  <a:srgbClr val="008000"/>
                </a:solidFill>
              </a:rPr>
              <a:t>Cost</a:t>
            </a:r>
            <a:r>
              <a:rPr lang="en-US" sz="1600" dirty="0" smtClean="0">
                <a:solidFill>
                  <a:srgbClr val="FF0000"/>
                </a:solidFill>
              </a:rPr>
              <a:t> </a:t>
            </a:r>
            <a:r>
              <a:rPr lang="en-US" sz="1600" dirty="0"/>
              <a:t>– depends on problem domain.</a:t>
            </a:r>
          </a:p>
        </p:txBody>
      </p:sp>
    </p:spTree>
    <p:extLst>
      <p:ext uri="{BB962C8B-B14F-4D97-AF65-F5344CB8AC3E}">
        <p14:creationId xmlns:p14="http://schemas.microsoft.com/office/powerpoint/2010/main" val="1713067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Main components of ML</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29</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1800" dirty="0" smtClean="0"/>
              <a:t> Tens </a:t>
            </a:r>
            <a:r>
              <a:rPr lang="en-US" sz="1800" dirty="0"/>
              <a:t>of thousands of machine learning algorithms </a:t>
            </a:r>
          </a:p>
          <a:p>
            <a:pPr>
              <a:buClr>
                <a:schemeClr val="accent1">
                  <a:lumMod val="50000"/>
                </a:schemeClr>
              </a:buClr>
              <a:buSzPct val="80000"/>
              <a:buFont typeface="Wingdings" charset="2"/>
              <a:buChar char="Ø"/>
            </a:pPr>
            <a:r>
              <a:rPr lang="en-US" sz="1800" dirty="0" smtClean="0"/>
              <a:t> Hundreds </a:t>
            </a:r>
            <a:r>
              <a:rPr lang="en-US" sz="1800" dirty="0"/>
              <a:t>new every year</a:t>
            </a:r>
          </a:p>
          <a:p>
            <a:pPr>
              <a:buClr>
                <a:schemeClr val="accent1">
                  <a:lumMod val="50000"/>
                </a:schemeClr>
              </a:buClr>
              <a:buSzPct val="80000"/>
              <a:buFont typeface="Wingdings" charset="2"/>
              <a:buChar char="Ø"/>
            </a:pPr>
            <a:r>
              <a:rPr lang="en-US" sz="1800" dirty="0" smtClean="0"/>
              <a:t> Every </a:t>
            </a:r>
            <a:r>
              <a:rPr lang="en-US" sz="1800" dirty="0"/>
              <a:t>machine learning algorithm has three components: </a:t>
            </a:r>
          </a:p>
          <a:p>
            <a:pPr lvl="1">
              <a:buFontTx/>
              <a:buChar char="-"/>
            </a:pPr>
            <a:r>
              <a:rPr lang="en-US" sz="1800" dirty="0" smtClean="0">
                <a:solidFill>
                  <a:srgbClr val="FF0000"/>
                </a:solidFill>
              </a:rPr>
              <a:t>Representation </a:t>
            </a:r>
            <a:endParaRPr lang="en-US" sz="1800" dirty="0">
              <a:solidFill>
                <a:srgbClr val="FF0000"/>
              </a:solidFill>
            </a:endParaRPr>
          </a:p>
          <a:p>
            <a:pPr lvl="1">
              <a:buFontTx/>
              <a:buChar char="-"/>
            </a:pPr>
            <a:r>
              <a:rPr lang="en-US" sz="1800" dirty="0" smtClean="0">
                <a:solidFill>
                  <a:srgbClr val="FF0000"/>
                </a:solidFill>
              </a:rPr>
              <a:t>Evaluation</a:t>
            </a:r>
          </a:p>
          <a:p>
            <a:pPr lvl="1">
              <a:buFontTx/>
              <a:buChar char="-"/>
            </a:pPr>
            <a:r>
              <a:rPr lang="en-US" sz="1800" dirty="0" smtClean="0">
                <a:solidFill>
                  <a:srgbClr val="FF0000"/>
                </a:solidFill>
              </a:rPr>
              <a:t>Optimization </a:t>
            </a:r>
            <a:endParaRPr lang="en-US" sz="1800" dirty="0">
              <a:solidFill>
                <a:srgbClr val="FF0000"/>
              </a:solidFill>
            </a:endParaRPr>
          </a:p>
        </p:txBody>
      </p:sp>
    </p:spTree>
    <p:extLst>
      <p:ext uri="{BB962C8B-B14F-4D97-AF65-F5344CB8AC3E}">
        <p14:creationId xmlns:p14="http://schemas.microsoft.com/office/powerpoint/2010/main" val="52010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CMU Sans Serif Medium" charset="0"/>
                <a:ea typeface="CMU Sans Serif Medium" charset="0"/>
                <a:cs typeface="CMU Sans Serif Medium" charset="0"/>
              </a:rPr>
              <a:t>What is Deep Learning?</a:t>
            </a:r>
            <a:endParaRPr lang="en-US" sz="3600" dirty="0">
              <a:latin typeface="CMU Sans Serif Medium" charset="0"/>
              <a:ea typeface="CMU Sans Serif Medium" charset="0"/>
              <a:cs typeface="CMU Sans Serif Medium"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a:t>
            </a:fld>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400" y="1258018"/>
            <a:ext cx="5283200" cy="4725005"/>
          </a:xfrm>
          <a:prstGeom prst="rect">
            <a:avLst/>
          </a:prstGeom>
        </p:spPr>
      </p:pic>
    </p:spTree>
    <p:extLst>
      <p:ext uri="{BB962C8B-B14F-4D97-AF65-F5344CB8AC3E}">
        <p14:creationId xmlns:p14="http://schemas.microsoft.com/office/powerpoint/2010/main" val="63839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Representation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30</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1800" dirty="0" smtClean="0"/>
              <a:t>Decision trees</a:t>
            </a:r>
          </a:p>
          <a:p>
            <a:pPr>
              <a:buClr>
                <a:schemeClr val="accent1">
                  <a:lumMod val="50000"/>
                </a:schemeClr>
              </a:buClr>
              <a:buSzPct val="80000"/>
              <a:buFont typeface="Wingdings" charset="2"/>
              <a:buChar char="Ø"/>
            </a:pPr>
            <a:r>
              <a:rPr lang="en-US" sz="1800" dirty="0" smtClean="0"/>
              <a:t>Sets </a:t>
            </a:r>
            <a:r>
              <a:rPr lang="en-US" sz="1800" dirty="0"/>
              <a:t>of rules / Logic </a:t>
            </a:r>
            <a:r>
              <a:rPr lang="en-US" sz="1800" dirty="0" smtClean="0"/>
              <a:t>programs</a:t>
            </a:r>
          </a:p>
          <a:p>
            <a:pPr>
              <a:buClr>
                <a:schemeClr val="accent1">
                  <a:lumMod val="50000"/>
                </a:schemeClr>
              </a:buClr>
              <a:buSzPct val="80000"/>
              <a:buFont typeface="Wingdings" charset="2"/>
              <a:buChar char="Ø"/>
            </a:pPr>
            <a:r>
              <a:rPr lang="en-US" sz="1800" dirty="0" smtClean="0"/>
              <a:t>Instances</a:t>
            </a:r>
          </a:p>
          <a:p>
            <a:pPr>
              <a:buClr>
                <a:schemeClr val="accent1">
                  <a:lumMod val="50000"/>
                </a:schemeClr>
              </a:buClr>
              <a:buSzPct val="80000"/>
              <a:buFont typeface="Wingdings" charset="2"/>
              <a:buChar char="Ø"/>
            </a:pPr>
            <a:r>
              <a:rPr lang="en-US" sz="1800" dirty="0" smtClean="0"/>
              <a:t>Graphical </a:t>
            </a:r>
            <a:r>
              <a:rPr lang="en-US" sz="1800" dirty="0"/>
              <a:t>models (Bayes/Markov nets) </a:t>
            </a:r>
            <a:endParaRPr lang="en-US" sz="1800" dirty="0" smtClean="0"/>
          </a:p>
          <a:p>
            <a:pPr>
              <a:buClr>
                <a:schemeClr val="accent1">
                  <a:lumMod val="50000"/>
                </a:schemeClr>
              </a:buClr>
              <a:buSzPct val="80000"/>
              <a:buFont typeface="Wingdings" charset="2"/>
              <a:buChar char="Ø"/>
            </a:pPr>
            <a:r>
              <a:rPr lang="en-US" sz="1800" dirty="0" smtClean="0"/>
              <a:t>Neural networks</a:t>
            </a:r>
          </a:p>
          <a:p>
            <a:pPr>
              <a:buClr>
                <a:schemeClr val="accent1">
                  <a:lumMod val="50000"/>
                </a:schemeClr>
              </a:buClr>
              <a:buSzPct val="80000"/>
              <a:buFont typeface="Wingdings" charset="2"/>
              <a:buChar char="Ø"/>
            </a:pPr>
            <a:r>
              <a:rPr lang="en-US" sz="1800" dirty="0" smtClean="0"/>
              <a:t>Support </a:t>
            </a:r>
            <a:r>
              <a:rPr lang="en-US" sz="1800" dirty="0"/>
              <a:t>vector </a:t>
            </a:r>
            <a:r>
              <a:rPr lang="en-US" sz="1800" dirty="0" smtClean="0"/>
              <a:t>machines</a:t>
            </a:r>
          </a:p>
          <a:p>
            <a:pPr>
              <a:buClr>
                <a:schemeClr val="accent1">
                  <a:lumMod val="50000"/>
                </a:schemeClr>
              </a:buClr>
              <a:buSzPct val="80000"/>
              <a:buFont typeface="Wingdings" charset="2"/>
              <a:buChar char="Ø"/>
            </a:pPr>
            <a:r>
              <a:rPr lang="en-US" sz="1800" dirty="0" smtClean="0"/>
              <a:t>Model ensembles</a:t>
            </a:r>
          </a:p>
          <a:p>
            <a:pPr>
              <a:buClr>
                <a:schemeClr val="accent1">
                  <a:lumMod val="50000"/>
                </a:schemeClr>
              </a:buClr>
              <a:buSzPct val="80000"/>
              <a:buFont typeface="Wingdings" charset="2"/>
              <a:buChar char="Ø"/>
            </a:pPr>
            <a:r>
              <a:rPr lang="en-US" sz="1800" dirty="0" smtClean="0"/>
              <a:t>Etc</a:t>
            </a:r>
            <a:r>
              <a:rPr lang="en-US" sz="1800" dirty="0"/>
              <a:t>. </a:t>
            </a:r>
          </a:p>
          <a:p>
            <a:pPr>
              <a:buClr>
                <a:schemeClr val="accent1">
                  <a:lumMod val="50000"/>
                </a:schemeClr>
              </a:buClr>
              <a:buSzPct val="80000"/>
              <a:buFont typeface="Wingdings" charset="2"/>
              <a:buChar char="Ø"/>
            </a:pPr>
            <a:endParaRPr lang="en-US" sz="1800" dirty="0"/>
          </a:p>
        </p:txBody>
      </p:sp>
    </p:spTree>
    <p:extLst>
      <p:ext uri="{BB962C8B-B14F-4D97-AF65-F5344CB8AC3E}">
        <p14:creationId xmlns:p14="http://schemas.microsoft.com/office/powerpoint/2010/main" val="1835731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Evaluation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31</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1800" dirty="0" smtClean="0"/>
              <a:t>Accuracy</a:t>
            </a:r>
          </a:p>
          <a:p>
            <a:pPr>
              <a:buClr>
                <a:schemeClr val="accent1">
                  <a:lumMod val="50000"/>
                </a:schemeClr>
              </a:buClr>
              <a:buSzPct val="80000"/>
              <a:buFont typeface="Wingdings" charset="2"/>
              <a:buChar char="Ø"/>
            </a:pPr>
            <a:r>
              <a:rPr lang="en-US" sz="1800" dirty="0" smtClean="0"/>
              <a:t>Precision </a:t>
            </a:r>
            <a:r>
              <a:rPr lang="en-US" sz="1800" dirty="0"/>
              <a:t>and </a:t>
            </a:r>
            <a:r>
              <a:rPr lang="en-US" sz="1800" dirty="0" smtClean="0"/>
              <a:t>recall</a:t>
            </a:r>
          </a:p>
          <a:p>
            <a:pPr>
              <a:buClr>
                <a:schemeClr val="accent1">
                  <a:lumMod val="50000"/>
                </a:schemeClr>
              </a:buClr>
              <a:buSzPct val="80000"/>
              <a:buFont typeface="Wingdings" charset="2"/>
              <a:buChar char="Ø"/>
            </a:pPr>
            <a:r>
              <a:rPr lang="en-US" sz="1800" dirty="0" smtClean="0"/>
              <a:t>Squared error</a:t>
            </a:r>
          </a:p>
          <a:p>
            <a:pPr>
              <a:buClr>
                <a:schemeClr val="accent1">
                  <a:lumMod val="50000"/>
                </a:schemeClr>
              </a:buClr>
              <a:buSzPct val="80000"/>
              <a:buFont typeface="Wingdings" charset="2"/>
              <a:buChar char="Ø"/>
            </a:pPr>
            <a:r>
              <a:rPr lang="en-US" sz="1800" dirty="0" smtClean="0"/>
              <a:t>Likelihood</a:t>
            </a:r>
          </a:p>
          <a:p>
            <a:pPr>
              <a:buClr>
                <a:schemeClr val="accent1">
                  <a:lumMod val="50000"/>
                </a:schemeClr>
              </a:buClr>
              <a:buSzPct val="80000"/>
              <a:buFont typeface="Wingdings" charset="2"/>
              <a:buChar char="Ø"/>
            </a:pPr>
            <a:r>
              <a:rPr lang="en-US" sz="1800" dirty="0" smtClean="0"/>
              <a:t>Posterior probability</a:t>
            </a:r>
          </a:p>
          <a:p>
            <a:pPr>
              <a:buClr>
                <a:schemeClr val="accent1">
                  <a:lumMod val="50000"/>
                </a:schemeClr>
              </a:buClr>
              <a:buSzPct val="80000"/>
              <a:buFont typeface="Wingdings" charset="2"/>
              <a:buChar char="Ø"/>
            </a:pPr>
            <a:r>
              <a:rPr lang="en-US" sz="1800" dirty="0" smtClean="0"/>
              <a:t>Cost/Utility</a:t>
            </a:r>
          </a:p>
          <a:p>
            <a:pPr>
              <a:buClr>
                <a:schemeClr val="accent1">
                  <a:lumMod val="50000"/>
                </a:schemeClr>
              </a:buClr>
              <a:buSzPct val="80000"/>
              <a:buFont typeface="Wingdings" charset="2"/>
              <a:buChar char="Ø"/>
            </a:pPr>
            <a:r>
              <a:rPr lang="en-US" sz="1800" dirty="0" smtClean="0"/>
              <a:t>Margin</a:t>
            </a:r>
          </a:p>
          <a:p>
            <a:pPr>
              <a:buClr>
                <a:schemeClr val="accent1">
                  <a:lumMod val="50000"/>
                </a:schemeClr>
              </a:buClr>
              <a:buSzPct val="80000"/>
              <a:buFont typeface="Wingdings" charset="2"/>
              <a:buChar char="Ø"/>
            </a:pPr>
            <a:r>
              <a:rPr lang="en-US" sz="1800" dirty="0" smtClean="0"/>
              <a:t>Entropy</a:t>
            </a:r>
          </a:p>
          <a:p>
            <a:pPr>
              <a:buClr>
                <a:schemeClr val="accent1">
                  <a:lumMod val="50000"/>
                </a:schemeClr>
              </a:buClr>
              <a:buSzPct val="80000"/>
              <a:buFont typeface="Wingdings" charset="2"/>
              <a:buChar char="Ø"/>
            </a:pPr>
            <a:r>
              <a:rPr lang="en-US" sz="1800" dirty="0" smtClean="0"/>
              <a:t>Etc</a:t>
            </a:r>
            <a:r>
              <a:rPr lang="en-US" sz="1800" dirty="0"/>
              <a:t>. </a:t>
            </a:r>
          </a:p>
          <a:p>
            <a:pPr>
              <a:buClr>
                <a:schemeClr val="accent1">
                  <a:lumMod val="50000"/>
                </a:schemeClr>
              </a:buClr>
              <a:buSzPct val="80000"/>
              <a:buFont typeface="Wingdings" charset="2"/>
              <a:buChar char="Ø"/>
            </a:pPr>
            <a:endParaRPr lang="en-US" sz="1800" dirty="0"/>
          </a:p>
        </p:txBody>
      </p:sp>
    </p:spTree>
    <p:extLst>
      <p:ext uri="{BB962C8B-B14F-4D97-AF65-F5344CB8AC3E}">
        <p14:creationId xmlns:p14="http://schemas.microsoft.com/office/powerpoint/2010/main" val="129914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Optimization</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32</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2400" dirty="0" smtClean="0"/>
              <a:t> Combinatorial </a:t>
            </a:r>
            <a:r>
              <a:rPr lang="en-US" sz="2400" dirty="0"/>
              <a:t>optimization </a:t>
            </a:r>
            <a:endParaRPr lang="en-US" sz="2400" dirty="0" smtClean="0"/>
          </a:p>
          <a:p>
            <a:pPr marL="457200" lvl="1" indent="0">
              <a:buClr>
                <a:schemeClr val="accent1">
                  <a:lumMod val="50000"/>
                </a:schemeClr>
              </a:buClr>
              <a:buSzPct val="80000"/>
              <a:buNone/>
            </a:pPr>
            <a:r>
              <a:rPr lang="en-US" sz="2000" dirty="0" smtClean="0"/>
              <a:t>- E.g</a:t>
            </a:r>
            <a:r>
              <a:rPr lang="en-US" sz="2000" dirty="0"/>
              <a:t>.: Greedy search </a:t>
            </a:r>
            <a:endParaRPr lang="en-US" sz="2000" dirty="0" smtClean="0"/>
          </a:p>
          <a:p>
            <a:pPr>
              <a:buClr>
                <a:schemeClr val="accent1">
                  <a:lumMod val="50000"/>
                </a:schemeClr>
              </a:buClr>
              <a:buSzPct val="80000"/>
              <a:buFont typeface="Wingdings" charset="2"/>
              <a:buChar char="Ø"/>
            </a:pPr>
            <a:r>
              <a:rPr lang="en-US" sz="2400" dirty="0"/>
              <a:t> </a:t>
            </a:r>
            <a:r>
              <a:rPr lang="en-US" sz="2400" dirty="0" smtClean="0"/>
              <a:t>Convex optimization</a:t>
            </a:r>
          </a:p>
          <a:p>
            <a:pPr marL="457200" lvl="1" indent="0">
              <a:buClr>
                <a:schemeClr val="accent1">
                  <a:lumMod val="50000"/>
                </a:schemeClr>
              </a:buClr>
              <a:buSzPct val="80000"/>
              <a:buNone/>
            </a:pPr>
            <a:r>
              <a:rPr lang="en-US" sz="2000" dirty="0" smtClean="0"/>
              <a:t>- E.g</a:t>
            </a:r>
            <a:r>
              <a:rPr lang="en-US" sz="2000" dirty="0"/>
              <a:t>.: Gradient descent </a:t>
            </a:r>
            <a:endParaRPr lang="en-US" sz="2000" dirty="0" smtClean="0"/>
          </a:p>
          <a:p>
            <a:pPr>
              <a:buClr>
                <a:schemeClr val="accent1">
                  <a:lumMod val="50000"/>
                </a:schemeClr>
              </a:buClr>
              <a:buSzPct val="80000"/>
              <a:buFont typeface="Wingdings" charset="2"/>
              <a:buChar char="Ø"/>
            </a:pPr>
            <a:r>
              <a:rPr lang="en-US" sz="2400" dirty="0"/>
              <a:t> </a:t>
            </a:r>
            <a:r>
              <a:rPr lang="en-US" sz="2400" dirty="0" smtClean="0"/>
              <a:t>Constrained optimization</a:t>
            </a:r>
          </a:p>
          <a:p>
            <a:pPr marL="457200" lvl="1" indent="0">
              <a:buClr>
                <a:schemeClr val="accent1">
                  <a:lumMod val="50000"/>
                </a:schemeClr>
              </a:buClr>
              <a:buSzPct val="80000"/>
              <a:buNone/>
            </a:pPr>
            <a:r>
              <a:rPr lang="en-US" sz="2000" dirty="0" smtClean="0"/>
              <a:t>- E.g</a:t>
            </a:r>
            <a:r>
              <a:rPr lang="en-US" sz="2000" dirty="0"/>
              <a:t>.: Linear programming </a:t>
            </a:r>
          </a:p>
          <a:p>
            <a:pPr>
              <a:buClr>
                <a:schemeClr val="accent1">
                  <a:lumMod val="50000"/>
                </a:schemeClr>
              </a:buClr>
              <a:buSzPct val="80000"/>
              <a:buFont typeface="Wingdings" charset="2"/>
              <a:buChar char="Ø"/>
            </a:pPr>
            <a:endParaRPr lang="en-US" sz="1600" dirty="0"/>
          </a:p>
        </p:txBody>
      </p:sp>
    </p:spTree>
    <p:extLst>
      <p:ext uri="{BB962C8B-B14F-4D97-AF65-F5344CB8AC3E}">
        <p14:creationId xmlns:p14="http://schemas.microsoft.com/office/powerpoint/2010/main" val="1311054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fontScale="90000"/>
          </a:bodyPr>
          <a:lstStyle/>
          <a:p>
            <a:pPr algn="ctr"/>
            <a:r>
              <a:rPr lang="en-US" sz="3600" dirty="0">
                <a:latin typeface="Verdana" charset="0"/>
                <a:ea typeface="Verdana" charset="0"/>
                <a:cs typeface="Verdana" charset="0"/>
              </a:rPr>
              <a:t>Pedro Domingo's 5 Tribes of Machine Learning</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33</a:t>
            </a:fld>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371" y="1061664"/>
            <a:ext cx="8135257" cy="5288339"/>
          </a:xfrm>
          <a:prstGeom prst="rect">
            <a:avLst/>
          </a:prstGeom>
        </p:spPr>
      </p:pic>
    </p:spTree>
    <p:extLst>
      <p:ext uri="{BB962C8B-B14F-4D97-AF65-F5344CB8AC3E}">
        <p14:creationId xmlns:p14="http://schemas.microsoft.com/office/powerpoint/2010/main" val="1431325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Cost Functions</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34</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Autofit/>
          </a:bodyPr>
          <a:lstStyle/>
          <a:p>
            <a:pPr>
              <a:buClr>
                <a:schemeClr val="accent1">
                  <a:lumMod val="50000"/>
                </a:schemeClr>
              </a:buClr>
              <a:buSzPct val="80000"/>
              <a:buFont typeface="Wingdings" charset="2"/>
              <a:buChar char="Ø"/>
            </a:pPr>
            <a:r>
              <a:rPr lang="en-US" sz="1800" dirty="0"/>
              <a:t>Maximize the posterior probabilities (e.g., naive </a:t>
            </a:r>
            <a:r>
              <a:rPr lang="en-US" sz="1800" dirty="0" smtClean="0"/>
              <a:t>Bayes)</a:t>
            </a:r>
          </a:p>
          <a:p>
            <a:pPr>
              <a:buClr>
                <a:schemeClr val="accent1">
                  <a:lumMod val="50000"/>
                </a:schemeClr>
              </a:buClr>
              <a:buSzPct val="80000"/>
              <a:buFont typeface="Wingdings" charset="2"/>
              <a:buChar char="Ø"/>
            </a:pPr>
            <a:r>
              <a:rPr lang="en-US" sz="1800" dirty="0" smtClean="0"/>
              <a:t>Maximize </a:t>
            </a:r>
            <a:r>
              <a:rPr lang="en-US" sz="1800" dirty="0"/>
              <a:t>a fitness function (genetic </a:t>
            </a:r>
            <a:r>
              <a:rPr lang="en-US" sz="1800" dirty="0" smtClean="0"/>
              <a:t>programming)</a:t>
            </a:r>
          </a:p>
          <a:p>
            <a:pPr>
              <a:buClr>
                <a:schemeClr val="accent1">
                  <a:lumMod val="50000"/>
                </a:schemeClr>
              </a:buClr>
              <a:buSzPct val="80000"/>
              <a:buFont typeface="Wingdings" charset="2"/>
              <a:buChar char="Ø"/>
            </a:pPr>
            <a:r>
              <a:rPr lang="en-US" sz="1800" dirty="0" smtClean="0"/>
              <a:t>Maximize </a:t>
            </a:r>
            <a:r>
              <a:rPr lang="en-US" sz="1800" dirty="0"/>
              <a:t>the total reward/value function (reinforcement </a:t>
            </a:r>
            <a:r>
              <a:rPr lang="en-US" sz="1800" dirty="0" smtClean="0"/>
              <a:t>learning)</a:t>
            </a:r>
          </a:p>
          <a:p>
            <a:pPr>
              <a:buClr>
                <a:schemeClr val="accent1">
                  <a:lumMod val="50000"/>
                </a:schemeClr>
              </a:buClr>
              <a:buSzPct val="80000"/>
              <a:buFont typeface="Wingdings" charset="2"/>
              <a:buChar char="Ø"/>
            </a:pPr>
            <a:r>
              <a:rPr lang="en-US" sz="1800" dirty="0" smtClean="0"/>
              <a:t>Maximize </a:t>
            </a:r>
            <a:r>
              <a:rPr lang="en-US" sz="1800" dirty="0"/>
              <a:t>information gain/minimize child node impurities (CART decision tree </a:t>
            </a:r>
            <a:r>
              <a:rPr lang="en-US" sz="1800" dirty="0" smtClean="0"/>
              <a:t>classification)</a:t>
            </a:r>
          </a:p>
          <a:p>
            <a:pPr>
              <a:buClr>
                <a:schemeClr val="accent1">
                  <a:lumMod val="50000"/>
                </a:schemeClr>
              </a:buClr>
              <a:buSzPct val="80000"/>
              <a:buFont typeface="Wingdings" charset="2"/>
              <a:buChar char="Ø"/>
            </a:pPr>
            <a:r>
              <a:rPr lang="en-US" sz="1800" dirty="0" smtClean="0"/>
              <a:t>Minimize </a:t>
            </a:r>
            <a:r>
              <a:rPr lang="en-US" sz="1800" dirty="0"/>
              <a:t>a mean squared error cost (or loss) function (CART, decision tree regression, linear regression, adaptive linear neurons, </a:t>
            </a:r>
            <a:r>
              <a:rPr lang="en-US" sz="1800" dirty="0" smtClean="0"/>
              <a:t>...)</a:t>
            </a:r>
          </a:p>
          <a:p>
            <a:pPr>
              <a:buClr>
                <a:schemeClr val="accent1">
                  <a:lumMod val="50000"/>
                </a:schemeClr>
              </a:buClr>
              <a:buSzPct val="80000"/>
              <a:buFont typeface="Wingdings" charset="2"/>
              <a:buChar char="Ø"/>
            </a:pPr>
            <a:r>
              <a:rPr lang="en-US" sz="1800" dirty="0" smtClean="0"/>
              <a:t>Maximize </a:t>
            </a:r>
            <a:r>
              <a:rPr lang="en-US" sz="1800" dirty="0"/>
              <a:t>log-likelihood or minimize cross-entropy loss (or cost) </a:t>
            </a:r>
            <a:r>
              <a:rPr lang="en-US" sz="1800" dirty="0" smtClean="0"/>
              <a:t>function</a:t>
            </a:r>
          </a:p>
          <a:p>
            <a:pPr>
              <a:buClr>
                <a:schemeClr val="accent1">
                  <a:lumMod val="50000"/>
                </a:schemeClr>
              </a:buClr>
              <a:buSzPct val="80000"/>
              <a:buFont typeface="Wingdings" charset="2"/>
              <a:buChar char="Ø"/>
            </a:pPr>
            <a:r>
              <a:rPr lang="en-US" sz="1800" dirty="0" smtClean="0"/>
              <a:t>Minimize </a:t>
            </a:r>
            <a:r>
              <a:rPr lang="en-US" sz="1800" dirty="0"/>
              <a:t>hinge loss (support vector machine)</a:t>
            </a:r>
            <a:endParaRPr lang="en-US" sz="1200" dirty="0"/>
          </a:p>
        </p:txBody>
      </p:sp>
      <p:sp>
        <p:nvSpPr>
          <p:cNvPr id="3" name="Oval 2"/>
          <p:cNvSpPr/>
          <p:nvPr/>
        </p:nvSpPr>
        <p:spPr>
          <a:xfrm>
            <a:off x="838200" y="3317932"/>
            <a:ext cx="8806543" cy="6555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7525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Resources Used</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35</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a:normAutofit/>
          </a:bodyPr>
          <a:lstStyle/>
          <a:p>
            <a:pPr>
              <a:buClr>
                <a:schemeClr val="accent1">
                  <a:lumMod val="50000"/>
                </a:schemeClr>
              </a:buClr>
              <a:buSzPct val="80000"/>
              <a:buFont typeface="Wingdings" charset="2"/>
              <a:buChar char="Ø"/>
            </a:pPr>
            <a:endParaRPr lang="en-US" sz="1800" dirty="0" smtClean="0"/>
          </a:p>
          <a:p>
            <a:pPr>
              <a:buClr>
                <a:schemeClr val="accent1">
                  <a:lumMod val="50000"/>
                </a:schemeClr>
              </a:buClr>
              <a:buSzPct val="80000"/>
              <a:buFont typeface="Wingdings" charset="2"/>
              <a:buChar char="Ø"/>
            </a:pPr>
            <a:r>
              <a:rPr lang="en-US" sz="1800" dirty="0"/>
              <a:t>Relatively new field, no </a:t>
            </a:r>
            <a:r>
              <a:rPr lang="en-US" sz="1800" dirty="0" smtClean="0"/>
              <a:t>“best” textbook</a:t>
            </a:r>
          </a:p>
          <a:p>
            <a:pPr>
              <a:buClr>
                <a:schemeClr val="accent1">
                  <a:lumMod val="50000"/>
                </a:schemeClr>
              </a:buClr>
              <a:buSzPct val="80000"/>
              <a:buFont typeface="Wingdings" charset="2"/>
              <a:buChar char="Ø"/>
            </a:pPr>
            <a:r>
              <a:rPr lang="en-US" sz="1800" dirty="0" err="1" smtClean="0"/>
              <a:t>Deeplearningbook</a:t>
            </a:r>
            <a:r>
              <a:rPr lang="en-US" sz="1800" dirty="0" smtClean="0"/>
              <a:t> by Ian </a:t>
            </a:r>
            <a:r>
              <a:rPr lang="en-US" sz="1800" dirty="0" err="1" smtClean="0"/>
              <a:t>Goodfellow</a:t>
            </a:r>
            <a:r>
              <a:rPr lang="en-US" sz="1800" dirty="0" smtClean="0"/>
              <a:t>, </a:t>
            </a:r>
            <a:r>
              <a:rPr lang="en-US" sz="1800" dirty="0" err="1" smtClean="0"/>
              <a:t>Yoshua</a:t>
            </a:r>
            <a:r>
              <a:rPr lang="en-US" sz="1800" dirty="0" smtClean="0"/>
              <a:t> </a:t>
            </a:r>
            <a:r>
              <a:rPr lang="en-US" sz="1800" dirty="0" err="1" smtClean="0"/>
              <a:t>Bengio</a:t>
            </a:r>
            <a:r>
              <a:rPr lang="en-US" sz="1800" dirty="0" smtClean="0"/>
              <a:t> and Aaron </a:t>
            </a:r>
            <a:r>
              <a:rPr lang="en-US" sz="1800" dirty="0" err="1" smtClean="0"/>
              <a:t>Courville</a:t>
            </a:r>
            <a:endParaRPr lang="en-US" sz="1800" dirty="0" smtClean="0"/>
          </a:p>
          <a:p>
            <a:pPr>
              <a:buClr>
                <a:schemeClr val="accent1">
                  <a:lumMod val="50000"/>
                </a:schemeClr>
              </a:buClr>
              <a:buSzPct val="80000"/>
              <a:buFont typeface="Wingdings" charset="2"/>
              <a:buChar char="Ø"/>
            </a:pPr>
            <a:r>
              <a:rPr lang="en-US" sz="1800" dirty="0" err="1"/>
              <a:t>Deeplearning.ai</a:t>
            </a:r>
            <a:r>
              <a:rPr lang="en-US" sz="1800" dirty="0"/>
              <a:t> course by Andrew </a:t>
            </a:r>
            <a:r>
              <a:rPr lang="en-US" sz="1800" dirty="0" smtClean="0"/>
              <a:t>Ng</a:t>
            </a:r>
          </a:p>
          <a:p>
            <a:pPr>
              <a:buClr>
                <a:schemeClr val="accent1">
                  <a:lumMod val="50000"/>
                </a:schemeClr>
              </a:buClr>
              <a:buSzPct val="80000"/>
              <a:buFont typeface="Wingdings" charset="2"/>
              <a:buChar char="Ø"/>
            </a:pPr>
            <a:r>
              <a:rPr lang="en-US" sz="1800" dirty="0" smtClean="0"/>
              <a:t>CS231n: Convolutional Neural Networks for Visual Recognition by </a:t>
            </a:r>
            <a:r>
              <a:rPr lang="en-US" sz="1800" dirty="0" err="1" smtClean="0"/>
              <a:t>Fei-Fei</a:t>
            </a:r>
            <a:r>
              <a:rPr lang="en-US" sz="1800" dirty="0" smtClean="0"/>
              <a:t> Li, Andrej </a:t>
            </a:r>
            <a:r>
              <a:rPr lang="en-US" sz="1800" dirty="0" err="1" smtClean="0"/>
              <a:t>Karpathy</a:t>
            </a:r>
            <a:r>
              <a:rPr lang="en-US" sz="1800" dirty="0" smtClean="0"/>
              <a:t>, </a:t>
            </a:r>
            <a:r>
              <a:rPr lang="en-US" sz="1800" dirty="0" err="1" smtClean="0"/>
              <a:t>Justing</a:t>
            </a:r>
            <a:r>
              <a:rPr lang="en-US" sz="1800" dirty="0" smtClean="0"/>
              <a:t>  Johnson</a:t>
            </a:r>
          </a:p>
          <a:p>
            <a:pPr>
              <a:buClr>
                <a:schemeClr val="accent1">
                  <a:lumMod val="50000"/>
                </a:schemeClr>
              </a:buClr>
              <a:buSzPct val="80000"/>
              <a:buFont typeface="Wingdings" charset="2"/>
              <a:buChar char="Ø"/>
            </a:pPr>
            <a:r>
              <a:rPr lang="en-US" sz="1800" dirty="0" smtClean="0"/>
              <a:t>STAT </a:t>
            </a:r>
            <a:r>
              <a:rPr lang="en-US" sz="1800" dirty="0"/>
              <a:t>479: Deep Learning by Sebastian </a:t>
            </a:r>
            <a:r>
              <a:rPr lang="en-US" sz="1800" dirty="0" err="1" smtClean="0"/>
              <a:t>Raschka</a:t>
            </a:r>
            <a:endParaRPr lang="en-US" sz="1800" dirty="0" smtClean="0"/>
          </a:p>
          <a:p>
            <a:pPr>
              <a:buClr>
                <a:schemeClr val="accent1">
                  <a:lumMod val="50000"/>
                </a:schemeClr>
              </a:buClr>
              <a:buSzPct val="80000"/>
              <a:buFont typeface="Wingdings" charset="2"/>
              <a:buChar char="Ø"/>
            </a:pPr>
            <a:r>
              <a:rPr lang="en-US" sz="1800" dirty="0" smtClean="0"/>
              <a:t>CMSC 35246 Deep Learning by </a:t>
            </a:r>
            <a:r>
              <a:rPr lang="en-US" sz="1800" dirty="0" err="1" smtClean="0"/>
              <a:t>Shubhendu</a:t>
            </a:r>
            <a:r>
              <a:rPr lang="en-US" sz="1800" dirty="0" smtClean="0"/>
              <a:t> Trivedi and </a:t>
            </a:r>
            <a:r>
              <a:rPr lang="en-US" sz="1800" dirty="0" err="1" smtClean="0"/>
              <a:t>Risi</a:t>
            </a:r>
            <a:r>
              <a:rPr lang="en-US" sz="1800" dirty="0" smtClean="0"/>
              <a:t> </a:t>
            </a:r>
            <a:r>
              <a:rPr lang="en-US" sz="1800" dirty="0" err="1" smtClean="0"/>
              <a:t>Kondor</a:t>
            </a:r>
            <a:endParaRPr lang="en-US" sz="1800" dirty="0" smtClean="0"/>
          </a:p>
          <a:p>
            <a:pPr>
              <a:buClr>
                <a:schemeClr val="accent1">
                  <a:lumMod val="50000"/>
                </a:schemeClr>
              </a:buClr>
              <a:buSzPct val="80000"/>
              <a:buFont typeface="Wingdings" charset="2"/>
              <a:buChar char="Ø"/>
            </a:pPr>
            <a:r>
              <a:rPr lang="en-US" sz="1800" dirty="0" smtClean="0"/>
              <a:t>Scientific papers, online references and etc.</a:t>
            </a:r>
          </a:p>
        </p:txBody>
      </p:sp>
    </p:spTree>
    <p:extLst>
      <p:ext uri="{BB962C8B-B14F-4D97-AF65-F5344CB8AC3E}">
        <p14:creationId xmlns:p14="http://schemas.microsoft.com/office/powerpoint/2010/main" val="150947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Verdana" charset="0"/>
                <a:ea typeface="Verdana" charset="0"/>
                <a:cs typeface="Verdana" charset="0"/>
              </a:rPr>
              <a:t>Grade Policy</a:t>
            </a: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36</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a:normAutofit/>
          </a:bodyPr>
          <a:lstStyle/>
          <a:p>
            <a:pPr marL="0" indent="0">
              <a:buNone/>
            </a:pPr>
            <a:r>
              <a:rPr lang="en-US" dirty="0"/>
              <a:t>Midterm exam:	</a:t>
            </a:r>
            <a:r>
              <a:rPr lang="en-US" dirty="0" smtClean="0"/>
              <a:t>	30</a:t>
            </a:r>
            <a:r>
              <a:rPr lang="en-US" dirty="0"/>
              <a:t>%</a:t>
            </a:r>
          </a:p>
          <a:p>
            <a:pPr marL="0" indent="0">
              <a:buNone/>
            </a:pPr>
            <a:r>
              <a:rPr lang="en-US" dirty="0"/>
              <a:t>Assignments:		30%</a:t>
            </a:r>
          </a:p>
          <a:p>
            <a:pPr marL="0" indent="0">
              <a:buNone/>
            </a:pPr>
            <a:r>
              <a:rPr lang="en-US" dirty="0"/>
              <a:t>Final</a:t>
            </a:r>
          </a:p>
          <a:p>
            <a:pPr marL="457200" lvl="1" indent="0">
              <a:buNone/>
            </a:pPr>
            <a:r>
              <a:rPr lang="en-US" dirty="0" smtClean="0"/>
              <a:t>- Practical </a:t>
            </a:r>
            <a:r>
              <a:rPr lang="en-US" dirty="0"/>
              <a:t>part:	20%</a:t>
            </a:r>
          </a:p>
          <a:p>
            <a:pPr marL="457200" lvl="1" indent="0">
              <a:buNone/>
            </a:pPr>
            <a:r>
              <a:rPr lang="en-US" dirty="0" smtClean="0"/>
              <a:t>- Theoretical </a:t>
            </a:r>
            <a:r>
              <a:rPr lang="en-US" dirty="0"/>
              <a:t>part:	20%</a:t>
            </a:r>
          </a:p>
        </p:txBody>
      </p:sp>
    </p:spTree>
    <p:extLst>
      <p:ext uri="{BB962C8B-B14F-4D97-AF65-F5344CB8AC3E}">
        <p14:creationId xmlns:p14="http://schemas.microsoft.com/office/powerpoint/2010/main" val="900395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Recommended Background</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37</a:t>
            </a:fld>
            <a:endParaRPr lang="en-US" dirty="0">
              <a:solidFill>
                <a:schemeClr val="bg1"/>
              </a:solidFill>
            </a:endParaRPr>
          </a:p>
        </p:txBody>
      </p:sp>
      <p:sp>
        <p:nvSpPr>
          <p:cNvPr id="6" name="Content Placeholder 5"/>
          <p:cNvSpPr>
            <a:spLocks noGrp="1"/>
          </p:cNvSpPr>
          <p:nvPr>
            <p:ph idx="1"/>
          </p:nvPr>
        </p:nvSpPr>
        <p:spPr>
          <a:xfrm>
            <a:off x="838200" y="840241"/>
            <a:ext cx="10515600" cy="5509762"/>
          </a:xfrm>
        </p:spPr>
        <p:txBody>
          <a:bodyPr>
            <a:noAutofit/>
          </a:bodyPr>
          <a:lstStyle/>
          <a:p>
            <a:pPr marL="0" indent="0">
              <a:spcBef>
                <a:spcPts val="400"/>
              </a:spcBef>
              <a:buNone/>
            </a:pPr>
            <a:r>
              <a:rPr lang="en-US" sz="1400" b="1" dirty="0">
                <a:latin typeface="CMU Sans Serif Medium" charset="0"/>
                <a:ea typeface="CMU Sans Serif Medium" charset="0"/>
                <a:cs typeface="CMU Sans Serif Medium" charset="0"/>
              </a:rPr>
              <a:t>Linear </a:t>
            </a:r>
            <a:r>
              <a:rPr lang="en-US" sz="1400" b="1" dirty="0" smtClean="0">
                <a:latin typeface="CMU Sans Serif Medium" charset="0"/>
                <a:ea typeface="CMU Sans Serif Medium" charset="0"/>
                <a:cs typeface="CMU Sans Serif Medium" charset="0"/>
              </a:rPr>
              <a:t>Algebra: </a:t>
            </a:r>
            <a:r>
              <a:rPr lang="en-US" sz="1400" dirty="0" smtClean="0">
                <a:latin typeface="CMU Sans Serif Medium" charset="0"/>
                <a:ea typeface="CMU Sans Serif Medium" charset="0"/>
                <a:cs typeface="CMU Sans Serif Medium" charset="0"/>
              </a:rPr>
              <a:t>vectors, matrices, linear equations, </a:t>
            </a:r>
            <a:r>
              <a:rPr lang="mr-IN" sz="1400" dirty="0" smtClean="0">
                <a:latin typeface="CMU Sans Serif Medium" charset="0"/>
                <a:ea typeface="CMU Sans Serif Medium" charset="0"/>
                <a:cs typeface="CMU Sans Serif Medium" charset="0"/>
              </a:rPr>
              <a:t>…</a:t>
            </a:r>
            <a:endParaRPr lang="en-US" sz="1400" dirty="0" smtClean="0">
              <a:latin typeface="CMU Sans Serif Medium" charset="0"/>
              <a:ea typeface="CMU Sans Serif Medium" charset="0"/>
              <a:cs typeface="CMU Sans Serif Medium" charset="0"/>
            </a:endParaRPr>
          </a:p>
          <a:p>
            <a:pPr marL="0" indent="0">
              <a:spcBef>
                <a:spcPts val="400"/>
              </a:spcBef>
              <a:buNone/>
            </a:pPr>
            <a:r>
              <a:rPr lang="en-US" sz="1400" dirty="0">
                <a:latin typeface="CMU Sans Serif Medium" charset="0"/>
                <a:ea typeface="CMU Sans Serif Medium" charset="0"/>
                <a:cs typeface="CMU Sans Serif Medium" charset="0"/>
              </a:rPr>
              <a:t> </a:t>
            </a:r>
            <a:r>
              <a:rPr lang="en-US" sz="1400" dirty="0" smtClean="0">
                <a:latin typeface="CMU Sans Serif Medium" charset="0"/>
                <a:ea typeface="CMU Sans Serif Medium" charset="0"/>
                <a:cs typeface="CMU Sans Serif Medium" charset="0"/>
              </a:rPr>
              <a:t> Sanity check: </a:t>
            </a:r>
            <a:r>
              <a:rPr lang="en-US" sz="1400" dirty="0">
                <a:latin typeface="CMU Sans Serif Medium" charset="0"/>
                <a:ea typeface="CMU Sans Serif Medium" charset="0"/>
                <a:cs typeface="CMU Sans Serif Medium" charset="0"/>
              </a:rPr>
              <a:t>W</a:t>
            </a:r>
            <a:r>
              <a:rPr lang="en-US" sz="1400" dirty="0" smtClean="0">
                <a:latin typeface="CMU Sans Serif Medium" charset="0"/>
                <a:ea typeface="CMU Sans Serif Medium" charset="0"/>
                <a:cs typeface="CMU Sans Serif Medium" charset="0"/>
              </a:rPr>
              <a:t>hat is identity matrix? </a:t>
            </a:r>
            <a:r>
              <a:rPr lang="en-US" sz="1400" dirty="0" err="1" smtClean="0">
                <a:latin typeface="CMU Sans Serif Medium" charset="0"/>
                <a:ea typeface="CMU Sans Serif Medium" charset="0"/>
                <a:cs typeface="CMU Sans Serif Medium" charset="0"/>
              </a:rPr>
              <a:t>Lp</a:t>
            </a:r>
            <a:r>
              <a:rPr lang="en-US" sz="1400" dirty="0" smtClean="0">
                <a:latin typeface="CMU Sans Serif Medium" charset="0"/>
                <a:ea typeface="CMU Sans Serif Medium" charset="0"/>
                <a:cs typeface="CMU Sans Serif Medium" charset="0"/>
              </a:rPr>
              <a:t> norm?</a:t>
            </a:r>
          </a:p>
          <a:p>
            <a:pPr marL="0" indent="0">
              <a:spcBef>
                <a:spcPts val="400"/>
              </a:spcBef>
              <a:buNone/>
            </a:pPr>
            <a:r>
              <a:rPr lang="en-US" sz="1400" b="1" dirty="0" smtClean="0">
                <a:latin typeface="CMU Sans Serif Medium" charset="0"/>
                <a:ea typeface="CMU Sans Serif Medium" charset="0"/>
                <a:cs typeface="CMU Sans Serif Medium" charset="0"/>
              </a:rPr>
              <a:t>Probability and Statistics: </a:t>
            </a:r>
            <a:r>
              <a:rPr lang="en-US" sz="1400" dirty="0" smtClean="0">
                <a:latin typeface="CMU Sans Serif Medium" charset="0"/>
                <a:ea typeface="CMU Sans Serif Medium" charset="0"/>
                <a:cs typeface="CMU Sans Serif Medium" charset="0"/>
              </a:rPr>
              <a:t>types of probabilities, distributions, Bayes theorem, likelihood</a:t>
            </a:r>
          </a:p>
          <a:p>
            <a:pPr marL="0" indent="0">
              <a:spcBef>
                <a:spcPts val="400"/>
              </a:spcBef>
              <a:buNone/>
            </a:pPr>
            <a:r>
              <a:rPr lang="en-US" sz="1400" dirty="0" smtClean="0">
                <a:latin typeface="CMU Sans Serif Medium" charset="0"/>
                <a:ea typeface="CMU Sans Serif Medium" charset="0"/>
                <a:cs typeface="CMU Sans Serif Medium" charset="0"/>
              </a:rPr>
              <a:t>  Sanity check: Probability vs likelihood? </a:t>
            </a:r>
            <a:r>
              <a:rPr lang="en-US" sz="1400" dirty="0">
                <a:latin typeface="CMU Sans Serif Medium" charset="0"/>
                <a:ea typeface="CMU Sans Serif Medium" charset="0"/>
                <a:cs typeface="CMU Sans Serif Medium" charset="0"/>
              </a:rPr>
              <a:t>C</a:t>
            </a:r>
            <a:r>
              <a:rPr lang="en-US" sz="1400" dirty="0" smtClean="0">
                <a:latin typeface="CMU Sans Serif Medium" charset="0"/>
                <a:ea typeface="CMU Sans Serif Medium" charset="0"/>
                <a:cs typeface="CMU Sans Serif Medium" charset="0"/>
              </a:rPr>
              <a:t>ovariance matrix? pdf? </a:t>
            </a:r>
            <a:r>
              <a:rPr lang="en-US" sz="1400" dirty="0">
                <a:latin typeface="CMU Sans Serif Medium" charset="0"/>
                <a:ea typeface="CMU Sans Serif Medium" charset="0"/>
                <a:cs typeface="CMU Sans Serif Medium" charset="0"/>
              </a:rPr>
              <a:t>Bayes theorem</a:t>
            </a:r>
            <a:r>
              <a:rPr lang="en-US" sz="1400" dirty="0" smtClean="0">
                <a:latin typeface="CMU Sans Serif Medium" charset="0"/>
                <a:ea typeface="CMU Sans Serif Medium" charset="0"/>
                <a:cs typeface="CMU Sans Serif Medium" charset="0"/>
              </a:rPr>
              <a:t>? </a:t>
            </a:r>
            <a:r>
              <a:rPr lang="en-US" sz="1400" dirty="0">
                <a:latin typeface="CMU Sans Serif Medium" charset="0"/>
                <a:ea typeface="CMU Sans Serif Medium" charset="0"/>
                <a:cs typeface="CMU Sans Serif Medium" charset="0"/>
              </a:rPr>
              <a:t>Why is “naïve Bayes” naive?</a:t>
            </a:r>
            <a:endParaRPr lang="en-US" sz="1400" dirty="0" smtClean="0">
              <a:latin typeface="CMU Sans Serif Medium" charset="0"/>
              <a:ea typeface="CMU Sans Serif Medium" charset="0"/>
              <a:cs typeface="CMU Sans Serif Medium" charset="0"/>
            </a:endParaRPr>
          </a:p>
          <a:p>
            <a:pPr marL="0" indent="0">
              <a:spcBef>
                <a:spcPts val="400"/>
              </a:spcBef>
              <a:buNone/>
            </a:pPr>
            <a:r>
              <a:rPr lang="en-US" sz="1400" b="1" dirty="0" smtClean="0">
                <a:latin typeface="CMU Sans Serif Medium" charset="0"/>
                <a:ea typeface="CMU Sans Serif Medium" charset="0"/>
                <a:cs typeface="CMU Sans Serif Medium" charset="0"/>
              </a:rPr>
              <a:t>Information Theory: </a:t>
            </a:r>
            <a:r>
              <a:rPr lang="en-US" sz="1400" dirty="0" smtClean="0">
                <a:latin typeface="CMU Sans Serif Medium" charset="0"/>
                <a:ea typeface="CMU Sans Serif Medium" charset="0"/>
                <a:cs typeface="CMU Sans Serif Medium" charset="0"/>
              </a:rPr>
              <a:t>entropy, </a:t>
            </a:r>
            <a:r>
              <a:rPr lang="mr-IN" sz="1400" dirty="0" smtClean="0">
                <a:latin typeface="CMU Sans Serif Medium" charset="0"/>
                <a:ea typeface="CMU Sans Serif Medium" charset="0"/>
                <a:cs typeface="CMU Sans Serif Medium" charset="0"/>
              </a:rPr>
              <a:t>…</a:t>
            </a:r>
            <a:endParaRPr lang="en-US" sz="1400" dirty="0" smtClean="0">
              <a:latin typeface="CMU Sans Serif Medium" charset="0"/>
              <a:ea typeface="CMU Sans Serif Medium" charset="0"/>
              <a:cs typeface="CMU Sans Serif Medium" charset="0"/>
            </a:endParaRPr>
          </a:p>
          <a:p>
            <a:pPr marL="0" indent="0">
              <a:spcBef>
                <a:spcPts val="400"/>
              </a:spcBef>
              <a:buNone/>
            </a:pPr>
            <a:r>
              <a:rPr lang="en-US" sz="1400" dirty="0" smtClean="0">
                <a:latin typeface="CMU Sans Serif Medium" charset="0"/>
                <a:ea typeface="CMU Sans Serif Medium" charset="0"/>
                <a:cs typeface="CMU Sans Serif Medium" charset="0"/>
              </a:rPr>
              <a:t>  Sanity check: why KL divergence is not a distance measure between 2 vectors?</a:t>
            </a:r>
          </a:p>
          <a:p>
            <a:pPr marL="0" indent="0">
              <a:spcBef>
                <a:spcPts val="400"/>
              </a:spcBef>
              <a:buNone/>
            </a:pPr>
            <a:r>
              <a:rPr lang="en-US" sz="1400" b="1" dirty="0" smtClean="0">
                <a:latin typeface="CMU Sans Serif Medium" charset="0"/>
                <a:ea typeface="CMU Sans Serif Medium" charset="0"/>
                <a:cs typeface="CMU Sans Serif Medium" charset="0"/>
              </a:rPr>
              <a:t>Calculus: </a:t>
            </a:r>
            <a:r>
              <a:rPr lang="en-US" sz="1400" dirty="0" smtClean="0">
                <a:latin typeface="CMU Sans Serif Medium" charset="0"/>
                <a:ea typeface="CMU Sans Serif Medium" charset="0"/>
                <a:cs typeface="CMU Sans Serif Medium" charset="0"/>
              </a:rPr>
              <a:t>derivatives, chain rule, </a:t>
            </a:r>
            <a:r>
              <a:rPr lang="mr-IN" sz="1400" dirty="0" smtClean="0">
                <a:latin typeface="CMU Sans Serif Medium" charset="0"/>
                <a:ea typeface="CMU Sans Serif Medium" charset="0"/>
                <a:cs typeface="CMU Sans Serif Medium" charset="0"/>
              </a:rPr>
              <a:t>…</a:t>
            </a:r>
            <a:endParaRPr lang="en-US" sz="1400" dirty="0">
              <a:latin typeface="CMU Sans Serif Medium" charset="0"/>
              <a:ea typeface="CMU Sans Serif Medium" charset="0"/>
              <a:cs typeface="CMU Sans Serif Medium" charset="0"/>
            </a:endParaRPr>
          </a:p>
          <a:p>
            <a:pPr marL="0" indent="0">
              <a:spcBef>
                <a:spcPts val="400"/>
              </a:spcBef>
              <a:buNone/>
            </a:pPr>
            <a:r>
              <a:rPr lang="en-US" sz="1400" dirty="0" smtClean="0">
                <a:latin typeface="CMU Sans Serif Medium" charset="0"/>
                <a:ea typeface="CMU Sans Serif Medium" charset="0"/>
                <a:cs typeface="CMU Sans Serif Medium" charset="0"/>
              </a:rPr>
              <a:t>   Sanity check: Chain rule? </a:t>
            </a:r>
            <a:r>
              <a:rPr lang="en-US" sz="1400" dirty="0" err="1" smtClean="0">
                <a:latin typeface="CMU Sans Serif Medium" charset="0"/>
                <a:ea typeface="CMU Sans Serif Medium" charset="0"/>
                <a:cs typeface="CMU Sans Serif Medium" charset="0"/>
              </a:rPr>
              <a:t>Jacobian</a:t>
            </a:r>
            <a:r>
              <a:rPr lang="en-US" sz="1400" dirty="0" smtClean="0">
                <a:latin typeface="CMU Sans Serif Medium" charset="0"/>
                <a:ea typeface="CMU Sans Serif Medium" charset="0"/>
                <a:cs typeface="CMU Sans Serif Medium" charset="0"/>
              </a:rPr>
              <a:t> matrix?</a:t>
            </a:r>
          </a:p>
          <a:p>
            <a:pPr marL="0" indent="0">
              <a:spcBef>
                <a:spcPts val="400"/>
              </a:spcBef>
              <a:buNone/>
            </a:pPr>
            <a:r>
              <a:rPr lang="en-US" sz="1400" b="1" dirty="0" smtClean="0">
                <a:latin typeface="CMU Sans Serif Medium" charset="0"/>
                <a:ea typeface="CMU Sans Serif Medium" charset="0"/>
                <a:cs typeface="CMU Sans Serif Medium" charset="0"/>
              </a:rPr>
              <a:t>Numerical Calculations: </a:t>
            </a:r>
            <a:r>
              <a:rPr lang="en-US" sz="1400" dirty="0" smtClean="0">
                <a:latin typeface="CMU Sans Serif Medium" charset="0"/>
                <a:ea typeface="CMU Sans Serif Medium" charset="0"/>
                <a:cs typeface="CMU Sans Serif Medium" charset="0"/>
              </a:rPr>
              <a:t>gradient descent, </a:t>
            </a:r>
            <a:r>
              <a:rPr lang="mr-IN" sz="1400" dirty="0" smtClean="0">
                <a:latin typeface="CMU Sans Serif Medium" charset="0"/>
                <a:ea typeface="CMU Sans Serif Medium" charset="0"/>
                <a:cs typeface="CMU Sans Serif Medium" charset="0"/>
              </a:rPr>
              <a:t>…</a:t>
            </a:r>
            <a:endParaRPr lang="en-US" sz="1400" dirty="0" smtClean="0">
              <a:latin typeface="CMU Sans Serif Medium" charset="0"/>
              <a:ea typeface="CMU Sans Serif Medium" charset="0"/>
              <a:cs typeface="CMU Sans Serif Medium" charset="0"/>
            </a:endParaRPr>
          </a:p>
          <a:p>
            <a:pPr marL="0" indent="0">
              <a:spcBef>
                <a:spcPts val="400"/>
              </a:spcBef>
              <a:buNone/>
            </a:pPr>
            <a:r>
              <a:rPr lang="en-US" sz="1400" dirty="0" smtClean="0">
                <a:latin typeface="CMU Sans Serif Medium" charset="0"/>
                <a:ea typeface="CMU Sans Serif Medium" charset="0"/>
                <a:cs typeface="CMU Sans Serif Medium" charset="0"/>
              </a:rPr>
              <a:t>  Sanity check: what is numerical underflow? </a:t>
            </a:r>
          </a:p>
          <a:p>
            <a:pPr marL="0" indent="0">
              <a:spcBef>
                <a:spcPts val="400"/>
              </a:spcBef>
              <a:buNone/>
            </a:pPr>
            <a:r>
              <a:rPr lang="en-US" sz="1400" b="1" dirty="0" smtClean="0">
                <a:latin typeface="CMU Sans Serif Medium" charset="0"/>
                <a:ea typeface="CMU Sans Serif Medium" charset="0"/>
                <a:cs typeface="CMU Sans Serif Medium" charset="0"/>
              </a:rPr>
              <a:t>Machine Learning: </a:t>
            </a:r>
            <a:r>
              <a:rPr lang="en-US" sz="1400" dirty="0" smtClean="0">
                <a:latin typeface="CMU Sans Serif Medium" charset="0"/>
                <a:ea typeface="CMU Sans Serif Medium" charset="0"/>
                <a:cs typeface="CMU Sans Serif Medium" charset="0"/>
              </a:rPr>
              <a:t>representation, evaluation, optimization</a:t>
            </a:r>
          </a:p>
          <a:p>
            <a:pPr marL="0" indent="0">
              <a:spcBef>
                <a:spcPts val="400"/>
              </a:spcBef>
              <a:buNone/>
            </a:pPr>
            <a:r>
              <a:rPr lang="en-US" sz="1400" dirty="0" smtClean="0">
                <a:latin typeface="CMU Sans Serif Medium" charset="0"/>
                <a:ea typeface="CMU Sans Serif Medium" charset="0"/>
                <a:cs typeface="CMU Sans Serif Medium" charset="0"/>
              </a:rPr>
              <a:t>  Sanity check: How to choose appropriate algorithm? How to detect </a:t>
            </a:r>
            <a:r>
              <a:rPr lang="en-US" sz="1400" dirty="0" err="1" smtClean="0">
                <a:latin typeface="CMU Sans Serif Medium" charset="0"/>
                <a:ea typeface="CMU Sans Serif Medium" charset="0"/>
                <a:cs typeface="CMU Sans Serif Medium" charset="0"/>
              </a:rPr>
              <a:t>overfitting</a:t>
            </a:r>
            <a:r>
              <a:rPr lang="en-US" sz="1400" dirty="0">
                <a:latin typeface="CMU Sans Serif Medium" charset="0"/>
                <a:ea typeface="CMU Sans Serif Medium" charset="0"/>
                <a:cs typeface="CMU Sans Serif Medium" charset="0"/>
              </a:rPr>
              <a:t> </a:t>
            </a:r>
            <a:r>
              <a:rPr lang="en-US" sz="1400" dirty="0" smtClean="0">
                <a:latin typeface="CMU Sans Serif Medium" charset="0"/>
                <a:ea typeface="CMU Sans Serif Medium" charset="0"/>
                <a:cs typeface="CMU Sans Serif Medium" charset="0"/>
              </a:rPr>
              <a:t>and </a:t>
            </a:r>
            <a:r>
              <a:rPr lang="en-US" sz="1400" dirty="0" err="1" smtClean="0">
                <a:latin typeface="CMU Sans Serif Medium" charset="0"/>
                <a:ea typeface="CMU Sans Serif Medium" charset="0"/>
                <a:cs typeface="CMU Sans Serif Medium" charset="0"/>
              </a:rPr>
              <a:t>underfitting</a:t>
            </a:r>
            <a:r>
              <a:rPr lang="en-US" sz="1400" dirty="0" smtClean="0">
                <a:latin typeface="CMU Sans Serif Medium" charset="0"/>
                <a:ea typeface="CMU Sans Serif Medium" charset="0"/>
                <a:cs typeface="CMU Sans Serif Medium" charset="0"/>
              </a:rPr>
              <a:t>? Evaluation? </a:t>
            </a:r>
            <a:r>
              <a:rPr lang="en-US" sz="1400" dirty="0" err="1" smtClean="0">
                <a:latin typeface="CMU Sans Serif Medium" charset="0"/>
                <a:ea typeface="CMU Sans Serif Medium" charset="0"/>
                <a:cs typeface="CMU Sans Serif Medium" charset="0"/>
              </a:rPr>
              <a:t>Bootstraping</a:t>
            </a:r>
            <a:r>
              <a:rPr lang="en-US" sz="1400" dirty="0">
                <a:latin typeface="CMU Sans Serif Medium" charset="0"/>
                <a:ea typeface="CMU Sans Serif Medium" charset="0"/>
                <a:cs typeface="CMU Sans Serif Medium" charset="0"/>
              </a:rPr>
              <a:t>,</a:t>
            </a:r>
            <a:r>
              <a:rPr lang="en-US" sz="1400" dirty="0" smtClean="0">
                <a:latin typeface="CMU Sans Serif Medium" charset="0"/>
                <a:ea typeface="CMU Sans Serif Medium" charset="0"/>
                <a:cs typeface="CMU Sans Serif Medium" charset="0"/>
              </a:rPr>
              <a:t> bagging, boosting?</a:t>
            </a:r>
            <a:endParaRPr lang="en-US" sz="1400" dirty="0">
              <a:latin typeface="CMU Sans Serif Medium" charset="0"/>
              <a:ea typeface="CMU Sans Serif Medium" charset="0"/>
              <a:cs typeface="CMU Sans Serif Medium" charset="0"/>
            </a:endParaRPr>
          </a:p>
          <a:p>
            <a:pPr marL="0" indent="0">
              <a:spcBef>
                <a:spcPts val="400"/>
              </a:spcBef>
              <a:buNone/>
            </a:pPr>
            <a:r>
              <a:rPr lang="en-US" sz="1400" b="1" dirty="0" smtClean="0">
                <a:latin typeface="CMU Sans Serif Medium" charset="0"/>
                <a:ea typeface="CMU Sans Serif Medium" charset="0"/>
                <a:cs typeface="CMU Sans Serif Medium" charset="0"/>
              </a:rPr>
              <a:t>Algorithms and Data Structures: </a:t>
            </a:r>
            <a:r>
              <a:rPr lang="en-US" sz="1400" dirty="0" smtClean="0">
                <a:latin typeface="CMU Sans Serif Medium" charset="0"/>
                <a:ea typeface="CMU Sans Serif Medium" charset="0"/>
                <a:cs typeface="CMU Sans Serif Medium" charset="0"/>
              </a:rPr>
              <a:t>time and memory complexities, dictionaries, sets, lists, sorting, </a:t>
            </a:r>
            <a:r>
              <a:rPr lang="mr-IN" sz="1400" dirty="0" smtClean="0">
                <a:latin typeface="CMU Sans Serif Medium" charset="0"/>
                <a:ea typeface="CMU Sans Serif Medium" charset="0"/>
                <a:cs typeface="CMU Sans Serif Medium" charset="0"/>
              </a:rPr>
              <a:t>…</a:t>
            </a:r>
            <a:endParaRPr lang="en-US" sz="1400" dirty="0" smtClean="0">
              <a:latin typeface="CMU Sans Serif Medium" charset="0"/>
              <a:ea typeface="CMU Sans Serif Medium" charset="0"/>
              <a:cs typeface="CMU Sans Serif Medium" charset="0"/>
            </a:endParaRPr>
          </a:p>
          <a:p>
            <a:pPr marL="0" indent="0">
              <a:spcBef>
                <a:spcPts val="400"/>
              </a:spcBef>
              <a:buNone/>
            </a:pPr>
            <a:r>
              <a:rPr lang="en-US" sz="1400" dirty="0">
                <a:latin typeface="CMU Sans Serif Medium" charset="0"/>
                <a:ea typeface="CMU Sans Serif Medium" charset="0"/>
                <a:cs typeface="CMU Sans Serif Medium" charset="0"/>
              </a:rPr>
              <a:t> </a:t>
            </a:r>
            <a:r>
              <a:rPr lang="en-US" sz="1400" dirty="0" smtClean="0">
                <a:latin typeface="CMU Sans Serif Medium" charset="0"/>
                <a:ea typeface="CMU Sans Serif Medium" charset="0"/>
                <a:cs typeface="CMU Sans Serif Medium" charset="0"/>
              </a:rPr>
              <a:t> Sanity check: explain hash map</a:t>
            </a:r>
          </a:p>
          <a:p>
            <a:pPr marL="0" indent="0">
              <a:spcBef>
                <a:spcPts val="400"/>
              </a:spcBef>
              <a:buNone/>
            </a:pPr>
            <a:r>
              <a:rPr lang="en-US" sz="1400" b="1" dirty="0" smtClean="0">
                <a:latin typeface="CMU Sans Serif Medium" charset="0"/>
                <a:ea typeface="CMU Sans Serif Medium" charset="0"/>
                <a:cs typeface="CMU Sans Serif Medium" charset="0"/>
              </a:rPr>
              <a:t>Programming proficiency in Python:</a:t>
            </a:r>
          </a:p>
          <a:p>
            <a:pPr marL="0" indent="0">
              <a:spcBef>
                <a:spcPts val="400"/>
              </a:spcBef>
              <a:buNone/>
            </a:pPr>
            <a:r>
              <a:rPr lang="en-US" altLang="en-US" sz="1100" dirty="0">
                <a:solidFill>
                  <a:srgbClr val="000000"/>
                </a:solidFill>
                <a:latin typeface="CMU Sans Serif Medium" charset="0"/>
                <a:ea typeface="CMU Sans Serif Medium" charset="0"/>
                <a:cs typeface="CMU Sans Serif Medium" charset="0"/>
              </a:rPr>
              <a:t> </a:t>
            </a:r>
            <a:r>
              <a:rPr lang="en-US" altLang="en-US" sz="1100" dirty="0" smtClean="0">
                <a:solidFill>
                  <a:srgbClr val="000000"/>
                </a:solidFill>
                <a:latin typeface="CMU Sans Serif Medium" charset="0"/>
                <a:ea typeface="CMU Sans Serif Medium" charset="0"/>
                <a:cs typeface="CMU Sans Serif Medium" charset="0"/>
              </a:rPr>
              <a:t> </a:t>
            </a:r>
            <a:r>
              <a:rPr lang="en-US" altLang="en-US" sz="1400" dirty="0" smtClean="0">
                <a:solidFill>
                  <a:srgbClr val="000000"/>
                </a:solidFill>
                <a:latin typeface="CMU Sans Serif Medium" charset="0"/>
                <a:ea typeface="CMU Sans Serif Medium" charset="0"/>
                <a:cs typeface="CMU Sans Serif Medium" charset="0"/>
              </a:rPr>
              <a:t>Sanity </a:t>
            </a:r>
            <a:r>
              <a:rPr lang="en-US" altLang="en-US" sz="1400" dirty="0" smtClean="0">
                <a:solidFill>
                  <a:srgbClr val="000000"/>
                </a:solidFill>
                <a:latin typeface="CMU Sans Serif Medium" charset="0"/>
                <a:ea typeface="CMU Sans Serif Medium" charset="0"/>
                <a:cs typeface="CMU Sans Serif Medium" charset="0"/>
              </a:rPr>
              <a:t>check: </a:t>
            </a:r>
            <a:r>
              <a:rPr lang="en-US" altLang="en-US" sz="1400" dirty="0" smtClean="0">
                <a:solidFill>
                  <a:srgbClr val="000000"/>
                </a:solidFill>
                <a:latin typeface="CMU Sans Serif Medium" charset="0"/>
                <a:ea typeface="CMU Sans Serif Medium" charset="0"/>
                <a:cs typeface="CMU Sans Serif Medium" charset="0"/>
              </a:rPr>
              <a:t>Given two sparse matrices A and B, return the result of AB. (Assume A’s column number is equal to B’s rows number)</a:t>
            </a:r>
            <a:endParaRPr lang="en-US" altLang="en-US" sz="1100" dirty="0">
              <a:solidFill>
                <a:srgbClr val="000000"/>
              </a:solidFill>
              <a:latin typeface="CMU Sans Serif Medium" charset="0"/>
              <a:ea typeface="CMU Sans Serif Medium" charset="0"/>
              <a:cs typeface="CMU Sans Serif Medium" charset="0"/>
            </a:endParaRPr>
          </a:p>
          <a:p>
            <a:pPr marL="0" indent="0">
              <a:spcBef>
                <a:spcPts val="400"/>
              </a:spcBef>
              <a:buNone/>
            </a:pPr>
            <a:r>
              <a:rPr lang="en-US" altLang="en-US" sz="1100" dirty="0" smtClean="0">
                <a:solidFill>
                  <a:srgbClr val="000000"/>
                </a:solidFill>
                <a:latin typeface="CMU Sans Serif Medium" charset="0"/>
                <a:ea typeface="CMU Sans Serif Medium" charset="0"/>
                <a:cs typeface="CMU Sans Serif Medium" charset="0"/>
              </a:rPr>
              <a:t>	</a:t>
            </a:r>
            <a:r>
              <a:rPr lang="en-US" altLang="en-US" sz="1400" dirty="0" smtClean="0">
                <a:solidFill>
                  <a:srgbClr val="000000"/>
                </a:solidFill>
                <a:latin typeface="Courier" charset="0"/>
                <a:ea typeface="Courier" charset="0"/>
                <a:cs typeface="Courier" charset="0"/>
              </a:rPr>
              <a:t>[</a:t>
            </a:r>
            <a:r>
              <a:rPr lang="en-US" altLang="en-US" sz="1400" dirty="0" smtClean="0">
                <a:solidFill>
                  <a:srgbClr val="CC0000"/>
                </a:solidFill>
                <a:latin typeface="Courier" charset="0"/>
                <a:ea typeface="Courier" charset="0"/>
                <a:cs typeface="Courier" charset="0"/>
              </a:rPr>
              <a:t>p</a:t>
            </a:r>
            <a:r>
              <a:rPr lang="en-US" altLang="en-US" sz="1400" dirty="0" smtClean="0">
                <a:solidFill>
                  <a:srgbClr val="000000"/>
                </a:solidFill>
                <a:latin typeface="Courier" charset="0"/>
                <a:ea typeface="Courier" charset="0"/>
                <a:cs typeface="Courier" charset="0"/>
              </a:rPr>
              <a:t> </a:t>
            </a:r>
            <a:r>
              <a:rPr lang="en-US" altLang="en-US" sz="1400" dirty="0">
                <a:solidFill>
                  <a:srgbClr val="336699"/>
                </a:solidFill>
                <a:latin typeface="Courier" charset="0"/>
                <a:ea typeface="Courier" charset="0"/>
                <a:cs typeface="Courier" charset="0"/>
              </a:rPr>
              <a:t>for</a:t>
            </a:r>
            <a:r>
              <a:rPr lang="en-US" altLang="en-US" sz="1400" dirty="0">
                <a:solidFill>
                  <a:srgbClr val="000000"/>
                </a:solidFill>
                <a:latin typeface="Courier" charset="0"/>
                <a:ea typeface="Courier" charset="0"/>
                <a:cs typeface="Courier" charset="0"/>
              </a:rPr>
              <a:t> </a:t>
            </a:r>
            <a:r>
              <a:rPr lang="en-US" altLang="en-US" sz="1400" dirty="0">
                <a:solidFill>
                  <a:srgbClr val="CC0000"/>
                </a:solidFill>
                <a:latin typeface="Courier" charset="0"/>
                <a:ea typeface="Courier" charset="0"/>
                <a:cs typeface="Courier" charset="0"/>
              </a:rPr>
              <a:t>p</a:t>
            </a:r>
            <a:r>
              <a:rPr lang="en-US" altLang="en-US" sz="1400" dirty="0">
                <a:solidFill>
                  <a:srgbClr val="000000"/>
                </a:solidFill>
                <a:latin typeface="Courier" charset="0"/>
                <a:ea typeface="Courier" charset="0"/>
                <a:cs typeface="Courier" charset="0"/>
              </a:rPr>
              <a:t> </a:t>
            </a:r>
            <a:r>
              <a:rPr lang="en-US" altLang="en-US" sz="1400" dirty="0">
                <a:solidFill>
                  <a:srgbClr val="336699"/>
                </a:solidFill>
                <a:latin typeface="Courier" charset="0"/>
                <a:ea typeface="Courier" charset="0"/>
                <a:cs typeface="Courier" charset="0"/>
              </a:rPr>
              <a:t>in</a:t>
            </a:r>
            <a:r>
              <a:rPr lang="en-US" altLang="en-US" sz="1400" dirty="0">
                <a:solidFill>
                  <a:srgbClr val="000000"/>
                </a:solidFill>
                <a:latin typeface="Courier" charset="0"/>
                <a:ea typeface="Courier" charset="0"/>
                <a:cs typeface="Courier" charset="0"/>
              </a:rPr>
              <a:t> range(100) </a:t>
            </a:r>
            <a:r>
              <a:rPr lang="en-US" altLang="en-US" sz="1400" dirty="0">
                <a:solidFill>
                  <a:srgbClr val="336699"/>
                </a:solidFill>
                <a:latin typeface="Courier" charset="0"/>
                <a:ea typeface="Courier" charset="0"/>
                <a:cs typeface="Courier" charset="0"/>
              </a:rPr>
              <a:t>if</a:t>
            </a:r>
            <a:r>
              <a:rPr lang="en-US" altLang="en-US" sz="1400" dirty="0">
                <a:solidFill>
                  <a:srgbClr val="000000"/>
                </a:solidFill>
                <a:latin typeface="Courier" charset="0"/>
                <a:ea typeface="Courier" charset="0"/>
                <a:cs typeface="Courier" charset="0"/>
              </a:rPr>
              <a:t> not </a:t>
            </a:r>
            <a:r>
              <a:rPr lang="en-US" altLang="en-US" sz="1400" dirty="0" smtClean="0">
                <a:solidFill>
                  <a:srgbClr val="000000"/>
                </a:solidFill>
                <a:latin typeface="Courier" charset="0"/>
                <a:ea typeface="Courier" charset="0"/>
                <a:cs typeface="Courier" charset="0"/>
              </a:rPr>
              <a:t>(</a:t>
            </a:r>
            <a:r>
              <a:rPr lang="en-US" altLang="en-US" sz="1400" dirty="0" smtClean="0">
                <a:solidFill>
                  <a:srgbClr val="CC0000"/>
                </a:solidFill>
                <a:latin typeface="Courier" charset="0"/>
                <a:ea typeface="Courier" charset="0"/>
                <a:cs typeface="Courier" charset="0"/>
              </a:rPr>
              <a:t>x</a:t>
            </a:r>
            <a:r>
              <a:rPr lang="en-US" altLang="en-US" sz="1400" dirty="0" smtClean="0">
                <a:solidFill>
                  <a:srgbClr val="000000"/>
                </a:solidFill>
                <a:latin typeface="Courier" charset="0"/>
                <a:ea typeface="Courier" charset="0"/>
                <a:cs typeface="Courier" charset="0"/>
              </a:rPr>
              <a:t> </a:t>
            </a:r>
            <a:r>
              <a:rPr lang="en-US" altLang="en-US" sz="1400" dirty="0">
                <a:solidFill>
                  <a:srgbClr val="336699"/>
                </a:solidFill>
                <a:latin typeface="Courier" charset="0"/>
                <a:ea typeface="Courier" charset="0"/>
                <a:cs typeface="Courier" charset="0"/>
              </a:rPr>
              <a:t>for</a:t>
            </a:r>
            <a:r>
              <a:rPr lang="en-US" altLang="en-US" sz="1400" dirty="0">
                <a:solidFill>
                  <a:srgbClr val="000000"/>
                </a:solidFill>
                <a:latin typeface="Courier" charset="0"/>
                <a:ea typeface="Courier" charset="0"/>
                <a:cs typeface="Courier" charset="0"/>
              </a:rPr>
              <a:t> </a:t>
            </a:r>
            <a:r>
              <a:rPr lang="en-US" altLang="en-US" sz="1400" dirty="0">
                <a:solidFill>
                  <a:srgbClr val="CC0000"/>
                </a:solidFill>
                <a:latin typeface="Courier" charset="0"/>
                <a:ea typeface="Courier" charset="0"/>
                <a:cs typeface="Courier" charset="0"/>
              </a:rPr>
              <a:t>x</a:t>
            </a:r>
            <a:r>
              <a:rPr lang="en-US" altLang="en-US" sz="1400" dirty="0">
                <a:solidFill>
                  <a:srgbClr val="000000"/>
                </a:solidFill>
                <a:latin typeface="Courier" charset="0"/>
                <a:ea typeface="Courier" charset="0"/>
                <a:cs typeface="Courier" charset="0"/>
              </a:rPr>
              <a:t> </a:t>
            </a:r>
            <a:r>
              <a:rPr lang="en-US" altLang="en-US" sz="1400" dirty="0">
                <a:solidFill>
                  <a:srgbClr val="336699"/>
                </a:solidFill>
                <a:latin typeface="Courier" charset="0"/>
                <a:ea typeface="Courier" charset="0"/>
                <a:cs typeface="Courier" charset="0"/>
              </a:rPr>
              <a:t>in</a:t>
            </a:r>
            <a:r>
              <a:rPr lang="en-US" altLang="en-US" sz="1400" dirty="0">
                <a:solidFill>
                  <a:srgbClr val="000000"/>
                </a:solidFill>
                <a:latin typeface="Courier" charset="0"/>
                <a:ea typeface="Courier" charset="0"/>
                <a:cs typeface="Courier" charset="0"/>
              </a:rPr>
              <a:t> range(2,</a:t>
            </a:r>
            <a:r>
              <a:rPr lang="en-US" altLang="en-US" sz="1400" dirty="0">
                <a:solidFill>
                  <a:srgbClr val="CC0000"/>
                </a:solidFill>
                <a:latin typeface="Courier" charset="0"/>
                <a:ea typeface="Courier" charset="0"/>
                <a:cs typeface="Courier" charset="0"/>
              </a:rPr>
              <a:t>p</a:t>
            </a:r>
            <a:r>
              <a:rPr lang="en-US" altLang="en-US" sz="1400" dirty="0">
                <a:solidFill>
                  <a:srgbClr val="000000"/>
                </a:solidFill>
                <a:latin typeface="Courier" charset="0"/>
                <a:ea typeface="Courier" charset="0"/>
                <a:cs typeface="Courier" charset="0"/>
              </a:rPr>
              <a:t>) </a:t>
            </a:r>
            <a:r>
              <a:rPr lang="en-US" altLang="en-US" sz="1400" dirty="0">
                <a:solidFill>
                  <a:srgbClr val="336699"/>
                </a:solidFill>
                <a:latin typeface="Courier" charset="0"/>
                <a:ea typeface="Courier" charset="0"/>
                <a:cs typeface="Courier" charset="0"/>
              </a:rPr>
              <a:t>if</a:t>
            </a:r>
            <a:r>
              <a:rPr lang="en-US" altLang="en-US" sz="1400" dirty="0">
                <a:solidFill>
                  <a:srgbClr val="000000"/>
                </a:solidFill>
                <a:latin typeface="Courier" charset="0"/>
                <a:ea typeface="Courier" charset="0"/>
                <a:cs typeface="Courier" charset="0"/>
              </a:rPr>
              <a:t> not </a:t>
            </a:r>
            <a:r>
              <a:rPr lang="en-US" altLang="en-US" sz="1400" dirty="0" err="1" smtClean="0">
                <a:solidFill>
                  <a:srgbClr val="CC0000"/>
                </a:solidFill>
                <a:latin typeface="Courier" charset="0"/>
                <a:ea typeface="Courier" charset="0"/>
                <a:cs typeface="Courier" charset="0"/>
              </a:rPr>
              <a:t>p</a:t>
            </a:r>
            <a:r>
              <a:rPr lang="en-US" altLang="en-US" sz="1400" dirty="0" err="1" smtClean="0">
                <a:solidFill>
                  <a:srgbClr val="336699"/>
                </a:solidFill>
                <a:latin typeface="Courier" charset="0"/>
                <a:ea typeface="Courier" charset="0"/>
                <a:cs typeface="Courier" charset="0"/>
              </a:rPr>
              <a:t>%</a:t>
            </a:r>
            <a:r>
              <a:rPr lang="en-US" altLang="en-US" sz="1400" dirty="0" err="1" smtClean="0">
                <a:solidFill>
                  <a:srgbClr val="CC0000"/>
                </a:solidFill>
                <a:latin typeface="Courier" charset="0"/>
                <a:ea typeface="Courier" charset="0"/>
                <a:cs typeface="Courier" charset="0"/>
              </a:rPr>
              <a:t>x</a:t>
            </a:r>
            <a:r>
              <a:rPr lang="en-US" altLang="en-US" sz="1400" dirty="0" smtClean="0">
                <a:solidFill>
                  <a:srgbClr val="000000"/>
                </a:solidFill>
                <a:latin typeface="Courier" charset="0"/>
                <a:ea typeface="Courier" charset="0"/>
                <a:cs typeface="Courier" charset="0"/>
              </a:rPr>
              <a:t>)]</a:t>
            </a:r>
          </a:p>
          <a:p>
            <a:pPr marL="0" indent="0">
              <a:spcBef>
                <a:spcPts val="400"/>
              </a:spcBef>
              <a:buNone/>
            </a:pPr>
            <a:r>
              <a:rPr lang="en-US" altLang="en-US" sz="1400">
                <a:solidFill>
                  <a:srgbClr val="000000"/>
                </a:solidFill>
                <a:latin typeface="CMU Sans Serif Medium" charset="0"/>
                <a:ea typeface="CMU Sans Serif Medium" charset="0"/>
                <a:cs typeface="CMU Sans Serif Medium" charset="0"/>
              </a:rPr>
              <a:t>	</a:t>
            </a:r>
            <a:r>
              <a:rPr lang="en-US" altLang="en-US" sz="1400" dirty="0">
                <a:solidFill>
                  <a:srgbClr val="000000"/>
                </a:solidFill>
                <a:latin typeface="CMU Sans Serif Medium" charset="0"/>
                <a:ea typeface="CMU Sans Serif Medium" charset="0"/>
                <a:cs typeface="CMU Sans Serif Medium" charset="0"/>
              </a:rPr>
              <a:t>W</a:t>
            </a:r>
            <a:r>
              <a:rPr lang="en-US" altLang="en-US" sz="1400" smtClean="0">
                <a:solidFill>
                  <a:srgbClr val="000000"/>
                </a:solidFill>
                <a:latin typeface="CMU Sans Serif Medium" charset="0"/>
                <a:ea typeface="CMU Sans Serif Medium" charset="0"/>
                <a:cs typeface="CMU Sans Serif Medium" charset="0"/>
              </a:rPr>
              <a:t>hat </a:t>
            </a:r>
            <a:r>
              <a:rPr lang="en-US" altLang="en-US" sz="1400" dirty="0" smtClean="0">
                <a:solidFill>
                  <a:srgbClr val="000000"/>
                </a:solidFill>
                <a:latin typeface="CMU Sans Serif Medium" charset="0"/>
                <a:ea typeface="CMU Sans Serif Medium" charset="0"/>
                <a:cs typeface="CMU Sans Serif Medium" charset="0"/>
              </a:rPr>
              <a:t>are the generators and iterator in Python</a:t>
            </a:r>
            <a:r>
              <a:rPr lang="en-US" altLang="en-US" sz="1400" dirty="0" smtClean="0">
                <a:solidFill>
                  <a:srgbClr val="000000"/>
                </a:solidFill>
                <a:latin typeface="CMU Sans Serif Medium" charset="0"/>
                <a:ea typeface="CMU Sans Serif Medium" charset="0"/>
                <a:cs typeface="CMU Sans Serif Medium" charset="0"/>
              </a:rPr>
              <a:t>?</a:t>
            </a:r>
            <a:endParaRPr lang="en-US" altLang="en-US" sz="1400" dirty="0" smtClean="0">
              <a:solidFill>
                <a:srgbClr val="000000"/>
              </a:solidFill>
              <a:latin typeface="CMU Sans Serif Medium" charset="0"/>
              <a:ea typeface="CMU Sans Serif Medium" charset="0"/>
              <a:cs typeface="CMU Sans Serif Medium" charset="0"/>
            </a:endParaRPr>
          </a:p>
          <a:p>
            <a:pPr marL="0" indent="0">
              <a:spcBef>
                <a:spcPts val="400"/>
              </a:spcBef>
              <a:buNone/>
            </a:pPr>
            <a:r>
              <a:rPr lang="en-US" altLang="en-US" sz="1400" b="1" dirty="0" smtClean="0">
                <a:solidFill>
                  <a:srgbClr val="000000"/>
                </a:solidFill>
                <a:latin typeface="CMU Sans Serif Medium" charset="0"/>
                <a:ea typeface="CMU Sans Serif Medium" charset="0"/>
                <a:cs typeface="CMU Sans Serif Medium" charset="0"/>
              </a:rPr>
              <a:t>Confidence in </a:t>
            </a:r>
            <a:r>
              <a:rPr lang="en-US" altLang="en-US" sz="1400" b="1" dirty="0" err="1" smtClean="0">
                <a:solidFill>
                  <a:srgbClr val="000000"/>
                </a:solidFill>
                <a:latin typeface="CMU Sans Serif Medium" charset="0"/>
                <a:ea typeface="CMU Sans Serif Medium" charset="0"/>
                <a:cs typeface="CMU Sans Serif Medium" charset="0"/>
              </a:rPr>
              <a:t>Numpy</a:t>
            </a:r>
            <a:r>
              <a:rPr lang="en-US" altLang="en-US" sz="1400" b="1" dirty="0" smtClean="0">
                <a:solidFill>
                  <a:srgbClr val="000000"/>
                </a:solidFill>
                <a:latin typeface="CMU Sans Serif Medium" charset="0"/>
                <a:ea typeface="CMU Sans Serif Medium" charset="0"/>
                <a:cs typeface="CMU Sans Serif Medium" charset="0"/>
              </a:rPr>
              <a:t>:</a:t>
            </a:r>
          </a:p>
          <a:p>
            <a:pPr marL="0" indent="0">
              <a:spcBef>
                <a:spcPts val="400"/>
              </a:spcBef>
              <a:buNone/>
            </a:pPr>
            <a:r>
              <a:rPr lang="en-US" altLang="en-US" sz="1400" dirty="0" smtClean="0">
                <a:solidFill>
                  <a:srgbClr val="000000"/>
                </a:solidFill>
                <a:latin typeface="CMU Sans Serif Medium" charset="0"/>
                <a:ea typeface="CMU Sans Serif Medium" charset="0"/>
                <a:cs typeface="CMU Sans Serif Medium" charset="0"/>
              </a:rPr>
              <a:t>  Sanity check: how to find the positions of missing values in </a:t>
            </a:r>
            <a:r>
              <a:rPr lang="en-US" altLang="en-US" sz="1400" dirty="0" err="1" smtClean="0">
                <a:solidFill>
                  <a:srgbClr val="000000"/>
                </a:solidFill>
                <a:latin typeface="CMU Sans Serif Medium" charset="0"/>
                <a:ea typeface="CMU Sans Serif Medium" charset="0"/>
                <a:cs typeface="CMU Sans Serif Medium" charset="0"/>
              </a:rPr>
              <a:t>numpy</a:t>
            </a:r>
            <a:r>
              <a:rPr lang="en-US" altLang="en-US" sz="1400" dirty="0" smtClean="0">
                <a:solidFill>
                  <a:srgbClr val="000000"/>
                </a:solidFill>
                <a:latin typeface="CMU Sans Serif Medium" charset="0"/>
                <a:ea typeface="CMU Sans Serif Medium" charset="0"/>
                <a:cs typeface="CMU Sans Serif Medium" charset="0"/>
              </a:rPr>
              <a:t> array?</a:t>
            </a:r>
          </a:p>
          <a:p>
            <a:pPr marL="0" indent="0">
              <a:spcBef>
                <a:spcPts val="400"/>
              </a:spcBef>
              <a:buNone/>
            </a:pPr>
            <a:r>
              <a:rPr lang="en-US" altLang="en-US" sz="1400" dirty="0" smtClean="0">
                <a:solidFill>
                  <a:srgbClr val="000000"/>
                </a:solidFill>
                <a:latin typeface="CMU Sans Serif Medium" charset="0"/>
                <a:ea typeface="CMU Sans Serif Medium" charset="0"/>
                <a:cs typeface="CMU Sans Serif Medium" charset="0"/>
              </a:rPr>
              <a:t>Desire: if you don’t have any of the above but a really strong desire, consistency and patience then that’s enough</a:t>
            </a:r>
            <a:r>
              <a:rPr lang="en-US" altLang="en-US" sz="1400" dirty="0" smtClean="0">
                <a:solidFill>
                  <a:srgbClr val="000000"/>
                </a:solidFill>
                <a:latin typeface="CMU Sans Serif Medium" charset="0"/>
                <a:ea typeface="CMU Sans Serif Medium" charset="0"/>
                <a:cs typeface="CMU Sans Serif Medium" charset="0"/>
              </a:rPr>
              <a:t>!</a:t>
            </a:r>
            <a:endParaRPr lang="en-US" altLang="en-US" sz="1400" dirty="0">
              <a:solidFill>
                <a:srgbClr val="000000"/>
              </a:solidFill>
              <a:latin typeface="CMU Sans Serif Medium" charset="0"/>
              <a:ea typeface="CMU Sans Serif Medium" charset="0"/>
              <a:cs typeface="CMU Sans Serif Medium" charset="0"/>
            </a:endParaRPr>
          </a:p>
        </p:txBody>
      </p:sp>
    </p:spTree>
    <p:extLst>
      <p:ext uri="{BB962C8B-B14F-4D97-AF65-F5344CB8AC3E}">
        <p14:creationId xmlns:p14="http://schemas.microsoft.com/office/powerpoint/2010/main" val="1887339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CMU Sans Serif Medium" charset="0"/>
                <a:ea typeface="CMU Sans Serif Medium" charset="0"/>
                <a:cs typeface="CMU Sans Serif Medium" charset="0"/>
              </a:rPr>
              <a:t>What is Deep Learning?</a:t>
            </a:r>
            <a:endParaRPr lang="en-US" sz="3600" dirty="0">
              <a:latin typeface="CMU Sans Serif Medium" charset="0"/>
              <a:ea typeface="CMU Sans Serif Medium" charset="0"/>
              <a:cs typeface="CMU Sans Serif Medium"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4</a:t>
            </a:fld>
            <a:endParaRPr lang="en-US"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050" y="1031427"/>
            <a:ext cx="4516438" cy="5178187"/>
          </a:xfrm>
          <a:prstGeom prst="rect">
            <a:avLst/>
          </a:prstGeom>
        </p:spPr>
      </p:pic>
    </p:spTree>
    <p:extLst>
      <p:ext uri="{BB962C8B-B14F-4D97-AF65-F5344CB8AC3E}">
        <p14:creationId xmlns:p14="http://schemas.microsoft.com/office/powerpoint/2010/main" val="214098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CMU Sans Serif Medium" charset="0"/>
                <a:ea typeface="CMU Sans Serif Medium" charset="0"/>
                <a:cs typeface="CMU Sans Serif Medium" charset="0"/>
              </a:rPr>
              <a:t>Increasing Dataset Sizes</a:t>
            </a:r>
            <a:endParaRPr lang="en-US" sz="3600" dirty="0">
              <a:latin typeface="CMU Sans Serif Medium" charset="0"/>
              <a:ea typeface="CMU Sans Serif Medium" charset="0"/>
              <a:cs typeface="CMU Sans Serif Medium"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5</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rmAutofit/>
          </a:bodyPr>
          <a:lstStyle/>
          <a:p>
            <a:r>
              <a:rPr lang="en-US" sz="2000" dirty="0">
                <a:latin typeface="CMU Sans Serif Medium" charset="0"/>
                <a:ea typeface="CMU Sans Serif Medium" charset="0"/>
                <a:cs typeface="CMU Sans Serif Medium" charset="0"/>
              </a:rPr>
              <a:t>A</a:t>
            </a:r>
            <a:r>
              <a:rPr lang="en-US" sz="2000" dirty="0" smtClean="0">
                <a:latin typeface="CMU Sans Serif Medium" charset="0"/>
                <a:ea typeface="CMU Sans Serif Medium" charset="0"/>
                <a:cs typeface="CMU Sans Serif Medium" charset="0"/>
              </a:rPr>
              <a:t>cceptable </a:t>
            </a:r>
            <a:r>
              <a:rPr lang="en-US" sz="2000" dirty="0">
                <a:latin typeface="CMU Sans Serif Medium" charset="0"/>
                <a:ea typeface="CMU Sans Serif Medium" charset="0"/>
                <a:cs typeface="CMU Sans Serif Medium" charset="0"/>
              </a:rPr>
              <a:t>performance with around 5,000 labeled examples per </a:t>
            </a:r>
            <a:r>
              <a:rPr lang="en-US" sz="2000" dirty="0" smtClean="0">
                <a:latin typeface="CMU Sans Serif Medium" charset="0"/>
                <a:ea typeface="CMU Sans Serif Medium" charset="0"/>
                <a:cs typeface="CMU Sans Serif Medium" charset="0"/>
              </a:rPr>
              <a:t>category</a:t>
            </a:r>
          </a:p>
          <a:p>
            <a:r>
              <a:rPr lang="en-US" sz="2000" dirty="0">
                <a:latin typeface="CMU Sans Serif Medium" charset="0"/>
                <a:ea typeface="CMU Sans Serif Medium" charset="0"/>
                <a:cs typeface="CMU Sans Serif Medium" charset="0"/>
              </a:rPr>
              <a:t>H</a:t>
            </a:r>
            <a:r>
              <a:rPr lang="en-US" sz="2000" dirty="0" smtClean="0">
                <a:latin typeface="CMU Sans Serif Medium" charset="0"/>
                <a:ea typeface="CMU Sans Serif Medium" charset="0"/>
                <a:cs typeface="CMU Sans Serif Medium" charset="0"/>
              </a:rPr>
              <a:t>uman </a:t>
            </a:r>
            <a:r>
              <a:rPr lang="en-US" sz="2000" dirty="0">
                <a:latin typeface="CMU Sans Serif Medium" charset="0"/>
                <a:ea typeface="CMU Sans Serif Medium" charset="0"/>
                <a:cs typeface="CMU Sans Serif Medium" charset="0"/>
              </a:rPr>
              <a:t>performance </a:t>
            </a:r>
            <a:r>
              <a:rPr lang="en-US" sz="2000" dirty="0" smtClean="0">
                <a:latin typeface="CMU Sans Serif Medium" charset="0"/>
                <a:ea typeface="CMU Sans Serif Medium" charset="0"/>
                <a:cs typeface="CMU Sans Serif Medium" charset="0"/>
              </a:rPr>
              <a:t>when at </a:t>
            </a:r>
            <a:r>
              <a:rPr lang="en-US" sz="2000" dirty="0">
                <a:latin typeface="CMU Sans Serif Medium" charset="0"/>
                <a:ea typeface="CMU Sans Serif Medium" charset="0"/>
                <a:cs typeface="CMU Sans Serif Medium" charset="0"/>
              </a:rPr>
              <a:t>least 10 million </a:t>
            </a:r>
            <a:r>
              <a:rPr lang="en-US" sz="2000" dirty="0" smtClean="0">
                <a:latin typeface="CMU Sans Serif Medium" charset="0"/>
                <a:ea typeface="CMU Sans Serif Medium" charset="0"/>
                <a:cs typeface="CMU Sans Serif Medium" charset="0"/>
              </a:rPr>
              <a:t>examples </a:t>
            </a:r>
            <a:endParaRPr lang="en-US" sz="2000" dirty="0">
              <a:effectLst/>
              <a:latin typeface="CMU Sans Serif Medium" charset="0"/>
              <a:ea typeface="CMU Sans Serif Medium" charset="0"/>
              <a:cs typeface="CMU Sans Serif Medium"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978" y="1990713"/>
            <a:ext cx="7167563" cy="3969555"/>
          </a:xfrm>
          <a:prstGeom prst="rect">
            <a:avLst/>
          </a:prstGeom>
        </p:spPr>
      </p:pic>
    </p:spTree>
    <p:extLst>
      <p:ext uri="{BB962C8B-B14F-4D97-AF65-F5344CB8AC3E}">
        <p14:creationId xmlns:p14="http://schemas.microsoft.com/office/powerpoint/2010/main" val="41539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a:latin typeface="CMU Sans Serif Medium" charset="0"/>
                <a:ea typeface="CMU Sans Serif Medium" charset="0"/>
                <a:cs typeface="CMU Sans Serif Medium" charset="0"/>
              </a:rPr>
              <a:t>Increasing Model Sizes </a:t>
            </a:r>
            <a:endParaRPr lang="en-US" sz="3600" dirty="0">
              <a:effectLst/>
              <a:latin typeface="CMU Sans Serif Medium" charset="0"/>
              <a:ea typeface="CMU Sans Serif Medium" charset="0"/>
              <a:cs typeface="CMU Sans Serif Medium"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6</a:t>
            </a:fld>
            <a:endParaRPr lang="en-US" dirty="0">
              <a:solidFill>
                <a:schemeClr val="bg1"/>
              </a:solidFill>
            </a:endParaRPr>
          </a:p>
        </p:txBody>
      </p:sp>
      <p:sp>
        <p:nvSpPr>
          <p:cNvPr id="6" name="Content Placeholder 5"/>
          <p:cNvSpPr>
            <a:spLocks noGrp="1"/>
          </p:cNvSpPr>
          <p:nvPr>
            <p:ph idx="1"/>
          </p:nvPr>
        </p:nvSpPr>
        <p:spPr>
          <a:xfrm>
            <a:off x="838200" y="1114425"/>
            <a:ext cx="10515600" cy="5062538"/>
          </a:xfrm>
        </p:spPr>
        <p:txBody>
          <a:bodyPr lIns="0">
            <a:normAutofit/>
          </a:bodyPr>
          <a:lstStyle/>
          <a:p>
            <a:r>
              <a:rPr lang="en-US" sz="2000" dirty="0">
                <a:latin typeface="CMU Sans Serif Medium" charset="0"/>
                <a:ea typeface="CMU Sans Serif Medium" charset="0"/>
                <a:cs typeface="CMU Sans Serif Medium" charset="0"/>
              </a:rPr>
              <a:t>Unless new technologies allow faster scaling, </a:t>
            </a:r>
            <a:r>
              <a:rPr lang="en-US" sz="2000" dirty="0" smtClean="0">
                <a:latin typeface="CMU Sans Serif Medium" charset="0"/>
                <a:ea typeface="CMU Sans Serif Medium" charset="0"/>
                <a:cs typeface="CMU Sans Serif Medium" charset="0"/>
              </a:rPr>
              <a:t>we </a:t>
            </a:r>
            <a:r>
              <a:rPr lang="en-US" sz="2000" dirty="0">
                <a:latin typeface="CMU Sans Serif Medium" charset="0"/>
                <a:ea typeface="CMU Sans Serif Medium" charset="0"/>
                <a:cs typeface="CMU Sans Serif Medium" charset="0"/>
              </a:rPr>
              <a:t>will not have the same number of neurons as the human brain until at least the </a:t>
            </a:r>
            <a:r>
              <a:rPr lang="en-US" sz="2000" dirty="0" smtClean="0">
                <a:latin typeface="CMU Sans Serif Medium" charset="0"/>
                <a:ea typeface="CMU Sans Serif Medium" charset="0"/>
                <a:cs typeface="CMU Sans Serif Medium" charset="0"/>
              </a:rPr>
              <a:t>2050s (may be even larger as biological neurons may represent more complicated functions). </a:t>
            </a:r>
            <a:endParaRPr lang="en-US" sz="2000" dirty="0">
              <a:effectLst/>
              <a:latin typeface="CMU Sans Serif Medium" charset="0"/>
              <a:ea typeface="CMU Sans Serif Medium" charset="0"/>
              <a:cs typeface="CMU Sans Serif Medium"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90" y="2572742"/>
            <a:ext cx="5948363" cy="31486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849" y="2723449"/>
            <a:ext cx="5301551" cy="2748662"/>
          </a:xfrm>
          <a:prstGeom prst="rect">
            <a:avLst/>
          </a:prstGeom>
        </p:spPr>
      </p:pic>
    </p:spTree>
    <p:extLst>
      <p:ext uri="{BB962C8B-B14F-4D97-AF65-F5344CB8AC3E}">
        <p14:creationId xmlns:p14="http://schemas.microsoft.com/office/powerpoint/2010/main" val="148756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340857"/>
            <a:ext cx="10515600" cy="603704"/>
          </a:xfrm>
        </p:spPr>
        <p:txBody>
          <a:bodyPr>
            <a:normAutofit fontScale="90000"/>
          </a:bodyPr>
          <a:lstStyle/>
          <a:p>
            <a:pPr algn="ctr"/>
            <a:r>
              <a:rPr lang="en-US" sz="3600" dirty="0">
                <a:latin typeface="Verdana" charset="0"/>
                <a:ea typeface="Verdana" charset="0"/>
                <a:cs typeface="Verdana" charset="0"/>
              </a:rPr>
              <a:t>Increasing Accuracy, Complexity and Real-World Impact </a:t>
            </a:r>
            <a:endParaRPr lang="en-US" sz="3600" dirty="0">
              <a:effectLst/>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7</a:t>
            </a:fld>
            <a:endParaRPr lang="en-US" dirty="0">
              <a:solidFill>
                <a:schemeClr val="bg1"/>
              </a:solidFill>
            </a:endParaRPr>
          </a:p>
        </p:txBody>
      </p:sp>
      <p:sp>
        <p:nvSpPr>
          <p:cNvPr id="6" name="Content Placeholder 5"/>
          <p:cNvSpPr>
            <a:spLocks noGrp="1"/>
          </p:cNvSpPr>
          <p:nvPr>
            <p:ph idx="1"/>
          </p:nvPr>
        </p:nvSpPr>
        <p:spPr>
          <a:xfrm>
            <a:off x="822959" y="1287465"/>
            <a:ext cx="10515600" cy="5062538"/>
          </a:xfrm>
        </p:spPr>
        <p:txBody>
          <a:bodyPr lIns="0">
            <a:normAutofit/>
          </a:bodyPr>
          <a:lstStyle/>
          <a:p>
            <a:r>
              <a:rPr lang="en-US" sz="1800" dirty="0"/>
              <a:t>I</a:t>
            </a:r>
            <a:r>
              <a:rPr lang="en-US" sz="1800" dirty="0" smtClean="0"/>
              <a:t>ndividual </a:t>
            </a:r>
            <a:r>
              <a:rPr lang="en-US" sz="1800" dirty="0"/>
              <a:t>objects in tightly cropped, extremely small images (</a:t>
            </a:r>
            <a:r>
              <a:rPr lang="en-US" sz="1800" dirty="0" err="1"/>
              <a:t>Rumelhart</a:t>
            </a:r>
            <a:r>
              <a:rPr lang="en-US" sz="1800" dirty="0"/>
              <a:t> et al., 1986a</a:t>
            </a:r>
            <a:r>
              <a:rPr lang="en-US" sz="1800" dirty="0" smtClean="0"/>
              <a:t>)</a:t>
            </a:r>
          </a:p>
          <a:p>
            <a:r>
              <a:rPr lang="en-US" sz="1800" dirty="0"/>
              <a:t>M</a:t>
            </a:r>
            <a:r>
              <a:rPr lang="en-US" sz="1800" dirty="0" smtClean="0"/>
              <a:t>odern </a:t>
            </a:r>
            <a:r>
              <a:rPr lang="en-US" sz="1800" dirty="0"/>
              <a:t>networks typically recognize at least 1,000 different categories of objects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07" y="2863850"/>
            <a:ext cx="5978140" cy="264001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699" y="2655888"/>
            <a:ext cx="5125312" cy="3055937"/>
          </a:xfrm>
          <a:prstGeom prst="rect">
            <a:avLst/>
          </a:prstGeom>
        </p:spPr>
      </p:pic>
    </p:spTree>
    <p:extLst>
      <p:ext uri="{BB962C8B-B14F-4D97-AF65-F5344CB8AC3E}">
        <p14:creationId xmlns:p14="http://schemas.microsoft.com/office/powerpoint/2010/main" val="254826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7"/>
            <a:ext cx="10515600" cy="603704"/>
          </a:xfrm>
        </p:spPr>
        <p:txBody>
          <a:bodyPr>
            <a:normAutofit/>
          </a:bodyPr>
          <a:lstStyle/>
          <a:p>
            <a:pPr algn="ctr"/>
            <a:r>
              <a:rPr lang="en-US" sz="3600" dirty="0" smtClean="0">
                <a:latin typeface="Verdana" charset="0"/>
                <a:ea typeface="Verdana" charset="0"/>
                <a:cs typeface="Verdana" charset="0"/>
              </a:rPr>
              <a:t>AI Effect</a:t>
            </a:r>
            <a:endParaRPr lang="en-US" sz="3600" dirty="0">
              <a:latin typeface="Verdana" charset="0"/>
              <a:ea typeface="Verdana" charset="0"/>
              <a:cs typeface="Verdana" charset="0"/>
            </a:endParaRPr>
          </a:p>
        </p:txBody>
      </p:sp>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8</a:t>
            </a:fld>
            <a:endParaRPr lang="en-US" dirty="0">
              <a:solidFill>
                <a:schemeClr val="bg1"/>
              </a:solidFill>
            </a:endParaRPr>
          </a:p>
        </p:txBody>
      </p:sp>
      <p:sp>
        <p:nvSpPr>
          <p:cNvPr id="7" name="TextBox 6"/>
          <p:cNvSpPr txBox="1"/>
          <p:nvPr/>
        </p:nvSpPr>
        <p:spPr>
          <a:xfrm>
            <a:off x="1189946" y="2196193"/>
            <a:ext cx="10047514" cy="830997"/>
          </a:xfrm>
          <a:prstGeom prst="rect">
            <a:avLst/>
          </a:prstGeom>
          <a:noFill/>
        </p:spPr>
        <p:txBody>
          <a:bodyPr wrap="square" rtlCol="0">
            <a:spAutoFit/>
          </a:bodyPr>
          <a:lstStyle/>
          <a:p>
            <a:r>
              <a:rPr lang="en-US" sz="2400" dirty="0"/>
              <a:t>AIS researcher Rodney Brooks complains "Every time we figure out a piece of it, it stops being magical; we say, 'Oh, that's just a computation.'" </a:t>
            </a:r>
            <a:endParaRPr lang="en-US" sz="2400" dirty="0">
              <a:effectLst/>
            </a:endParaRPr>
          </a:p>
        </p:txBody>
      </p:sp>
    </p:spTree>
    <p:extLst>
      <p:ext uri="{BB962C8B-B14F-4D97-AF65-F5344CB8AC3E}">
        <p14:creationId xmlns:p14="http://schemas.microsoft.com/office/powerpoint/2010/main" val="1063475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00800"/>
            <a:ext cx="12161520" cy="457200"/>
          </a:xfrm>
          <a:solidFill>
            <a:srgbClr val="2B3D50"/>
          </a:solidFill>
          <a:ln>
            <a:solidFill>
              <a:schemeClr val="bg2"/>
            </a:solidFill>
          </a:ln>
        </p:spPr>
        <p:txBody>
          <a:bodyPr/>
          <a:lstStyle/>
          <a:p>
            <a:pPr algn="l"/>
            <a:r>
              <a:rPr lang="en-US" dirty="0">
                <a:solidFill>
                  <a:schemeClr val="bg1"/>
                </a:solidFill>
              </a:rPr>
              <a:t> </a:t>
            </a:r>
            <a:r>
              <a:rPr lang="en-US" dirty="0" smtClean="0">
                <a:solidFill>
                  <a:schemeClr val="bg1"/>
                </a:solidFill>
              </a:rPr>
              <a:t>  </a:t>
            </a:r>
            <a:r>
              <a:rPr lang="en-US" dirty="0" err="1" smtClean="0">
                <a:solidFill>
                  <a:schemeClr val="bg1"/>
                </a:solidFill>
              </a:rPr>
              <a:t>Abay</a:t>
            </a:r>
            <a:r>
              <a:rPr lang="en-US" dirty="0" smtClean="0">
                <a:solidFill>
                  <a:schemeClr val="bg1"/>
                </a:solidFill>
              </a:rPr>
              <a:t> </a:t>
            </a:r>
            <a:r>
              <a:rPr lang="en-US" dirty="0" err="1" smtClean="0">
                <a:solidFill>
                  <a:schemeClr val="bg1"/>
                </a:solidFill>
              </a:rPr>
              <a:t>Nussipbekov</a:t>
            </a:r>
            <a:r>
              <a:rPr lang="en-US" dirty="0" smtClean="0">
                <a:solidFill>
                  <a:schemeClr val="bg1"/>
                </a:solidFill>
              </a:rPr>
              <a:t>  					Deep Learning</a:t>
            </a:r>
            <a:endParaRPr lang="en-US" dirty="0">
              <a:solidFill>
                <a:schemeClr val="bg1"/>
              </a:solidFill>
            </a:endParaRPr>
          </a:p>
        </p:txBody>
      </p:sp>
      <p:sp>
        <p:nvSpPr>
          <p:cNvPr id="5" name="Slide Number Placeholder 4"/>
          <p:cNvSpPr>
            <a:spLocks noGrp="1"/>
          </p:cNvSpPr>
          <p:nvPr>
            <p:ph type="sldNum" sz="quarter" idx="12"/>
          </p:nvPr>
        </p:nvSpPr>
        <p:spPr>
          <a:xfrm>
            <a:off x="8610600" y="6442078"/>
            <a:ext cx="2743200" cy="365125"/>
          </a:xfrm>
        </p:spPr>
        <p:txBody>
          <a:bodyPr/>
          <a:lstStyle/>
          <a:p>
            <a:fld id="{FC937C10-E628-6045-B457-641075939BFB}" type="slidenum">
              <a:rPr lang="en-US" smtClean="0">
                <a:solidFill>
                  <a:schemeClr val="bg1"/>
                </a:solidFill>
              </a:rPr>
              <a:t>9</a:t>
            </a:fld>
            <a:endParaRPr lang="en-US" dirty="0">
              <a:solidFill>
                <a:schemeClr val="bg1"/>
              </a:solidFill>
            </a:endParaRPr>
          </a:p>
        </p:txBody>
      </p:sp>
      <p:sp>
        <p:nvSpPr>
          <p:cNvPr id="6" name="Content Placeholder 5"/>
          <p:cNvSpPr>
            <a:spLocks noGrp="1"/>
          </p:cNvSpPr>
          <p:nvPr>
            <p:ph idx="1"/>
          </p:nvPr>
        </p:nvSpPr>
        <p:spPr>
          <a:xfrm>
            <a:off x="838200" y="2475139"/>
            <a:ext cx="10515600" cy="1988004"/>
          </a:xfrm>
        </p:spPr>
        <p:txBody>
          <a:bodyPr lIns="0">
            <a:normAutofit/>
          </a:bodyPr>
          <a:lstStyle/>
          <a:p>
            <a:pPr marL="0" indent="0" algn="ctr">
              <a:buClr>
                <a:schemeClr val="accent1">
                  <a:lumMod val="50000"/>
                </a:schemeClr>
              </a:buClr>
              <a:buSzPct val="80000"/>
              <a:buNone/>
            </a:pPr>
            <a:r>
              <a:rPr lang="en-US" sz="2400" smtClean="0"/>
              <a:t>Before diving in</a:t>
            </a:r>
          </a:p>
          <a:p>
            <a:pPr marL="0" indent="0" algn="ctr">
              <a:buClr>
                <a:schemeClr val="accent1">
                  <a:lumMod val="50000"/>
                </a:schemeClr>
              </a:buClr>
              <a:buSzPct val="80000"/>
              <a:buNone/>
            </a:pPr>
            <a:r>
              <a:rPr lang="en-US" sz="2400" dirty="0" smtClean="0"/>
              <a:t>Let’s recap what is machine learning first</a:t>
            </a:r>
            <a:r>
              <a:rPr lang="mr-IN" sz="2400" dirty="0" smtClean="0"/>
              <a:t>…</a:t>
            </a:r>
            <a:endParaRPr lang="en-US" sz="2400" dirty="0"/>
          </a:p>
        </p:txBody>
      </p:sp>
    </p:spTree>
    <p:extLst>
      <p:ext uri="{BB962C8B-B14F-4D97-AF65-F5344CB8AC3E}">
        <p14:creationId xmlns:p14="http://schemas.microsoft.com/office/powerpoint/2010/main" val="153897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5306</TotalTime>
  <Words>1679</Words>
  <Application>Microsoft Macintosh PowerPoint</Application>
  <PresentationFormat>Widescreen</PresentationFormat>
  <Paragraphs>307</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Calibri</vt:lpstr>
      <vt:lpstr>CMU Sans Serif Medium</vt:lpstr>
      <vt:lpstr>Consolas</vt:lpstr>
      <vt:lpstr>Courier</vt:lpstr>
      <vt:lpstr>Mangal</vt:lpstr>
      <vt:lpstr>ＭＳ ゴシック</vt:lpstr>
      <vt:lpstr>Verdana</vt:lpstr>
      <vt:lpstr>Wingdings</vt:lpstr>
      <vt:lpstr>Arial</vt:lpstr>
      <vt:lpstr>Office Theme</vt:lpstr>
      <vt:lpstr>Overview</vt:lpstr>
      <vt:lpstr>Topics</vt:lpstr>
      <vt:lpstr>What is Deep Learning?</vt:lpstr>
      <vt:lpstr>What is Deep Learning?</vt:lpstr>
      <vt:lpstr>Increasing Dataset Sizes</vt:lpstr>
      <vt:lpstr>Increasing Model Sizes </vt:lpstr>
      <vt:lpstr>Increasing Accuracy, Complexity and Real-World Impact </vt:lpstr>
      <vt:lpstr>AI Effect</vt:lpstr>
      <vt:lpstr>PowerPoint Presentation</vt:lpstr>
      <vt:lpstr>Machine Learning</vt:lpstr>
      <vt:lpstr>Why Machine Learning?</vt:lpstr>
      <vt:lpstr>Machine Learning</vt:lpstr>
      <vt:lpstr>Applications of ML/DL</vt:lpstr>
      <vt:lpstr>Applications of ML/DL</vt:lpstr>
      <vt:lpstr>Types of Learning</vt:lpstr>
      <vt:lpstr>Some Other Types of Learning</vt:lpstr>
      <vt:lpstr>Supervised Learning: Classification</vt:lpstr>
      <vt:lpstr>Supervised Learning: Regression</vt:lpstr>
      <vt:lpstr>Unsupervised Learning: Representation Learning/ Dimensionality Reduction</vt:lpstr>
      <vt:lpstr>Unsupervised Learning: Representation Learning/ Dimensionality Reduction</vt:lpstr>
      <vt:lpstr>Unsupervised Learning: Representation Learning/ Dimensionality Reduction</vt:lpstr>
      <vt:lpstr>Unsupervised Learning: Clustering</vt:lpstr>
      <vt:lpstr>How to Choose Right Algorithm?</vt:lpstr>
      <vt:lpstr>The No Free Lunch Theorem</vt:lpstr>
      <vt:lpstr>Steps in developing ML application</vt:lpstr>
      <vt:lpstr>Steps in developing ML application</vt:lpstr>
      <vt:lpstr>Steps in developing ML application</vt:lpstr>
      <vt:lpstr>Steps in developing ML application</vt:lpstr>
      <vt:lpstr>Main components of ML</vt:lpstr>
      <vt:lpstr>Representation</vt:lpstr>
      <vt:lpstr>Evaluation</vt:lpstr>
      <vt:lpstr>Optimization</vt:lpstr>
      <vt:lpstr>Pedro Domingo's 5 Tribes of Machine Learning</vt:lpstr>
      <vt:lpstr>Cost Functions</vt:lpstr>
      <vt:lpstr>Resources Used</vt:lpstr>
      <vt:lpstr>Grade Policy</vt:lpstr>
      <vt:lpstr>Recommended Background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Microsoft Office User</dc:creator>
  <cp:lastModifiedBy>Microsoft Office User</cp:lastModifiedBy>
  <cp:revision>72</cp:revision>
  <cp:lastPrinted>2019-09-05T00:55:48Z</cp:lastPrinted>
  <dcterms:created xsi:type="dcterms:W3CDTF">2019-06-24T16:32:47Z</dcterms:created>
  <dcterms:modified xsi:type="dcterms:W3CDTF">2019-09-06T10:36:00Z</dcterms:modified>
</cp:coreProperties>
</file>