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6291"/>
  </p:normalViewPr>
  <p:slideViewPr>
    <p:cSldViewPr snapToGrid="0" snapToObjects="1">
      <p:cViewPr varScale="1">
        <p:scale>
          <a:sx n="117" d="100"/>
          <a:sy n="117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6316F-E22E-264E-B501-0C083B2475E8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79A94-282E-BF4F-A3AE-5A115476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3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4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9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8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8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A74E-2860-A841-994B-DE89B187C7B7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02CA-26CC-E940-91A7-8B96BFBBC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CMU Sans Serif Medium" charset="0"/>
                <a:ea typeface="CMU Sans Serif Medium" charset="0"/>
                <a:cs typeface="CMU Sans Serif Medium" charset="0"/>
              </a:rPr>
              <a:t>Conventions &amp; Notations</a:t>
            </a:r>
            <a:endParaRPr lang="en-US" sz="48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Suleyman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Demirel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 University</a:t>
            </a:r>
          </a:p>
          <a:p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CSS634: Deep Learning</a:t>
            </a:r>
          </a:p>
          <a:p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PhD </a:t>
            </a:r>
            <a:r>
              <a:rPr lang="en-US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endParaRPr lang="en-US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endParaRPr lang="en-US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5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Data Types to Memorize 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175658"/>
            <a:ext cx="10515600" cy="4778828"/>
          </a:xfrm>
        </p:spPr>
        <p:txBody>
          <a:bodyPr lIns="0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i="1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25" y="1083919"/>
            <a:ext cx="7861300" cy="504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Why Not Just </a:t>
            </a:r>
            <a:r>
              <a:rPr lang="en-US" sz="3600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NumPy</a:t>
            </a:r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?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175658"/>
            <a:ext cx="10515600" cy="4778828"/>
          </a:xfrm>
        </p:spPr>
        <p:txBody>
          <a:bodyPr lIns="0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i="1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0139" y="1314450"/>
            <a:ext cx="10253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PyTorch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 has GPU support:</a:t>
            </a:r>
          </a:p>
          <a:p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	A. we can load the dataset and model parameters into GPU memory</a:t>
            </a:r>
          </a:p>
          <a:p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	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B. on the GPU we then have better parallelism for computing (many)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matrix 	multiplications</a:t>
            </a: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Also, </a:t>
            </a:r>
            <a:r>
              <a:rPr lang="en-US" sz="2000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PyTorch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 has automatic differentiation (more later)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Moreover, </a:t>
            </a:r>
            <a:r>
              <a:rPr lang="en-US" sz="2000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PyTorch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 implements many DL convenience functions (more later)</a:t>
            </a:r>
            <a:endParaRPr lang="en-US" sz="20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Loading Data onto the GPU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175658"/>
            <a:ext cx="10515600" cy="4778828"/>
          </a:xfrm>
        </p:spPr>
        <p:txBody>
          <a:bodyPr lIns="0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i="1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397000"/>
            <a:ext cx="8407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Vectorization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175658"/>
                <a:ext cx="10515600" cy="4778828"/>
              </a:xfrm>
            </p:spPr>
            <p:txBody>
              <a:bodyPr lIns="0">
                <a:no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Suppose we need to calculate a linear transformation: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charset="0"/>
                      </a:rPr>
                      <m:t>𝒁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1" i="1" smtClean="0">
                        <a:latin typeface="Cambria Math" charset="0"/>
                      </a:rPr>
                      <m:t>𝑿𝒘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r>
                      <a:rPr lang="en-US" sz="20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sz="2000" i="1" dirty="0" smtClean="0"/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  where 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200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00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uk-UA" sz="200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uk-UA" sz="200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sz="200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sz="200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uk-UA" sz="200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and w: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mr-IN" sz="2000" i="1" smtClean="0">
                                        <a:latin typeface="Cambria Math" charset="0"/>
                                        <a:ea typeface="CMU Sans Serif Medium" charset="0"/>
                                        <a:cs typeface="CMU Sans Serif Medium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The resultant matrix Z is then: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mr-IN" sz="2000" i="1" smtClean="0">
                                        <a:latin typeface="Cambria Math" charset="0"/>
                                        <a:ea typeface="CMU Sans Serif Medium" charset="0"/>
                                        <a:cs typeface="CMU Sans Serif Medium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b="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Bias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is scalar which will be automatically “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MU Sans Serif Medium" charset="0"/>
                    <a:ea typeface="CMU Sans Serif Medium" charset="0"/>
                    <a:cs typeface="CMU Sans Serif Medium" charset="0"/>
                  </a:rPr>
                  <a:t>broadcasted</a:t>
                </a: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”: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𝑏</m:t>
                    </m:r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000" i="1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mr-IN" sz="2000" i="1">
                                        <a:latin typeface="Cambria Math" charset="0"/>
                                        <a:ea typeface="CMU Sans Serif Medium" charset="0"/>
                                        <a:cs typeface="CMU Sans Serif Medium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175658"/>
                <a:ext cx="10515600" cy="4778828"/>
              </a:xfrm>
              <a:blipFill rotWithShape="0">
                <a:blip r:embed="rId3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Broadcasting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9829"/>
            <a:ext cx="10308336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Resources Used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18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 smtClean="0"/>
              <a:t>STAT </a:t>
            </a:r>
            <a:r>
              <a:rPr lang="en-US" sz="1800" dirty="0"/>
              <a:t>479: Deep Learning by Sebastian </a:t>
            </a:r>
            <a:r>
              <a:rPr lang="en-US" sz="1800" dirty="0" err="1" smtClean="0"/>
              <a:t>Raschka</a:t>
            </a:r>
            <a:endParaRPr lang="en-US" sz="18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 err="1" smtClean="0"/>
              <a:t>Pytorch.org</a:t>
            </a:r>
            <a:endParaRPr lang="en-US" sz="18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 err="1" smtClean="0"/>
              <a:t>Machinelearningmastery.com</a:t>
            </a:r>
            <a:r>
              <a:rPr lang="en-US" sz="1800" dirty="0" smtClean="0"/>
              <a:t> by Jason Brownlee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 err="1" smtClean="0"/>
              <a:t>Deeplearningbook</a:t>
            </a:r>
            <a:r>
              <a:rPr lang="en-US" sz="1800" dirty="0" smtClean="0"/>
              <a:t> by Ian </a:t>
            </a:r>
            <a:r>
              <a:rPr lang="en-US" sz="1800" dirty="0" err="1" smtClean="0"/>
              <a:t>Godfellow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94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Scalar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175657"/>
                <a:ext cx="10515600" cy="5174345"/>
              </a:xfrm>
            </p:spPr>
            <p:txBody>
              <a:bodyPr lIns="0">
                <a:norm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Rank-0 tensor</a:t>
                </a: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2000" b="0" dirty="0" smtClean="0">
                    <a:ea typeface="CMU Sans Serif Medium" charset="0"/>
                    <a:cs typeface="CMU Sans Serif Medium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=1</m:t>
                    </m:r>
                  </m:oMath>
                </a14:m>
                <a:endParaRPr lang="en-US" sz="2000" b="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2000" b="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175657"/>
                <a:ext cx="10515600" cy="5174345"/>
              </a:xfrm>
              <a:blipFill rotWithShape="0">
                <a:blip r:embed="rId3"/>
                <a:stretch>
                  <a:fillRect l="-1101" t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9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Vector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175658"/>
                <a:ext cx="10515600" cy="4778828"/>
              </a:xfrm>
            </p:spPr>
            <p:txBody>
              <a:bodyPr lIns="0">
                <a:no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Rank-1 tensor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𝐱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2000" b="0" dirty="0" smtClean="0">
                    <a:ea typeface="CMU Sans Serif Medium" charset="0"/>
                    <a:cs typeface="CMU Sans Serif Medium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𝐱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𝐱</m:t>
                    </m:r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000" b="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mr-IN" sz="2000" b="0" i="1" smtClean="0">
                                        <a:latin typeface="Cambria Math" charset="0"/>
                                        <a:ea typeface="CMU Sans Serif Medium" charset="0"/>
                                        <a:cs typeface="CMU Sans Serif Medium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endParaRPr lang="en-US" sz="2000" b="1" i="1" dirty="0" smtClean="0">
                  <a:latin typeface="Cambria Math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T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sz="2000" b="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charset="0"/>
                                            <a:ea typeface="CMU Sans Serif Medium" charset="0"/>
                                            <a:cs typeface="CMU Sans Serif Medium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mr-IN" sz="2000" b="0" i="1" smtClean="0">
                                        <a:latin typeface="Cambria Math" charset="0"/>
                                        <a:ea typeface="CMU Sans Serif Medium" charset="0"/>
                                        <a:cs typeface="CMU Sans Serif Medium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T</m:t>
                        </m:r>
                      </m:sup>
                    </m:sSup>
                    <m:r>
                      <a:rPr lang="en-US" sz="20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175658"/>
                <a:ext cx="10515600" cy="4778828"/>
              </a:xfrm>
              <a:blipFill rotWithShape="0">
                <a:blip r:embed="rId3"/>
                <a:stretch>
                  <a:fillRect l="-1101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1839686" y="1487231"/>
            <a:ext cx="1001485" cy="17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1171" y="1237803"/>
                <a:ext cx="18646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Sometimes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171" y="1237803"/>
                <a:ext cx="1864647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63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946490" y="1933545"/>
            <a:ext cx="3591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column representation often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35629" y="2058182"/>
            <a:ext cx="910861" cy="1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Matrix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175658"/>
                <a:ext cx="10515600" cy="4778828"/>
              </a:xfrm>
            </p:spPr>
            <p:txBody>
              <a:bodyPr lIns="0">
                <a:no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Rank-2 tensor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𝐗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2000" b="0" dirty="0" smtClean="0">
                    <a:ea typeface="CMU Sans Serif Medium" charset="0"/>
                    <a:cs typeface="CMU Sans Serif Medium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𝐗</m:t>
                    </m:r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uk-UA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000" b="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sz="2000" b="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1,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uk-UA" sz="2000" b="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uk-UA" sz="2000" b="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uk-UA" sz="2000" b="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sz="2000" b="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  <a:ea typeface="CMU Sans Serif Medium" charset="0"/>
                                      <a:cs typeface="CMU Sans Serif Medium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In many literatures</a:t>
                </a:r>
                <a:r>
                  <a:rPr lang="en-US" sz="2000" i="1" dirty="0">
                    <a:latin typeface="CMU Sans Serif Medium" charset="0"/>
                    <a:ea typeface="CMU Sans Serif Medium" charset="0"/>
                    <a:cs typeface="CMU Sans Serif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𝑛</m:t>
                    </m:r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stands for number of examples so the shape of matrix (design matrix)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t</m:t>
                    </m:r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he subscript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denotes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𝑡h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feature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175658"/>
                <a:ext cx="10515600" cy="4778828"/>
              </a:xfrm>
              <a:blipFill rotWithShape="0">
                <a:blip r:embed="rId3"/>
                <a:stretch>
                  <a:fillRect l="-1101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2188029" y="1487231"/>
            <a:ext cx="1143000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31029" y="1317954"/>
                <a:ext cx="17593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Sometimes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29" y="1317954"/>
                <a:ext cx="175932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73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946490" y="1933545"/>
            <a:ext cx="3591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column representation often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35629" y="2058182"/>
            <a:ext cx="910861" cy="1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Tensor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175658"/>
                <a:ext cx="10515600" cy="4778828"/>
              </a:xfrm>
            </p:spPr>
            <p:txBody>
              <a:bodyPr lIns="0">
                <a:no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A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MU Sans Serif Medium" charset="0"/>
                    <a:ea typeface="CMU Sans Serif Medium" charset="0"/>
                    <a:cs typeface="CMU Sans Serif Medium" charset="0"/>
                  </a:rPr>
                  <a:t>tensor</a:t>
                </a: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is a generalization of vectors and matrices and is easily understood as a multidimensional array.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i="1" dirty="0"/>
                  <a:t>In the general case, an array of numbers arranged on a regular grid with a variable number of axes is known as a </a:t>
                </a:r>
                <a:r>
                  <a:rPr lang="en-US" sz="2000" i="1" dirty="0" smtClean="0"/>
                  <a:t>tensor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Rank-3 tensor</a:t>
                </a: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2000" dirty="0">
                    <a:latin typeface="CMU Sans Serif Medium" charset="0"/>
                    <a:ea typeface="CMU Sans Serif Medium" charset="0"/>
                    <a:cs typeface="CMU Sans Serif Medium" charset="0"/>
                  </a:rPr>
                  <a:t> </a:t>
                </a: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𝐗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endParaRPr lang="en-US" sz="2000" i="1" dirty="0" smtClean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175658"/>
                <a:ext cx="10515600" cy="4778828"/>
              </a:xfrm>
              <a:blipFill rotWithShape="0">
                <a:blip r:embed="rId3"/>
                <a:stretch>
                  <a:fillRect l="-1101" t="-140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14" y="3001837"/>
            <a:ext cx="4931229" cy="29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3D Tensor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175658"/>
            <a:ext cx="10515600" cy="4778828"/>
          </a:xfrm>
        </p:spPr>
        <p:txBody>
          <a:bodyPr lIns="0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i="1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pic>
        <p:nvPicPr>
          <p:cNvPr id="1026" name="Picture 2" descr="Ð°ÑÑÐ¸Ð½ÐºÐ¸ Ð¿Ð¾ Ð·Ð°Ð¿ÑÐ¾ÑÑ rgb 3d tensor neural n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4" y="1356679"/>
            <a:ext cx="6879771" cy="462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8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4</a:t>
            </a:r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D Tensor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175658"/>
            <a:ext cx="10515600" cy="4778828"/>
          </a:xfrm>
        </p:spPr>
        <p:txBody>
          <a:bodyPr lIns="0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i="1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72" y="1712117"/>
            <a:ext cx="8403771" cy="324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Multidimensional Arrays as Tensors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175658"/>
            <a:ext cx="10515600" cy="4778828"/>
          </a:xfrm>
        </p:spPr>
        <p:txBody>
          <a:bodyPr lIns="0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i="1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016196"/>
            <a:ext cx="5680529" cy="51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NumPy</a:t>
            </a:r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 vs. </a:t>
            </a:r>
            <a:r>
              <a:rPr lang="en-US" sz="3600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PyTorch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175658"/>
            <a:ext cx="10515600" cy="4778828"/>
          </a:xfrm>
        </p:spPr>
        <p:txBody>
          <a:bodyPr lIns="0">
            <a:no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i="1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825500"/>
            <a:ext cx="6489700" cy="520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41802" y="2967335"/>
            <a:ext cx="211012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“dot” vs “</a:t>
            </a:r>
            <a:r>
              <a:rPr lang="en-US" sz="2000" dirty="0" err="1" smtClean="0"/>
              <a:t>matmul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533483" y="4654149"/>
            <a:ext cx="239553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 can convert, but pay attention to default types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29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252</Words>
  <Application>Microsoft Macintosh PowerPoint</Application>
  <PresentationFormat>Widescreen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Cambria Math</vt:lpstr>
      <vt:lpstr>CMU Sans Serif Medium</vt:lpstr>
      <vt:lpstr>Wingdings</vt:lpstr>
      <vt:lpstr>Arial</vt:lpstr>
      <vt:lpstr>Office Theme</vt:lpstr>
      <vt:lpstr>Conventions &amp; Notations</vt:lpstr>
      <vt:lpstr>Scalar</vt:lpstr>
      <vt:lpstr>Vector</vt:lpstr>
      <vt:lpstr>Matrix</vt:lpstr>
      <vt:lpstr>Tensor</vt:lpstr>
      <vt:lpstr>3D Tensor</vt:lpstr>
      <vt:lpstr>4D Tensor</vt:lpstr>
      <vt:lpstr>Multidimensional Arrays as Tensors</vt:lpstr>
      <vt:lpstr>NumPy vs. PyTorch</vt:lpstr>
      <vt:lpstr>Data Types to Memorize </vt:lpstr>
      <vt:lpstr>Why Not Just NumPy?</vt:lpstr>
      <vt:lpstr>Loading Data onto the GPU</vt:lpstr>
      <vt:lpstr>Vectorization</vt:lpstr>
      <vt:lpstr>Broadcasting</vt:lpstr>
      <vt:lpstr>Resources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Algebra, Conventions, Notations</dc:title>
  <dc:creator>Microsoft Office User</dc:creator>
  <cp:lastModifiedBy>Microsoft Office User</cp:lastModifiedBy>
  <cp:revision>25</cp:revision>
  <dcterms:created xsi:type="dcterms:W3CDTF">2019-07-04T11:52:22Z</dcterms:created>
  <dcterms:modified xsi:type="dcterms:W3CDTF">2019-07-05T15:17:01Z</dcterms:modified>
</cp:coreProperties>
</file>