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59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5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96291"/>
  </p:normalViewPr>
  <p:slideViewPr>
    <p:cSldViewPr snapToGrid="0" snapToObjects="1">
      <p:cViewPr>
        <p:scale>
          <a:sx n="102" d="100"/>
          <a:sy n="102" d="100"/>
        </p:scale>
        <p:origin x="76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92148-7A0B-254F-9E6B-554EECEC4A4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A9C8-7304-C742-8B82-3BB458EDF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2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97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12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3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34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62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9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8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14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1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21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63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91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0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0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4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31C1-27D1-0B44-AA3A-7211A7E1FD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10-CD85-9F46-9870-C96C6C4B6DA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D9D3-987C-F645-A7EF-E916124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10-CD85-9F46-9870-C96C6C4B6DA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D9D3-987C-F645-A7EF-E916124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10-CD85-9F46-9870-C96C6C4B6DA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D9D3-987C-F645-A7EF-E916124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9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10-CD85-9F46-9870-C96C6C4B6DA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D9D3-987C-F645-A7EF-E916124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10-CD85-9F46-9870-C96C6C4B6DA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D9D3-987C-F645-A7EF-E916124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10-CD85-9F46-9870-C96C6C4B6DA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D9D3-987C-F645-A7EF-E916124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10-CD85-9F46-9870-C96C6C4B6DA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D9D3-987C-F645-A7EF-E916124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10-CD85-9F46-9870-C96C6C4B6DA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D9D3-987C-F645-A7EF-E916124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7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10-CD85-9F46-9870-C96C6C4B6DA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D9D3-987C-F645-A7EF-E916124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2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10-CD85-9F46-9870-C96C6C4B6DA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D9D3-987C-F645-A7EF-E916124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AD10-CD85-9F46-9870-C96C6C4B6DA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8D9D3-987C-F645-A7EF-E916124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AD10-CD85-9F46-9870-C96C6C4B6DA2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8D9D3-987C-F645-A7EF-E916124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Perceptron</a:t>
            </a:r>
            <a:endParaRPr lang="en-US" sz="48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CMU Sans Serif Medium" charset="0"/>
                <a:ea typeface="CMU Sans Serif Medium" charset="0"/>
                <a:cs typeface="CMU Sans Serif Medium" charset="0"/>
              </a:rPr>
              <a:t>Suleyman</a:t>
            </a:r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err="1" smtClean="0">
                <a:latin typeface="CMU Sans Serif Medium" charset="0"/>
                <a:ea typeface="CMU Sans Serif Medium" charset="0"/>
                <a:cs typeface="CMU Sans Serif Medium" charset="0"/>
              </a:rPr>
              <a:t>Demirel</a:t>
            </a:r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 University</a:t>
            </a:r>
          </a:p>
          <a:p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CSS634: Deep Learning</a:t>
            </a:r>
          </a:p>
          <a:p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PhD </a:t>
            </a:r>
            <a:r>
              <a:rPr lang="en-US" dirty="0" err="1" smtClean="0">
                <a:latin typeface="CMU Sans Serif Medium" charset="0"/>
                <a:ea typeface="CMU Sans Serif Medium" charset="0"/>
                <a:cs typeface="CMU Sans Serif Medium" charset="0"/>
              </a:rPr>
              <a:t>Abay</a:t>
            </a:r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err="1" smtClean="0">
                <a:latin typeface="CMU Sans Serif Medium" charset="0"/>
                <a:ea typeface="CMU Sans Serif Medium" charset="0"/>
                <a:cs typeface="CMU Sans Serif Medium" charset="0"/>
              </a:rPr>
              <a:t>Nussipbekov</a:t>
            </a:r>
            <a:endParaRPr lang="en-US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  <a:p>
            <a:endParaRPr lang="en-US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7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MU Sans Serif Medium" charset="0"/>
                <a:ea typeface="CMU Sans Serif Medium" charset="0"/>
                <a:cs typeface="CMU Sans Serif Medium" charset="0"/>
              </a:rPr>
              <a:t>Step </a:t>
            </a:r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Function Simplified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Abay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Nussipbekov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					Deep Learning</a:t>
            </a:r>
            <a:endParaRPr lang="en-US" dirty="0">
              <a:solidFill>
                <a:schemeClr val="bg1"/>
              </a:solidFill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4425"/>
                <a:ext cx="10515600" cy="50625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Bring the threshold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𝜃</m:t>
                    </m:r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to </a:t>
                </a:r>
                <a:r>
                  <a:rPr lang="en-US" sz="2000" dirty="0">
                    <a:latin typeface="CMU Sans Serif Medium" charset="0"/>
                    <a:ea typeface="CMU Sans Serif Medium" charset="0"/>
                    <a:cs typeface="CMU Sans Serif Medium" charset="0"/>
                  </a:rPr>
                  <a:t>the left side of the equation and define a weight-zero </a:t>
                </a: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=−</m:t>
                    </m:r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𝜃</m:t>
                    </m:r>
                  </m:oMath>
                </a14:m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=1</m:t>
                    </m:r>
                  </m:oMath>
                </a14:m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, </a:t>
                </a:r>
                <a:r>
                  <a:rPr lang="en-US" sz="2000" dirty="0">
                    <a:latin typeface="CMU Sans Serif Medium" charset="0"/>
                    <a:ea typeface="CMU Sans Serif Medium" charset="0"/>
                    <a:cs typeface="CMU Sans Serif Medium" charset="0"/>
                  </a:rPr>
                  <a:t>so that we write z in a more compact </a:t>
                </a: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form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endParaRPr lang="en-US" sz="2000" dirty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CMU Sans Serif Medium" charset="0"/>
                          <a:cs typeface="CMU Sans Serif Medium" charset="0"/>
                        </a:rPr>
                        <m:t>𝑧</m:t>
                      </m:r>
                      <m:r>
                        <a:rPr lang="en-US" sz="2000" i="1">
                          <a:latin typeface="Cambria Math" charset="0"/>
                          <a:ea typeface="CMU Sans Serif Medium" charset="0"/>
                          <a:cs typeface="CMU Sans Serif Medium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MU Sans Serif Medium" charset="0"/>
                          <a:cs typeface="CMU Sans Serif Medium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  <a:ea typeface="CMU Sans Serif Medium" charset="0"/>
                          <a:cs typeface="CMU Sans Serif Medium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  <a:ea typeface="CMU Sans Serif Medium" charset="0"/>
                          <a:cs typeface="CMU Sans Serif Medium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𝐰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0" smtClean="0">
                          <a:latin typeface="Cambria Math" charset="0"/>
                          <a:ea typeface="CMU Sans Serif Medium" charset="0"/>
                          <a:cs typeface="CMU Sans Serif Medium" charset="0"/>
                        </a:rPr>
                        <m:t>𝐱</m:t>
                      </m:r>
                    </m:oMath>
                  </m:oMathPara>
                </a14:m>
                <a:endParaRPr lang="en-US" sz="2000" b="1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endParaRPr lang="en-US" sz="2000" b="1" dirty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r>
                  <a:rPr lang="en-US" sz="2000" b="1" dirty="0">
                    <a:latin typeface="CMU Sans Serif Medium" charset="0"/>
                    <a:ea typeface="CMU Sans Serif Medium" charset="0"/>
                    <a:cs typeface="CMU Sans Serif Medium" charset="0"/>
                  </a:rPr>
                  <a:t> </a:t>
                </a:r>
                <a:r>
                  <a:rPr lang="en-US" sz="2000" b="1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  </a:t>
                </a: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and </a:t>
                </a: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endParaRPr lang="en-US" sz="2000" b="1" dirty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 marL="0" indent="0" algn="ctr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CMU Sans Serif Medium" charset="0"/>
                          <a:cs typeface="CMU Sans Serif Medium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𝑧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  <a:ea typeface="CMU Sans Serif Medium" charset="0"/>
                          <a:cs typeface="CMU Sans Serif Medium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charset="0"/>
                                  <a:ea typeface="CMU Sans Serif Medium" charset="0"/>
                                  <a:cs typeface="CMU Sans Serif Medium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  </m:t>
                                </m:r>
                                <m:r>
                                  <a:rPr lang="en-US" sz="2000" i="1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𝑖𝑓</m:t>
                                </m:r>
                                <m:r>
                                  <a:rPr lang="en-US" sz="2000" i="1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  <m:r>
                                  <a:rPr lang="en-US" sz="20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≥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−1 </m:t>
                                </m:r>
                                <m:r>
                                  <a:rPr lang="en-US" sz="2000" i="1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latin typeface="CMU Serif Roman" charset="0"/>
                  <a:ea typeface="CMU Serif Roman" charset="0"/>
                  <a:cs typeface="CMU Serif Roman" charset="0"/>
                </a:endParaRPr>
              </a:p>
              <a:p>
                <a:pPr marL="0" indent="0" algn="ctr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endParaRPr lang="en-US" sz="2000" b="1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4425"/>
                <a:ext cx="10515600" cy="5062538"/>
              </a:xfrm>
              <a:blipFill rotWithShape="0">
                <a:blip r:embed="rId3"/>
                <a:stretch>
                  <a:fillRect l="-232" t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3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MU Sans Serif Medium" charset="0"/>
                <a:ea typeface="CMU Sans Serif Medium" charset="0"/>
                <a:cs typeface="CMU Sans Serif Medium" charset="0"/>
              </a:rPr>
              <a:t>Basic Linear Algebra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Abay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Nussipbekov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					Deep Learning</a:t>
            </a:r>
            <a:endParaRPr lang="en-US" dirty="0">
              <a:solidFill>
                <a:schemeClr val="bg1"/>
              </a:solidFill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4425"/>
                <a:ext cx="10515600" cy="5062538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Vector dot product</a:t>
                </a: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endParaRPr lang="en-US" sz="2000" dirty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MU Sans Serif Medium" charset="0"/>
                          <a:cs typeface="CMU Sans Serif Medium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charset="0"/>
                          <a:ea typeface="CMU Sans Serif Medium" charset="0"/>
                          <a:cs typeface="CMU Sans Serif Medium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𝐰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0" smtClean="0">
                          <a:latin typeface="Cambria Math" charset="0"/>
                          <a:ea typeface="CMU Sans Serif Medium" charset="0"/>
                          <a:cs typeface="CMU Sans Serif Medium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charset="0"/>
                          <a:ea typeface="CMU Sans Serif Medium" charset="0"/>
                          <a:cs typeface="CMU Sans Serif Medium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000" i="1" smtClean="0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  <a:ea typeface="CMU Sans Serif Medium" charset="0"/>
                                  <a:cs typeface="CMU Sans Serif Medium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MU Sans Serif Medium" charset="0"/>
                                  <a:cs typeface="CMU Sans Serif Medium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  <a:ea typeface="CMU Sans Serif Medium" charset="0"/>
                                  <a:cs typeface="CMU Sans Serif Medium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4425"/>
                <a:ext cx="10515600" cy="5062538"/>
              </a:xfrm>
              <a:blipFill rotWithShape="0">
                <a:blip r:embed="rId3"/>
                <a:stretch>
                  <a:fillRect l="-638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85" y="3401683"/>
            <a:ext cx="3726543" cy="8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Input Squashed Into a Binary Output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Abay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Nussipbekov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					Deep Learning</a:t>
            </a:r>
            <a:endParaRPr lang="en-US" dirty="0">
              <a:solidFill>
                <a:schemeClr val="bg1"/>
              </a:solidFill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1473200"/>
            <a:ext cx="69596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MU Sans Serif Medium" charset="0"/>
                <a:ea typeface="CMU Sans Serif Medium" charset="0"/>
                <a:cs typeface="CMU Sans Serif Medium" charset="0"/>
              </a:rPr>
              <a:t>Interlude: </a:t>
            </a:r>
            <a:r>
              <a:rPr lang="en-US" sz="3600" dirty="0" err="1">
                <a:latin typeface="CMU Sans Serif Medium" charset="0"/>
                <a:ea typeface="CMU Sans Serif Medium" charset="0"/>
                <a:cs typeface="CMU Sans Serif Medium" charset="0"/>
              </a:rPr>
              <a:t>Vectorization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Abay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Nussipbekov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					Deep Learning</a:t>
            </a:r>
            <a:endParaRPr lang="en-US" dirty="0">
              <a:solidFill>
                <a:schemeClr val="bg1"/>
              </a:solidFill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1" y="1426560"/>
            <a:ext cx="8958943" cy="404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MU Sans Serif Medium" charset="0"/>
                <a:ea typeface="CMU Sans Serif Medium" charset="0"/>
                <a:cs typeface="CMU Sans Serif Medium" charset="0"/>
              </a:rPr>
              <a:t>Interlude: </a:t>
            </a:r>
            <a:r>
              <a:rPr lang="en-US" sz="3600" dirty="0" err="1">
                <a:latin typeface="CMU Sans Serif Medium" charset="0"/>
                <a:ea typeface="CMU Sans Serif Medium" charset="0"/>
                <a:cs typeface="CMU Sans Serif Medium" charset="0"/>
              </a:rPr>
              <a:t>Vectorization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Abay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Nussipbekov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					Deep Learning</a:t>
            </a:r>
            <a:endParaRPr lang="en-US" dirty="0">
              <a:solidFill>
                <a:schemeClr val="bg1"/>
              </a:solidFill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28" y="1242819"/>
            <a:ext cx="7679871" cy="43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MU Sans Serif Medium" charset="0"/>
                <a:ea typeface="CMU Sans Serif Medium" charset="0"/>
                <a:cs typeface="CMU Sans Serif Medium" charset="0"/>
              </a:rPr>
              <a:t>Interlude: </a:t>
            </a:r>
            <a:r>
              <a:rPr lang="en-US" sz="3600" dirty="0" err="1">
                <a:latin typeface="CMU Sans Serif Medium" charset="0"/>
                <a:ea typeface="CMU Sans Serif Medium" charset="0"/>
                <a:cs typeface="CMU Sans Serif Medium" charset="0"/>
              </a:rPr>
              <a:t>Vectorization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Abay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Nussipbekov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					Deep Learning</a:t>
            </a:r>
            <a:endParaRPr lang="en-US" dirty="0">
              <a:solidFill>
                <a:schemeClr val="bg1"/>
              </a:solidFill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63" y="1209305"/>
            <a:ext cx="8110765" cy="493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MU Sans Serif Medium" charset="0"/>
                <a:ea typeface="CMU Sans Serif Medium" charset="0"/>
                <a:cs typeface="CMU Sans Serif Medium" charset="0"/>
              </a:rPr>
              <a:t>Interlude: </a:t>
            </a:r>
            <a:r>
              <a:rPr lang="en-US" sz="3600" dirty="0" err="1">
                <a:latin typeface="CMU Sans Serif Medium" charset="0"/>
                <a:ea typeface="CMU Sans Serif Medium" charset="0"/>
                <a:cs typeface="CMU Sans Serif Medium" charset="0"/>
              </a:rPr>
              <a:t>Vectorization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Abay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Nussipbekov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					Deep Learning</a:t>
            </a:r>
            <a:endParaRPr lang="en-US" dirty="0">
              <a:solidFill>
                <a:schemeClr val="bg1"/>
              </a:solidFill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85" y="925555"/>
            <a:ext cx="4575629" cy="49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MU Sans Serif Medium" charset="0"/>
                <a:ea typeface="CMU Sans Serif Medium" charset="0"/>
                <a:cs typeface="CMU Sans Serif Medium" charset="0"/>
              </a:rPr>
              <a:t>The Perceptron Learning </a:t>
            </a:r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Algorithm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1800" dirty="0">
                <a:latin typeface="CMU Sans Serif Medium" charset="0"/>
                <a:ea typeface="CMU Sans Serif Medium" charset="0"/>
                <a:cs typeface="CMU Sans Serif Medium" charset="0"/>
              </a:rPr>
              <a:t>If correct: Do nothing if the prediction if output is equal to the </a:t>
            </a:r>
            <a:r>
              <a:rPr lang="en-US" sz="18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target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18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If </a:t>
            </a:r>
            <a:r>
              <a:rPr lang="en-US" sz="1800" dirty="0">
                <a:latin typeface="CMU Sans Serif Medium" charset="0"/>
                <a:ea typeface="CMU Sans Serif Medium" charset="0"/>
                <a:cs typeface="CMU Sans Serif Medium" charset="0"/>
              </a:rPr>
              <a:t>incorrect, scenario </a:t>
            </a:r>
            <a:r>
              <a:rPr lang="en-US" sz="18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a) If </a:t>
            </a:r>
            <a:r>
              <a:rPr lang="en-US" sz="1800" dirty="0">
                <a:latin typeface="CMU Sans Serif Medium" charset="0"/>
                <a:ea typeface="CMU Sans Serif Medium" charset="0"/>
                <a:cs typeface="CMU Sans Serif Medium" charset="0"/>
              </a:rPr>
              <a:t>output is 0 and target is 1, add input vector to weight </a:t>
            </a:r>
            <a:r>
              <a:rPr lang="en-US" sz="18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vector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18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If </a:t>
            </a:r>
            <a:r>
              <a:rPr lang="en-US" sz="1800" dirty="0">
                <a:latin typeface="CMU Sans Serif Medium" charset="0"/>
                <a:ea typeface="CMU Sans Serif Medium" charset="0"/>
                <a:cs typeface="CMU Sans Serif Medium" charset="0"/>
              </a:rPr>
              <a:t>incorrect, scenario b</a:t>
            </a:r>
            <a:r>
              <a:rPr lang="en-US" sz="18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) </a:t>
            </a:r>
            <a:r>
              <a:rPr lang="en-US" sz="1800" dirty="0">
                <a:latin typeface="CMU Sans Serif Medium" charset="0"/>
                <a:ea typeface="CMU Sans Serif Medium" charset="0"/>
                <a:cs typeface="CMU Sans Serif Medium" charset="0"/>
              </a:rPr>
              <a:t>If output is 1 and target is 0, subtract input vector from weight vector</a:t>
            </a:r>
            <a:endParaRPr lang="en-US" sz="18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1" y="3285921"/>
            <a:ext cx="6319157" cy="206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MU Sans Serif Medium" charset="0"/>
                <a:ea typeface="CMU Sans Serif Medium" charset="0"/>
                <a:cs typeface="CMU Sans Serif Medium" charset="0"/>
              </a:rPr>
              <a:t>The Perceptron Learning </a:t>
            </a:r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Algorithm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4425"/>
                <a:ext cx="10515600" cy="5062538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r>
                  <a:rPr lang="en-US" sz="18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Let </a:t>
                </a: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endParaRPr lang="en-US" sz="18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endParaRPr lang="en-US" sz="1800" dirty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 marL="342900" indent="-342900">
                  <a:buClr>
                    <a:schemeClr val="accent1">
                      <a:lumMod val="50000"/>
                    </a:schemeClr>
                  </a:buClr>
                  <a:buSzPct val="80000"/>
                  <a:buAutoNum type="arabicPeriod"/>
                </a:pPr>
                <a:r>
                  <a:rPr lang="en-US" sz="18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Initialize w:=0</a:t>
                </a:r>
              </a:p>
              <a:p>
                <a:pPr marL="342900" indent="-342900">
                  <a:buClr>
                    <a:schemeClr val="accent1">
                      <a:lumMod val="50000"/>
                    </a:schemeClr>
                  </a:buClr>
                  <a:buSzPct val="80000"/>
                  <a:buAutoNum type="arabicPeriod"/>
                </a:pPr>
                <a:r>
                  <a:rPr lang="en-US" sz="18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For every training epoch:</a:t>
                </a: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r>
                  <a:rPr lang="en-US" sz="1800" dirty="0">
                    <a:latin typeface="CMU Sans Serif Medium" charset="0"/>
                    <a:ea typeface="CMU Sans Serif Medium" charset="0"/>
                    <a:cs typeface="CMU Sans Serif Medium" charset="0"/>
                  </a:rPr>
                  <a:t> </a:t>
                </a:r>
                <a:r>
                  <a:rPr lang="en-US" sz="18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   A. 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charset="0"/>
                                <a:ea typeface="CMU Sans Serif Medium" charset="0"/>
                                <a:cs typeface="CMU Sans Serif Medium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CMU Sans Serif Medium" charset="0"/>
                                <a:cs typeface="CMU Sans Serif Medium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18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charset="0"/>
                                <a:ea typeface="CMU Sans Serif Medium" charset="0"/>
                                <a:cs typeface="CMU Sans Serif Medium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CMU Sans Serif Medium" charset="0"/>
                                <a:cs typeface="CMU Sans Serif Medium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𝒟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en-US" sz="1800" b="0" dirty="0" smtClean="0">
                  <a:latin typeface="CMU Sans Serif Medium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r>
                  <a:rPr lang="en-US" sz="1800" b="0" dirty="0" smtClean="0">
                    <a:latin typeface="CMU Sans Serif Medium" charset="0"/>
                    <a:ea typeface="Cambria Math" charset="0"/>
                    <a:cs typeface="Cambria Math" charset="0"/>
                  </a:rPr>
                  <a:t>       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:=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d>
                      <m:d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1800" b="0" dirty="0" smtClean="0">
                  <a:latin typeface="CMU Sans Serif Medium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r>
                  <a:rPr lang="en-US" sz="1800" b="0" dirty="0" smtClean="0">
                    <a:latin typeface="CMU Sans Serif Medium" charset="0"/>
                    <a:ea typeface="Cambria Math" charset="0"/>
                    <a:cs typeface="Cambria Math" charset="0"/>
                  </a:rPr>
                  <a:t>       (b)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𝑒𝑟𝑟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:=</m:t>
                    </m:r>
                    <m:d>
                      <m:d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1800" b="0" dirty="0" smtClean="0">
                  <a:latin typeface="CMU Sans Serif Medium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r>
                  <a:rPr lang="en-US" sz="1800" b="0" dirty="0" smtClean="0">
                    <a:latin typeface="CMU Sans Serif Medium" charset="0"/>
                    <a:ea typeface="Cambria Math" charset="0"/>
                    <a:cs typeface="Cambria Math" charset="0"/>
                  </a:rPr>
                  <a:t>       (c)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≔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𝑒𝑟𝑟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800" b="0" dirty="0" smtClean="0">
                  <a:latin typeface="CMU Sans Serif Medium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4425"/>
                <a:ext cx="10515600" cy="5062538"/>
              </a:xfrm>
              <a:blipFill rotWithShape="0">
                <a:blip r:embed="rId3"/>
                <a:stretch>
                  <a:fillRect l="-522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1638300"/>
                <a:ext cx="6065763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…,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)∈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×{0, 1})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38300"/>
                <a:ext cx="6065763" cy="317844"/>
              </a:xfrm>
              <a:prstGeom prst="rect">
                <a:avLst/>
              </a:prstGeom>
              <a:blipFill rotWithShape="0">
                <a:blip r:embed="rId4"/>
                <a:stretch>
                  <a:fillRect l="-402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9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Linear </a:t>
            </a:r>
            <a:r>
              <a:rPr lang="en-US" sz="3600" dirty="0" err="1" smtClean="0">
                <a:latin typeface="CMU Sans Serif Medium" charset="0"/>
                <a:ea typeface="CMU Sans Serif Medium" charset="0"/>
                <a:cs typeface="CMU Sans Serif Medium" charset="0"/>
              </a:rPr>
              <a:t>Separability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209800"/>
            <a:ext cx="70993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8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Inspired by Biological Brains and Neurons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511300"/>
            <a:ext cx="8763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Convergence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en-US" sz="2000" dirty="0">
                <a:latin typeface="CMU Sans Serif Medium" charset="0"/>
                <a:ea typeface="CMU Sans Serif Medium" charset="0"/>
                <a:cs typeface="CMU Sans Serif Medium" charset="0"/>
              </a:rPr>
              <a:t>Convergence guaranteed </a:t>
            </a: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if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The </a:t>
            </a:r>
            <a:r>
              <a:rPr lang="en-US" sz="2000" dirty="0">
                <a:latin typeface="CMU Sans Serif Medium" charset="0"/>
                <a:ea typeface="CMU Sans Serif Medium" charset="0"/>
                <a:cs typeface="CMU Sans Serif Medium" charset="0"/>
              </a:rPr>
              <a:t>two </a:t>
            </a: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classes </a:t>
            </a:r>
            <a:r>
              <a:rPr lang="en-US" sz="2000" dirty="0">
                <a:latin typeface="CMU Sans Serif Medium" charset="0"/>
                <a:ea typeface="CMU Sans Serif Medium" charset="0"/>
                <a:cs typeface="CMU Sans Serif Medium" charset="0"/>
              </a:rPr>
              <a:t>linearly </a:t>
            </a: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separable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Learning </a:t>
            </a:r>
            <a:r>
              <a:rPr lang="en-US" sz="2000" dirty="0">
                <a:latin typeface="CMU Sans Serif Medium" charset="0"/>
                <a:ea typeface="CMU Sans Serif Medium" charset="0"/>
                <a:cs typeface="CMU Sans Serif Medium" charset="0"/>
              </a:rPr>
              <a:t>rate is sufficiently </a:t>
            </a: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small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If </a:t>
            </a:r>
            <a:r>
              <a:rPr lang="en-US" sz="2000" dirty="0">
                <a:latin typeface="CMU Sans Serif Medium" charset="0"/>
                <a:ea typeface="CMU Sans Serif Medium" charset="0"/>
                <a:cs typeface="CMU Sans Serif Medium" charset="0"/>
              </a:rPr>
              <a:t>classes cannot be </a:t>
            </a: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separated: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Set </a:t>
            </a:r>
            <a:r>
              <a:rPr lang="en-US" sz="2000" dirty="0">
                <a:latin typeface="CMU Sans Serif Medium" charset="0"/>
                <a:ea typeface="CMU Sans Serif Medium" charset="0"/>
                <a:cs typeface="CMU Sans Serif Medium" charset="0"/>
              </a:rPr>
              <a:t>a maximum number of passes over the training dataset (</a:t>
            </a: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epochs)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Set </a:t>
            </a:r>
            <a:r>
              <a:rPr lang="en-US" sz="2000" dirty="0">
                <a:latin typeface="CMU Sans Serif Medium" charset="0"/>
                <a:ea typeface="CMU Sans Serif Medium" charset="0"/>
                <a:cs typeface="CMU Sans Serif Medium" charset="0"/>
              </a:rPr>
              <a:t>a threshold for the number of tolerated </a:t>
            </a: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misclassifications</a:t>
            </a:r>
          </a:p>
          <a:p>
            <a:pPr lvl="1"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Otherwise</a:t>
            </a:r>
            <a:r>
              <a:rPr lang="en-US" sz="2000" dirty="0">
                <a:latin typeface="CMU Sans Serif Medium" charset="0"/>
                <a:ea typeface="CMU Sans Serif Medium" charset="0"/>
                <a:cs typeface="CMU Sans Serif Medium" charset="0"/>
              </a:rPr>
              <a:t>, it will never stop updating weights (converge)</a:t>
            </a: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Perceptron Conclusion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pPr marL="0" indent="0">
              <a:buClr>
                <a:schemeClr val="accent1">
                  <a:lumMod val="50000"/>
                </a:schemeClr>
              </a:buClr>
              <a:buSzPct val="80000"/>
              <a:buNone/>
            </a:pPr>
            <a:r>
              <a:rPr lang="en-US" sz="2000" dirty="0">
                <a:latin typeface="CMU Sans Serif Medium" charset="0"/>
                <a:ea typeface="CMU Sans Serif Medium" charset="0"/>
                <a:cs typeface="CMU Sans Serif Medium" charset="0"/>
              </a:rPr>
              <a:t>The (classic) Perceptron has many </a:t>
            </a: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problems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Linear </a:t>
            </a:r>
            <a:r>
              <a:rPr lang="en-US" sz="2000" dirty="0">
                <a:latin typeface="CMU Sans Serif Medium" charset="0"/>
                <a:ea typeface="CMU Sans Serif Medium" charset="0"/>
                <a:cs typeface="CMU Sans Serif Medium" charset="0"/>
              </a:rPr>
              <a:t>classifier, no non-linear boundaries </a:t>
            </a: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possible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Binary </a:t>
            </a:r>
            <a:r>
              <a:rPr lang="en-US" sz="2000" dirty="0">
                <a:latin typeface="CMU Sans Serif Medium" charset="0"/>
                <a:ea typeface="CMU Sans Serif Medium" charset="0"/>
                <a:cs typeface="CMU Sans Serif Medium" charset="0"/>
              </a:rPr>
              <a:t>classifier, cannot solve XOR problems, for </a:t>
            </a: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example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Does </a:t>
            </a:r>
            <a:r>
              <a:rPr lang="en-US" sz="2000" dirty="0">
                <a:latin typeface="CMU Sans Serif Medium" charset="0"/>
                <a:ea typeface="CMU Sans Serif Medium" charset="0"/>
                <a:cs typeface="CMU Sans Serif Medium" charset="0"/>
              </a:rPr>
              <a:t>not converge if classes are not linearly </a:t>
            </a: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separable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Many </a:t>
            </a:r>
            <a:r>
              <a:rPr lang="en-US" sz="2000" dirty="0">
                <a:latin typeface="CMU Sans Serif Medium" charset="0"/>
                <a:ea typeface="CMU Sans Serif Medium" charset="0"/>
                <a:cs typeface="CMU Sans Serif Medium" charset="0"/>
              </a:rPr>
              <a:t>"optimal" solutions in terms of 0/1 loss on the training data, most will not be optimal in terms of generalization performance</a:t>
            </a:r>
            <a:endParaRPr lang="en-US" sz="2000" dirty="0" smtClean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Resources Used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endParaRPr lang="en-US" sz="1800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1800" dirty="0" smtClean="0"/>
              <a:t>STAT </a:t>
            </a:r>
            <a:r>
              <a:rPr lang="en-US" sz="1800" dirty="0"/>
              <a:t>479: Deep Learning by Sebastian </a:t>
            </a:r>
            <a:r>
              <a:rPr lang="en-US" sz="1800" dirty="0" err="1" smtClean="0"/>
              <a:t>Raschka</a:t>
            </a:r>
            <a:endParaRPr lang="en-US" sz="1800" dirty="0" smtClean="0"/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1800" dirty="0" smtClean="0"/>
              <a:t>Python Machine Learning book by Sebastian </a:t>
            </a:r>
            <a:r>
              <a:rPr lang="en-US" sz="1800" dirty="0" err="1" smtClean="0"/>
              <a:t>Raschka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595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MU Sans Serif Medium" charset="0"/>
                <a:ea typeface="CMU Sans Serif Medium" charset="0"/>
                <a:cs typeface="CMU Sans Serif Medium" charset="0"/>
              </a:rPr>
              <a:t>Logic Gate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4016829"/>
            <a:ext cx="10515600" cy="2160134"/>
          </a:xfrm>
        </p:spPr>
        <p:txBody>
          <a:bodyPr lIns="0">
            <a:normAutofit/>
          </a:bodyPr>
          <a:lstStyle/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Simple logic gate with binary outputs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Signals arrive at dendrites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Integrated into cell body</a:t>
            </a:r>
          </a:p>
          <a:p>
            <a:pPr>
              <a:buClr>
                <a:schemeClr val="accent1">
                  <a:lumMod val="50000"/>
                </a:schemeClr>
              </a:buClr>
              <a:buSzPct val="80000"/>
              <a:buFont typeface="Wingdings" charset="2"/>
              <a:buChar char="Ø"/>
            </a:pPr>
            <a:r>
              <a:rPr lang="en-US" sz="20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If signal exceeds threshold, generate output, and pass to axon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428" y="1176518"/>
            <a:ext cx="4662715" cy="19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MU Sans Serif Medium" charset="0"/>
                <a:ea typeface="CMU Sans Serif Medium" charset="0"/>
                <a:cs typeface="CMU Sans Serif Medium" charset="0"/>
              </a:rPr>
              <a:t>Logic AND Gate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15923"/>
            <a:ext cx="8512629" cy="30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Logic OR Gate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271" y="2312702"/>
            <a:ext cx="7901214" cy="261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MU Sans Serif Medium" charset="0"/>
                <a:ea typeface="CMU Sans Serif Medium" charset="0"/>
                <a:cs typeface="CMU Sans Serif Medium" charset="0"/>
              </a:rPr>
              <a:t>Logic NOT Gate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50" y="2553289"/>
            <a:ext cx="6489700" cy="159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Logic XOR Gate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Abay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Nussipbekov</a:t>
            </a:r>
            <a:r>
              <a:rPr lang="en-US" dirty="0" smtClean="0">
                <a:solidFill>
                  <a:schemeClr val="bg1"/>
                </a:solidFill>
              </a:rPr>
              <a:t>  					Deep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2057580"/>
            <a:ext cx="6696848" cy="219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Rosenblatt </a:t>
            </a:r>
            <a:r>
              <a:rPr lang="en-US" sz="3600" dirty="0">
                <a:latin typeface="CMU Sans Serif Medium" charset="0"/>
                <a:ea typeface="CMU Sans Serif Medium" charset="0"/>
                <a:cs typeface="CMU Sans Serif Medium" charset="0"/>
              </a:rPr>
              <a:t>Perceptron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Abay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Nussipbekov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					Deep Learning</a:t>
            </a:r>
            <a:endParaRPr lang="en-US" dirty="0">
              <a:solidFill>
                <a:schemeClr val="bg1"/>
              </a:solidFill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4425"/>
                <a:ext cx="10515600" cy="50625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Binary classification task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Positive class (1) vs. negative class (-1)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Define activation function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𝜙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000" b="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Takes as input a dot product of input and weights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Net input: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𝑧</m:t>
                    </m:r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w</m:t>
                      </m:r>
                      <m:r>
                        <a:rPr lang="en-US" sz="2000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  <a:ea typeface="CMU Serif Roman" charset="0"/>
                                        <a:cs typeface="CMU Serif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  <a:ea typeface="CMU Serif Roman" charset="0"/>
                                        <a:cs typeface="CMU Serif Roman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  <a:ea typeface="CMU Serif Roman" charset="0"/>
                                        <a:cs typeface="CMU Serif Roman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  <a:ea typeface="CMU Serif Roman" charset="0"/>
                                        <a:cs typeface="CMU Serif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  <a:ea typeface="CMU Serif Roman" charset="0"/>
                                        <a:cs typeface="CMU Serif Roman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  <a:ea typeface="CMU Serif Roman" charset="0"/>
                                        <a:cs typeface="CMU Serif Roman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b="0" i="1" smtClean="0">
                                        <a:latin typeface="Cambria Math" charset="0"/>
                                        <a:ea typeface="CMU Serif Roman" charset="0"/>
                                        <a:cs typeface="CMU Serif Roman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000" b="0" i="1" smtClean="0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  <a:ea typeface="CMU Serif Roman" charset="0"/>
                                              <a:cs typeface="CMU Serif Roman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  <a:ea typeface="CMU Serif Roman" charset="0"/>
                                              <a:cs typeface="CMU Serif Roman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  <a:ea typeface="CMU Serif Roman" charset="0"/>
                                              <a:cs typeface="CMU Serif Roman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x</m:t>
                      </m:r>
                      <m:r>
                        <a:rPr lang="en-US" sz="2000" b="0" i="1" smtClean="0">
                          <a:latin typeface="Cambria Math" charset="0"/>
                          <a:ea typeface="CMU Serif Roman" charset="0"/>
                          <a:cs typeface="CMU Serif Roman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b="0" i="1" smtClean="0">
                              <a:latin typeface="Cambria Math" charset="0"/>
                              <a:ea typeface="CMU Serif Roman" charset="0"/>
                              <a:cs typeface="CMU Serif Roman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b="0" i="1" smtClean="0">
                                  <a:latin typeface="Cambria Math" charset="0"/>
                                  <a:ea typeface="CMU Serif Roman" charset="0"/>
                                  <a:cs typeface="CMU Serif Roman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  <a:ea typeface="CMU Serif Roman" charset="0"/>
                                        <a:cs typeface="CMU Serif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  <a:ea typeface="CMU Serif Roman" charset="0"/>
                                        <a:cs typeface="CMU Serif Roman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  <a:ea typeface="CMU Serif Roman" charset="0"/>
                                        <a:cs typeface="CMU Serif Roman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b="0" i="1" smtClean="0">
                                        <a:latin typeface="Cambria Math" charset="0"/>
                                        <a:ea typeface="CMU Serif Roman" charset="0"/>
                                        <a:cs typeface="CMU Serif Roman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charset="0"/>
                                              <a:ea typeface="CMU Serif Roman" charset="0"/>
                                              <a:cs typeface="CMU Serif Roman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  <a:ea typeface="CMU Serif Roman" charset="0"/>
                                              <a:cs typeface="CMU Serif Roman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  <a:ea typeface="CMU Serif Roman" charset="0"/>
                                              <a:cs typeface="CMU Serif Roman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mr-IN" sz="2000" b="0" i="1" smtClean="0">
                                          <a:latin typeface="Cambria Math" charset="0"/>
                                          <a:ea typeface="CMU Serif Roman" charset="0"/>
                                          <a:cs typeface="CMU Serif Roman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charset="0"/>
                                        <a:ea typeface="CMU Serif Roman" charset="0"/>
                                        <a:cs typeface="CMU Serif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  <a:ea typeface="CMU Serif Roman" charset="0"/>
                                        <a:cs typeface="CMU Serif Roman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charset="0"/>
                                        <a:ea typeface="CMU Serif Roman" charset="0"/>
                                        <a:cs typeface="CMU Serif Roman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4425"/>
                <a:ext cx="10515600" cy="5062538"/>
              </a:xfrm>
              <a:blipFill rotWithShape="0">
                <a:blip r:embed="rId3"/>
                <a:stretch>
                  <a:fillRect l="-232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3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7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MU Sans Serif Medium" charset="0"/>
                <a:ea typeface="CMU Sans Serif Medium" charset="0"/>
                <a:cs typeface="CMU Sans Serif Medium" charset="0"/>
              </a:rPr>
              <a:t>Heaviside </a:t>
            </a:r>
            <a:r>
              <a:rPr lang="en-US" sz="3600" dirty="0" smtClean="0">
                <a:latin typeface="CMU Sans Serif Medium" charset="0"/>
                <a:ea typeface="CMU Sans Serif Medium" charset="0"/>
                <a:cs typeface="CMU Sans Serif Medium" charset="0"/>
              </a:rPr>
              <a:t>Step Function</a:t>
            </a:r>
            <a:endParaRPr lang="en-US" sz="3600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12161520" cy="457200"/>
          </a:xfrm>
          <a:solidFill>
            <a:srgbClr val="2B3D50"/>
          </a:solidFill>
          <a:ln>
            <a:solidFill>
              <a:schemeClr val="bg2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Abay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Nussipbekov</a:t>
            </a:r>
            <a:r>
              <a:rPr lang="en-US" dirty="0" smtClean="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 					Deep Learning</a:t>
            </a:r>
            <a:endParaRPr lang="en-US" dirty="0">
              <a:solidFill>
                <a:schemeClr val="bg1"/>
              </a:solidFill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42078"/>
            <a:ext cx="2743200" cy="365125"/>
          </a:xfrm>
        </p:spPr>
        <p:txBody>
          <a:bodyPr/>
          <a:lstStyle/>
          <a:p>
            <a:fld id="{FC937C10-E628-6045-B457-641075939BFB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4425"/>
                <a:ext cx="10515600" cy="50625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MU Sans Serif Medium" charset="0"/>
                        <a:cs typeface="CMU Sans Serif Medium" charset="0"/>
                      </a:rPr>
                      <m:t>𝜙</m:t>
                    </m:r>
                    <m:d>
                      <m:dPr>
                        <m:ctrlPr>
                          <a:rPr lang="en-US" sz="2000" i="1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charset="0"/>
                            <a:ea typeface="CMU Sans Serif Medium" charset="0"/>
                            <a:cs typeface="CMU Sans Serif Medium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 known as activation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>
                    <a:latin typeface="CMU Sans Serif Medium" charset="0"/>
                    <a:ea typeface="CMU Sans Serif Medium" charset="0"/>
                    <a:cs typeface="CMU Sans Serif Medium" charset="0"/>
                  </a:rPr>
                  <a:t>i</a:t>
                </a: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f activation above some threshold, predict class 1</a:t>
                </a:r>
              </a:p>
              <a:p>
                <a:pPr>
                  <a:buClr>
                    <a:schemeClr val="accent1">
                      <a:lumMod val="50000"/>
                    </a:schemeClr>
                  </a:buClr>
                  <a:buSzPct val="80000"/>
                  <a:buFont typeface="Wingdings" charset="2"/>
                  <a:buChar char="Ø"/>
                </a:pPr>
                <a:r>
                  <a:rPr lang="en-US" sz="2000" dirty="0" smtClean="0">
                    <a:latin typeface="CMU Sans Serif Medium" charset="0"/>
                    <a:ea typeface="CMU Sans Serif Medium" charset="0"/>
                    <a:cs typeface="CMU Sans Serif Medium" charset="0"/>
                  </a:rPr>
                  <a:t>predict class -1 otherwise</a:t>
                </a: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:r>
                  <a:rPr lang="en-US" sz="2000" dirty="0">
                    <a:latin typeface="CMU Sans Serif Medium" charset="0"/>
                    <a:ea typeface="CMU Sans Serif Medium" charset="0"/>
                    <a:cs typeface="CMU Sans Serif Medium" charset="0"/>
                  </a:rPr>
                  <a:t>Heaviside Step Function</a:t>
                </a:r>
                <a:endParaRPr lang="en-US" sz="2000" dirty="0" smtClean="0">
                  <a:latin typeface="CMU Sans Serif Medium" charset="0"/>
                  <a:ea typeface="CMU Sans Serif Medium" charset="0"/>
                  <a:cs typeface="CMU Sans Serif Medium" charset="0"/>
                </a:endParaRPr>
              </a:p>
              <a:p>
                <a:pPr marL="0" indent="0">
                  <a:buClr>
                    <a:schemeClr val="accent1">
                      <a:lumMod val="50000"/>
                    </a:schemeClr>
                  </a:buClr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CMU Sans Serif Medium" charset="0"/>
                          <a:cs typeface="CMU Sans Serif Medium" charset="0"/>
                        </a:rPr>
                        <m:t>𝜙</m:t>
                      </m:r>
                      <m:d>
                        <m:dPr>
                          <m:ctrlP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MU Sans Serif Medium" charset="0"/>
                          <a:cs typeface="CMU Sans Serif Medium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charset="0"/>
                              <a:ea typeface="CMU Sans Serif Medium" charset="0"/>
                              <a:cs typeface="CMU Sans Serif Medium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b="0" i="1" smtClean="0">
                                  <a:latin typeface="Cambria Math" charset="0"/>
                                  <a:ea typeface="CMU Sans Serif Medium" charset="0"/>
                                  <a:cs typeface="CMU Sans Serif Medium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  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𝑖𝑓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𝑧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≥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−1 </m:t>
                                </m:r>
                                <m:r>
                                  <a:rPr lang="en-US" sz="2000" b="0" i="1" smtClean="0">
                                    <a:latin typeface="Cambria Math" charset="0"/>
                                    <a:ea typeface="CMU Sans Serif Medium" charset="0"/>
                                    <a:cs typeface="CMU Sans Serif Medium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>
                  <a:latin typeface="CMU Serif Roman" charset="0"/>
                  <a:ea typeface="CMU Serif Roman" charset="0"/>
                  <a:cs typeface="CMU Serif Roman" charset="0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4425"/>
                <a:ext cx="10515600" cy="5062538"/>
              </a:xfrm>
              <a:blipFill rotWithShape="0">
                <a:blip r:embed="rId3"/>
                <a:stretch>
                  <a:fillRect l="-638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24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450</Words>
  <Application>Microsoft Macintosh PowerPoint</Application>
  <PresentationFormat>Widescreen</PresentationFormat>
  <Paragraphs>143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Calibri Light</vt:lpstr>
      <vt:lpstr>Cambria Math</vt:lpstr>
      <vt:lpstr>CMU Sans Serif Medium</vt:lpstr>
      <vt:lpstr>CMU Serif Roman</vt:lpstr>
      <vt:lpstr>Wingdings</vt:lpstr>
      <vt:lpstr>Arial</vt:lpstr>
      <vt:lpstr>Office Theme</vt:lpstr>
      <vt:lpstr>Perceptron</vt:lpstr>
      <vt:lpstr>Inspired by Biological Brains and Neurons</vt:lpstr>
      <vt:lpstr>Logic Gate</vt:lpstr>
      <vt:lpstr>Logic AND Gate</vt:lpstr>
      <vt:lpstr>Logic OR Gate</vt:lpstr>
      <vt:lpstr>Logic NOT Gate</vt:lpstr>
      <vt:lpstr>Logic XOR Gate</vt:lpstr>
      <vt:lpstr>Rosenblatt Perceptron</vt:lpstr>
      <vt:lpstr>Heaviside Step Function</vt:lpstr>
      <vt:lpstr>Step Function Simplified</vt:lpstr>
      <vt:lpstr>Basic Linear Algebra</vt:lpstr>
      <vt:lpstr>Input Squashed Into a Binary Output</vt:lpstr>
      <vt:lpstr>Interlude: Vectorization</vt:lpstr>
      <vt:lpstr>Interlude: Vectorization</vt:lpstr>
      <vt:lpstr>Interlude: Vectorization</vt:lpstr>
      <vt:lpstr>Interlude: Vectorization</vt:lpstr>
      <vt:lpstr>The Perceptron Learning Algorithm</vt:lpstr>
      <vt:lpstr>The Perceptron Learning Algorithm</vt:lpstr>
      <vt:lpstr>Linear Separability</vt:lpstr>
      <vt:lpstr>Convergence</vt:lpstr>
      <vt:lpstr>Perceptron Conclusion</vt:lpstr>
      <vt:lpstr>Resources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2019-06-29T08:48:29Z</dcterms:created>
  <dcterms:modified xsi:type="dcterms:W3CDTF">2019-09-19T05:49:29Z</dcterms:modified>
</cp:coreProperties>
</file>