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63" r:id="rId5"/>
    <p:sldId id="265" r:id="rId6"/>
    <p:sldId id="259" r:id="rId7"/>
    <p:sldId id="269" r:id="rId8"/>
    <p:sldId id="270" r:id="rId9"/>
    <p:sldId id="274" r:id="rId10"/>
    <p:sldId id="281" r:id="rId11"/>
    <p:sldId id="285" r:id="rId12"/>
    <p:sldId id="286" r:id="rId13"/>
    <p:sldId id="284" r:id="rId14"/>
    <p:sldId id="283" r:id="rId15"/>
    <p:sldId id="293" r:id="rId16"/>
    <p:sldId id="288" r:id="rId17"/>
    <p:sldId id="289" r:id="rId18"/>
    <p:sldId id="290" r:id="rId19"/>
    <p:sldId id="278" r:id="rId20"/>
    <p:sldId id="29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0066"/>
    <a:srgbClr val="00CC99"/>
    <a:srgbClr val="FDF3ED"/>
    <a:srgbClr val="009999"/>
    <a:srgbClr val="006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C9D76-C050-38EA-3DCE-0FC19A9E9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7A8F27-943A-510C-EA5E-953FD5AE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218D-3CB3-B769-014E-BAA45306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AACC-726B-FB99-4E20-093801CE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3C78-EAE2-C39B-939B-6DF40E2B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3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6627-F290-28EE-ABA4-91E97A70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90589-D561-DB14-D771-F7F313B5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FA31C-ABC2-9F15-6837-EF558574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2ED1-022E-DC32-80A3-FA47EF17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942B-082E-F494-B8C3-49590AA9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6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6866D-52C5-10B4-F57C-4E77A0983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358B2-C141-8CEA-F9FA-BF2DFDFF8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E2F5-032C-A71B-EF80-FBDB3988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F750-C0B9-F700-0FAF-1568FF99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CB24A-F151-F3FB-DB7F-5E597328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07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66C8-8717-DD2E-E566-CB3D1C06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160E-FE0C-2F2D-9818-FE96473C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F6AC5-6868-B564-C6C0-F25A173B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16956-6BF5-C939-DCB1-667BE2D6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4690-848E-7789-FA42-F48CC351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1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8908-41B1-45E5-67B0-8CE7B871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EBACE-2599-EE61-AAAB-E720C93F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9185-DFA4-F948-237D-042C7A88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7E81-1B38-9AB2-87F4-DAE632D8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6320C-1DD3-B69F-273B-B40D1D7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2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43C1-1321-F2E8-5CC9-62EFB2A7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41D9-EA16-A36C-8CB9-340E4252A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D83CF-3C20-D356-EDFE-3A1B69B62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A5674-D17F-97F6-9E00-A97685DD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DA95-BB3F-98C7-A08B-560DEADF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8D18B-AD2B-3B62-BBE3-1CCB37CD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4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E02A-8F4C-7396-5228-513A3D24D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D451E-447B-3EB5-0090-6D2E4515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246BA-895E-1C5E-2439-F0FD79894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296CA-6909-B9C0-0F69-2ED2128AE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CC88A-6B6E-4869-354B-0F52D17EE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099171-D9BC-CA8E-53BC-542B0049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5C962-6A21-EE35-1D3D-43D29514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514D0-EC86-158A-D2C8-850180C7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74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6FE60-C989-0E20-EE11-3A6A4447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9DB40-4754-91F2-8B5D-E7BC90E7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EA3A3A-5FE6-8CFA-6E5B-E4FC8CC8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3211-2580-59E0-8B60-AD803C29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1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67C4B-D147-92CE-097C-A525299F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E5209-41D9-A06F-8F86-736956F4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12268-8258-0859-26A3-4D238950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5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F8C-4F51-2D15-5654-280CD16D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69659-92C4-C89C-CC12-EE67E34B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1203-7CAD-BCE4-ADD6-A9D8A6DE8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4DC8-24DB-7169-81E6-832E2D84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2D0F-D51A-9D21-507F-0CDA4C3A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88500-2CE0-FCBD-1C4A-54F9E01E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6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A702-6F93-53BE-6359-F1CF30DBF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CEA54-76CD-9ED7-718A-67A50D094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4390D-7079-672A-2542-823E589C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5F196-ABAB-A95B-58D5-5B38AB60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06135-C1F4-67A5-3FE4-DAC7CEE9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02617-A665-B8C7-F14F-7880F759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1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FADB77-703B-2CFE-88F1-12E07D94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C3BD7-085B-7D4C-6F05-5515AA3B6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59A0-2915-F81A-CED1-AEDC4ED7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6CBA-8BFC-42DA-B769-E76EAEFA208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815A4-D0A0-5E7B-0D98-278EBB56F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3F4B-4709-4380-AA4E-12725CBB1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CB972-93B0-4F02-8E6F-4227DBE812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1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1695AC2-336D-E5A7-A171-071AB04F4B60}"/>
              </a:ext>
            </a:extLst>
          </p:cNvPr>
          <p:cNvGrpSpPr/>
          <p:nvPr/>
        </p:nvGrpSpPr>
        <p:grpSpPr>
          <a:xfrm>
            <a:off x="-2249045" y="-8673690"/>
            <a:ext cx="16064011" cy="11664049"/>
            <a:chOff x="-4154458" y="-3714668"/>
            <a:chExt cx="17978537" cy="135302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85C9-F81B-E40A-9E62-21F5A53A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27263">
              <a:off x="5706871" y="-560943"/>
              <a:ext cx="3508110" cy="233874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FA9C1E7-5A2B-CE10-A0EC-29CD8EE3EAE8}"/>
                </a:ext>
              </a:extLst>
            </p:cNvPr>
            <p:cNvGrpSpPr/>
            <p:nvPr/>
          </p:nvGrpSpPr>
          <p:grpSpPr>
            <a:xfrm>
              <a:off x="-4154458" y="-3714668"/>
              <a:ext cx="17978537" cy="13530267"/>
              <a:chOff x="-4154457" y="-3666727"/>
              <a:chExt cx="17978537" cy="1353026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71C6F8A-716D-5419-61ED-D1F492F9D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27263">
                <a:off x="8182285" y="-308204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70799E9-8BAD-CFFD-803F-58B198347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9" y="-747686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E5FFB0-8781-31EC-4812-19BC19B1E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60" y="-1059363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A5F33DA-9539-96FC-2CB3-0CF871B8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3" y="-1998329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285F02A-529C-A8FC-5806-A7822C728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4" y="-1704702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4215347-3F88-27EE-EF61-224D90E0A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4" y="-1226257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254A7548-0750-9CE0-4253-95CD1AD30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9" y="-1767626"/>
                <a:ext cx="3508110" cy="233874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54BEBC7-1A09-6A49-4ED6-DC904F748233}"/>
                  </a:ext>
                </a:extLst>
              </p:cNvPr>
              <p:cNvGrpSpPr/>
              <p:nvPr/>
            </p:nvGrpSpPr>
            <p:grpSpPr>
              <a:xfrm>
                <a:off x="-4154457" y="-828959"/>
                <a:ext cx="17978537" cy="10692499"/>
                <a:chOff x="-4323658" y="-1086848"/>
                <a:chExt cx="17978537" cy="1069249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199496D-A323-1A68-572D-A276FE5EE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foregroundMark x1="50833" y1="20750" x2="50833" y2="20750"/>
                              <a14:foregroundMark x1="79333" y1="29000" x2="79333" y2="29000"/>
                              <a14:foregroundMark x1="78333" y1="32250" x2="76500" y2="34000"/>
                              <a14:foregroundMark x1="75833" y1="31000" x2="77333" y2="28000"/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8913023" y="5033771"/>
                  <a:ext cx="4741856" cy="3161237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EEDFAADF-1ADB-9693-8A23-BC590EF33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61071" y="-6700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E54741CC-9553-3986-759B-40FA67427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10099117" y="2684800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93C6F6D1-A293-12F1-7538-657B7109A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5245007" y="5082641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A6AF8886-8BA6-01E3-AEBF-9C6EB76FDE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369765">
                  <a:off x="1010786" y="3392457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E725D9C-6895-7A12-26C4-2CFB8722A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595267">
                  <a:off x="3370418" y="3047914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75427E4B-B334-269D-D512-18EDFF65E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151122">
                  <a:off x="-878423" y="2753251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4EE51F4-E82D-38AD-565A-9DFC9A331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36623">
                  <a:off x="2672148" y="226625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DCCA4A6E-35E6-5EDF-542F-348C1004D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292986" y="705070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821ABE6-468C-CD8F-EB1E-6AEB46271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86161">
                  <a:off x="869003" y="1765370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09391B7-9D98-F792-7C2F-97A64B0FF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5532906" y="269756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8E8C4BBC-F917-DD51-202B-79E13E512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18967">
                  <a:off x="8376306" y="3365577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2FC36E76-1AAC-579A-B897-B6BC7CC8B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172375">
                  <a:off x="-1960141" y="113007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D9AE1099-EC2E-F583-A8C5-1C6F0106E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63681">
                  <a:off x="-516045" y="5406984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0E782A50-02EA-D8CF-CC88-2CE8FC888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6291504" y="75347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DB80481-605E-F6A6-F534-9210CFD51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1437394" y="3151315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BCE971BE-0D61-1218-1D96-556E6704D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21479">
                  <a:off x="-2796827" y="1461131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AB63D402-B2AE-E9AF-8A87-DF9BBF213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246981">
                  <a:off x="-437195" y="1116588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EB6CE44C-FA3B-2F36-CE98-E6907128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202836">
                  <a:off x="-4686036" y="821925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45C4FE6-36BF-DE05-EBD2-A176A7E24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937875">
                  <a:off x="-2938610" y="-165956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BF7BF5-6595-233A-D8D2-DECFCFE45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584594">
                  <a:off x="1725293" y="766237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B2377A6-5CE1-23E4-79CD-D46D72B18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4568693" y="1434251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E582868-3593-C98D-203D-CCDD8B018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15395">
                  <a:off x="-4323658" y="3475658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1493030F-22DB-83F8-7752-3CEA8F86F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720421" y="2561542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9FE75343-1281-E376-CAD3-ACC05A6AD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8008320" y="176464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0D0AF4E1-6562-2DB7-BA9A-1BE8FDC8C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7044107" y="-1086848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F87F741E-99E4-59B1-BB64-7DB13AAFC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337517" y="419590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82DDAC82-E03F-32D2-A3A2-D3B781E556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57999">
                  <a:off x="10309576" y="3515224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E1A37FD-E89E-1304-4958-EF0E88B09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028113">
                  <a:off x="-379835" y="7016160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4649128-BCF1-E70B-1A4E-62447C212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713614">
                  <a:off x="3170736" y="4489534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206C2680-FEE6-89DE-8026-646C099CC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7791574" y="4967979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0D1468A-70F4-6104-4E65-7B2D2B5B0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6205459" y="3701966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8E74C4BA-BE83-17B8-7DCE-0E5ECDB77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-3470096" y="2264581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30C4223F-565A-DD65-F15E-F01EEF81F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1935982" y="7414224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5BFA4AC-6D89-5C71-BC9D-783AD474E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898470">
                  <a:off x="-2298239" y="5724040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7E15A622-0C38-CA03-1D11-DF4806C13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27">
                  <a:off x="-4187448" y="5084834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34C93652-D9BA-E74F-A97B-34B4FA039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365328">
                  <a:off x="-636877" y="2558208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177CE5B1-C22D-5E75-44EA-4DB8C25A6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3983961" y="3036653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D9F0E40-1F4A-F292-CCC1-9D80FA13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414866">
                  <a:off x="-2440022" y="4096953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2C6EFAA8-564C-CAF5-19BF-1C0336237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061585">
                  <a:off x="2223881" y="5029146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E6CE0BD6-61EC-12B6-2BE4-D0363ABBC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5067281" y="5697160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3F434F0C-F132-D4B7-B677-50F52DEE1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09871">
                  <a:off x="8506908" y="443937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D4A3A8B5-A3A9-02CF-E707-DF0D8E825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8680873" y="118086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32467FCD-CDF3-CF02-156E-6DEDA7EE7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9265506" y="249528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BD4B4BB2-8E00-D026-5FE6-826CDD347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7542695" y="3176061"/>
                  <a:ext cx="2943455" cy="19623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F8B37D-512A-45C0-4E6F-3BE6226895C3}"/>
              </a:ext>
            </a:extLst>
          </p:cNvPr>
          <p:cNvGrpSpPr/>
          <p:nvPr/>
        </p:nvGrpSpPr>
        <p:grpSpPr>
          <a:xfrm rot="2004007">
            <a:off x="-2412740" y="-4958447"/>
            <a:ext cx="17516439" cy="4837143"/>
            <a:chOff x="-3968684" y="-2187609"/>
            <a:chExt cx="16516825" cy="4177076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A1A01CDF-0B5C-BBCA-987F-EE3B51E0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81008">
              <a:off x="9810988" y="-747685"/>
              <a:ext cx="3284583" cy="2189722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1197C85-F39E-6821-CA4C-0CF38CF3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66760">
              <a:off x="1018459" y="-1059362"/>
              <a:ext cx="3508110" cy="233874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C259735-E9FF-1C68-0457-2AF57AA6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-3968684" y="-1998328"/>
              <a:ext cx="3508110" cy="233874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088350-F4BB-D1A0-364C-BE555A86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88337">
              <a:off x="-1135465" y="-1704701"/>
              <a:ext cx="2897445" cy="193163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190E71A-11B0-71A6-6FFB-95B0447C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3485373" y="-1226256"/>
              <a:ext cx="3200025" cy="213335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9E05EB3-29A3-39BA-3102-AC0540C4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8766918" y="-1767625"/>
              <a:ext cx="3508110" cy="233874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80FC86-ACF4-8AC5-9779-8A8F72FE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92386">
              <a:off x="6425387" y="-594447"/>
              <a:ext cx="3263832" cy="217588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7B6772B-976D-D628-E158-064DCBE9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190">
              <a:off x="-1806776" y="-1327466"/>
              <a:ext cx="4741856" cy="3161237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897E7C1-3A24-53F1-DD26-6DB40D86D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14" b="89655" l="9770" r="91092">
                        <a14:foregroundMark x1="9770" y1="56897" x2="9770" y2="56897"/>
                        <a14:foregroundMark x1="12069" y1="66379" x2="12069" y2="66379"/>
                        <a14:foregroundMark x1="91092" y1="58621" x2="91092" y2="586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190">
            <a:off x="8629077" y="4624105"/>
            <a:ext cx="4928251" cy="328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0137BD-965E-770D-527D-3987EC78B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800" b="96800" l="10000" r="90000">
                        <a14:foregroundMark x1="28222" y1="80000" x2="28222" y2="80000"/>
                        <a14:foregroundMark x1="33778" y1="34800" x2="33778" y2="34800"/>
                        <a14:foregroundMark x1="39778" y1="89800" x2="39778" y2="89800"/>
                        <a14:foregroundMark x1="55778" y1="93200" x2="55778" y2="93200"/>
                        <a14:foregroundMark x1="68889" y1="96800" x2="68889" y2="96800"/>
                        <a14:foregroundMark x1="65667" y1="47400" x2="65667" y2="47400"/>
                        <a14:foregroundMark x1="66889" y1="50200" x2="66889" y2="50200"/>
                        <a14:foregroundMark x1="66111" y1="54400" x2="66111" y2="54400"/>
                        <a14:foregroundMark x1="66778" y1="53400" x2="66778" y2="53400"/>
                        <a14:foregroundMark x1="63111" y1="56800" x2="63111" y2="56800"/>
                        <a14:foregroundMark x1="62111" y1="57000" x2="62111" y2="57000"/>
                        <a14:foregroundMark x1="61000" y1="57000" x2="61000" y2="57000"/>
                        <a14:foregroundMark x1="28444" y1="54200" x2="33444" y2="46000"/>
                        <a14:foregroundMark x1="33444" y1="46000" x2="36000" y2="44200"/>
                        <a14:foregroundMark x1="31556" y1="47200" x2="36333" y2="43600"/>
                        <a14:foregroundMark x1="44444" y1="9400" x2="44444" y2="9400"/>
                        <a14:foregroundMark x1="39000" y1="2800" x2="39000" y2="2800"/>
                        <a14:foregroundMark x1="35222" y1="6200" x2="35222" y2="6200"/>
                        <a14:foregroundMark x1="43333" y1="3200" x2="43333" y2="3200"/>
                        <a14:foregroundMark x1="50444" y1="14400" x2="50444" y2="14400"/>
                        <a14:foregroundMark x1="38667" y1="16000" x2="38667" y2="16000"/>
                        <a14:foregroundMark x1="62556" y1="17200" x2="62556" y2="17200"/>
                        <a14:foregroundMark x1="66111" y1="46000" x2="66111" y2="4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4190">
            <a:off x="-3827595" y="2903041"/>
            <a:ext cx="8312382" cy="461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F282E-3A98-45D6-E318-1AF17D97E94C}"/>
              </a:ext>
            </a:extLst>
          </p:cNvPr>
          <p:cNvSpPr txBox="1"/>
          <p:nvPr/>
        </p:nvSpPr>
        <p:spPr>
          <a:xfrm>
            <a:off x="3127844" y="6075337"/>
            <a:ext cx="321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Sarfaraj Durrani</a:t>
            </a:r>
            <a:endParaRPr lang="en-IN" sz="3600" b="1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FC8FB1B-FF53-60C2-B138-18E97D37F1DF}"/>
              </a:ext>
            </a:extLst>
          </p:cNvPr>
          <p:cNvGrpSpPr/>
          <p:nvPr/>
        </p:nvGrpSpPr>
        <p:grpSpPr>
          <a:xfrm>
            <a:off x="-6391104" y="-10975213"/>
            <a:ext cx="27402327" cy="14153654"/>
            <a:chOff x="-6705634" y="-2935264"/>
            <a:chExt cx="27402327" cy="1415365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B6935E-FA97-C9EF-D398-91F8D2EBAC1F}"/>
                </a:ext>
              </a:extLst>
            </p:cNvPr>
            <p:cNvGrpSpPr/>
            <p:nvPr/>
          </p:nvGrpSpPr>
          <p:grpSpPr>
            <a:xfrm rot="2004007">
              <a:off x="-3362542" y="52362"/>
              <a:ext cx="17516439" cy="4837143"/>
              <a:chOff x="-3968684" y="-2187609"/>
              <a:chExt cx="16516825" cy="4177076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2EA65C7-DF06-1132-077F-82B03189D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8" y="-747685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1FD59D12-6693-CF78-735D-5F453100E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59" y="-105936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CA93A067-0DA8-3217-71BE-7C754743A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4" y="-1998328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C122F5A-6943-90E8-AD56-287643D5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5" y="-1704701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C88E4A72-5618-3529-032A-5E206EAEE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3" y="-1226256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3EDBC04-E186-DBBE-8FD8-F76382077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8" y="-1767625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40AEBE0C-0CAD-105A-B8AB-505DE8D2C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2386">
                <a:off x="6425387" y="-594447"/>
                <a:ext cx="3263832" cy="2175888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1621379F-C677-6418-7B99-54A4769A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14190">
                <a:off x="-1806776" y="-1327466"/>
                <a:ext cx="4741856" cy="3161237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30423-0575-5FD4-353B-968A31E69273}"/>
                </a:ext>
              </a:extLst>
            </p:cNvPr>
            <p:cNvGrpSpPr/>
            <p:nvPr/>
          </p:nvGrpSpPr>
          <p:grpSpPr>
            <a:xfrm>
              <a:off x="-6705634" y="-2935264"/>
              <a:ext cx="27402327" cy="14153654"/>
              <a:chOff x="-5775681" y="-5795128"/>
              <a:chExt cx="27402327" cy="14153654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41BF993-053D-7764-1097-9C764ED6892D}"/>
                  </a:ext>
                </a:extLst>
              </p:cNvPr>
              <p:cNvGrpSpPr/>
              <p:nvPr/>
            </p:nvGrpSpPr>
            <p:grpSpPr>
              <a:xfrm>
                <a:off x="-2069129" y="-4265852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D57ED9A0-BAFE-1C69-4E5E-067460230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A01B90A2-9769-F59D-49C3-4A7221533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DEF53D0-5E97-3D6F-AEB2-912E70C04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3F1E3876-7B16-A804-61F8-0007F5F0E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35D04C22-B7E4-D8BE-1358-0A368303D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207" name="Picture 206">
                  <a:extLst>
                    <a:ext uri="{FF2B5EF4-FFF2-40B4-BE49-F238E27FC236}">
                      <a16:creationId xmlns:a16="http://schemas.microsoft.com/office/drawing/2014/main" id="{ACE5F260-5742-6248-5B0C-79D9AF3CC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83BF9FDC-2038-4B6D-1F5F-4B565ED360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EF187592-F567-13D9-F05F-7639C9ABE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A317837-8DF0-891B-0F54-54850FAE11BE}"/>
                  </a:ext>
                </a:extLst>
              </p:cNvPr>
              <p:cNvGrpSpPr/>
              <p:nvPr/>
            </p:nvGrpSpPr>
            <p:grpSpPr>
              <a:xfrm rot="19201313">
                <a:off x="-5775681" y="-5795128"/>
                <a:ext cx="15673343" cy="10744266"/>
                <a:chOff x="-3968684" y="-4110540"/>
                <a:chExt cx="13657903" cy="5974603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46648D73-8A5A-C52E-4FEE-E6AC36358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-908178" y="-3563109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A7D0A037-59C0-A26D-EFB8-0EB8BC3E3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26FD1AC-BD30-CD6D-40B5-2FA87037E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5B03CF95-07CD-02A9-904D-6BC7C0A07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271FA180-4699-5752-C557-A6699DBD1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EF5FAB1B-9392-A09C-B38A-BF51F1C20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5918716" y="-192130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F6715B0D-BBE6-2AD4-813D-4CCF35504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924B5B1E-07B2-1E4D-A1A2-CF753CF8A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801455C-463F-56D0-AF78-BFE31B382DAE}"/>
                  </a:ext>
                </a:extLst>
              </p:cNvPr>
              <p:cNvGrpSpPr/>
              <p:nvPr/>
            </p:nvGrpSpPr>
            <p:grpSpPr>
              <a:xfrm rot="19201313">
                <a:off x="2672502" y="-5010533"/>
                <a:ext cx="18954144" cy="9249588"/>
                <a:chOff x="-3968684" y="-3153985"/>
                <a:chExt cx="16516825" cy="5143452"/>
              </a:xfrm>
            </p:grpSpPr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F9F3141B-93B6-CC04-41FC-0B1A1CEFB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23B3E9CB-50D7-0247-46F2-D5DE8F9F7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3EAAC8E4-E2C4-EAD1-B57E-6C2742682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8A369171-D586-C8A4-2956-A296D0EE9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49D12C37-57A0-0943-A1F8-6127A6EB5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C465EF61-37E9-7141-DE8B-087D92C79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2621114" y="-315398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3B08828C-7E3E-2B5C-5361-12190C51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93" name="Picture 192">
                  <a:extLst>
                    <a:ext uri="{FF2B5EF4-FFF2-40B4-BE49-F238E27FC236}">
                      <a16:creationId xmlns:a16="http://schemas.microsoft.com/office/drawing/2014/main" id="{4D20B8C3-F55C-B002-9660-49DD99387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8800A78-098A-ED24-CB53-E9E2952FAAD0}"/>
                  </a:ext>
                </a:extLst>
              </p:cNvPr>
              <p:cNvGrpSpPr/>
              <p:nvPr/>
            </p:nvGrpSpPr>
            <p:grpSpPr>
              <a:xfrm>
                <a:off x="-4701905" y="2139743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7CF22D45-CD98-ECEB-5197-44091BC23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920C1277-7509-6CD9-1A52-14F3AB494F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8679D4D5-6BAA-5FA0-4325-0DE8FAF42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0EA1BDA4-D738-E987-F6CE-1E869F717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CE94A0C-3019-F6ED-B5B5-5054B5E33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2F49F9D6-9094-5D99-E4BE-894F0562D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EAA793F9-26A9-B878-6C26-B820269A8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08F6086C-28B6-2E24-4CB7-B28613A7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FFA679A-2E74-4116-E484-21768ED181F0}"/>
              </a:ext>
            </a:extLst>
          </p:cNvPr>
          <p:cNvSpPr txBox="1"/>
          <p:nvPr/>
        </p:nvSpPr>
        <p:spPr>
          <a:xfrm>
            <a:off x="7713132" y="1350753"/>
            <a:ext cx="189586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9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S</a:t>
            </a:r>
            <a:endParaRPr lang="en-IN" sz="239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EB107-1392-3C5C-AC7E-CF1D35C17A4C}"/>
              </a:ext>
            </a:extLst>
          </p:cNvPr>
          <p:cNvSpPr txBox="1"/>
          <p:nvPr/>
        </p:nvSpPr>
        <p:spPr>
          <a:xfrm>
            <a:off x="6666190" y="2323923"/>
            <a:ext cx="15066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CA</a:t>
            </a:r>
            <a:endParaRPr lang="en-IN" sz="66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7614E-B220-C26F-9544-656AF61B68F0}"/>
              </a:ext>
            </a:extLst>
          </p:cNvPr>
          <p:cNvSpPr txBox="1"/>
          <p:nvPr/>
        </p:nvSpPr>
        <p:spPr>
          <a:xfrm>
            <a:off x="9286263" y="2323923"/>
            <a:ext cx="11665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E</a:t>
            </a:r>
            <a:endParaRPr lang="en-IN" sz="66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5977D-4200-59BD-AA99-4E451EE1A75C}"/>
              </a:ext>
            </a:extLst>
          </p:cNvPr>
          <p:cNvSpPr txBox="1"/>
          <p:nvPr/>
        </p:nvSpPr>
        <p:spPr>
          <a:xfrm>
            <a:off x="9286263" y="3168471"/>
            <a:ext cx="6116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TUDY</a:t>
            </a:r>
            <a:endParaRPr lang="en-IN" sz="6600" dirty="0">
              <a:solidFill>
                <a:schemeClr val="accent2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3A3F5-5533-1805-F673-372505F0F5E7}"/>
              </a:ext>
            </a:extLst>
          </p:cNvPr>
          <p:cNvSpPr txBox="1"/>
          <p:nvPr/>
        </p:nvSpPr>
        <p:spPr>
          <a:xfrm>
            <a:off x="3873147" y="5899358"/>
            <a:ext cx="152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Presented By- </a:t>
            </a: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1"/>
      <p:bldP spid="10" grpId="0"/>
      <p:bldP spid="11" grpId="0"/>
      <p:bldP spid="8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2EF394C-0ED2-088F-A72C-05398A5C2A61}"/>
              </a:ext>
            </a:extLst>
          </p:cNvPr>
          <p:cNvGrpSpPr/>
          <p:nvPr/>
        </p:nvGrpSpPr>
        <p:grpSpPr>
          <a:xfrm>
            <a:off x="5927700" y="2757947"/>
            <a:ext cx="3579937" cy="3506692"/>
            <a:chOff x="736424" y="1951382"/>
            <a:chExt cx="3579937" cy="350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E2043-F08C-3BD9-D7F9-A9D3D50A7147}"/>
                </a:ext>
              </a:extLst>
            </p:cNvPr>
            <p:cNvSpPr txBox="1"/>
            <p:nvPr/>
          </p:nvSpPr>
          <p:spPr>
            <a:xfrm>
              <a:off x="736424" y="2303364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75000"/>
                    </a:schemeClr>
                  </a:solidFill>
                  <a:latin typeface="Playbill" panose="040506030A0602020202" pitchFamily="82" charset="0"/>
                </a:rPr>
                <a:t>5</a:t>
              </a:r>
              <a:endParaRPr lang="en-IN" sz="19900" b="1" dirty="0">
                <a:solidFill>
                  <a:schemeClr val="accent6">
                    <a:lumMod val="75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81D8D2-1A50-33E1-B62C-A8FE3A215F93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009118-4A2F-FA65-F2F7-E77FD2563EF6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Age</a:t>
              </a:r>
              <a:endParaRPr lang="en-IN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3AB3FBB-8306-2D7F-D3A7-F8E703908CB5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73F823-52DD-B78B-7DEB-B4C15964255C}"/>
              </a:ext>
            </a:extLst>
          </p:cNvPr>
          <p:cNvGrpSpPr/>
          <p:nvPr/>
        </p:nvGrpSpPr>
        <p:grpSpPr>
          <a:xfrm>
            <a:off x="8741407" y="2754338"/>
            <a:ext cx="3590834" cy="3585350"/>
            <a:chOff x="725527" y="1951382"/>
            <a:chExt cx="3590834" cy="35853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B6509-1779-5BFD-2371-BA7CC0865BFC}"/>
                </a:ext>
              </a:extLst>
            </p:cNvPr>
            <p:cNvSpPr txBox="1"/>
            <p:nvPr/>
          </p:nvSpPr>
          <p:spPr>
            <a:xfrm>
              <a:off x="725527" y="2382022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50000"/>
                    </a:schemeClr>
                  </a:solidFill>
                  <a:latin typeface="Playbill" panose="040506030A0602020202" pitchFamily="82" charset="0"/>
                </a:rPr>
                <a:t>6</a:t>
              </a:r>
              <a:endParaRPr lang="en-IN" sz="19900" b="1" dirty="0">
                <a:solidFill>
                  <a:schemeClr val="accent6">
                    <a:lumMod val="50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709E24B9-57D4-7C85-B5E4-9CD6B18BC083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D3D061-A104-B2EF-5D28-C8EC409038DE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Income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9DB121E-B096-03CA-7313-6D7464205EFF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704D62-EE29-ED85-DF13-A5E393AE82A8}"/>
              </a:ext>
            </a:extLst>
          </p:cNvPr>
          <p:cNvGrpSpPr/>
          <p:nvPr/>
        </p:nvGrpSpPr>
        <p:grpSpPr>
          <a:xfrm>
            <a:off x="202754" y="2757947"/>
            <a:ext cx="3579937" cy="3506692"/>
            <a:chOff x="736424" y="1951382"/>
            <a:chExt cx="3579937" cy="35066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2E3007-36C7-9273-1B0A-B871D0607856}"/>
                </a:ext>
              </a:extLst>
            </p:cNvPr>
            <p:cNvSpPr txBox="1"/>
            <p:nvPr/>
          </p:nvSpPr>
          <p:spPr>
            <a:xfrm>
              <a:off x="736424" y="2303364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Playbill" panose="040506030A0602020202" pitchFamily="82" charset="0"/>
                </a:rPr>
                <a:t>3</a:t>
              </a:r>
              <a:endParaRPr lang="en-IN" sz="19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6348BF22-A556-CE2F-AEC1-536E8914B170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952BD3B-D12F-14F0-D248-0CB152969FE7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Baskerville Old Face" panose="02020602080505020303" pitchFamily="18" charset="0"/>
                </a:rPr>
                <a:t>Lifestyle</a:t>
              </a:r>
              <a:endParaRPr lang="en-IN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60EA28D-C41D-0189-75E1-0AC4B971F962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E076C4-F487-499A-9E00-28B2CB7ADD6C}"/>
              </a:ext>
            </a:extLst>
          </p:cNvPr>
          <p:cNvGrpSpPr/>
          <p:nvPr/>
        </p:nvGrpSpPr>
        <p:grpSpPr>
          <a:xfrm>
            <a:off x="3016461" y="2754338"/>
            <a:ext cx="3590834" cy="3585350"/>
            <a:chOff x="725527" y="1951382"/>
            <a:chExt cx="3590834" cy="3585350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5A71E1-6AB2-0E61-8A11-11513E26F4A2}"/>
                </a:ext>
              </a:extLst>
            </p:cNvPr>
            <p:cNvSpPr txBox="1"/>
            <p:nvPr/>
          </p:nvSpPr>
          <p:spPr>
            <a:xfrm>
              <a:off x="725527" y="2382022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laybill" panose="040506030A0602020202" pitchFamily="82" charset="0"/>
                </a:rPr>
                <a:t>4</a:t>
              </a:r>
              <a:endParaRPr lang="en-IN" sz="199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0F0C8AE1-ED62-256C-8718-7E12E26DFA5F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5391154-10B5-3D54-0F5E-36B8DAC910C6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Baskerville Old Face" panose="02020602080505020303" pitchFamily="18" charset="0"/>
                </a:rPr>
                <a:t>Education</a:t>
              </a:r>
              <a:endPara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EC56D1F-D495-11A5-C105-631AE33CEEB4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277A20-356F-E412-FBBB-603F3C0A01B1}"/>
              </a:ext>
            </a:extLst>
          </p:cNvPr>
          <p:cNvSpPr txBox="1"/>
          <p:nvPr/>
        </p:nvSpPr>
        <p:spPr>
          <a:xfrm>
            <a:off x="1156767" y="3560903"/>
            <a:ext cx="2351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and socially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active, often indulging in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outings and experiences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 purely practical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purchases. They also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Engage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coffee culture significantly.</a:t>
            </a:r>
            <a:endParaRPr lang="en-IN" sz="1400" kern="1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334C9-C564-F293-B15C-82A07C0E27B8}"/>
              </a:ext>
            </a:extLst>
          </p:cNvPr>
          <p:cNvSpPr txBox="1"/>
          <p:nvPr/>
        </p:nvSpPr>
        <p:spPr>
          <a:xfrm>
            <a:off x="3944311" y="3547781"/>
            <a:ext cx="2177099" cy="1338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More likely to hold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four-year degrees or      .    higher,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reflecting an educated consumer base valuing premium options.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3EE2FD-9D80-23BC-D86E-742F3B6606CD}"/>
              </a:ext>
            </a:extLst>
          </p:cNvPr>
          <p:cNvSpPr txBox="1"/>
          <p:nvPr/>
        </p:nvSpPr>
        <p:spPr>
          <a:xfrm>
            <a:off x="9547070" y="3632320"/>
            <a:ext cx="2351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More evenly distributed</a:t>
            </a:r>
          </a:p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among higher income</a:t>
            </a:r>
          </a:p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brackets (above $60k),</a:t>
            </a:r>
          </a:p>
          <a:p>
            <a:r>
              <a:rPr lang="en-IN" sz="14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indicating an ability to spend more on coffee purchases.</a:t>
            </a:r>
            <a:endParaRPr lang="en-IN" sz="11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C099B2-F2A0-2A28-BCB7-78EAE04BFD1C}"/>
              </a:ext>
            </a:extLst>
          </p:cNvPr>
          <p:cNvSpPr txBox="1"/>
          <p:nvPr/>
        </p:nvSpPr>
        <p:spPr>
          <a:xfrm>
            <a:off x="6748971" y="3625778"/>
            <a:ext cx="2417711" cy="156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75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Generally attracts younger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400" kern="100" dirty="0">
                <a:solidFill>
                  <a:schemeClr val="accent6">
                    <a:lumMod val="75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consumers, particularly millennials and Gen Z, who may have more disposable income to spend on premium coffee experiences.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9ECD77-CE65-906C-86D1-F5FAAA275F7B}"/>
              </a:ext>
            </a:extLst>
          </p:cNvPr>
          <p:cNvSpPr txBox="1"/>
          <p:nvPr/>
        </p:nvSpPr>
        <p:spPr>
          <a:xfrm>
            <a:off x="9415189" y="4886674"/>
            <a:ext cx="2519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   Starbucks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Income $60k-$80k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12.1%</a:t>
            </a:r>
            <a:endParaRPr lang="en-IN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Income $80k-$100k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8.4%</a:t>
            </a:r>
            <a:endParaRPr lang="en-IN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Income ≥ $100k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IN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27.4%</a:t>
            </a:r>
            <a:endParaRPr lang="en-IN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endParaRPr lang="en-IN" sz="14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CA8C2F-59DA-F84D-7C56-456A6A266034}"/>
              </a:ext>
            </a:extLst>
          </p:cNvPr>
          <p:cNvSpPr txBox="1"/>
          <p:nvPr/>
        </p:nvSpPr>
        <p:spPr>
          <a:xfrm>
            <a:off x="6508593" y="5161341"/>
            <a:ext cx="27199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Starbucks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18-34 years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26.8%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35-54 years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24.5%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55+ years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10.6%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endParaRPr lang="en-IN" sz="14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AC3C2D-8620-918A-BAFE-AA51EFB76E46}"/>
              </a:ext>
            </a:extLst>
          </p:cNvPr>
          <p:cNvSpPr txBox="1"/>
          <p:nvPr/>
        </p:nvSpPr>
        <p:spPr>
          <a:xfrm>
            <a:off x="3425287" y="4861917"/>
            <a:ext cx="25477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Marketplace Knowledge: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Often educated about the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benefits of premium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and willing to pay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those benefits due to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higher educational backgrounds.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8104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3C6B8A-FB96-3F11-D275-77BCF6CFE763}"/>
              </a:ext>
            </a:extLst>
          </p:cNvPr>
          <p:cNvSpPr/>
          <p:nvPr/>
        </p:nvSpPr>
        <p:spPr>
          <a:xfrm>
            <a:off x="2857833" y="15540639"/>
            <a:ext cx="187015" cy="9444"/>
          </a:xfrm>
          <a:custGeom>
            <a:avLst/>
            <a:gdLst>
              <a:gd name="connsiteX0" fmla="*/ 0 w 187015"/>
              <a:gd name="connsiteY0" fmla="*/ 0 h 9444"/>
              <a:gd name="connsiteX1" fmla="*/ 187015 w 187015"/>
              <a:gd name="connsiteY1" fmla="*/ 9444 h 9444"/>
              <a:gd name="connsiteX2" fmla="*/ 5 w 187015"/>
              <a:gd name="connsiteY2" fmla="*/ 1 h 9444"/>
              <a:gd name="connsiteX3" fmla="*/ 0 w 187015"/>
              <a:gd name="connsiteY3" fmla="*/ 0 h 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15" h="9444">
                <a:moveTo>
                  <a:pt x="0" y="0"/>
                </a:moveTo>
                <a:lnTo>
                  <a:pt x="187015" y="9444"/>
                </a:lnTo>
                <a:lnTo>
                  <a:pt x="5" y="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832CB7-1B5E-E7F8-A372-A0DB0FD96EC4}"/>
              </a:ext>
            </a:extLst>
          </p:cNvPr>
          <p:cNvSpPr/>
          <p:nvPr/>
        </p:nvSpPr>
        <p:spPr>
          <a:xfrm>
            <a:off x="-2340962" y="7675330"/>
            <a:ext cx="2842848" cy="5684618"/>
          </a:xfrm>
          <a:custGeom>
            <a:avLst/>
            <a:gdLst>
              <a:gd name="connsiteX0" fmla="*/ 2842848 w 2842848"/>
              <a:gd name="connsiteY0" fmla="*/ 0 h 5684618"/>
              <a:gd name="connsiteX1" fmla="*/ 2842848 w 2842848"/>
              <a:gd name="connsiteY1" fmla="*/ 854612 h 5684618"/>
              <a:gd name="connsiteX2" fmla="*/ 2601135 w 2842848"/>
              <a:gd name="connsiteY2" fmla="*/ 866817 h 5684618"/>
              <a:gd name="connsiteX3" fmla="*/ 427307 w 2842848"/>
              <a:gd name="connsiteY3" fmla="*/ 3275718 h 5684618"/>
              <a:gd name="connsiteX4" fmla="*/ 2360712 w 2842848"/>
              <a:gd name="connsiteY4" fmla="*/ 5647926 h 5684618"/>
              <a:gd name="connsiteX5" fmla="*/ 2601128 w 2842848"/>
              <a:gd name="connsiteY5" fmla="*/ 5684618 h 5684618"/>
              <a:gd name="connsiteX6" fmla="*/ 2557444 w 2842848"/>
              <a:gd name="connsiteY6" fmla="*/ 5682412 h 5684618"/>
              <a:gd name="connsiteX7" fmla="*/ 0 w 2842848"/>
              <a:gd name="connsiteY7" fmla="*/ 2848412 h 5684618"/>
              <a:gd name="connsiteX8" fmla="*/ 2557444 w 2842848"/>
              <a:gd name="connsiteY8" fmla="*/ 14412 h 5684618"/>
              <a:gd name="connsiteX9" fmla="*/ 2842848 w 2842848"/>
              <a:gd name="connsiteY9" fmla="*/ 0 h 56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2848" h="5684618">
                <a:moveTo>
                  <a:pt x="2842848" y="0"/>
                </a:moveTo>
                <a:lnTo>
                  <a:pt x="2842848" y="854612"/>
                </a:lnTo>
                <a:lnTo>
                  <a:pt x="2601135" y="866817"/>
                </a:lnTo>
                <a:cubicBezTo>
                  <a:pt x="1380129" y="990818"/>
                  <a:pt x="427307" y="2021997"/>
                  <a:pt x="427307" y="3275718"/>
                </a:cubicBezTo>
                <a:cubicBezTo>
                  <a:pt x="427307" y="4445858"/>
                  <a:pt x="1257320" y="5422139"/>
                  <a:pt x="2360712" y="5647926"/>
                </a:cubicBezTo>
                <a:lnTo>
                  <a:pt x="2601128" y="5684618"/>
                </a:lnTo>
                <a:lnTo>
                  <a:pt x="2557444" y="5682412"/>
                </a:lnTo>
                <a:cubicBezTo>
                  <a:pt x="1120966" y="5536530"/>
                  <a:pt x="0" y="4323379"/>
                  <a:pt x="0" y="2848412"/>
                </a:cubicBezTo>
                <a:cubicBezTo>
                  <a:pt x="0" y="1373445"/>
                  <a:pt x="1120966" y="160294"/>
                  <a:pt x="2557444" y="14412"/>
                </a:cubicBezTo>
                <a:lnTo>
                  <a:pt x="284284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D42CD-7801-5BA9-4E9A-E17F849133FF}"/>
              </a:ext>
            </a:extLst>
          </p:cNvPr>
          <p:cNvSpPr/>
          <p:nvPr/>
        </p:nvSpPr>
        <p:spPr>
          <a:xfrm>
            <a:off x="2814142" y="15538434"/>
            <a:ext cx="231549" cy="11693"/>
          </a:xfrm>
          <a:custGeom>
            <a:avLst/>
            <a:gdLst>
              <a:gd name="connsiteX0" fmla="*/ 0 w 231549"/>
              <a:gd name="connsiteY0" fmla="*/ 0 h 11693"/>
              <a:gd name="connsiteX1" fmla="*/ 43691 w 231549"/>
              <a:gd name="connsiteY1" fmla="*/ 2206 h 11693"/>
              <a:gd name="connsiteX2" fmla="*/ 43696 w 231549"/>
              <a:gd name="connsiteY2" fmla="*/ 2207 h 11693"/>
              <a:gd name="connsiteX3" fmla="*/ 230706 w 231549"/>
              <a:gd name="connsiteY3" fmla="*/ 11650 h 11693"/>
              <a:gd name="connsiteX4" fmla="*/ 231549 w 231549"/>
              <a:gd name="connsiteY4" fmla="*/ 11693 h 11693"/>
              <a:gd name="connsiteX5" fmla="*/ 7 w 231549"/>
              <a:gd name="connsiteY5" fmla="*/ 1 h 11693"/>
              <a:gd name="connsiteX6" fmla="*/ 0 w 231549"/>
              <a:gd name="connsiteY6" fmla="*/ 0 h 1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549" h="11693">
                <a:moveTo>
                  <a:pt x="0" y="0"/>
                </a:moveTo>
                <a:lnTo>
                  <a:pt x="43691" y="2206"/>
                </a:lnTo>
                <a:lnTo>
                  <a:pt x="43696" y="2207"/>
                </a:lnTo>
                <a:lnTo>
                  <a:pt x="230706" y="11650"/>
                </a:lnTo>
                <a:lnTo>
                  <a:pt x="231549" y="11693"/>
                </a:lnTo>
                <a:lnTo>
                  <a:pt x="7" y="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31BD4-08F6-21EE-09FC-A7373412350A}"/>
              </a:ext>
            </a:extLst>
          </p:cNvPr>
          <p:cNvSpPr/>
          <p:nvPr/>
        </p:nvSpPr>
        <p:spPr>
          <a:xfrm>
            <a:off x="-1347914" y="9146933"/>
            <a:ext cx="2415541" cy="4832212"/>
          </a:xfrm>
          <a:custGeom>
            <a:avLst/>
            <a:gdLst>
              <a:gd name="connsiteX0" fmla="*/ 2415541 w 2415541"/>
              <a:gd name="connsiteY0" fmla="*/ 0 h 4832212"/>
              <a:gd name="connsiteX1" fmla="*/ 2415541 w 2415541"/>
              <a:gd name="connsiteY1" fmla="*/ 854612 h 4832212"/>
              <a:gd name="connsiteX2" fmla="*/ 2217517 w 2415541"/>
              <a:gd name="connsiteY2" fmla="*/ 864611 h 4832212"/>
              <a:gd name="connsiteX3" fmla="*/ 427306 w 2415541"/>
              <a:gd name="connsiteY3" fmla="*/ 2848412 h 4832212"/>
              <a:gd name="connsiteX4" fmla="*/ 2019522 w 2415541"/>
              <a:gd name="connsiteY4" fmla="*/ 4801995 h 4832212"/>
              <a:gd name="connsiteX5" fmla="*/ 2217512 w 2415541"/>
              <a:gd name="connsiteY5" fmla="*/ 4832212 h 4832212"/>
              <a:gd name="connsiteX6" fmla="*/ 2173821 w 2415541"/>
              <a:gd name="connsiteY6" fmla="*/ 4830006 h 4832212"/>
              <a:gd name="connsiteX7" fmla="*/ 1933405 w 2415541"/>
              <a:gd name="connsiteY7" fmla="*/ 4793314 h 4832212"/>
              <a:gd name="connsiteX8" fmla="*/ 0 w 2415541"/>
              <a:gd name="connsiteY8" fmla="*/ 2421106 h 4832212"/>
              <a:gd name="connsiteX9" fmla="*/ 2173828 w 2415541"/>
              <a:gd name="connsiteY9" fmla="*/ 12205 h 4832212"/>
              <a:gd name="connsiteX10" fmla="*/ 2415541 w 2415541"/>
              <a:gd name="connsiteY10" fmla="*/ 0 h 483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5541" h="4832212">
                <a:moveTo>
                  <a:pt x="2415541" y="0"/>
                </a:moveTo>
                <a:lnTo>
                  <a:pt x="2415541" y="854612"/>
                </a:lnTo>
                <a:lnTo>
                  <a:pt x="2217517" y="864611"/>
                </a:lnTo>
                <a:cubicBezTo>
                  <a:pt x="1211982" y="966729"/>
                  <a:pt x="427306" y="1815935"/>
                  <a:pt x="427306" y="2848412"/>
                </a:cubicBezTo>
                <a:cubicBezTo>
                  <a:pt x="427306" y="3812058"/>
                  <a:pt x="1110846" y="4616053"/>
                  <a:pt x="2019522" y="4801995"/>
                </a:cubicBezTo>
                <a:lnTo>
                  <a:pt x="2217512" y="4832212"/>
                </a:lnTo>
                <a:lnTo>
                  <a:pt x="2173821" y="4830006"/>
                </a:lnTo>
                <a:lnTo>
                  <a:pt x="1933405" y="4793314"/>
                </a:lnTo>
                <a:cubicBezTo>
                  <a:pt x="830013" y="4567527"/>
                  <a:pt x="0" y="3591246"/>
                  <a:pt x="0" y="2421106"/>
                </a:cubicBezTo>
                <a:cubicBezTo>
                  <a:pt x="0" y="1167385"/>
                  <a:pt x="952822" y="136206"/>
                  <a:pt x="2173828" y="12205"/>
                </a:cubicBezTo>
                <a:lnTo>
                  <a:pt x="241554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29CA5D-ACEC-4E6A-BCA0-54DAC4EDC915}"/>
              </a:ext>
            </a:extLst>
          </p:cNvPr>
          <p:cNvSpPr/>
          <p:nvPr/>
        </p:nvSpPr>
        <p:spPr>
          <a:xfrm>
            <a:off x="-209361" y="10517639"/>
            <a:ext cx="1988235" cy="3987600"/>
          </a:xfrm>
          <a:custGeom>
            <a:avLst/>
            <a:gdLst>
              <a:gd name="connsiteX0" fmla="*/ 1988235 w 1988235"/>
              <a:gd name="connsiteY0" fmla="*/ 0 h 3987600"/>
              <a:gd name="connsiteX1" fmla="*/ 1988235 w 1988235"/>
              <a:gd name="connsiteY1" fmla="*/ 854613 h 3987600"/>
              <a:gd name="connsiteX2" fmla="*/ 1833900 w 1988235"/>
              <a:gd name="connsiteY2" fmla="*/ 862406 h 3987600"/>
              <a:gd name="connsiteX3" fmla="*/ 427306 w 1988235"/>
              <a:gd name="connsiteY3" fmla="*/ 2421106 h 3987600"/>
              <a:gd name="connsiteX4" fmla="*/ 1833900 w 1988235"/>
              <a:gd name="connsiteY4" fmla="*/ 3979806 h 3987600"/>
              <a:gd name="connsiteX5" fmla="*/ 1988235 w 1988235"/>
              <a:gd name="connsiteY5" fmla="*/ 3987599 h 3987600"/>
              <a:gd name="connsiteX6" fmla="*/ 1988235 w 1988235"/>
              <a:gd name="connsiteY6" fmla="*/ 3987600 h 3987600"/>
              <a:gd name="connsiteX7" fmla="*/ 1977221 w 1988235"/>
              <a:gd name="connsiteY7" fmla="*/ 3987044 h 3987600"/>
              <a:gd name="connsiteX8" fmla="*/ 1790206 w 1988235"/>
              <a:gd name="connsiteY8" fmla="*/ 3977600 h 3987600"/>
              <a:gd name="connsiteX9" fmla="*/ 1592216 w 1988235"/>
              <a:gd name="connsiteY9" fmla="*/ 3947383 h 3987600"/>
              <a:gd name="connsiteX10" fmla="*/ 0 w 1988235"/>
              <a:gd name="connsiteY10" fmla="*/ 1993800 h 3987600"/>
              <a:gd name="connsiteX11" fmla="*/ 1790211 w 1988235"/>
              <a:gd name="connsiteY11" fmla="*/ 9999 h 3987600"/>
              <a:gd name="connsiteX12" fmla="*/ 1988235 w 1988235"/>
              <a:gd name="connsiteY12" fmla="*/ 0 h 39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8235" h="3987600">
                <a:moveTo>
                  <a:pt x="1988235" y="0"/>
                </a:moveTo>
                <a:lnTo>
                  <a:pt x="1988235" y="854613"/>
                </a:lnTo>
                <a:lnTo>
                  <a:pt x="1833900" y="862406"/>
                </a:lnTo>
                <a:cubicBezTo>
                  <a:pt x="1043837" y="942641"/>
                  <a:pt x="427306" y="1609874"/>
                  <a:pt x="427306" y="2421106"/>
                </a:cubicBezTo>
                <a:cubicBezTo>
                  <a:pt x="427306" y="3232338"/>
                  <a:pt x="1043837" y="3899571"/>
                  <a:pt x="1833900" y="3979806"/>
                </a:cubicBezTo>
                <a:lnTo>
                  <a:pt x="1988235" y="3987599"/>
                </a:lnTo>
                <a:lnTo>
                  <a:pt x="1988235" y="3987600"/>
                </a:lnTo>
                <a:lnTo>
                  <a:pt x="1977221" y="3987044"/>
                </a:lnTo>
                <a:lnTo>
                  <a:pt x="1790206" y="3977600"/>
                </a:lnTo>
                <a:lnTo>
                  <a:pt x="1592216" y="3947383"/>
                </a:lnTo>
                <a:cubicBezTo>
                  <a:pt x="683540" y="3761441"/>
                  <a:pt x="0" y="2957446"/>
                  <a:pt x="0" y="1993800"/>
                </a:cubicBezTo>
                <a:cubicBezTo>
                  <a:pt x="0" y="961323"/>
                  <a:pt x="784676" y="112117"/>
                  <a:pt x="1790211" y="9999"/>
                </a:cubicBezTo>
                <a:lnTo>
                  <a:pt x="19882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608891-0266-D4F7-0F8D-7AB7701666DA}"/>
              </a:ext>
            </a:extLst>
          </p:cNvPr>
          <p:cNvSpPr/>
          <p:nvPr/>
        </p:nvSpPr>
        <p:spPr>
          <a:xfrm>
            <a:off x="855698" y="11951487"/>
            <a:ext cx="1560929" cy="3132986"/>
          </a:xfrm>
          <a:custGeom>
            <a:avLst/>
            <a:gdLst>
              <a:gd name="connsiteX0" fmla="*/ 1560929 w 1560929"/>
              <a:gd name="connsiteY0" fmla="*/ 0 h 3132986"/>
              <a:gd name="connsiteX1" fmla="*/ 1560929 w 1560929"/>
              <a:gd name="connsiteY1" fmla="*/ 854612 h 3132986"/>
              <a:gd name="connsiteX2" fmla="*/ 1450283 w 1560929"/>
              <a:gd name="connsiteY2" fmla="*/ 860199 h 3132986"/>
              <a:gd name="connsiteX3" fmla="*/ 427306 w 1560929"/>
              <a:gd name="connsiteY3" fmla="*/ 1993799 h 3132986"/>
              <a:gd name="connsiteX4" fmla="*/ 1450283 w 1560929"/>
              <a:gd name="connsiteY4" fmla="*/ 3127399 h 3132986"/>
              <a:gd name="connsiteX5" fmla="*/ 1560929 w 1560929"/>
              <a:gd name="connsiteY5" fmla="*/ 3132986 h 3132986"/>
              <a:gd name="connsiteX6" fmla="*/ 1560929 w 1560929"/>
              <a:gd name="connsiteY6" fmla="*/ 3132986 h 3132986"/>
              <a:gd name="connsiteX7" fmla="*/ 1406594 w 1560929"/>
              <a:gd name="connsiteY7" fmla="*/ 3125193 h 3132986"/>
              <a:gd name="connsiteX8" fmla="*/ 0 w 1560929"/>
              <a:gd name="connsiteY8" fmla="*/ 1566493 h 3132986"/>
              <a:gd name="connsiteX9" fmla="*/ 1406594 w 1560929"/>
              <a:gd name="connsiteY9" fmla="*/ 7793 h 3132986"/>
              <a:gd name="connsiteX10" fmla="*/ 1560929 w 1560929"/>
              <a:gd name="connsiteY10" fmla="*/ 0 h 313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929" h="3132986">
                <a:moveTo>
                  <a:pt x="1560929" y="0"/>
                </a:moveTo>
                <a:lnTo>
                  <a:pt x="1560929" y="854612"/>
                </a:lnTo>
                <a:lnTo>
                  <a:pt x="1450283" y="860199"/>
                </a:lnTo>
                <a:cubicBezTo>
                  <a:pt x="875692" y="918552"/>
                  <a:pt x="427306" y="1403813"/>
                  <a:pt x="427306" y="1993799"/>
                </a:cubicBezTo>
                <a:cubicBezTo>
                  <a:pt x="427306" y="2583786"/>
                  <a:pt x="875692" y="3069046"/>
                  <a:pt x="1450283" y="3127399"/>
                </a:cubicBezTo>
                <a:lnTo>
                  <a:pt x="1560929" y="3132986"/>
                </a:lnTo>
                <a:lnTo>
                  <a:pt x="1560929" y="3132986"/>
                </a:lnTo>
                <a:lnTo>
                  <a:pt x="1406594" y="3125193"/>
                </a:lnTo>
                <a:cubicBezTo>
                  <a:pt x="616531" y="3044958"/>
                  <a:pt x="0" y="2377725"/>
                  <a:pt x="0" y="1566493"/>
                </a:cubicBezTo>
                <a:cubicBezTo>
                  <a:pt x="0" y="755261"/>
                  <a:pt x="616531" y="88028"/>
                  <a:pt x="1406594" y="7793"/>
                </a:cubicBezTo>
                <a:lnTo>
                  <a:pt x="156092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138B74-EFB1-B3AF-77A5-AE07551E1467}"/>
              </a:ext>
            </a:extLst>
          </p:cNvPr>
          <p:cNvSpPr/>
          <p:nvPr/>
        </p:nvSpPr>
        <p:spPr>
          <a:xfrm>
            <a:off x="1796293" y="13366052"/>
            <a:ext cx="1133623" cy="2278374"/>
          </a:xfrm>
          <a:custGeom>
            <a:avLst/>
            <a:gdLst>
              <a:gd name="connsiteX0" fmla="*/ 1133623 w 1133623"/>
              <a:gd name="connsiteY0" fmla="*/ 0 h 2278374"/>
              <a:gd name="connsiteX1" fmla="*/ 1133623 w 1133623"/>
              <a:gd name="connsiteY1" fmla="*/ 2278374 h 2278374"/>
              <a:gd name="connsiteX2" fmla="*/ 1022977 w 1133623"/>
              <a:gd name="connsiteY2" fmla="*/ 2272787 h 2278374"/>
              <a:gd name="connsiteX3" fmla="*/ 0 w 1133623"/>
              <a:gd name="connsiteY3" fmla="*/ 1139187 h 2278374"/>
              <a:gd name="connsiteX4" fmla="*/ 1022977 w 1133623"/>
              <a:gd name="connsiteY4" fmla="*/ 5587 h 2278374"/>
              <a:gd name="connsiteX5" fmla="*/ 1133623 w 1133623"/>
              <a:gd name="connsiteY5" fmla="*/ 0 h 227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623" h="2278374">
                <a:moveTo>
                  <a:pt x="1133623" y="0"/>
                </a:moveTo>
                <a:lnTo>
                  <a:pt x="1133623" y="2278374"/>
                </a:lnTo>
                <a:lnTo>
                  <a:pt x="1022977" y="2272787"/>
                </a:lnTo>
                <a:cubicBezTo>
                  <a:pt x="448386" y="2214434"/>
                  <a:pt x="0" y="1729174"/>
                  <a:pt x="0" y="1139187"/>
                </a:cubicBezTo>
                <a:cubicBezTo>
                  <a:pt x="0" y="549201"/>
                  <a:pt x="448386" y="63940"/>
                  <a:pt x="1022977" y="5587"/>
                </a:cubicBezTo>
                <a:lnTo>
                  <a:pt x="1133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08A2D6-DB42-C84E-07BB-4AEA541BAA52}"/>
              </a:ext>
            </a:extLst>
          </p:cNvPr>
          <p:cNvSpPr txBox="1"/>
          <p:nvPr/>
        </p:nvSpPr>
        <p:spPr>
          <a:xfrm>
            <a:off x="3683391" y="88317"/>
            <a:ext cx="869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NESCAFE SHOPPER’S PREFERENCE :-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3C6B8A-FB96-3F11-D275-77BCF6CFE763}"/>
              </a:ext>
            </a:extLst>
          </p:cNvPr>
          <p:cNvSpPr/>
          <p:nvPr/>
        </p:nvSpPr>
        <p:spPr>
          <a:xfrm>
            <a:off x="3485363" y="6683509"/>
            <a:ext cx="187015" cy="9444"/>
          </a:xfrm>
          <a:custGeom>
            <a:avLst/>
            <a:gdLst>
              <a:gd name="connsiteX0" fmla="*/ 0 w 187015"/>
              <a:gd name="connsiteY0" fmla="*/ 0 h 9444"/>
              <a:gd name="connsiteX1" fmla="*/ 187015 w 187015"/>
              <a:gd name="connsiteY1" fmla="*/ 9444 h 9444"/>
              <a:gd name="connsiteX2" fmla="*/ 5 w 187015"/>
              <a:gd name="connsiteY2" fmla="*/ 1 h 9444"/>
              <a:gd name="connsiteX3" fmla="*/ 0 w 187015"/>
              <a:gd name="connsiteY3" fmla="*/ 0 h 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015" h="9444">
                <a:moveTo>
                  <a:pt x="0" y="0"/>
                </a:moveTo>
                <a:lnTo>
                  <a:pt x="187015" y="9444"/>
                </a:lnTo>
                <a:lnTo>
                  <a:pt x="5" y="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0832CB7-1B5E-E7F8-A372-A0DB0FD96EC4}"/>
              </a:ext>
            </a:extLst>
          </p:cNvPr>
          <p:cNvSpPr/>
          <p:nvPr/>
        </p:nvSpPr>
        <p:spPr>
          <a:xfrm>
            <a:off x="840543" y="996685"/>
            <a:ext cx="2842848" cy="5684618"/>
          </a:xfrm>
          <a:custGeom>
            <a:avLst/>
            <a:gdLst>
              <a:gd name="connsiteX0" fmla="*/ 2842848 w 2842848"/>
              <a:gd name="connsiteY0" fmla="*/ 0 h 5684618"/>
              <a:gd name="connsiteX1" fmla="*/ 2842848 w 2842848"/>
              <a:gd name="connsiteY1" fmla="*/ 854612 h 5684618"/>
              <a:gd name="connsiteX2" fmla="*/ 2601135 w 2842848"/>
              <a:gd name="connsiteY2" fmla="*/ 866817 h 5684618"/>
              <a:gd name="connsiteX3" fmla="*/ 427307 w 2842848"/>
              <a:gd name="connsiteY3" fmla="*/ 3275718 h 5684618"/>
              <a:gd name="connsiteX4" fmla="*/ 2360712 w 2842848"/>
              <a:gd name="connsiteY4" fmla="*/ 5647926 h 5684618"/>
              <a:gd name="connsiteX5" fmla="*/ 2601128 w 2842848"/>
              <a:gd name="connsiteY5" fmla="*/ 5684618 h 5684618"/>
              <a:gd name="connsiteX6" fmla="*/ 2557444 w 2842848"/>
              <a:gd name="connsiteY6" fmla="*/ 5682412 h 5684618"/>
              <a:gd name="connsiteX7" fmla="*/ 0 w 2842848"/>
              <a:gd name="connsiteY7" fmla="*/ 2848412 h 5684618"/>
              <a:gd name="connsiteX8" fmla="*/ 2557444 w 2842848"/>
              <a:gd name="connsiteY8" fmla="*/ 14412 h 5684618"/>
              <a:gd name="connsiteX9" fmla="*/ 2842848 w 2842848"/>
              <a:gd name="connsiteY9" fmla="*/ 0 h 568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2848" h="5684618">
                <a:moveTo>
                  <a:pt x="2842848" y="0"/>
                </a:moveTo>
                <a:lnTo>
                  <a:pt x="2842848" y="854612"/>
                </a:lnTo>
                <a:lnTo>
                  <a:pt x="2601135" y="866817"/>
                </a:lnTo>
                <a:cubicBezTo>
                  <a:pt x="1380129" y="990818"/>
                  <a:pt x="427307" y="2021997"/>
                  <a:pt x="427307" y="3275718"/>
                </a:cubicBezTo>
                <a:cubicBezTo>
                  <a:pt x="427307" y="4445858"/>
                  <a:pt x="1257320" y="5422139"/>
                  <a:pt x="2360712" y="5647926"/>
                </a:cubicBezTo>
                <a:lnTo>
                  <a:pt x="2601128" y="5684618"/>
                </a:lnTo>
                <a:lnTo>
                  <a:pt x="2557444" y="5682412"/>
                </a:lnTo>
                <a:cubicBezTo>
                  <a:pt x="1120966" y="5536530"/>
                  <a:pt x="0" y="4323379"/>
                  <a:pt x="0" y="2848412"/>
                </a:cubicBezTo>
                <a:cubicBezTo>
                  <a:pt x="0" y="1373445"/>
                  <a:pt x="1120966" y="160294"/>
                  <a:pt x="2557444" y="14412"/>
                </a:cubicBezTo>
                <a:lnTo>
                  <a:pt x="284284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D42CD-7801-5BA9-4E9A-E17F849133FF}"/>
              </a:ext>
            </a:extLst>
          </p:cNvPr>
          <p:cNvSpPr/>
          <p:nvPr/>
        </p:nvSpPr>
        <p:spPr>
          <a:xfrm>
            <a:off x="3441672" y="6681304"/>
            <a:ext cx="231549" cy="11693"/>
          </a:xfrm>
          <a:custGeom>
            <a:avLst/>
            <a:gdLst>
              <a:gd name="connsiteX0" fmla="*/ 0 w 231549"/>
              <a:gd name="connsiteY0" fmla="*/ 0 h 11693"/>
              <a:gd name="connsiteX1" fmla="*/ 43691 w 231549"/>
              <a:gd name="connsiteY1" fmla="*/ 2206 h 11693"/>
              <a:gd name="connsiteX2" fmla="*/ 43696 w 231549"/>
              <a:gd name="connsiteY2" fmla="*/ 2207 h 11693"/>
              <a:gd name="connsiteX3" fmla="*/ 230706 w 231549"/>
              <a:gd name="connsiteY3" fmla="*/ 11650 h 11693"/>
              <a:gd name="connsiteX4" fmla="*/ 231549 w 231549"/>
              <a:gd name="connsiteY4" fmla="*/ 11693 h 11693"/>
              <a:gd name="connsiteX5" fmla="*/ 7 w 231549"/>
              <a:gd name="connsiteY5" fmla="*/ 1 h 11693"/>
              <a:gd name="connsiteX6" fmla="*/ 0 w 231549"/>
              <a:gd name="connsiteY6" fmla="*/ 0 h 1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549" h="11693">
                <a:moveTo>
                  <a:pt x="0" y="0"/>
                </a:moveTo>
                <a:lnTo>
                  <a:pt x="43691" y="2206"/>
                </a:lnTo>
                <a:lnTo>
                  <a:pt x="43696" y="2207"/>
                </a:lnTo>
                <a:lnTo>
                  <a:pt x="230706" y="11650"/>
                </a:lnTo>
                <a:lnTo>
                  <a:pt x="231549" y="11693"/>
                </a:lnTo>
                <a:lnTo>
                  <a:pt x="7" y="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5E31BD4-08F6-21EE-09FC-A7373412350A}"/>
              </a:ext>
            </a:extLst>
          </p:cNvPr>
          <p:cNvSpPr/>
          <p:nvPr/>
        </p:nvSpPr>
        <p:spPr>
          <a:xfrm>
            <a:off x="1267851" y="1851297"/>
            <a:ext cx="2415541" cy="4832212"/>
          </a:xfrm>
          <a:custGeom>
            <a:avLst/>
            <a:gdLst>
              <a:gd name="connsiteX0" fmla="*/ 2415541 w 2415541"/>
              <a:gd name="connsiteY0" fmla="*/ 0 h 4832212"/>
              <a:gd name="connsiteX1" fmla="*/ 2415541 w 2415541"/>
              <a:gd name="connsiteY1" fmla="*/ 854612 h 4832212"/>
              <a:gd name="connsiteX2" fmla="*/ 2217517 w 2415541"/>
              <a:gd name="connsiteY2" fmla="*/ 864611 h 4832212"/>
              <a:gd name="connsiteX3" fmla="*/ 427306 w 2415541"/>
              <a:gd name="connsiteY3" fmla="*/ 2848412 h 4832212"/>
              <a:gd name="connsiteX4" fmla="*/ 2019522 w 2415541"/>
              <a:gd name="connsiteY4" fmla="*/ 4801995 h 4832212"/>
              <a:gd name="connsiteX5" fmla="*/ 2217512 w 2415541"/>
              <a:gd name="connsiteY5" fmla="*/ 4832212 h 4832212"/>
              <a:gd name="connsiteX6" fmla="*/ 2173821 w 2415541"/>
              <a:gd name="connsiteY6" fmla="*/ 4830006 h 4832212"/>
              <a:gd name="connsiteX7" fmla="*/ 1933405 w 2415541"/>
              <a:gd name="connsiteY7" fmla="*/ 4793314 h 4832212"/>
              <a:gd name="connsiteX8" fmla="*/ 0 w 2415541"/>
              <a:gd name="connsiteY8" fmla="*/ 2421106 h 4832212"/>
              <a:gd name="connsiteX9" fmla="*/ 2173828 w 2415541"/>
              <a:gd name="connsiteY9" fmla="*/ 12205 h 4832212"/>
              <a:gd name="connsiteX10" fmla="*/ 2415541 w 2415541"/>
              <a:gd name="connsiteY10" fmla="*/ 0 h 483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15541" h="4832212">
                <a:moveTo>
                  <a:pt x="2415541" y="0"/>
                </a:moveTo>
                <a:lnTo>
                  <a:pt x="2415541" y="854612"/>
                </a:lnTo>
                <a:lnTo>
                  <a:pt x="2217517" y="864611"/>
                </a:lnTo>
                <a:cubicBezTo>
                  <a:pt x="1211982" y="966729"/>
                  <a:pt x="427306" y="1815935"/>
                  <a:pt x="427306" y="2848412"/>
                </a:cubicBezTo>
                <a:cubicBezTo>
                  <a:pt x="427306" y="3812058"/>
                  <a:pt x="1110846" y="4616053"/>
                  <a:pt x="2019522" y="4801995"/>
                </a:cubicBezTo>
                <a:lnTo>
                  <a:pt x="2217512" y="4832212"/>
                </a:lnTo>
                <a:lnTo>
                  <a:pt x="2173821" y="4830006"/>
                </a:lnTo>
                <a:lnTo>
                  <a:pt x="1933405" y="4793314"/>
                </a:lnTo>
                <a:cubicBezTo>
                  <a:pt x="830013" y="4567527"/>
                  <a:pt x="0" y="3591246"/>
                  <a:pt x="0" y="2421106"/>
                </a:cubicBezTo>
                <a:cubicBezTo>
                  <a:pt x="0" y="1167385"/>
                  <a:pt x="952822" y="136206"/>
                  <a:pt x="2173828" y="12205"/>
                </a:cubicBezTo>
                <a:lnTo>
                  <a:pt x="241554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A29CA5D-ACEC-4E6A-BCA0-54DAC4EDC915}"/>
              </a:ext>
            </a:extLst>
          </p:cNvPr>
          <p:cNvSpPr/>
          <p:nvPr/>
        </p:nvSpPr>
        <p:spPr>
          <a:xfrm>
            <a:off x="1695157" y="2705909"/>
            <a:ext cx="1988235" cy="3987600"/>
          </a:xfrm>
          <a:custGeom>
            <a:avLst/>
            <a:gdLst>
              <a:gd name="connsiteX0" fmla="*/ 1988235 w 1988235"/>
              <a:gd name="connsiteY0" fmla="*/ 0 h 3987600"/>
              <a:gd name="connsiteX1" fmla="*/ 1988235 w 1988235"/>
              <a:gd name="connsiteY1" fmla="*/ 854613 h 3987600"/>
              <a:gd name="connsiteX2" fmla="*/ 1833900 w 1988235"/>
              <a:gd name="connsiteY2" fmla="*/ 862406 h 3987600"/>
              <a:gd name="connsiteX3" fmla="*/ 427306 w 1988235"/>
              <a:gd name="connsiteY3" fmla="*/ 2421106 h 3987600"/>
              <a:gd name="connsiteX4" fmla="*/ 1833900 w 1988235"/>
              <a:gd name="connsiteY4" fmla="*/ 3979806 h 3987600"/>
              <a:gd name="connsiteX5" fmla="*/ 1988235 w 1988235"/>
              <a:gd name="connsiteY5" fmla="*/ 3987599 h 3987600"/>
              <a:gd name="connsiteX6" fmla="*/ 1988235 w 1988235"/>
              <a:gd name="connsiteY6" fmla="*/ 3987600 h 3987600"/>
              <a:gd name="connsiteX7" fmla="*/ 1977221 w 1988235"/>
              <a:gd name="connsiteY7" fmla="*/ 3987044 h 3987600"/>
              <a:gd name="connsiteX8" fmla="*/ 1790206 w 1988235"/>
              <a:gd name="connsiteY8" fmla="*/ 3977600 h 3987600"/>
              <a:gd name="connsiteX9" fmla="*/ 1592216 w 1988235"/>
              <a:gd name="connsiteY9" fmla="*/ 3947383 h 3987600"/>
              <a:gd name="connsiteX10" fmla="*/ 0 w 1988235"/>
              <a:gd name="connsiteY10" fmla="*/ 1993800 h 3987600"/>
              <a:gd name="connsiteX11" fmla="*/ 1790211 w 1988235"/>
              <a:gd name="connsiteY11" fmla="*/ 9999 h 3987600"/>
              <a:gd name="connsiteX12" fmla="*/ 1988235 w 1988235"/>
              <a:gd name="connsiteY12" fmla="*/ 0 h 39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88235" h="3987600">
                <a:moveTo>
                  <a:pt x="1988235" y="0"/>
                </a:moveTo>
                <a:lnTo>
                  <a:pt x="1988235" y="854613"/>
                </a:lnTo>
                <a:lnTo>
                  <a:pt x="1833900" y="862406"/>
                </a:lnTo>
                <a:cubicBezTo>
                  <a:pt x="1043837" y="942641"/>
                  <a:pt x="427306" y="1609874"/>
                  <a:pt x="427306" y="2421106"/>
                </a:cubicBezTo>
                <a:cubicBezTo>
                  <a:pt x="427306" y="3232338"/>
                  <a:pt x="1043837" y="3899571"/>
                  <a:pt x="1833900" y="3979806"/>
                </a:cubicBezTo>
                <a:lnTo>
                  <a:pt x="1988235" y="3987599"/>
                </a:lnTo>
                <a:lnTo>
                  <a:pt x="1988235" y="3987600"/>
                </a:lnTo>
                <a:lnTo>
                  <a:pt x="1977221" y="3987044"/>
                </a:lnTo>
                <a:lnTo>
                  <a:pt x="1790206" y="3977600"/>
                </a:lnTo>
                <a:lnTo>
                  <a:pt x="1592216" y="3947383"/>
                </a:lnTo>
                <a:cubicBezTo>
                  <a:pt x="683540" y="3761441"/>
                  <a:pt x="0" y="2957446"/>
                  <a:pt x="0" y="1993800"/>
                </a:cubicBezTo>
                <a:cubicBezTo>
                  <a:pt x="0" y="961323"/>
                  <a:pt x="784676" y="112117"/>
                  <a:pt x="1790211" y="9999"/>
                </a:cubicBezTo>
                <a:lnTo>
                  <a:pt x="19882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D608891-0266-D4F7-0F8D-7AB7701666DA}"/>
              </a:ext>
            </a:extLst>
          </p:cNvPr>
          <p:cNvSpPr/>
          <p:nvPr/>
        </p:nvSpPr>
        <p:spPr>
          <a:xfrm>
            <a:off x="2122463" y="3560522"/>
            <a:ext cx="1560929" cy="3132986"/>
          </a:xfrm>
          <a:custGeom>
            <a:avLst/>
            <a:gdLst>
              <a:gd name="connsiteX0" fmla="*/ 1560929 w 1560929"/>
              <a:gd name="connsiteY0" fmla="*/ 0 h 3132986"/>
              <a:gd name="connsiteX1" fmla="*/ 1560929 w 1560929"/>
              <a:gd name="connsiteY1" fmla="*/ 854612 h 3132986"/>
              <a:gd name="connsiteX2" fmla="*/ 1450283 w 1560929"/>
              <a:gd name="connsiteY2" fmla="*/ 860199 h 3132986"/>
              <a:gd name="connsiteX3" fmla="*/ 427306 w 1560929"/>
              <a:gd name="connsiteY3" fmla="*/ 1993799 h 3132986"/>
              <a:gd name="connsiteX4" fmla="*/ 1450283 w 1560929"/>
              <a:gd name="connsiteY4" fmla="*/ 3127399 h 3132986"/>
              <a:gd name="connsiteX5" fmla="*/ 1560929 w 1560929"/>
              <a:gd name="connsiteY5" fmla="*/ 3132986 h 3132986"/>
              <a:gd name="connsiteX6" fmla="*/ 1560929 w 1560929"/>
              <a:gd name="connsiteY6" fmla="*/ 3132986 h 3132986"/>
              <a:gd name="connsiteX7" fmla="*/ 1406594 w 1560929"/>
              <a:gd name="connsiteY7" fmla="*/ 3125193 h 3132986"/>
              <a:gd name="connsiteX8" fmla="*/ 0 w 1560929"/>
              <a:gd name="connsiteY8" fmla="*/ 1566493 h 3132986"/>
              <a:gd name="connsiteX9" fmla="*/ 1406594 w 1560929"/>
              <a:gd name="connsiteY9" fmla="*/ 7793 h 3132986"/>
              <a:gd name="connsiteX10" fmla="*/ 1560929 w 1560929"/>
              <a:gd name="connsiteY10" fmla="*/ 0 h 313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60929" h="3132986">
                <a:moveTo>
                  <a:pt x="1560929" y="0"/>
                </a:moveTo>
                <a:lnTo>
                  <a:pt x="1560929" y="854612"/>
                </a:lnTo>
                <a:lnTo>
                  <a:pt x="1450283" y="860199"/>
                </a:lnTo>
                <a:cubicBezTo>
                  <a:pt x="875692" y="918552"/>
                  <a:pt x="427306" y="1403813"/>
                  <a:pt x="427306" y="1993799"/>
                </a:cubicBezTo>
                <a:cubicBezTo>
                  <a:pt x="427306" y="2583786"/>
                  <a:pt x="875692" y="3069046"/>
                  <a:pt x="1450283" y="3127399"/>
                </a:cubicBezTo>
                <a:lnTo>
                  <a:pt x="1560929" y="3132986"/>
                </a:lnTo>
                <a:lnTo>
                  <a:pt x="1560929" y="3132986"/>
                </a:lnTo>
                <a:lnTo>
                  <a:pt x="1406594" y="3125193"/>
                </a:lnTo>
                <a:cubicBezTo>
                  <a:pt x="616531" y="3044958"/>
                  <a:pt x="0" y="2377725"/>
                  <a:pt x="0" y="1566493"/>
                </a:cubicBezTo>
                <a:cubicBezTo>
                  <a:pt x="0" y="755261"/>
                  <a:pt x="616531" y="88028"/>
                  <a:pt x="1406594" y="7793"/>
                </a:cubicBezTo>
                <a:lnTo>
                  <a:pt x="156092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138B74-EFB1-B3AF-77A5-AE07551E1467}"/>
              </a:ext>
            </a:extLst>
          </p:cNvPr>
          <p:cNvSpPr/>
          <p:nvPr/>
        </p:nvSpPr>
        <p:spPr>
          <a:xfrm>
            <a:off x="2549769" y="4415134"/>
            <a:ext cx="1133623" cy="2278374"/>
          </a:xfrm>
          <a:custGeom>
            <a:avLst/>
            <a:gdLst>
              <a:gd name="connsiteX0" fmla="*/ 1133623 w 1133623"/>
              <a:gd name="connsiteY0" fmla="*/ 0 h 2278374"/>
              <a:gd name="connsiteX1" fmla="*/ 1133623 w 1133623"/>
              <a:gd name="connsiteY1" fmla="*/ 2278374 h 2278374"/>
              <a:gd name="connsiteX2" fmla="*/ 1022977 w 1133623"/>
              <a:gd name="connsiteY2" fmla="*/ 2272787 h 2278374"/>
              <a:gd name="connsiteX3" fmla="*/ 0 w 1133623"/>
              <a:gd name="connsiteY3" fmla="*/ 1139187 h 2278374"/>
              <a:gd name="connsiteX4" fmla="*/ 1022977 w 1133623"/>
              <a:gd name="connsiteY4" fmla="*/ 5587 h 2278374"/>
              <a:gd name="connsiteX5" fmla="*/ 1133623 w 1133623"/>
              <a:gd name="connsiteY5" fmla="*/ 0 h 2278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3623" h="2278374">
                <a:moveTo>
                  <a:pt x="1133623" y="0"/>
                </a:moveTo>
                <a:lnTo>
                  <a:pt x="1133623" y="2278374"/>
                </a:lnTo>
                <a:lnTo>
                  <a:pt x="1022977" y="2272787"/>
                </a:lnTo>
                <a:cubicBezTo>
                  <a:pt x="448386" y="2214434"/>
                  <a:pt x="0" y="1729174"/>
                  <a:pt x="0" y="1139187"/>
                </a:cubicBezTo>
                <a:cubicBezTo>
                  <a:pt x="0" y="549201"/>
                  <a:pt x="448386" y="63940"/>
                  <a:pt x="1022977" y="5587"/>
                </a:cubicBezTo>
                <a:lnTo>
                  <a:pt x="113362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69900" dist="139700" dir="13440000" sx="107000" sy="107000" algn="ctr" rotWithShape="0">
              <a:srgbClr val="000000">
                <a:alpha val="51000"/>
              </a:srgb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15571" tIns="419998" rIns="1915570" bIns="4977933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IN" sz="1900" kern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3A653A-9C19-303F-E97F-6142FFB71C1E}"/>
              </a:ext>
            </a:extLst>
          </p:cNvPr>
          <p:cNvSpPr txBox="1"/>
          <p:nvPr/>
        </p:nvSpPr>
        <p:spPr>
          <a:xfrm>
            <a:off x="3965686" y="1991777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Broadway" panose="04040905080B02020502" pitchFamily="82" charset="0"/>
              </a:rPr>
              <a:t>02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5861DA-9D81-10B0-F62B-0C315337BCBF}"/>
              </a:ext>
            </a:extLst>
          </p:cNvPr>
          <p:cNvSpPr txBox="1"/>
          <p:nvPr/>
        </p:nvSpPr>
        <p:spPr>
          <a:xfrm>
            <a:off x="3965686" y="1143411"/>
            <a:ext cx="819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Broadway" panose="04040905080B02020502" pitchFamily="82" charset="0"/>
              </a:rPr>
              <a:t>01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C64041-87E9-69BD-1A5C-F116835BCCA6}"/>
              </a:ext>
            </a:extLst>
          </p:cNvPr>
          <p:cNvSpPr txBox="1"/>
          <p:nvPr/>
        </p:nvSpPr>
        <p:spPr>
          <a:xfrm>
            <a:off x="3965686" y="2852636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roadway" panose="04040905080B02020502" pitchFamily="82" charset="0"/>
              </a:rPr>
              <a:t>03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2F91CD-7477-3625-49FD-2D88978FF427}"/>
              </a:ext>
            </a:extLst>
          </p:cNvPr>
          <p:cNvSpPr txBox="1"/>
          <p:nvPr/>
        </p:nvSpPr>
        <p:spPr>
          <a:xfrm>
            <a:off x="3965686" y="4550514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roadway" panose="04040905080B02020502" pitchFamily="82" charset="0"/>
              </a:rPr>
              <a:t>05</a:t>
            </a:r>
            <a:endParaRPr lang="en-IN" sz="3200" dirty="0">
              <a:solidFill>
                <a:schemeClr val="accent1">
                  <a:lumMod val="20000"/>
                  <a:lumOff val="8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E3B819-BB95-65F2-8133-D5A3BFD5A68C}"/>
              </a:ext>
            </a:extLst>
          </p:cNvPr>
          <p:cNvSpPr txBox="1"/>
          <p:nvPr/>
        </p:nvSpPr>
        <p:spPr>
          <a:xfrm>
            <a:off x="3965686" y="3701575"/>
            <a:ext cx="842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roadway" panose="04040905080B02020502" pitchFamily="82" charset="0"/>
              </a:rPr>
              <a:t>04</a:t>
            </a:r>
            <a:endParaRPr lang="en-IN" sz="3200" dirty="0">
              <a:solidFill>
                <a:schemeClr val="accent1">
                  <a:lumMod val="40000"/>
                  <a:lumOff val="60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5CFB30B-E2A2-AD45-D76F-140FC71337DA}"/>
              </a:ext>
            </a:extLst>
          </p:cNvPr>
          <p:cNvGrpSpPr/>
          <p:nvPr/>
        </p:nvGrpSpPr>
        <p:grpSpPr>
          <a:xfrm>
            <a:off x="4807968" y="1189674"/>
            <a:ext cx="7250055" cy="1026257"/>
            <a:chOff x="4807968" y="1143411"/>
            <a:chExt cx="7250055" cy="102625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AD3893-144F-EA63-CE03-564FCA8FEA8F}"/>
                </a:ext>
              </a:extLst>
            </p:cNvPr>
            <p:cNvSpPr txBox="1"/>
            <p:nvPr/>
          </p:nvSpPr>
          <p:spPr>
            <a:xfrm>
              <a:off x="4807968" y="1143411"/>
              <a:ext cx="356911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0" i="0" dirty="0">
                  <a:solidFill>
                    <a:schemeClr val="accent1">
                      <a:lumMod val="50000"/>
                    </a:schemeClr>
                  </a:solidFill>
                  <a:effectLst/>
                  <a:latin typeface="Baskerville Old Face" panose="02020602080505020303" pitchFamily="18" charset="0"/>
                </a:rPr>
                <a:t>Shopping </a:t>
              </a:r>
              <a:r>
                <a:rPr lang="en-IN" sz="2000" b="0" i="0" dirty="0" err="1">
                  <a:solidFill>
                    <a:schemeClr val="accent1">
                      <a:lumMod val="50000"/>
                    </a:schemeClr>
                  </a:solidFill>
                  <a:effectLst/>
                  <a:latin typeface="Baskerville Old Face" panose="02020602080505020303" pitchFamily="18" charset="0"/>
                </a:rPr>
                <a:t>Behavior</a:t>
              </a:r>
              <a:endParaRPr lang="en-IN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Baskerville Old Face" panose="02020602080505020303" pitchFamily="18" charset="0"/>
              </a:endParaRPr>
            </a:p>
            <a:p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9E29878-349D-6D5E-EF04-CB8194147430}"/>
                </a:ext>
              </a:extLst>
            </p:cNvPr>
            <p:cNvSpPr txBox="1"/>
            <p:nvPr/>
          </p:nvSpPr>
          <p:spPr>
            <a:xfrm>
              <a:off x="4807969" y="1431004"/>
              <a:ext cx="725005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FAFAFA"/>
                  </a:solidFill>
                  <a:effectLst/>
                  <a:latin typeface="Sentient"/>
                </a:rPr>
                <a:t>Nescafe</a:t>
              </a:r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 shoppers tend to purchase less frequently, with a significant portion buying monthly. They prefer traditional retail settings, mainly supermarkets and convenience stores.</a:t>
              </a:r>
            </a:p>
            <a:p>
              <a:endParaRPr lang="en-IN" sz="1400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488277F-0421-F2F5-4B28-8E3DAAD11714}"/>
              </a:ext>
            </a:extLst>
          </p:cNvPr>
          <p:cNvGrpSpPr/>
          <p:nvPr/>
        </p:nvGrpSpPr>
        <p:grpSpPr>
          <a:xfrm>
            <a:off x="4807968" y="2032646"/>
            <a:ext cx="7384032" cy="1026257"/>
            <a:chOff x="4807968" y="1143411"/>
            <a:chExt cx="7384032" cy="10262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2194FE-B491-BFD1-E111-E2DF098F6E83}"/>
                </a:ext>
              </a:extLst>
            </p:cNvPr>
            <p:cNvSpPr txBox="1"/>
            <p:nvPr/>
          </p:nvSpPr>
          <p:spPr>
            <a:xfrm>
              <a:off x="4807968" y="1143411"/>
              <a:ext cx="277550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0" i="0" dirty="0">
                  <a:solidFill>
                    <a:schemeClr val="accent1">
                      <a:lumMod val="75000"/>
                    </a:schemeClr>
                  </a:solidFill>
                  <a:effectLst/>
                  <a:latin typeface="Sentient"/>
                </a:rPr>
                <a:t>Health and Sustainability</a:t>
              </a:r>
            </a:p>
            <a:p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0F85EA7-B8F5-D67E-0928-F0203B37E559}"/>
                </a:ext>
              </a:extLst>
            </p:cNvPr>
            <p:cNvSpPr txBox="1"/>
            <p:nvPr/>
          </p:nvSpPr>
          <p:spPr>
            <a:xfrm>
              <a:off x="4807968" y="1431004"/>
              <a:ext cx="73840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FAFAFA"/>
                  </a:solidFill>
                  <a:effectLst/>
                  <a:latin typeface="Sentient"/>
                </a:rPr>
                <a:t>Nescafe</a:t>
              </a:r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 shoppers show moderate concern for health and sustainability but are less likely to invest in premium options.</a:t>
              </a:r>
            </a:p>
            <a:p>
              <a:endParaRPr lang="en-IN" sz="1400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B425F3-653A-3E64-4B84-E17569395E5E}"/>
              </a:ext>
            </a:extLst>
          </p:cNvPr>
          <p:cNvGrpSpPr/>
          <p:nvPr/>
        </p:nvGrpSpPr>
        <p:grpSpPr>
          <a:xfrm>
            <a:off x="4807968" y="2887552"/>
            <a:ext cx="7384033" cy="1026257"/>
            <a:chOff x="4807968" y="1143411"/>
            <a:chExt cx="7384033" cy="102625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406A2B-F645-1C65-308A-785016C42C89}"/>
                </a:ext>
              </a:extLst>
            </p:cNvPr>
            <p:cNvSpPr txBox="1"/>
            <p:nvPr/>
          </p:nvSpPr>
          <p:spPr>
            <a:xfrm>
              <a:off x="4807968" y="1143411"/>
              <a:ext cx="2454326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0" i="0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latin typeface="Sentient"/>
                </a:rPr>
                <a:t>Interests and Hobbies</a:t>
              </a:r>
            </a:p>
            <a:p>
              <a:r>
                <a:rPr lang="en-US" dirty="0"/>
                <a:t> 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DDD0C07-483C-3692-4B23-56A8CC033B84}"/>
                </a:ext>
              </a:extLst>
            </p:cNvPr>
            <p:cNvSpPr txBox="1"/>
            <p:nvPr/>
          </p:nvSpPr>
          <p:spPr>
            <a:xfrm>
              <a:off x="4807969" y="1431004"/>
              <a:ext cx="73840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Nescafe buyers lean towards more solitary activities like cooking and home entertainment, suggesting a preference for home-based consumption.</a:t>
              </a:r>
            </a:p>
            <a:p>
              <a:endParaRPr lang="en-IN" sz="1400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D4CBAE4-7DAA-D7AE-FCEC-037957C74680}"/>
              </a:ext>
            </a:extLst>
          </p:cNvPr>
          <p:cNvGrpSpPr/>
          <p:nvPr/>
        </p:nvGrpSpPr>
        <p:grpSpPr>
          <a:xfrm>
            <a:off x="4807968" y="3742444"/>
            <a:ext cx="7384033" cy="1026257"/>
            <a:chOff x="4807968" y="1143411"/>
            <a:chExt cx="7384033" cy="1026257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A64DBB9-A890-1DD4-7E92-23D0F0A004E7}"/>
                </a:ext>
              </a:extLst>
            </p:cNvPr>
            <p:cNvSpPr txBox="1"/>
            <p:nvPr/>
          </p:nvSpPr>
          <p:spPr>
            <a:xfrm>
              <a:off x="4807968" y="1143411"/>
              <a:ext cx="237488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0" i="0" dirty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Sentient"/>
                </a:rPr>
                <a:t>Exposed Touchpoints</a:t>
              </a:r>
            </a:p>
            <a:p>
              <a:r>
                <a:rPr lang="en-US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 </a:t>
              </a:r>
              <a:endParaRPr lang="en-IN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868060-676A-4FA2-B91E-2FAB8E0A8ACB}"/>
                </a:ext>
              </a:extLst>
            </p:cNvPr>
            <p:cNvSpPr txBox="1"/>
            <p:nvPr/>
          </p:nvSpPr>
          <p:spPr>
            <a:xfrm>
              <a:off x="4807969" y="1431004"/>
              <a:ext cx="73840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Nescafe shoppers are influenced mostly by traditional advertising methods, like TV ads, while Starbucks shoppers are responding to digital and social media marketing.</a:t>
              </a:r>
            </a:p>
            <a:p>
              <a:endParaRPr lang="en-IN" sz="1400" dirty="0">
                <a:latin typeface="Bahnschrift Condensed" panose="020B0502040204020203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F5AF038-A8DB-1232-235F-8AF4F297B294}"/>
              </a:ext>
            </a:extLst>
          </p:cNvPr>
          <p:cNvGrpSpPr/>
          <p:nvPr/>
        </p:nvGrpSpPr>
        <p:grpSpPr>
          <a:xfrm>
            <a:off x="4807968" y="4591383"/>
            <a:ext cx="7384032" cy="1026257"/>
            <a:chOff x="4807968" y="1143411"/>
            <a:chExt cx="7384032" cy="102625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9643D-C1D2-06E6-436C-140FEBB5448E}"/>
                </a:ext>
              </a:extLst>
            </p:cNvPr>
            <p:cNvSpPr txBox="1"/>
            <p:nvPr/>
          </p:nvSpPr>
          <p:spPr>
            <a:xfrm>
              <a:off x="4807968" y="1143411"/>
              <a:ext cx="2120517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0" i="0" dirty="0">
                  <a:solidFill>
                    <a:schemeClr val="accent1">
                      <a:lumMod val="20000"/>
                      <a:lumOff val="80000"/>
                    </a:schemeClr>
                  </a:solidFill>
                  <a:effectLst/>
                  <a:latin typeface="Sentient"/>
                </a:rPr>
                <a:t>Financial Attitudes</a:t>
              </a:r>
            </a:p>
            <a:p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 </a:t>
              </a:r>
              <a:endParaRPr lang="en-IN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09E2FC-A6DD-8AB9-A224-1F7597091B38}"/>
                </a:ext>
              </a:extLst>
            </p:cNvPr>
            <p:cNvSpPr txBox="1"/>
            <p:nvPr/>
          </p:nvSpPr>
          <p:spPr>
            <a:xfrm>
              <a:off x="4807968" y="1431004"/>
              <a:ext cx="73840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Nescafe buyers are highly price sensitive and prioritize value for money, influencing their purchasing decisions heavily.</a:t>
              </a:r>
            </a:p>
            <a:p>
              <a:endParaRPr lang="en-IN" sz="1400" dirty="0">
                <a:latin typeface="Bahnschrift Condensed" panose="020B0502040204020203" pitchFamily="34" charset="0"/>
              </a:endParaRP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E08A2D6-DB42-C84E-07BB-4AEA541BAA52}"/>
              </a:ext>
            </a:extLst>
          </p:cNvPr>
          <p:cNvSpPr txBox="1"/>
          <p:nvPr/>
        </p:nvSpPr>
        <p:spPr>
          <a:xfrm>
            <a:off x="3683391" y="88317"/>
            <a:ext cx="8697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NESCAFE SHOPPER’S PREFERENCE :-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8C61FF-67CC-0C5E-0474-F54401A71962}"/>
              </a:ext>
            </a:extLst>
          </p:cNvPr>
          <p:cNvSpPr txBox="1"/>
          <p:nvPr/>
        </p:nvSpPr>
        <p:spPr>
          <a:xfrm>
            <a:off x="3965686" y="5339864"/>
            <a:ext cx="848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roadway" panose="04040905080B02020502" pitchFamily="82" charset="0"/>
              </a:rPr>
              <a:t>06</a:t>
            </a:r>
            <a:endParaRPr lang="en-IN" sz="3200" dirty="0">
              <a:solidFill>
                <a:schemeClr val="accent1">
                  <a:lumMod val="20000"/>
                  <a:lumOff val="80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15937C-31B2-1B2C-2278-AD5C59A77121}"/>
              </a:ext>
            </a:extLst>
          </p:cNvPr>
          <p:cNvGrpSpPr/>
          <p:nvPr/>
        </p:nvGrpSpPr>
        <p:grpSpPr>
          <a:xfrm>
            <a:off x="4807968" y="5380733"/>
            <a:ext cx="7384032" cy="984885"/>
            <a:chOff x="4807968" y="1143411"/>
            <a:chExt cx="7384032" cy="9848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F8F77C-4518-5AF0-DFF0-431516828493}"/>
                </a:ext>
              </a:extLst>
            </p:cNvPr>
            <p:cNvSpPr txBox="1"/>
            <p:nvPr/>
          </p:nvSpPr>
          <p:spPr>
            <a:xfrm>
              <a:off x="4807968" y="1143411"/>
              <a:ext cx="1899879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2000" b="0" i="0" dirty="0"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latin typeface="Sentient"/>
                </a:rPr>
                <a:t>Online Shopping</a:t>
              </a:r>
            </a:p>
            <a:p>
              <a:br>
                <a:rPr lang="en-IN" sz="2000" dirty="0">
                  <a:solidFill>
                    <a:schemeClr val="tx2">
                      <a:lumMod val="20000"/>
                      <a:lumOff val="80000"/>
                    </a:schemeClr>
                  </a:solidFill>
                </a:rPr>
              </a:br>
              <a:endParaRPr lang="en-IN" dirty="0">
                <a:solidFill>
                  <a:schemeClr val="tx2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F3D814-2282-4E46-3C73-EEA2D0F266D6}"/>
                </a:ext>
              </a:extLst>
            </p:cNvPr>
            <p:cNvSpPr txBox="1"/>
            <p:nvPr/>
          </p:nvSpPr>
          <p:spPr>
            <a:xfrm>
              <a:off x="4807968" y="1461782"/>
              <a:ext cx="7384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0" i="0" dirty="0">
                  <a:solidFill>
                    <a:srgbClr val="FAFAFA"/>
                  </a:solidFill>
                  <a:effectLst/>
                  <a:latin typeface="__DM_Sans_0dfae3"/>
                </a:rPr>
                <a:t>Nescafe shoppers predominantly favor in-person shopping, showing low engagement with online channels.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684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8D0EB43-02A1-C156-7B7D-8B36A3CFDD07}"/>
              </a:ext>
            </a:extLst>
          </p:cNvPr>
          <p:cNvSpPr/>
          <p:nvPr/>
        </p:nvSpPr>
        <p:spPr>
          <a:xfrm>
            <a:off x="1711219" y="-3056843"/>
            <a:ext cx="1845698" cy="2052938"/>
          </a:xfrm>
          <a:custGeom>
            <a:avLst/>
            <a:gdLst>
              <a:gd name="connsiteX0" fmla="*/ 1702016 w 1845698"/>
              <a:gd name="connsiteY0" fmla="*/ 247933 h 2052938"/>
              <a:gd name="connsiteX1" fmla="*/ 1761812 w 1845698"/>
              <a:gd name="connsiteY1" fmla="*/ 302280 h 2052938"/>
              <a:gd name="connsiteX2" fmla="*/ 1828422 w 1845698"/>
              <a:gd name="connsiteY2" fmla="*/ 375569 h 2052938"/>
              <a:gd name="connsiteX3" fmla="*/ 1845698 w 1845698"/>
              <a:gd name="connsiteY3" fmla="*/ 398672 h 2052938"/>
              <a:gd name="connsiteX4" fmla="*/ 1807536 w 1845698"/>
              <a:gd name="connsiteY4" fmla="*/ 392848 h 2052938"/>
              <a:gd name="connsiteX5" fmla="*/ 1702015 w 1845698"/>
              <a:gd name="connsiteY5" fmla="*/ 387520 h 2052938"/>
              <a:gd name="connsiteX6" fmla="*/ 1596494 w 1845698"/>
              <a:gd name="connsiteY6" fmla="*/ 392848 h 2052938"/>
              <a:gd name="connsiteX7" fmla="*/ 1558333 w 1845698"/>
              <a:gd name="connsiteY7" fmla="*/ 398672 h 2052938"/>
              <a:gd name="connsiteX8" fmla="*/ 1575609 w 1845698"/>
              <a:gd name="connsiteY8" fmla="*/ 375569 h 2052938"/>
              <a:gd name="connsiteX9" fmla="*/ 1642219 w 1845698"/>
              <a:gd name="connsiteY9" fmla="*/ 302280 h 2052938"/>
              <a:gd name="connsiteX10" fmla="*/ 687963 w 1845698"/>
              <a:gd name="connsiteY10" fmla="*/ 60009 h 2052938"/>
              <a:gd name="connsiteX11" fmla="*/ 690936 w 1845698"/>
              <a:gd name="connsiteY11" fmla="*/ 79490 h 2052938"/>
              <a:gd name="connsiteX12" fmla="*/ 972248 w 1845698"/>
              <a:gd name="connsiteY12" fmla="*/ 601263 h 2052938"/>
              <a:gd name="connsiteX13" fmla="*/ 1020955 w 1845698"/>
              <a:gd name="connsiteY13" fmla="*/ 645531 h 2052938"/>
              <a:gd name="connsiteX14" fmla="*/ 972248 w 1845698"/>
              <a:gd name="connsiteY14" fmla="*/ 689799 h 2052938"/>
              <a:gd name="connsiteX15" fmla="*/ 690936 w 1845698"/>
              <a:gd name="connsiteY15" fmla="*/ 1211572 h 2052938"/>
              <a:gd name="connsiteX16" fmla="*/ 688060 w 1845698"/>
              <a:gd name="connsiteY16" fmla="*/ 1230420 h 2052938"/>
              <a:gd name="connsiteX17" fmla="*/ 688060 w 1845698"/>
              <a:gd name="connsiteY17" fmla="*/ 1230420 h 2052938"/>
              <a:gd name="connsiteX18" fmla="*/ 675297 w 1845698"/>
              <a:gd name="connsiteY18" fmla="*/ 1314043 h 2052938"/>
              <a:gd name="connsiteX19" fmla="*/ 669969 w 1845698"/>
              <a:gd name="connsiteY19" fmla="*/ 1419564 h 2052938"/>
              <a:gd name="connsiteX20" fmla="*/ 846226 w 1845698"/>
              <a:gd name="connsiteY20" fmla="*/ 1996590 h 2052938"/>
              <a:gd name="connsiteX21" fmla="*/ 888362 w 1845698"/>
              <a:gd name="connsiteY21" fmla="*/ 2052938 h 2052938"/>
              <a:gd name="connsiteX22" fmla="*/ 824052 w 1845698"/>
              <a:gd name="connsiteY22" fmla="*/ 2043123 h 2052938"/>
              <a:gd name="connsiteX23" fmla="*/ 0 w 1845698"/>
              <a:gd name="connsiteY23" fmla="*/ 1032045 h 2052938"/>
              <a:gd name="connsiteX24" fmla="*/ 46399 w 1845698"/>
              <a:gd name="connsiteY24" fmla="*/ 725146 h 2052938"/>
              <a:gd name="connsiteX25" fmla="*/ 75661 w 1845698"/>
              <a:gd name="connsiteY25" fmla="*/ 645196 h 2052938"/>
              <a:gd name="connsiteX26" fmla="*/ 75661 w 1845698"/>
              <a:gd name="connsiteY26" fmla="*/ 645197 h 2052938"/>
              <a:gd name="connsiteX27" fmla="*/ 81103 w 1845698"/>
              <a:gd name="connsiteY27" fmla="*/ 630327 h 2052938"/>
              <a:gd name="connsiteX28" fmla="*/ 630326 w 1845698"/>
              <a:gd name="connsiteY28" fmla="*/ 81104 h 2052938"/>
              <a:gd name="connsiteX29" fmla="*/ 1032046 w 1845698"/>
              <a:gd name="connsiteY29" fmla="*/ 0 h 2052938"/>
              <a:gd name="connsiteX30" fmla="*/ 1338945 w 1845698"/>
              <a:gd name="connsiteY30" fmla="*/ 46399 h 2052938"/>
              <a:gd name="connsiteX31" fmla="*/ 1360317 w 1845698"/>
              <a:gd name="connsiteY31" fmla="*/ 54221 h 2052938"/>
              <a:gd name="connsiteX32" fmla="*/ 1360317 w 1845698"/>
              <a:gd name="connsiteY32" fmla="*/ 54221 h 2052938"/>
              <a:gd name="connsiteX33" fmla="*/ 1433764 w 1845698"/>
              <a:gd name="connsiteY33" fmla="*/ 81103 h 2052938"/>
              <a:gd name="connsiteX34" fmla="*/ 1688522 w 1845698"/>
              <a:gd name="connsiteY34" fmla="*/ 235669 h 2052938"/>
              <a:gd name="connsiteX35" fmla="*/ 1702015 w 1845698"/>
              <a:gd name="connsiteY35" fmla="*/ 247932 h 2052938"/>
              <a:gd name="connsiteX36" fmla="*/ 1642218 w 1845698"/>
              <a:gd name="connsiteY36" fmla="*/ 302279 h 2052938"/>
              <a:gd name="connsiteX37" fmla="*/ 1575608 w 1845698"/>
              <a:gd name="connsiteY37" fmla="*/ 375568 h 2052938"/>
              <a:gd name="connsiteX38" fmla="*/ 1558332 w 1845698"/>
              <a:gd name="connsiteY38" fmla="*/ 398671 h 2052938"/>
              <a:gd name="connsiteX39" fmla="*/ 1494021 w 1845698"/>
              <a:gd name="connsiteY39" fmla="*/ 408486 h 2052938"/>
              <a:gd name="connsiteX40" fmla="*/ 1395115 w 1845698"/>
              <a:gd name="connsiteY40" fmla="*/ 433918 h 2052938"/>
              <a:gd name="connsiteX41" fmla="*/ 1358031 w 1845698"/>
              <a:gd name="connsiteY41" fmla="*/ 447491 h 2052938"/>
              <a:gd name="connsiteX42" fmla="*/ 1358031 w 1845698"/>
              <a:gd name="connsiteY42" fmla="*/ 447491 h 2052938"/>
              <a:gd name="connsiteX43" fmla="*/ 1300296 w 1845698"/>
              <a:gd name="connsiteY43" fmla="*/ 468622 h 2052938"/>
              <a:gd name="connsiteX44" fmla="*/ 1045538 w 1845698"/>
              <a:gd name="connsiteY44" fmla="*/ 623188 h 2052938"/>
              <a:gd name="connsiteX45" fmla="*/ 1020956 w 1845698"/>
              <a:gd name="connsiteY45" fmla="*/ 645530 h 2052938"/>
              <a:gd name="connsiteX46" fmla="*/ 972249 w 1845698"/>
              <a:gd name="connsiteY46" fmla="*/ 601262 h 2052938"/>
              <a:gd name="connsiteX47" fmla="*/ 690937 w 1845698"/>
              <a:gd name="connsiteY47" fmla="*/ 79489 h 2052938"/>
              <a:gd name="connsiteX48" fmla="*/ 687964 w 1845698"/>
              <a:gd name="connsiteY48" fmla="*/ 60008 h 2052938"/>
              <a:gd name="connsiteX49" fmla="*/ 725147 w 1845698"/>
              <a:gd name="connsiteY49" fmla="*/ 46399 h 2052938"/>
              <a:gd name="connsiteX50" fmla="*/ 1032046 w 1845698"/>
              <a:gd name="connsiteY50" fmla="*/ 0 h 205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45698" h="2052938">
                <a:moveTo>
                  <a:pt x="1702016" y="247933"/>
                </a:moveTo>
                <a:lnTo>
                  <a:pt x="1761812" y="302280"/>
                </a:lnTo>
                <a:cubicBezTo>
                  <a:pt x="1785158" y="325625"/>
                  <a:pt x="1807390" y="350084"/>
                  <a:pt x="1828422" y="375569"/>
                </a:cubicBezTo>
                <a:lnTo>
                  <a:pt x="1845698" y="398672"/>
                </a:lnTo>
                <a:lnTo>
                  <a:pt x="1807536" y="392848"/>
                </a:lnTo>
                <a:cubicBezTo>
                  <a:pt x="1772842" y="389325"/>
                  <a:pt x="1737639" y="387520"/>
                  <a:pt x="1702015" y="387520"/>
                </a:cubicBezTo>
                <a:cubicBezTo>
                  <a:pt x="1666391" y="387520"/>
                  <a:pt x="1631189" y="389325"/>
                  <a:pt x="1596494" y="392848"/>
                </a:cubicBezTo>
                <a:lnTo>
                  <a:pt x="1558333" y="398672"/>
                </a:lnTo>
                <a:lnTo>
                  <a:pt x="1575609" y="375569"/>
                </a:lnTo>
                <a:cubicBezTo>
                  <a:pt x="1596642" y="350084"/>
                  <a:pt x="1618874" y="325625"/>
                  <a:pt x="1642219" y="302280"/>
                </a:cubicBezTo>
                <a:close/>
                <a:moveTo>
                  <a:pt x="687963" y="60009"/>
                </a:moveTo>
                <a:lnTo>
                  <a:pt x="690936" y="79490"/>
                </a:lnTo>
                <a:cubicBezTo>
                  <a:pt x="732180" y="281041"/>
                  <a:pt x="832176" y="461191"/>
                  <a:pt x="972248" y="601263"/>
                </a:cubicBezTo>
                <a:lnTo>
                  <a:pt x="1020955" y="645531"/>
                </a:lnTo>
                <a:lnTo>
                  <a:pt x="972248" y="689799"/>
                </a:lnTo>
                <a:cubicBezTo>
                  <a:pt x="832176" y="829872"/>
                  <a:pt x="732180" y="1010021"/>
                  <a:pt x="690936" y="1211572"/>
                </a:cubicBezTo>
                <a:lnTo>
                  <a:pt x="688060" y="1230420"/>
                </a:lnTo>
                <a:lnTo>
                  <a:pt x="688060" y="1230420"/>
                </a:lnTo>
                <a:lnTo>
                  <a:pt x="675297" y="1314043"/>
                </a:lnTo>
                <a:cubicBezTo>
                  <a:pt x="671774" y="1348738"/>
                  <a:pt x="669969" y="1383940"/>
                  <a:pt x="669969" y="1419564"/>
                </a:cubicBezTo>
                <a:cubicBezTo>
                  <a:pt x="669969" y="1633308"/>
                  <a:pt x="734947" y="1831875"/>
                  <a:pt x="846226" y="1996590"/>
                </a:cubicBezTo>
                <a:lnTo>
                  <a:pt x="888362" y="2052938"/>
                </a:lnTo>
                <a:lnTo>
                  <a:pt x="824052" y="2043123"/>
                </a:lnTo>
                <a:cubicBezTo>
                  <a:pt x="353766" y="1946888"/>
                  <a:pt x="0" y="1530780"/>
                  <a:pt x="0" y="1032045"/>
                </a:cubicBezTo>
                <a:cubicBezTo>
                  <a:pt x="0" y="925173"/>
                  <a:pt x="16245" y="822096"/>
                  <a:pt x="46399" y="725146"/>
                </a:cubicBezTo>
                <a:lnTo>
                  <a:pt x="75661" y="645196"/>
                </a:lnTo>
                <a:lnTo>
                  <a:pt x="75661" y="645197"/>
                </a:lnTo>
                <a:lnTo>
                  <a:pt x="81103" y="630327"/>
                </a:lnTo>
                <a:cubicBezTo>
                  <a:pt x="185552" y="383383"/>
                  <a:pt x="383382" y="185553"/>
                  <a:pt x="630326" y="81104"/>
                </a:cubicBezTo>
                <a:close/>
                <a:moveTo>
                  <a:pt x="1032046" y="0"/>
                </a:moveTo>
                <a:cubicBezTo>
                  <a:pt x="1138918" y="0"/>
                  <a:pt x="1241996" y="16244"/>
                  <a:pt x="1338945" y="46399"/>
                </a:cubicBezTo>
                <a:lnTo>
                  <a:pt x="1360317" y="54221"/>
                </a:lnTo>
                <a:lnTo>
                  <a:pt x="1360317" y="54221"/>
                </a:lnTo>
                <a:lnTo>
                  <a:pt x="1433764" y="81103"/>
                </a:lnTo>
                <a:cubicBezTo>
                  <a:pt x="1526368" y="120272"/>
                  <a:pt x="1612065" y="172572"/>
                  <a:pt x="1688522" y="235669"/>
                </a:cubicBezTo>
                <a:lnTo>
                  <a:pt x="1702015" y="247932"/>
                </a:lnTo>
                <a:lnTo>
                  <a:pt x="1642218" y="302279"/>
                </a:lnTo>
                <a:cubicBezTo>
                  <a:pt x="1618873" y="325624"/>
                  <a:pt x="1596641" y="350083"/>
                  <a:pt x="1575608" y="375568"/>
                </a:cubicBezTo>
                <a:lnTo>
                  <a:pt x="1558332" y="398671"/>
                </a:lnTo>
                <a:lnTo>
                  <a:pt x="1494021" y="408486"/>
                </a:lnTo>
                <a:cubicBezTo>
                  <a:pt x="1460429" y="415360"/>
                  <a:pt x="1427432" y="423866"/>
                  <a:pt x="1395115" y="433918"/>
                </a:cubicBezTo>
                <a:lnTo>
                  <a:pt x="1358031" y="447491"/>
                </a:lnTo>
                <a:lnTo>
                  <a:pt x="1358031" y="447491"/>
                </a:lnTo>
                <a:lnTo>
                  <a:pt x="1300296" y="468622"/>
                </a:lnTo>
                <a:cubicBezTo>
                  <a:pt x="1207693" y="507791"/>
                  <a:pt x="1121995" y="560091"/>
                  <a:pt x="1045538" y="623188"/>
                </a:cubicBezTo>
                <a:lnTo>
                  <a:pt x="1020956" y="645530"/>
                </a:lnTo>
                <a:lnTo>
                  <a:pt x="972249" y="601262"/>
                </a:lnTo>
                <a:cubicBezTo>
                  <a:pt x="832177" y="461190"/>
                  <a:pt x="732181" y="281040"/>
                  <a:pt x="690937" y="79489"/>
                </a:cubicBezTo>
                <a:lnTo>
                  <a:pt x="687964" y="60008"/>
                </a:lnTo>
                <a:lnTo>
                  <a:pt x="725147" y="46399"/>
                </a:lnTo>
                <a:cubicBezTo>
                  <a:pt x="822097" y="16244"/>
                  <a:pt x="925174" y="0"/>
                  <a:pt x="103204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253401F-D75C-33A5-1DB8-072735E20037}"/>
              </a:ext>
            </a:extLst>
          </p:cNvPr>
          <p:cNvSpPr/>
          <p:nvPr/>
        </p:nvSpPr>
        <p:spPr>
          <a:xfrm>
            <a:off x="9602748" y="-3481537"/>
            <a:ext cx="1845697" cy="2052938"/>
          </a:xfrm>
          <a:custGeom>
            <a:avLst/>
            <a:gdLst>
              <a:gd name="connsiteX0" fmla="*/ 350986 w 1845697"/>
              <a:gd name="connsiteY0" fmla="*/ 246859 h 2052938"/>
              <a:gd name="connsiteX1" fmla="*/ 375568 w 1845697"/>
              <a:gd name="connsiteY1" fmla="*/ 269201 h 2052938"/>
              <a:gd name="connsiteX2" fmla="*/ 630326 w 1845697"/>
              <a:gd name="connsiteY2" fmla="*/ 423767 h 2052938"/>
              <a:gd name="connsiteX3" fmla="*/ 687964 w 1845697"/>
              <a:gd name="connsiteY3" fmla="*/ 444862 h 2052938"/>
              <a:gd name="connsiteX4" fmla="*/ 675298 w 1845697"/>
              <a:gd name="connsiteY4" fmla="*/ 527853 h 2052938"/>
              <a:gd name="connsiteX5" fmla="*/ 669970 w 1845697"/>
              <a:gd name="connsiteY5" fmla="*/ 633374 h 2052938"/>
              <a:gd name="connsiteX6" fmla="*/ 675298 w 1845697"/>
              <a:gd name="connsiteY6" fmla="*/ 738895 h 2052938"/>
              <a:gd name="connsiteX7" fmla="*/ 690347 w 1845697"/>
              <a:gd name="connsiteY7" fmla="*/ 837499 h 2052938"/>
              <a:gd name="connsiteX8" fmla="*/ 690937 w 1845697"/>
              <a:gd name="connsiteY8" fmla="*/ 841367 h 2052938"/>
              <a:gd name="connsiteX9" fmla="*/ 972249 w 1845697"/>
              <a:gd name="connsiteY9" fmla="*/ 1363140 h 2052938"/>
              <a:gd name="connsiteX10" fmla="*/ 1032046 w 1845697"/>
              <a:gd name="connsiteY10" fmla="*/ 1417487 h 2052938"/>
              <a:gd name="connsiteX11" fmla="*/ 1045538 w 1845697"/>
              <a:gd name="connsiteY11" fmla="*/ 1429750 h 2052938"/>
              <a:gd name="connsiteX12" fmla="*/ 1702015 w 1845697"/>
              <a:gd name="connsiteY12" fmla="*/ 1665419 h 2052938"/>
              <a:gd name="connsiteX13" fmla="*/ 1807536 w 1845697"/>
              <a:gd name="connsiteY13" fmla="*/ 1660091 h 2052938"/>
              <a:gd name="connsiteX14" fmla="*/ 1845697 w 1845697"/>
              <a:gd name="connsiteY14" fmla="*/ 1654267 h 2052938"/>
              <a:gd name="connsiteX15" fmla="*/ 1828421 w 1845697"/>
              <a:gd name="connsiteY15" fmla="*/ 1677370 h 2052938"/>
              <a:gd name="connsiteX16" fmla="*/ 1032045 w 1845697"/>
              <a:gd name="connsiteY16" fmla="*/ 2052938 h 2052938"/>
              <a:gd name="connsiteX17" fmla="*/ 235669 w 1845697"/>
              <a:gd name="connsiteY17" fmla="*/ 1677370 h 2052938"/>
              <a:gd name="connsiteX18" fmla="*/ 218393 w 1845697"/>
              <a:gd name="connsiteY18" fmla="*/ 1654267 h 2052938"/>
              <a:gd name="connsiteX19" fmla="*/ 176257 w 1845697"/>
              <a:gd name="connsiteY19" fmla="*/ 1597919 h 2052938"/>
              <a:gd name="connsiteX20" fmla="*/ 0 w 1845697"/>
              <a:gd name="connsiteY20" fmla="*/ 1020893 h 2052938"/>
              <a:gd name="connsiteX21" fmla="*/ 5328 w 1845697"/>
              <a:gd name="connsiteY21" fmla="*/ 915372 h 2052938"/>
              <a:gd name="connsiteX22" fmla="*/ 18091 w 1845697"/>
              <a:gd name="connsiteY22" fmla="*/ 831748 h 2052938"/>
              <a:gd name="connsiteX23" fmla="*/ 20967 w 1845697"/>
              <a:gd name="connsiteY23" fmla="*/ 812900 h 2052938"/>
              <a:gd name="connsiteX24" fmla="*/ 302279 w 1845697"/>
              <a:gd name="connsiteY24" fmla="*/ 291127 h 2052938"/>
              <a:gd name="connsiteX25" fmla="*/ 888363 w 1845697"/>
              <a:gd name="connsiteY25" fmla="*/ 0 h 2052938"/>
              <a:gd name="connsiteX26" fmla="*/ 846227 w 1845697"/>
              <a:gd name="connsiteY26" fmla="*/ 56348 h 2052938"/>
              <a:gd name="connsiteX27" fmla="*/ 751073 w 1845697"/>
              <a:gd name="connsiteY27" fmla="*/ 231655 h 2052938"/>
              <a:gd name="connsiteX28" fmla="*/ 745632 w 1845697"/>
              <a:gd name="connsiteY28" fmla="*/ 246523 h 2052938"/>
              <a:gd name="connsiteX29" fmla="*/ 745632 w 1845697"/>
              <a:gd name="connsiteY29" fmla="*/ 246524 h 2052938"/>
              <a:gd name="connsiteX30" fmla="*/ 716370 w 1845697"/>
              <a:gd name="connsiteY30" fmla="*/ 326474 h 2052938"/>
              <a:gd name="connsiteX31" fmla="*/ 690938 w 1845697"/>
              <a:gd name="connsiteY31" fmla="*/ 425380 h 2052938"/>
              <a:gd name="connsiteX32" fmla="*/ 687965 w 1845697"/>
              <a:gd name="connsiteY32" fmla="*/ 444861 h 2052938"/>
              <a:gd name="connsiteX33" fmla="*/ 630327 w 1845697"/>
              <a:gd name="connsiteY33" fmla="*/ 423766 h 2052938"/>
              <a:gd name="connsiteX34" fmla="*/ 375569 w 1845697"/>
              <a:gd name="connsiteY34" fmla="*/ 269200 h 2052938"/>
              <a:gd name="connsiteX35" fmla="*/ 350987 w 1845697"/>
              <a:gd name="connsiteY35" fmla="*/ 246858 h 2052938"/>
              <a:gd name="connsiteX36" fmla="*/ 375569 w 1845697"/>
              <a:gd name="connsiteY36" fmla="*/ 224516 h 2052938"/>
              <a:gd name="connsiteX37" fmla="*/ 630327 w 1845697"/>
              <a:gd name="connsiteY37" fmla="*/ 69950 h 2052938"/>
              <a:gd name="connsiteX38" fmla="*/ 688062 w 1845697"/>
              <a:gd name="connsiteY38" fmla="*/ 48819 h 2052938"/>
              <a:gd name="connsiteX39" fmla="*/ 688062 w 1845697"/>
              <a:gd name="connsiteY39" fmla="*/ 48820 h 2052938"/>
              <a:gd name="connsiteX40" fmla="*/ 725146 w 1845697"/>
              <a:gd name="connsiteY40" fmla="*/ 35247 h 2052938"/>
              <a:gd name="connsiteX41" fmla="*/ 824052 w 1845697"/>
              <a:gd name="connsiteY41" fmla="*/ 9815 h 205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45697" h="2052938">
                <a:moveTo>
                  <a:pt x="350986" y="246859"/>
                </a:moveTo>
                <a:lnTo>
                  <a:pt x="375568" y="269201"/>
                </a:lnTo>
                <a:cubicBezTo>
                  <a:pt x="452025" y="332299"/>
                  <a:pt x="537723" y="384599"/>
                  <a:pt x="630326" y="423767"/>
                </a:cubicBezTo>
                <a:lnTo>
                  <a:pt x="687964" y="444862"/>
                </a:lnTo>
                <a:lnTo>
                  <a:pt x="675298" y="527853"/>
                </a:lnTo>
                <a:cubicBezTo>
                  <a:pt x="671775" y="562548"/>
                  <a:pt x="669970" y="597750"/>
                  <a:pt x="669970" y="633374"/>
                </a:cubicBezTo>
                <a:cubicBezTo>
                  <a:pt x="669970" y="668998"/>
                  <a:pt x="671775" y="704200"/>
                  <a:pt x="675298" y="738895"/>
                </a:cubicBezTo>
                <a:lnTo>
                  <a:pt x="690347" y="837499"/>
                </a:lnTo>
                <a:lnTo>
                  <a:pt x="690937" y="841367"/>
                </a:lnTo>
                <a:cubicBezTo>
                  <a:pt x="732181" y="1042918"/>
                  <a:pt x="832177" y="1223068"/>
                  <a:pt x="972249" y="1363140"/>
                </a:cubicBezTo>
                <a:lnTo>
                  <a:pt x="1032046" y="1417487"/>
                </a:lnTo>
                <a:lnTo>
                  <a:pt x="1045538" y="1429750"/>
                </a:lnTo>
                <a:cubicBezTo>
                  <a:pt x="1223937" y="1576978"/>
                  <a:pt x="1452648" y="1665419"/>
                  <a:pt x="1702015" y="1665419"/>
                </a:cubicBezTo>
                <a:cubicBezTo>
                  <a:pt x="1737639" y="1665419"/>
                  <a:pt x="1772842" y="1663614"/>
                  <a:pt x="1807536" y="1660091"/>
                </a:cubicBezTo>
                <a:lnTo>
                  <a:pt x="1845697" y="1654267"/>
                </a:lnTo>
                <a:lnTo>
                  <a:pt x="1828421" y="1677370"/>
                </a:lnTo>
                <a:cubicBezTo>
                  <a:pt x="1639129" y="1906739"/>
                  <a:pt x="1352661" y="2052938"/>
                  <a:pt x="1032045" y="2052938"/>
                </a:cubicBezTo>
                <a:cubicBezTo>
                  <a:pt x="711430" y="2052938"/>
                  <a:pt x="424961" y="1906739"/>
                  <a:pt x="235669" y="1677370"/>
                </a:cubicBezTo>
                <a:lnTo>
                  <a:pt x="218393" y="1654267"/>
                </a:lnTo>
                <a:lnTo>
                  <a:pt x="176257" y="1597919"/>
                </a:lnTo>
                <a:cubicBezTo>
                  <a:pt x="64978" y="1433204"/>
                  <a:pt x="0" y="1234637"/>
                  <a:pt x="0" y="1020893"/>
                </a:cubicBezTo>
                <a:cubicBezTo>
                  <a:pt x="0" y="985269"/>
                  <a:pt x="1805" y="950067"/>
                  <a:pt x="5328" y="915372"/>
                </a:cubicBezTo>
                <a:lnTo>
                  <a:pt x="18091" y="831748"/>
                </a:lnTo>
                <a:lnTo>
                  <a:pt x="20967" y="812900"/>
                </a:lnTo>
                <a:cubicBezTo>
                  <a:pt x="62211" y="611349"/>
                  <a:pt x="162207" y="431200"/>
                  <a:pt x="302279" y="291127"/>
                </a:cubicBezTo>
                <a:close/>
                <a:moveTo>
                  <a:pt x="888363" y="0"/>
                </a:moveTo>
                <a:lnTo>
                  <a:pt x="846227" y="56348"/>
                </a:lnTo>
                <a:cubicBezTo>
                  <a:pt x="809134" y="111253"/>
                  <a:pt x="777186" y="169919"/>
                  <a:pt x="751073" y="231655"/>
                </a:cubicBezTo>
                <a:lnTo>
                  <a:pt x="745632" y="246523"/>
                </a:lnTo>
                <a:lnTo>
                  <a:pt x="745632" y="246524"/>
                </a:lnTo>
                <a:lnTo>
                  <a:pt x="716370" y="326474"/>
                </a:lnTo>
                <a:cubicBezTo>
                  <a:pt x="706318" y="358791"/>
                  <a:pt x="697813" y="391788"/>
                  <a:pt x="690938" y="425380"/>
                </a:cubicBezTo>
                <a:lnTo>
                  <a:pt x="687965" y="444861"/>
                </a:lnTo>
                <a:lnTo>
                  <a:pt x="630327" y="423766"/>
                </a:lnTo>
                <a:cubicBezTo>
                  <a:pt x="537724" y="384598"/>
                  <a:pt x="452026" y="332298"/>
                  <a:pt x="375569" y="269200"/>
                </a:cubicBezTo>
                <a:lnTo>
                  <a:pt x="350987" y="246858"/>
                </a:lnTo>
                <a:lnTo>
                  <a:pt x="375569" y="224516"/>
                </a:lnTo>
                <a:cubicBezTo>
                  <a:pt x="452026" y="161419"/>
                  <a:pt x="537724" y="109119"/>
                  <a:pt x="630327" y="69950"/>
                </a:cubicBezTo>
                <a:lnTo>
                  <a:pt x="688062" y="48819"/>
                </a:lnTo>
                <a:lnTo>
                  <a:pt x="688062" y="48820"/>
                </a:lnTo>
                <a:lnTo>
                  <a:pt x="725146" y="35247"/>
                </a:lnTo>
                <a:cubicBezTo>
                  <a:pt x="757463" y="25195"/>
                  <a:pt x="790460" y="16689"/>
                  <a:pt x="824052" y="981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F712543-C642-40B1-5FC0-2D2FEE9A4A39}"/>
              </a:ext>
            </a:extLst>
          </p:cNvPr>
          <p:cNvSpPr/>
          <p:nvPr/>
        </p:nvSpPr>
        <p:spPr>
          <a:xfrm>
            <a:off x="-4203965" y="1101251"/>
            <a:ext cx="2064090" cy="1418895"/>
          </a:xfrm>
          <a:custGeom>
            <a:avLst/>
            <a:gdLst>
              <a:gd name="connsiteX0" fmla="*/ 2043714 w 2064090"/>
              <a:gd name="connsiteY0" fmla="*/ 827920 h 1418895"/>
              <a:gd name="connsiteX1" fmla="*/ 2058762 w 2064090"/>
              <a:gd name="connsiteY1" fmla="*/ 926524 h 1418895"/>
              <a:gd name="connsiteX2" fmla="*/ 2064090 w 2064090"/>
              <a:gd name="connsiteY2" fmla="*/ 1032045 h 1418895"/>
              <a:gd name="connsiteX3" fmla="*/ 2058762 w 2064090"/>
              <a:gd name="connsiteY3" fmla="*/ 1137566 h 1418895"/>
              <a:gd name="connsiteX4" fmla="*/ 2046000 w 2064090"/>
              <a:gd name="connsiteY4" fmla="*/ 1221191 h 1418895"/>
              <a:gd name="connsiteX5" fmla="*/ 2043123 w 2064090"/>
              <a:gd name="connsiteY5" fmla="*/ 1240038 h 1418895"/>
              <a:gd name="connsiteX6" fmla="*/ 2017691 w 2064090"/>
              <a:gd name="connsiteY6" fmla="*/ 1338944 h 1418895"/>
              <a:gd name="connsiteX7" fmla="*/ 1988429 w 2064090"/>
              <a:gd name="connsiteY7" fmla="*/ 1418895 h 1418895"/>
              <a:gd name="connsiteX8" fmla="*/ 1982987 w 2064090"/>
              <a:gd name="connsiteY8" fmla="*/ 1404025 h 1418895"/>
              <a:gd name="connsiteX9" fmla="*/ 1887833 w 2064090"/>
              <a:gd name="connsiteY9" fmla="*/ 1228718 h 1418895"/>
              <a:gd name="connsiteX10" fmla="*/ 1845697 w 2064090"/>
              <a:gd name="connsiteY10" fmla="*/ 1172370 h 1418895"/>
              <a:gd name="connsiteX11" fmla="*/ 1828421 w 2064090"/>
              <a:gd name="connsiteY11" fmla="*/ 1149267 h 1418895"/>
              <a:gd name="connsiteX12" fmla="*/ 1761811 w 2064090"/>
              <a:gd name="connsiteY12" fmla="*/ 1075978 h 1418895"/>
              <a:gd name="connsiteX13" fmla="*/ 1702015 w 2064090"/>
              <a:gd name="connsiteY13" fmla="*/ 1021631 h 1418895"/>
              <a:gd name="connsiteX14" fmla="*/ 1715507 w 2064090"/>
              <a:gd name="connsiteY14" fmla="*/ 1009368 h 1418895"/>
              <a:gd name="connsiteX15" fmla="*/ 1970265 w 2064090"/>
              <a:gd name="connsiteY15" fmla="*/ 854802 h 1418895"/>
              <a:gd name="connsiteX16" fmla="*/ 1032044 w 2064090"/>
              <a:gd name="connsiteY16" fmla="*/ 0 h 1418895"/>
              <a:gd name="connsiteX17" fmla="*/ 1688521 w 2064090"/>
              <a:gd name="connsiteY17" fmla="*/ 235669 h 1418895"/>
              <a:gd name="connsiteX18" fmla="*/ 1702014 w 2064090"/>
              <a:gd name="connsiteY18" fmla="*/ 247932 h 1418895"/>
              <a:gd name="connsiteX19" fmla="*/ 1761810 w 2064090"/>
              <a:gd name="connsiteY19" fmla="*/ 302279 h 1418895"/>
              <a:gd name="connsiteX20" fmla="*/ 2043122 w 2064090"/>
              <a:gd name="connsiteY20" fmla="*/ 824052 h 1418895"/>
              <a:gd name="connsiteX21" fmla="*/ 2043713 w 2064090"/>
              <a:gd name="connsiteY21" fmla="*/ 827920 h 1418895"/>
              <a:gd name="connsiteX22" fmla="*/ 1970264 w 2064090"/>
              <a:gd name="connsiteY22" fmla="*/ 854802 h 1418895"/>
              <a:gd name="connsiteX23" fmla="*/ 1715506 w 2064090"/>
              <a:gd name="connsiteY23" fmla="*/ 1009368 h 1418895"/>
              <a:gd name="connsiteX24" fmla="*/ 1702014 w 2064090"/>
              <a:gd name="connsiteY24" fmla="*/ 1021631 h 1418895"/>
              <a:gd name="connsiteX25" fmla="*/ 1688521 w 2064090"/>
              <a:gd name="connsiteY25" fmla="*/ 1009368 h 1418895"/>
              <a:gd name="connsiteX26" fmla="*/ 1433763 w 2064090"/>
              <a:gd name="connsiteY26" fmla="*/ 854802 h 1418895"/>
              <a:gd name="connsiteX27" fmla="*/ 1360315 w 2064090"/>
              <a:gd name="connsiteY27" fmla="*/ 827920 h 1418895"/>
              <a:gd name="connsiteX28" fmla="*/ 1338943 w 2064090"/>
              <a:gd name="connsiteY28" fmla="*/ 820098 h 1418895"/>
              <a:gd name="connsiteX29" fmla="*/ 1032044 w 2064090"/>
              <a:gd name="connsiteY29" fmla="*/ 773699 h 1418895"/>
              <a:gd name="connsiteX30" fmla="*/ 725145 w 2064090"/>
              <a:gd name="connsiteY30" fmla="*/ 820098 h 1418895"/>
              <a:gd name="connsiteX31" fmla="*/ 687963 w 2064090"/>
              <a:gd name="connsiteY31" fmla="*/ 833707 h 1418895"/>
              <a:gd name="connsiteX32" fmla="*/ 687963 w 2064090"/>
              <a:gd name="connsiteY32" fmla="*/ 833707 h 1418895"/>
              <a:gd name="connsiteX33" fmla="*/ 630326 w 2064090"/>
              <a:gd name="connsiteY33" fmla="*/ 854802 h 1418895"/>
              <a:gd name="connsiteX34" fmla="*/ 81103 w 2064090"/>
              <a:gd name="connsiteY34" fmla="*/ 1404025 h 1418895"/>
              <a:gd name="connsiteX35" fmla="*/ 75661 w 2064090"/>
              <a:gd name="connsiteY35" fmla="*/ 1418895 h 1418895"/>
              <a:gd name="connsiteX36" fmla="*/ 46399 w 2064090"/>
              <a:gd name="connsiteY36" fmla="*/ 1338944 h 1418895"/>
              <a:gd name="connsiteX37" fmla="*/ 0 w 2064090"/>
              <a:gd name="connsiteY37" fmla="*/ 1032045 h 1418895"/>
              <a:gd name="connsiteX38" fmla="*/ 824052 w 2064090"/>
              <a:gd name="connsiteY38" fmla="*/ 20967 h 1418895"/>
              <a:gd name="connsiteX39" fmla="*/ 888926 w 2064090"/>
              <a:gd name="connsiteY39" fmla="*/ 11066 h 1418895"/>
              <a:gd name="connsiteX40" fmla="*/ 888926 w 2064090"/>
              <a:gd name="connsiteY40" fmla="*/ 11066 h 1418895"/>
              <a:gd name="connsiteX41" fmla="*/ 926523 w 2064090"/>
              <a:gd name="connsiteY41" fmla="*/ 5328 h 1418895"/>
              <a:gd name="connsiteX42" fmla="*/ 1032044 w 2064090"/>
              <a:gd name="connsiteY42" fmla="*/ 0 h 141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64090" h="1418895">
                <a:moveTo>
                  <a:pt x="2043714" y="827920"/>
                </a:moveTo>
                <a:lnTo>
                  <a:pt x="2058762" y="926524"/>
                </a:lnTo>
                <a:cubicBezTo>
                  <a:pt x="2062285" y="961219"/>
                  <a:pt x="2064090" y="996421"/>
                  <a:pt x="2064090" y="1032045"/>
                </a:cubicBezTo>
                <a:cubicBezTo>
                  <a:pt x="2064090" y="1067669"/>
                  <a:pt x="2062285" y="1102871"/>
                  <a:pt x="2058762" y="1137566"/>
                </a:cubicBezTo>
                <a:lnTo>
                  <a:pt x="2046000" y="1221191"/>
                </a:lnTo>
                <a:lnTo>
                  <a:pt x="2043123" y="1240038"/>
                </a:lnTo>
                <a:cubicBezTo>
                  <a:pt x="2036249" y="1273630"/>
                  <a:pt x="2027743" y="1306627"/>
                  <a:pt x="2017691" y="1338944"/>
                </a:cubicBezTo>
                <a:lnTo>
                  <a:pt x="1988429" y="1418895"/>
                </a:lnTo>
                <a:lnTo>
                  <a:pt x="1982987" y="1404025"/>
                </a:lnTo>
                <a:cubicBezTo>
                  <a:pt x="1956875" y="1342289"/>
                  <a:pt x="1924926" y="1283623"/>
                  <a:pt x="1887833" y="1228718"/>
                </a:cubicBezTo>
                <a:lnTo>
                  <a:pt x="1845697" y="1172370"/>
                </a:lnTo>
                <a:lnTo>
                  <a:pt x="1828421" y="1149267"/>
                </a:lnTo>
                <a:cubicBezTo>
                  <a:pt x="1807389" y="1123782"/>
                  <a:pt x="1785157" y="1099323"/>
                  <a:pt x="1761811" y="1075978"/>
                </a:cubicBezTo>
                <a:lnTo>
                  <a:pt x="1702015" y="1021631"/>
                </a:lnTo>
                <a:lnTo>
                  <a:pt x="1715507" y="1009368"/>
                </a:lnTo>
                <a:cubicBezTo>
                  <a:pt x="1791964" y="946271"/>
                  <a:pt x="1877662" y="893971"/>
                  <a:pt x="1970265" y="854802"/>
                </a:cubicBezTo>
                <a:close/>
                <a:moveTo>
                  <a:pt x="1032044" y="0"/>
                </a:moveTo>
                <a:cubicBezTo>
                  <a:pt x="1281412" y="0"/>
                  <a:pt x="1510123" y="88442"/>
                  <a:pt x="1688521" y="235669"/>
                </a:cubicBezTo>
                <a:lnTo>
                  <a:pt x="1702014" y="247932"/>
                </a:lnTo>
                <a:lnTo>
                  <a:pt x="1761810" y="302279"/>
                </a:lnTo>
                <a:cubicBezTo>
                  <a:pt x="1901883" y="442352"/>
                  <a:pt x="2001879" y="622501"/>
                  <a:pt x="2043122" y="824052"/>
                </a:cubicBezTo>
                <a:lnTo>
                  <a:pt x="2043713" y="827920"/>
                </a:lnTo>
                <a:lnTo>
                  <a:pt x="1970264" y="854802"/>
                </a:lnTo>
                <a:cubicBezTo>
                  <a:pt x="1877661" y="893971"/>
                  <a:pt x="1791963" y="946271"/>
                  <a:pt x="1715506" y="1009368"/>
                </a:cubicBezTo>
                <a:lnTo>
                  <a:pt x="1702014" y="1021631"/>
                </a:lnTo>
                <a:lnTo>
                  <a:pt x="1688521" y="1009368"/>
                </a:lnTo>
                <a:cubicBezTo>
                  <a:pt x="1612064" y="946271"/>
                  <a:pt x="1526367" y="893971"/>
                  <a:pt x="1433763" y="854802"/>
                </a:cubicBezTo>
                <a:lnTo>
                  <a:pt x="1360315" y="827920"/>
                </a:lnTo>
                <a:lnTo>
                  <a:pt x="1338943" y="820098"/>
                </a:lnTo>
                <a:cubicBezTo>
                  <a:pt x="1241994" y="789943"/>
                  <a:pt x="1138916" y="773699"/>
                  <a:pt x="1032044" y="773699"/>
                </a:cubicBezTo>
                <a:cubicBezTo>
                  <a:pt x="925172" y="773699"/>
                  <a:pt x="822095" y="789943"/>
                  <a:pt x="725145" y="820098"/>
                </a:cubicBezTo>
                <a:lnTo>
                  <a:pt x="687963" y="833707"/>
                </a:lnTo>
                <a:lnTo>
                  <a:pt x="687963" y="833707"/>
                </a:lnTo>
                <a:lnTo>
                  <a:pt x="630326" y="854802"/>
                </a:lnTo>
                <a:cubicBezTo>
                  <a:pt x="383382" y="959251"/>
                  <a:pt x="185552" y="1157081"/>
                  <a:pt x="81103" y="1404025"/>
                </a:cubicBezTo>
                <a:lnTo>
                  <a:pt x="75661" y="1418895"/>
                </a:lnTo>
                <a:lnTo>
                  <a:pt x="46399" y="1338944"/>
                </a:lnTo>
                <a:cubicBezTo>
                  <a:pt x="16245" y="1241995"/>
                  <a:pt x="0" y="1138917"/>
                  <a:pt x="0" y="1032045"/>
                </a:cubicBezTo>
                <a:cubicBezTo>
                  <a:pt x="0" y="533310"/>
                  <a:pt x="353766" y="117202"/>
                  <a:pt x="824052" y="20967"/>
                </a:cubicBezTo>
                <a:lnTo>
                  <a:pt x="888926" y="11066"/>
                </a:lnTo>
                <a:lnTo>
                  <a:pt x="888926" y="11066"/>
                </a:lnTo>
                <a:lnTo>
                  <a:pt x="926523" y="5328"/>
                </a:lnTo>
                <a:cubicBezTo>
                  <a:pt x="961218" y="1805"/>
                  <a:pt x="996420" y="0"/>
                  <a:pt x="1032044" y="0"/>
                </a:cubicBezTo>
                <a:close/>
              </a:path>
            </a:pathLst>
          </a:custGeom>
          <a:solidFill>
            <a:srgbClr val="FDF3ED">
              <a:alpha val="49804"/>
            </a:srgb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C392211-AFE6-3E53-9D98-9DF55E3042D8}"/>
              </a:ext>
            </a:extLst>
          </p:cNvPr>
          <p:cNvSpPr/>
          <p:nvPr/>
        </p:nvSpPr>
        <p:spPr>
          <a:xfrm>
            <a:off x="13353924" y="4623094"/>
            <a:ext cx="2064091" cy="1418895"/>
          </a:xfrm>
          <a:custGeom>
            <a:avLst/>
            <a:gdLst>
              <a:gd name="connsiteX0" fmla="*/ 75661 w 2064091"/>
              <a:gd name="connsiteY0" fmla="*/ 1 h 1418895"/>
              <a:gd name="connsiteX1" fmla="*/ 81103 w 2064091"/>
              <a:gd name="connsiteY1" fmla="*/ 14870 h 1418895"/>
              <a:gd name="connsiteX2" fmla="*/ 176257 w 2064091"/>
              <a:gd name="connsiteY2" fmla="*/ 190177 h 1418895"/>
              <a:gd name="connsiteX3" fmla="*/ 218958 w 2064091"/>
              <a:gd name="connsiteY3" fmla="*/ 247280 h 1418895"/>
              <a:gd name="connsiteX4" fmla="*/ 235669 w 2064091"/>
              <a:gd name="connsiteY4" fmla="*/ 269628 h 1418895"/>
              <a:gd name="connsiteX5" fmla="*/ 302279 w 2064091"/>
              <a:gd name="connsiteY5" fmla="*/ 342917 h 1418895"/>
              <a:gd name="connsiteX6" fmla="*/ 362076 w 2064091"/>
              <a:gd name="connsiteY6" fmla="*/ 397264 h 1418895"/>
              <a:gd name="connsiteX7" fmla="*/ 375568 w 2064091"/>
              <a:gd name="connsiteY7" fmla="*/ 409527 h 1418895"/>
              <a:gd name="connsiteX8" fmla="*/ 630326 w 2064091"/>
              <a:gd name="connsiteY8" fmla="*/ 564093 h 1418895"/>
              <a:gd name="connsiteX9" fmla="*/ 703775 w 2064091"/>
              <a:gd name="connsiteY9" fmla="*/ 590975 h 1418895"/>
              <a:gd name="connsiteX10" fmla="*/ 725146 w 2064091"/>
              <a:gd name="connsiteY10" fmla="*/ 598797 h 1418895"/>
              <a:gd name="connsiteX11" fmla="*/ 1032045 w 2064091"/>
              <a:gd name="connsiteY11" fmla="*/ 645196 h 1418895"/>
              <a:gd name="connsiteX12" fmla="*/ 1338944 w 2064091"/>
              <a:gd name="connsiteY12" fmla="*/ 598797 h 1418895"/>
              <a:gd name="connsiteX13" fmla="*/ 1376030 w 2064091"/>
              <a:gd name="connsiteY13" fmla="*/ 585224 h 1418895"/>
              <a:gd name="connsiteX14" fmla="*/ 1388792 w 2064091"/>
              <a:gd name="connsiteY14" fmla="*/ 668848 h 1418895"/>
              <a:gd name="connsiteX15" fmla="*/ 1394120 w 2064091"/>
              <a:gd name="connsiteY15" fmla="*/ 774369 h 1418895"/>
              <a:gd name="connsiteX16" fmla="*/ 1217863 w 2064091"/>
              <a:gd name="connsiteY16" fmla="*/ 1351395 h 1418895"/>
              <a:gd name="connsiteX17" fmla="*/ 1175727 w 2064091"/>
              <a:gd name="connsiteY17" fmla="*/ 1407743 h 1418895"/>
              <a:gd name="connsiteX18" fmla="*/ 1137566 w 2064091"/>
              <a:gd name="connsiteY18" fmla="*/ 1413567 h 1418895"/>
              <a:gd name="connsiteX19" fmla="*/ 1032045 w 2064091"/>
              <a:gd name="connsiteY19" fmla="*/ 1418895 h 1418895"/>
              <a:gd name="connsiteX20" fmla="*/ 375568 w 2064091"/>
              <a:gd name="connsiteY20" fmla="*/ 1183226 h 1418895"/>
              <a:gd name="connsiteX21" fmla="*/ 362076 w 2064091"/>
              <a:gd name="connsiteY21" fmla="*/ 1170963 h 1418895"/>
              <a:gd name="connsiteX22" fmla="*/ 302279 w 2064091"/>
              <a:gd name="connsiteY22" fmla="*/ 1116616 h 1418895"/>
              <a:gd name="connsiteX23" fmla="*/ 20967 w 2064091"/>
              <a:gd name="connsiteY23" fmla="*/ 594843 h 1418895"/>
              <a:gd name="connsiteX24" fmla="*/ 20377 w 2064091"/>
              <a:gd name="connsiteY24" fmla="*/ 590975 h 1418895"/>
              <a:gd name="connsiteX25" fmla="*/ 5328 w 2064091"/>
              <a:gd name="connsiteY25" fmla="*/ 492371 h 1418895"/>
              <a:gd name="connsiteX26" fmla="*/ 0 w 2064091"/>
              <a:gd name="connsiteY26" fmla="*/ 386850 h 1418895"/>
              <a:gd name="connsiteX27" fmla="*/ 5328 w 2064091"/>
              <a:gd name="connsiteY27" fmla="*/ 281329 h 1418895"/>
              <a:gd name="connsiteX28" fmla="*/ 17994 w 2064091"/>
              <a:gd name="connsiteY28" fmla="*/ 198338 h 1418895"/>
              <a:gd name="connsiteX29" fmla="*/ 20967 w 2064091"/>
              <a:gd name="connsiteY29" fmla="*/ 178857 h 1418895"/>
              <a:gd name="connsiteX30" fmla="*/ 46399 w 2064091"/>
              <a:gd name="connsiteY30" fmla="*/ 79951 h 1418895"/>
              <a:gd name="connsiteX31" fmla="*/ 1988430 w 2064091"/>
              <a:gd name="connsiteY31" fmla="*/ 0 h 1418895"/>
              <a:gd name="connsiteX32" fmla="*/ 2017692 w 2064091"/>
              <a:gd name="connsiteY32" fmla="*/ 79950 h 1418895"/>
              <a:gd name="connsiteX33" fmla="*/ 2064091 w 2064091"/>
              <a:gd name="connsiteY33" fmla="*/ 386849 h 1418895"/>
              <a:gd name="connsiteX34" fmla="*/ 1240039 w 2064091"/>
              <a:gd name="connsiteY34" fmla="*/ 1397927 h 1418895"/>
              <a:gd name="connsiteX35" fmla="*/ 1175728 w 2064091"/>
              <a:gd name="connsiteY35" fmla="*/ 1407742 h 1418895"/>
              <a:gd name="connsiteX36" fmla="*/ 1217864 w 2064091"/>
              <a:gd name="connsiteY36" fmla="*/ 1351394 h 1418895"/>
              <a:gd name="connsiteX37" fmla="*/ 1394121 w 2064091"/>
              <a:gd name="connsiteY37" fmla="*/ 774368 h 1418895"/>
              <a:gd name="connsiteX38" fmla="*/ 1388793 w 2064091"/>
              <a:gd name="connsiteY38" fmla="*/ 668847 h 1418895"/>
              <a:gd name="connsiteX39" fmla="*/ 1376031 w 2064091"/>
              <a:gd name="connsiteY39" fmla="*/ 585223 h 1418895"/>
              <a:gd name="connsiteX40" fmla="*/ 1433765 w 2064091"/>
              <a:gd name="connsiteY40" fmla="*/ 564092 h 1418895"/>
              <a:gd name="connsiteX41" fmla="*/ 1982988 w 2064091"/>
              <a:gd name="connsiteY41" fmla="*/ 14869 h 141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064091" h="1418895">
                <a:moveTo>
                  <a:pt x="75661" y="1"/>
                </a:moveTo>
                <a:lnTo>
                  <a:pt x="81103" y="14870"/>
                </a:lnTo>
                <a:cubicBezTo>
                  <a:pt x="107216" y="76606"/>
                  <a:pt x="139164" y="135272"/>
                  <a:pt x="176257" y="190177"/>
                </a:cubicBezTo>
                <a:lnTo>
                  <a:pt x="218958" y="247280"/>
                </a:lnTo>
                <a:lnTo>
                  <a:pt x="235669" y="269628"/>
                </a:lnTo>
                <a:cubicBezTo>
                  <a:pt x="256702" y="295113"/>
                  <a:pt x="278934" y="319572"/>
                  <a:pt x="302279" y="342917"/>
                </a:cubicBezTo>
                <a:lnTo>
                  <a:pt x="362076" y="397264"/>
                </a:lnTo>
                <a:lnTo>
                  <a:pt x="375568" y="409527"/>
                </a:lnTo>
                <a:cubicBezTo>
                  <a:pt x="452025" y="472625"/>
                  <a:pt x="537723" y="524925"/>
                  <a:pt x="630326" y="564093"/>
                </a:cubicBezTo>
                <a:lnTo>
                  <a:pt x="703775" y="590975"/>
                </a:lnTo>
                <a:lnTo>
                  <a:pt x="725146" y="598797"/>
                </a:lnTo>
                <a:cubicBezTo>
                  <a:pt x="822096" y="628952"/>
                  <a:pt x="925173" y="645196"/>
                  <a:pt x="1032045" y="645196"/>
                </a:cubicBezTo>
                <a:cubicBezTo>
                  <a:pt x="1138917" y="645196"/>
                  <a:pt x="1241995" y="628952"/>
                  <a:pt x="1338944" y="598797"/>
                </a:cubicBezTo>
                <a:lnTo>
                  <a:pt x="1376030" y="585224"/>
                </a:lnTo>
                <a:lnTo>
                  <a:pt x="1388792" y="668848"/>
                </a:lnTo>
                <a:cubicBezTo>
                  <a:pt x="1392315" y="703543"/>
                  <a:pt x="1394120" y="738745"/>
                  <a:pt x="1394120" y="774369"/>
                </a:cubicBezTo>
                <a:cubicBezTo>
                  <a:pt x="1394120" y="988113"/>
                  <a:pt x="1329143" y="1186680"/>
                  <a:pt x="1217863" y="1351395"/>
                </a:cubicBezTo>
                <a:lnTo>
                  <a:pt x="1175727" y="1407743"/>
                </a:lnTo>
                <a:lnTo>
                  <a:pt x="1137566" y="1413567"/>
                </a:lnTo>
                <a:cubicBezTo>
                  <a:pt x="1102872" y="1417090"/>
                  <a:pt x="1067669" y="1418895"/>
                  <a:pt x="1032045" y="1418895"/>
                </a:cubicBezTo>
                <a:cubicBezTo>
                  <a:pt x="782678" y="1418895"/>
                  <a:pt x="553967" y="1330454"/>
                  <a:pt x="375568" y="1183226"/>
                </a:cubicBezTo>
                <a:lnTo>
                  <a:pt x="362076" y="1170963"/>
                </a:lnTo>
                <a:lnTo>
                  <a:pt x="302279" y="1116616"/>
                </a:lnTo>
                <a:cubicBezTo>
                  <a:pt x="162207" y="976544"/>
                  <a:pt x="62211" y="796394"/>
                  <a:pt x="20967" y="594843"/>
                </a:cubicBezTo>
                <a:lnTo>
                  <a:pt x="20377" y="590975"/>
                </a:lnTo>
                <a:lnTo>
                  <a:pt x="5328" y="492371"/>
                </a:lnTo>
                <a:cubicBezTo>
                  <a:pt x="1805" y="457676"/>
                  <a:pt x="0" y="422474"/>
                  <a:pt x="0" y="386850"/>
                </a:cubicBezTo>
                <a:cubicBezTo>
                  <a:pt x="0" y="351226"/>
                  <a:pt x="1805" y="316024"/>
                  <a:pt x="5328" y="281329"/>
                </a:cubicBezTo>
                <a:lnTo>
                  <a:pt x="17994" y="198338"/>
                </a:lnTo>
                <a:lnTo>
                  <a:pt x="20967" y="178857"/>
                </a:lnTo>
                <a:cubicBezTo>
                  <a:pt x="27842" y="145265"/>
                  <a:pt x="36347" y="112268"/>
                  <a:pt x="46399" y="79951"/>
                </a:cubicBezTo>
                <a:close/>
                <a:moveTo>
                  <a:pt x="1988430" y="0"/>
                </a:moveTo>
                <a:lnTo>
                  <a:pt x="2017692" y="79950"/>
                </a:lnTo>
                <a:cubicBezTo>
                  <a:pt x="2047847" y="176900"/>
                  <a:pt x="2064091" y="279977"/>
                  <a:pt x="2064091" y="386849"/>
                </a:cubicBezTo>
                <a:cubicBezTo>
                  <a:pt x="2064091" y="885584"/>
                  <a:pt x="1710325" y="1301692"/>
                  <a:pt x="1240039" y="1397927"/>
                </a:cubicBezTo>
                <a:lnTo>
                  <a:pt x="1175728" y="1407742"/>
                </a:lnTo>
                <a:lnTo>
                  <a:pt x="1217864" y="1351394"/>
                </a:lnTo>
                <a:cubicBezTo>
                  <a:pt x="1329144" y="1186679"/>
                  <a:pt x="1394121" y="988112"/>
                  <a:pt x="1394121" y="774368"/>
                </a:cubicBezTo>
                <a:cubicBezTo>
                  <a:pt x="1394121" y="738744"/>
                  <a:pt x="1392316" y="703542"/>
                  <a:pt x="1388793" y="668847"/>
                </a:cubicBezTo>
                <a:lnTo>
                  <a:pt x="1376031" y="585223"/>
                </a:lnTo>
                <a:lnTo>
                  <a:pt x="1433765" y="564092"/>
                </a:lnTo>
                <a:cubicBezTo>
                  <a:pt x="1680709" y="459643"/>
                  <a:pt x="1878539" y="261813"/>
                  <a:pt x="1982988" y="1486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7863707-6820-2D97-F5DD-1ACEEA4B6281}"/>
              </a:ext>
            </a:extLst>
          </p:cNvPr>
          <p:cNvSpPr/>
          <p:nvPr/>
        </p:nvSpPr>
        <p:spPr>
          <a:xfrm>
            <a:off x="633750" y="8261996"/>
            <a:ext cx="1845131" cy="2053025"/>
          </a:xfrm>
          <a:custGeom>
            <a:avLst/>
            <a:gdLst>
              <a:gd name="connsiteX0" fmla="*/ 1157072 w 1845131"/>
              <a:gd name="connsiteY0" fmla="*/ 1608042 h 2053025"/>
              <a:gd name="connsiteX1" fmla="*/ 1214805 w 1845131"/>
              <a:gd name="connsiteY1" fmla="*/ 1629172 h 2053025"/>
              <a:gd name="connsiteX2" fmla="*/ 1469563 w 1845131"/>
              <a:gd name="connsiteY2" fmla="*/ 1783738 h 2053025"/>
              <a:gd name="connsiteX3" fmla="*/ 1494145 w 1845131"/>
              <a:gd name="connsiteY3" fmla="*/ 1806080 h 2053025"/>
              <a:gd name="connsiteX4" fmla="*/ 1469563 w 1845131"/>
              <a:gd name="connsiteY4" fmla="*/ 1828422 h 2053025"/>
              <a:gd name="connsiteX5" fmla="*/ 1214805 w 1845131"/>
              <a:gd name="connsiteY5" fmla="*/ 1982988 h 2053025"/>
              <a:gd name="connsiteX6" fmla="*/ 1157169 w 1845131"/>
              <a:gd name="connsiteY6" fmla="*/ 2004083 h 2053025"/>
              <a:gd name="connsiteX7" fmla="*/ 1157169 w 1845131"/>
              <a:gd name="connsiteY7" fmla="*/ 2004083 h 2053025"/>
              <a:gd name="connsiteX8" fmla="*/ 1119986 w 1845131"/>
              <a:gd name="connsiteY8" fmla="*/ 2017692 h 2053025"/>
              <a:gd name="connsiteX9" fmla="*/ 1021080 w 1845131"/>
              <a:gd name="connsiteY9" fmla="*/ 2043124 h 2053025"/>
              <a:gd name="connsiteX10" fmla="*/ 956206 w 1845131"/>
              <a:gd name="connsiteY10" fmla="*/ 2053025 h 2053025"/>
              <a:gd name="connsiteX11" fmla="*/ 998906 w 1845131"/>
              <a:gd name="connsiteY11" fmla="*/ 1995922 h 2053025"/>
              <a:gd name="connsiteX12" fmla="*/ 1094060 w 1845131"/>
              <a:gd name="connsiteY12" fmla="*/ 1820615 h 2053025"/>
              <a:gd name="connsiteX13" fmla="*/ 1099502 w 1845131"/>
              <a:gd name="connsiteY13" fmla="*/ 1805748 h 2053025"/>
              <a:gd name="connsiteX14" fmla="*/ 1099501 w 1845131"/>
              <a:gd name="connsiteY14" fmla="*/ 1805746 h 2053025"/>
              <a:gd name="connsiteX15" fmla="*/ 1128763 w 1845131"/>
              <a:gd name="connsiteY15" fmla="*/ 1725795 h 2053025"/>
              <a:gd name="connsiteX16" fmla="*/ 1154195 w 1845131"/>
              <a:gd name="connsiteY16" fmla="*/ 1626889 h 2053025"/>
              <a:gd name="connsiteX17" fmla="*/ 1483056 w 1845131"/>
              <a:gd name="connsiteY17" fmla="*/ 386851 h 2053025"/>
              <a:gd name="connsiteX18" fmla="*/ 1588577 w 1845131"/>
              <a:gd name="connsiteY18" fmla="*/ 392179 h 2053025"/>
              <a:gd name="connsiteX19" fmla="*/ 1626174 w 1845131"/>
              <a:gd name="connsiteY19" fmla="*/ 397917 h 2053025"/>
              <a:gd name="connsiteX20" fmla="*/ 1668874 w 1845131"/>
              <a:gd name="connsiteY20" fmla="*/ 455020 h 2053025"/>
              <a:gd name="connsiteX21" fmla="*/ 1845131 w 1845131"/>
              <a:gd name="connsiteY21" fmla="*/ 1032046 h 2053025"/>
              <a:gd name="connsiteX22" fmla="*/ 1839803 w 1845131"/>
              <a:gd name="connsiteY22" fmla="*/ 1137567 h 2053025"/>
              <a:gd name="connsiteX23" fmla="*/ 1827137 w 1845131"/>
              <a:gd name="connsiteY23" fmla="*/ 1220557 h 2053025"/>
              <a:gd name="connsiteX24" fmla="*/ 1827138 w 1845131"/>
              <a:gd name="connsiteY24" fmla="*/ 1220557 h 2053025"/>
              <a:gd name="connsiteX25" fmla="*/ 1824165 w 1845131"/>
              <a:gd name="connsiteY25" fmla="*/ 1240038 h 2053025"/>
              <a:gd name="connsiteX26" fmla="*/ 1542853 w 1845131"/>
              <a:gd name="connsiteY26" fmla="*/ 1761811 h 2053025"/>
              <a:gd name="connsiteX27" fmla="*/ 1494146 w 1845131"/>
              <a:gd name="connsiteY27" fmla="*/ 1806079 h 2053025"/>
              <a:gd name="connsiteX28" fmla="*/ 1469564 w 1845131"/>
              <a:gd name="connsiteY28" fmla="*/ 1783737 h 2053025"/>
              <a:gd name="connsiteX29" fmla="*/ 1214806 w 1845131"/>
              <a:gd name="connsiteY29" fmla="*/ 1629171 h 2053025"/>
              <a:gd name="connsiteX30" fmla="*/ 1157073 w 1845131"/>
              <a:gd name="connsiteY30" fmla="*/ 1608041 h 2053025"/>
              <a:gd name="connsiteX31" fmla="*/ 1169835 w 1845131"/>
              <a:gd name="connsiteY31" fmla="*/ 1524416 h 2053025"/>
              <a:gd name="connsiteX32" fmla="*/ 1175163 w 1845131"/>
              <a:gd name="connsiteY32" fmla="*/ 1418895 h 2053025"/>
              <a:gd name="connsiteX33" fmla="*/ 1169835 w 1845131"/>
              <a:gd name="connsiteY33" fmla="*/ 1313374 h 2053025"/>
              <a:gd name="connsiteX34" fmla="*/ 1154787 w 1845131"/>
              <a:gd name="connsiteY34" fmla="*/ 1214771 h 2053025"/>
              <a:gd name="connsiteX35" fmla="*/ 1154786 w 1845131"/>
              <a:gd name="connsiteY35" fmla="*/ 1214771 h 2053025"/>
              <a:gd name="connsiteX36" fmla="*/ 1154195 w 1845131"/>
              <a:gd name="connsiteY36" fmla="*/ 1210903 h 2053025"/>
              <a:gd name="connsiteX37" fmla="*/ 872883 w 1845131"/>
              <a:gd name="connsiteY37" fmla="*/ 689130 h 2053025"/>
              <a:gd name="connsiteX38" fmla="*/ 813087 w 1845131"/>
              <a:gd name="connsiteY38" fmla="*/ 634783 h 2053025"/>
              <a:gd name="connsiteX39" fmla="*/ 826579 w 1845131"/>
              <a:gd name="connsiteY39" fmla="*/ 622520 h 2053025"/>
              <a:gd name="connsiteX40" fmla="*/ 1483056 w 1845131"/>
              <a:gd name="connsiteY40" fmla="*/ 386851 h 2053025"/>
              <a:gd name="connsiteX41" fmla="*/ 813087 w 1845131"/>
              <a:gd name="connsiteY41" fmla="*/ 0 h 2053025"/>
              <a:gd name="connsiteX42" fmla="*/ 1609463 w 1845131"/>
              <a:gd name="connsiteY42" fmla="*/ 375568 h 2053025"/>
              <a:gd name="connsiteX43" fmla="*/ 1626175 w 1845131"/>
              <a:gd name="connsiteY43" fmla="*/ 397916 h 2053025"/>
              <a:gd name="connsiteX44" fmla="*/ 1588578 w 1845131"/>
              <a:gd name="connsiteY44" fmla="*/ 392178 h 2053025"/>
              <a:gd name="connsiteX45" fmla="*/ 1483057 w 1845131"/>
              <a:gd name="connsiteY45" fmla="*/ 386850 h 2053025"/>
              <a:gd name="connsiteX46" fmla="*/ 826580 w 1845131"/>
              <a:gd name="connsiteY46" fmla="*/ 622519 h 2053025"/>
              <a:gd name="connsiteX47" fmla="*/ 813088 w 1845131"/>
              <a:gd name="connsiteY47" fmla="*/ 634782 h 2053025"/>
              <a:gd name="connsiteX48" fmla="*/ 799595 w 1845131"/>
              <a:gd name="connsiteY48" fmla="*/ 622519 h 2053025"/>
              <a:gd name="connsiteX49" fmla="*/ 143118 w 1845131"/>
              <a:gd name="connsiteY49" fmla="*/ 386850 h 2053025"/>
              <a:gd name="connsiteX50" fmla="*/ 37597 w 1845131"/>
              <a:gd name="connsiteY50" fmla="*/ 392178 h 2053025"/>
              <a:gd name="connsiteX51" fmla="*/ 0 w 1845131"/>
              <a:gd name="connsiteY51" fmla="*/ 397916 h 2053025"/>
              <a:gd name="connsiteX52" fmla="*/ 16711 w 1845131"/>
              <a:gd name="connsiteY52" fmla="*/ 375568 h 2053025"/>
              <a:gd name="connsiteX53" fmla="*/ 813087 w 1845131"/>
              <a:gd name="connsiteY53" fmla="*/ 0 h 20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45131" h="2053025">
                <a:moveTo>
                  <a:pt x="1157072" y="1608042"/>
                </a:moveTo>
                <a:lnTo>
                  <a:pt x="1214805" y="1629172"/>
                </a:lnTo>
                <a:cubicBezTo>
                  <a:pt x="1307409" y="1668341"/>
                  <a:pt x="1393106" y="1720641"/>
                  <a:pt x="1469563" y="1783738"/>
                </a:cubicBezTo>
                <a:lnTo>
                  <a:pt x="1494145" y="1806080"/>
                </a:lnTo>
                <a:lnTo>
                  <a:pt x="1469563" y="1828422"/>
                </a:lnTo>
                <a:cubicBezTo>
                  <a:pt x="1393106" y="1891520"/>
                  <a:pt x="1307409" y="1943820"/>
                  <a:pt x="1214805" y="1982988"/>
                </a:cubicBezTo>
                <a:lnTo>
                  <a:pt x="1157169" y="2004083"/>
                </a:lnTo>
                <a:lnTo>
                  <a:pt x="1157169" y="2004083"/>
                </a:lnTo>
                <a:lnTo>
                  <a:pt x="1119986" y="2017692"/>
                </a:lnTo>
                <a:cubicBezTo>
                  <a:pt x="1087670" y="2027744"/>
                  <a:pt x="1054672" y="2036250"/>
                  <a:pt x="1021080" y="2043124"/>
                </a:cubicBezTo>
                <a:lnTo>
                  <a:pt x="956206" y="2053025"/>
                </a:lnTo>
                <a:lnTo>
                  <a:pt x="998906" y="1995922"/>
                </a:lnTo>
                <a:cubicBezTo>
                  <a:pt x="1035999" y="1941017"/>
                  <a:pt x="1067948" y="1882351"/>
                  <a:pt x="1094060" y="1820615"/>
                </a:cubicBezTo>
                <a:lnTo>
                  <a:pt x="1099502" y="1805748"/>
                </a:lnTo>
                <a:lnTo>
                  <a:pt x="1099501" y="1805746"/>
                </a:lnTo>
                <a:lnTo>
                  <a:pt x="1128763" y="1725795"/>
                </a:lnTo>
                <a:cubicBezTo>
                  <a:pt x="1138815" y="1693478"/>
                  <a:pt x="1147321" y="1660481"/>
                  <a:pt x="1154195" y="1626889"/>
                </a:cubicBezTo>
                <a:close/>
                <a:moveTo>
                  <a:pt x="1483056" y="386851"/>
                </a:moveTo>
                <a:cubicBezTo>
                  <a:pt x="1518680" y="386851"/>
                  <a:pt x="1553883" y="388656"/>
                  <a:pt x="1588577" y="392179"/>
                </a:cubicBezTo>
                <a:lnTo>
                  <a:pt x="1626174" y="397917"/>
                </a:lnTo>
                <a:lnTo>
                  <a:pt x="1668874" y="455020"/>
                </a:lnTo>
                <a:cubicBezTo>
                  <a:pt x="1780154" y="619735"/>
                  <a:pt x="1845131" y="818303"/>
                  <a:pt x="1845131" y="1032046"/>
                </a:cubicBezTo>
                <a:cubicBezTo>
                  <a:pt x="1845131" y="1067670"/>
                  <a:pt x="1843326" y="1102872"/>
                  <a:pt x="1839803" y="1137567"/>
                </a:cubicBezTo>
                <a:lnTo>
                  <a:pt x="1827137" y="1220557"/>
                </a:lnTo>
                <a:lnTo>
                  <a:pt x="1827138" y="1220557"/>
                </a:lnTo>
                <a:lnTo>
                  <a:pt x="1824165" y="1240038"/>
                </a:lnTo>
                <a:cubicBezTo>
                  <a:pt x="1782922" y="1441589"/>
                  <a:pt x="1682926" y="1621739"/>
                  <a:pt x="1542853" y="1761811"/>
                </a:cubicBezTo>
                <a:lnTo>
                  <a:pt x="1494146" y="1806079"/>
                </a:lnTo>
                <a:lnTo>
                  <a:pt x="1469564" y="1783737"/>
                </a:lnTo>
                <a:cubicBezTo>
                  <a:pt x="1393107" y="1720640"/>
                  <a:pt x="1307410" y="1668340"/>
                  <a:pt x="1214806" y="1629171"/>
                </a:cubicBezTo>
                <a:lnTo>
                  <a:pt x="1157073" y="1608041"/>
                </a:lnTo>
                <a:lnTo>
                  <a:pt x="1169835" y="1524416"/>
                </a:lnTo>
                <a:cubicBezTo>
                  <a:pt x="1173358" y="1489721"/>
                  <a:pt x="1175163" y="1454519"/>
                  <a:pt x="1175163" y="1418895"/>
                </a:cubicBezTo>
                <a:cubicBezTo>
                  <a:pt x="1175163" y="1383271"/>
                  <a:pt x="1173358" y="1348069"/>
                  <a:pt x="1169835" y="1313374"/>
                </a:cubicBezTo>
                <a:lnTo>
                  <a:pt x="1154787" y="1214771"/>
                </a:lnTo>
                <a:lnTo>
                  <a:pt x="1154786" y="1214771"/>
                </a:lnTo>
                <a:lnTo>
                  <a:pt x="1154195" y="1210903"/>
                </a:lnTo>
                <a:cubicBezTo>
                  <a:pt x="1112952" y="1009352"/>
                  <a:pt x="1012956" y="829203"/>
                  <a:pt x="872883" y="689130"/>
                </a:cubicBezTo>
                <a:lnTo>
                  <a:pt x="813087" y="634783"/>
                </a:lnTo>
                <a:lnTo>
                  <a:pt x="826579" y="622520"/>
                </a:lnTo>
                <a:cubicBezTo>
                  <a:pt x="1004978" y="475293"/>
                  <a:pt x="1233689" y="386851"/>
                  <a:pt x="1483056" y="386851"/>
                </a:cubicBezTo>
                <a:close/>
                <a:moveTo>
                  <a:pt x="813087" y="0"/>
                </a:moveTo>
                <a:cubicBezTo>
                  <a:pt x="1133703" y="0"/>
                  <a:pt x="1420171" y="146199"/>
                  <a:pt x="1609463" y="375568"/>
                </a:cubicBezTo>
                <a:lnTo>
                  <a:pt x="1626175" y="397916"/>
                </a:lnTo>
                <a:lnTo>
                  <a:pt x="1588578" y="392178"/>
                </a:lnTo>
                <a:cubicBezTo>
                  <a:pt x="1553884" y="388655"/>
                  <a:pt x="1518681" y="386850"/>
                  <a:pt x="1483057" y="386850"/>
                </a:cubicBezTo>
                <a:cubicBezTo>
                  <a:pt x="1233690" y="386850"/>
                  <a:pt x="1004979" y="475292"/>
                  <a:pt x="826580" y="622519"/>
                </a:cubicBezTo>
                <a:lnTo>
                  <a:pt x="813088" y="634782"/>
                </a:lnTo>
                <a:lnTo>
                  <a:pt x="799595" y="622519"/>
                </a:lnTo>
                <a:cubicBezTo>
                  <a:pt x="621197" y="475292"/>
                  <a:pt x="392486" y="386850"/>
                  <a:pt x="143118" y="386850"/>
                </a:cubicBezTo>
                <a:cubicBezTo>
                  <a:pt x="107494" y="386850"/>
                  <a:pt x="72292" y="388655"/>
                  <a:pt x="37597" y="392178"/>
                </a:cubicBezTo>
                <a:lnTo>
                  <a:pt x="0" y="397916"/>
                </a:lnTo>
                <a:lnTo>
                  <a:pt x="16711" y="375568"/>
                </a:lnTo>
                <a:cubicBezTo>
                  <a:pt x="206003" y="146199"/>
                  <a:pt x="492472" y="0"/>
                  <a:pt x="813087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5C83871-F43D-6205-04C1-1A2FB63C5EFA}"/>
              </a:ext>
            </a:extLst>
          </p:cNvPr>
          <p:cNvSpPr/>
          <p:nvPr/>
        </p:nvSpPr>
        <p:spPr>
          <a:xfrm>
            <a:off x="6903313" y="8264206"/>
            <a:ext cx="1845133" cy="2053024"/>
          </a:xfrm>
          <a:custGeom>
            <a:avLst/>
            <a:gdLst>
              <a:gd name="connsiteX0" fmla="*/ 0 w 1845133"/>
              <a:gd name="connsiteY0" fmla="*/ 1655107 h 2053024"/>
              <a:gd name="connsiteX1" fmla="*/ 37596 w 1845133"/>
              <a:gd name="connsiteY1" fmla="*/ 1660845 h 2053024"/>
              <a:gd name="connsiteX2" fmla="*/ 143117 w 1845133"/>
              <a:gd name="connsiteY2" fmla="*/ 1666173 h 2053024"/>
              <a:gd name="connsiteX3" fmla="*/ 248638 w 1845133"/>
              <a:gd name="connsiteY3" fmla="*/ 1660845 h 2053024"/>
              <a:gd name="connsiteX4" fmla="*/ 286236 w 1845133"/>
              <a:gd name="connsiteY4" fmla="*/ 1655107 h 2053024"/>
              <a:gd name="connsiteX5" fmla="*/ 269524 w 1845133"/>
              <a:gd name="connsiteY5" fmla="*/ 1677455 h 2053024"/>
              <a:gd name="connsiteX6" fmla="*/ 202914 w 1845133"/>
              <a:gd name="connsiteY6" fmla="*/ 1750744 h 2053024"/>
              <a:gd name="connsiteX7" fmla="*/ 143118 w 1845133"/>
              <a:gd name="connsiteY7" fmla="*/ 1805091 h 2053024"/>
              <a:gd name="connsiteX8" fmla="*/ 83321 w 1845133"/>
              <a:gd name="connsiteY8" fmla="*/ 1750744 h 2053024"/>
              <a:gd name="connsiteX9" fmla="*/ 16711 w 1845133"/>
              <a:gd name="connsiteY9" fmla="*/ 1677455 h 2053024"/>
              <a:gd name="connsiteX10" fmla="*/ 956206 w 1845133"/>
              <a:gd name="connsiteY10" fmla="*/ 0 h 2053024"/>
              <a:gd name="connsiteX11" fmla="*/ 1021081 w 1845133"/>
              <a:gd name="connsiteY11" fmla="*/ 9901 h 2053024"/>
              <a:gd name="connsiteX12" fmla="*/ 1845133 w 1845133"/>
              <a:gd name="connsiteY12" fmla="*/ 1020979 h 2053024"/>
              <a:gd name="connsiteX13" fmla="*/ 1798734 w 1845133"/>
              <a:gd name="connsiteY13" fmla="*/ 1327878 h 2053024"/>
              <a:gd name="connsiteX14" fmla="*/ 1769472 w 1845133"/>
              <a:gd name="connsiteY14" fmla="*/ 1407829 h 2053024"/>
              <a:gd name="connsiteX15" fmla="*/ 1764030 w 1845133"/>
              <a:gd name="connsiteY15" fmla="*/ 1422698 h 2053024"/>
              <a:gd name="connsiteX16" fmla="*/ 1214807 w 1845133"/>
              <a:gd name="connsiteY16" fmla="*/ 1971921 h 2053024"/>
              <a:gd name="connsiteX17" fmla="*/ 1157073 w 1845133"/>
              <a:gd name="connsiteY17" fmla="*/ 1993052 h 2053024"/>
              <a:gd name="connsiteX18" fmla="*/ 1119987 w 1845133"/>
              <a:gd name="connsiteY18" fmla="*/ 2006625 h 2053024"/>
              <a:gd name="connsiteX19" fmla="*/ 813088 w 1845133"/>
              <a:gd name="connsiteY19" fmla="*/ 2053024 h 2053024"/>
              <a:gd name="connsiteX20" fmla="*/ 506189 w 1845133"/>
              <a:gd name="connsiteY20" fmla="*/ 2006625 h 2053024"/>
              <a:gd name="connsiteX21" fmla="*/ 484818 w 1845133"/>
              <a:gd name="connsiteY21" fmla="*/ 1998803 h 2053024"/>
              <a:gd name="connsiteX22" fmla="*/ 411369 w 1845133"/>
              <a:gd name="connsiteY22" fmla="*/ 1971921 h 2053024"/>
              <a:gd name="connsiteX23" fmla="*/ 156611 w 1845133"/>
              <a:gd name="connsiteY23" fmla="*/ 1817355 h 2053024"/>
              <a:gd name="connsiteX24" fmla="*/ 143119 w 1845133"/>
              <a:gd name="connsiteY24" fmla="*/ 1805092 h 2053024"/>
              <a:gd name="connsiteX25" fmla="*/ 202915 w 1845133"/>
              <a:gd name="connsiteY25" fmla="*/ 1750745 h 2053024"/>
              <a:gd name="connsiteX26" fmla="*/ 269525 w 1845133"/>
              <a:gd name="connsiteY26" fmla="*/ 1677456 h 2053024"/>
              <a:gd name="connsiteX27" fmla="*/ 286237 w 1845133"/>
              <a:gd name="connsiteY27" fmla="*/ 1655108 h 2053024"/>
              <a:gd name="connsiteX28" fmla="*/ 351111 w 1845133"/>
              <a:gd name="connsiteY28" fmla="*/ 1645207 h 2053024"/>
              <a:gd name="connsiteX29" fmla="*/ 450017 w 1845133"/>
              <a:gd name="connsiteY29" fmla="*/ 1619775 h 2053024"/>
              <a:gd name="connsiteX30" fmla="*/ 487200 w 1845133"/>
              <a:gd name="connsiteY30" fmla="*/ 1606166 h 2053024"/>
              <a:gd name="connsiteX31" fmla="*/ 544837 w 1845133"/>
              <a:gd name="connsiteY31" fmla="*/ 1585071 h 2053024"/>
              <a:gd name="connsiteX32" fmla="*/ 799595 w 1845133"/>
              <a:gd name="connsiteY32" fmla="*/ 1430505 h 2053024"/>
              <a:gd name="connsiteX33" fmla="*/ 824177 w 1845133"/>
              <a:gd name="connsiteY33" fmla="*/ 1408163 h 2053024"/>
              <a:gd name="connsiteX34" fmla="*/ 872884 w 1845133"/>
              <a:gd name="connsiteY34" fmla="*/ 1363895 h 2053024"/>
              <a:gd name="connsiteX35" fmla="*/ 1154196 w 1845133"/>
              <a:gd name="connsiteY35" fmla="*/ 842122 h 2053024"/>
              <a:gd name="connsiteX36" fmla="*/ 1157169 w 1845133"/>
              <a:gd name="connsiteY36" fmla="*/ 822641 h 2053024"/>
              <a:gd name="connsiteX37" fmla="*/ 1169835 w 1845133"/>
              <a:gd name="connsiteY37" fmla="*/ 739650 h 2053024"/>
              <a:gd name="connsiteX38" fmla="*/ 1175163 w 1845133"/>
              <a:gd name="connsiteY38" fmla="*/ 634129 h 2053024"/>
              <a:gd name="connsiteX39" fmla="*/ 998906 w 1845133"/>
              <a:gd name="connsiteY39" fmla="*/ 57103 h 205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45133" h="2053024">
                <a:moveTo>
                  <a:pt x="0" y="1655107"/>
                </a:moveTo>
                <a:lnTo>
                  <a:pt x="37596" y="1660845"/>
                </a:lnTo>
                <a:cubicBezTo>
                  <a:pt x="72291" y="1664368"/>
                  <a:pt x="107493" y="1666173"/>
                  <a:pt x="143117" y="1666173"/>
                </a:cubicBezTo>
                <a:cubicBezTo>
                  <a:pt x="178741" y="1666173"/>
                  <a:pt x="213944" y="1664368"/>
                  <a:pt x="248638" y="1660845"/>
                </a:cubicBezTo>
                <a:lnTo>
                  <a:pt x="286236" y="1655107"/>
                </a:lnTo>
                <a:lnTo>
                  <a:pt x="269524" y="1677455"/>
                </a:lnTo>
                <a:cubicBezTo>
                  <a:pt x="248492" y="1702940"/>
                  <a:pt x="226260" y="1727399"/>
                  <a:pt x="202914" y="1750744"/>
                </a:cubicBezTo>
                <a:lnTo>
                  <a:pt x="143118" y="1805091"/>
                </a:lnTo>
                <a:lnTo>
                  <a:pt x="83321" y="1750744"/>
                </a:lnTo>
                <a:cubicBezTo>
                  <a:pt x="59976" y="1727399"/>
                  <a:pt x="37744" y="1702940"/>
                  <a:pt x="16711" y="1677455"/>
                </a:cubicBezTo>
                <a:close/>
                <a:moveTo>
                  <a:pt x="956206" y="0"/>
                </a:moveTo>
                <a:lnTo>
                  <a:pt x="1021081" y="9901"/>
                </a:lnTo>
                <a:cubicBezTo>
                  <a:pt x="1491367" y="106136"/>
                  <a:pt x="1845133" y="522244"/>
                  <a:pt x="1845133" y="1020979"/>
                </a:cubicBezTo>
                <a:cubicBezTo>
                  <a:pt x="1845133" y="1127851"/>
                  <a:pt x="1828889" y="1230929"/>
                  <a:pt x="1798734" y="1327878"/>
                </a:cubicBezTo>
                <a:lnTo>
                  <a:pt x="1769472" y="1407829"/>
                </a:lnTo>
                <a:lnTo>
                  <a:pt x="1764030" y="1422698"/>
                </a:lnTo>
                <a:cubicBezTo>
                  <a:pt x="1659581" y="1669642"/>
                  <a:pt x="1461751" y="1867472"/>
                  <a:pt x="1214807" y="1971921"/>
                </a:cubicBezTo>
                <a:lnTo>
                  <a:pt x="1157073" y="1993052"/>
                </a:lnTo>
                <a:lnTo>
                  <a:pt x="1119987" y="2006625"/>
                </a:lnTo>
                <a:cubicBezTo>
                  <a:pt x="1023038" y="2036780"/>
                  <a:pt x="919960" y="2053024"/>
                  <a:pt x="813088" y="2053024"/>
                </a:cubicBezTo>
                <a:cubicBezTo>
                  <a:pt x="706216" y="2053024"/>
                  <a:pt x="603139" y="2036780"/>
                  <a:pt x="506189" y="2006625"/>
                </a:cubicBezTo>
                <a:lnTo>
                  <a:pt x="484818" y="1998803"/>
                </a:lnTo>
                <a:lnTo>
                  <a:pt x="411369" y="1971921"/>
                </a:lnTo>
                <a:cubicBezTo>
                  <a:pt x="318766" y="1932753"/>
                  <a:pt x="233068" y="1880453"/>
                  <a:pt x="156611" y="1817355"/>
                </a:cubicBezTo>
                <a:lnTo>
                  <a:pt x="143119" y="1805092"/>
                </a:lnTo>
                <a:lnTo>
                  <a:pt x="202915" y="1750745"/>
                </a:lnTo>
                <a:cubicBezTo>
                  <a:pt x="226261" y="1727400"/>
                  <a:pt x="248493" y="1702941"/>
                  <a:pt x="269525" y="1677456"/>
                </a:cubicBezTo>
                <a:lnTo>
                  <a:pt x="286237" y="1655108"/>
                </a:lnTo>
                <a:lnTo>
                  <a:pt x="351111" y="1645207"/>
                </a:lnTo>
                <a:cubicBezTo>
                  <a:pt x="384703" y="1638333"/>
                  <a:pt x="417701" y="1629827"/>
                  <a:pt x="450017" y="1619775"/>
                </a:cubicBezTo>
                <a:lnTo>
                  <a:pt x="487200" y="1606166"/>
                </a:lnTo>
                <a:lnTo>
                  <a:pt x="544837" y="1585071"/>
                </a:lnTo>
                <a:cubicBezTo>
                  <a:pt x="637441" y="1545903"/>
                  <a:pt x="723138" y="1493603"/>
                  <a:pt x="799595" y="1430505"/>
                </a:cubicBezTo>
                <a:lnTo>
                  <a:pt x="824177" y="1408163"/>
                </a:lnTo>
                <a:lnTo>
                  <a:pt x="872884" y="1363895"/>
                </a:lnTo>
                <a:cubicBezTo>
                  <a:pt x="1012957" y="1223823"/>
                  <a:pt x="1112953" y="1043673"/>
                  <a:pt x="1154196" y="842122"/>
                </a:cubicBezTo>
                <a:lnTo>
                  <a:pt x="1157169" y="822641"/>
                </a:lnTo>
                <a:lnTo>
                  <a:pt x="1169835" y="739650"/>
                </a:lnTo>
                <a:cubicBezTo>
                  <a:pt x="1173358" y="704955"/>
                  <a:pt x="1175163" y="669753"/>
                  <a:pt x="1175163" y="634129"/>
                </a:cubicBezTo>
                <a:cubicBezTo>
                  <a:pt x="1175163" y="420386"/>
                  <a:pt x="1110186" y="221818"/>
                  <a:pt x="998906" y="57103"/>
                </a:cubicBezTo>
                <a:close/>
              </a:path>
            </a:pathLst>
          </a:custGeom>
          <a:solidFill>
            <a:schemeClr val="accent2">
              <a:lumMod val="75000"/>
              <a:alpha val="49804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6CB830-3E9E-C888-7B01-A043F16D4EB4}"/>
              </a:ext>
            </a:extLst>
          </p:cNvPr>
          <p:cNvSpPr txBox="1"/>
          <p:nvPr/>
        </p:nvSpPr>
        <p:spPr>
          <a:xfrm>
            <a:off x="0" y="34951"/>
            <a:ext cx="930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STARBUCKS SHOPPER’S PREFERENCE :-</a:t>
            </a:r>
            <a:endParaRPr lang="en-IN" sz="2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02746E-12B3-6097-9813-B47F468F11E8}"/>
              </a:ext>
            </a:extLst>
          </p:cNvPr>
          <p:cNvSpPr txBox="1"/>
          <p:nvPr/>
        </p:nvSpPr>
        <p:spPr>
          <a:xfrm>
            <a:off x="-1772372" y="2999316"/>
            <a:ext cx="514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FD6FF0-9773-43BC-563B-D80C8CB42DE3}"/>
              </a:ext>
            </a:extLst>
          </p:cNvPr>
          <p:cNvSpPr txBox="1"/>
          <p:nvPr/>
        </p:nvSpPr>
        <p:spPr>
          <a:xfrm>
            <a:off x="-1699223" y="1393626"/>
            <a:ext cx="3561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8BF52-84B8-C7A1-3341-DFD03EA5AF55}"/>
              </a:ext>
            </a:extLst>
          </p:cNvPr>
          <p:cNvSpPr txBox="1"/>
          <p:nvPr/>
        </p:nvSpPr>
        <p:spPr>
          <a:xfrm>
            <a:off x="-1772372" y="4605006"/>
            <a:ext cx="54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3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27E919-AF6B-E4C2-2FB8-7E8C3FD7FFAE}"/>
              </a:ext>
            </a:extLst>
          </p:cNvPr>
          <p:cNvSpPr txBox="1"/>
          <p:nvPr/>
        </p:nvSpPr>
        <p:spPr>
          <a:xfrm>
            <a:off x="13251411" y="2633221"/>
            <a:ext cx="532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5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9587F7-5287-6A86-7528-F05CD6DB0634}"/>
              </a:ext>
            </a:extLst>
          </p:cNvPr>
          <p:cNvSpPr txBox="1"/>
          <p:nvPr/>
        </p:nvSpPr>
        <p:spPr>
          <a:xfrm>
            <a:off x="13220391" y="1118730"/>
            <a:ext cx="508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40A1C1-9B5B-7FDE-7E6F-A73908BFC5A2}"/>
              </a:ext>
            </a:extLst>
          </p:cNvPr>
          <p:cNvSpPr txBox="1"/>
          <p:nvPr/>
        </p:nvSpPr>
        <p:spPr>
          <a:xfrm>
            <a:off x="13237209" y="4330110"/>
            <a:ext cx="543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6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CF449A2-2CD8-344C-32D5-801C938FDA79}"/>
              </a:ext>
            </a:extLst>
          </p:cNvPr>
          <p:cNvGrpSpPr/>
          <p:nvPr/>
        </p:nvGrpSpPr>
        <p:grpSpPr>
          <a:xfrm>
            <a:off x="-4787153" y="1364689"/>
            <a:ext cx="3087930" cy="936878"/>
            <a:chOff x="7083806" y="1186623"/>
            <a:chExt cx="4974217" cy="93687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E2C0DE1-A7B0-1E20-F285-6A72377E6EE0}"/>
                </a:ext>
              </a:extLst>
            </p:cNvPr>
            <p:cNvSpPr txBox="1"/>
            <p:nvPr/>
          </p:nvSpPr>
          <p:spPr>
            <a:xfrm>
              <a:off x="8488908" y="1186623"/>
              <a:ext cx="356911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b="1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Shopping </a:t>
              </a:r>
              <a:r>
                <a:rPr lang="en-IN" sz="2000" b="1" u="sng" dirty="0" err="1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Behavior</a:t>
              </a:r>
              <a:endParaRPr lang="en-IN" sz="2000" b="1" u="sng" dirty="0">
                <a:solidFill>
                  <a:schemeClr val="accent2">
                    <a:lumMod val="50000"/>
                  </a:schemeClr>
                </a:solidFill>
                <a:effectLst/>
                <a:latin typeface="Bahnschrift Light Condensed" panose="020B0502040204020203" pitchFamily="34" charset="0"/>
              </a:endParaRPr>
            </a:p>
            <a:p>
              <a:pPr algn="r"/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72A488-0965-AA20-0AB7-D6D18BE6E8FF}"/>
                </a:ext>
              </a:extLst>
            </p:cNvPr>
            <p:cNvSpPr txBox="1"/>
            <p:nvPr/>
          </p:nvSpPr>
          <p:spPr>
            <a:xfrm>
              <a:off x="7083806" y="1431004"/>
              <a:ext cx="49742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 shoppers exhibit a higher frequency of daily purchases, indicating a reliance on the café experience, primarily purchasing in-store.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75E9B5-2A70-668D-65A3-3B86DA9339A4}"/>
              </a:ext>
            </a:extLst>
          </p:cNvPr>
          <p:cNvGrpSpPr/>
          <p:nvPr/>
        </p:nvGrpSpPr>
        <p:grpSpPr>
          <a:xfrm>
            <a:off x="-4774802" y="2967977"/>
            <a:ext cx="3096176" cy="1375722"/>
            <a:chOff x="7384004" y="1147889"/>
            <a:chExt cx="9652231" cy="13757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77B9A4-8D0A-43B5-C9C6-55D05EB47EAF}"/>
                </a:ext>
              </a:extLst>
            </p:cNvPr>
            <p:cNvSpPr txBox="1"/>
            <p:nvPr/>
          </p:nvSpPr>
          <p:spPr>
            <a:xfrm>
              <a:off x="9804126" y="1147889"/>
              <a:ext cx="7232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Health and Sustainability</a:t>
              </a:r>
            </a:p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F26FCC-A595-DE48-5D72-E9D9536616F5}"/>
                </a:ext>
              </a:extLst>
            </p:cNvPr>
            <p:cNvSpPr txBox="1"/>
            <p:nvPr/>
          </p:nvSpPr>
          <p:spPr>
            <a:xfrm>
              <a:off x="7384004" y="1431004"/>
              <a:ext cx="962652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Health and sustainability are significant considerations for Starbucks shoppers, evidenced by their</a:t>
              </a:r>
              <a:r>
                <a:rPr lang="en-US" sz="1300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higher </a:t>
              </a:r>
              <a:r>
                <a:rPr lang="en-US" sz="1300" b="0" i="0" dirty="0" err="1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percentages.They</a:t>
              </a:r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 demonstrate a willingness to invest in sustainable options.</a:t>
              </a:r>
            </a:p>
            <a:p>
              <a:pPr algn="r"/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03019E-80F5-67AE-66D2-AB61A3D2CBE7}"/>
              </a:ext>
            </a:extLst>
          </p:cNvPr>
          <p:cNvGrpSpPr/>
          <p:nvPr/>
        </p:nvGrpSpPr>
        <p:grpSpPr>
          <a:xfrm>
            <a:off x="-4861798" y="4649548"/>
            <a:ext cx="3200634" cy="1093670"/>
            <a:chOff x="4807968" y="1229886"/>
            <a:chExt cx="3552261" cy="109367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811832B-EE45-49F6-42C7-5F32CC55B3A1}"/>
                </a:ext>
              </a:extLst>
            </p:cNvPr>
            <p:cNvSpPr txBox="1"/>
            <p:nvPr/>
          </p:nvSpPr>
          <p:spPr>
            <a:xfrm>
              <a:off x="6321654" y="1229886"/>
              <a:ext cx="20321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Interests and Hobbies</a:t>
              </a:r>
            </a:p>
            <a:p>
              <a:pPr algn="r"/>
              <a:r>
                <a:rPr lang="en-US" sz="1600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sz="1600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576019-742A-B40A-C03D-6E925713658F}"/>
                </a:ext>
              </a:extLst>
            </p:cNvPr>
            <p:cNvSpPr txBox="1"/>
            <p:nvPr/>
          </p:nvSpPr>
          <p:spPr>
            <a:xfrm>
              <a:off x="4807968" y="1431004"/>
              <a:ext cx="35522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consumers actively engage socially and involve themselves in travel and fitness, indicating a more dynamic lifestyle.</a:t>
              </a:r>
            </a:p>
            <a:p>
              <a:pPr algn="r"/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CEA32C-27A8-9724-AADB-879C00292A08}"/>
              </a:ext>
            </a:extLst>
          </p:cNvPr>
          <p:cNvGrpSpPr/>
          <p:nvPr/>
        </p:nvGrpSpPr>
        <p:grpSpPr>
          <a:xfrm>
            <a:off x="13633426" y="1121422"/>
            <a:ext cx="3172288" cy="1180145"/>
            <a:chOff x="4807968" y="1143411"/>
            <a:chExt cx="3172288" cy="118014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29CD7D-AD1B-A942-8FBB-314439D82191}"/>
                </a:ext>
              </a:extLst>
            </p:cNvPr>
            <p:cNvSpPr txBox="1"/>
            <p:nvPr/>
          </p:nvSpPr>
          <p:spPr>
            <a:xfrm>
              <a:off x="4807968" y="1143411"/>
              <a:ext cx="19271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Exposed Touchpoints</a:t>
              </a:r>
            </a:p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A81A0F-9378-563B-7F85-E8A2010A7854}"/>
                </a:ext>
              </a:extLst>
            </p:cNvPr>
            <p:cNvSpPr txBox="1"/>
            <p:nvPr/>
          </p:nvSpPr>
          <p:spPr>
            <a:xfrm>
              <a:off x="4807968" y="1431004"/>
              <a:ext cx="31722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The preferences for touchpoints highlight the differing marketing strategies that would work best for each brand.</a:t>
              </a:r>
            </a:p>
            <a:p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075C9FD-71F4-4D71-4724-A8315A02A610}"/>
              </a:ext>
            </a:extLst>
          </p:cNvPr>
          <p:cNvGrpSpPr/>
          <p:nvPr/>
        </p:nvGrpSpPr>
        <p:grpSpPr>
          <a:xfrm>
            <a:off x="13708677" y="2568971"/>
            <a:ext cx="3172289" cy="1180145"/>
            <a:chOff x="4807968" y="1143411"/>
            <a:chExt cx="3172289" cy="118014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B6570F4-44F6-63EF-C56B-4FB4D469900A}"/>
                </a:ext>
              </a:extLst>
            </p:cNvPr>
            <p:cNvSpPr txBox="1"/>
            <p:nvPr/>
          </p:nvSpPr>
          <p:spPr>
            <a:xfrm>
              <a:off x="4807968" y="1143411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Financial Attitudes</a:t>
              </a:r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B1EFA9A-683F-583A-8C33-D3A8D03756FF}"/>
                </a:ext>
              </a:extLst>
            </p:cNvPr>
            <p:cNvSpPr txBox="1"/>
            <p:nvPr/>
          </p:nvSpPr>
          <p:spPr>
            <a:xfrm>
              <a:off x="4807968" y="1431004"/>
              <a:ext cx="31722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buyers are more open to spending on premium products, displaying less price sensitivity than Nescafe consumers.</a:t>
              </a:r>
            </a:p>
            <a:p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56E91B-F1B4-A5F8-6B4C-A315A9DF3A31}"/>
              </a:ext>
            </a:extLst>
          </p:cNvPr>
          <p:cNvGrpSpPr/>
          <p:nvPr/>
        </p:nvGrpSpPr>
        <p:grpSpPr>
          <a:xfrm>
            <a:off x="13708677" y="4279315"/>
            <a:ext cx="3172289" cy="984885"/>
            <a:chOff x="4807968" y="1143411"/>
            <a:chExt cx="3172289" cy="98488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0C51674-F93E-7725-F8B3-EC4C80B6B1AB}"/>
                </a:ext>
              </a:extLst>
            </p:cNvPr>
            <p:cNvSpPr txBox="1"/>
            <p:nvPr/>
          </p:nvSpPr>
          <p:spPr>
            <a:xfrm>
              <a:off x="4807968" y="1143411"/>
              <a:ext cx="15600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Online Shopping</a:t>
              </a:r>
            </a:p>
            <a:p>
              <a:br>
                <a:rPr lang="en-IN" sz="2000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</a:b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F35880-3301-7166-6F97-414F8F6015AA}"/>
                </a:ext>
              </a:extLst>
            </p:cNvPr>
            <p:cNvSpPr txBox="1"/>
            <p:nvPr/>
          </p:nvSpPr>
          <p:spPr>
            <a:xfrm>
              <a:off x="4807968" y="1431004"/>
              <a:ext cx="317228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shoppers are more active online, with a notable proportion purchasing weekly, reflecting a willingness to engage with e-commerce.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691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8D0EB43-02A1-C156-7B7D-8B36A3CFDD07}"/>
              </a:ext>
            </a:extLst>
          </p:cNvPr>
          <p:cNvSpPr/>
          <p:nvPr/>
        </p:nvSpPr>
        <p:spPr>
          <a:xfrm>
            <a:off x="4393984" y="2879180"/>
            <a:ext cx="1845698" cy="2052938"/>
          </a:xfrm>
          <a:custGeom>
            <a:avLst/>
            <a:gdLst>
              <a:gd name="connsiteX0" fmla="*/ 1702016 w 1845698"/>
              <a:gd name="connsiteY0" fmla="*/ 247933 h 2052938"/>
              <a:gd name="connsiteX1" fmla="*/ 1761812 w 1845698"/>
              <a:gd name="connsiteY1" fmla="*/ 302280 h 2052938"/>
              <a:gd name="connsiteX2" fmla="*/ 1828422 w 1845698"/>
              <a:gd name="connsiteY2" fmla="*/ 375569 h 2052938"/>
              <a:gd name="connsiteX3" fmla="*/ 1845698 w 1845698"/>
              <a:gd name="connsiteY3" fmla="*/ 398672 h 2052938"/>
              <a:gd name="connsiteX4" fmla="*/ 1807536 w 1845698"/>
              <a:gd name="connsiteY4" fmla="*/ 392848 h 2052938"/>
              <a:gd name="connsiteX5" fmla="*/ 1702015 w 1845698"/>
              <a:gd name="connsiteY5" fmla="*/ 387520 h 2052938"/>
              <a:gd name="connsiteX6" fmla="*/ 1596494 w 1845698"/>
              <a:gd name="connsiteY6" fmla="*/ 392848 h 2052938"/>
              <a:gd name="connsiteX7" fmla="*/ 1558333 w 1845698"/>
              <a:gd name="connsiteY7" fmla="*/ 398672 h 2052938"/>
              <a:gd name="connsiteX8" fmla="*/ 1575609 w 1845698"/>
              <a:gd name="connsiteY8" fmla="*/ 375569 h 2052938"/>
              <a:gd name="connsiteX9" fmla="*/ 1642219 w 1845698"/>
              <a:gd name="connsiteY9" fmla="*/ 302280 h 2052938"/>
              <a:gd name="connsiteX10" fmla="*/ 687963 w 1845698"/>
              <a:gd name="connsiteY10" fmla="*/ 60009 h 2052938"/>
              <a:gd name="connsiteX11" fmla="*/ 690936 w 1845698"/>
              <a:gd name="connsiteY11" fmla="*/ 79490 h 2052938"/>
              <a:gd name="connsiteX12" fmla="*/ 972248 w 1845698"/>
              <a:gd name="connsiteY12" fmla="*/ 601263 h 2052938"/>
              <a:gd name="connsiteX13" fmla="*/ 1020955 w 1845698"/>
              <a:gd name="connsiteY13" fmla="*/ 645531 h 2052938"/>
              <a:gd name="connsiteX14" fmla="*/ 972248 w 1845698"/>
              <a:gd name="connsiteY14" fmla="*/ 689799 h 2052938"/>
              <a:gd name="connsiteX15" fmla="*/ 690936 w 1845698"/>
              <a:gd name="connsiteY15" fmla="*/ 1211572 h 2052938"/>
              <a:gd name="connsiteX16" fmla="*/ 688060 w 1845698"/>
              <a:gd name="connsiteY16" fmla="*/ 1230420 h 2052938"/>
              <a:gd name="connsiteX17" fmla="*/ 688060 w 1845698"/>
              <a:gd name="connsiteY17" fmla="*/ 1230420 h 2052938"/>
              <a:gd name="connsiteX18" fmla="*/ 675297 w 1845698"/>
              <a:gd name="connsiteY18" fmla="*/ 1314043 h 2052938"/>
              <a:gd name="connsiteX19" fmla="*/ 669969 w 1845698"/>
              <a:gd name="connsiteY19" fmla="*/ 1419564 h 2052938"/>
              <a:gd name="connsiteX20" fmla="*/ 846226 w 1845698"/>
              <a:gd name="connsiteY20" fmla="*/ 1996590 h 2052938"/>
              <a:gd name="connsiteX21" fmla="*/ 888362 w 1845698"/>
              <a:gd name="connsiteY21" fmla="*/ 2052938 h 2052938"/>
              <a:gd name="connsiteX22" fmla="*/ 824052 w 1845698"/>
              <a:gd name="connsiteY22" fmla="*/ 2043123 h 2052938"/>
              <a:gd name="connsiteX23" fmla="*/ 0 w 1845698"/>
              <a:gd name="connsiteY23" fmla="*/ 1032045 h 2052938"/>
              <a:gd name="connsiteX24" fmla="*/ 46399 w 1845698"/>
              <a:gd name="connsiteY24" fmla="*/ 725146 h 2052938"/>
              <a:gd name="connsiteX25" fmla="*/ 75661 w 1845698"/>
              <a:gd name="connsiteY25" fmla="*/ 645196 h 2052938"/>
              <a:gd name="connsiteX26" fmla="*/ 75661 w 1845698"/>
              <a:gd name="connsiteY26" fmla="*/ 645197 h 2052938"/>
              <a:gd name="connsiteX27" fmla="*/ 81103 w 1845698"/>
              <a:gd name="connsiteY27" fmla="*/ 630327 h 2052938"/>
              <a:gd name="connsiteX28" fmla="*/ 630326 w 1845698"/>
              <a:gd name="connsiteY28" fmla="*/ 81104 h 2052938"/>
              <a:gd name="connsiteX29" fmla="*/ 1032046 w 1845698"/>
              <a:gd name="connsiteY29" fmla="*/ 0 h 2052938"/>
              <a:gd name="connsiteX30" fmla="*/ 1338945 w 1845698"/>
              <a:gd name="connsiteY30" fmla="*/ 46399 h 2052938"/>
              <a:gd name="connsiteX31" fmla="*/ 1360317 w 1845698"/>
              <a:gd name="connsiteY31" fmla="*/ 54221 h 2052938"/>
              <a:gd name="connsiteX32" fmla="*/ 1360317 w 1845698"/>
              <a:gd name="connsiteY32" fmla="*/ 54221 h 2052938"/>
              <a:gd name="connsiteX33" fmla="*/ 1433764 w 1845698"/>
              <a:gd name="connsiteY33" fmla="*/ 81103 h 2052938"/>
              <a:gd name="connsiteX34" fmla="*/ 1688522 w 1845698"/>
              <a:gd name="connsiteY34" fmla="*/ 235669 h 2052938"/>
              <a:gd name="connsiteX35" fmla="*/ 1702015 w 1845698"/>
              <a:gd name="connsiteY35" fmla="*/ 247932 h 2052938"/>
              <a:gd name="connsiteX36" fmla="*/ 1642218 w 1845698"/>
              <a:gd name="connsiteY36" fmla="*/ 302279 h 2052938"/>
              <a:gd name="connsiteX37" fmla="*/ 1575608 w 1845698"/>
              <a:gd name="connsiteY37" fmla="*/ 375568 h 2052938"/>
              <a:gd name="connsiteX38" fmla="*/ 1558332 w 1845698"/>
              <a:gd name="connsiteY38" fmla="*/ 398671 h 2052938"/>
              <a:gd name="connsiteX39" fmla="*/ 1494021 w 1845698"/>
              <a:gd name="connsiteY39" fmla="*/ 408486 h 2052938"/>
              <a:gd name="connsiteX40" fmla="*/ 1395115 w 1845698"/>
              <a:gd name="connsiteY40" fmla="*/ 433918 h 2052938"/>
              <a:gd name="connsiteX41" fmla="*/ 1358031 w 1845698"/>
              <a:gd name="connsiteY41" fmla="*/ 447491 h 2052938"/>
              <a:gd name="connsiteX42" fmla="*/ 1358031 w 1845698"/>
              <a:gd name="connsiteY42" fmla="*/ 447491 h 2052938"/>
              <a:gd name="connsiteX43" fmla="*/ 1300296 w 1845698"/>
              <a:gd name="connsiteY43" fmla="*/ 468622 h 2052938"/>
              <a:gd name="connsiteX44" fmla="*/ 1045538 w 1845698"/>
              <a:gd name="connsiteY44" fmla="*/ 623188 h 2052938"/>
              <a:gd name="connsiteX45" fmla="*/ 1020956 w 1845698"/>
              <a:gd name="connsiteY45" fmla="*/ 645530 h 2052938"/>
              <a:gd name="connsiteX46" fmla="*/ 972249 w 1845698"/>
              <a:gd name="connsiteY46" fmla="*/ 601262 h 2052938"/>
              <a:gd name="connsiteX47" fmla="*/ 690937 w 1845698"/>
              <a:gd name="connsiteY47" fmla="*/ 79489 h 2052938"/>
              <a:gd name="connsiteX48" fmla="*/ 687964 w 1845698"/>
              <a:gd name="connsiteY48" fmla="*/ 60008 h 2052938"/>
              <a:gd name="connsiteX49" fmla="*/ 725147 w 1845698"/>
              <a:gd name="connsiteY49" fmla="*/ 46399 h 2052938"/>
              <a:gd name="connsiteX50" fmla="*/ 1032046 w 1845698"/>
              <a:gd name="connsiteY50" fmla="*/ 0 h 205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845698" h="2052938">
                <a:moveTo>
                  <a:pt x="1702016" y="247933"/>
                </a:moveTo>
                <a:lnTo>
                  <a:pt x="1761812" y="302280"/>
                </a:lnTo>
                <a:cubicBezTo>
                  <a:pt x="1785158" y="325625"/>
                  <a:pt x="1807390" y="350084"/>
                  <a:pt x="1828422" y="375569"/>
                </a:cubicBezTo>
                <a:lnTo>
                  <a:pt x="1845698" y="398672"/>
                </a:lnTo>
                <a:lnTo>
                  <a:pt x="1807536" y="392848"/>
                </a:lnTo>
                <a:cubicBezTo>
                  <a:pt x="1772842" y="389325"/>
                  <a:pt x="1737639" y="387520"/>
                  <a:pt x="1702015" y="387520"/>
                </a:cubicBezTo>
                <a:cubicBezTo>
                  <a:pt x="1666391" y="387520"/>
                  <a:pt x="1631189" y="389325"/>
                  <a:pt x="1596494" y="392848"/>
                </a:cubicBezTo>
                <a:lnTo>
                  <a:pt x="1558333" y="398672"/>
                </a:lnTo>
                <a:lnTo>
                  <a:pt x="1575609" y="375569"/>
                </a:lnTo>
                <a:cubicBezTo>
                  <a:pt x="1596642" y="350084"/>
                  <a:pt x="1618874" y="325625"/>
                  <a:pt x="1642219" y="302280"/>
                </a:cubicBezTo>
                <a:close/>
                <a:moveTo>
                  <a:pt x="687963" y="60009"/>
                </a:moveTo>
                <a:lnTo>
                  <a:pt x="690936" y="79490"/>
                </a:lnTo>
                <a:cubicBezTo>
                  <a:pt x="732180" y="281041"/>
                  <a:pt x="832176" y="461191"/>
                  <a:pt x="972248" y="601263"/>
                </a:cubicBezTo>
                <a:lnTo>
                  <a:pt x="1020955" y="645531"/>
                </a:lnTo>
                <a:lnTo>
                  <a:pt x="972248" y="689799"/>
                </a:lnTo>
                <a:cubicBezTo>
                  <a:pt x="832176" y="829872"/>
                  <a:pt x="732180" y="1010021"/>
                  <a:pt x="690936" y="1211572"/>
                </a:cubicBezTo>
                <a:lnTo>
                  <a:pt x="688060" y="1230420"/>
                </a:lnTo>
                <a:lnTo>
                  <a:pt x="688060" y="1230420"/>
                </a:lnTo>
                <a:lnTo>
                  <a:pt x="675297" y="1314043"/>
                </a:lnTo>
                <a:cubicBezTo>
                  <a:pt x="671774" y="1348738"/>
                  <a:pt x="669969" y="1383940"/>
                  <a:pt x="669969" y="1419564"/>
                </a:cubicBezTo>
                <a:cubicBezTo>
                  <a:pt x="669969" y="1633308"/>
                  <a:pt x="734947" y="1831875"/>
                  <a:pt x="846226" y="1996590"/>
                </a:cubicBezTo>
                <a:lnTo>
                  <a:pt x="888362" y="2052938"/>
                </a:lnTo>
                <a:lnTo>
                  <a:pt x="824052" y="2043123"/>
                </a:lnTo>
                <a:cubicBezTo>
                  <a:pt x="353766" y="1946888"/>
                  <a:pt x="0" y="1530780"/>
                  <a:pt x="0" y="1032045"/>
                </a:cubicBezTo>
                <a:cubicBezTo>
                  <a:pt x="0" y="925173"/>
                  <a:pt x="16245" y="822096"/>
                  <a:pt x="46399" y="725146"/>
                </a:cubicBezTo>
                <a:lnTo>
                  <a:pt x="75661" y="645196"/>
                </a:lnTo>
                <a:lnTo>
                  <a:pt x="75661" y="645197"/>
                </a:lnTo>
                <a:lnTo>
                  <a:pt x="81103" y="630327"/>
                </a:lnTo>
                <a:cubicBezTo>
                  <a:pt x="185552" y="383383"/>
                  <a:pt x="383382" y="185553"/>
                  <a:pt x="630326" y="81104"/>
                </a:cubicBezTo>
                <a:close/>
                <a:moveTo>
                  <a:pt x="1032046" y="0"/>
                </a:moveTo>
                <a:cubicBezTo>
                  <a:pt x="1138918" y="0"/>
                  <a:pt x="1241996" y="16244"/>
                  <a:pt x="1338945" y="46399"/>
                </a:cubicBezTo>
                <a:lnTo>
                  <a:pt x="1360317" y="54221"/>
                </a:lnTo>
                <a:lnTo>
                  <a:pt x="1360317" y="54221"/>
                </a:lnTo>
                <a:lnTo>
                  <a:pt x="1433764" y="81103"/>
                </a:lnTo>
                <a:cubicBezTo>
                  <a:pt x="1526368" y="120272"/>
                  <a:pt x="1612065" y="172572"/>
                  <a:pt x="1688522" y="235669"/>
                </a:cubicBezTo>
                <a:lnTo>
                  <a:pt x="1702015" y="247932"/>
                </a:lnTo>
                <a:lnTo>
                  <a:pt x="1642218" y="302279"/>
                </a:lnTo>
                <a:cubicBezTo>
                  <a:pt x="1618873" y="325624"/>
                  <a:pt x="1596641" y="350083"/>
                  <a:pt x="1575608" y="375568"/>
                </a:cubicBezTo>
                <a:lnTo>
                  <a:pt x="1558332" y="398671"/>
                </a:lnTo>
                <a:lnTo>
                  <a:pt x="1494021" y="408486"/>
                </a:lnTo>
                <a:cubicBezTo>
                  <a:pt x="1460429" y="415360"/>
                  <a:pt x="1427432" y="423866"/>
                  <a:pt x="1395115" y="433918"/>
                </a:cubicBezTo>
                <a:lnTo>
                  <a:pt x="1358031" y="447491"/>
                </a:lnTo>
                <a:lnTo>
                  <a:pt x="1358031" y="447491"/>
                </a:lnTo>
                <a:lnTo>
                  <a:pt x="1300296" y="468622"/>
                </a:lnTo>
                <a:cubicBezTo>
                  <a:pt x="1207693" y="507791"/>
                  <a:pt x="1121995" y="560091"/>
                  <a:pt x="1045538" y="623188"/>
                </a:cubicBezTo>
                <a:lnTo>
                  <a:pt x="1020956" y="645530"/>
                </a:lnTo>
                <a:lnTo>
                  <a:pt x="972249" y="601262"/>
                </a:lnTo>
                <a:cubicBezTo>
                  <a:pt x="832177" y="461190"/>
                  <a:pt x="732181" y="281040"/>
                  <a:pt x="690937" y="79489"/>
                </a:cubicBezTo>
                <a:lnTo>
                  <a:pt x="687964" y="60008"/>
                </a:lnTo>
                <a:lnTo>
                  <a:pt x="725147" y="46399"/>
                </a:lnTo>
                <a:cubicBezTo>
                  <a:pt x="822097" y="16244"/>
                  <a:pt x="925174" y="0"/>
                  <a:pt x="103204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D253401F-D75C-33A5-1DB8-072735E20037}"/>
              </a:ext>
            </a:extLst>
          </p:cNvPr>
          <p:cNvSpPr/>
          <p:nvPr/>
        </p:nvSpPr>
        <p:spPr>
          <a:xfrm>
            <a:off x="5063954" y="3277852"/>
            <a:ext cx="1845697" cy="2052938"/>
          </a:xfrm>
          <a:custGeom>
            <a:avLst/>
            <a:gdLst>
              <a:gd name="connsiteX0" fmla="*/ 350986 w 1845697"/>
              <a:gd name="connsiteY0" fmla="*/ 246859 h 2052938"/>
              <a:gd name="connsiteX1" fmla="*/ 375568 w 1845697"/>
              <a:gd name="connsiteY1" fmla="*/ 269201 h 2052938"/>
              <a:gd name="connsiteX2" fmla="*/ 630326 w 1845697"/>
              <a:gd name="connsiteY2" fmla="*/ 423767 h 2052938"/>
              <a:gd name="connsiteX3" fmla="*/ 687964 w 1845697"/>
              <a:gd name="connsiteY3" fmla="*/ 444862 h 2052938"/>
              <a:gd name="connsiteX4" fmla="*/ 675298 w 1845697"/>
              <a:gd name="connsiteY4" fmla="*/ 527853 h 2052938"/>
              <a:gd name="connsiteX5" fmla="*/ 669970 w 1845697"/>
              <a:gd name="connsiteY5" fmla="*/ 633374 h 2052938"/>
              <a:gd name="connsiteX6" fmla="*/ 675298 w 1845697"/>
              <a:gd name="connsiteY6" fmla="*/ 738895 h 2052938"/>
              <a:gd name="connsiteX7" fmla="*/ 690347 w 1845697"/>
              <a:gd name="connsiteY7" fmla="*/ 837499 h 2052938"/>
              <a:gd name="connsiteX8" fmla="*/ 690937 w 1845697"/>
              <a:gd name="connsiteY8" fmla="*/ 841367 h 2052938"/>
              <a:gd name="connsiteX9" fmla="*/ 972249 w 1845697"/>
              <a:gd name="connsiteY9" fmla="*/ 1363140 h 2052938"/>
              <a:gd name="connsiteX10" fmla="*/ 1032046 w 1845697"/>
              <a:gd name="connsiteY10" fmla="*/ 1417487 h 2052938"/>
              <a:gd name="connsiteX11" fmla="*/ 1045538 w 1845697"/>
              <a:gd name="connsiteY11" fmla="*/ 1429750 h 2052938"/>
              <a:gd name="connsiteX12" fmla="*/ 1702015 w 1845697"/>
              <a:gd name="connsiteY12" fmla="*/ 1665419 h 2052938"/>
              <a:gd name="connsiteX13" fmla="*/ 1807536 w 1845697"/>
              <a:gd name="connsiteY13" fmla="*/ 1660091 h 2052938"/>
              <a:gd name="connsiteX14" fmla="*/ 1845697 w 1845697"/>
              <a:gd name="connsiteY14" fmla="*/ 1654267 h 2052938"/>
              <a:gd name="connsiteX15" fmla="*/ 1828421 w 1845697"/>
              <a:gd name="connsiteY15" fmla="*/ 1677370 h 2052938"/>
              <a:gd name="connsiteX16" fmla="*/ 1032045 w 1845697"/>
              <a:gd name="connsiteY16" fmla="*/ 2052938 h 2052938"/>
              <a:gd name="connsiteX17" fmla="*/ 235669 w 1845697"/>
              <a:gd name="connsiteY17" fmla="*/ 1677370 h 2052938"/>
              <a:gd name="connsiteX18" fmla="*/ 218393 w 1845697"/>
              <a:gd name="connsiteY18" fmla="*/ 1654267 h 2052938"/>
              <a:gd name="connsiteX19" fmla="*/ 176257 w 1845697"/>
              <a:gd name="connsiteY19" fmla="*/ 1597919 h 2052938"/>
              <a:gd name="connsiteX20" fmla="*/ 0 w 1845697"/>
              <a:gd name="connsiteY20" fmla="*/ 1020893 h 2052938"/>
              <a:gd name="connsiteX21" fmla="*/ 5328 w 1845697"/>
              <a:gd name="connsiteY21" fmla="*/ 915372 h 2052938"/>
              <a:gd name="connsiteX22" fmla="*/ 18091 w 1845697"/>
              <a:gd name="connsiteY22" fmla="*/ 831748 h 2052938"/>
              <a:gd name="connsiteX23" fmla="*/ 20967 w 1845697"/>
              <a:gd name="connsiteY23" fmla="*/ 812900 h 2052938"/>
              <a:gd name="connsiteX24" fmla="*/ 302279 w 1845697"/>
              <a:gd name="connsiteY24" fmla="*/ 291127 h 2052938"/>
              <a:gd name="connsiteX25" fmla="*/ 888363 w 1845697"/>
              <a:gd name="connsiteY25" fmla="*/ 0 h 2052938"/>
              <a:gd name="connsiteX26" fmla="*/ 846227 w 1845697"/>
              <a:gd name="connsiteY26" fmla="*/ 56348 h 2052938"/>
              <a:gd name="connsiteX27" fmla="*/ 751073 w 1845697"/>
              <a:gd name="connsiteY27" fmla="*/ 231655 h 2052938"/>
              <a:gd name="connsiteX28" fmla="*/ 745632 w 1845697"/>
              <a:gd name="connsiteY28" fmla="*/ 246523 h 2052938"/>
              <a:gd name="connsiteX29" fmla="*/ 745632 w 1845697"/>
              <a:gd name="connsiteY29" fmla="*/ 246524 h 2052938"/>
              <a:gd name="connsiteX30" fmla="*/ 716370 w 1845697"/>
              <a:gd name="connsiteY30" fmla="*/ 326474 h 2052938"/>
              <a:gd name="connsiteX31" fmla="*/ 690938 w 1845697"/>
              <a:gd name="connsiteY31" fmla="*/ 425380 h 2052938"/>
              <a:gd name="connsiteX32" fmla="*/ 687965 w 1845697"/>
              <a:gd name="connsiteY32" fmla="*/ 444861 h 2052938"/>
              <a:gd name="connsiteX33" fmla="*/ 630327 w 1845697"/>
              <a:gd name="connsiteY33" fmla="*/ 423766 h 2052938"/>
              <a:gd name="connsiteX34" fmla="*/ 375569 w 1845697"/>
              <a:gd name="connsiteY34" fmla="*/ 269200 h 2052938"/>
              <a:gd name="connsiteX35" fmla="*/ 350987 w 1845697"/>
              <a:gd name="connsiteY35" fmla="*/ 246858 h 2052938"/>
              <a:gd name="connsiteX36" fmla="*/ 375569 w 1845697"/>
              <a:gd name="connsiteY36" fmla="*/ 224516 h 2052938"/>
              <a:gd name="connsiteX37" fmla="*/ 630327 w 1845697"/>
              <a:gd name="connsiteY37" fmla="*/ 69950 h 2052938"/>
              <a:gd name="connsiteX38" fmla="*/ 688062 w 1845697"/>
              <a:gd name="connsiteY38" fmla="*/ 48819 h 2052938"/>
              <a:gd name="connsiteX39" fmla="*/ 688062 w 1845697"/>
              <a:gd name="connsiteY39" fmla="*/ 48820 h 2052938"/>
              <a:gd name="connsiteX40" fmla="*/ 725146 w 1845697"/>
              <a:gd name="connsiteY40" fmla="*/ 35247 h 2052938"/>
              <a:gd name="connsiteX41" fmla="*/ 824052 w 1845697"/>
              <a:gd name="connsiteY41" fmla="*/ 9815 h 205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45697" h="2052938">
                <a:moveTo>
                  <a:pt x="350986" y="246859"/>
                </a:moveTo>
                <a:lnTo>
                  <a:pt x="375568" y="269201"/>
                </a:lnTo>
                <a:cubicBezTo>
                  <a:pt x="452025" y="332299"/>
                  <a:pt x="537723" y="384599"/>
                  <a:pt x="630326" y="423767"/>
                </a:cubicBezTo>
                <a:lnTo>
                  <a:pt x="687964" y="444862"/>
                </a:lnTo>
                <a:lnTo>
                  <a:pt x="675298" y="527853"/>
                </a:lnTo>
                <a:cubicBezTo>
                  <a:pt x="671775" y="562548"/>
                  <a:pt x="669970" y="597750"/>
                  <a:pt x="669970" y="633374"/>
                </a:cubicBezTo>
                <a:cubicBezTo>
                  <a:pt x="669970" y="668998"/>
                  <a:pt x="671775" y="704200"/>
                  <a:pt x="675298" y="738895"/>
                </a:cubicBezTo>
                <a:lnTo>
                  <a:pt x="690347" y="837499"/>
                </a:lnTo>
                <a:lnTo>
                  <a:pt x="690937" y="841367"/>
                </a:lnTo>
                <a:cubicBezTo>
                  <a:pt x="732181" y="1042918"/>
                  <a:pt x="832177" y="1223068"/>
                  <a:pt x="972249" y="1363140"/>
                </a:cubicBezTo>
                <a:lnTo>
                  <a:pt x="1032046" y="1417487"/>
                </a:lnTo>
                <a:lnTo>
                  <a:pt x="1045538" y="1429750"/>
                </a:lnTo>
                <a:cubicBezTo>
                  <a:pt x="1223937" y="1576978"/>
                  <a:pt x="1452648" y="1665419"/>
                  <a:pt x="1702015" y="1665419"/>
                </a:cubicBezTo>
                <a:cubicBezTo>
                  <a:pt x="1737639" y="1665419"/>
                  <a:pt x="1772842" y="1663614"/>
                  <a:pt x="1807536" y="1660091"/>
                </a:cubicBezTo>
                <a:lnTo>
                  <a:pt x="1845697" y="1654267"/>
                </a:lnTo>
                <a:lnTo>
                  <a:pt x="1828421" y="1677370"/>
                </a:lnTo>
                <a:cubicBezTo>
                  <a:pt x="1639129" y="1906739"/>
                  <a:pt x="1352661" y="2052938"/>
                  <a:pt x="1032045" y="2052938"/>
                </a:cubicBezTo>
                <a:cubicBezTo>
                  <a:pt x="711430" y="2052938"/>
                  <a:pt x="424961" y="1906739"/>
                  <a:pt x="235669" y="1677370"/>
                </a:cubicBezTo>
                <a:lnTo>
                  <a:pt x="218393" y="1654267"/>
                </a:lnTo>
                <a:lnTo>
                  <a:pt x="176257" y="1597919"/>
                </a:lnTo>
                <a:cubicBezTo>
                  <a:pt x="64978" y="1433204"/>
                  <a:pt x="0" y="1234637"/>
                  <a:pt x="0" y="1020893"/>
                </a:cubicBezTo>
                <a:cubicBezTo>
                  <a:pt x="0" y="985269"/>
                  <a:pt x="1805" y="950067"/>
                  <a:pt x="5328" y="915372"/>
                </a:cubicBezTo>
                <a:lnTo>
                  <a:pt x="18091" y="831748"/>
                </a:lnTo>
                <a:lnTo>
                  <a:pt x="20967" y="812900"/>
                </a:lnTo>
                <a:cubicBezTo>
                  <a:pt x="62211" y="611349"/>
                  <a:pt x="162207" y="431200"/>
                  <a:pt x="302279" y="291127"/>
                </a:cubicBezTo>
                <a:close/>
                <a:moveTo>
                  <a:pt x="888363" y="0"/>
                </a:moveTo>
                <a:lnTo>
                  <a:pt x="846227" y="56348"/>
                </a:lnTo>
                <a:cubicBezTo>
                  <a:pt x="809134" y="111253"/>
                  <a:pt x="777186" y="169919"/>
                  <a:pt x="751073" y="231655"/>
                </a:cubicBezTo>
                <a:lnTo>
                  <a:pt x="745632" y="246523"/>
                </a:lnTo>
                <a:lnTo>
                  <a:pt x="745632" y="246524"/>
                </a:lnTo>
                <a:lnTo>
                  <a:pt x="716370" y="326474"/>
                </a:lnTo>
                <a:cubicBezTo>
                  <a:pt x="706318" y="358791"/>
                  <a:pt x="697813" y="391788"/>
                  <a:pt x="690938" y="425380"/>
                </a:cubicBezTo>
                <a:lnTo>
                  <a:pt x="687965" y="444861"/>
                </a:lnTo>
                <a:lnTo>
                  <a:pt x="630327" y="423766"/>
                </a:lnTo>
                <a:cubicBezTo>
                  <a:pt x="537724" y="384598"/>
                  <a:pt x="452026" y="332298"/>
                  <a:pt x="375569" y="269200"/>
                </a:cubicBezTo>
                <a:lnTo>
                  <a:pt x="350987" y="246858"/>
                </a:lnTo>
                <a:lnTo>
                  <a:pt x="375569" y="224516"/>
                </a:lnTo>
                <a:cubicBezTo>
                  <a:pt x="452026" y="161419"/>
                  <a:pt x="537724" y="109119"/>
                  <a:pt x="630327" y="69950"/>
                </a:cubicBezTo>
                <a:lnTo>
                  <a:pt x="688062" y="48819"/>
                </a:lnTo>
                <a:lnTo>
                  <a:pt x="688062" y="48820"/>
                </a:lnTo>
                <a:lnTo>
                  <a:pt x="725146" y="35247"/>
                </a:lnTo>
                <a:cubicBezTo>
                  <a:pt x="757463" y="25195"/>
                  <a:pt x="790460" y="16689"/>
                  <a:pt x="824052" y="981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1F712543-C642-40B1-5FC0-2D2FEE9A4A39}"/>
              </a:ext>
            </a:extLst>
          </p:cNvPr>
          <p:cNvSpPr/>
          <p:nvPr/>
        </p:nvSpPr>
        <p:spPr>
          <a:xfrm>
            <a:off x="4393985" y="2105483"/>
            <a:ext cx="2064090" cy="1418895"/>
          </a:xfrm>
          <a:custGeom>
            <a:avLst/>
            <a:gdLst>
              <a:gd name="connsiteX0" fmla="*/ 2043714 w 2064090"/>
              <a:gd name="connsiteY0" fmla="*/ 827920 h 1418895"/>
              <a:gd name="connsiteX1" fmla="*/ 2058762 w 2064090"/>
              <a:gd name="connsiteY1" fmla="*/ 926524 h 1418895"/>
              <a:gd name="connsiteX2" fmla="*/ 2064090 w 2064090"/>
              <a:gd name="connsiteY2" fmla="*/ 1032045 h 1418895"/>
              <a:gd name="connsiteX3" fmla="*/ 2058762 w 2064090"/>
              <a:gd name="connsiteY3" fmla="*/ 1137566 h 1418895"/>
              <a:gd name="connsiteX4" fmla="*/ 2046000 w 2064090"/>
              <a:gd name="connsiteY4" fmla="*/ 1221191 h 1418895"/>
              <a:gd name="connsiteX5" fmla="*/ 2043123 w 2064090"/>
              <a:gd name="connsiteY5" fmla="*/ 1240038 h 1418895"/>
              <a:gd name="connsiteX6" fmla="*/ 2017691 w 2064090"/>
              <a:gd name="connsiteY6" fmla="*/ 1338944 h 1418895"/>
              <a:gd name="connsiteX7" fmla="*/ 1988429 w 2064090"/>
              <a:gd name="connsiteY7" fmla="*/ 1418895 h 1418895"/>
              <a:gd name="connsiteX8" fmla="*/ 1982987 w 2064090"/>
              <a:gd name="connsiteY8" fmla="*/ 1404025 h 1418895"/>
              <a:gd name="connsiteX9" fmla="*/ 1887833 w 2064090"/>
              <a:gd name="connsiteY9" fmla="*/ 1228718 h 1418895"/>
              <a:gd name="connsiteX10" fmla="*/ 1845697 w 2064090"/>
              <a:gd name="connsiteY10" fmla="*/ 1172370 h 1418895"/>
              <a:gd name="connsiteX11" fmla="*/ 1828421 w 2064090"/>
              <a:gd name="connsiteY11" fmla="*/ 1149267 h 1418895"/>
              <a:gd name="connsiteX12" fmla="*/ 1761811 w 2064090"/>
              <a:gd name="connsiteY12" fmla="*/ 1075978 h 1418895"/>
              <a:gd name="connsiteX13" fmla="*/ 1702015 w 2064090"/>
              <a:gd name="connsiteY13" fmla="*/ 1021631 h 1418895"/>
              <a:gd name="connsiteX14" fmla="*/ 1715507 w 2064090"/>
              <a:gd name="connsiteY14" fmla="*/ 1009368 h 1418895"/>
              <a:gd name="connsiteX15" fmla="*/ 1970265 w 2064090"/>
              <a:gd name="connsiteY15" fmla="*/ 854802 h 1418895"/>
              <a:gd name="connsiteX16" fmla="*/ 1032044 w 2064090"/>
              <a:gd name="connsiteY16" fmla="*/ 0 h 1418895"/>
              <a:gd name="connsiteX17" fmla="*/ 1688521 w 2064090"/>
              <a:gd name="connsiteY17" fmla="*/ 235669 h 1418895"/>
              <a:gd name="connsiteX18" fmla="*/ 1702014 w 2064090"/>
              <a:gd name="connsiteY18" fmla="*/ 247932 h 1418895"/>
              <a:gd name="connsiteX19" fmla="*/ 1761810 w 2064090"/>
              <a:gd name="connsiteY19" fmla="*/ 302279 h 1418895"/>
              <a:gd name="connsiteX20" fmla="*/ 2043122 w 2064090"/>
              <a:gd name="connsiteY20" fmla="*/ 824052 h 1418895"/>
              <a:gd name="connsiteX21" fmla="*/ 2043713 w 2064090"/>
              <a:gd name="connsiteY21" fmla="*/ 827920 h 1418895"/>
              <a:gd name="connsiteX22" fmla="*/ 1970264 w 2064090"/>
              <a:gd name="connsiteY22" fmla="*/ 854802 h 1418895"/>
              <a:gd name="connsiteX23" fmla="*/ 1715506 w 2064090"/>
              <a:gd name="connsiteY23" fmla="*/ 1009368 h 1418895"/>
              <a:gd name="connsiteX24" fmla="*/ 1702014 w 2064090"/>
              <a:gd name="connsiteY24" fmla="*/ 1021631 h 1418895"/>
              <a:gd name="connsiteX25" fmla="*/ 1688521 w 2064090"/>
              <a:gd name="connsiteY25" fmla="*/ 1009368 h 1418895"/>
              <a:gd name="connsiteX26" fmla="*/ 1433763 w 2064090"/>
              <a:gd name="connsiteY26" fmla="*/ 854802 h 1418895"/>
              <a:gd name="connsiteX27" fmla="*/ 1360315 w 2064090"/>
              <a:gd name="connsiteY27" fmla="*/ 827920 h 1418895"/>
              <a:gd name="connsiteX28" fmla="*/ 1338943 w 2064090"/>
              <a:gd name="connsiteY28" fmla="*/ 820098 h 1418895"/>
              <a:gd name="connsiteX29" fmla="*/ 1032044 w 2064090"/>
              <a:gd name="connsiteY29" fmla="*/ 773699 h 1418895"/>
              <a:gd name="connsiteX30" fmla="*/ 725145 w 2064090"/>
              <a:gd name="connsiteY30" fmla="*/ 820098 h 1418895"/>
              <a:gd name="connsiteX31" fmla="*/ 687963 w 2064090"/>
              <a:gd name="connsiteY31" fmla="*/ 833707 h 1418895"/>
              <a:gd name="connsiteX32" fmla="*/ 687963 w 2064090"/>
              <a:gd name="connsiteY32" fmla="*/ 833707 h 1418895"/>
              <a:gd name="connsiteX33" fmla="*/ 630326 w 2064090"/>
              <a:gd name="connsiteY33" fmla="*/ 854802 h 1418895"/>
              <a:gd name="connsiteX34" fmla="*/ 81103 w 2064090"/>
              <a:gd name="connsiteY34" fmla="*/ 1404025 h 1418895"/>
              <a:gd name="connsiteX35" fmla="*/ 75661 w 2064090"/>
              <a:gd name="connsiteY35" fmla="*/ 1418895 h 1418895"/>
              <a:gd name="connsiteX36" fmla="*/ 46399 w 2064090"/>
              <a:gd name="connsiteY36" fmla="*/ 1338944 h 1418895"/>
              <a:gd name="connsiteX37" fmla="*/ 0 w 2064090"/>
              <a:gd name="connsiteY37" fmla="*/ 1032045 h 1418895"/>
              <a:gd name="connsiteX38" fmla="*/ 824052 w 2064090"/>
              <a:gd name="connsiteY38" fmla="*/ 20967 h 1418895"/>
              <a:gd name="connsiteX39" fmla="*/ 888926 w 2064090"/>
              <a:gd name="connsiteY39" fmla="*/ 11066 h 1418895"/>
              <a:gd name="connsiteX40" fmla="*/ 888926 w 2064090"/>
              <a:gd name="connsiteY40" fmla="*/ 11066 h 1418895"/>
              <a:gd name="connsiteX41" fmla="*/ 926523 w 2064090"/>
              <a:gd name="connsiteY41" fmla="*/ 5328 h 1418895"/>
              <a:gd name="connsiteX42" fmla="*/ 1032044 w 2064090"/>
              <a:gd name="connsiteY42" fmla="*/ 0 h 141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64090" h="1418895">
                <a:moveTo>
                  <a:pt x="2043714" y="827920"/>
                </a:moveTo>
                <a:lnTo>
                  <a:pt x="2058762" y="926524"/>
                </a:lnTo>
                <a:cubicBezTo>
                  <a:pt x="2062285" y="961219"/>
                  <a:pt x="2064090" y="996421"/>
                  <a:pt x="2064090" y="1032045"/>
                </a:cubicBezTo>
                <a:cubicBezTo>
                  <a:pt x="2064090" y="1067669"/>
                  <a:pt x="2062285" y="1102871"/>
                  <a:pt x="2058762" y="1137566"/>
                </a:cubicBezTo>
                <a:lnTo>
                  <a:pt x="2046000" y="1221191"/>
                </a:lnTo>
                <a:lnTo>
                  <a:pt x="2043123" y="1240038"/>
                </a:lnTo>
                <a:cubicBezTo>
                  <a:pt x="2036249" y="1273630"/>
                  <a:pt x="2027743" y="1306627"/>
                  <a:pt x="2017691" y="1338944"/>
                </a:cubicBezTo>
                <a:lnTo>
                  <a:pt x="1988429" y="1418895"/>
                </a:lnTo>
                <a:lnTo>
                  <a:pt x="1982987" y="1404025"/>
                </a:lnTo>
                <a:cubicBezTo>
                  <a:pt x="1956875" y="1342289"/>
                  <a:pt x="1924926" y="1283623"/>
                  <a:pt x="1887833" y="1228718"/>
                </a:cubicBezTo>
                <a:lnTo>
                  <a:pt x="1845697" y="1172370"/>
                </a:lnTo>
                <a:lnTo>
                  <a:pt x="1828421" y="1149267"/>
                </a:lnTo>
                <a:cubicBezTo>
                  <a:pt x="1807389" y="1123782"/>
                  <a:pt x="1785157" y="1099323"/>
                  <a:pt x="1761811" y="1075978"/>
                </a:cubicBezTo>
                <a:lnTo>
                  <a:pt x="1702015" y="1021631"/>
                </a:lnTo>
                <a:lnTo>
                  <a:pt x="1715507" y="1009368"/>
                </a:lnTo>
                <a:cubicBezTo>
                  <a:pt x="1791964" y="946271"/>
                  <a:pt x="1877662" y="893971"/>
                  <a:pt x="1970265" y="854802"/>
                </a:cubicBezTo>
                <a:close/>
                <a:moveTo>
                  <a:pt x="1032044" y="0"/>
                </a:moveTo>
                <a:cubicBezTo>
                  <a:pt x="1281412" y="0"/>
                  <a:pt x="1510123" y="88442"/>
                  <a:pt x="1688521" y="235669"/>
                </a:cubicBezTo>
                <a:lnTo>
                  <a:pt x="1702014" y="247932"/>
                </a:lnTo>
                <a:lnTo>
                  <a:pt x="1761810" y="302279"/>
                </a:lnTo>
                <a:cubicBezTo>
                  <a:pt x="1901883" y="442352"/>
                  <a:pt x="2001879" y="622501"/>
                  <a:pt x="2043122" y="824052"/>
                </a:cubicBezTo>
                <a:lnTo>
                  <a:pt x="2043713" y="827920"/>
                </a:lnTo>
                <a:lnTo>
                  <a:pt x="1970264" y="854802"/>
                </a:lnTo>
                <a:cubicBezTo>
                  <a:pt x="1877661" y="893971"/>
                  <a:pt x="1791963" y="946271"/>
                  <a:pt x="1715506" y="1009368"/>
                </a:cubicBezTo>
                <a:lnTo>
                  <a:pt x="1702014" y="1021631"/>
                </a:lnTo>
                <a:lnTo>
                  <a:pt x="1688521" y="1009368"/>
                </a:lnTo>
                <a:cubicBezTo>
                  <a:pt x="1612064" y="946271"/>
                  <a:pt x="1526367" y="893971"/>
                  <a:pt x="1433763" y="854802"/>
                </a:cubicBezTo>
                <a:lnTo>
                  <a:pt x="1360315" y="827920"/>
                </a:lnTo>
                <a:lnTo>
                  <a:pt x="1338943" y="820098"/>
                </a:lnTo>
                <a:cubicBezTo>
                  <a:pt x="1241994" y="789943"/>
                  <a:pt x="1138916" y="773699"/>
                  <a:pt x="1032044" y="773699"/>
                </a:cubicBezTo>
                <a:cubicBezTo>
                  <a:pt x="925172" y="773699"/>
                  <a:pt x="822095" y="789943"/>
                  <a:pt x="725145" y="820098"/>
                </a:cubicBezTo>
                <a:lnTo>
                  <a:pt x="687963" y="833707"/>
                </a:lnTo>
                <a:lnTo>
                  <a:pt x="687963" y="833707"/>
                </a:lnTo>
                <a:lnTo>
                  <a:pt x="630326" y="854802"/>
                </a:lnTo>
                <a:cubicBezTo>
                  <a:pt x="383382" y="959251"/>
                  <a:pt x="185552" y="1157081"/>
                  <a:pt x="81103" y="1404025"/>
                </a:cubicBezTo>
                <a:lnTo>
                  <a:pt x="75661" y="1418895"/>
                </a:lnTo>
                <a:lnTo>
                  <a:pt x="46399" y="1338944"/>
                </a:lnTo>
                <a:cubicBezTo>
                  <a:pt x="16245" y="1241995"/>
                  <a:pt x="0" y="1138917"/>
                  <a:pt x="0" y="1032045"/>
                </a:cubicBezTo>
                <a:cubicBezTo>
                  <a:pt x="0" y="533310"/>
                  <a:pt x="353766" y="117202"/>
                  <a:pt x="824052" y="20967"/>
                </a:cubicBezTo>
                <a:lnTo>
                  <a:pt x="888926" y="11066"/>
                </a:lnTo>
                <a:lnTo>
                  <a:pt x="888926" y="11066"/>
                </a:lnTo>
                <a:lnTo>
                  <a:pt x="926523" y="5328"/>
                </a:lnTo>
                <a:cubicBezTo>
                  <a:pt x="961218" y="1805"/>
                  <a:pt x="996420" y="0"/>
                  <a:pt x="1032044" y="0"/>
                </a:cubicBezTo>
                <a:close/>
              </a:path>
            </a:pathLst>
          </a:custGeom>
          <a:solidFill>
            <a:srgbClr val="FDF3ED">
              <a:alpha val="49804"/>
            </a:srgb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8C392211-AFE6-3E53-9D98-9DF55E3042D8}"/>
              </a:ext>
            </a:extLst>
          </p:cNvPr>
          <p:cNvSpPr/>
          <p:nvPr/>
        </p:nvSpPr>
        <p:spPr>
          <a:xfrm>
            <a:off x="5733924" y="3524377"/>
            <a:ext cx="2064091" cy="1418895"/>
          </a:xfrm>
          <a:custGeom>
            <a:avLst/>
            <a:gdLst>
              <a:gd name="connsiteX0" fmla="*/ 75661 w 2064091"/>
              <a:gd name="connsiteY0" fmla="*/ 1 h 1418895"/>
              <a:gd name="connsiteX1" fmla="*/ 81103 w 2064091"/>
              <a:gd name="connsiteY1" fmla="*/ 14870 h 1418895"/>
              <a:gd name="connsiteX2" fmla="*/ 176257 w 2064091"/>
              <a:gd name="connsiteY2" fmla="*/ 190177 h 1418895"/>
              <a:gd name="connsiteX3" fmla="*/ 218958 w 2064091"/>
              <a:gd name="connsiteY3" fmla="*/ 247280 h 1418895"/>
              <a:gd name="connsiteX4" fmla="*/ 235669 w 2064091"/>
              <a:gd name="connsiteY4" fmla="*/ 269628 h 1418895"/>
              <a:gd name="connsiteX5" fmla="*/ 302279 w 2064091"/>
              <a:gd name="connsiteY5" fmla="*/ 342917 h 1418895"/>
              <a:gd name="connsiteX6" fmla="*/ 362076 w 2064091"/>
              <a:gd name="connsiteY6" fmla="*/ 397264 h 1418895"/>
              <a:gd name="connsiteX7" fmla="*/ 375568 w 2064091"/>
              <a:gd name="connsiteY7" fmla="*/ 409527 h 1418895"/>
              <a:gd name="connsiteX8" fmla="*/ 630326 w 2064091"/>
              <a:gd name="connsiteY8" fmla="*/ 564093 h 1418895"/>
              <a:gd name="connsiteX9" fmla="*/ 703775 w 2064091"/>
              <a:gd name="connsiteY9" fmla="*/ 590975 h 1418895"/>
              <a:gd name="connsiteX10" fmla="*/ 725146 w 2064091"/>
              <a:gd name="connsiteY10" fmla="*/ 598797 h 1418895"/>
              <a:gd name="connsiteX11" fmla="*/ 1032045 w 2064091"/>
              <a:gd name="connsiteY11" fmla="*/ 645196 h 1418895"/>
              <a:gd name="connsiteX12" fmla="*/ 1338944 w 2064091"/>
              <a:gd name="connsiteY12" fmla="*/ 598797 h 1418895"/>
              <a:gd name="connsiteX13" fmla="*/ 1376030 w 2064091"/>
              <a:gd name="connsiteY13" fmla="*/ 585224 h 1418895"/>
              <a:gd name="connsiteX14" fmla="*/ 1388792 w 2064091"/>
              <a:gd name="connsiteY14" fmla="*/ 668848 h 1418895"/>
              <a:gd name="connsiteX15" fmla="*/ 1394120 w 2064091"/>
              <a:gd name="connsiteY15" fmla="*/ 774369 h 1418895"/>
              <a:gd name="connsiteX16" fmla="*/ 1217863 w 2064091"/>
              <a:gd name="connsiteY16" fmla="*/ 1351395 h 1418895"/>
              <a:gd name="connsiteX17" fmla="*/ 1175727 w 2064091"/>
              <a:gd name="connsiteY17" fmla="*/ 1407743 h 1418895"/>
              <a:gd name="connsiteX18" fmla="*/ 1137566 w 2064091"/>
              <a:gd name="connsiteY18" fmla="*/ 1413567 h 1418895"/>
              <a:gd name="connsiteX19" fmla="*/ 1032045 w 2064091"/>
              <a:gd name="connsiteY19" fmla="*/ 1418895 h 1418895"/>
              <a:gd name="connsiteX20" fmla="*/ 375568 w 2064091"/>
              <a:gd name="connsiteY20" fmla="*/ 1183226 h 1418895"/>
              <a:gd name="connsiteX21" fmla="*/ 362076 w 2064091"/>
              <a:gd name="connsiteY21" fmla="*/ 1170963 h 1418895"/>
              <a:gd name="connsiteX22" fmla="*/ 302279 w 2064091"/>
              <a:gd name="connsiteY22" fmla="*/ 1116616 h 1418895"/>
              <a:gd name="connsiteX23" fmla="*/ 20967 w 2064091"/>
              <a:gd name="connsiteY23" fmla="*/ 594843 h 1418895"/>
              <a:gd name="connsiteX24" fmla="*/ 20377 w 2064091"/>
              <a:gd name="connsiteY24" fmla="*/ 590975 h 1418895"/>
              <a:gd name="connsiteX25" fmla="*/ 5328 w 2064091"/>
              <a:gd name="connsiteY25" fmla="*/ 492371 h 1418895"/>
              <a:gd name="connsiteX26" fmla="*/ 0 w 2064091"/>
              <a:gd name="connsiteY26" fmla="*/ 386850 h 1418895"/>
              <a:gd name="connsiteX27" fmla="*/ 5328 w 2064091"/>
              <a:gd name="connsiteY27" fmla="*/ 281329 h 1418895"/>
              <a:gd name="connsiteX28" fmla="*/ 17994 w 2064091"/>
              <a:gd name="connsiteY28" fmla="*/ 198338 h 1418895"/>
              <a:gd name="connsiteX29" fmla="*/ 20967 w 2064091"/>
              <a:gd name="connsiteY29" fmla="*/ 178857 h 1418895"/>
              <a:gd name="connsiteX30" fmla="*/ 46399 w 2064091"/>
              <a:gd name="connsiteY30" fmla="*/ 79951 h 1418895"/>
              <a:gd name="connsiteX31" fmla="*/ 1988430 w 2064091"/>
              <a:gd name="connsiteY31" fmla="*/ 0 h 1418895"/>
              <a:gd name="connsiteX32" fmla="*/ 2017692 w 2064091"/>
              <a:gd name="connsiteY32" fmla="*/ 79950 h 1418895"/>
              <a:gd name="connsiteX33" fmla="*/ 2064091 w 2064091"/>
              <a:gd name="connsiteY33" fmla="*/ 386849 h 1418895"/>
              <a:gd name="connsiteX34" fmla="*/ 1240039 w 2064091"/>
              <a:gd name="connsiteY34" fmla="*/ 1397927 h 1418895"/>
              <a:gd name="connsiteX35" fmla="*/ 1175728 w 2064091"/>
              <a:gd name="connsiteY35" fmla="*/ 1407742 h 1418895"/>
              <a:gd name="connsiteX36" fmla="*/ 1217864 w 2064091"/>
              <a:gd name="connsiteY36" fmla="*/ 1351394 h 1418895"/>
              <a:gd name="connsiteX37" fmla="*/ 1394121 w 2064091"/>
              <a:gd name="connsiteY37" fmla="*/ 774368 h 1418895"/>
              <a:gd name="connsiteX38" fmla="*/ 1388793 w 2064091"/>
              <a:gd name="connsiteY38" fmla="*/ 668847 h 1418895"/>
              <a:gd name="connsiteX39" fmla="*/ 1376031 w 2064091"/>
              <a:gd name="connsiteY39" fmla="*/ 585223 h 1418895"/>
              <a:gd name="connsiteX40" fmla="*/ 1433765 w 2064091"/>
              <a:gd name="connsiteY40" fmla="*/ 564092 h 1418895"/>
              <a:gd name="connsiteX41" fmla="*/ 1982988 w 2064091"/>
              <a:gd name="connsiteY41" fmla="*/ 14869 h 141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064091" h="1418895">
                <a:moveTo>
                  <a:pt x="75661" y="1"/>
                </a:moveTo>
                <a:lnTo>
                  <a:pt x="81103" y="14870"/>
                </a:lnTo>
                <a:cubicBezTo>
                  <a:pt x="107216" y="76606"/>
                  <a:pt x="139164" y="135272"/>
                  <a:pt x="176257" y="190177"/>
                </a:cubicBezTo>
                <a:lnTo>
                  <a:pt x="218958" y="247280"/>
                </a:lnTo>
                <a:lnTo>
                  <a:pt x="235669" y="269628"/>
                </a:lnTo>
                <a:cubicBezTo>
                  <a:pt x="256702" y="295113"/>
                  <a:pt x="278934" y="319572"/>
                  <a:pt x="302279" y="342917"/>
                </a:cubicBezTo>
                <a:lnTo>
                  <a:pt x="362076" y="397264"/>
                </a:lnTo>
                <a:lnTo>
                  <a:pt x="375568" y="409527"/>
                </a:lnTo>
                <a:cubicBezTo>
                  <a:pt x="452025" y="472625"/>
                  <a:pt x="537723" y="524925"/>
                  <a:pt x="630326" y="564093"/>
                </a:cubicBezTo>
                <a:lnTo>
                  <a:pt x="703775" y="590975"/>
                </a:lnTo>
                <a:lnTo>
                  <a:pt x="725146" y="598797"/>
                </a:lnTo>
                <a:cubicBezTo>
                  <a:pt x="822096" y="628952"/>
                  <a:pt x="925173" y="645196"/>
                  <a:pt x="1032045" y="645196"/>
                </a:cubicBezTo>
                <a:cubicBezTo>
                  <a:pt x="1138917" y="645196"/>
                  <a:pt x="1241995" y="628952"/>
                  <a:pt x="1338944" y="598797"/>
                </a:cubicBezTo>
                <a:lnTo>
                  <a:pt x="1376030" y="585224"/>
                </a:lnTo>
                <a:lnTo>
                  <a:pt x="1388792" y="668848"/>
                </a:lnTo>
                <a:cubicBezTo>
                  <a:pt x="1392315" y="703543"/>
                  <a:pt x="1394120" y="738745"/>
                  <a:pt x="1394120" y="774369"/>
                </a:cubicBezTo>
                <a:cubicBezTo>
                  <a:pt x="1394120" y="988113"/>
                  <a:pt x="1329143" y="1186680"/>
                  <a:pt x="1217863" y="1351395"/>
                </a:cubicBezTo>
                <a:lnTo>
                  <a:pt x="1175727" y="1407743"/>
                </a:lnTo>
                <a:lnTo>
                  <a:pt x="1137566" y="1413567"/>
                </a:lnTo>
                <a:cubicBezTo>
                  <a:pt x="1102872" y="1417090"/>
                  <a:pt x="1067669" y="1418895"/>
                  <a:pt x="1032045" y="1418895"/>
                </a:cubicBezTo>
                <a:cubicBezTo>
                  <a:pt x="782678" y="1418895"/>
                  <a:pt x="553967" y="1330454"/>
                  <a:pt x="375568" y="1183226"/>
                </a:cubicBezTo>
                <a:lnTo>
                  <a:pt x="362076" y="1170963"/>
                </a:lnTo>
                <a:lnTo>
                  <a:pt x="302279" y="1116616"/>
                </a:lnTo>
                <a:cubicBezTo>
                  <a:pt x="162207" y="976544"/>
                  <a:pt x="62211" y="796394"/>
                  <a:pt x="20967" y="594843"/>
                </a:cubicBezTo>
                <a:lnTo>
                  <a:pt x="20377" y="590975"/>
                </a:lnTo>
                <a:lnTo>
                  <a:pt x="5328" y="492371"/>
                </a:lnTo>
                <a:cubicBezTo>
                  <a:pt x="1805" y="457676"/>
                  <a:pt x="0" y="422474"/>
                  <a:pt x="0" y="386850"/>
                </a:cubicBezTo>
                <a:cubicBezTo>
                  <a:pt x="0" y="351226"/>
                  <a:pt x="1805" y="316024"/>
                  <a:pt x="5328" y="281329"/>
                </a:cubicBezTo>
                <a:lnTo>
                  <a:pt x="17994" y="198338"/>
                </a:lnTo>
                <a:lnTo>
                  <a:pt x="20967" y="178857"/>
                </a:lnTo>
                <a:cubicBezTo>
                  <a:pt x="27842" y="145265"/>
                  <a:pt x="36347" y="112268"/>
                  <a:pt x="46399" y="79951"/>
                </a:cubicBezTo>
                <a:close/>
                <a:moveTo>
                  <a:pt x="1988430" y="0"/>
                </a:moveTo>
                <a:lnTo>
                  <a:pt x="2017692" y="79950"/>
                </a:lnTo>
                <a:cubicBezTo>
                  <a:pt x="2047847" y="176900"/>
                  <a:pt x="2064091" y="279977"/>
                  <a:pt x="2064091" y="386849"/>
                </a:cubicBezTo>
                <a:cubicBezTo>
                  <a:pt x="2064091" y="885584"/>
                  <a:pt x="1710325" y="1301692"/>
                  <a:pt x="1240039" y="1397927"/>
                </a:cubicBezTo>
                <a:lnTo>
                  <a:pt x="1175728" y="1407742"/>
                </a:lnTo>
                <a:lnTo>
                  <a:pt x="1217864" y="1351394"/>
                </a:lnTo>
                <a:cubicBezTo>
                  <a:pt x="1329144" y="1186679"/>
                  <a:pt x="1394121" y="988112"/>
                  <a:pt x="1394121" y="774368"/>
                </a:cubicBezTo>
                <a:cubicBezTo>
                  <a:pt x="1394121" y="738744"/>
                  <a:pt x="1392316" y="703542"/>
                  <a:pt x="1388793" y="668847"/>
                </a:cubicBezTo>
                <a:lnTo>
                  <a:pt x="1376031" y="585223"/>
                </a:lnTo>
                <a:lnTo>
                  <a:pt x="1433765" y="564092"/>
                </a:lnTo>
                <a:cubicBezTo>
                  <a:pt x="1680709" y="459643"/>
                  <a:pt x="1878539" y="261813"/>
                  <a:pt x="1982988" y="1486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37863707-6820-2D97-F5DD-1ACEEA4B6281}"/>
              </a:ext>
            </a:extLst>
          </p:cNvPr>
          <p:cNvSpPr/>
          <p:nvPr/>
        </p:nvSpPr>
        <p:spPr>
          <a:xfrm>
            <a:off x="5282913" y="1718632"/>
            <a:ext cx="1845131" cy="2053025"/>
          </a:xfrm>
          <a:custGeom>
            <a:avLst/>
            <a:gdLst>
              <a:gd name="connsiteX0" fmla="*/ 1157072 w 1845131"/>
              <a:gd name="connsiteY0" fmla="*/ 1608042 h 2053025"/>
              <a:gd name="connsiteX1" fmla="*/ 1214805 w 1845131"/>
              <a:gd name="connsiteY1" fmla="*/ 1629172 h 2053025"/>
              <a:gd name="connsiteX2" fmla="*/ 1469563 w 1845131"/>
              <a:gd name="connsiteY2" fmla="*/ 1783738 h 2053025"/>
              <a:gd name="connsiteX3" fmla="*/ 1494145 w 1845131"/>
              <a:gd name="connsiteY3" fmla="*/ 1806080 h 2053025"/>
              <a:gd name="connsiteX4" fmla="*/ 1469563 w 1845131"/>
              <a:gd name="connsiteY4" fmla="*/ 1828422 h 2053025"/>
              <a:gd name="connsiteX5" fmla="*/ 1214805 w 1845131"/>
              <a:gd name="connsiteY5" fmla="*/ 1982988 h 2053025"/>
              <a:gd name="connsiteX6" fmla="*/ 1157169 w 1845131"/>
              <a:gd name="connsiteY6" fmla="*/ 2004083 h 2053025"/>
              <a:gd name="connsiteX7" fmla="*/ 1157169 w 1845131"/>
              <a:gd name="connsiteY7" fmla="*/ 2004083 h 2053025"/>
              <a:gd name="connsiteX8" fmla="*/ 1119986 w 1845131"/>
              <a:gd name="connsiteY8" fmla="*/ 2017692 h 2053025"/>
              <a:gd name="connsiteX9" fmla="*/ 1021080 w 1845131"/>
              <a:gd name="connsiteY9" fmla="*/ 2043124 h 2053025"/>
              <a:gd name="connsiteX10" fmla="*/ 956206 w 1845131"/>
              <a:gd name="connsiteY10" fmla="*/ 2053025 h 2053025"/>
              <a:gd name="connsiteX11" fmla="*/ 998906 w 1845131"/>
              <a:gd name="connsiteY11" fmla="*/ 1995922 h 2053025"/>
              <a:gd name="connsiteX12" fmla="*/ 1094060 w 1845131"/>
              <a:gd name="connsiteY12" fmla="*/ 1820615 h 2053025"/>
              <a:gd name="connsiteX13" fmla="*/ 1099502 w 1845131"/>
              <a:gd name="connsiteY13" fmla="*/ 1805748 h 2053025"/>
              <a:gd name="connsiteX14" fmla="*/ 1099501 w 1845131"/>
              <a:gd name="connsiteY14" fmla="*/ 1805746 h 2053025"/>
              <a:gd name="connsiteX15" fmla="*/ 1128763 w 1845131"/>
              <a:gd name="connsiteY15" fmla="*/ 1725795 h 2053025"/>
              <a:gd name="connsiteX16" fmla="*/ 1154195 w 1845131"/>
              <a:gd name="connsiteY16" fmla="*/ 1626889 h 2053025"/>
              <a:gd name="connsiteX17" fmla="*/ 1483056 w 1845131"/>
              <a:gd name="connsiteY17" fmla="*/ 386851 h 2053025"/>
              <a:gd name="connsiteX18" fmla="*/ 1588577 w 1845131"/>
              <a:gd name="connsiteY18" fmla="*/ 392179 h 2053025"/>
              <a:gd name="connsiteX19" fmla="*/ 1626174 w 1845131"/>
              <a:gd name="connsiteY19" fmla="*/ 397917 h 2053025"/>
              <a:gd name="connsiteX20" fmla="*/ 1668874 w 1845131"/>
              <a:gd name="connsiteY20" fmla="*/ 455020 h 2053025"/>
              <a:gd name="connsiteX21" fmla="*/ 1845131 w 1845131"/>
              <a:gd name="connsiteY21" fmla="*/ 1032046 h 2053025"/>
              <a:gd name="connsiteX22" fmla="*/ 1839803 w 1845131"/>
              <a:gd name="connsiteY22" fmla="*/ 1137567 h 2053025"/>
              <a:gd name="connsiteX23" fmla="*/ 1827137 w 1845131"/>
              <a:gd name="connsiteY23" fmla="*/ 1220557 h 2053025"/>
              <a:gd name="connsiteX24" fmla="*/ 1827138 w 1845131"/>
              <a:gd name="connsiteY24" fmla="*/ 1220557 h 2053025"/>
              <a:gd name="connsiteX25" fmla="*/ 1824165 w 1845131"/>
              <a:gd name="connsiteY25" fmla="*/ 1240038 h 2053025"/>
              <a:gd name="connsiteX26" fmla="*/ 1542853 w 1845131"/>
              <a:gd name="connsiteY26" fmla="*/ 1761811 h 2053025"/>
              <a:gd name="connsiteX27" fmla="*/ 1494146 w 1845131"/>
              <a:gd name="connsiteY27" fmla="*/ 1806079 h 2053025"/>
              <a:gd name="connsiteX28" fmla="*/ 1469564 w 1845131"/>
              <a:gd name="connsiteY28" fmla="*/ 1783737 h 2053025"/>
              <a:gd name="connsiteX29" fmla="*/ 1214806 w 1845131"/>
              <a:gd name="connsiteY29" fmla="*/ 1629171 h 2053025"/>
              <a:gd name="connsiteX30" fmla="*/ 1157073 w 1845131"/>
              <a:gd name="connsiteY30" fmla="*/ 1608041 h 2053025"/>
              <a:gd name="connsiteX31" fmla="*/ 1169835 w 1845131"/>
              <a:gd name="connsiteY31" fmla="*/ 1524416 h 2053025"/>
              <a:gd name="connsiteX32" fmla="*/ 1175163 w 1845131"/>
              <a:gd name="connsiteY32" fmla="*/ 1418895 h 2053025"/>
              <a:gd name="connsiteX33" fmla="*/ 1169835 w 1845131"/>
              <a:gd name="connsiteY33" fmla="*/ 1313374 h 2053025"/>
              <a:gd name="connsiteX34" fmla="*/ 1154787 w 1845131"/>
              <a:gd name="connsiteY34" fmla="*/ 1214771 h 2053025"/>
              <a:gd name="connsiteX35" fmla="*/ 1154786 w 1845131"/>
              <a:gd name="connsiteY35" fmla="*/ 1214771 h 2053025"/>
              <a:gd name="connsiteX36" fmla="*/ 1154195 w 1845131"/>
              <a:gd name="connsiteY36" fmla="*/ 1210903 h 2053025"/>
              <a:gd name="connsiteX37" fmla="*/ 872883 w 1845131"/>
              <a:gd name="connsiteY37" fmla="*/ 689130 h 2053025"/>
              <a:gd name="connsiteX38" fmla="*/ 813087 w 1845131"/>
              <a:gd name="connsiteY38" fmla="*/ 634783 h 2053025"/>
              <a:gd name="connsiteX39" fmla="*/ 826579 w 1845131"/>
              <a:gd name="connsiteY39" fmla="*/ 622520 h 2053025"/>
              <a:gd name="connsiteX40" fmla="*/ 1483056 w 1845131"/>
              <a:gd name="connsiteY40" fmla="*/ 386851 h 2053025"/>
              <a:gd name="connsiteX41" fmla="*/ 813087 w 1845131"/>
              <a:gd name="connsiteY41" fmla="*/ 0 h 2053025"/>
              <a:gd name="connsiteX42" fmla="*/ 1609463 w 1845131"/>
              <a:gd name="connsiteY42" fmla="*/ 375568 h 2053025"/>
              <a:gd name="connsiteX43" fmla="*/ 1626175 w 1845131"/>
              <a:gd name="connsiteY43" fmla="*/ 397916 h 2053025"/>
              <a:gd name="connsiteX44" fmla="*/ 1588578 w 1845131"/>
              <a:gd name="connsiteY44" fmla="*/ 392178 h 2053025"/>
              <a:gd name="connsiteX45" fmla="*/ 1483057 w 1845131"/>
              <a:gd name="connsiteY45" fmla="*/ 386850 h 2053025"/>
              <a:gd name="connsiteX46" fmla="*/ 826580 w 1845131"/>
              <a:gd name="connsiteY46" fmla="*/ 622519 h 2053025"/>
              <a:gd name="connsiteX47" fmla="*/ 813088 w 1845131"/>
              <a:gd name="connsiteY47" fmla="*/ 634782 h 2053025"/>
              <a:gd name="connsiteX48" fmla="*/ 799595 w 1845131"/>
              <a:gd name="connsiteY48" fmla="*/ 622519 h 2053025"/>
              <a:gd name="connsiteX49" fmla="*/ 143118 w 1845131"/>
              <a:gd name="connsiteY49" fmla="*/ 386850 h 2053025"/>
              <a:gd name="connsiteX50" fmla="*/ 37597 w 1845131"/>
              <a:gd name="connsiteY50" fmla="*/ 392178 h 2053025"/>
              <a:gd name="connsiteX51" fmla="*/ 0 w 1845131"/>
              <a:gd name="connsiteY51" fmla="*/ 397916 h 2053025"/>
              <a:gd name="connsiteX52" fmla="*/ 16711 w 1845131"/>
              <a:gd name="connsiteY52" fmla="*/ 375568 h 2053025"/>
              <a:gd name="connsiteX53" fmla="*/ 813087 w 1845131"/>
              <a:gd name="connsiteY53" fmla="*/ 0 h 205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45131" h="2053025">
                <a:moveTo>
                  <a:pt x="1157072" y="1608042"/>
                </a:moveTo>
                <a:lnTo>
                  <a:pt x="1214805" y="1629172"/>
                </a:lnTo>
                <a:cubicBezTo>
                  <a:pt x="1307409" y="1668341"/>
                  <a:pt x="1393106" y="1720641"/>
                  <a:pt x="1469563" y="1783738"/>
                </a:cubicBezTo>
                <a:lnTo>
                  <a:pt x="1494145" y="1806080"/>
                </a:lnTo>
                <a:lnTo>
                  <a:pt x="1469563" y="1828422"/>
                </a:lnTo>
                <a:cubicBezTo>
                  <a:pt x="1393106" y="1891520"/>
                  <a:pt x="1307409" y="1943820"/>
                  <a:pt x="1214805" y="1982988"/>
                </a:cubicBezTo>
                <a:lnTo>
                  <a:pt x="1157169" y="2004083"/>
                </a:lnTo>
                <a:lnTo>
                  <a:pt x="1157169" y="2004083"/>
                </a:lnTo>
                <a:lnTo>
                  <a:pt x="1119986" y="2017692"/>
                </a:lnTo>
                <a:cubicBezTo>
                  <a:pt x="1087670" y="2027744"/>
                  <a:pt x="1054672" y="2036250"/>
                  <a:pt x="1021080" y="2043124"/>
                </a:cubicBezTo>
                <a:lnTo>
                  <a:pt x="956206" y="2053025"/>
                </a:lnTo>
                <a:lnTo>
                  <a:pt x="998906" y="1995922"/>
                </a:lnTo>
                <a:cubicBezTo>
                  <a:pt x="1035999" y="1941017"/>
                  <a:pt x="1067948" y="1882351"/>
                  <a:pt x="1094060" y="1820615"/>
                </a:cubicBezTo>
                <a:lnTo>
                  <a:pt x="1099502" y="1805748"/>
                </a:lnTo>
                <a:lnTo>
                  <a:pt x="1099501" y="1805746"/>
                </a:lnTo>
                <a:lnTo>
                  <a:pt x="1128763" y="1725795"/>
                </a:lnTo>
                <a:cubicBezTo>
                  <a:pt x="1138815" y="1693478"/>
                  <a:pt x="1147321" y="1660481"/>
                  <a:pt x="1154195" y="1626889"/>
                </a:cubicBezTo>
                <a:close/>
                <a:moveTo>
                  <a:pt x="1483056" y="386851"/>
                </a:moveTo>
                <a:cubicBezTo>
                  <a:pt x="1518680" y="386851"/>
                  <a:pt x="1553883" y="388656"/>
                  <a:pt x="1588577" y="392179"/>
                </a:cubicBezTo>
                <a:lnTo>
                  <a:pt x="1626174" y="397917"/>
                </a:lnTo>
                <a:lnTo>
                  <a:pt x="1668874" y="455020"/>
                </a:lnTo>
                <a:cubicBezTo>
                  <a:pt x="1780154" y="619735"/>
                  <a:pt x="1845131" y="818303"/>
                  <a:pt x="1845131" y="1032046"/>
                </a:cubicBezTo>
                <a:cubicBezTo>
                  <a:pt x="1845131" y="1067670"/>
                  <a:pt x="1843326" y="1102872"/>
                  <a:pt x="1839803" y="1137567"/>
                </a:cubicBezTo>
                <a:lnTo>
                  <a:pt x="1827137" y="1220557"/>
                </a:lnTo>
                <a:lnTo>
                  <a:pt x="1827138" y="1220557"/>
                </a:lnTo>
                <a:lnTo>
                  <a:pt x="1824165" y="1240038"/>
                </a:lnTo>
                <a:cubicBezTo>
                  <a:pt x="1782922" y="1441589"/>
                  <a:pt x="1682926" y="1621739"/>
                  <a:pt x="1542853" y="1761811"/>
                </a:cubicBezTo>
                <a:lnTo>
                  <a:pt x="1494146" y="1806079"/>
                </a:lnTo>
                <a:lnTo>
                  <a:pt x="1469564" y="1783737"/>
                </a:lnTo>
                <a:cubicBezTo>
                  <a:pt x="1393107" y="1720640"/>
                  <a:pt x="1307410" y="1668340"/>
                  <a:pt x="1214806" y="1629171"/>
                </a:cubicBezTo>
                <a:lnTo>
                  <a:pt x="1157073" y="1608041"/>
                </a:lnTo>
                <a:lnTo>
                  <a:pt x="1169835" y="1524416"/>
                </a:lnTo>
                <a:cubicBezTo>
                  <a:pt x="1173358" y="1489721"/>
                  <a:pt x="1175163" y="1454519"/>
                  <a:pt x="1175163" y="1418895"/>
                </a:cubicBezTo>
                <a:cubicBezTo>
                  <a:pt x="1175163" y="1383271"/>
                  <a:pt x="1173358" y="1348069"/>
                  <a:pt x="1169835" y="1313374"/>
                </a:cubicBezTo>
                <a:lnTo>
                  <a:pt x="1154787" y="1214771"/>
                </a:lnTo>
                <a:lnTo>
                  <a:pt x="1154786" y="1214771"/>
                </a:lnTo>
                <a:lnTo>
                  <a:pt x="1154195" y="1210903"/>
                </a:lnTo>
                <a:cubicBezTo>
                  <a:pt x="1112952" y="1009352"/>
                  <a:pt x="1012956" y="829203"/>
                  <a:pt x="872883" y="689130"/>
                </a:cubicBezTo>
                <a:lnTo>
                  <a:pt x="813087" y="634783"/>
                </a:lnTo>
                <a:lnTo>
                  <a:pt x="826579" y="622520"/>
                </a:lnTo>
                <a:cubicBezTo>
                  <a:pt x="1004978" y="475293"/>
                  <a:pt x="1233689" y="386851"/>
                  <a:pt x="1483056" y="386851"/>
                </a:cubicBezTo>
                <a:close/>
                <a:moveTo>
                  <a:pt x="813087" y="0"/>
                </a:moveTo>
                <a:cubicBezTo>
                  <a:pt x="1133703" y="0"/>
                  <a:pt x="1420171" y="146199"/>
                  <a:pt x="1609463" y="375568"/>
                </a:cubicBezTo>
                <a:lnTo>
                  <a:pt x="1626175" y="397916"/>
                </a:lnTo>
                <a:lnTo>
                  <a:pt x="1588578" y="392178"/>
                </a:lnTo>
                <a:cubicBezTo>
                  <a:pt x="1553884" y="388655"/>
                  <a:pt x="1518681" y="386850"/>
                  <a:pt x="1483057" y="386850"/>
                </a:cubicBezTo>
                <a:cubicBezTo>
                  <a:pt x="1233690" y="386850"/>
                  <a:pt x="1004979" y="475292"/>
                  <a:pt x="826580" y="622519"/>
                </a:cubicBezTo>
                <a:lnTo>
                  <a:pt x="813088" y="634782"/>
                </a:lnTo>
                <a:lnTo>
                  <a:pt x="799595" y="622519"/>
                </a:lnTo>
                <a:cubicBezTo>
                  <a:pt x="621197" y="475292"/>
                  <a:pt x="392486" y="386850"/>
                  <a:pt x="143118" y="386850"/>
                </a:cubicBezTo>
                <a:cubicBezTo>
                  <a:pt x="107494" y="386850"/>
                  <a:pt x="72292" y="388655"/>
                  <a:pt x="37597" y="392178"/>
                </a:cubicBezTo>
                <a:lnTo>
                  <a:pt x="0" y="397916"/>
                </a:lnTo>
                <a:lnTo>
                  <a:pt x="16711" y="375568"/>
                </a:lnTo>
                <a:cubicBezTo>
                  <a:pt x="206003" y="146199"/>
                  <a:pt x="492472" y="0"/>
                  <a:pt x="813087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5C83871-F43D-6205-04C1-1A2FB63C5EFA}"/>
              </a:ext>
            </a:extLst>
          </p:cNvPr>
          <p:cNvSpPr/>
          <p:nvPr/>
        </p:nvSpPr>
        <p:spPr>
          <a:xfrm>
            <a:off x="5952882" y="2116549"/>
            <a:ext cx="1845133" cy="2053024"/>
          </a:xfrm>
          <a:custGeom>
            <a:avLst/>
            <a:gdLst>
              <a:gd name="connsiteX0" fmla="*/ 0 w 1845133"/>
              <a:gd name="connsiteY0" fmla="*/ 1655107 h 2053024"/>
              <a:gd name="connsiteX1" fmla="*/ 37596 w 1845133"/>
              <a:gd name="connsiteY1" fmla="*/ 1660845 h 2053024"/>
              <a:gd name="connsiteX2" fmla="*/ 143117 w 1845133"/>
              <a:gd name="connsiteY2" fmla="*/ 1666173 h 2053024"/>
              <a:gd name="connsiteX3" fmla="*/ 248638 w 1845133"/>
              <a:gd name="connsiteY3" fmla="*/ 1660845 h 2053024"/>
              <a:gd name="connsiteX4" fmla="*/ 286236 w 1845133"/>
              <a:gd name="connsiteY4" fmla="*/ 1655107 h 2053024"/>
              <a:gd name="connsiteX5" fmla="*/ 269524 w 1845133"/>
              <a:gd name="connsiteY5" fmla="*/ 1677455 h 2053024"/>
              <a:gd name="connsiteX6" fmla="*/ 202914 w 1845133"/>
              <a:gd name="connsiteY6" fmla="*/ 1750744 h 2053024"/>
              <a:gd name="connsiteX7" fmla="*/ 143118 w 1845133"/>
              <a:gd name="connsiteY7" fmla="*/ 1805091 h 2053024"/>
              <a:gd name="connsiteX8" fmla="*/ 83321 w 1845133"/>
              <a:gd name="connsiteY8" fmla="*/ 1750744 h 2053024"/>
              <a:gd name="connsiteX9" fmla="*/ 16711 w 1845133"/>
              <a:gd name="connsiteY9" fmla="*/ 1677455 h 2053024"/>
              <a:gd name="connsiteX10" fmla="*/ 956206 w 1845133"/>
              <a:gd name="connsiteY10" fmla="*/ 0 h 2053024"/>
              <a:gd name="connsiteX11" fmla="*/ 1021081 w 1845133"/>
              <a:gd name="connsiteY11" fmla="*/ 9901 h 2053024"/>
              <a:gd name="connsiteX12" fmla="*/ 1845133 w 1845133"/>
              <a:gd name="connsiteY12" fmla="*/ 1020979 h 2053024"/>
              <a:gd name="connsiteX13" fmla="*/ 1798734 w 1845133"/>
              <a:gd name="connsiteY13" fmla="*/ 1327878 h 2053024"/>
              <a:gd name="connsiteX14" fmla="*/ 1769472 w 1845133"/>
              <a:gd name="connsiteY14" fmla="*/ 1407829 h 2053024"/>
              <a:gd name="connsiteX15" fmla="*/ 1764030 w 1845133"/>
              <a:gd name="connsiteY15" fmla="*/ 1422698 h 2053024"/>
              <a:gd name="connsiteX16" fmla="*/ 1214807 w 1845133"/>
              <a:gd name="connsiteY16" fmla="*/ 1971921 h 2053024"/>
              <a:gd name="connsiteX17" fmla="*/ 1157073 w 1845133"/>
              <a:gd name="connsiteY17" fmla="*/ 1993052 h 2053024"/>
              <a:gd name="connsiteX18" fmla="*/ 1119987 w 1845133"/>
              <a:gd name="connsiteY18" fmla="*/ 2006625 h 2053024"/>
              <a:gd name="connsiteX19" fmla="*/ 813088 w 1845133"/>
              <a:gd name="connsiteY19" fmla="*/ 2053024 h 2053024"/>
              <a:gd name="connsiteX20" fmla="*/ 506189 w 1845133"/>
              <a:gd name="connsiteY20" fmla="*/ 2006625 h 2053024"/>
              <a:gd name="connsiteX21" fmla="*/ 484818 w 1845133"/>
              <a:gd name="connsiteY21" fmla="*/ 1998803 h 2053024"/>
              <a:gd name="connsiteX22" fmla="*/ 411369 w 1845133"/>
              <a:gd name="connsiteY22" fmla="*/ 1971921 h 2053024"/>
              <a:gd name="connsiteX23" fmla="*/ 156611 w 1845133"/>
              <a:gd name="connsiteY23" fmla="*/ 1817355 h 2053024"/>
              <a:gd name="connsiteX24" fmla="*/ 143119 w 1845133"/>
              <a:gd name="connsiteY24" fmla="*/ 1805092 h 2053024"/>
              <a:gd name="connsiteX25" fmla="*/ 202915 w 1845133"/>
              <a:gd name="connsiteY25" fmla="*/ 1750745 h 2053024"/>
              <a:gd name="connsiteX26" fmla="*/ 269525 w 1845133"/>
              <a:gd name="connsiteY26" fmla="*/ 1677456 h 2053024"/>
              <a:gd name="connsiteX27" fmla="*/ 286237 w 1845133"/>
              <a:gd name="connsiteY27" fmla="*/ 1655108 h 2053024"/>
              <a:gd name="connsiteX28" fmla="*/ 351111 w 1845133"/>
              <a:gd name="connsiteY28" fmla="*/ 1645207 h 2053024"/>
              <a:gd name="connsiteX29" fmla="*/ 450017 w 1845133"/>
              <a:gd name="connsiteY29" fmla="*/ 1619775 h 2053024"/>
              <a:gd name="connsiteX30" fmla="*/ 487200 w 1845133"/>
              <a:gd name="connsiteY30" fmla="*/ 1606166 h 2053024"/>
              <a:gd name="connsiteX31" fmla="*/ 544837 w 1845133"/>
              <a:gd name="connsiteY31" fmla="*/ 1585071 h 2053024"/>
              <a:gd name="connsiteX32" fmla="*/ 799595 w 1845133"/>
              <a:gd name="connsiteY32" fmla="*/ 1430505 h 2053024"/>
              <a:gd name="connsiteX33" fmla="*/ 824177 w 1845133"/>
              <a:gd name="connsiteY33" fmla="*/ 1408163 h 2053024"/>
              <a:gd name="connsiteX34" fmla="*/ 872884 w 1845133"/>
              <a:gd name="connsiteY34" fmla="*/ 1363895 h 2053024"/>
              <a:gd name="connsiteX35" fmla="*/ 1154196 w 1845133"/>
              <a:gd name="connsiteY35" fmla="*/ 842122 h 2053024"/>
              <a:gd name="connsiteX36" fmla="*/ 1157169 w 1845133"/>
              <a:gd name="connsiteY36" fmla="*/ 822641 h 2053024"/>
              <a:gd name="connsiteX37" fmla="*/ 1169835 w 1845133"/>
              <a:gd name="connsiteY37" fmla="*/ 739650 h 2053024"/>
              <a:gd name="connsiteX38" fmla="*/ 1175163 w 1845133"/>
              <a:gd name="connsiteY38" fmla="*/ 634129 h 2053024"/>
              <a:gd name="connsiteX39" fmla="*/ 998906 w 1845133"/>
              <a:gd name="connsiteY39" fmla="*/ 57103 h 2053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845133" h="2053024">
                <a:moveTo>
                  <a:pt x="0" y="1655107"/>
                </a:moveTo>
                <a:lnTo>
                  <a:pt x="37596" y="1660845"/>
                </a:lnTo>
                <a:cubicBezTo>
                  <a:pt x="72291" y="1664368"/>
                  <a:pt x="107493" y="1666173"/>
                  <a:pt x="143117" y="1666173"/>
                </a:cubicBezTo>
                <a:cubicBezTo>
                  <a:pt x="178741" y="1666173"/>
                  <a:pt x="213944" y="1664368"/>
                  <a:pt x="248638" y="1660845"/>
                </a:cubicBezTo>
                <a:lnTo>
                  <a:pt x="286236" y="1655107"/>
                </a:lnTo>
                <a:lnTo>
                  <a:pt x="269524" y="1677455"/>
                </a:lnTo>
                <a:cubicBezTo>
                  <a:pt x="248492" y="1702940"/>
                  <a:pt x="226260" y="1727399"/>
                  <a:pt x="202914" y="1750744"/>
                </a:cubicBezTo>
                <a:lnTo>
                  <a:pt x="143118" y="1805091"/>
                </a:lnTo>
                <a:lnTo>
                  <a:pt x="83321" y="1750744"/>
                </a:lnTo>
                <a:cubicBezTo>
                  <a:pt x="59976" y="1727399"/>
                  <a:pt x="37744" y="1702940"/>
                  <a:pt x="16711" y="1677455"/>
                </a:cubicBezTo>
                <a:close/>
                <a:moveTo>
                  <a:pt x="956206" y="0"/>
                </a:moveTo>
                <a:lnTo>
                  <a:pt x="1021081" y="9901"/>
                </a:lnTo>
                <a:cubicBezTo>
                  <a:pt x="1491367" y="106136"/>
                  <a:pt x="1845133" y="522244"/>
                  <a:pt x="1845133" y="1020979"/>
                </a:cubicBezTo>
                <a:cubicBezTo>
                  <a:pt x="1845133" y="1127851"/>
                  <a:pt x="1828889" y="1230929"/>
                  <a:pt x="1798734" y="1327878"/>
                </a:cubicBezTo>
                <a:lnTo>
                  <a:pt x="1769472" y="1407829"/>
                </a:lnTo>
                <a:lnTo>
                  <a:pt x="1764030" y="1422698"/>
                </a:lnTo>
                <a:cubicBezTo>
                  <a:pt x="1659581" y="1669642"/>
                  <a:pt x="1461751" y="1867472"/>
                  <a:pt x="1214807" y="1971921"/>
                </a:cubicBezTo>
                <a:lnTo>
                  <a:pt x="1157073" y="1993052"/>
                </a:lnTo>
                <a:lnTo>
                  <a:pt x="1119987" y="2006625"/>
                </a:lnTo>
                <a:cubicBezTo>
                  <a:pt x="1023038" y="2036780"/>
                  <a:pt x="919960" y="2053024"/>
                  <a:pt x="813088" y="2053024"/>
                </a:cubicBezTo>
                <a:cubicBezTo>
                  <a:pt x="706216" y="2053024"/>
                  <a:pt x="603139" y="2036780"/>
                  <a:pt x="506189" y="2006625"/>
                </a:cubicBezTo>
                <a:lnTo>
                  <a:pt x="484818" y="1998803"/>
                </a:lnTo>
                <a:lnTo>
                  <a:pt x="411369" y="1971921"/>
                </a:lnTo>
                <a:cubicBezTo>
                  <a:pt x="318766" y="1932753"/>
                  <a:pt x="233068" y="1880453"/>
                  <a:pt x="156611" y="1817355"/>
                </a:cubicBezTo>
                <a:lnTo>
                  <a:pt x="143119" y="1805092"/>
                </a:lnTo>
                <a:lnTo>
                  <a:pt x="202915" y="1750745"/>
                </a:lnTo>
                <a:cubicBezTo>
                  <a:pt x="226261" y="1727400"/>
                  <a:pt x="248493" y="1702941"/>
                  <a:pt x="269525" y="1677456"/>
                </a:cubicBezTo>
                <a:lnTo>
                  <a:pt x="286237" y="1655108"/>
                </a:lnTo>
                <a:lnTo>
                  <a:pt x="351111" y="1645207"/>
                </a:lnTo>
                <a:cubicBezTo>
                  <a:pt x="384703" y="1638333"/>
                  <a:pt x="417701" y="1629827"/>
                  <a:pt x="450017" y="1619775"/>
                </a:cubicBezTo>
                <a:lnTo>
                  <a:pt x="487200" y="1606166"/>
                </a:lnTo>
                <a:lnTo>
                  <a:pt x="544837" y="1585071"/>
                </a:lnTo>
                <a:cubicBezTo>
                  <a:pt x="637441" y="1545903"/>
                  <a:pt x="723138" y="1493603"/>
                  <a:pt x="799595" y="1430505"/>
                </a:cubicBezTo>
                <a:lnTo>
                  <a:pt x="824177" y="1408163"/>
                </a:lnTo>
                <a:lnTo>
                  <a:pt x="872884" y="1363895"/>
                </a:lnTo>
                <a:cubicBezTo>
                  <a:pt x="1012957" y="1223823"/>
                  <a:pt x="1112953" y="1043673"/>
                  <a:pt x="1154196" y="842122"/>
                </a:cubicBezTo>
                <a:lnTo>
                  <a:pt x="1157169" y="822641"/>
                </a:lnTo>
                <a:lnTo>
                  <a:pt x="1169835" y="739650"/>
                </a:lnTo>
                <a:cubicBezTo>
                  <a:pt x="1173358" y="704955"/>
                  <a:pt x="1175163" y="669753"/>
                  <a:pt x="1175163" y="634129"/>
                </a:cubicBezTo>
                <a:cubicBezTo>
                  <a:pt x="1175163" y="420386"/>
                  <a:pt x="1110186" y="221818"/>
                  <a:pt x="998906" y="57103"/>
                </a:cubicBezTo>
                <a:close/>
              </a:path>
            </a:pathLst>
          </a:custGeom>
          <a:solidFill>
            <a:schemeClr val="accent2">
              <a:lumMod val="75000"/>
              <a:alpha val="49804"/>
            </a:schemeClr>
          </a:solidFill>
          <a:ln>
            <a:noFill/>
          </a:ln>
          <a:effectLst>
            <a:outerShdw blurRad="241300" dist="38100" dir="13500000" algn="br" rotWithShape="0">
              <a:prstClr val="black">
                <a:alpha val="66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6CB830-3E9E-C888-7B01-A043F16D4EB4}"/>
              </a:ext>
            </a:extLst>
          </p:cNvPr>
          <p:cNvSpPr txBox="1"/>
          <p:nvPr/>
        </p:nvSpPr>
        <p:spPr>
          <a:xfrm>
            <a:off x="0" y="34951"/>
            <a:ext cx="9308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STARBUCKS SHOPPER’S PREFERENCE :-</a:t>
            </a:r>
            <a:endParaRPr lang="en-IN" sz="2800" dirty="0">
              <a:ln w="0"/>
              <a:solidFill>
                <a:schemeClr val="accent2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702746E-12B3-6097-9813-B47F468F11E8}"/>
              </a:ext>
            </a:extLst>
          </p:cNvPr>
          <p:cNvSpPr txBox="1"/>
          <p:nvPr/>
        </p:nvSpPr>
        <p:spPr>
          <a:xfrm>
            <a:off x="3014781" y="2970379"/>
            <a:ext cx="51488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2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0FD6FF0-9773-43BC-563B-D80C8CB42DE3}"/>
              </a:ext>
            </a:extLst>
          </p:cNvPr>
          <p:cNvSpPr txBox="1"/>
          <p:nvPr/>
        </p:nvSpPr>
        <p:spPr>
          <a:xfrm>
            <a:off x="3087930" y="1364689"/>
            <a:ext cx="3561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1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8BF52-84B8-C7A1-3341-DFD03EA5AF55}"/>
              </a:ext>
            </a:extLst>
          </p:cNvPr>
          <p:cNvSpPr txBox="1"/>
          <p:nvPr/>
        </p:nvSpPr>
        <p:spPr>
          <a:xfrm>
            <a:off x="3014781" y="4576069"/>
            <a:ext cx="54213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3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27E919-AF6B-E4C2-2FB8-7E8C3FD7FFAE}"/>
              </a:ext>
            </a:extLst>
          </p:cNvPr>
          <p:cNvSpPr txBox="1"/>
          <p:nvPr/>
        </p:nvSpPr>
        <p:spPr>
          <a:xfrm>
            <a:off x="8482187" y="2879180"/>
            <a:ext cx="532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5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9587F7-5287-6A86-7528-F05CD6DB0634}"/>
              </a:ext>
            </a:extLst>
          </p:cNvPr>
          <p:cNvSpPr txBox="1"/>
          <p:nvPr/>
        </p:nvSpPr>
        <p:spPr>
          <a:xfrm>
            <a:off x="8451167" y="1364689"/>
            <a:ext cx="5084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4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D40A1C1-9B5B-7FDE-7E6F-A73908BFC5A2}"/>
              </a:ext>
            </a:extLst>
          </p:cNvPr>
          <p:cNvSpPr txBox="1"/>
          <p:nvPr/>
        </p:nvSpPr>
        <p:spPr>
          <a:xfrm>
            <a:off x="8467985" y="4576069"/>
            <a:ext cx="543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2">
                    <a:lumMod val="50000"/>
                  </a:schemeClr>
                </a:solidFill>
                <a:latin typeface="Agency FB" panose="020B0503020202020204" pitchFamily="34" charset="0"/>
              </a:rPr>
              <a:t>6</a:t>
            </a:r>
            <a:endParaRPr lang="en-IN" sz="5400" dirty="0">
              <a:solidFill>
                <a:schemeClr val="accent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CF449A2-2CD8-344C-32D5-801C938FDA79}"/>
              </a:ext>
            </a:extLst>
          </p:cNvPr>
          <p:cNvGrpSpPr/>
          <p:nvPr/>
        </p:nvGrpSpPr>
        <p:grpSpPr>
          <a:xfrm>
            <a:off x="0" y="1335752"/>
            <a:ext cx="3087930" cy="936878"/>
            <a:chOff x="7083806" y="1186623"/>
            <a:chExt cx="4974217" cy="93687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E2C0DE1-A7B0-1E20-F285-6A72377E6EE0}"/>
                </a:ext>
              </a:extLst>
            </p:cNvPr>
            <p:cNvSpPr txBox="1"/>
            <p:nvPr/>
          </p:nvSpPr>
          <p:spPr>
            <a:xfrm>
              <a:off x="8488908" y="1186623"/>
              <a:ext cx="356911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2000" b="1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Shopping </a:t>
              </a:r>
              <a:r>
                <a:rPr lang="en-IN" sz="2000" b="1" u="sng" dirty="0" err="1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Behavior</a:t>
              </a:r>
              <a:endParaRPr lang="en-IN" sz="2000" b="1" u="sng" dirty="0">
                <a:solidFill>
                  <a:schemeClr val="accent2">
                    <a:lumMod val="50000"/>
                  </a:schemeClr>
                </a:solidFill>
                <a:effectLst/>
                <a:latin typeface="Bahnschrift Light Condensed" panose="020B0502040204020203" pitchFamily="34" charset="0"/>
              </a:endParaRPr>
            </a:p>
            <a:p>
              <a:pPr algn="r"/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A72A488-0965-AA20-0AB7-D6D18BE6E8FF}"/>
                </a:ext>
              </a:extLst>
            </p:cNvPr>
            <p:cNvSpPr txBox="1"/>
            <p:nvPr/>
          </p:nvSpPr>
          <p:spPr>
            <a:xfrm>
              <a:off x="7083806" y="1431004"/>
              <a:ext cx="497421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 shoppers exhibit a higher frequency of daily purchases, indicating a reliance on the café experience, primarily purchasing in-store.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75E9B5-2A70-668D-65A3-3B86DA9339A4}"/>
              </a:ext>
            </a:extLst>
          </p:cNvPr>
          <p:cNvGrpSpPr/>
          <p:nvPr/>
        </p:nvGrpSpPr>
        <p:grpSpPr>
          <a:xfrm>
            <a:off x="12351" y="2939040"/>
            <a:ext cx="3096176" cy="1375722"/>
            <a:chOff x="7384004" y="1147889"/>
            <a:chExt cx="9652231" cy="137572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77B9A4-8D0A-43B5-C9C6-55D05EB47EAF}"/>
                </a:ext>
              </a:extLst>
            </p:cNvPr>
            <p:cNvSpPr txBox="1"/>
            <p:nvPr/>
          </p:nvSpPr>
          <p:spPr>
            <a:xfrm>
              <a:off x="9804126" y="1147889"/>
              <a:ext cx="723210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Health and Sustainability</a:t>
              </a:r>
            </a:p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1F26FCC-A595-DE48-5D72-E9D9536616F5}"/>
                </a:ext>
              </a:extLst>
            </p:cNvPr>
            <p:cNvSpPr txBox="1"/>
            <p:nvPr/>
          </p:nvSpPr>
          <p:spPr>
            <a:xfrm>
              <a:off x="7384004" y="1431004"/>
              <a:ext cx="962652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Health and sustainability are significant considerations for Starbucks shoppers, evidenced by their</a:t>
              </a:r>
              <a:r>
                <a:rPr lang="en-US" sz="1300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higher percentages. They demonstrate a willingness to invest in sustainable options.</a:t>
              </a:r>
            </a:p>
            <a:p>
              <a:pPr algn="r"/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203019E-80F5-67AE-66D2-AB61A3D2CBE7}"/>
              </a:ext>
            </a:extLst>
          </p:cNvPr>
          <p:cNvGrpSpPr/>
          <p:nvPr/>
        </p:nvGrpSpPr>
        <p:grpSpPr>
          <a:xfrm>
            <a:off x="-74645" y="4620611"/>
            <a:ext cx="3200634" cy="1093670"/>
            <a:chOff x="4807968" y="1229886"/>
            <a:chExt cx="3552261" cy="109367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811832B-EE45-49F6-42C7-5F32CC55B3A1}"/>
                </a:ext>
              </a:extLst>
            </p:cNvPr>
            <p:cNvSpPr txBox="1"/>
            <p:nvPr/>
          </p:nvSpPr>
          <p:spPr>
            <a:xfrm>
              <a:off x="6321654" y="1229886"/>
              <a:ext cx="203210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N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Interests and Hobbies</a:t>
              </a:r>
            </a:p>
            <a:p>
              <a:pPr algn="r"/>
              <a:r>
                <a:rPr lang="en-US" sz="1600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sz="1600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3576019-742A-B40A-C03D-6E925713658F}"/>
                </a:ext>
              </a:extLst>
            </p:cNvPr>
            <p:cNvSpPr txBox="1"/>
            <p:nvPr/>
          </p:nvSpPr>
          <p:spPr>
            <a:xfrm>
              <a:off x="4807968" y="1431004"/>
              <a:ext cx="3552261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consumers actively engage socially and involve themselves in travel and fitness, indicating a more dynamic lifestyle.</a:t>
              </a:r>
            </a:p>
            <a:p>
              <a:pPr algn="r"/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9CEA32C-27A8-9724-AADB-879C00292A08}"/>
              </a:ext>
            </a:extLst>
          </p:cNvPr>
          <p:cNvGrpSpPr/>
          <p:nvPr/>
        </p:nvGrpSpPr>
        <p:grpSpPr>
          <a:xfrm>
            <a:off x="8864202" y="1367381"/>
            <a:ext cx="3172288" cy="1180145"/>
            <a:chOff x="4807968" y="1143411"/>
            <a:chExt cx="3172288" cy="1180145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329CD7D-AD1B-A942-8FBB-314439D82191}"/>
                </a:ext>
              </a:extLst>
            </p:cNvPr>
            <p:cNvSpPr txBox="1"/>
            <p:nvPr/>
          </p:nvSpPr>
          <p:spPr>
            <a:xfrm>
              <a:off x="4807968" y="1143411"/>
              <a:ext cx="19271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Exposed Touchpoints</a:t>
              </a:r>
            </a:p>
            <a:p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6A81A0F-9378-563B-7F85-E8A2010A7854}"/>
                </a:ext>
              </a:extLst>
            </p:cNvPr>
            <p:cNvSpPr txBox="1"/>
            <p:nvPr/>
          </p:nvSpPr>
          <p:spPr>
            <a:xfrm>
              <a:off x="4807968" y="1431004"/>
              <a:ext cx="317228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The preferences for touchpoints highlight the differing marketing strategies that would work best for each brand.</a:t>
              </a:r>
            </a:p>
            <a:p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075C9FD-71F4-4D71-4724-A8315A02A610}"/>
              </a:ext>
            </a:extLst>
          </p:cNvPr>
          <p:cNvGrpSpPr/>
          <p:nvPr/>
        </p:nvGrpSpPr>
        <p:grpSpPr>
          <a:xfrm>
            <a:off x="8939453" y="2814930"/>
            <a:ext cx="3172289" cy="1180145"/>
            <a:chOff x="4807968" y="1143411"/>
            <a:chExt cx="3172289" cy="1180145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B6570F4-44F6-63EF-C56B-4FB4D469900A}"/>
                </a:ext>
              </a:extLst>
            </p:cNvPr>
            <p:cNvSpPr txBox="1"/>
            <p:nvPr/>
          </p:nvSpPr>
          <p:spPr>
            <a:xfrm>
              <a:off x="4807968" y="1143411"/>
              <a:ext cx="18293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Financial Attitudes</a:t>
              </a:r>
              <a:r>
                <a:rPr lang="en-US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  <a:t> </a:t>
              </a: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B1EFA9A-683F-583A-8C33-D3A8D03756FF}"/>
                </a:ext>
              </a:extLst>
            </p:cNvPr>
            <p:cNvSpPr txBox="1"/>
            <p:nvPr/>
          </p:nvSpPr>
          <p:spPr>
            <a:xfrm>
              <a:off x="4807968" y="1431004"/>
              <a:ext cx="317228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buyers are more open to spending on premium products, displaying less price sensitivity than Nescafe consumers.</a:t>
              </a:r>
            </a:p>
            <a:p>
              <a:endParaRPr lang="en-IN" sz="1300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56E91B-F1B4-A5F8-6B4C-A315A9DF3A31}"/>
              </a:ext>
            </a:extLst>
          </p:cNvPr>
          <p:cNvGrpSpPr/>
          <p:nvPr/>
        </p:nvGrpSpPr>
        <p:grpSpPr>
          <a:xfrm>
            <a:off x="8939453" y="4525274"/>
            <a:ext cx="3172289" cy="984885"/>
            <a:chOff x="4807968" y="1143411"/>
            <a:chExt cx="3172289" cy="984885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0C51674-F93E-7725-F8B3-EC4C80B6B1AB}"/>
                </a:ext>
              </a:extLst>
            </p:cNvPr>
            <p:cNvSpPr txBox="1"/>
            <p:nvPr/>
          </p:nvSpPr>
          <p:spPr>
            <a:xfrm>
              <a:off x="4807968" y="1143411"/>
              <a:ext cx="1560042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IN" sz="2000" b="1" i="0" u="sng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Online Shopping</a:t>
              </a:r>
            </a:p>
            <a:p>
              <a:br>
                <a:rPr lang="en-IN" sz="2000" b="1" u="sng" dirty="0">
                  <a:solidFill>
                    <a:schemeClr val="accent2">
                      <a:lumMod val="50000"/>
                    </a:schemeClr>
                  </a:solidFill>
                  <a:latin typeface="Bahnschrift Light Condensed" panose="020B0502040204020203" pitchFamily="34" charset="0"/>
                </a:rPr>
              </a:br>
              <a:endParaRPr lang="en-IN" b="1" u="sng" dirty="0">
                <a:solidFill>
                  <a:schemeClr val="accent2">
                    <a:lumMod val="50000"/>
                  </a:schemeClr>
                </a:solidFill>
                <a:latin typeface="Bahnschrift Light Condensed" panose="020B0502040204020203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1F35880-3301-7166-6F97-414F8F6015AA}"/>
                </a:ext>
              </a:extLst>
            </p:cNvPr>
            <p:cNvSpPr txBox="1"/>
            <p:nvPr/>
          </p:nvSpPr>
          <p:spPr>
            <a:xfrm>
              <a:off x="4807968" y="1431004"/>
              <a:ext cx="317228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3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Bahnschrift Light Condensed" panose="020B0502040204020203" pitchFamily="34" charset="0"/>
                </a:rPr>
                <a:t>Starbucks shoppers are more active online, with a notable proportion purchasing weekly, reflecting a willingness to engage with e-commerce.</a:t>
              </a:r>
            </a:p>
          </p:txBody>
        </p:sp>
      </p:grpSp>
      <p:pic>
        <p:nvPicPr>
          <p:cNvPr id="3" name="Graphic 2" descr="Shopping cart with solid fill">
            <a:extLst>
              <a:ext uri="{FF2B5EF4-FFF2-40B4-BE49-F238E27FC236}">
                <a16:creationId xmlns:a16="http://schemas.microsoft.com/office/drawing/2014/main" id="{F7D9527D-EFC1-F857-68BC-C5A5ED9C8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4254" y="2262871"/>
            <a:ext cx="569310" cy="569310"/>
          </a:xfrm>
          <a:prstGeom prst="rect">
            <a:avLst/>
          </a:prstGeom>
        </p:spPr>
      </p:pic>
      <p:pic>
        <p:nvPicPr>
          <p:cNvPr id="5" name="Graphic 4" descr="Medical with solid fill">
            <a:extLst>
              <a:ext uri="{FF2B5EF4-FFF2-40B4-BE49-F238E27FC236}">
                <a16:creationId xmlns:a16="http://schemas.microsoft.com/office/drawing/2014/main" id="{83E70909-32AC-D1F7-A2E9-D0EEA8DA8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6320" y="3500030"/>
            <a:ext cx="705981" cy="705981"/>
          </a:xfrm>
          <a:prstGeom prst="rect">
            <a:avLst/>
          </a:prstGeom>
        </p:spPr>
      </p:pic>
      <p:pic>
        <p:nvPicPr>
          <p:cNvPr id="7" name="Graphic 6" descr="Smiling with hearts face outline with solid fill">
            <a:extLst>
              <a:ext uri="{FF2B5EF4-FFF2-40B4-BE49-F238E27FC236}">
                <a16:creationId xmlns:a16="http://schemas.microsoft.com/office/drawing/2014/main" id="{223DDCD5-45CB-06EA-1DA7-B5B38380A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9553" y="4427169"/>
            <a:ext cx="702898" cy="702898"/>
          </a:xfrm>
          <a:prstGeom prst="rect">
            <a:avLst/>
          </a:prstGeom>
        </p:spPr>
      </p:pic>
      <p:pic>
        <p:nvPicPr>
          <p:cNvPr id="9" name="Graphic 8" descr="Money with solid fill">
            <a:extLst>
              <a:ext uri="{FF2B5EF4-FFF2-40B4-BE49-F238E27FC236}">
                <a16:creationId xmlns:a16="http://schemas.microsoft.com/office/drawing/2014/main" id="{6DB513F5-B2F2-DB07-8B27-7E47E4A9C0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9698" y="2857902"/>
            <a:ext cx="714275" cy="714275"/>
          </a:xfrm>
          <a:prstGeom prst="rect">
            <a:avLst/>
          </a:prstGeom>
        </p:spPr>
      </p:pic>
      <p:pic>
        <p:nvPicPr>
          <p:cNvPr id="11" name="Graphic 10" descr="Internet with solid fill">
            <a:extLst>
              <a:ext uri="{FF2B5EF4-FFF2-40B4-BE49-F238E27FC236}">
                <a16:creationId xmlns:a16="http://schemas.microsoft.com/office/drawing/2014/main" id="{90D118C5-731F-2C0A-C4E6-826B02096A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48302" y="4206701"/>
            <a:ext cx="684942" cy="684942"/>
          </a:xfrm>
          <a:prstGeom prst="rect">
            <a:avLst/>
          </a:prstGeom>
        </p:spPr>
      </p:pic>
      <p:pic>
        <p:nvPicPr>
          <p:cNvPr id="13" name="Graphic 12" descr="Upward trend with solid fill">
            <a:extLst>
              <a:ext uri="{FF2B5EF4-FFF2-40B4-BE49-F238E27FC236}">
                <a16:creationId xmlns:a16="http://schemas.microsoft.com/office/drawing/2014/main" id="{29E7EE82-ADCE-1748-C114-F1347CEDC28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2231" y="1933262"/>
            <a:ext cx="653217" cy="6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8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5000"/>
                <a:lumOff val="95000"/>
              </a:schemeClr>
            </a:gs>
            <a:gs pos="100000">
              <a:schemeClr val="accent2">
                <a:lumMod val="20000"/>
                <a:lumOff val="80000"/>
              </a:schemeClr>
            </a:gs>
            <a:gs pos="84000">
              <a:srgbClr val="F5E0D2"/>
            </a:gs>
            <a:gs pos="25000">
              <a:schemeClr val="accent2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5DB5AA-9870-680C-6804-EEF8699E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785250"/>
              </p:ext>
            </p:extLst>
          </p:nvPr>
        </p:nvGraphicFramePr>
        <p:xfrm>
          <a:off x="121919" y="1066801"/>
          <a:ext cx="11913327" cy="508522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919485">
                  <a:extLst>
                    <a:ext uri="{9D8B030D-6E8A-4147-A177-3AD203B41FA5}">
                      <a16:colId xmlns:a16="http://schemas.microsoft.com/office/drawing/2014/main" val="3771661902"/>
                    </a:ext>
                  </a:extLst>
                </a:gridCol>
                <a:gridCol w="1856893">
                  <a:extLst>
                    <a:ext uri="{9D8B030D-6E8A-4147-A177-3AD203B41FA5}">
                      <a16:colId xmlns:a16="http://schemas.microsoft.com/office/drawing/2014/main" val="676898912"/>
                    </a:ext>
                  </a:extLst>
                </a:gridCol>
                <a:gridCol w="2023807">
                  <a:extLst>
                    <a:ext uri="{9D8B030D-6E8A-4147-A177-3AD203B41FA5}">
                      <a16:colId xmlns:a16="http://schemas.microsoft.com/office/drawing/2014/main" val="3502040372"/>
                    </a:ext>
                  </a:extLst>
                </a:gridCol>
                <a:gridCol w="1001469">
                  <a:extLst>
                    <a:ext uri="{9D8B030D-6E8A-4147-A177-3AD203B41FA5}">
                      <a16:colId xmlns:a16="http://schemas.microsoft.com/office/drawing/2014/main" val="2833383112"/>
                    </a:ext>
                  </a:extLst>
                </a:gridCol>
                <a:gridCol w="5111673">
                  <a:extLst>
                    <a:ext uri="{9D8B030D-6E8A-4147-A177-3AD203B41FA5}">
                      <a16:colId xmlns:a16="http://schemas.microsoft.com/office/drawing/2014/main" val="2973528573"/>
                    </a:ext>
                  </a:extLst>
                </a:gridCol>
              </a:tblGrid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Characteristic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Nescafe Shoppers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Starbucks Shoppers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Best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</a:rPr>
                        <a:t>Reason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827749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Age Preference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Stronger in ages 35-44 (23.2%); Index: 138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Broader distribution leaning towards Millennials (27.4%)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Engages younger demographics, making it more relevant in lifestyle markets.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1643810645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Education Level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Varied; 7.2% less than high school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Higher education representation, but less pronounced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Higher education focus aligns with premium products and branding.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815005407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Online Shopping Preference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63.6% agree shopping online saves 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38% prefer physical stores, distrust fresh food online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percentage indicating a preference for convenience and efficiency.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380922318"/>
                  </a:ext>
                </a:extLst>
              </a:tr>
              <a:tr h="82978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Staying Updated on Health Trends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13.20%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15.40%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engagement in health trends indicates a preference for better nutrition.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2345661460"/>
                  </a:ext>
                </a:extLst>
              </a:tr>
              <a:tr h="6043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Vitamin and Supplement Use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43.6% proactive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36.20%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Comparable, but slightly more proactive on supplement use.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1521179417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Cooking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38.70%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35.50%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interest suggests consumer engagement with food preparation at home.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3600548929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Baking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33.50%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29.40%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Emphasizes DIY kitchen activities, aligning with brand's home experience.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110319699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Online Learning Platforms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19.3% (mobile devices)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20.1% (social media)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engagement on social media allows for effective marketing.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3869476128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Catalogs/Brochures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4.90%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4.50%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Social presence enhances brand visibility.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895329635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Budget Consciousness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31.8% cautious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30.20%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percentage indicates a more careful approach to spending.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3298693885"/>
                  </a:ext>
                </a:extLst>
              </a:tr>
              <a:tr h="1746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Comfort with Debt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33.5% discomfort with debt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27.30%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Reflects cautious financial attitudes among consumers.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593817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Health Management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More proactive, willing to manage health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Focused on experience; healthy options are secondary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Nescafe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More emphasis on personal health management.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10411464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Shopping Experience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Convenience-driven, looking for deals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Quality-driven, valuing experience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Starbucks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Higher focus on creating an experiential shopping atmosphere.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3778721239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/>
                </a:tc>
                <a:extLst>
                  <a:ext uri="{0D108BD9-81ED-4DB2-BD59-A6C34878D82A}">
                    <a16:rowId xmlns:a16="http://schemas.microsoft.com/office/drawing/2014/main" val="1949739691"/>
                  </a:ext>
                </a:extLst>
              </a:tr>
              <a:tr h="3467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Overall Summary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Overall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Both brands excel in different areas, appealing to distinct consumer values.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67" marR="2367" marT="2367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593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BE12F6-B6B3-0884-1E65-8EBD3B9441E2}"/>
              </a:ext>
            </a:extLst>
          </p:cNvPr>
          <p:cNvSpPr txBox="1"/>
          <p:nvPr/>
        </p:nvSpPr>
        <p:spPr>
          <a:xfrm>
            <a:off x="121919" y="244305"/>
            <a:ext cx="7489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ernard MT Condensed" panose="02050806060905020404" pitchFamily="18" charset="0"/>
              </a:rPr>
              <a:t>Here are insightful comparisons based on the analyzed data:-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23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8AC96BA-BE02-A796-C53B-B902BCFCCA9D}"/>
              </a:ext>
            </a:extLst>
          </p:cNvPr>
          <p:cNvSpPr txBox="1"/>
          <p:nvPr/>
        </p:nvSpPr>
        <p:spPr>
          <a:xfrm>
            <a:off x="5842928" y="2228458"/>
            <a:ext cx="51318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4</a:t>
            </a:r>
            <a:endParaRPr lang="en-IN" sz="5400" b="1" dirty="0">
              <a:ln/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CD237D6-9164-6F8F-6409-9468FDB67C84}"/>
              </a:ext>
            </a:extLst>
          </p:cNvPr>
          <p:cNvSpPr/>
          <p:nvPr/>
        </p:nvSpPr>
        <p:spPr>
          <a:xfrm>
            <a:off x="11251177" y="-2131857"/>
            <a:ext cx="1881646" cy="1932753"/>
          </a:xfrm>
          <a:custGeom>
            <a:avLst/>
            <a:gdLst>
              <a:gd name="connsiteX0" fmla="*/ 852219 w 1881646"/>
              <a:gd name="connsiteY0" fmla="*/ 0 h 1932753"/>
              <a:gd name="connsiteX1" fmla="*/ 1881646 w 1881646"/>
              <a:gd name="connsiteY1" fmla="*/ 1006916 h 1932753"/>
              <a:gd name="connsiteX2" fmla="*/ 976056 w 1881646"/>
              <a:gd name="connsiteY2" fmla="*/ 1932753 h 1932753"/>
              <a:gd name="connsiteX3" fmla="*/ 744047 w 1881646"/>
              <a:gd name="connsiteY3" fmla="*/ 1932753 h 1932753"/>
              <a:gd name="connsiteX4" fmla="*/ 744046 w 1881646"/>
              <a:gd name="connsiteY4" fmla="*/ 1932752 h 1932753"/>
              <a:gd name="connsiteX5" fmla="*/ 0 w 1881646"/>
              <a:gd name="connsiteY5" fmla="*/ 1932752 h 1932753"/>
              <a:gd name="connsiteX6" fmla="*/ 0 w 1881646"/>
              <a:gd name="connsiteY6" fmla="*/ 1213392 h 1932753"/>
              <a:gd name="connsiteX7" fmla="*/ 1 w 1881646"/>
              <a:gd name="connsiteY7" fmla="*/ 1213393 h 1932753"/>
              <a:gd name="connsiteX8" fmla="*/ 1 w 1881646"/>
              <a:gd name="connsiteY8" fmla="*/ 871271 h 193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646" h="1932753">
                <a:moveTo>
                  <a:pt x="852219" y="0"/>
                </a:moveTo>
                <a:lnTo>
                  <a:pt x="1881646" y="1006916"/>
                </a:lnTo>
                <a:lnTo>
                  <a:pt x="976056" y="1932753"/>
                </a:lnTo>
                <a:lnTo>
                  <a:pt x="744047" y="1932753"/>
                </a:lnTo>
                <a:lnTo>
                  <a:pt x="744046" y="1932752"/>
                </a:lnTo>
                <a:lnTo>
                  <a:pt x="0" y="1932752"/>
                </a:lnTo>
                <a:lnTo>
                  <a:pt x="0" y="1213392"/>
                </a:lnTo>
                <a:lnTo>
                  <a:pt x="1" y="1213393"/>
                </a:lnTo>
                <a:lnTo>
                  <a:pt x="1" y="871271"/>
                </a:lnTo>
                <a:close/>
              </a:path>
            </a:pathLst>
          </a:custGeom>
          <a:gradFill flip="none" rotWithShape="1">
            <a:gsLst>
              <a:gs pos="22000">
                <a:srgbClr val="FF0066"/>
              </a:gs>
              <a:gs pos="100000">
                <a:srgbClr val="FFFF00">
                  <a:alpha val="76000"/>
                </a:srgbClr>
              </a:gs>
              <a:gs pos="55000">
                <a:srgbClr val="FF6699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E3D5A5-9821-3F44-80F4-BA13B8CA3245}"/>
              </a:ext>
            </a:extLst>
          </p:cNvPr>
          <p:cNvSpPr/>
          <p:nvPr/>
        </p:nvSpPr>
        <p:spPr>
          <a:xfrm>
            <a:off x="-842718" y="-2074666"/>
            <a:ext cx="1909909" cy="1875562"/>
          </a:xfrm>
          <a:custGeom>
            <a:avLst/>
            <a:gdLst>
              <a:gd name="connsiteX0" fmla="*/ 1000915 w 1909909"/>
              <a:gd name="connsiteY0" fmla="*/ 0 h 1875562"/>
              <a:gd name="connsiteX1" fmla="*/ 1909909 w 1909909"/>
              <a:gd name="connsiteY1" fmla="*/ 878836 h 1875562"/>
              <a:gd name="connsiteX2" fmla="*/ 1909909 w 1909909"/>
              <a:gd name="connsiteY2" fmla="*/ 1107378 h 1875562"/>
              <a:gd name="connsiteX3" fmla="*/ 1909908 w 1909909"/>
              <a:gd name="connsiteY3" fmla="*/ 1107379 h 1875562"/>
              <a:gd name="connsiteX4" fmla="*/ 1909908 w 1909909"/>
              <a:gd name="connsiteY4" fmla="*/ 1875562 h 1875562"/>
              <a:gd name="connsiteX5" fmla="*/ 1158525 w 1909909"/>
              <a:gd name="connsiteY5" fmla="*/ 1875562 h 1875562"/>
              <a:gd name="connsiteX6" fmla="*/ 1158524 w 1909909"/>
              <a:gd name="connsiteY6" fmla="*/ 1875562 h 1875562"/>
              <a:gd name="connsiteX7" fmla="*/ 869135 w 1909909"/>
              <a:gd name="connsiteY7" fmla="*/ 1875562 h 1875562"/>
              <a:gd name="connsiteX8" fmla="*/ 0 w 1909909"/>
              <a:gd name="connsiteY8" fmla="*/ 1035262 h 187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09" h="1875562">
                <a:moveTo>
                  <a:pt x="1000915" y="0"/>
                </a:moveTo>
                <a:lnTo>
                  <a:pt x="1909909" y="878836"/>
                </a:lnTo>
                <a:lnTo>
                  <a:pt x="1909909" y="1107378"/>
                </a:lnTo>
                <a:lnTo>
                  <a:pt x="1909908" y="1107379"/>
                </a:lnTo>
                <a:lnTo>
                  <a:pt x="1909908" y="1875562"/>
                </a:lnTo>
                <a:lnTo>
                  <a:pt x="1158525" y="1875562"/>
                </a:lnTo>
                <a:lnTo>
                  <a:pt x="1158524" y="1875562"/>
                </a:lnTo>
                <a:lnTo>
                  <a:pt x="869135" y="1875562"/>
                </a:lnTo>
                <a:lnTo>
                  <a:pt x="0" y="1035262"/>
                </a:lnTo>
                <a:close/>
              </a:path>
            </a:pathLst>
          </a:custGeom>
          <a:gradFill flip="none" rotWithShape="1">
            <a:gsLst>
              <a:gs pos="17000">
                <a:srgbClr val="00CC99"/>
              </a:gs>
              <a:gs pos="84000">
                <a:schemeClr val="bg2">
                  <a:lumMod val="50000"/>
                  <a:alpha val="64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5448C83-8B3E-D419-90D4-56E0AB8B8934}"/>
              </a:ext>
            </a:extLst>
          </p:cNvPr>
          <p:cNvSpPr/>
          <p:nvPr/>
        </p:nvSpPr>
        <p:spPr>
          <a:xfrm>
            <a:off x="-842718" y="7078517"/>
            <a:ext cx="1881645" cy="1875561"/>
          </a:xfrm>
          <a:custGeom>
            <a:avLst/>
            <a:gdLst>
              <a:gd name="connsiteX0" fmla="*/ 849650 w 1881645"/>
              <a:gd name="connsiteY0" fmla="*/ 0 h 1875561"/>
              <a:gd name="connsiteX1" fmla="*/ 1137600 w 1881645"/>
              <a:gd name="connsiteY1" fmla="*/ 0 h 1875561"/>
              <a:gd name="connsiteX2" fmla="*/ 1881645 w 1881645"/>
              <a:gd name="connsiteY2" fmla="*/ 0 h 1875561"/>
              <a:gd name="connsiteX3" fmla="*/ 1881645 w 1881645"/>
              <a:gd name="connsiteY3" fmla="*/ 719361 h 1875561"/>
              <a:gd name="connsiteX4" fmla="*/ 1881645 w 1881645"/>
              <a:gd name="connsiteY4" fmla="*/ 1004291 h 1875561"/>
              <a:gd name="connsiteX5" fmla="*/ 1029428 w 1881645"/>
              <a:gd name="connsiteY5" fmla="*/ 1875561 h 1875561"/>
              <a:gd name="connsiteX6" fmla="*/ 0 w 1881645"/>
              <a:gd name="connsiteY6" fmla="*/ 868646 h 187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5" h="1875561">
                <a:moveTo>
                  <a:pt x="849650" y="0"/>
                </a:moveTo>
                <a:lnTo>
                  <a:pt x="1137600" y="0"/>
                </a:lnTo>
                <a:lnTo>
                  <a:pt x="1881645" y="0"/>
                </a:lnTo>
                <a:lnTo>
                  <a:pt x="1881645" y="719361"/>
                </a:lnTo>
                <a:lnTo>
                  <a:pt x="1881645" y="1004291"/>
                </a:lnTo>
                <a:lnTo>
                  <a:pt x="1029428" y="1875561"/>
                </a:lnTo>
                <a:lnTo>
                  <a:pt x="0" y="868646"/>
                </a:lnTo>
                <a:close/>
              </a:path>
            </a:pathLst>
          </a:custGeom>
          <a:gradFill flip="none" rotWithShape="1">
            <a:gsLst>
              <a:gs pos="22000">
                <a:srgbClr val="FF0066"/>
              </a:gs>
              <a:gs pos="100000">
                <a:srgbClr val="FFFF00">
                  <a:alpha val="87000"/>
                </a:srgbClr>
              </a:gs>
              <a:gs pos="66000">
                <a:srgbClr val="FF6699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CD8CCCB-000B-B8F6-BF83-4C01885ABFD8}"/>
              </a:ext>
            </a:extLst>
          </p:cNvPr>
          <p:cNvSpPr/>
          <p:nvPr/>
        </p:nvSpPr>
        <p:spPr>
          <a:xfrm>
            <a:off x="11222913" y="7078517"/>
            <a:ext cx="1909910" cy="1875563"/>
          </a:xfrm>
          <a:custGeom>
            <a:avLst/>
            <a:gdLst>
              <a:gd name="connsiteX0" fmla="*/ 1 w 1909910"/>
              <a:gd name="connsiteY0" fmla="*/ 0 h 1875563"/>
              <a:gd name="connsiteX1" fmla="*/ 695445 w 1909910"/>
              <a:gd name="connsiteY1" fmla="*/ 0 h 1875563"/>
              <a:gd name="connsiteX2" fmla="*/ 695446 w 1909910"/>
              <a:gd name="connsiteY2" fmla="*/ 0 h 1875563"/>
              <a:gd name="connsiteX3" fmla="*/ 1040775 w 1909910"/>
              <a:gd name="connsiteY3" fmla="*/ 0 h 1875563"/>
              <a:gd name="connsiteX4" fmla="*/ 1909910 w 1909910"/>
              <a:gd name="connsiteY4" fmla="*/ 840300 h 1875563"/>
              <a:gd name="connsiteX5" fmla="*/ 908994 w 1909910"/>
              <a:gd name="connsiteY5" fmla="*/ 1875563 h 1875563"/>
              <a:gd name="connsiteX6" fmla="*/ 0 w 1909910"/>
              <a:gd name="connsiteY6" fmla="*/ 996727 h 1875563"/>
              <a:gd name="connsiteX7" fmla="*/ 0 w 1909910"/>
              <a:gd name="connsiteY7" fmla="*/ 710993 h 1875563"/>
              <a:gd name="connsiteX8" fmla="*/ 1 w 1909910"/>
              <a:gd name="connsiteY8" fmla="*/ 710992 h 187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10" h="1875563">
                <a:moveTo>
                  <a:pt x="1" y="0"/>
                </a:moveTo>
                <a:lnTo>
                  <a:pt x="695445" y="0"/>
                </a:lnTo>
                <a:lnTo>
                  <a:pt x="695446" y="0"/>
                </a:lnTo>
                <a:lnTo>
                  <a:pt x="1040775" y="0"/>
                </a:lnTo>
                <a:lnTo>
                  <a:pt x="1909910" y="840300"/>
                </a:lnTo>
                <a:lnTo>
                  <a:pt x="908994" y="1875563"/>
                </a:lnTo>
                <a:lnTo>
                  <a:pt x="0" y="996727"/>
                </a:lnTo>
                <a:lnTo>
                  <a:pt x="0" y="710993"/>
                </a:lnTo>
                <a:lnTo>
                  <a:pt x="1" y="710992"/>
                </a:lnTo>
                <a:close/>
              </a:path>
            </a:pathLst>
          </a:custGeom>
          <a:gradFill flip="none" rotWithShape="1">
            <a:gsLst>
              <a:gs pos="38000">
                <a:srgbClr val="00CC99"/>
              </a:gs>
              <a:gs pos="95000">
                <a:schemeClr val="accent3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8B53EC-87EB-AD27-82F8-5C1C8AFAB1D8}"/>
              </a:ext>
            </a:extLst>
          </p:cNvPr>
          <p:cNvSpPr txBox="1"/>
          <p:nvPr/>
        </p:nvSpPr>
        <p:spPr>
          <a:xfrm>
            <a:off x="-3312767" y="1558795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</a:t>
            </a:r>
            <a:endParaRPr lang="en-IN" sz="3200" dirty="0">
              <a:solidFill>
                <a:srgbClr val="00CC99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34E9AE-1860-4BB2-BDD7-458C6DBE073A}"/>
              </a:ext>
            </a:extLst>
          </p:cNvPr>
          <p:cNvSpPr txBox="1"/>
          <p:nvPr/>
        </p:nvSpPr>
        <p:spPr>
          <a:xfrm>
            <a:off x="15258818" y="1360439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  <a:endParaRPr lang="en-IN" sz="3200" dirty="0">
              <a:solidFill>
                <a:srgbClr val="FF006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798DC5-071E-9664-D241-3E078AFF8F19}"/>
              </a:ext>
            </a:extLst>
          </p:cNvPr>
          <p:cNvSpPr txBox="1"/>
          <p:nvPr/>
        </p:nvSpPr>
        <p:spPr>
          <a:xfrm>
            <a:off x="-3312767" y="3775588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  <a:endParaRPr lang="en-IN" sz="3200" dirty="0">
              <a:solidFill>
                <a:srgbClr val="FF006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DBDA1E-D851-9D21-187A-0A74A8ADF6FD}"/>
              </a:ext>
            </a:extLst>
          </p:cNvPr>
          <p:cNvSpPr txBox="1"/>
          <p:nvPr/>
        </p:nvSpPr>
        <p:spPr>
          <a:xfrm>
            <a:off x="15258818" y="3519498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  <a:endParaRPr lang="en-IN" sz="3200" dirty="0">
              <a:solidFill>
                <a:srgbClr val="00CC99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5BB3A2-1CA6-DF6F-486D-E2E4A296F5E7}"/>
              </a:ext>
            </a:extLst>
          </p:cNvPr>
          <p:cNvSpPr txBox="1"/>
          <p:nvPr/>
        </p:nvSpPr>
        <p:spPr>
          <a:xfrm>
            <a:off x="5448036" y="2887138"/>
            <a:ext cx="148024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REASON</a:t>
            </a:r>
            <a:endParaRPr lang="en-IN" sz="2400" b="1" dirty="0">
              <a:ln/>
              <a:solidFill>
                <a:schemeClr val="accent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561039-09D7-E375-A80F-8364DD89C64F}"/>
              </a:ext>
            </a:extLst>
          </p:cNvPr>
          <p:cNvSpPr txBox="1"/>
          <p:nvPr/>
        </p:nvSpPr>
        <p:spPr>
          <a:xfrm>
            <a:off x="-648284" y="-1251827"/>
            <a:ext cx="172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Demographics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C2C440-0F07-91D3-3F5B-41FA1036BBCC}"/>
              </a:ext>
            </a:extLst>
          </p:cNvPr>
          <p:cNvSpPr txBox="1"/>
          <p:nvPr/>
        </p:nvSpPr>
        <p:spPr>
          <a:xfrm>
            <a:off x="11338418" y="-1287640"/>
            <a:ext cx="13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Attitudes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313B8A-8AC4-119D-3C2E-ABAADA148F2B}"/>
              </a:ext>
            </a:extLst>
          </p:cNvPr>
          <p:cNvSpPr txBox="1"/>
          <p:nvPr/>
        </p:nvSpPr>
        <p:spPr>
          <a:xfrm>
            <a:off x="11303505" y="7503886"/>
            <a:ext cx="172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Interests &amp; Hobbies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828FD0-E712-A1FC-19B9-20AF8DE47569}"/>
              </a:ext>
            </a:extLst>
          </p:cNvPr>
          <p:cNvSpPr txBox="1"/>
          <p:nvPr/>
        </p:nvSpPr>
        <p:spPr>
          <a:xfrm>
            <a:off x="-394650" y="7511944"/>
            <a:ext cx="172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Lifestyle Preferences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966E78-033F-BB94-89BE-EFDFE41171AE}"/>
              </a:ext>
            </a:extLst>
          </p:cNvPr>
          <p:cNvSpPr txBox="1"/>
          <p:nvPr/>
        </p:nvSpPr>
        <p:spPr>
          <a:xfrm>
            <a:off x="-5567665" y="1851182"/>
            <a:ext cx="4606786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Levels: Nescafe shoppers tend to be more budget-conscious with a higher representation in low-income categories (under $40k) and middle-income brackets ($40k-$125k). Starbucks shoppers may gravitate more towards high-income brackets, as they are often viewed as a premium coffee brand.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Status: Nescafe consumers include a higher percentage of singles, while Starbucks may appeal more to couples and families who can afford the higher price point.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041267-1BD0-99C0-51C9-A02D3E6B035C}"/>
              </a:ext>
            </a:extLst>
          </p:cNvPr>
          <p:cNvSpPr txBox="1"/>
          <p:nvPr/>
        </p:nvSpPr>
        <p:spPr>
          <a:xfrm>
            <a:off x="13337198" y="1630029"/>
            <a:ext cx="4353798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Budget-Driven vs. Quality-Driven: Nescafe shoppers tend to be more price-sensitive and budget-driven, indicating a preference for value over status. In contrast, Starbucks shoppers might be more quality-driven, associating premium coffee with a status symbol.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with Shopping: Shoppers for Nescafe may find grocery shopping a chore (33.3% share), whereas Starbucks shoppers could view the experience more positively, given the brand's café culture.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8E328C-4876-528F-E7B5-4CA8EF1197B1}"/>
              </a:ext>
            </a:extLst>
          </p:cNvPr>
          <p:cNvSpPr txBox="1"/>
          <p:nvPr/>
        </p:nvSpPr>
        <p:spPr>
          <a:xfrm>
            <a:off x="-5608155" y="4061531"/>
            <a:ext cx="4624546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Wellness: Nescafe shoppers may prioritize practicality and convenience (such as instant coffee), while Starbucks shoppers are likely to engage more in lifestyle trends related to artisan coffee experiences.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423FF-F88D-249B-8D2D-47C51A8F97E8}"/>
              </a:ext>
            </a:extLst>
          </p:cNvPr>
          <p:cNvSpPr txBox="1"/>
          <p:nvPr/>
        </p:nvSpPr>
        <p:spPr>
          <a:xfrm>
            <a:off x="13337198" y="3784672"/>
            <a:ext cx="4353798" cy="161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into their interests, Nescafe shoppers might have a stronger inclination towards home-based activities (like gardening or home decorating), while Starbucks patrons could be more inclined towards social activities that facilitate coffee culture (e.g., meeting friends at cafés).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E46F7D-84CE-E0BF-91D0-4524D7A67E86}"/>
              </a:ext>
            </a:extLst>
          </p:cNvPr>
          <p:cNvSpPr txBox="1"/>
          <p:nvPr/>
        </p:nvSpPr>
        <p:spPr>
          <a:xfrm>
            <a:off x="2438427" y="1097130"/>
            <a:ext cx="9979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fornian FB" panose="0207040306080B030204" pitchFamily="18" charset="0"/>
                <a:ea typeface="Segoe UI Black" panose="020B0A02040204020203" pitchFamily="34" charset="0"/>
              </a:rPr>
              <a:t>How do Nescafe shoppers differ from Starbucks shoppers?</a:t>
            </a:r>
            <a:endParaRPr lang="en-IN" sz="2400" dirty="0">
              <a:solidFill>
                <a:schemeClr val="bg1"/>
              </a:solidFill>
              <a:latin typeface="Californian FB" panose="0207040306080B030204" pitchFamily="18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2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98AC96BA-BE02-A796-C53B-B902BCFCCA9D}"/>
              </a:ext>
            </a:extLst>
          </p:cNvPr>
          <p:cNvSpPr txBox="1"/>
          <p:nvPr/>
        </p:nvSpPr>
        <p:spPr>
          <a:xfrm>
            <a:off x="5929150" y="433092"/>
            <a:ext cx="51318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5400" b="1" dirty="0">
                <a:ln/>
                <a:solidFill>
                  <a:schemeClr val="accent3"/>
                </a:solidFill>
                <a:latin typeface="Algerian" panose="04020705040A02060702" pitchFamily="82" charset="0"/>
              </a:rPr>
              <a:t>4</a:t>
            </a:r>
            <a:endParaRPr lang="en-IN" sz="5400" b="1" dirty="0">
              <a:ln/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CD237D6-9164-6F8F-6409-9468FDB67C84}"/>
              </a:ext>
            </a:extLst>
          </p:cNvPr>
          <p:cNvSpPr/>
          <p:nvPr/>
        </p:nvSpPr>
        <p:spPr>
          <a:xfrm>
            <a:off x="6398022" y="1496247"/>
            <a:ext cx="1881646" cy="1932753"/>
          </a:xfrm>
          <a:custGeom>
            <a:avLst/>
            <a:gdLst>
              <a:gd name="connsiteX0" fmla="*/ 852219 w 1881646"/>
              <a:gd name="connsiteY0" fmla="*/ 0 h 1932753"/>
              <a:gd name="connsiteX1" fmla="*/ 1881646 w 1881646"/>
              <a:gd name="connsiteY1" fmla="*/ 1006916 h 1932753"/>
              <a:gd name="connsiteX2" fmla="*/ 976056 w 1881646"/>
              <a:gd name="connsiteY2" fmla="*/ 1932753 h 1932753"/>
              <a:gd name="connsiteX3" fmla="*/ 744047 w 1881646"/>
              <a:gd name="connsiteY3" fmla="*/ 1932753 h 1932753"/>
              <a:gd name="connsiteX4" fmla="*/ 744046 w 1881646"/>
              <a:gd name="connsiteY4" fmla="*/ 1932752 h 1932753"/>
              <a:gd name="connsiteX5" fmla="*/ 0 w 1881646"/>
              <a:gd name="connsiteY5" fmla="*/ 1932752 h 1932753"/>
              <a:gd name="connsiteX6" fmla="*/ 0 w 1881646"/>
              <a:gd name="connsiteY6" fmla="*/ 1213392 h 1932753"/>
              <a:gd name="connsiteX7" fmla="*/ 1 w 1881646"/>
              <a:gd name="connsiteY7" fmla="*/ 1213393 h 1932753"/>
              <a:gd name="connsiteX8" fmla="*/ 1 w 1881646"/>
              <a:gd name="connsiteY8" fmla="*/ 871271 h 1932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1646" h="1932753">
                <a:moveTo>
                  <a:pt x="852219" y="0"/>
                </a:moveTo>
                <a:lnTo>
                  <a:pt x="1881646" y="1006916"/>
                </a:lnTo>
                <a:lnTo>
                  <a:pt x="976056" y="1932753"/>
                </a:lnTo>
                <a:lnTo>
                  <a:pt x="744047" y="1932753"/>
                </a:lnTo>
                <a:lnTo>
                  <a:pt x="744046" y="1932752"/>
                </a:lnTo>
                <a:lnTo>
                  <a:pt x="0" y="1932752"/>
                </a:lnTo>
                <a:lnTo>
                  <a:pt x="0" y="1213392"/>
                </a:lnTo>
                <a:lnTo>
                  <a:pt x="1" y="1213393"/>
                </a:lnTo>
                <a:lnTo>
                  <a:pt x="1" y="871271"/>
                </a:lnTo>
                <a:close/>
              </a:path>
            </a:pathLst>
          </a:custGeom>
          <a:gradFill flip="none" rotWithShape="1">
            <a:gsLst>
              <a:gs pos="22000">
                <a:srgbClr val="FF0066"/>
              </a:gs>
              <a:gs pos="100000">
                <a:srgbClr val="FFFF00">
                  <a:alpha val="76000"/>
                </a:srgbClr>
              </a:gs>
              <a:gs pos="55000">
                <a:srgbClr val="FF6699">
                  <a:alpha val="80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30E3D5A5-9821-3F44-80F4-BA13B8CA3245}"/>
              </a:ext>
            </a:extLst>
          </p:cNvPr>
          <p:cNvSpPr/>
          <p:nvPr/>
        </p:nvSpPr>
        <p:spPr>
          <a:xfrm>
            <a:off x="4201231" y="1553437"/>
            <a:ext cx="1909909" cy="1875562"/>
          </a:xfrm>
          <a:custGeom>
            <a:avLst/>
            <a:gdLst>
              <a:gd name="connsiteX0" fmla="*/ 1000915 w 1909909"/>
              <a:gd name="connsiteY0" fmla="*/ 0 h 1875562"/>
              <a:gd name="connsiteX1" fmla="*/ 1909909 w 1909909"/>
              <a:gd name="connsiteY1" fmla="*/ 878836 h 1875562"/>
              <a:gd name="connsiteX2" fmla="*/ 1909909 w 1909909"/>
              <a:gd name="connsiteY2" fmla="*/ 1107378 h 1875562"/>
              <a:gd name="connsiteX3" fmla="*/ 1909908 w 1909909"/>
              <a:gd name="connsiteY3" fmla="*/ 1107379 h 1875562"/>
              <a:gd name="connsiteX4" fmla="*/ 1909908 w 1909909"/>
              <a:gd name="connsiteY4" fmla="*/ 1875562 h 1875562"/>
              <a:gd name="connsiteX5" fmla="*/ 1158525 w 1909909"/>
              <a:gd name="connsiteY5" fmla="*/ 1875562 h 1875562"/>
              <a:gd name="connsiteX6" fmla="*/ 1158524 w 1909909"/>
              <a:gd name="connsiteY6" fmla="*/ 1875562 h 1875562"/>
              <a:gd name="connsiteX7" fmla="*/ 869135 w 1909909"/>
              <a:gd name="connsiteY7" fmla="*/ 1875562 h 1875562"/>
              <a:gd name="connsiteX8" fmla="*/ 0 w 1909909"/>
              <a:gd name="connsiteY8" fmla="*/ 1035262 h 187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09" h="1875562">
                <a:moveTo>
                  <a:pt x="1000915" y="0"/>
                </a:moveTo>
                <a:lnTo>
                  <a:pt x="1909909" y="878836"/>
                </a:lnTo>
                <a:lnTo>
                  <a:pt x="1909909" y="1107378"/>
                </a:lnTo>
                <a:lnTo>
                  <a:pt x="1909908" y="1107379"/>
                </a:lnTo>
                <a:lnTo>
                  <a:pt x="1909908" y="1875562"/>
                </a:lnTo>
                <a:lnTo>
                  <a:pt x="1158525" y="1875562"/>
                </a:lnTo>
                <a:lnTo>
                  <a:pt x="1158524" y="1875562"/>
                </a:lnTo>
                <a:lnTo>
                  <a:pt x="869135" y="1875562"/>
                </a:lnTo>
                <a:lnTo>
                  <a:pt x="0" y="1035262"/>
                </a:lnTo>
                <a:close/>
              </a:path>
            </a:pathLst>
          </a:custGeom>
          <a:gradFill flip="none" rotWithShape="1">
            <a:gsLst>
              <a:gs pos="17000">
                <a:srgbClr val="00CC99"/>
              </a:gs>
              <a:gs pos="84000">
                <a:schemeClr val="bg2">
                  <a:lumMod val="50000"/>
                  <a:alpha val="64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05448C83-8B3E-D419-90D4-56E0AB8B8934}"/>
              </a:ext>
            </a:extLst>
          </p:cNvPr>
          <p:cNvSpPr/>
          <p:nvPr/>
        </p:nvSpPr>
        <p:spPr>
          <a:xfrm>
            <a:off x="4229495" y="3715884"/>
            <a:ext cx="1881645" cy="1875561"/>
          </a:xfrm>
          <a:custGeom>
            <a:avLst/>
            <a:gdLst>
              <a:gd name="connsiteX0" fmla="*/ 849650 w 1881645"/>
              <a:gd name="connsiteY0" fmla="*/ 0 h 1875561"/>
              <a:gd name="connsiteX1" fmla="*/ 1137600 w 1881645"/>
              <a:gd name="connsiteY1" fmla="*/ 0 h 1875561"/>
              <a:gd name="connsiteX2" fmla="*/ 1881645 w 1881645"/>
              <a:gd name="connsiteY2" fmla="*/ 0 h 1875561"/>
              <a:gd name="connsiteX3" fmla="*/ 1881645 w 1881645"/>
              <a:gd name="connsiteY3" fmla="*/ 719361 h 1875561"/>
              <a:gd name="connsiteX4" fmla="*/ 1881645 w 1881645"/>
              <a:gd name="connsiteY4" fmla="*/ 1004291 h 1875561"/>
              <a:gd name="connsiteX5" fmla="*/ 1029428 w 1881645"/>
              <a:gd name="connsiteY5" fmla="*/ 1875561 h 1875561"/>
              <a:gd name="connsiteX6" fmla="*/ 0 w 1881645"/>
              <a:gd name="connsiteY6" fmla="*/ 868646 h 187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5" h="1875561">
                <a:moveTo>
                  <a:pt x="849650" y="0"/>
                </a:moveTo>
                <a:lnTo>
                  <a:pt x="1137600" y="0"/>
                </a:lnTo>
                <a:lnTo>
                  <a:pt x="1881645" y="0"/>
                </a:lnTo>
                <a:lnTo>
                  <a:pt x="1881645" y="719361"/>
                </a:lnTo>
                <a:lnTo>
                  <a:pt x="1881645" y="1004291"/>
                </a:lnTo>
                <a:lnTo>
                  <a:pt x="1029428" y="1875561"/>
                </a:lnTo>
                <a:lnTo>
                  <a:pt x="0" y="868646"/>
                </a:lnTo>
                <a:close/>
              </a:path>
            </a:pathLst>
          </a:custGeom>
          <a:gradFill flip="none" rotWithShape="1">
            <a:gsLst>
              <a:gs pos="22000">
                <a:srgbClr val="FF0066"/>
              </a:gs>
              <a:gs pos="100000">
                <a:srgbClr val="FFFF00">
                  <a:alpha val="87000"/>
                </a:srgbClr>
              </a:gs>
              <a:gs pos="66000">
                <a:srgbClr val="FF6699">
                  <a:alpha val="74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ACD8CCCB-000B-B8F6-BF83-4C01885ABFD8}"/>
              </a:ext>
            </a:extLst>
          </p:cNvPr>
          <p:cNvSpPr/>
          <p:nvPr/>
        </p:nvSpPr>
        <p:spPr>
          <a:xfrm>
            <a:off x="6398023" y="3715884"/>
            <a:ext cx="1909910" cy="1875563"/>
          </a:xfrm>
          <a:custGeom>
            <a:avLst/>
            <a:gdLst>
              <a:gd name="connsiteX0" fmla="*/ 1 w 1909910"/>
              <a:gd name="connsiteY0" fmla="*/ 0 h 1875563"/>
              <a:gd name="connsiteX1" fmla="*/ 695445 w 1909910"/>
              <a:gd name="connsiteY1" fmla="*/ 0 h 1875563"/>
              <a:gd name="connsiteX2" fmla="*/ 695446 w 1909910"/>
              <a:gd name="connsiteY2" fmla="*/ 0 h 1875563"/>
              <a:gd name="connsiteX3" fmla="*/ 1040775 w 1909910"/>
              <a:gd name="connsiteY3" fmla="*/ 0 h 1875563"/>
              <a:gd name="connsiteX4" fmla="*/ 1909910 w 1909910"/>
              <a:gd name="connsiteY4" fmla="*/ 840300 h 1875563"/>
              <a:gd name="connsiteX5" fmla="*/ 908994 w 1909910"/>
              <a:gd name="connsiteY5" fmla="*/ 1875563 h 1875563"/>
              <a:gd name="connsiteX6" fmla="*/ 0 w 1909910"/>
              <a:gd name="connsiteY6" fmla="*/ 996727 h 1875563"/>
              <a:gd name="connsiteX7" fmla="*/ 0 w 1909910"/>
              <a:gd name="connsiteY7" fmla="*/ 710993 h 1875563"/>
              <a:gd name="connsiteX8" fmla="*/ 1 w 1909910"/>
              <a:gd name="connsiteY8" fmla="*/ 710992 h 187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9910" h="1875563">
                <a:moveTo>
                  <a:pt x="1" y="0"/>
                </a:moveTo>
                <a:lnTo>
                  <a:pt x="695445" y="0"/>
                </a:lnTo>
                <a:lnTo>
                  <a:pt x="695446" y="0"/>
                </a:lnTo>
                <a:lnTo>
                  <a:pt x="1040775" y="0"/>
                </a:lnTo>
                <a:lnTo>
                  <a:pt x="1909910" y="840300"/>
                </a:lnTo>
                <a:lnTo>
                  <a:pt x="908994" y="1875563"/>
                </a:lnTo>
                <a:lnTo>
                  <a:pt x="0" y="996727"/>
                </a:lnTo>
                <a:lnTo>
                  <a:pt x="0" y="710993"/>
                </a:lnTo>
                <a:lnTo>
                  <a:pt x="1" y="710992"/>
                </a:lnTo>
                <a:close/>
              </a:path>
            </a:pathLst>
          </a:custGeom>
          <a:gradFill flip="none" rotWithShape="1">
            <a:gsLst>
              <a:gs pos="38000">
                <a:srgbClr val="00CC99"/>
              </a:gs>
              <a:gs pos="95000">
                <a:schemeClr val="accent3">
                  <a:lumMod val="6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266700" dist="38100" dir="5400000" sx="101000" sy="101000" algn="t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28B53EC-87EB-AD27-82F8-5C1C8AFAB1D8}"/>
              </a:ext>
            </a:extLst>
          </p:cNvPr>
          <p:cNvSpPr txBox="1"/>
          <p:nvPr/>
        </p:nvSpPr>
        <p:spPr>
          <a:xfrm>
            <a:off x="1900336" y="1496247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01</a:t>
            </a:r>
            <a:endParaRPr lang="en-IN" sz="3200" dirty="0">
              <a:solidFill>
                <a:srgbClr val="00CC99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34E9AE-1860-4BB2-BDD7-458C6DBE073A}"/>
              </a:ext>
            </a:extLst>
          </p:cNvPr>
          <p:cNvSpPr txBox="1"/>
          <p:nvPr/>
        </p:nvSpPr>
        <p:spPr>
          <a:xfrm>
            <a:off x="9759822" y="1553437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02</a:t>
            </a:r>
            <a:endParaRPr lang="en-IN" sz="3200" dirty="0">
              <a:solidFill>
                <a:srgbClr val="FF006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798DC5-071E-9664-D241-3E078AFF8F19}"/>
              </a:ext>
            </a:extLst>
          </p:cNvPr>
          <p:cNvSpPr txBox="1"/>
          <p:nvPr/>
        </p:nvSpPr>
        <p:spPr>
          <a:xfrm>
            <a:off x="1900336" y="3713040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6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03</a:t>
            </a:r>
            <a:endParaRPr lang="en-IN" sz="3200" dirty="0">
              <a:solidFill>
                <a:srgbClr val="FF006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DBDA1E-D851-9D21-187A-0A74A8ADF6FD}"/>
              </a:ext>
            </a:extLst>
          </p:cNvPr>
          <p:cNvSpPr txBox="1"/>
          <p:nvPr/>
        </p:nvSpPr>
        <p:spPr>
          <a:xfrm>
            <a:off x="9759822" y="3712496"/>
            <a:ext cx="1250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CC99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04</a:t>
            </a:r>
            <a:endParaRPr lang="en-IN" sz="3200" dirty="0">
              <a:solidFill>
                <a:srgbClr val="00CC99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5BB3A2-1CA6-DF6F-486D-E2E4A296F5E7}"/>
              </a:ext>
            </a:extLst>
          </p:cNvPr>
          <p:cNvSpPr txBox="1"/>
          <p:nvPr/>
        </p:nvSpPr>
        <p:spPr>
          <a:xfrm>
            <a:off x="5534258" y="1091772"/>
            <a:ext cx="148024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400" b="1" dirty="0">
                <a:ln/>
                <a:solidFill>
                  <a:schemeClr val="accent3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REASON</a:t>
            </a:r>
            <a:endParaRPr lang="en-IN" sz="2400" b="1" dirty="0">
              <a:ln/>
              <a:solidFill>
                <a:schemeClr val="accent3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9561039-09D7-E375-A80F-8364DD89C64F}"/>
              </a:ext>
            </a:extLst>
          </p:cNvPr>
          <p:cNvSpPr txBox="1"/>
          <p:nvPr/>
        </p:nvSpPr>
        <p:spPr>
          <a:xfrm>
            <a:off x="4395665" y="2376276"/>
            <a:ext cx="172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Demographics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7C2C440-0F07-91D3-3F5B-41FA1036BBCC}"/>
              </a:ext>
            </a:extLst>
          </p:cNvPr>
          <p:cNvSpPr txBox="1"/>
          <p:nvPr/>
        </p:nvSpPr>
        <p:spPr>
          <a:xfrm>
            <a:off x="6485263" y="2340464"/>
            <a:ext cx="1352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Shopping Attitudes</a:t>
            </a:r>
            <a:endParaRPr lang="en-IN" sz="1600" dirty="0">
              <a:latin typeface="Arial Rounded MT Bold" panose="020F070403050403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4313B8A-8AC4-119D-3C2E-ABAADA148F2B}"/>
              </a:ext>
            </a:extLst>
          </p:cNvPr>
          <p:cNvSpPr txBox="1"/>
          <p:nvPr/>
        </p:nvSpPr>
        <p:spPr>
          <a:xfrm>
            <a:off x="6478615" y="4141253"/>
            <a:ext cx="172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Interests &amp; Hobbies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828FD0-E712-A1FC-19B9-20AF8DE47569}"/>
              </a:ext>
            </a:extLst>
          </p:cNvPr>
          <p:cNvSpPr txBox="1"/>
          <p:nvPr/>
        </p:nvSpPr>
        <p:spPr>
          <a:xfrm>
            <a:off x="4677563" y="4149311"/>
            <a:ext cx="1720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Lifestyle Preferences</a:t>
            </a:r>
            <a:endParaRPr lang="en-IN" sz="1400" dirty="0">
              <a:latin typeface="Arial Rounded MT Bold" panose="020F07040305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966E78-033F-BB94-89BE-EFDFE41171AE}"/>
              </a:ext>
            </a:extLst>
          </p:cNvPr>
          <p:cNvSpPr txBox="1"/>
          <p:nvPr/>
        </p:nvSpPr>
        <p:spPr>
          <a:xfrm>
            <a:off x="-354562" y="1788634"/>
            <a:ext cx="4606786" cy="221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Levels: Nescafe shoppers tend to be more budget-conscious with a higher representation in low-income categories (under $40k) and middle-income brackets ($40k-$125k). Starbucks shoppers may gravitate more towards high-income brackets, as they are often viewed as a premium coffee brand.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 Status: Nescafe consumers include a higher percentage of singles, while Starbucks may appeal more to couples and families who can afford the higher price point.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041267-1BD0-99C0-51C9-A02D3E6B035C}"/>
              </a:ext>
            </a:extLst>
          </p:cNvPr>
          <p:cNvSpPr txBox="1"/>
          <p:nvPr/>
        </p:nvSpPr>
        <p:spPr>
          <a:xfrm>
            <a:off x="7838202" y="1823027"/>
            <a:ext cx="4353798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Budget-Driven vs. Quality-Driven: Nescafe shoppers tend to be more price-sensitive and budget-driven, indicating a preference for value over status. In contrast, Starbucks shoppers might be more quality-driven, associating premium coffee with a status symbol.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 with Shopping: Shoppers for Nescafe may find grocery shopping a chore (33.3% share), whereas Starbucks shoppers could view the experience more positively, given the brand's café culture.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48E328C-4876-528F-E7B5-4CA8EF1197B1}"/>
              </a:ext>
            </a:extLst>
          </p:cNvPr>
          <p:cNvSpPr txBox="1"/>
          <p:nvPr/>
        </p:nvSpPr>
        <p:spPr>
          <a:xfrm>
            <a:off x="-395052" y="3998983"/>
            <a:ext cx="4624546" cy="1284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&amp; Wellness: Nescafe shoppers may prioritize practicality and convenience (such as instant coffee), while Starbucks shoppers are likely to engage more in lifestyle trends related to artisan coffee experiences.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1423FF-F88D-249B-8D2D-47C51A8F97E8}"/>
              </a:ext>
            </a:extLst>
          </p:cNvPr>
          <p:cNvSpPr txBox="1"/>
          <p:nvPr/>
        </p:nvSpPr>
        <p:spPr>
          <a:xfrm>
            <a:off x="7838202" y="3977670"/>
            <a:ext cx="4353798" cy="1613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>
              <a:solidFill>
                <a:schemeClr val="bg1"/>
              </a:solidFill>
              <a:effectLst/>
              <a:latin typeface="Arial Rounded MT Bold" panose="020F070403050403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IN" sz="10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Looking into their interests, Nescafe shoppers might have a stronger inclination towards home-based activities (like gardening or home decorating), while Starbucks patrons could be more inclined towards social activities that facilitate coffee culture (e.g., meeting friends at cafés).</a:t>
            </a:r>
          </a:p>
          <a:p>
            <a:endParaRPr lang="en-IN" sz="1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512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EA943-E317-7488-9BB8-0C4E77BCBC1A}"/>
              </a:ext>
            </a:extLst>
          </p:cNvPr>
          <p:cNvSpPr txBox="1"/>
          <p:nvPr/>
        </p:nvSpPr>
        <p:spPr>
          <a:xfrm>
            <a:off x="2502708" y="1003662"/>
            <a:ext cx="7252306" cy="46166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fornian FB" panose="0207040306080B030204" pitchFamily="18" charset="0"/>
              </a:rPr>
              <a:t>How Nescafe can attract or capture Starbucks shoppers?</a:t>
            </a:r>
            <a:endParaRPr lang="en-IN" sz="2400" dirty="0">
              <a:latin typeface="Californian FB" panose="0207040306080B030204" pitchFamily="18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C875FB-7BC3-BDE9-79B0-EE2FC714E922}"/>
              </a:ext>
            </a:extLst>
          </p:cNvPr>
          <p:cNvGrpSpPr/>
          <p:nvPr/>
        </p:nvGrpSpPr>
        <p:grpSpPr>
          <a:xfrm>
            <a:off x="1729692" y="2376130"/>
            <a:ext cx="1584960" cy="1901952"/>
            <a:chOff x="1328928" y="2194560"/>
            <a:chExt cx="1584960" cy="1901952"/>
          </a:xfrm>
        </p:grpSpPr>
        <p:sp>
          <p:nvSpPr>
            <p:cNvPr id="44" name="Rectangle: Top Corners Rounded 43">
              <a:extLst>
                <a:ext uri="{FF2B5EF4-FFF2-40B4-BE49-F238E27FC236}">
                  <a16:creationId xmlns:a16="http://schemas.microsoft.com/office/drawing/2014/main" id="{CDFF11C3-A281-8DAA-41B8-10AD7F769047}"/>
                </a:ext>
              </a:extLst>
            </p:cNvPr>
            <p:cNvSpPr/>
            <p:nvPr/>
          </p:nvSpPr>
          <p:spPr>
            <a:xfrm>
              <a:off x="1328928" y="2194560"/>
              <a:ext cx="1584960" cy="1901952"/>
            </a:xfrm>
            <a:prstGeom prst="round2SameRect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B81A1E-F3BF-A78B-9E9C-2DF7B460BE68}"/>
                </a:ext>
              </a:extLst>
            </p:cNvPr>
            <p:cNvSpPr txBox="1"/>
            <p:nvPr/>
          </p:nvSpPr>
          <p:spPr>
            <a:xfrm>
              <a:off x="1395984" y="2441442"/>
              <a:ext cx="1450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 Condensed" panose="020B0606020104020203" pitchFamily="34" charset="0"/>
                  <a:ea typeface="Segoe UI Black" panose="020B0A02040204020203" pitchFamily="34" charset="0"/>
                </a:rPr>
                <a:t>STRATEGY</a:t>
              </a:r>
              <a:endParaRPr lang="en-IN" sz="2400" b="1" dirty="0">
                <a:solidFill>
                  <a:schemeClr val="bg1"/>
                </a:solidFill>
                <a:latin typeface="Tw Cen MT Condensed" panose="020B06060201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AB0A4C-0E2B-CC0C-90BF-055BB5F45F9A}"/>
                </a:ext>
              </a:extLst>
            </p:cNvPr>
            <p:cNvSpPr txBox="1"/>
            <p:nvPr/>
          </p:nvSpPr>
          <p:spPr>
            <a:xfrm>
              <a:off x="1908048" y="2727801"/>
              <a:ext cx="426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1</a:t>
              </a:r>
              <a:endParaRPr lang="en-IN" sz="5400" b="1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777A0EA-3F5F-77C8-6A5B-7C5F3BE2DD84}"/>
              </a:ext>
            </a:extLst>
          </p:cNvPr>
          <p:cNvSpPr/>
          <p:nvPr/>
        </p:nvSpPr>
        <p:spPr>
          <a:xfrm flipV="1">
            <a:off x="1729692" y="3509986"/>
            <a:ext cx="1584960" cy="2938272"/>
          </a:xfrm>
          <a:custGeom>
            <a:avLst/>
            <a:gdLst>
              <a:gd name="connsiteX0" fmla="*/ 0 w 1584960"/>
              <a:gd name="connsiteY0" fmla="*/ 2938272 h 2938272"/>
              <a:gd name="connsiteX1" fmla="*/ 335280 w 1584960"/>
              <a:gd name="connsiteY1" fmla="*/ 2938272 h 2938272"/>
              <a:gd name="connsiteX2" fmla="*/ 792480 w 1584960"/>
              <a:gd name="connsiteY2" fmla="*/ 2535936 h 2938272"/>
              <a:gd name="connsiteX3" fmla="*/ 1249680 w 1584960"/>
              <a:gd name="connsiteY3" fmla="*/ 2938272 h 2938272"/>
              <a:gd name="connsiteX4" fmla="*/ 1584960 w 1584960"/>
              <a:gd name="connsiteY4" fmla="*/ 2938272 h 2938272"/>
              <a:gd name="connsiteX5" fmla="*/ 1584960 w 1584960"/>
              <a:gd name="connsiteY5" fmla="*/ 264165 h 2938272"/>
              <a:gd name="connsiteX6" fmla="*/ 1320795 w 1584960"/>
              <a:gd name="connsiteY6" fmla="*/ 0 h 2938272"/>
              <a:gd name="connsiteX7" fmla="*/ 264165 w 1584960"/>
              <a:gd name="connsiteY7" fmla="*/ 0 h 2938272"/>
              <a:gd name="connsiteX8" fmla="*/ 0 w 1584960"/>
              <a:gd name="connsiteY8" fmla="*/ 264165 h 29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60" h="2938272">
                <a:moveTo>
                  <a:pt x="0" y="2938272"/>
                </a:moveTo>
                <a:lnTo>
                  <a:pt x="335280" y="2938272"/>
                </a:lnTo>
                <a:cubicBezTo>
                  <a:pt x="335280" y="2716068"/>
                  <a:pt x="539975" y="2535936"/>
                  <a:pt x="792480" y="2535936"/>
                </a:cubicBezTo>
                <a:cubicBezTo>
                  <a:pt x="1044985" y="2535936"/>
                  <a:pt x="1249680" y="2716068"/>
                  <a:pt x="1249680" y="2938272"/>
                </a:cubicBezTo>
                <a:lnTo>
                  <a:pt x="1584960" y="2938272"/>
                </a:lnTo>
                <a:lnTo>
                  <a:pt x="1584960" y="264165"/>
                </a:lnTo>
                <a:cubicBezTo>
                  <a:pt x="1584960" y="118271"/>
                  <a:pt x="1466689" y="0"/>
                  <a:pt x="1320795" y="0"/>
                </a:cubicBezTo>
                <a:lnTo>
                  <a:pt x="264165" y="0"/>
                </a:lnTo>
                <a:cubicBezTo>
                  <a:pt x="118271" y="0"/>
                  <a:pt x="0" y="118271"/>
                  <a:pt x="0" y="264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0B01A3-0A4D-EE89-1EEF-73C8EB05A768}"/>
              </a:ext>
            </a:extLst>
          </p:cNvPr>
          <p:cNvGrpSpPr/>
          <p:nvPr/>
        </p:nvGrpSpPr>
        <p:grpSpPr>
          <a:xfrm>
            <a:off x="1729692" y="4045466"/>
            <a:ext cx="1584960" cy="1658844"/>
            <a:chOff x="1328928" y="3863896"/>
            <a:chExt cx="1584960" cy="165884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7BBA7A-D24B-6554-567E-363AF76DC5D4}"/>
                </a:ext>
              </a:extLst>
            </p:cNvPr>
            <p:cNvSpPr txBox="1"/>
            <p:nvPr/>
          </p:nvSpPr>
          <p:spPr>
            <a:xfrm>
              <a:off x="1328928" y="3863896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FF6699"/>
                  </a:solidFill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Enhanced Product Offering</a:t>
              </a:r>
              <a:endParaRPr lang="en-IN" b="1" dirty="0">
                <a:solidFill>
                  <a:srgbClr val="FF6699"/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D57C7F4-2C39-2864-0868-7E6535E1AC39}"/>
                </a:ext>
              </a:extLst>
            </p:cNvPr>
            <p:cNvSpPr txBox="1"/>
            <p:nvPr/>
          </p:nvSpPr>
          <p:spPr>
            <a:xfrm>
              <a:off x="1408176" y="4507077"/>
              <a:ext cx="14264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 premium coffee lines or specialty items that mimic the Starbucks experience</a:t>
              </a:r>
              <a:endParaRPr lang="en-IN" sz="1200" b="1" dirty="0"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01E8A8-E6C2-3C9F-56ED-798342849B26}"/>
              </a:ext>
            </a:extLst>
          </p:cNvPr>
          <p:cNvGrpSpPr/>
          <p:nvPr/>
        </p:nvGrpSpPr>
        <p:grpSpPr>
          <a:xfrm>
            <a:off x="3515583" y="2376130"/>
            <a:ext cx="1584960" cy="1901952"/>
            <a:chOff x="1328928" y="2194560"/>
            <a:chExt cx="1584960" cy="1901952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B32DE894-A4FD-EA3D-CEE6-629C2D17D9E4}"/>
                </a:ext>
              </a:extLst>
            </p:cNvPr>
            <p:cNvSpPr/>
            <p:nvPr/>
          </p:nvSpPr>
          <p:spPr>
            <a:xfrm>
              <a:off x="1328928" y="2194560"/>
              <a:ext cx="1584960" cy="1901952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21C323-1697-3454-7815-737B905936FE}"/>
                </a:ext>
              </a:extLst>
            </p:cNvPr>
            <p:cNvSpPr txBox="1"/>
            <p:nvPr/>
          </p:nvSpPr>
          <p:spPr>
            <a:xfrm>
              <a:off x="1395984" y="2441442"/>
              <a:ext cx="1450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 Condensed" panose="020B0606020104020203" pitchFamily="34" charset="0"/>
                  <a:ea typeface="Segoe UI Black" panose="020B0A02040204020203" pitchFamily="34" charset="0"/>
                </a:rPr>
                <a:t>STRATEGY</a:t>
              </a:r>
              <a:endParaRPr lang="en-IN" sz="2400" b="1" dirty="0">
                <a:solidFill>
                  <a:schemeClr val="bg1"/>
                </a:solidFill>
                <a:latin typeface="Tw Cen MT Condensed" panose="020B06060201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257EFE-1F8A-2212-0AEA-EDE1A850C61D}"/>
                </a:ext>
              </a:extLst>
            </p:cNvPr>
            <p:cNvSpPr txBox="1"/>
            <p:nvPr/>
          </p:nvSpPr>
          <p:spPr>
            <a:xfrm>
              <a:off x="1908048" y="2727801"/>
              <a:ext cx="426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2</a:t>
              </a:r>
              <a:endParaRPr lang="en-IN" sz="5400" b="1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6805D45-B1D5-4C4E-1932-BFD9ABDD8B74}"/>
              </a:ext>
            </a:extLst>
          </p:cNvPr>
          <p:cNvSpPr/>
          <p:nvPr/>
        </p:nvSpPr>
        <p:spPr>
          <a:xfrm flipV="1">
            <a:off x="3515583" y="3509986"/>
            <a:ext cx="1584960" cy="2938272"/>
          </a:xfrm>
          <a:custGeom>
            <a:avLst/>
            <a:gdLst>
              <a:gd name="connsiteX0" fmla="*/ 0 w 1584960"/>
              <a:gd name="connsiteY0" fmla="*/ 2938272 h 2938272"/>
              <a:gd name="connsiteX1" fmla="*/ 335280 w 1584960"/>
              <a:gd name="connsiteY1" fmla="*/ 2938272 h 2938272"/>
              <a:gd name="connsiteX2" fmla="*/ 792480 w 1584960"/>
              <a:gd name="connsiteY2" fmla="*/ 2535936 h 2938272"/>
              <a:gd name="connsiteX3" fmla="*/ 1249680 w 1584960"/>
              <a:gd name="connsiteY3" fmla="*/ 2938272 h 2938272"/>
              <a:gd name="connsiteX4" fmla="*/ 1584960 w 1584960"/>
              <a:gd name="connsiteY4" fmla="*/ 2938272 h 2938272"/>
              <a:gd name="connsiteX5" fmla="*/ 1584960 w 1584960"/>
              <a:gd name="connsiteY5" fmla="*/ 264165 h 2938272"/>
              <a:gd name="connsiteX6" fmla="*/ 1320795 w 1584960"/>
              <a:gd name="connsiteY6" fmla="*/ 0 h 2938272"/>
              <a:gd name="connsiteX7" fmla="*/ 264165 w 1584960"/>
              <a:gd name="connsiteY7" fmla="*/ 0 h 2938272"/>
              <a:gd name="connsiteX8" fmla="*/ 0 w 1584960"/>
              <a:gd name="connsiteY8" fmla="*/ 264165 h 29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60" h="2938272">
                <a:moveTo>
                  <a:pt x="0" y="2938272"/>
                </a:moveTo>
                <a:lnTo>
                  <a:pt x="335280" y="2938272"/>
                </a:lnTo>
                <a:cubicBezTo>
                  <a:pt x="335280" y="2716068"/>
                  <a:pt x="539975" y="2535936"/>
                  <a:pt x="792480" y="2535936"/>
                </a:cubicBezTo>
                <a:cubicBezTo>
                  <a:pt x="1044985" y="2535936"/>
                  <a:pt x="1249680" y="2716068"/>
                  <a:pt x="1249680" y="2938272"/>
                </a:cubicBezTo>
                <a:lnTo>
                  <a:pt x="1584960" y="2938272"/>
                </a:lnTo>
                <a:lnTo>
                  <a:pt x="1584960" y="264165"/>
                </a:lnTo>
                <a:cubicBezTo>
                  <a:pt x="1584960" y="118271"/>
                  <a:pt x="1466689" y="0"/>
                  <a:pt x="1320795" y="0"/>
                </a:cubicBezTo>
                <a:lnTo>
                  <a:pt x="264165" y="0"/>
                </a:lnTo>
                <a:cubicBezTo>
                  <a:pt x="118271" y="0"/>
                  <a:pt x="0" y="118271"/>
                  <a:pt x="0" y="264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DE69FF-336F-E857-F791-9CD16B1CEC77}"/>
              </a:ext>
            </a:extLst>
          </p:cNvPr>
          <p:cNvGrpSpPr/>
          <p:nvPr/>
        </p:nvGrpSpPr>
        <p:grpSpPr>
          <a:xfrm>
            <a:off x="3515583" y="4045466"/>
            <a:ext cx="1584960" cy="2211100"/>
            <a:chOff x="1328928" y="3863896"/>
            <a:chExt cx="1584960" cy="221110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F850AD-1D6C-AB57-FA43-0782BE07ED23}"/>
                </a:ext>
              </a:extLst>
            </p:cNvPr>
            <p:cNvSpPr txBox="1"/>
            <p:nvPr/>
          </p:nvSpPr>
          <p:spPr>
            <a:xfrm>
              <a:off x="1328928" y="3863896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rgbClr val="92D050"/>
                  </a:solidFill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Marketing Strategies</a:t>
              </a:r>
              <a:endParaRPr lang="en-IN" b="1" dirty="0">
                <a:solidFill>
                  <a:srgbClr val="92D050"/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64059F-D224-2D71-2C7F-0558742C784C}"/>
                </a:ext>
              </a:extLst>
            </p:cNvPr>
            <p:cNvSpPr txBox="1"/>
            <p:nvPr/>
          </p:nvSpPr>
          <p:spPr>
            <a:xfrm>
              <a:off x="1406725" y="4505336"/>
              <a:ext cx="142646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Promote the idea of crafting café-style drinks at home or Utilize social media platforms to create a community around at-home coffee experiences</a:t>
              </a:r>
              <a:endParaRPr lang="en-IN" sz="1000" b="1" dirty="0"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B61ED9E-5397-20A8-1ACC-F70342A15AC4}"/>
              </a:ext>
            </a:extLst>
          </p:cNvPr>
          <p:cNvGrpSpPr/>
          <p:nvPr/>
        </p:nvGrpSpPr>
        <p:grpSpPr>
          <a:xfrm>
            <a:off x="5301474" y="2376130"/>
            <a:ext cx="1584960" cy="2287567"/>
            <a:chOff x="1328928" y="2194560"/>
            <a:chExt cx="1584960" cy="2287567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7377F8C7-35E8-7A7D-1BBD-E0CA6D9451B5}"/>
                </a:ext>
              </a:extLst>
            </p:cNvPr>
            <p:cNvSpPr/>
            <p:nvPr/>
          </p:nvSpPr>
          <p:spPr>
            <a:xfrm>
              <a:off x="1328928" y="2194560"/>
              <a:ext cx="1584960" cy="1901952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05D8762-C82B-06DE-3C13-B26C10AE12FD}"/>
                </a:ext>
              </a:extLst>
            </p:cNvPr>
            <p:cNvSpPr txBox="1"/>
            <p:nvPr/>
          </p:nvSpPr>
          <p:spPr>
            <a:xfrm>
              <a:off x="1395984" y="2441442"/>
              <a:ext cx="1450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 Condensed" panose="020B0606020104020203" pitchFamily="34" charset="0"/>
                  <a:ea typeface="Segoe UI Black" panose="020B0A02040204020203" pitchFamily="34" charset="0"/>
                </a:rPr>
                <a:t>STRATEGY</a:t>
              </a:r>
              <a:endParaRPr lang="en-IN" sz="2400" b="1" dirty="0">
                <a:solidFill>
                  <a:schemeClr val="bg1"/>
                </a:solidFill>
                <a:latin typeface="Tw Cen MT Condensed" panose="020B06060201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BD41628-280F-51FD-92AD-A62FD323F031}"/>
                </a:ext>
              </a:extLst>
            </p:cNvPr>
            <p:cNvSpPr txBox="1"/>
            <p:nvPr/>
          </p:nvSpPr>
          <p:spPr>
            <a:xfrm>
              <a:off x="1908048" y="2727801"/>
              <a:ext cx="426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33</a:t>
              </a:r>
              <a:endParaRPr lang="en-IN" sz="5400" b="1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C24DEAF-17B7-E19D-D75D-01D06817B373}"/>
              </a:ext>
            </a:extLst>
          </p:cNvPr>
          <p:cNvSpPr/>
          <p:nvPr/>
        </p:nvSpPr>
        <p:spPr>
          <a:xfrm flipV="1">
            <a:off x="5301474" y="3509986"/>
            <a:ext cx="1584960" cy="2938272"/>
          </a:xfrm>
          <a:custGeom>
            <a:avLst/>
            <a:gdLst>
              <a:gd name="connsiteX0" fmla="*/ 0 w 1584960"/>
              <a:gd name="connsiteY0" fmla="*/ 2938272 h 2938272"/>
              <a:gd name="connsiteX1" fmla="*/ 335280 w 1584960"/>
              <a:gd name="connsiteY1" fmla="*/ 2938272 h 2938272"/>
              <a:gd name="connsiteX2" fmla="*/ 792480 w 1584960"/>
              <a:gd name="connsiteY2" fmla="*/ 2535936 h 2938272"/>
              <a:gd name="connsiteX3" fmla="*/ 1249680 w 1584960"/>
              <a:gd name="connsiteY3" fmla="*/ 2938272 h 2938272"/>
              <a:gd name="connsiteX4" fmla="*/ 1584960 w 1584960"/>
              <a:gd name="connsiteY4" fmla="*/ 2938272 h 2938272"/>
              <a:gd name="connsiteX5" fmla="*/ 1584960 w 1584960"/>
              <a:gd name="connsiteY5" fmla="*/ 264165 h 2938272"/>
              <a:gd name="connsiteX6" fmla="*/ 1320795 w 1584960"/>
              <a:gd name="connsiteY6" fmla="*/ 0 h 2938272"/>
              <a:gd name="connsiteX7" fmla="*/ 264165 w 1584960"/>
              <a:gd name="connsiteY7" fmla="*/ 0 h 2938272"/>
              <a:gd name="connsiteX8" fmla="*/ 0 w 1584960"/>
              <a:gd name="connsiteY8" fmla="*/ 264165 h 29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60" h="2938272">
                <a:moveTo>
                  <a:pt x="0" y="2938272"/>
                </a:moveTo>
                <a:lnTo>
                  <a:pt x="335280" y="2938272"/>
                </a:lnTo>
                <a:cubicBezTo>
                  <a:pt x="335280" y="2716068"/>
                  <a:pt x="539975" y="2535936"/>
                  <a:pt x="792480" y="2535936"/>
                </a:cubicBezTo>
                <a:cubicBezTo>
                  <a:pt x="1044985" y="2535936"/>
                  <a:pt x="1249680" y="2716068"/>
                  <a:pt x="1249680" y="2938272"/>
                </a:cubicBezTo>
                <a:lnTo>
                  <a:pt x="1584960" y="2938272"/>
                </a:lnTo>
                <a:lnTo>
                  <a:pt x="1584960" y="264165"/>
                </a:lnTo>
                <a:cubicBezTo>
                  <a:pt x="1584960" y="118271"/>
                  <a:pt x="1466689" y="0"/>
                  <a:pt x="1320795" y="0"/>
                </a:cubicBezTo>
                <a:lnTo>
                  <a:pt x="264165" y="0"/>
                </a:lnTo>
                <a:cubicBezTo>
                  <a:pt x="118271" y="0"/>
                  <a:pt x="0" y="118271"/>
                  <a:pt x="0" y="264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D9563F5-4217-0D38-0E0C-32EFF78D0C91}"/>
              </a:ext>
            </a:extLst>
          </p:cNvPr>
          <p:cNvGrpSpPr/>
          <p:nvPr/>
        </p:nvGrpSpPr>
        <p:grpSpPr>
          <a:xfrm>
            <a:off x="5301474" y="4045466"/>
            <a:ext cx="1584960" cy="1661542"/>
            <a:chOff x="1328928" y="3863896"/>
            <a:chExt cx="1584960" cy="166154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9C6797-8C98-D904-52E5-E02565602F4E}"/>
                </a:ext>
              </a:extLst>
            </p:cNvPr>
            <p:cNvSpPr txBox="1"/>
            <p:nvPr/>
          </p:nvSpPr>
          <p:spPr>
            <a:xfrm>
              <a:off x="1328928" y="3863896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1"/>
                  </a:solidFill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Sensory Engagement</a:t>
              </a:r>
              <a:endParaRPr lang="en-IN" b="1" dirty="0">
                <a:solidFill>
                  <a:schemeClr val="accent1"/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C660B-31B3-E282-2FFE-3EDC6EC90B1E}"/>
                </a:ext>
              </a:extLst>
            </p:cNvPr>
            <p:cNvSpPr txBox="1"/>
            <p:nvPr/>
          </p:nvSpPr>
          <p:spPr>
            <a:xfrm>
              <a:off x="1420368" y="4509775"/>
              <a:ext cx="142646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Host local events or pop-up shops that provide tastings of various Nescafe products</a:t>
              </a:r>
              <a:endParaRPr lang="en-IN" sz="1000" b="1" dirty="0"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F812842-7B65-FD02-F875-999DA823F987}"/>
              </a:ext>
            </a:extLst>
          </p:cNvPr>
          <p:cNvGrpSpPr/>
          <p:nvPr/>
        </p:nvGrpSpPr>
        <p:grpSpPr>
          <a:xfrm>
            <a:off x="7087365" y="2369076"/>
            <a:ext cx="1584960" cy="1901952"/>
            <a:chOff x="1328928" y="2194560"/>
            <a:chExt cx="1584960" cy="1901952"/>
          </a:xfrm>
        </p:grpSpPr>
        <p:sp>
          <p:nvSpPr>
            <p:cNvPr id="68" name="Rectangle: Top Corners Rounded 67">
              <a:extLst>
                <a:ext uri="{FF2B5EF4-FFF2-40B4-BE49-F238E27FC236}">
                  <a16:creationId xmlns:a16="http://schemas.microsoft.com/office/drawing/2014/main" id="{DA0E2E83-DB5B-A594-E710-6E91B69D27B9}"/>
                </a:ext>
              </a:extLst>
            </p:cNvPr>
            <p:cNvSpPr/>
            <p:nvPr/>
          </p:nvSpPr>
          <p:spPr>
            <a:xfrm>
              <a:off x="1328928" y="2194560"/>
              <a:ext cx="1584960" cy="1901952"/>
            </a:xfrm>
            <a:prstGeom prst="round2Same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D48DC2-A402-F0DC-0DE6-E4CCD7C3FF7C}"/>
                </a:ext>
              </a:extLst>
            </p:cNvPr>
            <p:cNvSpPr txBox="1"/>
            <p:nvPr/>
          </p:nvSpPr>
          <p:spPr>
            <a:xfrm>
              <a:off x="1395984" y="2441442"/>
              <a:ext cx="1450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 Condensed" panose="020B0606020104020203" pitchFamily="34" charset="0"/>
                  <a:ea typeface="Segoe UI Black" panose="020B0A02040204020203" pitchFamily="34" charset="0"/>
                </a:rPr>
                <a:t>STRATEGY</a:t>
              </a:r>
              <a:endParaRPr lang="en-IN" sz="2400" b="1" dirty="0">
                <a:solidFill>
                  <a:schemeClr val="bg1"/>
                </a:solidFill>
                <a:latin typeface="Tw Cen MT Condensed" panose="020B06060201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0D48EBC-26CE-DF86-D923-0CD0E3FF7DD9}"/>
                </a:ext>
              </a:extLst>
            </p:cNvPr>
            <p:cNvSpPr txBox="1"/>
            <p:nvPr/>
          </p:nvSpPr>
          <p:spPr>
            <a:xfrm>
              <a:off x="1908048" y="2727801"/>
              <a:ext cx="426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4</a:t>
              </a:r>
              <a:endParaRPr lang="en-IN" sz="5400" b="1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F3B48273-2556-5698-70E0-DA89074E2895}"/>
              </a:ext>
            </a:extLst>
          </p:cNvPr>
          <p:cNvSpPr/>
          <p:nvPr/>
        </p:nvSpPr>
        <p:spPr>
          <a:xfrm flipV="1">
            <a:off x="7087365" y="3502932"/>
            <a:ext cx="1584960" cy="2938272"/>
          </a:xfrm>
          <a:custGeom>
            <a:avLst/>
            <a:gdLst>
              <a:gd name="connsiteX0" fmla="*/ 0 w 1584960"/>
              <a:gd name="connsiteY0" fmla="*/ 2938272 h 2938272"/>
              <a:gd name="connsiteX1" fmla="*/ 335280 w 1584960"/>
              <a:gd name="connsiteY1" fmla="*/ 2938272 h 2938272"/>
              <a:gd name="connsiteX2" fmla="*/ 792480 w 1584960"/>
              <a:gd name="connsiteY2" fmla="*/ 2535936 h 2938272"/>
              <a:gd name="connsiteX3" fmla="*/ 1249680 w 1584960"/>
              <a:gd name="connsiteY3" fmla="*/ 2938272 h 2938272"/>
              <a:gd name="connsiteX4" fmla="*/ 1584960 w 1584960"/>
              <a:gd name="connsiteY4" fmla="*/ 2938272 h 2938272"/>
              <a:gd name="connsiteX5" fmla="*/ 1584960 w 1584960"/>
              <a:gd name="connsiteY5" fmla="*/ 264165 h 2938272"/>
              <a:gd name="connsiteX6" fmla="*/ 1320795 w 1584960"/>
              <a:gd name="connsiteY6" fmla="*/ 0 h 2938272"/>
              <a:gd name="connsiteX7" fmla="*/ 264165 w 1584960"/>
              <a:gd name="connsiteY7" fmla="*/ 0 h 2938272"/>
              <a:gd name="connsiteX8" fmla="*/ 0 w 1584960"/>
              <a:gd name="connsiteY8" fmla="*/ 264165 h 29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60" h="2938272">
                <a:moveTo>
                  <a:pt x="0" y="2938272"/>
                </a:moveTo>
                <a:lnTo>
                  <a:pt x="335280" y="2938272"/>
                </a:lnTo>
                <a:cubicBezTo>
                  <a:pt x="335280" y="2716068"/>
                  <a:pt x="539975" y="2535936"/>
                  <a:pt x="792480" y="2535936"/>
                </a:cubicBezTo>
                <a:cubicBezTo>
                  <a:pt x="1044985" y="2535936"/>
                  <a:pt x="1249680" y="2716068"/>
                  <a:pt x="1249680" y="2938272"/>
                </a:cubicBezTo>
                <a:lnTo>
                  <a:pt x="1584960" y="2938272"/>
                </a:lnTo>
                <a:lnTo>
                  <a:pt x="1584960" y="264165"/>
                </a:lnTo>
                <a:cubicBezTo>
                  <a:pt x="1584960" y="118271"/>
                  <a:pt x="1466689" y="0"/>
                  <a:pt x="1320795" y="0"/>
                </a:cubicBezTo>
                <a:lnTo>
                  <a:pt x="264165" y="0"/>
                </a:lnTo>
                <a:cubicBezTo>
                  <a:pt x="118271" y="0"/>
                  <a:pt x="0" y="118271"/>
                  <a:pt x="0" y="264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84BC42-3CA3-419D-ADF4-873D973680BE}"/>
              </a:ext>
            </a:extLst>
          </p:cNvPr>
          <p:cNvGrpSpPr/>
          <p:nvPr/>
        </p:nvGrpSpPr>
        <p:grpSpPr>
          <a:xfrm>
            <a:off x="7087365" y="4038412"/>
            <a:ext cx="1584960" cy="1446530"/>
            <a:chOff x="1328928" y="3863896"/>
            <a:chExt cx="1584960" cy="144653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0A779F-F077-5C81-C306-6DCFE6792352}"/>
                </a:ext>
              </a:extLst>
            </p:cNvPr>
            <p:cNvSpPr txBox="1"/>
            <p:nvPr/>
          </p:nvSpPr>
          <p:spPr>
            <a:xfrm>
              <a:off x="1328928" y="3863896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accent4"/>
                  </a:solidFill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Sustainability Narrative</a:t>
              </a:r>
              <a:endParaRPr lang="en-IN" b="1" dirty="0">
                <a:solidFill>
                  <a:schemeClr val="accent4"/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BFBD562-5BF2-C865-6C1E-5936277B9004}"/>
                </a:ext>
              </a:extLst>
            </p:cNvPr>
            <p:cNvSpPr txBox="1"/>
            <p:nvPr/>
          </p:nvSpPr>
          <p:spPr>
            <a:xfrm>
              <a:off x="1408176" y="4479429"/>
              <a:ext cx="1426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Invest in sustainability efforts and communicate those initiatives effectively</a:t>
              </a:r>
              <a:endParaRPr lang="en-IN" sz="1000" b="1" dirty="0">
                <a:latin typeface="Tw Cen MT Condensed" panose="020B0606020104020203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210B6C-0864-FECC-A511-7BE784FAF95A}"/>
              </a:ext>
            </a:extLst>
          </p:cNvPr>
          <p:cNvGrpSpPr/>
          <p:nvPr/>
        </p:nvGrpSpPr>
        <p:grpSpPr>
          <a:xfrm>
            <a:off x="8873256" y="2369076"/>
            <a:ext cx="1584960" cy="1901952"/>
            <a:chOff x="1328928" y="2194560"/>
            <a:chExt cx="1584960" cy="1901952"/>
          </a:xfrm>
        </p:grpSpPr>
        <p:sp>
          <p:nvSpPr>
            <p:cNvPr id="76" name="Rectangle: Top Corners Rounded 75">
              <a:extLst>
                <a:ext uri="{FF2B5EF4-FFF2-40B4-BE49-F238E27FC236}">
                  <a16:creationId xmlns:a16="http://schemas.microsoft.com/office/drawing/2014/main" id="{254FF04F-CC87-81E1-C450-006B2884383B}"/>
                </a:ext>
              </a:extLst>
            </p:cNvPr>
            <p:cNvSpPr/>
            <p:nvPr/>
          </p:nvSpPr>
          <p:spPr>
            <a:xfrm>
              <a:off x="1328928" y="2194560"/>
              <a:ext cx="1584960" cy="1901952"/>
            </a:xfrm>
            <a:prstGeom prst="round2Same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686E608-2402-08BD-F0E2-F952CB900AB4}"/>
                </a:ext>
              </a:extLst>
            </p:cNvPr>
            <p:cNvSpPr txBox="1"/>
            <p:nvPr/>
          </p:nvSpPr>
          <p:spPr>
            <a:xfrm>
              <a:off x="1395984" y="2441442"/>
              <a:ext cx="1450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Tw Cen MT Condensed" panose="020B0606020104020203" pitchFamily="34" charset="0"/>
                  <a:ea typeface="Segoe UI Black" panose="020B0A02040204020203" pitchFamily="34" charset="0"/>
                </a:rPr>
                <a:t>STRATEGY</a:t>
              </a:r>
              <a:endParaRPr lang="en-IN" sz="2400" b="1" dirty="0">
                <a:solidFill>
                  <a:schemeClr val="bg1"/>
                </a:solidFill>
                <a:latin typeface="Tw Cen MT Condensed" panose="020B0606020104020203" pitchFamily="34" charset="0"/>
                <a:ea typeface="Segoe UI Black" panose="020B0A02040204020203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63D9616-4D45-7DB6-B4C4-47677ED20201}"/>
                </a:ext>
              </a:extLst>
            </p:cNvPr>
            <p:cNvSpPr txBox="1"/>
            <p:nvPr/>
          </p:nvSpPr>
          <p:spPr>
            <a:xfrm>
              <a:off x="1908048" y="2727801"/>
              <a:ext cx="426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chemeClr val="bg1"/>
                  </a:solidFill>
                  <a:latin typeface="Tw Cen MT Condensed" panose="020B0606020104020203" pitchFamily="34" charset="0"/>
                </a:rPr>
                <a:t>5</a:t>
              </a:r>
              <a:endParaRPr lang="en-IN" sz="5400" b="1" dirty="0">
                <a:solidFill>
                  <a:schemeClr val="bg1"/>
                </a:solidFill>
                <a:latin typeface="Tw Cen MT Condensed" panose="020B0606020104020203" pitchFamily="34" charset="0"/>
              </a:endParaRPr>
            </a:p>
          </p:txBody>
        </p:sp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5A1A494-B0CE-EEF0-2C23-4715D4B3B5A9}"/>
              </a:ext>
            </a:extLst>
          </p:cNvPr>
          <p:cNvSpPr/>
          <p:nvPr/>
        </p:nvSpPr>
        <p:spPr>
          <a:xfrm flipV="1">
            <a:off x="8873256" y="3502932"/>
            <a:ext cx="1584960" cy="2938272"/>
          </a:xfrm>
          <a:custGeom>
            <a:avLst/>
            <a:gdLst>
              <a:gd name="connsiteX0" fmla="*/ 0 w 1584960"/>
              <a:gd name="connsiteY0" fmla="*/ 2938272 h 2938272"/>
              <a:gd name="connsiteX1" fmla="*/ 335280 w 1584960"/>
              <a:gd name="connsiteY1" fmla="*/ 2938272 h 2938272"/>
              <a:gd name="connsiteX2" fmla="*/ 792480 w 1584960"/>
              <a:gd name="connsiteY2" fmla="*/ 2535936 h 2938272"/>
              <a:gd name="connsiteX3" fmla="*/ 1249680 w 1584960"/>
              <a:gd name="connsiteY3" fmla="*/ 2938272 h 2938272"/>
              <a:gd name="connsiteX4" fmla="*/ 1584960 w 1584960"/>
              <a:gd name="connsiteY4" fmla="*/ 2938272 h 2938272"/>
              <a:gd name="connsiteX5" fmla="*/ 1584960 w 1584960"/>
              <a:gd name="connsiteY5" fmla="*/ 264165 h 2938272"/>
              <a:gd name="connsiteX6" fmla="*/ 1320795 w 1584960"/>
              <a:gd name="connsiteY6" fmla="*/ 0 h 2938272"/>
              <a:gd name="connsiteX7" fmla="*/ 264165 w 1584960"/>
              <a:gd name="connsiteY7" fmla="*/ 0 h 2938272"/>
              <a:gd name="connsiteX8" fmla="*/ 0 w 1584960"/>
              <a:gd name="connsiteY8" fmla="*/ 264165 h 29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4960" h="2938272">
                <a:moveTo>
                  <a:pt x="0" y="2938272"/>
                </a:moveTo>
                <a:lnTo>
                  <a:pt x="335280" y="2938272"/>
                </a:lnTo>
                <a:cubicBezTo>
                  <a:pt x="335280" y="2716068"/>
                  <a:pt x="539975" y="2535936"/>
                  <a:pt x="792480" y="2535936"/>
                </a:cubicBezTo>
                <a:cubicBezTo>
                  <a:pt x="1044985" y="2535936"/>
                  <a:pt x="1249680" y="2716068"/>
                  <a:pt x="1249680" y="2938272"/>
                </a:cubicBezTo>
                <a:lnTo>
                  <a:pt x="1584960" y="2938272"/>
                </a:lnTo>
                <a:lnTo>
                  <a:pt x="1584960" y="264165"/>
                </a:lnTo>
                <a:cubicBezTo>
                  <a:pt x="1584960" y="118271"/>
                  <a:pt x="1466689" y="0"/>
                  <a:pt x="1320795" y="0"/>
                </a:cubicBezTo>
                <a:lnTo>
                  <a:pt x="264165" y="0"/>
                </a:lnTo>
                <a:cubicBezTo>
                  <a:pt x="118271" y="0"/>
                  <a:pt x="0" y="118271"/>
                  <a:pt x="0" y="264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7000" sy="107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203252-D05E-40B0-1528-176DD25E6382}"/>
              </a:ext>
            </a:extLst>
          </p:cNvPr>
          <p:cNvGrpSpPr/>
          <p:nvPr/>
        </p:nvGrpSpPr>
        <p:grpSpPr>
          <a:xfrm>
            <a:off x="8873256" y="4038412"/>
            <a:ext cx="1584960" cy="1349972"/>
            <a:chOff x="1328928" y="3863896"/>
            <a:chExt cx="1584960" cy="134997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E9FE93A-3133-7377-EC4A-FA00204CC8DB}"/>
                </a:ext>
              </a:extLst>
            </p:cNvPr>
            <p:cNvSpPr txBox="1"/>
            <p:nvPr/>
          </p:nvSpPr>
          <p:spPr>
            <a:xfrm>
              <a:off x="1328928" y="386389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Loyalty Programs</a:t>
              </a:r>
              <a:endPara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 Condensed" panose="020B0606020104020203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1F21A34-AACC-FE35-8651-4B090C52A613}"/>
                </a:ext>
              </a:extLst>
            </p:cNvPr>
            <p:cNvSpPr txBox="1"/>
            <p:nvPr/>
          </p:nvSpPr>
          <p:spPr>
            <a:xfrm>
              <a:off x="1420368" y="4382871"/>
              <a:ext cx="1426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</a:t>
              </a:r>
              <a:r>
                <a:rPr lang="en-IN" sz="1200" b="1" dirty="0">
                  <a:effectLst/>
                  <a:latin typeface="Tw Cen MT Condensed" panose="020B060602010402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ffering discounts or exclusive products for first-time purchasers or regular customers</a:t>
              </a:r>
              <a:endParaRPr lang="en-IN" sz="1000" b="1" dirty="0">
                <a:latin typeface="Tw Cen MT Condensed" panose="020B06060201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4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5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25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75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250"/>
                            </p:stCondLst>
                            <p:childTnLst>
                              <p:par>
                                <p:cTn id="9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0"/>
                            </p:stCondLst>
                            <p:childTnLst>
                              <p:par>
                                <p:cTn id="96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7" grpId="0" animBg="1"/>
      <p:bldP spid="55" grpId="0" animBg="1"/>
      <p:bldP spid="63" grpId="0" animBg="1"/>
      <p:bldP spid="71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1000">
              <a:schemeClr val="tx1">
                <a:lumMod val="50000"/>
                <a:lumOff val="50000"/>
              </a:schemeClr>
            </a:gs>
            <a:gs pos="7600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186C2-FCB9-6DC9-E753-7552214CD22C}"/>
              </a:ext>
            </a:extLst>
          </p:cNvPr>
          <p:cNvSpPr txBox="1"/>
          <p:nvPr/>
        </p:nvSpPr>
        <p:spPr>
          <a:xfrm>
            <a:off x="2918937" y="2371625"/>
            <a:ext cx="6851527" cy="1862048"/>
          </a:xfrm>
          <a:prstGeom prst="rect">
            <a:avLst/>
          </a:prstGeom>
          <a:noFill/>
          <a:effectLst>
            <a:outerShdw blurRad="546100" dist="38100" dir="5400000" sx="59000" sy="59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nard MT Condensed" panose="02050806060905020404" pitchFamily="18" charset="0"/>
              </a:rPr>
              <a:t>THANK YOU</a:t>
            </a:r>
            <a:endParaRPr lang="en-IN" sz="9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016BA0-0B9E-1390-FFCC-A915B9B02412}"/>
              </a:ext>
            </a:extLst>
          </p:cNvPr>
          <p:cNvSpPr/>
          <p:nvPr/>
        </p:nvSpPr>
        <p:spPr>
          <a:xfrm>
            <a:off x="214785" y="-1497455"/>
            <a:ext cx="6129915" cy="9600208"/>
          </a:xfrm>
          <a:custGeom>
            <a:avLst/>
            <a:gdLst>
              <a:gd name="connsiteX0" fmla="*/ 0 w 8062395"/>
              <a:gd name="connsiteY0" fmla="*/ 0 h 6858000"/>
              <a:gd name="connsiteX1" fmla="*/ 2881034 w 8062395"/>
              <a:gd name="connsiteY1" fmla="*/ 0 h 6858000"/>
              <a:gd name="connsiteX2" fmla="*/ 2864190 w 8062395"/>
              <a:gd name="connsiteY2" fmla="*/ 84478 h 6858000"/>
              <a:gd name="connsiteX3" fmla="*/ 2452914 w 8062395"/>
              <a:gd name="connsiteY3" fmla="*/ 3207657 h 6858000"/>
              <a:gd name="connsiteX4" fmla="*/ 7924800 w 8062395"/>
              <a:gd name="connsiteY4" fmla="*/ 5370286 h 6858000"/>
              <a:gd name="connsiteX5" fmla="*/ 7436904 w 8062395"/>
              <a:gd name="connsiteY5" fmla="*/ 6849249 h 6858000"/>
              <a:gd name="connsiteX6" fmla="*/ 7426802 w 8062395"/>
              <a:gd name="connsiteY6" fmla="*/ 6858000 h 6858000"/>
              <a:gd name="connsiteX7" fmla="*/ 0 w 8062395"/>
              <a:gd name="connsiteY7" fmla="*/ 6858000 h 6858000"/>
              <a:gd name="connsiteX8" fmla="*/ 0 w 806239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2395" h="6858000">
                <a:moveTo>
                  <a:pt x="0" y="0"/>
                </a:moveTo>
                <a:lnTo>
                  <a:pt x="2881034" y="0"/>
                </a:lnTo>
                <a:lnTo>
                  <a:pt x="2864190" y="84478"/>
                </a:lnTo>
                <a:cubicBezTo>
                  <a:pt x="2652940" y="1026886"/>
                  <a:pt x="1810657" y="2454728"/>
                  <a:pt x="2452914" y="3207657"/>
                </a:cubicBezTo>
                <a:cubicBezTo>
                  <a:pt x="3309257" y="4211562"/>
                  <a:pt x="7351486" y="4605867"/>
                  <a:pt x="7924800" y="5370286"/>
                </a:cubicBezTo>
                <a:cubicBezTo>
                  <a:pt x="8247289" y="5800272"/>
                  <a:pt x="7969704" y="6356549"/>
                  <a:pt x="7436904" y="6849249"/>
                </a:cubicBezTo>
                <a:lnTo>
                  <a:pt x="7426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6B8CC0-8F42-34DC-5890-07D34FCA11A0}"/>
              </a:ext>
            </a:extLst>
          </p:cNvPr>
          <p:cNvSpPr/>
          <p:nvPr/>
        </p:nvSpPr>
        <p:spPr>
          <a:xfrm rot="21287805">
            <a:off x="3510071" y="-1183560"/>
            <a:ext cx="7369793" cy="9845295"/>
          </a:xfrm>
          <a:custGeom>
            <a:avLst/>
            <a:gdLst>
              <a:gd name="connsiteX0" fmla="*/ 665342 w 9976308"/>
              <a:gd name="connsiteY0" fmla="*/ 0 h 6858000"/>
              <a:gd name="connsiteX1" fmla="*/ 9976308 w 9976308"/>
              <a:gd name="connsiteY1" fmla="*/ 0 h 6858000"/>
              <a:gd name="connsiteX2" fmla="*/ 9976308 w 9976308"/>
              <a:gd name="connsiteY2" fmla="*/ 6858000 h 6858000"/>
              <a:gd name="connsiteX3" fmla="*/ 5211110 w 9976308"/>
              <a:gd name="connsiteY3" fmla="*/ 6858000 h 6858000"/>
              <a:gd name="connsiteX4" fmla="*/ 5221212 w 9976308"/>
              <a:gd name="connsiteY4" fmla="*/ 6849249 h 6858000"/>
              <a:gd name="connsiteX5" fmla="*/ 5709108 w 9976308"/>
              <a:gd name="connsiteY5" fmla="*/ 5370286 h 6858000"/>
              <a:gd name="connsiteX6" fmla="*/ 237222 w 9976308"/>
              <a:gd name="connsiteY6" fmla="*/ 3207657 h 6858000"/>
              <a:gd name="connsiteX7" fmla="*/ 648498 w 9976308"/>
              <a:gd name="connsiteY7" fmla="*/ 84478 h 6858000"/>
              <a:gd name="connsiteX8" fmla="*/ 665342 w 997630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6308" h="6858000">
                <a:moveTo>
                  <a:pt x="665342" y="0"/>
                </a:moveTo>
                <a:lnTo>
                  <a:pt x="9976308" y="0"/>
                </a:lnTo>
                <a:lnTo>
                  <a:pt x="9976308" y="6858000"/>
                </a:lnTo>
                <a:lnTo>
                  <a:pt x="5211110" y="6858000"/>
                </a:lnTo>
                <a:lnTo>
                  <a:pt x="5221212" y="6849249"/>
                </a:lnTo>
                <a:cubicBezTo>
                  <a:pt x="5754012" y="6356549"/>
                  <a:pt x="6031597" y="5800272"/>
                  <a:pt x="5709108" y="5370286"/>
                </a:cubicBezTo>
                <a:cubicBezTo>
                  <a:pt x="5135794" y="4605867"/>
                  <a:pt x="1093565" y="4211562"/>
                  <a:pt x="237222" y="3207657"/>
                </a:cubicBezTo>
                <a:cubicBezTo>
                  <a:pt x="-405035" y="2454728"/>
                  <a:pt x="437248" y="1026886"/>
                  <a:pt x="648498" y="84478"/>
                </a:cubicBezTo>
                <a:lnTo>
                  <a:pt x="66534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23B0D2-9126-B891-FA3F-85589FFDBD65}"/>
              </a:ext>
            </a:extLst>
          </p:cNvPr>
          <p:cNvSpPr/>
          <p:nvPr/>
        </p:nvSpPr>
        <p:spPr>
          <a:xfrm>
            <a:off x="-454058" y="-2132930"/>
            <a:ext cx="7467600" cy="11819856"/>
          </a:xfrm>
          <a:custGeom>
            <a:avLst/>
            <a:gdLst>
              <a:gd name="connsiteX0" fmla="*/ 0 w 8062395"/>
              <a:gd name="connsiteY0" fmla="*/ 0 h 6858000"/>
              <a:gd name="connsiteX1" fmla="*/ 2881034 w 8062395"/>
              <a:gd name="connsiteY1" fmla="*/ 0 h 6858000"/>
              <a:gd name="connsiteX2" fmla="*/ 2864190 w 8062395"/>
              <a:gd name="connsiteY2" fmla="*/ 84478 h 6858000"/>
              <a:gd name="connsiteX3" fmla="*/ 2452914 w 8062395"/>
              <a:gd name="connsiteY3" fmla="*/ 3207657 h 6858000"/>
              <a:gd name="connsiteX4" fmla="*/ 7924800 w 8062395"/>
              <a:gd name="connsiteY4" fmla="*/ 5370286 h 6858000"/>
              <a:gd name="connsiteX5" fmla="*/ 7436904 w 8062395"/>
              <a:gd name="connsiteY5" fmla="*/ 6849249 h 6858000"/>
              <a:gd name="connsiteX6" fmla="*/ 7426802 w 8062395"/>
              <a:gd name="connsiteY6" fmla="*/ 6858000 h 6858000"/>
              <a:gd name="connsiteX7" fmla="*/ 0 w 8062395"/>
              <a:gd name="connsiteY7" fmla="*/ 6858000 h 6858000"/>
              <a:gd name="connsiteX8" fmla="*/ 0 w 806239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2395" h="6858000">
                <a:moveTo>
                  <a:pt x="0" y="0"/>
                </a:moveTo>
                <a:lnTo>
                  <a:pt x="2881034" y="0"/>
                </a:lnTo>
                <a:lnTo>
                  <a:pt x="2864190" y="84478"/>
                </a:lnTo>
                <a:cubicBezTo>
                  <a:pt x="2652940" y="1026886"/>
                  <a:pt x="1810657" y="2454728"/>
                  <a:pt x="2452914" y="3207657"/>
                </a:cubicBezTo>
                <a:cubicBezTo>
                  <a:pt x="3309257" y="4211562"/>
                  <a:pt x="7351486" y="4605867"/>
                  <a:pt x="7924800" y="5370286"/>
                </a:cubicBezTo>
                <a:cubicBezTo>
                  <a:pt x="8247289" y="5800272"/>
                  <a:pt x="7969704" y="6356549"/>
                  <a:pt x="7436904" y="6849249"/>
                </a:cubicBezTo>
                <a:lnTo>
                  <a:pt x="7426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047270-BFCE-CE1C-93D6-F77018DD73C6}"/>
              </a:ext>
            </a:extLst>
          </p:cNvPr>
          <p:cNvSpPr/>
          <p:nvPr/>
        </p:nvSpPr>
        <p:spPr>
          <a:xfrm rot="20886537">
            <a:off x="3194847" y="-3262357"/>
            <a:ext cx="9734088" cy="12075990"/>
          </a:xfrm>
          <a:custGeom>
            <a:avLst/>
            <a:gdLst>
              <a:gd name="connsiteX0" fmla="*/ 665342 w 9976308"/>
              <a:gd name="connsiteY0" fmla="*/ 0 h 6858000"/>
              <a:gd name="connsiteX1" fmla="*/ 9976308 w 9976308"/>
              <a:gd name="connsiteY1" fmla="*/ 0 h 6858000"/>
              <a:gd name="connsiteX2" fmla="*/ 9976308 w 9976308"/>
              <a:gd name="connsiteY2" fmla="*/ 6858000 h 6858000"/>
              <a:gd name="connsiteX3" fmla="*/ 5211110 w 9976308"/>
              <a:gd name="connsiteY3" fmla="*/ 6858000 h 6858000"/>
              <a:gd name="connsiteX4" fmla="*/ 5221212 w 9976308"/>
              <a:gd name="connsiteY4" fmla="*/ 6849249 h 6858000"/>
              <a:gd name="connsiteX5" fmla="*/ 5709108 w 9976308"/>
              <a:gd name="connsiteY5" fmla="*/ 5370286 h 6858000"/>
              <a:gd name="connsiteX6" fmla="*/ 237222 w 9976308"/>
              <a:gd name="connsiteY6" fmla="*/ 3207657 h 6858000"/>
              <a:gd name="connsiteX7" fmla="*/ 648498 w 9976308"/>
              <a:gd name="connsiteY7" fmla="*/ 84478 h 6858000"/>
              <a:gd name="connsiteX8" fmla="*/ 665342 w 997630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6308" h="6858000">
                <a:moveTo>
                  <a:pt x="665342" y="0"/>
                </a:moveTo>
                <a:lnTo>
                  <a:pt x="9976308" y="0"/>
                </a:lnTo>
                <a:lnTo>
                  <a:pt x="9976308" y="6858000"/>
                </a:lnTo>
                <a:lnTo>
                  <a:pt x="5211110" y="6858000"/>
                </a:lnTo>
                <a:lnTo>
                  <a:pt x="5221212" y="6849249"/>
                </a:lnTo>
                <a:cubicBezTo>
                  <a:pt x="5754012" y="6356549"/>
                  <a:pt x="6031597" y="5800272"/>
                  <a:pt x="5709108" y="5370286"/>
                </a:cubicBezTo>
                <a:cubicBezTo>
                  <a:pt x="5135794" y="4605867"/>
                  <a:pt x="1093565" y="4211562"/>
                  <a:pt x="237222" y="3207657"/>
                </a:cubicBezTo>
                <a:cubicBezTo>
                  <a:pt x="-405035" y="2454728"/>
                  <a:pt x="437248" y="1026886"/>
                  <a:pt x="648498" y="84478"/>
                </a:cubicBezTo>
                <a:lnTo>
                  <a:pt x="66534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643C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12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4E9925-4B20-D6B4-584C-CA71DD1C09BD}"/>
              </a:ext>
            </a:extLst>
          </p:cNvPr>
          <p:cNvSpPr txBox="1"/>
          <p:nvPr/>
        </p:nvSpPr>
        <p:spPr>
          <a:xfrm>
            <a:off x="-812659" y="2286419"/>
            <a:ext cx="13911942" cy="2123658"/>
          </a:xfrm>
          <a:prstGeom prst="rect">
            <a:avLst/>
          </a:prstGeom>
          <a:noFill/>
          <a:effectLst>
            <a:outerShdw blurRad="520700" dist="38100" dir="5400000" algn="t" rotWithShape="0">
              <a:prstClr val="black">
                <a:alpha val="32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Bean Battle:</a:t>
            </a:r>
          </a:p>
          <a:p>
            <a:pPr algn="ctr"/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Nescafe</a:t>
            </a:r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v/s </a:t>
            </a:r>
            <a:r>
              <a:rPr lang="en-US" sz="66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Starbucks</a:t>
            </a:r>
            <a:endParaRPr lang="en-IN" sz="6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1695AC2-336D-E5A7-A171-071AB04F4B60}"/>
              </a:ext>
            </a:extLst>
          </p:cNvPr>
          <p:cNvGrpSpPr/>
          <p:nvPr/>
        </p:nvGrpSpPr>
        <p:grpSpPr>
          <a:xfrm>
            <a:off x="-1950353" y="-1698548"/>
            <a:ext cx="16064011" cy="11664049"/>
            <a:chOff x="-4154458" y="-3714668"/>
            <a:chExt cx="17978537" cy="135302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85C9-F81B-E40A-9E62-21F5A53A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27263">
              <a:off x="5706871" y="-560943"/>
              <a:ext cx="3508110" cy="233874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FA9C1E7-5A2B-CE10-A0EC-29CD8EE3EAE8}"/>
                </a:ext>
              </a:extLst>
            </p:cNvPr>
            <p:cNvGrpSpPr/>
            <p:nvPr/>
          </p:nvGrpSpPr>
          <p:grpSpPr>
            <a:xfrm>
              <a:off x="-4154458" y="-3714668"/>
              <a:ext cx="17978537" cy="13530267"/>
              <a:chOff x="-4154457" y="-3666727"/>
              <a:chExt cx="17978537" cy="1353026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71C6F8A-716D-5419-61ED-D1F492F9D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27263">
                <a:off x="8182285" y="-308204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70799E9-8BAD-CFFD-803F-58B198347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9" y="-747686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E5FFB0-8781-31EC-4812-19BC19B1E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60" y="-1059363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A5F33DA-9539-96FC-2CB3-0CF871B8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3" y="-1998329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285F02A-529C-A8FC-5806-A7822C728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4" y="-1704702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4215347-3F88-27EE-EF61-224D90E0A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4" y="-1226257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254A7548-0750-9CE0-4253-95CD1AD30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9" y="-1767626"/>
                <a:ext cx="3508110" cy="233874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54BEBC7-1A09-6A49-4ED6-DC904F748233}"/>
                  </a:ext>
                </a:extLst>
              </p:cNvPr>
              <p:cNvGrpSpPr/>
              <p:nvPr/>
            </p:nvGrpSpPr>
            <p:grpSpPr>
              <a:xfrm>
                <a:off x="-4154457" y="-828959"/>
                <a:ext cx="17978537" cy="10692499"/>
                <a:chOff x="-4323658" y="-1086848"/>
                <a:chExt cx="17978537" cy="1069249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199496D-A323-1A68-572D-A276FE5EE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foregroundMark x1="50833" y1="20750" x2="50833" y2="20750"/>
                              <a14:foregroundMark x1="79333" y1="29000" x2="79333" y2="29000"/>
                              <a14:foregroundMark x1="78333" y1="32250" x2="76500" y2="34000"/>
                              <a14:foregroundMark x1="75833" y1="31000" x2="77333" y2="28000"/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8913023" y="5033771"/>
                  <a:ext cx="4741856" cy="3161237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EEDFAADF-1ADB-9693-8A23-BC590EF33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61071" y="-6700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E54741CC-9553-3986-759B-40FA67427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10099117" y="2684800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93C6F6D1-A293-12F1-7538-657B7109A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5245007" y="5082641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A6AF8886-8BA6-01E3-AEBF-9C6EB76FDE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369765">
                  <a:off x="1010786" y="3392457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E725D9C-6895-7A12-26C4-2CFB8722A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595267">
                  <a:off x="3370418" y="3047914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75427E4B-B334-269D-D512-18EDFF65E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151122">
                  <a:off x="-878423" y="2753251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4EE51F4-E82D-38AD-565A-9DFC9A331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36623">
                  <a:off x="2672148" y="226625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DCCA4A6E-35E6-5EDF-542F-348C1004D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292986" y="705070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821ABE6-468C-CD8F-EB1E-6AEB46271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86161">
                  <a:off x="869003" y="1765370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09391B7-9D98-F792-7C2F-97A64B0FF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5532906" y="269756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8E8C4BBC-F917-DD51-202B-79E13E512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18967">
                  <a:off x="8376306" y="3365577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2FC36E76-1AAC-579A-B897-B6BC7CC8B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172375">
                  <a:off x="-1960141" y="113007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D9AE1099-EC2E-F583-A8C5-1C6F0106E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63681">
                  <a:off x="-516045" y="5406984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0E782A50-02EA-D8CF-CC88-2CE8FC888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6291504" y="75347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DB80481-605E-F6A6-F534-9210CFD51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1437394" y="3151315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BCE971BE-0D61-1218-1D96-556E6704D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21479">
                  <a:off x="-2796827" y="1461131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AB63D402-B2AE-E9AF-8A87-DF9BBF213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246981">
                  <a:off x="-437195" y="1116588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EB6CE44C-FA3B-2F36-CE98-E6907128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202836">
                  <a:off x="-4686036" y="821925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45C4FE6-36BF-DE05-EBD2-A176A7E24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937875">
                  <a:off x="-2938610" y="-165956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BF7BF5-6595-233A-D8D2-DECFCFE45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584594">
                  <a:off x="1725293" y="766237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B2377A6-5CE1-23E4-79CD-D46D72B18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4568693" y="1434251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E582868-3593-C98D-203D-CCDD8B018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15395">
                  <a:off x="-4323658" y="3475658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1493030F-22DB-83F8-7752-3CEA8F86F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720421" y="2561542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9FE75343-1281-E376-CAD3-ACC05A6AD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8008320" y="176464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0D0AF4E1-6562-2DB7-BA9A-1BE8FDC8C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7044107" y="-1086848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F87F741E-99E4-59B1-BB64-7DB13AAFC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337517" y="419590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82DDAC82-E03F-32D2-A3A2-D3B781E556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57999">
                  <a:off x="10309576" y="3515224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E1A37FD-E89E-1304-4958-EF0E88B09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028113">
                  <a:off x="-379835" y="7016160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4649128-BCF1-E70B-1A4E-62447C212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713614">
                  <a:off x="3170736" y="4489534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206C2680-FEE6-89DE-8026-646C099CC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7791574" y="4967979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0D1468A-70F4-6104-4E65-7B2D2B5B0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6205459" y="3701966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8E74C4BA-BE83-17B8-7DCE-0E5ECDB77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-3470096" y="2264581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30C4223F-565A-DD65-F15E-F01EEF81F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1935982" y="7414224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5BFA4AC-6D89-5C71-BC9D-783AD474E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898470">
                  <a:off x="-2298239" y="5724040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7E15A622-0C38-CA03-1D11-DF4806C13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27">
                  <a:off x="-4187448" y="5084834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34C93652-D9BA-E74F-A97B-34B4FA039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365328">
                  <a:off x="-636877" y="2558208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177CE5B1-C22D-5E75-44EA-4DB8C25A6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3983961" y="3036653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D9F0E40-1F4A-F292-CCC1-9D80FA13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414866">
                  <a:off x="-2440022" y="4096953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2C6EFAA8-564C-CAF5-19BF-1C0336237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061585">
                  <a:off x="2223881" y="5029146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E6CE0BD6-61EC-12B6-2BE4-D0363ABBC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5067281" y="5697160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3F434F0C-F132-D4B7-B677-50F52DEE1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09871">
                  <a:off x="8506908" y="443937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D4A3A8B5-A3A9-02CF-E707-DF0D8E825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8680873" y="118086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32467FCD-CDF3-CF02-156E-6DEDA7EE7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9265506" y="249528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BD4B4BB2-8E00-D026-5FE6-826CDD347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7542695" y="3176061"/>
                  <a:ext cx="2943455" cy="19623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F8B37D-512A-45C0-4E6F-3BE6226895C3}"/>
              </a:ext>
            </a:extLst>
          </p:cNvPr>
          <p:cNvGrpSpPr/>
          <p:nvPr/>
        </p:nvGrpSpPr>
        <p:grpSpPr>
          <a:xfrm rot="2004007">
            <a:off x="-3420191" y="-10581"/>
            <a:ext cx="17516439" cy="4837143"/>
            <a:chOff x="-3968684" y="-2187609"/>
            <a:chExt cx="16516825" cy="4177076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A1A01CDF-0B5C-BBCA-987F-EE3B51E0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81008">
              <a:off x="9810988" y="-747685"/>
              <a:ext cx="3284583" cy="2189722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1197C85-F39E-6821-CA4C-0CF38CF3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66760">
              <a:off x="1018459" y="-1059362"/>
              <a:ext cx="3508110" cy="233874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C259735-E9FF-1C68-0457-2AF57AA6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-3968684" y="-1998328"/>
              <a:ext cx="3508110" cy="233874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088350-F4BB-D1A0-364C-BE555A86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88337">
              <a:off x="-1135465" y="-1704701"/>
              <a:ext cx="2897445" cy="193163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190E71A-11B0-71A6-6FFB-95B0447C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3485373" y="-1226256"/>
              <a:ext cx="3200025" cy="213335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9E05EB3-29A3-39BA-3102-AC0540C4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8766918" y="-1767625"/>
              <a:ext cx="3508110" cy="233874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80FC86-ACF4-8AC5-9779-8A8F72FE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92386">
              <a:off x="6425387" y="-594447"/>
              <a:ext cx="3263832" cy="217588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7B6772B-976D-D628-E158-064DCBE9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190">
              <a:off x="-1806776" y="-1327466"/>
              <a:ext cx="4741856" cy="3161237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FC8FB1B-FF53-60C2-B138-18E97D37F1DF}"/>
              </a:ext>
            </a:extLst>
          </p:cNvPr>
          <p:cNvGrpSpPr/>
          <p:nvPr/>
        </p:nvGrpSpPr>
        <p:grpSpPr>
          <a:xfrm>
            <a:off x="-6705634" y="-2935264"/>
            <a:ext cx="27402327" cy="14153654"/>
            <a:chOff x="-6705634" y="-2935264"/>
            <a:chExt cx="27402327" cy="1415365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B6935E-FA97-C9EF-D398-91F8D2EBAC1F}"/>
                </a:ext>
              </a:extLst>
            </p:cNvPr>
            <p:cNvGrpSpPr/>
            <p:nvPr/>
          </p:nvGrpSpPr>
          <p:grpSpPr>
            <a:xfrm rot="2004007">
              <a:off x="-3362542" y="52362"/>
              <a:ext cx="17516439" cy="4837143"/>
              <a:chOff x="-3968684" y="-2187609"/>
              <a:chExt cx="16516825" cy="4177076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2EA65C7-DF06-1132-077F-82B03189D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8" y="-747685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1FD59D12-6693-CF78-735D-5F453100E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59" y="-105936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CA93A067-0DA8-3217-71BE-7C754743A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4" y="-1998328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C122F5A-6943-90E8-AD56-287643D5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5" y="-1704701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C88E4A72-5618-3529-032A-5E206EAEE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3" y="-1226256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3EDBC04-E186-DBBE-8FD8-F76382077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8" y="-1767625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40AEBE0C-0CAD-105A-B8AB-505DE8D2C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2386">
                <a:off x="6425387" y="-594447"/>
                <a:ext cx="3263832" cy="2175888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1621379F-C677-6418-7B99-54A4769A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14190">
                <a:off x="-1806776" y="-1327466"/>
                <a:ext cx="4741856" cy="3161237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30423-0575-5FD4-353B-968A31E69273}"/>
                </a:ext>
              </a:extLst>
            </p:cNvPr>
            <p:cNvGrpSpPr/>
            <p:nvPr/>
          </p:nvGrpSpPr>
          <p:grpSpPr>
            <a:xfrm>
              <a:off x="-6705634" y="-2935264"/>
              <a:ext cx="27402327" cy="14153654"/>
              <a:chOff x="-5775681" y="-5795128"/>
              <a:chExt cx="27402327" cy="14153654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41BF993-053D-7764-1097-9C764ED6892D}"/>
                  </a:ext>
                </a:extLst>
              </p:cNvPr>
              <p:cNvGrpSpPr/>
              <p:nvPr/>
            </p:nvGrpSpPr>
            <p:grpSpPr>
              <a:xfrm>
                <a:off x="-2069129" y="-4265852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D57ED9A0-BAFE-1C69-4E5E-067460230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A01B90A2-9769-F59D-49C3-4A7221533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DEF53D0-5E97-3D6F-AEB2-912E70C04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3F1E3876-7B16-A804-61F8-0007F5F0E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35D04C22-B7E4-D8BE-1358-0A368303D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207" name="Picture 206">
                  <a:extLst>
                    <a:ext uri="{FF2B5EF4-FFF2-40B4-BE49-F238E27FC236}">
                      <a16:creationId xmlns:a16="http://schemas.microsoft.com/office/drawing/2014/main" id="{ACE5F260-5742-6248-5B0C-79D9AF3CC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83BF9FDC-2038-4B6D-1F5F-4B565ED360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EF187592-F567-13D9-F05F-7639C9ABE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A317837-8DF0-891B-0F54-54850FAE11BE}"/>
                  </a:ext>
                </a:extLst>
              </p:cNvPr>
              <p:cNvGrpSpPr/>
              <p:nvPr/>
            </p:nvGrpSpPr>
            <p:grpSpPr>
              <a:xfrm rot="19201313">
                <a:off x="-5775681" y="-5795128"/>
                <a:ext cx="15673343" cy="10744266"/>
                <a:chOff x="-3968684" y="-4110540"/>
                <a:chExt cx="13657903" cy="5974603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46648D73-8A5A-C52E-4FEE-E6AC36358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-908178" y="-3563109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A7D0A037-59C0-A26D-EFB8-0EB8BC3E3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26FD1AC-BD30-CD6D-40B5-2FA87037E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5B03CF95-07CD-02A9-904D-6BC7C0A07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271FA180-4699-5752-C557-A6699DBD1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EF5FAB1B-9392-A09C-B38A-BF51F1C20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5918716" y="-192130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F6715B0D-BBE6-2AD4-813D-4CCF35504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924B5B1E-07B2-1E4D-A1A2-CF753CF8A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801455C-463F-56D0-AF78-BFE31B382DAE}"/>
                  </a:ext>
                </a:extLst>
              </p:cNvPr>
              <p:cNvGrpSpPr/>
              <p:nvPr/>
            </p:nvGrpSpPr>
            <p:grpSpPr>
              <a:xfrm rot="19201313">
                <a:off x="2672502" y="-5010533"/>
                <a:ext cx="18954144" cy="9249588"/>
                <a:chOff x="-3968684" y="-3153985"/>
                <a:chExt cx="16516825" cy="5143452"/>
              </a:xfrm>
            </p:grpSpPr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F9F3141B-93B6-CC04-41FC-0B1A1CEFB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23B3E9CB-50D7-0247-46F2-D5DE8F9F7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3EAAC8E4-E2C4-EAD1-B57E-6C2742682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8A369171-D586-C8A4-2956-A296D0EE9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49D12C37-57A0-0943-A1F8-6127A6EB5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C465EF61-37E9-7141-DE8B-087D92C79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2621114" y="-315398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3B08828C-7E3E-2B5C-5361-12190C51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93" name="Picture 192">
                  <a:extLst>
                    <a:ext uri="{FF2B5EF4-FFF2-40B4-BE49-F238E27FC236}">
                      <a16:creationId xmlns:a16="http://schemas.microsoft.com/office/drawing/2014/main" id="{4D20B8C3-F55C-B002-9660-49DD99387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8800A78-098A-ED24-CB53-E9E2952FAAD0}"/>
                  </a:ext>
                </a:extLst>
              </p:cNvPr>
              <p:cNvGrpSpPr/>
              <p:nvPr/>
            </p:nvGrpSpPr>
            <p:grpSpPr>
              <a:xfrm>
                <a:off x="-4701905" y="2139743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7CF22D45-CD98-ECEB-5197-44091BC23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920C1277-7509-6CD9-1A52-14F3AB494F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8679D4D5-6BAA-5FA0-4325-0DE8FAF42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0EA1BDA4-D738-E987-F6CE-1E869F717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CE94A0C-3019-F6ED-B5B5-5054B5E33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2F49F9D6-9094-5D99-E4BE-894F0562D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EAA793F9-26A9-B878-6C26-B820269A8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08F6086C-28B6-2E24-4CB7-B28613A7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699982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 advTm="0">
        <p159:morph option="byObjec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71000">
              <a:schemeClr val="tx1">
                <a:lumMod val="50000"/>
                <a:lumOff val="50000"/>
              </a:schemeClr>
            </a:gs>
            <a:gs pos="76000">
              <a:schemeClr val="tx1">
                <a:lumMod val="65000"/>
                <a:lumOff val="3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186C2-FCB9-6DC9-E753-7552214CD22C}"/>
              </a:ext>
            </a:extLst>
          </p:cNvPr>
          <p:cNvSpPr txBox="1"/>
          <p:nvPr/>
        </p:nvSpPr>
        <p:spPr>
          <a:xfrm>
            <a:off x="2918937" y="2371625"/>
            <a:ext cx="6851527" cy="1862048"/>
          </a:xfrm>
          <a:prstGeom prst="rect">
            <a:avLst/>
          </a:prstGeom>
          <a:noFill/>
          <a:effectLst>
            <a:outerShdw blurRad="546100" dist="38100" dir="5400000" sx="59000" sy="59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Bernard MT Condensed" panose="02050806060905020404" pitchFamily="18" charset="0"/>
              </a:rPr>
              <a:t>THANK YOU</a:t>
            </a:r>
            <a:endParaRPr lang="en-IN" sz="9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016BA0-0B9E-1390-FFCC-A915B9B02412}"/>
              </a:ext>
            </a:extLst>
          </p:cNvPr>
          <p:cNvSpPr/>
          <p:nvPr/>
        </p:nvSpPr>
        <p:spPr>
          <a:xfrm rot="1083299">
            <a:off x="-1307026" y="-1319385"/>
            <a:ext cx="8092453" cy="11829764"/>
          </a:xfrm>
          <a:custGeom>
            <a:avLst/>
            <a:gdLst>
              <a:gd name="connsiteX0" fmla="*/ 0 w 8062395"/>
              <a:gd name="connsiteY0" fmla="*/ 0 h 6858000"/>
              <a:gd name="connsiteX1" fmla="*/ 2881034 w 8062395"/>
              <a:gd name="connsiteY1" fmla="*/ 0 h 6858000"/>
              <a:gd name="connsiteX2" fmla="*/ 2864190 w 8062395"/>
              <a:gd name="connsiteY2" fmla="*/ 84478 h 6858000"/>
              <a:gd name="connsiteX3" fmla="*/ 2452914 w 8062395"/>
              <a:gd name="connsiteY3" fmla="*/ 3207657 h 6858000"/>
              <a:gd name="connsiteX4" fmla="*/ 7924800 w 8062395"/>
              <a:gd name="connsiteY4" fmla="*/ 5370286 h 6858000"/>
              <a:gd name="connsiteX5" fmla="*/ 7436904 w 8062395"/>
              <a:gd name="connsiteY5" fmla="*/ 6849249 h 6858000"/>
              <a:gd name="connsiteX6" fmla="*/ 7426802 w 8062395"/>
              <a:gd name="connsiteY6" fmla="*/ 6858000 h 6858000"/>
              <a:gd name="connsiteX7" fmla="*/ 0 w 8062395"/>
              <a:gd name="connsiteY7" fmla="*/ 6858000 h 6858000"/>
              <a:gd name="connsiteX8" fmla="*/ 0 w 806239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2395" h="6858000">
                <a:moveTo>
                  <a:pt x="0" y="0"/>
                </a:moveTo>
                <a:lnTo>
                  <a:pt x="2881034" y="0"/>
                </a:lnTo>
                <a:lnTo>
                  <a:pt x="2864190" y="84478"/>
                </a:lnTo>
                <a:cubicBezTo>
                  <a:pt x="2652940" y="1026886"/>
                  <a:pt x="1810657" y="2454728"/>
                  <a:pt x="2452914" y="3207657"/>
                </a:cubicBezTo>
                <a:cubicBezTo>
                  <a:pt x="3309257" y="4211562"/>
                  <a:pt x="7351486" y="4605867"/>
                  <a:pt x="7924800" y="5370286"/>
                </a:cubicBezTo>
                <a:cubicBezTo>
                  <a:pt x="8247289" y="5800272"/>
                  <a:pt x="7969704" y="6356549"/>
                  <a:pt x="7436904" y="6849249"/>
                </a:cubicBezTo>
                <a:lnTo>
                  <a:pt x="7426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6B8CC0-8F42-34DC-5890-07D34FCA11A0}"/>
              </a:ext>
            </a:extLst>
          </p:cNvPr>
          <p:cNvSpPr/>
          <p:nvPr/>
        </p:nvSpPr>
        <p:spPr>
          <a:xfrm rot="2579728">
            <a:off x="7702091" y="-3595683"/>
            <a:ext cx="10446205" cy="12449883"/>
          </a:xfrm>
          <a:custGeom>
            <a:avLst/>
            <a:gdLst>
              <a:gd name="connsiteX0" fmla="*/ 665342 w 9976308"/>
              <a:gd name="connsiteY0" fmla="*/ 0 h 6858000"/>
              <a:gd name="connsiteX1" fmla="*/ 9976308 w 9976308"/>
              <a:gd name="connsiteY1" fmla="*/ 0 h 6858000"/>
              <a:gd name="connsiteX2" fmla="*/ 9976308 w 9976308"/>
              <a:gd name="connsiteY2" fmla="*/ 6858000 h 6858000"/>
              <a:gd name="connsiteX3" fmla="*/ 5211110 w 9976308"/>
              <a:gd name="connsiteY3" fmla="*/ 6858000 h 6858000"/>
              <a:gd name="connsiteX4" fmla="*/ 5221212 w 9976308"/>
              <a:gd name="connsiteY4" fmla="*/ 6849249 h 6858000"/>
              <a:gd name="connsiteX5" fmla="*/ 5709108 w 9976308"/>
              <a:gd name="connsiteY5" fmla="*/ 5370286 h 6858000"/>
              <a:gd name="connsiteX6" fmla="*/ 237222 w 9976308"/>
              <a:gd name="connsiteY6" fmla="*/ 3207657 h 6858000"/>
              <a:gd name="connsiteX7" fmla="*/ 648498 w 9976308"/>
              <a:gd name="connsiteY7" fmla="*/ 84478 h 6858000"/>
              <a:gd name="connsiteX8" fmla="*/ 665342 w 997630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6308" h="6858000">
                <a:moveTo>
                  <a:pt x="665342" y="0"/>
                </a:moveTo>
                <a:lnTo>
                  <a:pt x="9976308" y="0"/>
                </a:lnTo>
                <a:lnTo>
                  <a:pt x="9976308" y="6858000"/>
                </a:lnTo>
                <a:lnTo>
                  <a:pt x="5211110" y="6858000"/>
                </a:lnTo>
                <a:lnTo>
                  <a:pt x="5221212" y="6849249"/>
                </a:lnTo>
                <a:cubicBezTo>
                  <a:pt x="5754012" y="6356549"/>
                  <a:pt x="6031597" y="5800272"/>
                  <a:pt x="5709108" y="5370286"/>
                </a:cubicBezTo>
                <a:cubicBezTo>
                  <a:pt x="5135794" y="4605867"/>
                  <a:pt x="1093565" y="4211562"/>
                  <a:pt x="237222" y="3207657"/>
                </a:cubicBezTo>
                <a:cubicBezTo>
                  <a:pt x="-405035" y="2454728"/>
                  <a:pt x="437248" y="1026886"/>
                  <a:pt x="648498" y="84478"/>
                </a:cubicBezTo>
                <a:lnTo>
                  <a:pt x="665342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23B0D2-9126-B891-FA3F-85589FFDBD65}"/>
              </a:ext>
            </a:extLst>
          </p:cNvPr>
          <p:cNvSpPr/>
          <p:nvPr/>
        </p:nvSpPr>
        <p:spPr>
          <a:xfrm rot="19595402">
            <a:off x="-3446011" y="-2075781"/>
            <a:ext cx="9542011" cy="13225551"/>
          </a:xfrm>
          <a:custGeom>
            <a:avLst/>
            <a:gdLst>
              <a:gd name="connsiteX0" fmla="*/ 0 w 8062395"/>
              <a:gd name="connsiteY0" fmla="*/ 0 h 6858000"/>
              <a:gd name="connsiteX1" fmla="*/ 2881034 w 8062395"/>
              <a:gd name="connsiteY1" fmla="*/ 0 h 6858000"/>
              <a:gd name="connsiteX2" fmla="*/ 2864190 w 8062395"/>
              <a:gd name="connsiteY2" fmla="*/ 84478 h 6858000"/>
              <a:gd name="connsiteX3" fmla="*/ 2452914 w 8062395"/>
              <a:gd name="connsiteY3" fmla="*/ 3207657 h 6858000"/>
              <a:gd name="connsiteX4" fmla="*/ 7924800 w 8062395"/>
              <a:gd name="connsiteY4" fmla="*/ 5370286 h 6858000"/>
              <a:gd name="connsiteX5" fmla="*/ 7436904 w 8062395"/>
              <a:gd name="connsiteY5" fmla="*/ 6849249 h 6858000"/>
              <a:gd name="connsiteX6" fmla="*/ 7426802 w 8062395"/>
              <a:gd name="connsiteY6" fmla="*/ 6858000 h 6858000"/>
              <a:gd name="connsiteX7" fmla="*/ 0 w 8062395"/>
              <a:gd name="connsiteY7" fmla="*/ 6858000 h 6858000"/>
              <a:gd name="connsiteX8" fmla="*/ 0 w 8062395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62395" h="6858000">
                <a:moveTo>
                  <a:pt x="0" y="0"/>
                </a:moveTo>
                <a:lnTo>
                  <a:pt x="2881034" y="0"/>
                </a:lnTo>
                <a:lnTo>
                  <a:pt x="2864190" y="84478"/>
                </a:lnTo>
                <a:cubicBezTo>
                  <a:pt x="2652940" y="1026886"/>
                  <a:pt x="1810657" y="2454728"/>
                  <a:pt x="2452914" y="3207657"/>
                </a:cubicBezTo>
                <a:cubicBezTo>
                  <a:pt x="3309257" y="4211562"/>
                  <a:pt x="7351486" y="4605867"/>
                  <a:pt x="7924800" y="5370286"/>
                </a:cubicBezTo>
                <a:cubicBezTo>
                  <a:pt x="8247289" y="5800272"/>
                  <a:pt x="7969704" y="6356549"/>
                  <a:pt x="7436904" y="6849249"/>
                </a:cubicBezTo>
                <a:lnTo>
                  <a:pt x="7426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047270-BFCE-CE1C-93D6-F77018DD73C6}"/>
              </a:ext>
            </a:extLst>
          </p:cNvPr>
          <p:cNvSpPr/>
          <p:nvPr/>
        </p:nvSpPr>
        <p:spPr>
          <a:xfrm rot="3587862">
            <a:off x="8234985" y="-3652284"/>
            <a:ext cx="11991163" cy="14162566"/>
          </a:xfrm>
          <a:custGeom>
            <a:avLst/>
            <a:gdLst>
              <a:gd name="connsiteX0" fmla="*/ 665342 w 9976308"/>
              <a:gd name="connsiteY0" fmla="*/ 0 h 6858000"/>
              <a:gd name="connsiteX1" fmla="*/ 9976308 w 9976308"/>
              <a:gd name="connsiteY1" fmla="*/ 0 h 6858000"/>
              <a:gd name="connsiteX2" fmla="*/ 9976308 w 9976308"/>
              <a:gd name="connsiteY2" fmla="*/ 6858000 h 6858000"/>
              <a:gd name="connsiteX3" fmla="*/ 5211110 w 9976308"/>
              <a:gd name="connsiteY3" fmla="*/ 6858000 h 6858000"/>
              <a:gd name="connsiteX4" fmla="*/ 5221212 w 9976308"/>
              <a:gd name="connsiteY4" fmla="*/ 6849249 h 6858000"/>
              <a:gd name="connsiteX5" fmla="*/ 5709108 w 9976308"/>
              <a:gd name="connsiteY5" fmla="*/ 5370286 h 6858000"/>
              <a:gd name="connsiteX6" fmla="*/ 237222 w 9976308"/>
              <a:gd name="connsiteY6" fmla="*/ 3207657 h 6858000"/>
              <a:gd name="connsiteX7" fmla="*/ 648498 w 9976308"/>
              <a:gd name="connsiteY7" fmla="*/ 84478 h 6858000"/>
              <a:gd name="connsiteX8" fmla="*/ 665342 w 997630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76308" h="6858000">
                <a:moveTo>
                  <a:pt x="665342" y="0"/>
                </a:moveTo>
                <a:lnTo>
                  <a:pt x="9976308" y="0"/>
                </a:lnTo>
                <a:lnTo>
                  <a:pt x="9976308" y="6858000"/>
                </a:lnTo>
                <a:lnTo>
                  <a:pt x="5211110" y="6858000"/>
                </a:lnTo>
                <a:lnTo>
                  <a:pt x="5221212" y="6849249"/>
                </a:lnTo>
                <a:cubicBezTo>
                  <a:pt x="5754012" y="6356549"/>
                  <a:pt x="6031597" y="5800272"/>
                  <a:pt x="5709108" y="5370286"/>
                </a:cubicBezTo>
                <a:cubicBezTo>
                  <a:pt x="5135794" y="4605867"/>
                  <a:pt x="1093565" y="4211562"/>
                  <a:pt x="237222" y="3207657"/>
                </a:cubicBezTo>
                <a:cubicBezTo>
                  <a:pt x="-405035" y="2454728"/>
                  <a:pt x="437248" y="1026886"/>
                  <a:pt x="648498" y="84478"/>
                </a:cubicBezTo>
                <a:lnTo>
                  <a:pt x="66534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rgbClr val="00643C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92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1695AC2-336D-E5A7-A171-071AB04F4B60}"/>
              </a:ext>
            </a:extLst>
          </p:cNvPr>
          <p:cNvGrpSpPr/>
          <p:nvPr/>
        </p:nvGrpSpPr>
        <p:grpSpPr>
          <a:xfrm>
            <a:off x="-1917294" y="3232334"/>
            <a:ext cx="16064011" cy="11664049"/>
            <a:chOff x="-4154458" y="-3714668"/>
            <a:chExt cx="17978537" cy="135302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85C9-F81B-E40A-9E62-21F5A53A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27263">
              <a:off x="5706871" y="-560943"/>
              <a:ext cx="3508110" cy="233874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FA9C1E7-5A2B-CE10-A0EC-29CD8EE3EAE8}"/>
                </a:ext>
              </a:extLst>
            </p:cNvPr>
            <p:cNvGrpSpPr/>
            <p:nvPr/>
          </p:nvGrpSpPr>
          <p:grpSpPr>
            <a:xfrm>
              <a:off x="-4154458" y="-3714668"/>
              <a:ext cx="17978537" cy="13530267"/>
              <a:chOff x="-4154457" y="-3666727"/>
              <a:chExt cx="17978537" cy="1353026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71C6F8A-716D-5419-61ED-D1F492F9D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27263">
                <a:off x="8182285" y="-308204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70799E9-8BAD-CFFD-803F-58B198347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9" y="-747686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E5FFB0-8781-31EC-4812-19BC19B1E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60" y="-1059363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A5F33DA-9539-96FC-2CB3-0CF871B8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3" y="-1998329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285F02A-529C-A8FC-5806-A7822C728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4" y="-1704702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4215347-3F88-27EE-EF61-224D90E0A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4" y="-1226257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254A7548-0750-9CE0-4253-95CD1AD30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9" y="-1767626"/>
                <a:ext cx="3508110" cy="233874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54BEBC7-1A09-6A49-4ED6-DC904F748233}"/>
                  </a:ext>
                </a:extLst>
              </p:cNvPr>
              <p:cNvGrpSpPr/>
              <p:nvPr/>
            </p:nvGrpSpPr>
            <p:grpSpPr>
              <a:xfrm>
                <a:off x="-4154457" y="-828959"/>
                <a:ext cx="17978537" cy="10692499"/>
                <a:chOff x="-4323658" y="-1086848"/>
                <a:chExt cx="17978537" cy="1069249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199496D-A323-1A68-572D-A276FE5EE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foregroundMark x1="50833" y1="20750" x2="50833" y2="20750"/>
                              <a14:foregroundMark x1="79333" y1="29000" x2="79333" y2="29000"/>
                              <a14:foregroundMark x1="78333" y1="32250" x2="76500" y2="34000"/>
                              <a14:foregroundMark x1="75833" y1="31000" x2="77333" y2="28000"/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8913023" y="5033771"/>
                  <a:ext cx="4741856" cy="3161237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EEDFAADF-1ADB-9693-8A23-BC590EF33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61071" y="-6700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E54741CC-9553-3986-759B-40FA67427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10099117" y="2684800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93C6F6D1-A293-12F1-7538-657B7109A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5245007" y="5082641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A6AF8886-8BA6-01E3-AEBF-9C6EB76FDE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369765">
                  <a:off x="1010786" y="3392457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E725D9C-6895-7A12-26C4-2CFB8722A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595267">
                  <a:off x="3370418" y="3047914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75427E4B-B334-269D-D512-18EDFF65E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151122">
                  <a:off x="-878423" y="2753251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4EE51F4-E82D-38AD-565A-9DFC9A331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36623">
                  <a:off x="2672148" y="226625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DCCA4A6E-35E6-5EDF-542F-348C1004D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292986" y="705070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821ABE6-468C-CD8F-EB1E-6AEB46271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86161">
                  <a:off x="869003" y="1765370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09391B7-9D98-F792-7C2F-97A64B0FF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5532906" y="269756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8E8C4BBC-F917-DD51-202B-79E13E512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18967">
                  <a:off x="8376306" y="3365577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2FC36E76-1AAC-579A-B897-B6BC7CC8B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172375">
                  <a:off x="-1960141" y="113007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D9AE1099-EC2E-F583-A8C5-1C6F0106E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63681">
                  <a:off x="-516045" y="5406984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0E782A50-02EA-D8CF-CC88-2CE8FC888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6291504" y="75347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DB80481-605E-F6A6-F534-9210CFD51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1437394" y="3151315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BCE971BE-0D61-1218-1D96-556E6704D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21479">
                  <a:off x="-2796827" y="1461131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AB63D402-B2AE-E9AF-8A87-DF9BBF213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246981">
                  <a:off x="-437195" y="1116588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EB6CE44C-FA3B-2F36-CE98-E6907128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202836">
                  <a:off x="-4686036" y="821925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45C4FE6-36BF-DE05-EBD2-A176A7E24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937875">
                  <a:off x="-2938610" y="-165956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BF7BF5-6595-233A-D8D2-DECFCFE45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584594">
                  <a:off x="1725293" y="766237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B2377A6-5CE1-23E4-79CD-D46D72B18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4568693" y="1434251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E582868-3593-C98D-203D-CCDD8B018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15395">
                  <a:off x="-4323658" y="3475658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1493030F-22DB-83F8-7752-3CEA8F86F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720421" y="2561542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9FE75343-1281-E376-CAD3-ACC05A6AD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8008320" y="176464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0D0AF4E1-6562-2DB7-BA9A-1BE8FDC8C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7044107" y="-1086848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F87F741E-99E4-59B1-BB64-7DB13AAFC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337517" y="419590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82DDAC82-E03F-32D2-A3A2-D3B781E556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57999">
                  <a:off x="10309576" y="3515224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E1A37FD-E89E-1304-4958-EF0E88B09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028113">
                  <a:off x="-379835" y="7016160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4649128-BCF1-E70B-1A4E-62447C212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713614">
                  <a:off x="3170736" y="4489534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206C2680-FEE6-89DE-8026-646C099CC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7791574" y="4967979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0D1468A-70F4-6104-4E65-7B2D2B5B0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6205459" y="3701966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8E74C4BA-BE83-17B8-7DCE-0E5ECDB77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-3470096" y="2264581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30C4223F-565A-DD65-F15E-F01EEF81F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1935982" y="7414224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5BFA4AC-6D89-5C71-BC9D-783AD474E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898470">
                  <a:off x="-2298239" y="5724040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7E15A622-0C38-CA03-1D11-DF4806C13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27">
                  <a:off x="-4187448" y="5084834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34C93652-D9BA-E74F-A97B-34B4FA039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365328">
                  <a:off x="-636877" y="2558208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177CE5B1-C22D-5E75-44EA-4DB8C25A6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3983961" y="3036653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D9F0E40-1F4A-F292-CCC1-9D80FA13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414866">
                  <a:off x="-2440022" y="4096953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2C6EFAA8-564C-CAF5-19BF-1C0336237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061585">
                  <a:off x="2223881" y="5029146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E6CE0BD6-61EC-12B6-2BE4-D0363ABBC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5067281" y="5697160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3F434F0C-F132-D4B7-B677-50F52DEE1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09871">
                  <a:off x="8506908" y="443937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D4A3A8B5-A3A9-02CF-E707-DF0D8E825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8680873" y="118086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32467FCD-CDF3-CF02-156E-6DEDA7EE7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9265506" y="249528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BD4B4BB2-8E00-D026-5FE6-826CDD347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7542695" y="3176061"/>
                  <a:ext cx="2943455" cy="19623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F8B37D-512A-45C0-4E6F-3BE6226895C3}"/>
              </a:ext>
            </a:extLst>
          </p:cNvPr>
          <p:cNvGrpSpPr/>
          <p:nvPr/>
        </p:nvGrpSpPr>
        <p:grpSpPr>
          <a:xfrm rot="2004007">
            <a:off x="-4676347" y="7476653"/>
            <a:ext cx="17516439" cy="4837143"/>
            <a:chOff x="-3968684" y="-2187609"/>
            <a:chExt cx="16516825" cy="4177076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A1A01CDF-0B5C-BBCA-987F-EE3B51E0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81008">
              <a:off x="9810988" y="-747685"/>
              <a:ext cx="3284583" cy="2189722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1197C85-F39E-6821-CA4C-0CF38CF3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66760">
              <a:off x="1018459" y="-1059362"/>
              <a:ext cx="3508110" cy="233874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C259735-E9FF-1C68-0457-2AF57AA6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-3968684" y="-1998328"/>
              <a:ext cx="3508110" cy="233874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088350-F4BB-D1A0-364C-BE555A86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88337">
              <a:off x="-1135465" y="-1704701"/>
              <a:ext cx="2897445" cy="193163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190E71A-11B0-71A6-6FFB-95B0447C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3485373" y="-1226256"/>
              <a:ext cx="3200025" cy="213335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9E05EB3-29A3-39BA-3102-AC0540C4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8766918" y="-1767625"/>
              <a:ext cx="3508110" cy="233874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80FC86-ACF4-8AC5-9779-8A8F72FE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92386">
              <a:off x="6425387" y="-594447"/>
              <a:ext cx="3263832" cy="217588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7B6772B-976D-D628-E158-064DCBE9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190">
              <a:off x="-1806776" y="-1327466"/>
              <a:ext cx="4741856" cy="3161237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FC8FB1B-FF53-60C2-B138-18E97D37F1DF}"/>
              </a:ext>
            </a:extLst>
          </p:cNvPr>
          <p:cNvGrpSpPr/>
          <p:nvPr/>
        </p:nvGrpSpPr>
        <p:grpSpPr>
          <a:xfrm>
            <a:off x="-7028071" y="2656893"/>
            <a:ext cx="27402327" cy="14153654"/>
            <a:chOff x="-6705634" y="-2935264"/>
            <a:chExt cx="27402327" cy="1415365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B6935E-FA97-C9EF-D398-91F8D2EBAC1F}"/>
                </a:ext>
              </a:extLst>
            </p:cNvPr>
            <p:cNvGrpSpPr/>
            <p:nvPr/>
          </p:nvGrpSpPr>
          <p:grpSpPr>
            <a:xfrm rot="2004007">
              <a:off x="-3362542" y="52362"/>
              <a:ext cx="17516439" cy="4837143"/>
              <a:chOff x="-3968684" y="-2187609"/>
              <a:chExt cx="16516825" cy="4177076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2EA65C7-DF06-1132-077F-82B03189D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8" y="-747685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1FD59D12-6693-CF78-735D-5F453100E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59" y="-105936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CA93A067-0DA8-3217-71BE-7C754743A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4" y="-1998328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C122F5A-6943-90E8-AD56-287643D5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5" y="-1704701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C88E4A72-5618-3529-032A-5E206EAEE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3" y="-1226256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3EDBC04-E186-DBBE-8FD8-F76382077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8" y="-1767625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40AEBE0C-0CAD-105A-B8AB-505DE8D2C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2386">
                <a:off x="6425387" y="-594447"/>
                <a:ext cx="3263832" cy="2175888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1621379F-C677-6418-7B99-54A4769A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14190">
                <a:off x="-1806776" y="-1327466"/>
                <a:ext cx="4741856" cy="3161237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30423-0575-5FD4-353B-968A31E69273}"/>
                </a:ext>
              </a:extLst>
            </p:cNvPr>
            <p:cNvGrpSpPr/>
            <p:nvPr/>
          </p:nvGrpSpPr>
          <p:grpSpPr>
            <a:xfrm>
              <a:off x="-6705634" y="-2935264"/>
              <a:ext cx="27402327" cy="14153654"/>
              <a:chOff x="-5775681" y="-5795128"/>
              <a:chExt cx="27402327" cy="14153654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41BF993-053D-7764-1097-9C764ED6892D}"/>
                  </a:ext>
                </a:extLst>
              </p:cNvPr>
              <p:cNvGrpSpPr/>
              <p:nvPr/>
            </p:nvGrpSpPr>
            <p:grpSpPr>
              <a:xfrm>
                <a:off x="-2069129" y="-4265852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D57ED9A0-BAFE-1C69-4E5E-067460230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A01B90A2-9769-F59D-49C3-4A7221533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DEF53D0-5E97-3D6F-AEB2-912E70C04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3F1E3876-7B16-A804-61F8-0007F5F0E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35D04C22-B7E4-D8BE-1358-0A368303D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207" name="Picture 206">
                  <a:extLst>
                    <a:ext uri="{FF2B5EF4-FFF2-40B4-BE49-F238E27FC236}">
                      <a16:creationId xmlns:a16="http://schemas.microsoft.com/office/drawing/2014/main" id="{ACE5F260-5742-6248-5B0C-79D9AF3CC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83BF9FDC-2038-4B6D-1F5F-4B565ED360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EF187592-F567-13D9-F05F-7639C9ABE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A317837-8DF0-891B-0F54-54850FAE11BE}"/>
                  </a:ext>
                </a:extLst>
              </p:cNvPr>
              <p:cNvGrpSpPr/>
              <p:nvPr/>
            </p:nvGrpSpPr>
            <p:grpSpPr>
              <a:xfrm rot="19201313">
                <a:off x="-5775681" y="-5795128"/>
                <a:ext cx="15673343" cy="10744266"/>
                <a:chOff x="-3968684" y="-4110540"/>
                <a:chExt cx="13657903" cy="5974603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46648D73-8A5A-C52E-4FEE-E6AC36358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-908178" y="-3563109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A7D0A037-59C0-A26D-EFB8-0EB8BC3E3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26FD1AC-BD30-CD6D-40B5-2FA87037E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5B03CF95-07CD-02A9-904D-6BC7C0A07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271FA180-4699-5752-C557-A6699DBD1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EF5FAB1B-9392-A09C-B38A-BF51F1C20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5918716" y="-192130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F6715B0D-BBE6-2AD4-813D-4CCF35504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924B5B1E-07B2-1E4D-A1A2-CF753CF8A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801455C-463F-56D0-AF78-BFE31B382DAE}"/>
                  </a:ext>
                </a:extLst>
              </p:cNvPr>
              <p:cNvGrpSpPr/>
              <p:nvPr/>
            </p:nvGrpSpPr>
            <p:grpSpPr>
              <a:xfrm rot="19201313">
                <a:off x="2672502" y="-5010533"/>
                <a:ext cx="18954144" cy="9249588"/>
                <a:chOff x="-3968684" y="-3153985"/>
                <a:chExt cx="16516825" cy="5143452"/>
              </a:xfrm>
            </p:grpSpPr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F9F3141B-93B6-CC04-41FC-0B1A1CEFB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23B3E9CB-50D7-0247-46F2-D5DE8F9F7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3EAAC8E4-E2C4-EAD1-B57E-6C2742682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8A369171-D586-C8A4-2956-A296D0EE9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49D12C37-57A0-0943-A1F8-6127A6EB5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C465EF61-37E9-7141-DE8B-087D92C79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2621114" y="-315398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3B08828C-7E3E-2B5C-5361-12190C51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93" name="Picture 192">
                  <a:extLst>
                    <a:ext uri="{FF2B5EF4-FFF2-40B4-BE49-F238E27FC236}">
                      <a16:creationId xmlns:a16="http://schemas.microsoft.com/office/drawing/2014/main" id="{4D20B8C3-F55C-B002-9660-49DD99387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8800A78-098A-ED24-CB53-E9E2952FAAD0}"/>
                  </a:ext>
                </a:extLst>
              </p:cNvPr>
              <p:cNvGrpSpPr/>
              <p:nvPr/>
            </p:nvGrpSpPr>
            <p:grpSpPr>
              <a:xfrm>
                <a:off x="-4701905" y="2139743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7CF22D45-CD98-ECEB-5197-44091BC23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920C1277-7509-6CD9-1A52-14F3AB494F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8679D4D5-6BAA-5FA0-4325-0DE8FAF42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0EA1BDA4-D738-E987-F6CE-1E869F717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CE94A0C-3019-F6ED-B5B5-5054B5E33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2F49F9D6-9094-5D99-E4BE-894F0562D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EAA793F9-26A9-B878-6C26-B820269A8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08F6086C-28B6-2E24-4CB7-B28613A7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735F70-C372-3CD6-74C9-31807E3720F1}"/>
              </a:ext>
            </a:extLst>
          </p:cNvPr>
          <p:cNvSpPr txBox="1"/>
          <p:nvPr/>
        </p:nvSpPr>
        <p:spPr>
          <a:xfrm>
            <a:off x="431411" y="388705"/>
            <a:ext cx="116160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Bean Battle</a:t>
            </a:r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:</a:t>
            </a:r>
          </a:p>
          <a:p>
            <a:pPr algn="ctr"/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Nescafe</a:t>
            </a:r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 </a:t>
            </a:r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v/s </a:t>
            </a:r>
            <a:r>
              <a:rPr lang="en-US" sz="6000" b="1" i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Berlin Sans FB" panose="020E0602020502020306" pitchFamily="34" charset="0"/>
              </a:rPr>
              <a:t>Starbucks</a:t>
            </a:r>
            <a:endParaRPr lang="en-IN" sz="6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345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1695AC2-336D-E5A7-A171-071AB04F4B60}"/>
              </a:ext>
            </a:extLst>
          </p:cNvPr>
          <p:cNvGrpSpPr/>
          <p:nvPr/>
        </p:nvGrpSpPr>
        <p:grpSpPr>
          <a:xfrm rot="17083599">
            <a:off x="-10909458" y="-4972186"/>
            <a:ext cx="16064011" cy="11664049"/>
            <a:chOff x="-4154458" y="-3714668"/>
            <a:chExt cx="17978537" cy="1353026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85C9-F81B-E40A-9E62-21F5A53A2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927263">
              <a:off x="5706871" y="-560943"/>
              <a:ext cx="3508110" cy="2338740"/>
            </a:xfrm>
            <a:prstGeom prst="rect">
              <a:avLst/>
            </a:prstGeom>
          </p:spPr>
        </p:pic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FA9C1E7-5A2B-CE10-A0EC-29CD8EE3EAE8}"/>
                </a:ext>
              </a:extLst>
            </p:cNvPr>
            <p:cNvGrpSpPr/>
            <p:nvPr/>
          </p:nvGrpSpPr>
          <p:grpSpPr>
            <a:xfrm>
              <a:off x="-4154458" y="-3714668"/>
              <a:ext cx="17978537" cy="13530267"/>
              <a:chOff x="-4154457" y="-3666727"/>
              <a:chExt cx="17978537" cy="13530267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671C6F8A-716D-5419-61ED-D1F492F9D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27263">
                <a:off x="8182285" y="-308204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70799E9-8BAD-CFFD-803F-58B198347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9" y="-747686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E5FFB0-8781-31EC-4812-19BC19B1E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60" y="-1059363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5A5F33DA-9539-96FC-2CB3-0CF871B80E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3" y="-1998329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0285F02A-529C-A8FC-5806-A7822C7286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4" y="-1704702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44215347-3F88-27EE-EF61-224D90E0A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4" y="-1226257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254A7548-0750-9CE0-4253-95CD1AD30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9" y="-1767626"/>
                <a:ext cx="3508110" cy="2338740"/>
              </a:xfrm>
              <a:prstGeom prst="rect">
                <a:avLst/>
              </a:prstGeom>
            </p:spPr>
          </p:pic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54BEBC7-1A09-6A49-4ED6-DC904F748233}"/>
                  </a:ext>
                </a:extLst>
              </p:cNvPr>
              <p:cNvGrpSpPr/>
              <p:nvPr/>
            </p:nvGrpSpPr>
            <p:grpSpPr>
              <a:xfrm>
                <a:off x="-4154457" y="-828959"/>
                <a:ext cx="17978537" cy="10692499"/>
                <a:chOff x="-4323658" y="-1086848"/>
                <a:chExt cx="17978537" cy="10692499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E199496D-A323-1A68-572D-A276FE5EE7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foregroundMark x1="50833" y1="20750" x2="50833" y2="20750"/>
                              <a14:foregroundMark x1="79333" y1="29000" x2="79333" y2="29000"/>
                              <a14:foregroundMark x1="78333" y1="32250" x2="76500" y2="34000"/>
                              <a14:foregroundMark x1="75833" y1="31000" x2="77333" y2="28000"/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8913023" y="5033771"/>
                  <a:ext cx="4741856" cy="3161237"/>
                </a:xfrm>
                <a:prstGeom prst="rect">
                  <a:avLst/>
                </a:prstGeom>
              </p:spPr>
            </p:pic>
            <p:pic>
              <p:nvPicPr>
                <p:cNvPr id="70" name="Picture 69">
                  <a:extLst>
                    <a:ext uri="{FF2B5EF4-FFF2-40B4-BE49-F238E27FC236}">
                      <a16:creationId xmlns:a16="http://schemas.microsoft.com/office/drawing/2014/main" id="{EEDFAADF-1ADB-9693-8A23-BC590EF33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61071" y="-6700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1" name="Picture 70">
                  <a:extLst>
                    <a:ext uri="{FF2B5EF4-FFF2-40B4-BE49-F238E27FC236}">
                      <a16:creationId xmlns:a16="http://schemas.microsoft.com/office/drawing/2014/main" id="{E54741CC-9553-3986-759B-40FA674272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10099117" y="2684800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72" name="Picture 71">
                  <a:extLst>
                    <a:ext uri="{FF2B5EF4-FFF2-40B4-BE49-F238E27FC236}">
                      <a16:creationId xmlns:a16="http://schemas.microsoft.com/office/drawing/2014/main" id="{93C6F6D1-A293-12F1-7538-657B7109A3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5245007" y="5082641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A6AF8886-8BA6-01E3-AEBF-9C6EB76FDE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369765">
                  <a:off x="1010786" y="3392457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E725D9C-6895-7A12-26C4-2CFB8722A5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595267">
                  <a:off x="3370418" y="3047914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75427E4B-B334-269D-D512-18EDFF65ED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151122">
                  <a:off x="-878423" y="2753251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4EE51F4-E82D-38AD-565A-9DFC9A3317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36623">
                  <a:off x="2672148" y="226625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DCCA4A6E-35E6-5EDF-542F-348C1004D8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292986" y="705070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821ABE6-468C-CD8F-EB1E-6AEB46271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86161">
                  <a:off x="869003" y="1765370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09391B7-9D98-F792-7C2F-97A64B0FF0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5532906" y="269756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8E8C4BBC-F917-DD51-202B-79E13E5120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18967">
                  <a:off x="8376306" y="3365577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2FC36E76-1AAC-579A-B897-B6BC7CC8B2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172375">
                  <a:off x="-1960141" y="113007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D9AE1099-EC2E-F583-A8C5-1C6F0106E8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263681">
                  <a:off x="-516045" y="5406984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0E782A50-02EA-D8CF-CC88-2CE8FC8888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6291504" y="75347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EDB80481-605E-F6A6-F534-9210CFD51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1437394" y="3151315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BCE971BE-0D61-1218-1D96-556E6704D3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21479">
                  <a:off x="-2796827" y="1461131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AB63D402-B2AE-E9AF-8A87-DF9BBF213B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2246981">
                  <a:off x="-437195" y="1116588"/>
                  <a:ext cx="3032736" cy="2021824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EB6CE44C-FA3B-2F36-CE98-E69071282B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202836">
                  <a:off x="-4686036" y="821925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45C4FE6-36BF-DE05-EBD2-A176A7E24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937875">
                  <a:off x="-2938610" y="-165956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BEBF7BF5-6595-233A-D8D2-DECFCFE453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6584594">
                  <a:off x="1725293" y="766237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B2377A6-5CE1-23E4-79CD-D46D72B187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4568693" y="1434251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E582868-3593-C98D-203D-CCDD8B018F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15395">
                  <a:off x="-4323658" y="3475658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1493030F-22DB-83F8-7752-3CEA8F86F7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7720421" y="2561542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9FE75343-1281-E376-CAD3-ACC05A6AD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532880">
                  <a:off x="8008320" y="176464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0D0AF4E1-6562-2DB7-BA9A-1BE8FDC8C0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0670681">
                  <a:off x="7044107" y="-1086848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F87F741E-99E4-59B1-BB64-7DB13AAFC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337517" y="419590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82DDAC82-E03F-32D2-A3A2-D3B781E556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657999">
                  <a:off x="10309576" y="3515224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E1A37FD-E89E-1304-4958-EF0E88B09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028113">
                  <a:off x="-379835" y="7016160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4649128-BCF1-E70B-1A4E-62447C212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713614">
                  <a:off x="3170736" y="4489534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206C2680-FEE6-89DE-8026-646C099CC4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991181">
                  <a:off x="7791574" y="4967979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0D1468A-70F4-6104-4E65-7B2D2B5B0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6205459" y="3701966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8E74C4BA-BE83-17B8-7DCE-0E5ECDB77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-3470096" y="2264581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30C4223F-565A-DD65-F15E-F01EEF81FD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1935982" y="7414224"/>
                  <a:ext cx="3083969" cy="2055979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B5BFA4AC-6D89-5C71-BC9D-783AD474E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1898470">
                  <a:off x="-2298239" y="5724040"/>
                  <a:ext cx="3131739" cy="2087826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7E15A622-0C38-CA03-1D11-DF4806C13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679827">
                  <a:off x="-4187448" y="5084834"/>
                  <a:ext cx="3107389" cy="2071593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34C93652-D9BA-E74F-A97B-34B4FA039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365328">
                  <a:off x="-636877" y="2558208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177CE5B1-C22D-5E75-44EA-4DB8C25A6A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3983961" y="3036653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D9F0E40-1F4A-F292-CCC1-9D80FA13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414866">
                  <a:off x="-2440022" y="4096953"/>
                  <a:ext cx="2419397" cy="1612931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2C6EFAA8-564C-CAF5-19BF-1C03362370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7061585">
                  <a:off x="2223881" y="5029146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E6CE0BD6-61EC-12B6-2BE4-D0363ABBCD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5067281" y="5697160"/>
                  <a:ext cx="2943455" cy="1962303"/>
                </a:xfrm>
                <a:prstGeom prst="rect">
                  <a:avLst/>
                </a:prstGeom>
              </p:spPr>
            </p:pic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3F434F0C-F132-D4B7-B677-50F52DEE1A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09871">
                  <a:off x="8506908" y="4439373"/>
                  <a:ext cx="3816327" cy="2544218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D4A3A8B5-A3A9-02CF-E707-DF0D8E825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804254">
                  <a:off x="8680873" y="1180867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32467FCD-CDF3-CF02-156E-6DEDA7EE7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642895">
                  <a:off x="9265506" y="2495284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BD4B4BB2-8E00-D026-5FE6-826CDD3471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47672">
                  <a:off x="7542695" y="3176061"/>
                  <a:ext cx="2943455" cy="196230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8F8B37D-512A-45C0-4E6F-3BE6226895C3}"/>
              </a:ext>
            </a:extLst>
          </p:cNvPr>
          <p:cNvGrpSpPr/>
          <p:nvPr/>
        </p:nvGrpSpPr>
        <p:grpSpPr>
          <a:xfrm rot="19087606">
            <a:off x="-11348863" y="618539"/>
            <a:ext cx="17516439" cy="4837143"/>
            <a:chOff x="-3968684" y="-2187609"/>
            <a:chExt cx="16516825" cy="4177076"/>
          </a:xfrm>
        </p:grpSpPr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A1A01CDF-0B5C-BBCA-987F-EE3B51E07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781008">
              <a:off x="9810988" y="-747685"/>
              <a:ext cx="3284583" cy="2189722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C1197C85-F39E-6821-CA4C-0CF38CF35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466760">
              <a:off x="1018459" y="-1059362"/>
              <a:ext cx="3508110" cy="2338740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C259735-E9FF-1C68-0457-2AF57AA65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-3968684" y="-1998328"/>
              <a:ext cx="3508110" cy="2338740"/>
            </a:xfrm>
            <a:prstGeom prst="rect">
              <a:avLst/>
            </a:prstGeom>
          </p:spPr>
        </p:pic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4A088350-F4BB-D1A0-364C-BE555A86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88337">
              <a:off x="-1135465" y="-1704701"/>
              <a:ext cx="2897445" cy="1931630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190E71A-11B0-71A6-6FFB-95B0447C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3485373" y="-1226256"/>
              <a:ext cx="3200025" cy="2133350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9E05EB3-29A3-39BA-3102-AC0540C4F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165904">
              <a:off x="8766918" y="-1767625"/>
              <a:ext cx="3508110" cy="2338740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D380FC86-ACF4-8AC5-9779-8A8F72FEE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792386">
              <a:off x="6425387" y="-594447"/>
              <a:ext cx="3263832" cy="217588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C7B6772B-976D-D628-E158-064DCBE9C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167">
                          <a14:backgroundMark x1="83333" y1="72000" x2="83333" y2="72000"/>
                          <a14:backgroundMark x1="88500" y1="77250" x2="84833" y2="68750"/>
                          <a14:backgroundMark x1="86500" y1="73500" x2="81833" y2="67750"/>
                          <a14:backgroundMark x1="84667" y1="70250" x2="85833" y2="75750"/>
                          <a14:backgroundMark x1="11500" y1="33250" x2="11333" y2="30000"/>
                          <a14:backgroundMark x1="11833" y1="28000" x2="10667" y2="33500"/>
                          <a14:backgroundMark x1="11000" y1="31500" x2="11833" y2="33500"/>
                          <a14:backgroundMark x1="20000" y1="65000" x2="20000" y2="65000"/>
                          <a14:backgroundMark x1="21000" y1="58000" x2="21000" y2="58000"/>
                          <a14:backgroundMark x1="22000" y1="63000" x2="22000" y2="63000"/>
                          <a14:backgroundMark x1="19333" y1="60000" x2="19500" y2="58500"/>
                          <a14:backgroundMark x1="23333" y1="58250" x2="23333" y2="58250"/>
                          <a14:backgroundMark x1="19000" y1="63250" x2="19000" y2="63250"/>
                          <a14:backgroundMark x1="39833" y1="82750" x2="39833" y2="82750"/>
                          <a14:backgroundMark x1="38333" y1="88500" x2="38333" y2="88500"/>
                          <a14:backgroundMark x1="39667" y1="81750" x2="39667" y2="81750"/>
                          <a14:backgroundMark x1="41167" y1="79750" x2="41167" y2="79750"/>
                          <a14:backgroundMark x1="38333" y1="88750" x2="38333" y2="88750"/>
                          <a14:backgroundMark x1="38333" y1="88000" x2="38333" y2="88000"/>
                          <a14:backgroundMark x1="38167" y1="87750" x2="38167" y2="87750"/>
                          <a14:backgroundMark x1="35000" y1="84750" x2="35000" y2="84750"/>
                          <a14:backgroundMark x1="34333" y1="82750" x2="34333" y2="82750"/>
                          <a14:backgroundMark x1="69833" y1="79000" x2="69833" y2="79000"/>
                          <a14:backgroundMark x1="65667" y1="72750" x2="65667" y2="72750"/>
                          <a14:backgroundMark x1="70167" y1="76750" x2="70167" y2="76750"/>
                          <a14:backgroundMark x1="68167" y1="73250" x2="68167" y2="73250"/>
                          <a14:backgroundMark x1="66833" y1="71500" x2="66833" y2="71500"/>
                          <a14:backgroundMark x1="66500" y1="71250" x2="66500" y2="71250"/>
                          <a14:backgroundMark x1="90167" y1="45750" x2="90167" y2="45750"/>
                          <a14:backgroundMark x1="86167" y1="51000" x2="86167" y2="51000"/>
                          <a14:backgroundMark x1="86167" y1="51750" x2="86167" y2="51750"/>
                          <a14:backgroundMark x1="86667" y1="49250" x2="86667" y2="49250"/>
                          <a14:backgroundMark x1="75500" y1="27250" x2="75500" y2="27250"/>
                          <a14:backgroundMark x1="79667" y1="34000" x2="79667" y2="34000"/>
                          <a14:backgroundMark x1="88833" y1="50000" x2="88833" y2="50000"/>
                          <a14:backgroundMark x1="88500" y1="50000" x2="88500" y2="50000"/>
                          <a14:backgroundMark x1="88000" y1="50500" x2="88000" y2="50500"/>
                          <a14:backgroundMark x1="84500" y1="47750" x2="84500" y2="47750"/>
                          <a14:backgroundMark x1="85500" y1="47750" x2="85500" y2="47750"/>
                          <a14:backgroundMark x1="87167" y1="54000" x2="87167" y2="54000"/>
                          <a14:backgroundMark x1="87333" y1="53000" x2="87833" y2="50500"/>
                          <a14:backgroundMark x1="15333" y1="60250" x2="15333" y2="60250"/>
                          <a14:backgroundMark x1="27000" y1="25000" x2="27000" y2="25000"/>
                          <a14:backgroundMark x1="50000" y1="17250" x2="50000" y2="17250"/>
                          <a14:backgroundMark x1="29000" y1="26250" x2="29000" y2="26250"/>
                          <a14:backgroundMark x1="27833" y1="30000" x2="27833" y2="30000"/>
                          <a14:backgroundMark x1="29333" y1="34000" x2="29333" y2="34000"/>
                          <a14:backgroundMark x1="28167" y1="33750" x2="28167" y2="33750"/>
                          <a14:backgroundMark x1="22667" y1="29500" x2="22667" y2="29500"/>
                          <a14:backgroundMark x1="22667" y1="24500" x2="22667" y2="24500"/>
                          <a14:backgroundMark x1="27833" y1="29250" x2="25000" y2="26750"/>
                          <a14:backgroundMark x1="38000" y1="87250" x2="41667" y2="88750"/>
                          <a14:backgroundMark x1="14167" y1="56250" x2="13500" y2="56500"/>
                          <a14:backgroundMark x1="24833" y1="29750" x2="25667" y2="26250"/>
                          <a14:backgroundMark x1="86500" y1="53250" x2="87333" y2="52750"/>
                          <a14:backgroundMark x1="92333" y1="56750" x2="92333" y2="54500"/>
                          <a14:backgroundMark x1="88000" y1="76500" x2="70667" y2="76750"/>
                          <a14:backgroundMark x1="70667" y1="76750" x2="69667" y2="56000"/>
                          <a14:backgroundMark x1="69667" y1="56000" x2="70833" y2="57750"/>
                          <a14:backgroundMark x1="90000" y1="48500" x2="77833" y2="57250"/>
                          <a14:backgroundMark x1="77833" y1="57250" x2="66500" y2="76250"/>
                          <a14:backgroundMark x1="66500" y1="76250" x2="88000" y2="83750"/>
                          <a14:backgroundMark x1="88000" y1="83750" x2="96500" y2="48500"/>
                          <a14:backgroundMark x1="96500" y1="48500" x2="89167" y2="49000"/>
                          <a14:backgroundMark x1="47167" y1="15250" x2="53833" y2="28750"/>
                          <a14:backgroundMark x1="53833" y1="28750" x2="51333" y2="10500"/>
                          <a14:backgroundMark x1="51333" y1="10500" x2="44167" y2="10250"/>
                          <a14:backgroundMark x1="84333" y1="22750" x2="69667" y2="21000"/>
                          <a14:backgroundMark x1="69667" y1="21000" x2="72167" y2="46000"/>
                          <a14:backgroundMark x1="72167" y1="46000" x2="82667" y2="41250"/>
                          <a14:backgroundMark x1="82667" y1="41250" x2="83833" y2="24500"/>
                          <a14:backgroundMark x1="83833" y1="24500" x2="83333" y2="22500"/>
                          <a14:backgroundMark x1="83167" y1="28500" x2="72833" y2="30250"/>
                          <a14:backgroundMark x1="72833" y1="30250" x2="79500" y2="34500"/>
                          <a14:backgroundMark x1="82333" y1="22500" x2="74333" y2="45000"/>
                          <a14:backgroundMark x1="74333" y1="45000" x2="82167" y2="21250"/>
                          <a14:backgroundMark x1="82167" y1="21250" x2="77833" y2="12750"/>
                        </a14:backgroundRemoval>
                      </a14:imgEffect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114190">
              <a:off x="-1806776" y="-1327466"/>
              <a:ext cx="4741856" cy="3161237"/>
            </a:xfrm>
            <a:prstGeom prst="rect">
              <a:avLst/>
            </a:prstGeom>
          </p:spPr>
        </p:pic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FC8FB1B-FF53-60C2-B138-18E97D37F1DF}"/>
              </a:ext>
            </a:extLst>
          </p:cNvPr>
          <p:cNvGrpSpPr/>
          <p:nvPr/>
        </p:nvGrpSpPr>
        <p:grpSpPr>
          <a:xfrm rot="17083599">
            <a:off x="-15789298" y="-6586870"/>
            <a:ext cx="27402327" cy="14153654"/>
            <a:chOff x="-6705634" y="-2935264"/>
            <a:chExt cx="27402327" cy="14153654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D6B6935E-FA97-C9EF-D398-91F8D2EBAC1F}"/>
                </a:ext>
              </a:extLst>
            </p:cNvPr>
            <p:cNvGrpSpPr/>
            <p:nvPr/>
          </p:nvGrpSpPr>
          <p:grpSpPr>
            <a:xfrm rot="2004007">
              <a:off x="-3362542" y="52362"/>
              <a:ext cx="17516439" cy="4837143"/>
              <a:chOff x="-3968684" y="-2187609"/>
              <a:chExt cx="16516825" cy="4177076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2EA65C7-DF06-1132-077F-82B03189D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8" y="-747685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1FD59D12-6693-CF78-735D-5F453100E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59" y="-105936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CA93A067-0DA8-3217-71BE-7C754743A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4" y="-1998328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C122F5A-6943-90E8-AD56-287643D54F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5" y="-1704701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C88E4A72-5618-3529-032A-5E206EAEE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3" y="-1226256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03EDBC04-E186-DBBE-8FD8-F76382077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8" y="-1767625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40AEBE0C-0CAD-105A-B8AB-505DE8D2CB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2386">
                <a:off x="6425387" y="-594447"/>
                <a:ext cx="3263832" cy="2175888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1621379F-C677-6418-7B99-54A4769A23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14190">
                <a:off x="-1806776" y="-1327466"/>
                <a:ext cx="4741856" cy="3161237"/>
              </a:xfrm>
              <a:prstGeom prst="rect">
                <a:avLst/>
              </a:prstGeom>
            </p:spPr>
          </p:pic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3E530423-0575-5FD4-353B-968A31E69273}"/>
                </a:ext>
              </a:extLst>
            </p:cNvPr>
            <p:cNvGrpSpPr/>
            <p:nvPr/>
          </p:nvGrpSpPr>
          <p:grpSpPr>
            <a:xfrm>
              <a:off x="-6705634" y="-2935264"/>
              <a:ext cx="27402327" cy="14153654"/>
              <a:chOff x="-5775681" y="-5795128"/>
              <a:chExt cx="27402327" cy="14153654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341BF993-053D-7764-1097-9C764ED6892D}"/>
                  </a:ext>
                </a:extLst>
              </p:cNvPr>
              <p:cNvGrpSpPr/>
              <p:nvPr/>
            </p:nvGrpSpPr>
            <p:grpSpPr>
              <a:xfrm>
                <a:off x="-2069129" y="-4265852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202" name="Picture 201">
                  <a:extLst>
                    <a:ext uri="{FF2B5EF4-FFF2-40B4-BE49-F238E27FC236}">
                      <a16:creationId xmlns:a16="http://schemas.microsoft.com/office/drawing/2014/main" id="{D57ED9A0-BAFE-1C69-4E5E-0674602302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203" name="Picture 202">
                  <a:extLst>
                    <a:ext uri="{FF2B5EF4-FFF2-40B4-BE49-F238E27FC236}">
                      <a16:creationId xmlns:a16="http://schemas.microsoft.com/office/drawing/2014/main" id="{A01B90A2-9769-F59D-49C3-4A7221533D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EDEF53D0-5E97-3D6F-AEB2-912E70C04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5" name="Picture 204">
                  <a:extLst>
                    <a:ext uri="{FF2B5EF4-FFF2-40B4-BE49-F238E27FC236}">
                      <a16:creationId xmlns:a16="http://schemas.microsoft.com/office/drawing/2014/main" id="{3F1E3876-7B16-A804-61F8-0007F5F0E8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206" name="Picture 205">
                  <a:extLst>
                    <a:ext uri="{FF2B5EF4-FFF2-40B4-BE49-F238E27FC236}">
                      <a16:creationId xmlns:a16="http://schemas.microsoft.com/office/drawing/2014/main" id="{35D04C22-B7E4-D8BE-1358-0A368303D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207" name="Picture 206">
                  <a:extLst>
                    <a:ext uri="{FF2B5EF4-FFF2-40B4-BE49-F238E27FC236}">
                      <a16:creationId xmlns:a16="http://schemas.microsoft.com/office/drawing/2014/main" id="{ACE5F260-5742-6248-5B0C-79D9AF3CCE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83BF9FDC-2038-4B6D-1F5F-4B565ED360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9" name="Picture 208">
                  <a:extLst>
                    <a:ext uri="{FF2B5EF4-FFF2-40B4-BE49-F238E27FC236}">
                      <a16:creationId xmlns:a16="http://schemas.microsoft.com/office/drawing/2014/main" id="{EF187592-F567-13D9-F05F-7639C9ABE5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0A317837-8DF0-891B-0F54-54850FAE11BE}"/>
                  </a:ext>
                </a:extLst>
              </p:cNvPr>
              <p:cNvGrpSpPr/>
              <p:nvPr/>
            </p:nvGrpSpPr>
            <p:grpSpPr>
              <a:xfrm rot="19201313">
                <a:off x="-5775681" y="-5795128"/>
                <a:ext cx="15673343" cy="10744266"/>
                <a:chOff x="-3968684" y="-4110540"/>
                <a:chExt cx="13657903" cy="5974603"/>
              </a:xfrm>
            </p:grpSpPr>
            <p:pic>
              <p:nvPicPr>
                <p:cNvPr id="194" name="Picture 193">
                  <a:extLst>
                    <a:ext uri="{FF2B5EF4-FFF2-40B4-BE49-F238E27FC236}">
                      <a16:creationId xmlns:a16="http://schemas.microsoft.com/office/drawing/2014/main" id="{46648D73-8A5A-C52E-4FEE-E6AC363586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-908178" y="-3563109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95" name="Picture 194">
                  <a:extLst>
                    <a:ext uri="{FF2B5EF4-FFF2-40B4-BE49-F238E27FC236}">
                      <a16:creationId xmlns:a16="http://schemas.microsoft.com/office/drawing/2014/main" id="{A7D0A037-59C0-A26D-EFB8-0EB8BC3E3A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326FD1AC-BD30-CD6D-40B5-2FA87037ED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7" name="Picture 196">
                  <a:extLst>
                    <a:ext uri="{FF2B5EF4-FFF2-40B4-BE49-F238E27FC236}">
                      <a16:creationId xmlns:a16="http://schemas.microsoft.com/office/drawing/2014/main" id="{5B03CF95-07CD-02A9-904D-6BC7C0A07C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8" name="Picture 197">
                  <a:extLst>
                    <a:ext uri="{FF2B5EF4-FFF2-40B4-BE49-F238E27FC236}">
                      <a16:creationId xmlns:a16="http://schemas.microsoft.com/office/drawing/2014/main" id="{271FA180-4699-5752-C557-A6699DBD19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EF5FAB1B-9392-A09C-B38A-BF51F1C204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5918716" y="-192130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F6715B0D-BBE6-2AD4-813D-4CCF355044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201" name="Picture 200">
                  <a:extLst>
                    <a:ext uri="{FF2B5EF4-FFF2-40B4-BE49-F238E27FC236}">
                      <a16:creationId xmlns:a16="http://schemas.microsoft.com/office/drawing/2014/main" id="{924B5B1E-07B2-1E4D-A1A2-CF753CF8AB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D801455C-463F-56D0-AF78-BFE31B382DAE}"/>
                  </a:ext>
                </a:extLst>
              </p:cNvPr>
              <p:cNvGrpSpPr/>
              <p:nvPr/>
            </p:nvGrpSpPr>
            <p:grpSpPr>
              <a:xfrm rot="19201313">
                <a:off x="2672502" y="-5010533"/>
                <a:ext cx="18954144" cy="9249588"/>
                <a:chOff x="-3968684" y="-3153985"/>
                <a:chExt cx="16516825" cy="5143452"/>
              </a:xfrm>
            </p:grpSpPr>
            <p:pic>
              <p:nvPicPr>
                <p:cNvPr id="186" name="Picture 185">
                  <a:extLst>
                    <a:ext uri="{FF2B5EF4-FFF2-40B4-BE49-F238E27FC236}">
                      <a16:creationId xmlns:a16="http://schemas.microsoft.com/office/drawing/2014/main" id="{F9F3141B-93B6-CC04-41FC-0B1A1CEFB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87" name="Picture 186">
                  <a:extLst>
                    <a:ext uri="{FF2B5EF4-FFF2-40B4-BE49-F238E27FC236}">
                      <a16:creationId xmlns:a16="http://schemas.microsoft.com/office/drawing/2014/main" id="{23B3E9CB-50D7-0247-46F2-D5DE8F9F7D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8" name="Picture 187">
                  <a:extLst>
                    <a:ext uri="{FF2B5EF4-FFF2-40B4-BE49-F238E27FC236}">
                      <a16:creationId xmlns:a16="http://schemas.microsoft.com/office/drawing/2014/main" id="{3EAAC8E4-E2C4-EAD1-B57E-6C27426823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9" name="Picture 188">
                  <a:extLst>
                    <a:ext uri="{FF2B5EF4-FFF2-40B4-BE49-F238E27FC236}">
                      <a16:creationId xmlns:a16="http://schemas.microsoft.com/office/drawing/2014/main" id="{8A369171-D586-C8A4-2956-A296D0EE93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90" name="Picture 189">
                  <a:extLst>
                    <a:ext uri="{FF2B5EF4-FFF2-40B4-BE49-F238E27FC236}">
                      <a16:creationId xmlns:a16="http://schemas.microsoft.com/office/drawing/2014/main" id="{49D12C37-57A0-0943-A1F8-6127A6EB50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91" name="Picture 190">
                  <a:extLst>
                    <a:ext uri="{FF2B5EF4-FFF2-40B4-BE49-F238E27FC236}">
                      <a16:creationId xmlns:a16="http://schemas.microsoft.com/office/drawing/2014/main" id="{C465EF61-37E9-7141-DE8B-087D92C792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2621114" y="-315398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3B08828C-7E3E-2B5C-5361-12190C51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93" name="Picture 192">
                  <a:extLst>
                    <a:ext uri="{FF2B5EF4-FFF2-40B4-BE49-F238E27FC236}">
                      <a16:creationId xmlns:a16="http://schemas.microsoft.com/office/drawing/2014/main" id="{4D20B8C3-F55C-B002-9660-49DD99387D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78800A78-098A-ED24-CB53-E9E2952FAAD0}"/>
                  </a:ext>
                </a:extLst>
              </p:cNvPr>
              <p:cNvGrpSpPr/>
              <p:nvPr/>
            </p:nvGrpSpPr>
            <p:grpSpPr>
              <a:xfrm>
                <a:off x="-4701905" y="2139743"/>
                <a:ext cx="19144774" cy="6218783"/>
                <a:chOff x="-3968684" y="-2187609"/>
                <a:chExt cx="16516825" cy="4177076"/>
              </a:xfrm>
            </p:grpSpPr>
            <p:pic>
              <p:nvPicPr>
                <p:cNvPr id="178" name="Picture 177">
                  <a:extLst>
                    <a:ext uri="{FF2B5EF4-FFF2-40B4-BE49-F238E27FC236}">
                      <a16:creationId xmlns:a16="http://schemas.microsoft.com/office/drawing/2014/main" id="{7CF22D45-CD98-ECEB-5197-44091BC237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920C1277-7509-6CD9-1A52-14F3AB494F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0" name="Picture 179">
                  <a:extLst>
                    <a:ext uri="{FF2B5EF4-FFF2-40B4-BE49-F238E27FC236}">
                      <a16:creationId xmlns:a16="http://schemas.microsoft.com/office/drawing/2014/main" id="{8679D4D5-6BAA-5FA0-4325-0DE8FAF42A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1" name="Picture 180">
                  <a:extLst>
                    <a:ext uri="{FF2B5EF4-FFF2-40B4-BE49-F238E27FC236}">
                      <a16:creationId xmlns:a16="http://schemas.microsoft.com/office/drawing/2014/main" id="{0EA1BDA4-D738-E987-F6CE-1E869F717C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7CE94A0C-3019-F6ED-B5B5-5054B5E33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83" name="Picture 182">
                  <a:extLst>
                    <a:ext uri="{FF2B5EF4-FFF2-40B4-BE49-F238E27FC236}">
                      <a16:creationId xmlns:a16="http://schemas.microsoft.com/office/drawing/2014/main" id="{2F49F9D6-9094-5D99-E4BE-894F0562D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84" name="Picture 183">
                  <a:extLst>
                    <a:ext uri="{FF2B5EF4-FFF2-40B4-BE49-F238E27FC236}">
                      <a16:creationId xmlns:a16="http://schemas.microsoft.com/office/drawing/2014/main" id="{EAA793F9-26A9-B878-6C26-B820269A8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85" name="Picture 184">
                  <a:extLst>
                    <a:ext uri="{FF2B5EF4-FFF2-40B4-BE49-F238E27FC236}">
                      <a16:creationId xmlns:a16="http://schemas.microsoft.com/office/drawing/2014/main" id="{08F6086C-28B6-2E24-4CB7-B28613A777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57D271-E2A8-E3DB-FB5D-236B205133CF}"/>
              </a:ext>
            </a:extLst>
          </p:cNvPr>
          <p:cNvSpPr txBox="1"/>
          <p:nvPr/>
        </p:nvSpPr>
        <p:spPr>
          <a:xfrm>
            <a:off x="5286110" y="2186706"/>
            <a:ext cx="54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Who are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02C0B2-608D-16AD-F125-FBE2D8B3AD4B}"/>
              </a:ext>
            </a:extLst>
          </p:cNvPr>
          <p:cNvSpPr txBox="1"/>
          <p:nvPr/>
        </p:nvSpPr>
        <p:spPr>
          <a:xfrm>
            <a:off x="5286110" y="2513571"/>
            <a:ext cx="61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Nescafe Buyer ?</a:t>
            </a:r>
            <a:endParaRPr lang="en-IN" sz="72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446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0203ED2-F657-E7CF-9690-B47FA08F7EFA}"/>
              </a:ext>
            </a:extLst>
          </p:cNvPr>
          <p:cNvGrpSpPr/>
          <p:nvPr/>
        </p:nvGrpSpPr>
        <p:grpSpPr>
          <a:xfrm rot="17083599">
            <a:off x="-19739506" y="-6550294"/>
            <a:ext cx="27402327" cy="14153654"/>
            <a:chOff x="-7028071" y="2656893"/>
            <a:chExt cx="27402327" cy="14153654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1695AC2-336D-E5A7-A171-071AB04F4B60}"/>
                </a:ext>
              </a:extLst>
            </p:cNvPr>
            <p:cNvGrpSpPr/>
            <p:nvPr/>
          </p:nvGrpSpPr>
          <p:grpSpPr>
            <a:xfrm>
              <a:off x="-1917294" y="3232334"/>
              <a:ext cx="16064011" cy="11664049"/>
              <a:chOff x="-4154458" y="-3714668"/>
              <a:chExt cx="17978537" cy="1353026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2BD85C9-F81B-E40A-9E62-21F5A53A2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927263">
                <a:off x="5706871" y="-560943"/>
                <a:ext cx="3508110" cy="2338740"/>
              </a:xfrm>
              <a:prstGeom prst="rect">
                <a:avLst/>
              </a:prstGeom>
            </p:spPr>
          </p:pic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FA9C1E7-5A2B-CE10-A0EC-29CD8EE3EAE8}"/>
                  </a:ext>
                </a:extLst>
              </p:cNvPr>
              <p:cNvGrpSpPr/>
              <p:nvPr/>
            </p:nvGrpSpPr>
            <p:grpSpPr>
              <a:xfrm>
                <a:off x="-4154458" y="-3714668"/>
                <a:ext cx="17978537" cy="13530267"/>
                <a:chOff x="-4154457" y="-3666727"/>
                <a:chExt cx="17978537" cy="13530267"/>
              </a:xfrm>
            </p:grpSpPr>
            <p:pic>
              <p:nvPicPr>
                <p:cNvPr id="38" name="Picture 37">
                  <a:extLst>
                    <a:ext uri="{FF2B5EF4-FFF2-40B4-BE49-F238E27FC236}">
                      <a16:creationId xmlns:a16="http://schemas.microsoft.com/office/drawing/2014/main" id="{671C6F8A-716D-5419-61ED-D1F492F9D7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3927263">
                  <a:off x="8182285" y="-308204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770799E9-8BAD-CFFD-803F-58B198347A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9" y="-747686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1E5FFB0-8781-31EC-4812-19BC19B1EB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60" y="-1059363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5A5F33DA-9539-96FC-2CB3-0CF871B80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3" y="-1998329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65" name="Picture 64">
                  <a:extLst>
                    <a:ext uri="{FF2B5EF4-FFF2-40B4-BE49-F238E27FC236}">
                      <a16:creationId xmlns:a16="http://schemas.microsoft.com/office/drawing/2014/main" id="{0285F02A-529C-A8FC-5806-A7822C7286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4" y="-1704702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4215347-3F88-27EE-EF61-224D90E0A0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4" y="-1226257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67" name="Picture 66">
                  <a:extLst>
                    <a:ext uri="{FF2B5EF4-FFF2-40B4-BE49-F238E27FC236}">
                      <a16:creationId xmlns:a16="http://schemas.microsoft.com/office/drawing/2014/main" id="{254A7548-0750-9CE0-4253-95CD1AD302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9" y="-1767626"/>
                  <a:ext cx="3508110" cy="2338740"/>
                </a:xfrm>
                <a:prstGeom prst="rect">
                  <a:avLst/>
                </a:prstGeom>
              </p:spPr>
            </p:pic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54BEBC7-1A09-6A49-4ED6-DC904F748233}"/>
                    </a:ext>
                  </a:extLst>
                </p:cNvPr>
                <p:cNvGrpSpPr/>
                <p:nvPr/>
              </p:nvGrpSpPr>
              <p:grpSpPr>
                <a:xfrm>
                  <a:off x="-4154457" y="-828959"/>
                  <a:ext cx="17978537" cy="10692499"/>
                  <a:chOff x="-4323658" y="-1086848"/>
                  <a:chExt cx="17978537" cy="10692499"/>
                </a:xfrm>
              </p:grpSpPr>
              <p:pic>
                <p:nvPicPr>
                  <p:cNvPr id="69" name="Picture 68">
                    <a:extLst>
                      <a:ext uri="{FF2B5EF4-FFF2-40B4-BE49-F238E27FC236}">
                        <a16:creationId xmlns:a16="http://schemas.microsoft.com/office/drawing/2014/main" id="{E199496D-A323-1A68-572D-A276FE5EE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foregroundMark x1="50833" y1="20750" x2="50833" y2="20750"/>
                                <a14:foregroundMark x1="79333" y1="29000" x2="79333" y2="29000"/>
                                <a14:foregroundMark x1="78333" y1="32250" x2="76500" y2="34000"/>
                                <a14:foregroundMark x1="75833" y1="31000" x2="77333" y2="28000"/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8913023" y="5033771"/>
                    <a:ext cx="4741856" cy="3161237"/>
                  </a:xfrm>
                  <a:prstGeom prst="rect">
                    <a:avLst/>
                  </a:prstGeom>
                </p:spPr>
              </p:pic>
              <p:pic>
                <p:nvPicPr>
                  <p:cNvPr id="70" name="Picture 69">
                    <a:extLst>
                      <a:ext uri="{FF2B5EF4-FFF2-40B4-BE49-F238E27FC236}">
                        <a16:creationId xmlns:a16="http://schemas.microsoft.com/office/drawing/2014/main" id="{EEDFAADF-1ADB-9693-8A23-BC590EF336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-161071" y="-67002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71" name="Picture 70">
                    <a:extLst>
                      <a:ext uri="{FF2B5EF4-FFF2-40B4-BE49-F238E27FC236}">
                        <a16:creationId xmlns:a16="http://schemas.microsoft.com/office/drawing/2014/main" id="{E54741CC-9553-3986-759B-40FA674272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10099117" y="2684800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93C6F6D1-A293-12F1-7538-657B7109A32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5245007" y="5082641"/>
                    <a:ext cx="3083969" cy="2055979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A6AF8886-8BA6-01E3-AEBF-9C6EB76FDE5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3369765">
                    <a:off x="1010786" y="3392457"/>
                    <a:ext cx="3131739" cy="2087826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2E725D9C-6895-7A12-26C4-2CFB8722A58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595267">
                    <a:off x="3370418" y="3047914"/>
                    <a:ext cx="3032736" cy="2021824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>
                    <a:extLst>
                      <a:ext uri="{FF2B5EF4-FFF2-40B4-BE49-F238E27FC236}">
                        <a16:creationId xmlns:a16="http://schemas.microsoft.com/office/drawing/2014/main" id="{75427E4B-B334-269D-D512-18EDFF65ED5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151122">
                    <a:off x="-878423" y="2753251"/>
                    <a:ext cx="3107389" cy="2071593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84EE51F4-E82D-38AD-565A-9DFC9A3317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836623">
                    <a:off x="2672148" y="226625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>
                    <a:extLst>
                      <a:ext uri="{FF2B5EF4-FFF2-40B4-BE49-F238E27FC236}">
                        <a16:creationId xmlns:a16="http://schemas.microsoft.com/office/drawing/2014/main" id="{DCCA4A6E-35E6-5EDF-542F-348C1004D83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7292986" y="705070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E821ABE6-468C-CD8F-EB1E-6AEB462712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286161">
                    <a:off x="869003" y="1765370"/>
                    <a:ext cx="2419397" cy="1612931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709391B7-9D98-F792-7C2F-97A64B0FF06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532880">
                    <a:off x="5532906" y="2697563"/>
                    <a:ext cx="3816327" cy="2544218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8E8C4BBC-F917-DD51-202B-79E13E5120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18967">
                    <a:off x="8376306" y="3365577"/>
                    <a:ext cx="2943455" cy="1962303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2FC36E76-1AAC-579A-B897-B6BC7CC8B2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172375">
                    <a:off x="-1960141" y="1130075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D9AE1099-EC2E-F583-A8C5-1C6F0106E8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263681">
                    <a:off x="-516045" y="5406984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0E782A50-02EA-D8CF-CC88-2CE8FC8888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6291504" y="753474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EDB80481-605E-F6A6-F534-9210CFD517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1437394" y="3151315"/>
                    <a:ext cx="3083969" cy="2055979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BCE971BE-0D61-1218-1D96-556E6704D3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421479">
                    <a:off x="-2796827" y="1461131"/>
                    <a:ext cx="3131739" cy="2087826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AB63D402-B2AE-E9AF-8A87-DF9BBF213B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2246981">
                    <a:off x="-437195" y="1116588"/>
                    <a:ext cx="3032736" cy="2021824"/>
                  </a:xfrm>
                  <a:prstGeom prst="rect">
                    <a:avLst/>
                  </a:prstGeom>
                </p:spPr>
              </p:pic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EB6CE44C-FA3B-2F36-CE98-E69071282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6202836">
                    <a:off x="-4686036" y="821925"/>
                    <a:ext cx="3107389" cy="2071593"/>
                  </a:xfrm>
                  <a:prstGeom prst="rect">
                    <a:avLst/>
                  </a:prstGeom>
                </p:spPr>
              </p:pic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745C4FE6-36BF-DE05-EBD2-A176A7E240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937875">
                    <a:off x="-2938610" y="-165956"/>
                    <a:ext cx="2419397" cy="1612931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BEBF7BF5-6595-233A-D8D2-DECFCFE453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6584594">
                    <a:off x="1725293" y="766237"/>
                    <a:ext cx="3816327" cy="2544218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DB2377A6-5CE1-23E4-79CD-D46D72B187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670681">
                    <a:off x="4568693" y="1434251"/>
                    <a:ext cx="2943455" cy="1962303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9E582868-3593-C98D-203D-CCDD8B018F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915395">
                    <a:off x="-4323658" y="3475658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1493030F-22DB-83F8-7752-3CEA8F86F7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7720421" y="2561542"/>
                    <a:ext cx="3083969" cy="2055979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9FE75343-1281-E376-CAD3-ACC05A6AD8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532880">
                    <a:off x="8008320" y="176464"/>
                    <a:ext cx="3816327" cy="2544218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0D0AF4E1-6562-2DB7-BA9A-1BE8FDC8C0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0670681">
                    <a:off x="7044107" y="-1086848"/>
                    <a:ext cx="2943455" cy="1962303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F87F741E-99E4-59B1-BB64-7DB13AAFCD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991181">
                    <a:off x="337517" y="4195907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82DDAC82-E03F-32D2-A3A2-D3B781E556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657999">
                    <a:off x="10309576" y="3515224"/>
                    <a:ext cx="3284583" cy="2189722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FE1A37FD-E89E-1304-4958-EF0E88B09D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028113">
                    <a:off x="-379835" y="7016160"/>
                    <a:ext cx="3107389" cy="2071593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C4649128-BCF1-E70B-1A4E-62447C2125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5713614">
                    <a:off x="3170736" y="4489534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206C2680-FEE6-89DE-8026-646C099CC4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991181">
                    <a:off x="7791574" y="4967979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B0D1468A-70F4-6104-4E65-7B2D2B5B0D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804254">
                    <a:off x="6205459" y="3701966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8E74C4BA-BE83-17B8-7DCE-0E5ECDB772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642895">
                    <a:off x="-3470096" y="2264581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30C4223F-565A-DD65-F15E-F01EEF81FD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642895">
                    <a:off x="1935982" y="7414224"/>
                    <a:ext cx="3083969" cy="2055979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B5BFA4AC-6D89-5C71-BC9D-783AD474E9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1898470">
                    <a:off x="-2298239" y="5724040"/>
                    <a:ext cx="3131739" cy="2087826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7E15A622-0C38-CA03-1D11-DF4806C13F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6679827">
                    <a:off x="-4187448" y="5084834"/>
                    <a:ext cx="3107389" cy="2071593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34C93652-D9BA-E74F-A97B-34B4FA0396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5365328">
                    <a:off x="-636877" y="2558208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177CE5B1-C22D-5E75-44EA-4DB8C25A6A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642895">
                    <a:off x="3983961" y="3036653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D9F0E40-1F4A-F292-CCC1-9D80FA13E1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414866">
                    <a:off x="-2440022" y="4096953"/>
                    <a:ext cx="2419397" cy="1612931"/>
                  </a:xfrm>
                  <a:prstGeom prst="rect">
                    <a:avLst/>
                  </a:prstGeom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2C6EFAA8-564C-CAF5-19BF-1C03362370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7061585">
                    <a:off x="2223881" y="5029146"/>
                    <a:ext cx="3816327" cy="2544218"/>
                  </a:xfrm>
                  <a:prstGeom prst="rect">
                    <a:avLst/>
                  </a:prstGeom>
                </p:spPr>
              </p:pic>
              <p:pic>
                <p:nvPicPr>
                  <p:cNvPr id="109" name="Picture 108">
                    <a:extLst>
                      <a:ext uri="{FF2B5EF4-FFF2-40B4-BE49-F238E27FC236}">
                        <a16:creationId xmlns:a16="http://schemas.microsoft.com/office/drawing/2014/main" id="{E6CE0BD6-61EC-12B6-2BE4-D0363ABBCD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47672">
                    <a:off x="5067281" y="5697160"/>
                    <a:ext cx="2943455" cy="1962303"/>
                  </a:xfrm>
                  <a:prstGeom prst="rect">
                    <a:avLst/>
                  </a:prstGeom>
                </p:spPr>
              </p:pic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3F434F0C-F132-D4B7-B677-50F52DEE1A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409871">
                    <a:off x="8506908" y="4439373"/>
                    <a:ext cx="3816327" cy="2544218"/>
                  </a:xfrm>
                  <a:prstGeom prst="rect">
                    <a:avLst/>
                  </a:prstGeom>
                </p:spPr>
              </p:pic>
              <p:pic>
                <p:nvPicPr>
                  <p:cNvPr id="111" name="Picture 110">
                    <a:extLst>
                      <a:ext uri="{FF2B5EF4-FFF2-40B4-BE49-F238E27FC236}">
                        <a16:creationId xmlns:a16="http://schemas.microsoft.com/office/drawing/2014/main" id="{D4A3A8B5-A3A9-02CF-E707-DF0D8E8252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804254">
                    <a:off x="8680873" y="1180867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32467FCD-CDF3-CF02-156E-6DEDA7EE7D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642895">
                    <a:off x="9265506" y="2495284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BD4B4BB2-8E00-D026-5FE6-826CDD3471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47672">
                    <a:off x="7542695" y="3176061"/>
                    <a:ext cx="2943455" cy="1962303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8F8B37D-512A-45C0-4E6F-3BE6226895C3}"/>
                </a:ext>
              </a:extLst>
            </p:cNvPr>
            <p:cNvGrpSpPr/>
            <p:nvPr/>
          </p:nvGrpSpPr>
          <p:grpSpPr>
            <a:xfrm rot="2004007">
              <a:off x="-4676347" y="7476653"/>
              <a:ext cx="17516439" cy="4837143"/>
              <a:chOff x="-3968684" y="-2187609"/>
              <a:chExt cx="16516825" cy="4177076"/>
            </a:xfrm>
          </p:grpSpPr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A1A01CDF-0B5C-BBCA-987F-EE3B51E07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5781008">
                <a:off x="9810988" y="-747685"/>
                <a:ext cx="3284583" cy="2189722"/>
              </a:xfrm>
              <a:prstGeom prst="rect">
                <a:avLst/>
              </a:prstGeom>
            </p:spPr>
          </p:pic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C1197C85-F39E-6821-CA4C-0CF38CF353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7466760">
                <a:off x="1018459" y="-1059362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1C259735-E9FF-1C68-0457-2AF57AA65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-3968684" y="-1998328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4A088350-F4BB-D1A0-364C-BE555A86EB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4888337">
                <a:off x="-1135465" y="-1704701"/>
                <a:ext cx="2897445" cy="1931630"/>
              </a:xfrm>
              <a:prstGeom prst="rect">
                <a:avLst/>
              </a:prstGeom>
            </p:spPr>
          </p:pic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5190E71A-11B0-71A6-6FFB-95B0447C9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3485373" y="-1226256"/>
                <a:ext cx="3200025" cy="2133350"/>
              </a:xfrm>
              <a:prstGeom prst="rect">
                <a:avLst/>
              </a:prstGeom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9E05EB3-29A3-39BA-3102-AC0540C4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165904">
                <a:off x="8766918" y="-1767625"/>
                <a:ext cx="3508110" cy="2338740"/>
              </a:xfrm>
              <a:prstGeom prst="rect">
                <a:avLst/>
              </a:prstGeom>
            </p:spPr>
          </p:pic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D380FC86-ACF4-8AC5-9779-8A8F72FEE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8792386">
                <a:off x="6425387" y="-594447"/>
                <a:ext cx="3263832" cy="2175888"/>
              </a:xfrm>
              <a:prstGeom prst="rect">
                <a:avLst/>
              </a:prstGeom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C7B6772B-976D-D628-E158-064DCBE9C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3167">
                            <a14:backgroundMark x1="83333" y1="72000" x2="83333" y2="72000"/>
                            <a14:backgroundMark x1="88500" y1="77250" x2="84833" y2="68750"/>
                            <a14:backgroundMark x1="86500" y1="73500" x2="81833" y2="67750"/>
                            <a14:backgroundMark x1="84667" y1="70250" x2="85833" y2="75750"/>
                            <a14:backgroundMark x1="11500" y1="33250" x2="11333" y2="30000"/>
                            <a14:backgroundMark x1="11833" y1="28000" x2="10667" y2="33500"/>
                            <a14:backgroundMark x1="11000" y1="31500" x2="11833" y2="33500"/>
                            <a14:backgroundMark x1="20000" y1="65000" x2="20000" y2="65000"/>
                            <a14:backgroundMark x1="21000" y1="58000" x2="21000" y2="58000"/>
                            <a14:backgroundMark x1="22000" y1="63000" x2="22000" y2="63000"/>
                            <a14:backgroundMark x1="19333" y1="60000" x2="19500" y2="58500"/>
                            <a14:backgroundMark x1="23333" y1="58250" x2="23333" y2="58250"/>
                            <a14:backgroundMark x1="19000" y1="63250" x2="19000" y2="63250"/>
                            <a14:backgroundMark x1="39833" y1="82750" x2="39833" y2="82750"/>
                            <a14:backgroundMark x1="38333" y1="88500" x2="38333" y2="88500"/>
                            <a14:backgroundMark x1="39667" y1="81750" x2="39667" y2="81750"/>
                            <a14:backgroundMark x1="41167" y1="79750" x2="41167" y2="79750"/>
                            <a14:backgroundMark x1="38333" y1="88750" x2="38333" y2="88750"/>
                            <a14:backgroundMark x1="38333" y1="88000" x2="38333" y2="88000"/>
                            <a14:backgroundMark x1="38167" y1="87750" x2="38167" y2="87750"/>
                            <a14:backgroundMark x1="35000" y1="84750" x2="35000" y2="84750"/>
                            <a14:backgroundMark x1="34333" y1="82750" x2="34333" y2="82750"/>
                            <a14:backgroundMark x1="69833" y1="79000" x2="69833" y2="79000"/>
                            <a14:backgroundMark x1="65667" y1="72750" x2="65667" y2="72750"/>
                            <a14:backgroundMark x1="70167" y1="76750" x2="70167" y2="76750"/>
                            <a14:backgroundMark x1="68167" y1="73250" x2="68167" y2="73250"/>
                            <a14:backgroundMark x1="66833" y1="71500" x2="66833" y2="71500"/>
                            <a14:backgroundMark x1="66500" y1="71250" x2="66500" y2="71250"/>
                            <a14:backgroundMark x1="90167" y1="45750" x2="90167" y2="45750"/>
                            <a14:backgroundMark x1="86167" y1="51000" x2="86167" y2="51000"/>
                            <a14:backgroundMark x1="86167" y1="51750" x2="86167" y2="51750"/>
                            <a14:backgroundMark x1="86667" y1="49250" x2="86667" y2="49250"/>
                            <a14:backgroundMark x1="75500" y1="27250" x2="75500" y2="27250"/>
                            <a14:backgroundMark x1="79667" y1="34000" x2="79667" y2="34000"/>
                            <a14:backgroundMark x1="88833" y1="50000" x2="88833" y2="50000"/>
                            <a14:backgroundMark x1="88500" y1="50000" x2="88500" y2="50000"/>
                            <a14:backgroundMark x1="88000" y1="50500" x2="88000" y2="50500"/>
                            <a14:backgroundMark x1="84500" y1="47750" x2="84500" y2="47750"/>
                            <a14:backgroundMark x1="85500" y1="47750" x2="85500" y2="47750"/>
                            <a14:backgroundMark x1="87167" y1="54000" x2="87167" y2="54000"/>
                            <a14:backgroundMark x1="87333" y1="53000" x2="87833" y2="50500"/>
                            <a14:backgroundMark x1="15333" y1="60250" x2="15333" y2="60250"/>
                            <a14:backgroundMark x1="27000" y1="25000" x2="27000" y2="25000"/>
                            <a14:backgroundMark x1="50000" y1="17250" x2="50000" y2="17250"/>
                            <a14:backgroundMark x1="29000" y1="26250" x2="29000" y2="26250"/>
                            <a14:backgroundMark x1="27833" y1="30000" x2="27833" y2="30000"/>
                            <a14:backgroundMark x1="29333" y1="34000" x2="29333" y2="34000"/>
                            <a14:backgroundMark x1="28167" y1="33750" x2="28167" y2="33750"/>
                            <a14:backgroundMark x1="22667" y1="29500" x2="22667" y2="29500"/>
                            <a14:backgroundMark x1="22667" y1="24500" x2="22667" y2="24500"/>
                            <a14:backgroundMark x1="27833" y1="29250" x2="25000" y2="26750"/>
                            <a14:backgroundMark x1="38000" y1="87250" x2="41667" y2="88750"/>
                            <a14:backgroundMark x1="14167" y1="56250" x2="13500" y2="56500"/>
                            <a14:backgroundMark x1="24833" y1="29750" x2="25667" y2="26250"/>
                            <a14:backgroundMark x1="86500" y1="53250" x2="87333" y2="52750"/>
                            <a14:backgroundMark x1="92333" y1="56750" x2="92333" y2="54500"/>
                            <a14:backgroundMark x1="88000" y1="76500" x2="70667" y2="76750"/>
                            <a14:backgroundMark x1="70667" y1="76750" x2="69667" y2="56000"/>
                            <a14:backgroundMark x1="69667" y1="56000" x2="70833" y2="57750"/>
                            <a14:backgroundMark x1="90000" y1="48500" x2="77833" y2="57250"/>
                            <a14:backgroundMark x1="77833" y1="57250" x2="66500" y2="76250"/>
                            <a14:backgroundMark x1="66500" y1="76250" x2="88000" y2="83750"/>
                            <a14:backgroundMark x1="88000" y1="83750" x2="96500" y2="48500"/>
                            <a14:backgroundMark x1="96500" y1="48500" x2="89167" y2="49000"/>
                            <a14:backgroundMark x1="47167" y1="15250" x2="53833" y2="28750"/>
                            <a14:backgroundMark x1="53833" y1="28750" x2="51333" y2="10500"/>
                            <a14:backgroundMark x1="51333" y1="10500" x2="44167" y2="10250"/>
                            <a14:backgroundMark x1="84333" y1="22750" x2="69667" y2="21000"/>
                            <a14:backgroundMark x1="69667" y1="21000" x2="72167" y2="46000"/>
                            <a14:backgroundMark x1="72167" y1="46000" x2="82667" y2="41250"/>
                            <a14:backgroundMark x1="82667" y1="41250" x2="83833" y2="24500"/>
                            <a14:backgroundMark x1="83833" y1="24500" x2="83333" y2="22500"/>
                            <a14:backgroundMark x1="83167" y1="28500" x2="72833" y2="30250"/>
                            <a14:backgroundMark x1="72833" y1="30250" x2="79500" y2="34500"/>
                            <a14:backgroundMark x1="82333" y1="22500" x2="74333" y2="45000"/>
                            <a14:backgroundMark x1="74333" y1="45000" x2="82167" y2="21250"/>
                            <a14:backgroundMark x1="82167" y1="21250" x2="77833" y2="12750"/>
                          </a14:backgroundRemoval>
                        </a14:imgEffect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14190">
                <a:off x="-1806776" y="-1327466"/>
                <a:ext cx="4741856" cy="3161237"/>
              </a:xfrm>
              <a:prstGeom prst="rect">
                <a:avLst/>
              </a:prstGeom>
            </p:spPr>
          </p:pic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4FC8FB1B-FF53-60C2-B138-18E97D37F1DF}"/>
                </a:ext>
              </a:extLst>
            </p:cNvPr>
            <p:cNvGrpSpPr/>
            <p:nvPr/>
          </p:nvGrpSpPr>
          <p:grpSpPr>
            <a:xfrm>
              <a:off x="-7028071" y="2656893"/>
              <a:ext cx="27402327" cy="14153654"/>
              <a:chOff x="-6705634" y="-2935264"/>
              <a:chExt cx="27402327" cy="14153654"/>
            </a:xfrm>
          </p:grpSpPr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D6B6935E-FA97-C9EF-D398-91F8D2EBAC1F}"/>
                  </a:ext>
                </a:extLst>
              </p:cNvPr>
              <p:cNvGrpSpPr/>
              <p:nvPr/>
            </p:nvGrpSpPr>
            <p:grpSpPr>
              <a:xfrm rot="2004007">
                <a:off x="-3362542" y="52362"/>
                <a:ext cx="17516439" cy="4837143"/>
                <a:chOff x="-3968684" y="-2187609"/>
                <a:chExt cx="16516825" cy="4177076"/>
              </a:xfrm>
            </p:grpSpPr>
            <p:pic>
              <p:nvPicPr>
                <p:cNvPr id="165" name="Picture 164">
                  <a:extLst>
                    <a:ext uri="{FF2B5EF4-FFF2-40B4-BE49-F238E27FC236}">
                      <a16:creationId xmlns:a16="http://schemas.microsoft.com/office/drawing/2014/main" id="{72EA65C7-DF06-1132-077F-82B03189D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5781008">
                  <a:off x="9810988" y="-747685"/>
                  <a:ext cx="3284583" cy="2189722"/>
                </a:xfrm>
                <a:prstGeom prst="rect">
                  <a:avLst/>
                </a:prstGeom>
              </p:spPr>
            </p:pic>
            <p:pic>
              <p:nvPicPr>
                <p:cNvPr id="166" name="Picture 165">
                  <a:extLst>
                    <a:ext uri="{FF2B5EF4-FFF2-40B4-BE49-F238E27FC236}">
                      <a16:creationId xmlns:a16="http://schemas.microsoft.com/office/drawing/2014/main" id="{1FD59D12-6693-CF78-735D-5F453100EA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7466760">
                  <a:off x="1018459" y="-1059362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CA93A067-0DA8-3217-71BE-7C754743AB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-3968684" y="-1998328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AC122F5A-6943-90E8-AD56-287643D54F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4888337">
                  <a:off x="-1135465" y="-1704701"/>
                  <a:ext cx="2897445" cy="1931630"/>
                </a:xfrm>
                <a:prstGeom prst="rect">
                  <a:avLst/>
                </a:prstGeom>
              </p:spPr>
            </p:pic>
            <p:pic>
              <p:nvPicPr>
                <p:cNvPr id="169" name="Picture 168">
                  <a:extLst>
                    <a:ext uri="{FF2B5EF4-FFF2-40B4-BE49-F238E27FC236}">
                      <a16:creationId xmlns:a16="http://schemas.microsoft.com/office/drawing/2014/main" id="{C88E4A72-5618-3529-032A-5E206EAEE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3485373" y="-1226256"/>
                  <a:ext cx="3200025" cy="2133350"/>
                </a:xfrm>
                <a:prstGeom prst="rect">
                  <a:avLst/>
                </a:prstGeom>
              </p:spPr>
            </p:pic>
            <p:pic>
              <p:nvPicPr>
                <p:cNvPr id="170" name="Picture 169">
                  <a:extLst>
                    <a:ext uri="{FF2B5EF4-FFF2-40B4-BE49-F238E27FC236}">
                      <a16:creationId xmlns:a16="http://schemas.microsoft.com/office/drawing/2014/main" id="{03EDBC04-E186-DBBE-8FD8-F76382077A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9165904">
                  <a:off x="8766918" y="-1767625"/>
                  <a:ext cx="3508110" cy="2338740"/>
                </a:xfrm>
                <a:prstGeom prst="rect">
                  <a:avLst/>
                </a:prstGeom>
              </p:spPr>
            </p:pic>
            <p:pic>
              <p:nvPicPr>
                <p:cNvPr id="171" name="Picture 170">
                  <a:extLst>
                    <a:ext uri="{FF2B5EF4-FFF2-40B4-BE49-F238E27FC236}">
                      <a16:creationId xmlns:a16="http://schemas.microsoft.com/office/drawing/2014/main" id="{40AEBE0C-0CAD-105A-B8AB-505DE8D2CB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8792386">
                  <a:off x="6425387" y="-594447"/>
                  <a:ext cx="3263832" cy="2175888"/>
                </a:xfrm>
                <a:prstGeom prst="rect">
                  <a:avLst/>
                </a:prstGeom>
              </p:spPr>
            </p:pic>
            <p:pic>
              <p:nvPicPr>
                <p:cNvPr id="172" name="Picture 171">
                  <a:extLst>
                    <a:ext uri="{FF2B5EF4-FFF2-40B4-BE49-F238E27FC236}">
                      <a16:creationId xmlns:a16="http://schemas.microsoft.com/office/drawing/2014/main" id="{1621379F-C677-6418-7B99-54A4769A23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10000" r="93167">
                              <a14:backgroundMark x1="83333" y1="72000" x2="83333" y2="72000"/>
                              <a14:backgroundMark x1="88500" y1="77250" x2="84833" y2="68750"/>
                              <a14:backgroundMark x1="86500" y1="73500" x2="81833" y2="67750"/>
                              <a14:backgroundMark x1="84667" y1="70250" x2="85833" y2="75750"/>
                              <a14:backgroundMark x1="11500" y1="33250" x2="11333" y2="30000"/>
                              <a14:backgroundMark x1="11833" y1="28000" x2="10667" y2="33500"/>
                              <a14:backgroundMark x1="11000" y1="31500" x2="11833" y2="33500"/>
                              <a14:backgroundMark x1="20000" y1="65000" x2="20000" y2="65000"/>
                              <a14:backgroundMark x1="21000" y1="58000" x2="21000" y2="58000"/>
                              <a14:backgroundMark x1="22000" y1="63000" x2="22000" y2="63000"/>
                              <a14:backgroundMark x1="19333" y1="60000" x2="19500" y2="58500"/>
                              <a14:backgroundMark x1="23333" y1="58250" x2="23333" y2="58250"/>
                              <a14:backgroundMark x1="19000" y1="63250" x2="19000" y2="63250"/>
                              <a14:backgroundMark x1="39833" y1="82750" x2="39833" y2="82750"/>
                              <a14:backgroundMark x1="38333" y1="88500" x2="38333" y2="88500"/>
                              <a14:backgroundMark x1="39667" y1="81750" x2="39667" y2="81750"/>
                              <a14:backgroundMark x1="41167" y1="79750" x2="41167" y2="79750"/>
                              <a14:backgroundMark x1="38333" y1="88750" x2="38333" y2="88750"/>
                              <a14:backgroundMark x1="38333" y1="88000" x2="38333" y2="88000"/>
                              <a14:backgroundMark x1="38167" y1="87750" x2="38167" y2="87750"/>
                              <a14:backgroundMark x1="35000" y1="84750" x2="35000" y2="84750"/>
                              <a14:backgroundMark x1="34333" y1="82750" x2="34333" y2="82750"/>
                              <a14:backgroundMark x1="69833" y1="79000" x2="69833" y2="79000"/>
                              <a14:backgroundMark x1="65667" y1="72750" x2="65667" y2="72750"/>
                              <a14:backgroundMark x1="70167" y1="76750" x2="70167" y2="76750"/>
                              <a14:backgroundMark x1="68167" y1="73250" x2="68167" y2="73250"/>
                              <a14:backgroundMark x1="66833" y1="71500" x2="66833" y2="71500"/>
                              <a14:backgroundMark x1="66500" y1="71250" x2="66500" y2="71250"/>
                              <a14:backgroundMark x1="90167" y1="45750" x2="90167" y2="45750"/>
                              <a14:backgroundMark x1="86167" y1="51000" x2="86167" y2="51000"/>
                              <a14:backgroundMark x1="86167" y1="51750" x2="86167" y2="51750"/>
                              <a14:backgroundMark x1="86667" y1="49250" x2="86667" y2="49250"/>
                              <a14:backgroundMark x1="75500" y1="27250" x2="75500" y2="27250"/>
                              <a14:backgroundMark x1="79667" y1="34000" x2="79667" y2="34000"/>
                              <a14:backgroundMark x1="88833" y1="50000" x2="88833" y2="50000"/>
                              <a14:backgroundMark x1="88500" y1="50000" x2="88500" y2="50000"/>
                              <a14:backgroundMark x1="88000" y1="50500" x2="88000" y2="50500"/>
                              <a14:backgroundMark x1="84500" y1="47750" x2="84500" y2="47750"/>
                              <a14:backgroundMark x1="85500" y1="47750" x2="85500" y2="47750"/>
                              <a14:backgroundMark x1="87167" y1="54000" x2="87167" y2="54000"/>
                              <a14:backgroundMark x1="87333" y1="53000" x2="87833" y2="50500"/>
                              <a14:backgroundMark x1="15333" y1="60250" x2="15333" y2="60250"/>
                              <a14:backgroundMark x1="27000" y1="25000" x2="27000" y2="25000"/>
                              <a14:backgroundMark x1="50000" y1="17250" x2="50000" y2="17250"/>
                              <a14:backgroundMark x1="29000" y1="26250" x2="29000" y2="26250"/>
                              <a14:backgroundMark x1="27833" y1="30000" x2="27833" y2="30000"/>
                              <a14:backgroundMark x1="29333" y1="34000" x2="29333" y2="34000"/>
                              <a14:backgroundMark x1="28167" y1="33750" x2="28167" y2="33750"/>
                              <a14:backgroundMark x1="22667" y1="29500" x2="22667" y2="29500"/>
                              <a14:backgroundMark x1="22667" y1="24500" x2="22667" y2="24500"/>
                              <a14:backgroundMark x1="27833" y1="29250" x2="25000" y2="26750"/>
                              <a14:backgroundMark x1="38000" y1="87250" x2="41667" y2="88750"/>
                              <a14:backgroundMark x1="14167" y1="56250" x2="13500" y2="56500"/>
                              <a14:backgroundMark x1="24833" y1="29750" x2="25667" y2="26250"/>
                              <a14:backgroundMark x1="86500" y1="53250" x2="87333" y2="52750"/>
                              <a14:backgroundMark x1="92333" y1="56750" x2="92333" y2="54500"/>
                              <a14:backgroundMark x1="88000" y1="76500" x2="70667" y2="76750"/>
                              <a14:backgroundMark x1="70667" y1="76750" x2="69667" y2="56000"/>
                              <a14:backgroundMark x1="69667" y1="56000" x2="70833" y2="57750"/>
                              <a14:backgroundMark x1="90000" y1="48500" x2="77833" y2="57250"/>
                              <a14:backgroundMark x1="77833" y1="57250" x2="66500" y2="76250"/>
                              <a14:backgroundMark x1="66500" y1="76250" x2="88000" y2="83750"/>
                              <a14:backgroundMark x1="88000" y1="83750" x2="96500" y2="48500"/>
                              <a14:backgroundMark x1="96500" y1="48500" x2="89167" y2="49000"/>
                              <a14:backgroundMark x1="47167" y1="15250" x2="53833" y2="28750"/>
                              <a14:backgroundMark x1="53833" y1="28750" x2="51333" y2="10500"/>
                              <a14:backgroundMark x1="51333" y1="10500" x2="44167" y2="10250"/>
                              <a14:backgroundMark x1="84333" y1="22750" x2="69667" y2="21000"/>
                              <a14:backgroundMark x1="69667" y1="21000" x2="72167" y2="46000"/>
                              <a14:backgroundMark x1="72167" y1="46000" x2="82667" y2="41250"/>
                              <a14:backgroundMark x1="82667" y1="41250" x2="83833" y2="24500"/>
                              <a14:backgroundMark x1="83833" y1="24500" x2="83333" y2="22500"/>
                              <a14:backgroundMark x1="83167" y1="28500" x2="72833" y2="30250"/>
                              <a14:backgroundMark x1="72833" y1="30250" x2="79500" y2="34500"/>
                              <a14:backgroundMark x1="82333" y1="22500" x2="74333" y2="45000"/>
                              <a14:backgroundMark x1="74333" y1="45000" x2="82167" y2="21250"/>
                              <a14:backgroundMark x1="82167" y1="21250" x2="77833" y2="12750"/>
                            </a14:backgroundRemoval>
                          </a14:imgEffect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21114190">
                  <a:off x="-1806776" y="-1327466"/>
                  <a:ext cx="4741856" cy="3161237"/>
                </a:xfrm>
                <a:prstGeom prst="rect">
                  <a:avLst/>
                </a:prstGeom>
              </p:spPr>
            </p:pic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3E530423-0575-5FD4-353B-968A31E69273}"/>
                  </a:ext>
                </a:extLst>
              </p:cNvPr>
              <p:cNvGrpSpPr/>
              <p:nvPr/>
            </p:nvGrpSpPr>
            <p:grpSpPr>
              <a:xfrm>
                <a:off x="-6705634" y="-2935264"/>
                <a:ext cx="27402327" cy="14153654"/>
                <a:chOff x="-5775681" y="-5795128"/>
                <a:chExt cx="27402327" cy="14153654"/>
              </a:xfrm>
            </p:grpSpPr>
            <p:grpSp>
              <p:nvGrpSpPr>
                <p:cNvPr id="174" name="Group 173">
                  <a:extLst>
                    <a:ext uri="{FF2B5EF4-FFF2-40B4-BE49-F238E27FC236}">
                      <a16:creationId xmlns:a16="http://schemas.microsoft.com/office/drawing/2014/main" id="{341BF993-053D-7764-1097-9C764ED6892D}"/>
                    </a:ext>
                  </a:extLst>
                </p:cNvPr>
                <p:cNvGrpSpPr/>
                <p:nvPr/>
              </p:nvGrpSpPr>
              <p:grpSpPr>
                <a:xfrm>
                  <a:off x="-2069129" y="-4265852"/>
                  <a:ext cx="19144774" cy="6218783"/>
                  <a:chOff x="-3968684" y="-2187609"/>
                  <a:chExt cx="16516825" cy="4177076"/>
                </a:xfrm>
              </p:grpSpPr>
              <p:pic>
                <p:nvPicPr>
                  <p:cNvPr id="202" name="Picture 201">
                    <a:extLst>
                      <a:ext uri="{FF2B5EF4-FFF2-40B4-BE49-F238E27FC236}">
                        <a16:creationId xmlns:a16="http://schemas.microsoft.com/office/drawing/2014/main" id="{D57ED9A0-BAFE-1C69-4E5E-0674602302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5781008">
                    <a:off x="9810988" y="-747685"/>
                    <a:ext cx="3284583" cy="2189722"/>
                  </a:xfrm>
                  <a:prstGeom prst="rect">
                    <a:avLst/>
                  </a:prstGeom>
                </p:spPr>
              </p:pic>
              <p:pic>
                <p:nvPicPr>
                  <p:cNvPr id="203" name="Picture 202">
                    <a:extLst>
                      <a:ext uri="{FF2B5EF4-FFF2-40B4-BE49-F238E27FC236}">
                        <a16:creationId xmlns:a16="http://schemas.microsoft.com/office/drawing/2014/main" id="{A01B90A2-9769-F59D-49C3-4A7221533D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466760">
                    <a:off x="1018459" y="-1059362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204" name="Picture 203">
                    <a:extLst>
                      <a:ext uri="{FF2B5EF4-FFF2-40B4-BE49-F238E27FC236}">
                        <a16:creationId xmlns:a16="http://schemas.microsoft.com/office/drawing/2014/main" id="{EDEF53D0-5E97-3D6F-AEB2-912E70C04D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-3968684" y="-1998328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205" name="Picture 204">
                    <a:extLst>
                      <a:ext uri="{FF2B5EF4-FFF2-40B4-BE49-F238E27FC236}">
                        <a16:creationId xmlns:a16="http://schemas.microsoft.com/office/drawing/2014/main" id="{3F1E3876-7B16-A804-61F8-0007F5F0E8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888337">
                    <a:off x="-1135465" y="-1704701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206" name="Picture 205">
                    <a:extLst>
                      <a:ext uri="{FF2B5EF4-FFF2-40B4-BE49-F238E27FC236}">
                        <a16:creationId xmlns:a16="http://schemas.microsoft.com/office/drawing/2014/main" id="{35D04C22-B7E4-D8BE-1358-0A368303D7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3485373" y="-1226256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207" name="Picture 206">
                    <a:extLst>
                      <a:ext uri="{FF2B5EF4-FFF2-40B4-BE49-F238E27FC236}">
                        <a16:creationId xmlns:a16="http://schemas.microsoft.com/office/drawing/2014/main" id="{ACE5F260-5742-6248-5B0C-79D9AF3CCE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8766918" y="-1767625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208" name="Picture 207">
                    <a:extLst>
                      <a:ext uri="{FF2B5EF4-FFF2-40B4-BE49-F238E27FC236}">
                        <a16:creationId xmlns:a16="http://schemas.microsoft.com/office/drawing/2014/main" id="{83BF9FDC-2038-4B6D-1F5F-4B565ED360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8792386">
                    <a:off x="6425387" y="-594447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209" name="Picture 208">
                    <a:extLst>
                      <a:ext uri="{FF2B5EF4-FFF2-40B4-BE49-F238E27FC236}">
                        <a16:creationId xmlns:a16="http://schemas.microsoft.com/office/drawing/2014/main" id="{EF187592-F567-13D9-F05F-7639C9ABE5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-1806776" y="-1327466"/>
                    <a:ext cx="4741856" cy="3161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5" name="Group 174">
                  <a:extLst>
                    <a:ext uri="{FF2B5EF4-FFF2-40B4-BE49-F238E27FC236}">
                      <a16:creationId xmlns:a16="http://schemas.microsoft.com/office/drawing/2014/main" id="{0A317837-8DF0-891B-0F54-54850FAE11BE}"/>
                    </a:ext>
                  </a:extLst>
                </p:cNvPr>
                <p:cNvGrpSpPr/>
                <p:nvPr/>
              </p:nvGrpSpPr>
              <p:grpSpPr>
                <a:xfrm rot="19201313">
                  <a:off x="-5775681" y="-5795128"/>
                  <a:ext cx="15673343" cy="10744266"/>
                  <a:chOff x="-3968684" y="-4110540"/>
                  <a:chExt cx="13657903" cy="5974603"/>
                </a:xfrm>
              </p:grpSpPr>
              <p:pic>
                <p:nvPicPr>
                  <p:cNvPr id="194" name="Picture 193">
                    <a:extLst>
                      <a:ext uri="{FF2B5EF4-FFF2-40B4-BE49-F238E27FC236}">
                        <a16:creationId xmlns:a16="http://schemas.microsoft.com/office/drawing/2014/main" id="{46648D73-8A5A-C52E-4FEE-E6AC36358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5781008">
                    <a:off x="-908178" y="-3563109"/>
                    <a:ext cx="3284583" cy="2189722"/>
                  </a:xfrm>
                  <a:prstGeom prst="rect">
                    <a:avLst/>
                  </a:prstGeom>
                </p:spPr>
              </p:pic>
              <p:pic>
                <p:nvPicPr>
                  <p:cNvPr id="195" name="Picture 194">
                    <a:extLst>
                      <a:ext uri="{FF2B5EF4-FFF2-40B4-BE49-F238E27FC236}">
                        <a16:creationId xmlns:a16="http://schemas.microsoft.com/office/drawing/2014/main" id="{A7D0A037-59C0-A26D-EFB8-0EB8BC3E3AD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466760">
                    <a:off x="1018459" y="-1059362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96" name="Picture 195">
                    <a:extLst>
                      <a:ext uri="{FF2B5EF4-FFF2-40B4-BE49-F238E27FC236}">
                        <a16:creationId xmlns:a16="http://schemas.microsoft.com/office/drawing/2014/main" id="{326FD1AC-BD30-CD6D-40B5-2FA87037ED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-3968684" y="-1998328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97" name="Picture 196">
                    <a:extLst>
                      <a:ext uri="{FF2B5EF4-FFF2-40B4-BE49-F238E27FC236}">
                        <a16:creationId xmlns:a16="http://schemas.microsoft.com/office/drawing/2014/main" id="{5B03CF95-07CD-02A9-904D-6BC7C0A07C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888337">
                    <a:off x="-1135465" y="-1704701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198" name="Picture 197">
                    <a:extLst>
                      <a:ext uri="{FF2B5EF4-FFF2-40B4-BE49-F238E27FC236}">
                        <a16:creationId xmlns:a16="http://schemas.microsoft.com/office/drawing/2014/main" id="{271FA180-4699-5752-C557-A6699DBD19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3485373" y="-1226256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199" name="Picture 198">
                    <a:extLst>
                      <a:ext uri="{FF2B5EF4-FFF2-40B4-BE49-F238E27FC236}">
                        <a16:creationId xmlns:a16="http://schemas.microsoft.com/office/drawing/2014/main" id="{EF5FAB1B-9392-A09C-B38A-BF51F1C204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5918716" y="-1921305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200" name="Picture 199">
                    <a:extLst>
                      <a:ext uri="{FF2B5EF4-FFF2-40B4-BE49-F238E27FC236}">
                        <a16:creationId xmlns:a16="http://schemas.microsoft.com/office/drawing/2014/main" id="{F6715B0D-BBE6-2AD4-813D-4CCF355044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8792386">
                    <a:off x="6425387" y="-594447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201" name="Picture 200">
                    <a:extLst>
                      <a:ext uri="{FF2B5EF4-FFF2-40B4-BE49-F238E27FC236}">
                        <a16:creationId xmlns:a16="http://schemas.microsoft.com/office/drawing/2014/main" id="{924B5B1E-07B2-1E4D-A1A2-CF753CF8AB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-1806776" y="-1327466"/>
                    <a:ext cx="4741856" cy="3161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D801455C-463F-56D0-AF78-BFE31B382DAE}"/>
                    </a:ext>
                  </a:extLst>
                </p:cNvPr>
                <p:cNvGrpSpPr/>
                <p:nvPr/>
              </p:nvGrpSpPr>
              <p:grpSpPr>
                <a:xfrm rot="19201313">
                  <a:off x="2672502" y="-5010533"/>
                  <a:ext cx="18954144" cy="9249588"/>
                  <a:chOff x="-3968684" y="-3153985"/>
                  <a:chExt cx="16516825" cy="5143452"/>
                </a:xfrm>
              </p:grpSpPr>
              <p:pic>
                <p:nvPicPr>
                  <p:cNvPr id="186" name="Picture 185">
                    <a:extLst>
                      <a:ext uri="{FF2B5EF4-FFF2-40B4-BE49-F238E27FC236}">
                        <a16:creationId xmlns:a16="http://schemas.microsoft.com/office/drawing/2014/main" id="{F9F3141B-93B6-CC04-41FC-0B1A1CEFBA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5781008">
                    <a:off x="9810988" y="-747685"/>
                    <a:ext cx="3284583" cy="2189722"/>
                  </a:xfrm>
                  <a:prstGeom prst="rect">
                    <a:avLst/>
                  </a:prstGeom>
                </p:spPr>
              </p:pic>
              <p:pic>
                <p:nvPicPr>
                  <p:cNvPr id="187" name="Picture 186">
                    <a:extLst>
                      <a:ext uri="{FF2B5EF4-FFF2-40B4-BE49-F238E27FC236}">
                        <a16:creationId xmlns:a16="http://schemas.microsoft.com/office/drawing/2014/main" id="{23B3E9CB-50D7-0247-46F2-D5DE8F9F7D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466760">
                    <a:off x="1018459" y="-1059362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88" name="Picture 187">
                    <a:extLst>
                      <a:ext uri="{FF2B5EF4-FFF2-40B4-BE49-F238E27FC236}">
                        <a16:creationId xmlns:a16="http://schemas.microsoft.com/office/drawing/2014/main" id="{3EAAC8E4-E2C4-EAD1-B57E-6C27426823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-3968684" y="-1998328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89" name="Picture 188">
                    <a:extLst>
                      <a:ext uri="{FF2B5EF4-FFF2-40B4-BE49-F238E27FC236}">
                        <a16:creationId xmlns:a16="http://schemas.microsoft.com/office/drawing/2014/main" id="{8A369171-D586-C8A4-2956-A296D0EE939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888337">
                    <a:off x="-1135465" y="-1704701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190" name="Picture 189">
                    <a:extLst>
                      <a:ext uri="{FF2B5EF4-FFF2-40B4-BE49-F238E27FC236}">
                        <a16:creationId xmlns:a16="http://schemas.microsoft.com/office/drawing/2014/main" id="{49D12C37-57A0-0943-A1F8-6127A6EB50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3485373" y="-1226256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191" name="Picture 190">
                    <a:extLst>
                      <a:ext uri="{FF2B5EF4-FFF2-40B4-BE49-F238E27FC236}">
                        <a16:creationId xmlns:a16="http://schemas.microsoft.com/office/drawing/2014/main" id="{C465EF61-37E9-7141-DE8B-087D92C792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2621114" y="-3153985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92" name="Picture 191">
                    <a:extLst>
                      <a:ext uri="{FF2B5EF4-FFF2-40B4-BE49-F238E27FC236}">
                        <a16:creationId xmlns:a16="http://schemas.microsoft.com/office/drawing/2014/main" id="{3B08828C-7E3E-2B5C-5361-12190C51EB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8792386">
                    <a:off x="6425387" y="-594447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193" name="Picture 192">
                    <a:extLst>
                      <a:ext uri="{FF2B5EF4-FFF2-40B4-BE49-F238E27FC236}">
                        <a16:creationId xmlns:a16="http://schemas.microsoft.com/office/drawing/2014/main" id="{4D20B8C3-F55C-B002-9660-49DD99387D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-1806776" y="-1327466"/>
                    <a:ext cx="4741856" cy="316123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78800A78-098A-ED24-CB53-E9E2952FAAD0}"/>
                    </a:ext>
                  </a:extLst>
                </p:cNvPr>
                <p:cNvGrpSpPr/>
                <p:nvPr/>
              </p:nvGrpSpPr>
              <p:grpSpPr>
                <a:xfrm>
                  <a:off x="-4701905" y="2139743"/>
                  <a:ext cx="19144774" cy="6218783"/>
                  <a:chOff x="-3968684" y="-2187609"/>
                  <a:chExt cx="16516825" cy="4177076"/>
                </a:xfrm>
              </p:grpSpPr>
              <p:pic>
                <p:nvPicPr>
                  <p:cNvPr id="178" name="Picture 177">
                    <a:extLst>
                      <a:ext uri="{FF2B5EF4-FFF2-40B4-BE49-F238E27FC236}">
                        <a16:creationId xmlns:a16="http://schemas.microsoft.com/office/drawing/2014/main" id="{7CF22D45-CD98-ECEB-5197-44091BC237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5781008">
                    <a:off x="9810988" y="-747685"/>
                    <a:ext cx="3284583" cy="2189722"/>
                  </a:xfrm>
                  <a:prstGeom prst="rect">
                    <a:avLst/>
                  </a:prstGeom>
                </p:spPr>
              </p:pic>
              <p:pic>
                <p:nvPicPr>
                  <p:cNvPr id="179" name="Picture 178">
                    <a:extLst>
                      <a:ext uri="{FF2B5EF4-FFF2-40B4-BE49-F238E27FC236}">
                        <a16:creationId xmlns:a16="http://schemas.microsoft.com/office/drawing/2014/main" id="{920C1277-7509-6CD9-1A52-14F3AB494F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7466760">
                    <a:off x="1018459" y="-1059362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80" name="Picture 179">
                    <a:extLst>
                      <a:ext uri="{FF2B5EF4-FFF2-40B4-BE49-F238E27FC236}">
                        <a16:creationId xmlns:a16="http://schemas.microsoft.com/office/drawing/2014/main" id="{8679D4D5-6BAA-5FA0-4325-0DE8FAF42A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-3968684" y="-1998328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81" name="Picture 180">
                    <a:extLst>
                      <a:ext uri="{FF2B5EF4-FFF2-40B4-BE49-F238E27FC236}">
                        <a16:creationId xmlns:a16="http://schemas.microsoft.com/office/drawing/2014/main" id="{0EA1BDA4-D738-E987-F6CE-1E869F717C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4888337">
                    <a:off x="-1135465" y="-1704701"/>
                    <a:ext cx="2897445" cy="1931630"/>
                  </a:xfrm>
                  <a:prstGeom prst="rect">
                    <a:avLst/>
                  </a:prstGeom>
                </p:spPr>
              </p:pic>
              <p:pic>
                <p:nvPicPr>
                  <p:cNvPr id="182" name="Picture 181">
                    <a:extLst>
                      <a:ext uri="{FF2B5EF4-FFF2-40B4-BE49-F238E27FC236}">
                        <a16:creationId xmlns:a16="http://schemas.microsoft.com/office/drawing/2014/main" id="{7CE94A0C-3019-F6ED-B5B5-5054B5E33B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3485373" y="-1226256"/>
                    <a:ext cx="3200025" cy="2133350"/>
                  </a:xfrm>
                  <a:prstGeom prst="rect">
                    <a:avLst/>
                  </a:prstGeom>
                </p:spPr>
              </p:pic>
              <p:pic>
                <p:nvPicPr>
                  <p:cNvPr id="183" name="Picture 182">
                    <a:extLst>
                      <a:ext uri="{FF2B5EF4-FFF2-40B4-BE49-F238E27FC236}">
                        <a16:creationId xmlns:a16="http://schemas.microsoft.com/office/drawing/2014/main" id="{2F49F9D6-9094-5D99-E4BE-894F0562D4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9165904">
                    <a:off x="8766918" y="-1767625"/>
                    <a:ext cx="3508110" cy="2338740"/>
                  </a:xfrm>
                  <a:prstGeom prst="rect">
                    <a:avLst/>
                  </a:prstGeom>
                </p:spPr>
              </p:pic>
              <p:pic>
                <p:nvPicPr>
                  <p:cNvPr id="184" name="Picture 183">
                    <a:extLst>
                      <a:ext uri="{FF2B5EF4-FFF2-40B4-BE49-F238E27FC236}">
                        <a16:creationId xmlns:a16="http://schemas.microsoft.com/office/drawing/2014/main" id="{EAA793F9-26A9-B878-6C26-B820269A82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8792386">
                    <a:off x="6425387" y="-594447"/>
                    <a:ext cx="3263832" cy="2175888"/>
                  </a:xfrm>
                  <a:prstGeom prst="rect">
                    <a:avLst/>
                  </a:prstGeom>
                </p:spPr>
              </p:pic>
              <p:pic>
                <p:nvPicPr>
                  <p:cNvPr id="185" name="Picture 184">
                    <a:extLst>
                      <a:ext uri="{FF2B5EF4-FFF2-40B4-BE49-F238E27FC236}">
                        <a16:creationId xmlns:a16="http://schemas.microsoft.com/office/drawing/2014/main" id="{08F6086C-28B6-2E24-4CB7-B28613A7778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10000" b="90000" l="10000" r="93167">
                                <a14:backgroundMark x1="83333" y1="72000" x2="83333" y2="72000"/>
                                <a14:backgroundMark x1="88500" y1="77250" x2="84833" y2="68750"/>
                                <a14:backgroundMark x1="86500" y1="73500" x2="81833" y2="67750"/>
                                <a14:backgroundMark x1="84667" y1="70250" x2="85833" y2="75750"/>
                                <a14:backgroundMark x1="11500" y1="33250" x2="11333" y2="30000"/>
                                <a14:backgroundMark x1="11833" y1="28000" x2="10667" y2="33500"/>
                                <a14:backgroundMark x1="11000" y1="31500" x2="11833" y2="33500"/>
                                <a14:backgroundMark x1="20000" y1="65000" x2="20000" y2="65000"/>
                                <a14:backgroundMark x1="21000" y1="58000" x2="21000" y2="58000"/>
                                <a14:backgroundMark x1="22000" y1="63000" x2="22000" y2="63000"/>
                                <a14:backgroundMark x1="19333" y1="60000" x2="19500" y2="58500"/>
                                <a14:backgroundMark x1="23333" y1="58250" x2="23333" y2="58250"/>
                                <a14:backgroundMark x1="19000" y1="63250" x2="19000" y2="63250"/>
                                <a14:backgroundMark x1="39833" y1="82750" x2="39833" y2="82750"/>
                                <a14:backgroundMark x1="38333" y1="88500" x2="38333" y2="88500"/>
                                <a14:backgroundMark x1="39667" y1="81750" x2="39667" y2="81750"/>
                                <a14:backgroundMark x1="41167" y1="79750" x2="41167" y2="79750"/>
                                <a14:backgroundMark x1="38333" y1="88750" x2="38333" y2="88750"/>
                                <a14:backgroundMark x1="38333" y1="88000" x2="38333" y2="88000"/>
                                <a14:backgroundMark x1="38167" y1="87750" x2="38167" y2="87750"/>
                                <a14:backgroundMark x1="35000" y1="84750" x2="35000" y2="84750"/>
                                <a14:backgroundMark x1="34333" y1="82750" x2="34333" y2="82750"/>
                                <a14:backgroundMark x1="69833" y1="79000" x2="69833" y2="79000"/>
                                <a14:backgroundMark x1="65667" y1="72750" x2="65667" y2="72750"/>
                                <a14:backgroundMark x1="70167" y1="76750" x2="70167" y2="76750"/>
                                <a14:backgroundMark x1="68167" y1="73250" x2="68167" y2="73250"/>
                                <a14:backgroundMark x1="66833" y1="71500" x2="66833" y2="71500"/>
                                <a14:backgroundMark x1="66500" y1="71250" x2="66500" y2="71250"/>
                                <a14:backgroundMark x1="90167" y1="45750" x2="90167" y2="45750"/>
                                <a14:backgroundMark x1="86167" y1="51000" x2="86167" y2="51000"/>
                                <a14:backgroundMark x1="86167" y1="51750" x2="86167" y2="51750"/>
                                <a14:backgroundMark x1="86667" y1="49250" x2="86667" y2="49250"/>
                                <a14:backgroundMark x1="75500" y1="27250" x2="75500" y2="27250"/>
                                <a14:backgroundMark x1="79667" y1="34000" x2="79667" y2="34000"/>
                                <a14:backgroundMark x1="88833" y1="50000" x2="88833" y2="50000"/>
                                <a14:backgroundMark x1="88500" y1="50000" x2="88500" y2="50000"/>
                                <a14:backgroundMark x1="88000" y1="50500" x2="88000" y2="50500"/>
                                <a14:backgroundMark x1="84500" y1="47750" x2="84500" y2="47750"/>
                                <a14:backgroundMark x1="85500" y1="47750" x2="85500" y2="47750"/>
                                <a14:backgroundMark x1="87167" y1="54000" x2="87167" y2="54000"/>
                                <a14:backgroundMark x1="87333" y1="53000" x2="87833" y2="50500"/>
                                <a14:backgroundMark x1="15333" y1="60250" x2="15333" y2="60250"/>
                                <a14:backgroundMark x1="27000" y1="25000" x2="27000" y2="25000"/>
                                <a14:backgroundMark x1="50000" y1="17250" x2="50000" y2="17250"/>
                                <a14:backgroundMark x1="29000" y1="26250" x2="29000" y2="26250"/>
                                <a14:backgroundMark x1="27833" y1="30000" x2="27833" y2="30000"/>
                                <a14:backgroundMark x1="29333" y1="34000" x2="29333" y2="34000"/>
                                <a14:backgroundMark x1="28167" y1="33750" x2="28167" y2="33750"/>
                                <a14:backgroundMark x1="22667" y1="29500" x2="22667" y2="29500"/>
                                <a14:backgroundMark x1="22667" y1="24500" x2="22667" y2="24500"/>
                                <a14:backgroundMark x1="27833" y1="29250" x2="25000" y2="26750"/>
                                <a14:backgroundMark x1="38000" y1="87250" x2="41667" y2="88750"/>
                                <a14:backgroundMark x1="14167" y1="56250" x2="13500" y2="56500"/>
                                <a14:backgroundMark x1="24833" y1="29750" x2="25667" y2="26250"/>
                                <a14:backgroundMark x1="86500" y1="53250" x2="87333" y2="52750"/>
                                <a14:backgroundMark x1="92333" y1="56750" x2="92333" y2="54500"/>
                                <a14:backgroundMark x1="88000" y1="76500" x2="70667" y2="76750"/>
                                <a14:backgroundMark x1="70667" y1="76750" x2="69667" y2="56000"/>
                                <a14:backgroundMark x1="69667" y1="56000" x2="70833" y2="57750"/>
                                <a14:backgroundMark x1="90000" y1="48500" x2="77833" y2="57250"/>
                                <a14:backgroundMark x1="77833" y1="57250" x2="66500" y2="76250"/>
                                <a14:backgroundMark x1="66500" y1="76250" x2="88000" y2="83750"/>
                                <a14:backgroundMark x1="88000" y1="83750" x2="96500" y2="48500"/>
                                <a14:backgroundMark x1="96500" y1="48500" x2="89167" y2="49000"/>
                                <a14:backgroundMark x1="47167" y1="15250" x2="53833" y2="28750"/>
                                <a14:backgroundMark x1="53833" y1="28750" x2="51333" y2="10500"/>
                                <a14:backgroundMark x1="51333" y1="10500" x2="44167" y2="10250"/>
                                <a14:backgroundMark x1="84333" y1="22750" x2="69667" y2="21000"/>
                                <a14:backgroundMark x1="69667" y1="21000" x2="72167" y2="46000"/>
                                <a14:backgroundMark x1="72167" y1="46000" x2="82667" y2="41250"/>
                                <a14:backgroundMark x1="82667" y1="41250" x2="83833" y2="24500"/>
                                <a14:backgroundMark x1="83833" y1="24500" x2="83333" y2="22500"/>
                                <a14:backgroundMark x1="83167" y1="28500" x2="72833" y2="30250"/>
                                <a14:backgroundMark x1="72833" y1="30250" x2="79500" y2="34500"/>
                                <a14:backgroundMark x1="82333" y1="22500" x2="74333" y2="45000"/>
                                <a14:backgroundMark x1="74333" y1="45000" x2="82167" y2="21250"/>
                                <a14:backgroundMark x1="82167" y1="21250" x2="77833" y2="12750"/>
                              </a14:backgroundRemoval>
                            </a14:imgEffect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1114190">
                    <a:off x="-1806776" y="-1327466"/>
                    <a:ext cx="4741856" cy="3161237"/>
                  </a:xfrm>
                  <a:prstGeom prst="rect">
                    <a:avLst/>
                  </a:prstGeom>
                </p:spPr>
              </p:pic>
            </p:grp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9BDCF-1EC9-9DF9-23EB-D24472720FB5}"/>
              </a:ext>
            </a:extLst>
          </p:cNvPr>
          <p:cNvGrpSpPr/>
          <p:nvPr/>
        </p:nvGrpSpPr>
        <p:grpSpPr>
          <a:xfrm>
            <a:off x="9443495" y="-6197"/>
            <a:ext cx="3227438" cy="6858000"/>
            <a:chOff x="-480556" y="0"/>
            <a:chExt cx="3227438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43660B8-FABF-C493-164F-49673F221E66}"/>
                </a:ext>
              </a:extLst>
            </p:cNvPr>
            <p:cNvGrpSpPr/>
            <p:nvPr/>
          </p:nvGrpSpPr>
          <p:grpSpPr>
            <a:xfrm>
              <a:off x="-480556" y="0"/>
              <a:ext cx="3227438" cy="6858000"/>
              <a:chOff x="-474406" y="0"/>
              <a:chExt cx="3227438" cy="68580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0B0F97-55F4-849C-6B41-B0446EB8A8FD}"/>
                  </a:ext>
                </a:extLst>
              </p:cNvPr>
              <p:cNvSpPr/>
              <p:nvPr/>
            </p:nvSpPr>
            <p:spPr>
              <a:xfrm>
                <a:off x="0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58537B0-AA12-3ABC-BF35-A9E765564DBB}"/>
                  </a:ext>
                </a:extLst>
              </p:cNvPr>
              <p:cNvSpPr/>
              <p:nvPr/>
            </p:nvSpPr>
            <p:spPr>
              <a:xfrm rot="16200000">
                <a:off x="-774290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2356B3-BCAF-2766-68D9-C8FAE6DCD646}"/>
                </a:ext>
              </a:extLst>
            </p:cNvPr>
            <p:cNvSpPr txBox="1"/>
            <p:nvPr/>
          </p:nvSpPr>
          <p:spPr>
            <a:xfrm>
              <a:off x="-191791" y="451226"/>
              <a:ext cx="2178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841AE7-2D4A-0E06-A41D-496D658F4ED3}"/>
              </a:ext>
            </a:extLst>
          </p:cNvPr>
          <p:cNvGrpSpPr/>
          <p:nvPr/>
        </p:nvGrpSpPr>
        <p:grpSpPr>
          <a:xfrm>
            <a:off x="9779628" y="-12394"/>
            <a:ext cx="3598548" cy="6858000"/>
            <a:chOff x="2222704" y="0"/>
            <a:chExt cx="3598548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F1E10C-C057-FE4E-4285-651E2114AF0B}"/>
                </a:ext>
              </a:extLst>
            </p:cNvPr>
            <p:cNvGrpSpPr/>
            <p:nvPr/>
          </p:nvGrpSpPr>
          <p:grpSpPr>
            <a:xfrm>
              <a:off x="2222704" y="0"/>
              <a:ext cx="3250788" cy="6858000"/>
              <a:chOff x="2278627" y="0"/>
              <a:chExt cx="3250788" cy="6858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FEFD3DB-F869-9B82-09E8-15D983094958}"/>
                  </a:ext>
                </a:extLst>
              </p:cNvPr>
              <p:cNvSpPr/>
              <p:nvPr/>
            </p:nvSpPr>
            <p:spPr>
              <a:xfrm rot="16200000">
                <a:off x="1978743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39914BB-2CF7-58DF-EEDD-E678A2B15F92}"/>
                  </a:ext>
                </a:extLst>
              </p:cNvPr>
              <p:cNvSpPr/>
              <p:nvPr/>
            </p:nvSpPr>
            <p:spPr>
              <a:xfrm>
                <a:off x="2776383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4D34557-6997-4BC6-4138-0E44BDD473D1}"/>
                </a:ext>
              </a:extLst>
            </p:cNvPr>
            <p:cNvSpPr txBox="1"/>
            <p:nvPr/>
          </p:nvSpPr>
          <p:spPr>
            <a:xfrm>
              <a:off x="2488117" y="451226"/>
              <a:ext cx="3333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C386FE-8E36-F9CF-4DB9-5479E91292FF}"/>
              </a:ext>
            </a:extLst>
          </p:cNvPr>
          <p:cNvGrpSpPr/>
          <p:nvPr/>
        </p:nvGrpSpPr>
        <p:grpSpPr>
          <a:xfrm>
            <a:off x="10079484" y="-12394"/>
            <a:ext cx="3254477" cy="6858000"/>
            <a:chOff x="4948696" y="0"/>
            <a:chExt cx="3254477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998E5F8-5AB8-95BC-9292-916EBE525916}"/>
                </a:ext>
              </a:extLst>
            </p:cNvPr>
            <p:cNvGrpSpPr/>
            <p:nvPr/>
          </p:nvGrpSpPr>
          <p:grpSpPr>
            <a:xfrm>
              <a:off x="4948696" y="0"/>
              <a:ext cx="3254477" cy="6858000"/>
              <a:chOff x="5027970" y="0"/>
              <a:chExt cx="3254477" cy="6858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68360D0-C817-062E-CD2A-24EC99B9D687}"/>
                  </a:ext>
                </a:extLst>
              </p:cNvPr>
              <p:cNvSpPr/>
              <p:nvPr/>
            </p:nvSpPr>
            <p:spPr>
              <a:xfrm rot="16200000">
                <a:off x="4728086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0495960-8368-8EF2-FCF5-0C5EF6957E7F}"/>
                  </a:ext>
                </a:extLst>
              </p:cNvPr>
              <p:cNvSpPr/>
              <p:nvPr/>
            </p:nvSpPr>
            <p:spPr>
              <a:xfrm>
                <a:off x="5529415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677393-1100-98D8-D925-541D30B1FA69}"/>
                </a:ext>
              </a:extLst>
            </p:cNvPr>
            <p:cNvSpPr txBox="1"/>
            <p:nvPr/>
          </p:nvSpPr>
          <p:spPr>
            <a:xfrm>
              <a:off x="5214166" y="457434"/>
              <a:ext cx="2467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32CE8D-4257-4421-7A98-16318A949C34}"/>
              </a:ext>
            </a:extLst>
          </p:cNvPr>
          <p:cNvGrpSpPr/>
          <p:nvPr/>
        </p:nvGrpSpPr>
        <p:grpSpPr>
          <a:xfrm>
            <a:off x="10481216" y="-12394"/>
            <a:ext cx="2602739" cy="6858000"/>
            <a:chOff x="7711817" y="0"/>
            <a:chExt cx="3237273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D02843D-41D9-6F0B-4A42-17AC92D43352}"/>
                </a:ext>
              </a:extLst>
            </p:cNvPr>
            <p:cNvGrpSpPr/>
            <p:nvPr/>
          </p:nvGrpSpPr>
          <p:grpSpPr>
            <a:xfrm>
              <a:off x="7711817" y="0"/>
              <a:ext cx="3237273" cy="6858000"/>
              <a:chOff x="7774855" y="0"/>
              <a:chExt cx="3237273" cy="6858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2EF4090-F203-727F-7B9A-F3C607BF11EA}"/>
                  </a:ext>
                </a:extLst>
              </p:cNvPr>
              <p:cNvSpPr/>
              <p:nvPr/>
            </p:nvSpPr>
            <p:spPr>
              <a:xfrm>
                <a:off x="8259096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BA931936-55D2-E771-7404-1A2BE20759D4}"/>
                  </a:ext>
                </a:extLst>
              </p:cNvPr>
              <p:cNvSpPr/>
              <p:nvPr/>
            </p:nvSpPr>
            <p:spPr>
              <a:xfrm rot="16200000">
                <a:off x="7474971" y="462115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E0A0D9-7E28-038E-3F6B-64D02803B588}"/>
                </a:ext>
              </a:extLst>
            </p:cNvPr>
            <p:cNvSpPr txBox="1"/>
            <p:nvPr/>
          </p:nvSpPr>
          <p:spPr>
            <a:xfrm>
              <a:off x="7962539" y="451226"/>
              <a:ext cx="2753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4C57EA-E6D4-3264-33F8-43E7BC937312}"/>
              </a:ext>
            </a:extLst>
          </p:cNvPr>
          <p:cNvGrpSpPr/>
          <p:nvPr/>
        </p:nvGrpSpPr>
        <p:grpSpPr>
          <a:xfrm>
            <a:off x="10822624" y="-12394"/>
            <a:ext cx="1349766" cy="6858000"/>
            <a:chOff x="10404987" y="0"/>
            <a:chExt cx="1787013" cy="685800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F497885-ECB2-358F-F354-EE7F0571DBD4}"/>
                </a:ext>
              </a:extLst>
            </p:cNvPr>
            <p:cNvGrpSpPr/>
            <p:nvPr/>
          </p:nvGrpSpPr>
          <p:grpSpPr>
            <a:xfrm>
              <a:off x="10404987" y="0"/>
              <a:ext cx="1787013" cy="6858000"/>
              <a:chOff x="10545091" y="0"/>
              <a:chExt cx="1646909" cy="68580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A7B0D2-6DD3-23A6-E11D-60CEFA0CE9BB}"/>
                  </a:ext>
                </a:extLst>
              </p:cNvPr>
              <p:cNvSpPr/>
              <p:nvPr/>
            </p:nvSpPr>
            <p:spPr>
              <a:xfrm>
                <a:off x="11012128" y="0"/>
                <a:ext cx="11798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Isosceles Triangle 27">
                <a:extLst>
                  <a:ext uri="{FF2B5EF4-FFF2-40B4-BE49-F238E27FC236}">
                    <a16:creationId xmlns:a16="http://schemas.microsoft.com/office/drawing/2014/main" id="{DA9FAF37-0F78-84A0-8B18-07A91714C474}"/>
                  </a:ext>
                </a:extLst>
              </p:cNvPr>
              <p:cNvSpPr/>
              <p:nvPr/>
            </p:nvSpPr>
            <p:spPr>
              <a:xfrm rot="16200000">
                <a:off x="10245207" y="462114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56E8C0-4241-6B6A-E277-1A962C0781C0}"/>
                </a:ext>
              </a:extLst>
            </p:cNvPr>
            <p:cNvSpPr txBox="1"/>
            <p:nvPr/>
          </p:nvSpPr>
          <p:spPr>
            <a:xfrm>
              <a:off x="10715571" y="451226"/>
              <a:ext cx="859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1F5DF42-16DD-32A9-9805-CFEEE6FF99CE}"/>
              </a:ext>
            </a:extLst>
          </p:cNvPr>
          <p:cNvSpPr txBox="1"/>
          <p:nvPr/>
        </p:nvSpPr>
        <p:spPr>
          <a:xfrm rot="16200000">
            <a:off x="8144069" y="4821969"/>
            <a:ext cx="31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Characteristics -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877630-58CE-AA7C-BEED-83654B2737DD}"/>
              </a:ext>
            </a:extLst>
          </p:cNvPr>
          <p:cNvSpPr txBox="1"/>
          <p:nvPr/>
        </p:nvSpPr>
        <p:spPr>
          <a:xfrm>
            <a:off x="973961" y="2176713"/>
            <a:ext cx="54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Who are</a:t>
            </a:r>
            <a:endParaRPr lang="en-IN" sz="36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C8BAC1-56AA-9360-B58D-5A2DD3CF3C28}"/>
              </a:ext>
            </a:extLst>
          </p:cNvPr>
          <p:cNvSpPr txBox="1"/>
          <p:nvPr/>
        </p:nvSpPr>
        <p:spPr>
          <a:xfrm>
            <a:off x="973961" y="2503578"/>
            <a:ext cx="61863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Baskerville Old Face" panose="02020602080505020303" pitchFamily="18" charset="0"/>
              </a:rPr>
              <a:t>Nescafe Buyer ?</a:t>
            </a:r>
            <a:endParaRPr lang="en-IN" sz="7200" dirty="0">
              <a:solidFill>
                <a:schemeClr val="accent2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023B88-46AA-1B05-470D-1B87C21DFC75}"/>
              </a:ext>
            </a:extLst>
          </p:cNvPr>
          <p:cNvSpPr txBox="1"/>
          <p:nvPr/>
        </p:nvSpPr>
        <p:spPr>
          <a:xfrm>
            <a:off x="987759" y="3654744"/>
            <a:ext cx="6394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FAFAFA"/>
                </a:solidFill>
                <a:effectLst/>
                <a:latin typeface="Baskerville Old Face" panose="02020602080505020303" pitchFamily="18" charset="0"/>
              </a:rPr>
              <a:t>refers to customers who purchase products or services from Nescafe.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7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75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E186578-12E0-B761-E3DC-B22BABBCE2B4}"/>
              </a:ext>
            </a:extLst>
          </p:cNvPr>
          <p:cNvGrpSpPr/>
          <p:nvPr/>
        </p:nvGrpSpPr>
        <p:grpSpPr>
          <a:xfrm>
            <a:off x="-15527" y="0"/>
            <a:ext cx="3227438" cy="6858000"/>
            <a:chOff x="-480556" y="0"/>
            <a:chExt cx="32274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6C3D4C-0519-6515-64B2-ED4ECFD97115}"/>
                </a:ext>
              </a:extLst>
            </p:cNvPr>
            <p:cNvGrpSpPr/>
            <p:nvPr/>
          </p:nvGrpSpPr>
          <p:grpSpPr>
            <a:xfrm>
              <a:off x="-480556" y="0"/>
              <a:ext cx="3227438" cy="6858000"/>
              <a:chOff x="-474406" y="0"/>
              <a:chExt cx="3227438" cy="68580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89DB42-936E-216B-0063-2A7E5DDC591A}"/>
                  </a:ext>
                </a:extLst>
              </p:cNvPr>
              <p:cNvSpPr/>
              <p:nvPr/>
            </p:nvSpPr>
            <p:spPr>
              <a:xfrm>
                <a:off x="0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23EDD2D6-FE80-55A8-F041-85053318894F}"/>
                  </a:ext>
                </a:extLst>
              </p:cNvPr>
              <p:cNvSpPr/>
              <p:nvPr/>
            </p:nvSpPr>
            <p:spPr>
              <a:xfrm rot="16200000">
                <a:off x="-774290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4D6897-24B6-5769-BF03-E330483C014B}"/>
                </a:ext>
              </a:extLst>
            </p:cNvPr>
            <p:cNvSpPr txBox="1"/>
            <p:nvPr/>
          </p:nvSpPr>
          <p:spPr>
            <a:xfrm>
              <a:off x="-191791" y="451226"/>
              <a:ext cx="2178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otlight MT Light" panose="0204060206030A020304" pitchFamily="18" charset="0"/>
                </a:rPr>
                <a:t>LIFESTAGE</a:t>
              </a:r>
              <a:endParaRPr lang="en-IN" sz="28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FD6972-5EC7-DED6-7251-657F26DE2DED}"/>
              </a:ext>
            </a:extLst>
          </p:cNvPr>
          <p:cNvGrpSpPr/>
          <p:nvPr/>
        </p:nvGrpSpPr>
        <p:grpSpPr>
          <a:xfrm>
            <a:off x="2685220" y="0"/>
            <a:ext cx="3598548" cy="6858000"/>
            <a:chOff x="2222704" y="0"/>
            <a:chExt cx="3598548" cy="68580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89C6C6-ACEC-8932-2703-3EBF1DEC1C84}"/>
                </a:ext>
              </a:extLst>
            </p:cNvPr>
            <p:cNvGrpSpPr/>
            <p:nvPr/>
          </p:nvGrpSpPr>
          <p:grpSpPr>
            <a:xfrm>
              <a:off x="2222704" y="0"/>
              <a:ext cx="3250788" cy="6858000"/>
              <a:chOff x="2278627" y="0"/>
              <a:chExt cx="3250788" cy="6858000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1855D461-4490-7F86-5ED6-779B8A3E5D15}"/>
                  </a:ext>
                </a:extLst>
              </p:cNvPr>
              <p:cNvSpPr/>
              <p:nvPr/>
            </p:nvSpPr>
            <p:spPr>
              <a:xfrm rot="16200000">
                <a:off x="1978743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9D333-E3A4-1F97-25D0-1E782260F376}"/>
                  </a:ext>
                </a:extLst>
              </p:cNvPr>
              <p:cNvSpPr/>
              <p:nvPr/>
            </p:nvSpPr>
            <p:spPr>
              <a:xfrm>
                <a:off x="2776383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EDC5E-0DA3-8236-F382-C18E4F5131F1}"/>
                </a:ext>
              </a:extLst>
            </p:cNvPr>
            <p:cNvSpPr txBox="1"/>
            <p:nvPr/>
          </p:nvSpPr>
          <p:spPr>
            <a:xfrm>
              <a:off x="2488117" y="451226"/>
              <a:ext cx="33331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Footlight MT Light" panose="0204060206030A020304" pitchFamily="18" charset="0"/>
                </a:rPr>
                <a:t>EMPLOYMENT</a:t>
              </a:r>
              <a:endParaRPr lang="en-IN" sz="2800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3967EF-3934-5702-2CEB-FB324044A781}"/>
              </a:ext>
            </a:extLst>
          </p:cNvPr>
          <p:cNvGrpSpPr/>
          <p:nvPr/>
        </p:nvGrpSpPr>
        <p:grpSpPr>
          <a:xfrm>
            <a:off x="5352299" y="0"/>
            <a:ext cx="3254477" cy="6858000"/>
            <a:chOff x="4948696" y="0"/>
            <a:chExt cx="3254477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7F9EBB-F29C-C7D2-2195-596137CD36EB}"/>
                </a:ext>
              </a:extLst>
            </p:cNvPr>
            <p:cNvGrpSpPr/>
            <p:nvPr/>
          </p:nvGrpSpPr>
          <p:grpSpPr>
            <a:xfrm>
              <a:off x="4948696" y="0"/>
              <a:ext cx="3254477" cy="6858000"/>
              <a:chOff x="5027970" y="0"/>
              <a:chExt cx="3254477" cy="6858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D5064D38-1B99-4EC4-9A85-3FB5A1AAF92B}"/>
                  </a:ext>
                </a:extLst>
              </p:cNvPr>
              <p:cNvSpPr/>
              <p:nvPr/>
            </p:nvSpPr>
            <p:spPr>
              <a:xfrm rot="16200000">
                <a:off x="4728086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D4FCAC-DE30-3905-FE45-2705C0F954C5}"/>
                  </a:ext>
                </a:extLst>
              </p:cNvPr>
              <p:cNvSpPr/>
              <p:nvPr/>
            </p:nvSpPr>
            <p:spPr>
              <a:xfrm>
                <a:off x="5529415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015630-D900-DBCA-74A0-8A20770F336C}"/>
                </a:ext>
              </a:extLst>
            </p:cNvPr>
            <p:cNvSpPr txBox="1"/>
            <p:nvPr/>
          </p:nvSpPr>
          <p:spPr>
            <a:xfrm>
              <a:off x="5214166" y="457434"/>
              <a:ext cx="2467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50000"/>
                    </a:schemeClr>
                  </a:solidFill>
                  <a:latin typeface="Footlight MT Light" panose="0204060206030A020304" pitchFamily="18" charset="0"/>
                </a:rPr>
                <a:t>LIFESTYLE</a:t>
              </a:r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9D36D9-F1C1-91FC-0965-E24BECB0B37A}"/>
              </a:ext>
            </a:extLst>
          </p:cNvPr>
          <p:cNvGrpSpPr/>
          <p:nvPr/>
        </p:nvGrpSpPr>
        <p:grpSpPr>
          <a:xfrm>
            <a:off x="7887245" y="0"/>
            <a:ext cx="3237273" cy="6858000"/>
            <a:chOff x="7711817" y="0"/>
            <a:chExt cx="3237273" cy="6858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ECEBB8-AE0B-8948-C07A-8DEC6C08DA28}"/>
                </a:ext>
              </a:extLst>
            </p:cNvPr>
            <p:cNvGrpSpPr/>
            <p:nvPr/>
          </p:nvGrpSpPr>
          <p:grpSpPr>
            <a:xfrm>
              <a:off x="7711817" y="0"/>
              <a:ext cx="3237273" cy="6858000"/>
              <a:chOff x="7774855" y="0"/>
              <a:chExt cx="3237273" cy="6858000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3204BE-3E79-4F31-414D-4721FD5A5D92}"/>
                  </a:ext>
                </a:extLst>
              </p:cNvPr>
              <p:cNvSpPr/>
              <p:nvPr/>
            </p:nvSpPr>
            <p:spPr>
              <a:xfrm>
                <a:off x="8259096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C96921D-6C25-03C4-EC59-BBC52986E475}"/>
                  </a:ext>
                </a:extLst>
              </p:cNvPr>
              <p:cNvSpPr/>
              <p:nvPr/>
            </p:nvSpPr>
            <p:spPr>
              <a:xfrm rot="16200000">
                <a:off x="7474971" y="462115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2952A9-C775-C7DA-2E23-D1A071C86C9D}"/>
                </a:ext>
              </a:extLst>
            </p:cNvPr>
            <p:cNvSpPr txBox="1"/>
            <p:nvPr/>
          </p:nvSpPr>
          <p:spPr>
            <a:xfrm>
              <a:off x="7962539" y="451226"/>
              <a:ext cx="2753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50000"/>
                    </a:schemeClr>
                  </a:solidFill>
                  <a:latin typeface="Footlight MT Light" panose="0204060206030A020304" pitchFamily="18" charset="0"/>
                </a:rPr>
                <a:t>EDUCATION</a:t>
              </a:r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91EFE-BF3E-FB2C-4633-7145432BBDD2}"/>
              </a:ext>
            </a:extLst>
          </p:cNvPr>
          <p:cNvGrpSpPr/>
          <p:nvPr/>
        </p:nvGrpSpPr>
        <p:grpSpPr>
          <a:xfrm>
            <a:off x="10516831" y="0"/>
            <a:ext cx="1787013" cy="6858000"/>
            <a:chOff x="10404987" y="0"/>
            <a:chExt cx="1787013" cy="6858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73E30F-E0A0-DBF4-9546-53AC868F4F20}"/>
                </a:ext>
              </a:extLst>
            </p:cNvPr>
            <p:cNvGrpSpPr/>
            <p:nvPr/>
          </p:nvGrpSpPr>
          <p:grpSpPr>
            <a:xfrm>
              <a:off x="10404987" y="0"/>
              <a:ext cx="1787013" cy="6858000"/>
              <a:chOff x="10545091" y="0"/>
              <a:chExt cx="1646909" cy="68580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6193AA-6475-F490-79D3-F2447DFEB6AE}"/>
                  </a:ext>
                </a:extLst>
              </p:cNvPr>
              <p:cNvSpPr/>
              <p:nvPr/>
            </p:nvSpPr>
            <p:spPr>
              <a:xfrm>
                <a:off x="11012128" y="0"/>
                <a:ext cx="11798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6DC53A1-EC0A-36BA-79FD-6885D600F488}"/>
                  </a:ext>
                </a:extLst>
              </p:cNvPr>
              <p:cNvSpPr/>
              <p:nvPr/>
            </p:nvSpPr>
            <p:spPr>
              <a:xfrm rot="16200000">
                <a:off x="10245207" y="462114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10E834-1C75-B354-5ACF-99FEF7947390}"/>
                </a:ext>
              </a:extLst>
            </p:cNvPr>
            <p:cNvSpPr txBox="1"/>
            <p:nvPr/>
          </p:nvSpPr>
          <p:spPr>
            <a:xfrm>
              <a:off x="10715571" y="451226"/>
              <a:ext cx="8599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50000"/>
                    </a:schemeClr>
                  </a:solidFill>
                  <a:latin typeface="Footlight MT Light" panose="0204060206030A020304" pitchFamily="18" charset="0"/>
                </a:rPr>
                <a:t>AGE</a:t>
              </a:r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620D42-1BC4-B852-E494-9E85CBDB9ADB}"/>
              </a:ext>
            </a:extLst>
          </p:cNvPr>
          <p:cNvSpPr txBox="1"/>
          <p:nvPr/>
        </p:nvSpPr>
        <p:spPr>
          <a:xfrm rot="16200000">
            <a:off x="-1327306" y="4827322"/>
            <a:ext cx="31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Characteristics -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B23D8F-73E3-8377-71B6-5E925B8FB31A}"/>
              </a:ext>
            </a:extLst>
          </p:cNvPr>
          <p:cNvSpPr txBox="1"/>
          <p:nvPr/>
        </p:nvSpPr>
        <p:spPr>
          <a:xfrm>
            <a:off x="485918" y="1158234"/>
            <a:ext cx="2641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Lifestages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could include young </a:t>
            </a:r>
            <a:r>
              <a:rPr lang="en-US" sz="16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singles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small f</a:t>
            </a:r>
            <a:r>
              <a:rPr lang="en-US" sz="16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amilies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, and adult singles, indicating a diverse mix of individuals who may prioritize convenience and affordability.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Family-Oriented:</a:t>
            </a: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 families looking for practical and </a:t>
            </a:r>
            <a:r>
              <a:rPr lang="en-US" sz="16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economical solutions to their coffee needs.</a:t>
            </a:r>
            <a:endParaRPr lang="en-IN" sz="1600" u="sng" dirty="0">
              <a:solidFill>
                <a:schemeClr val="accent2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07B8D-D55A-759B-7018-95CBA0902182}"/>
              </a:ext>
            </a:extLst>
          </p:cNvPr>
          <p:cNvSpPr txBox="1"/>
          <p:nvPr/>
        </p:nvSpPr>
        <p:spPr>
          <a:xfrm>
            <a:off x="541141" y="4513006"/>
            <a:ext cx="24354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FAFAFA"/>
                </a:solidFill>
                <a:effectLst/>
                <a:latin typeface="Aptos Display" panose="020B0004020202020204" pitchFamily="34" charset="0"/>
              </a:rPr>
              <a:t>Nescafe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Aptos Display" panose="020B0004020202020204" pitchFamily="34" charset="0"/>
              </a:rPr>
              <a:t>Young Singles: 9.7% of buyers.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Aptos Display" panose="020B0004020202020204" pitchFamily="34" charset="0"/>
              </a:rPr>
              <a:t>Small Family: 8.1% of buyers.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Aptos Display" panose="020B0004020202020204" pitchFamily="34" charset="0"/>
              </a:rPr>
              <a:t>Adult Singles: 18.6% of buyers.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1A87D0-48A9-A17C-74EE-EE7E3B5A7203}"/>
              </a:ext>
            </a:extLst>
          </p:cNvPr>
          <p:cNvSpPr txBox="1"/>
          <p:nvPr/>
        </p:nvSpPr>
        <p:spPr>
          <a:xfrm>
            <a:off x="3173151" y="1155130"/>
            <a:ext cx="2641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Aptos Display" panose="020B0004020202020204" pitchFamily="34" charset="0"/>
              </a:rPr>
              <a:t>Employment: May consist of full-time workers, part-time employees, and students, indicating a varied mix of occupations.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lyph"/>
              </a:rPr>
              <a:t>likely to be more focused on home life and may prefer convenient products that fit a budget-conscious lifestyle.</a:t>
            </a:r>
            <a:endParaRPr lang="en-IN" sz="1600" dirty="0">
              <a:solidFill>
                <a:schemeClr val="accent2">
                  <a:lumMod val="20000"/>
                  <a:lumOff val="8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4D59EF-5A3E-337F-7D63-5EEEACD53D54}"/>
              </a:ext>
            </a:extLst>
          </p:cNvPr>
          <p:cNvSpPr txBox="1"/>
          <p:nvPr/>
        </p:nvSpPr>
        <p:spPr>
          <a:xfrm>
            <a:off x="8354858" y="1153917"/>
            <a:ext cx="26418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Education Level: A mix of educational backgrounds, including some college and trade degrees, mostly reflecting practical and immediately applicable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Target Audience: More likely to include individuals who prioritize cost-effective options rather than brand prestige.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A0D9A-69B4-1174-F718-BC582484F027}"/>
              </a:ext>
            </a:extLst>
          </p:cNvPr>
          <p:cNvSpPr txBox="1"/>
          <p:nvPr/>
        </p:nvSpPr>
        <p:spPr>
          <a:xfrm>
            <a:off x="5795020" y="1160125"/>
            <a:ext cx="2641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IN" sz="1400" dirty="0">
                <a:solidFill>
                  <a:schemeClr val="accent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ome-oriented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400" dirty="0">
                <a:solidFill>
                  <a:schemeClr val="accent2">
                    <a:lumMod val="50000"/>
                  </a:schemeClr>
                </a:solidFill>
                <a:effectLst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udget-conscious lifestyle.</a:t>
            </a:r>
            <a:endParaRPr lang="en-IN" sz="1200" dirty="0">
              <a:solidFill>
                <a:schemeClr val="accent2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F61BCC-C812-FB04-0D28-5B7C99C4E05A}"/>
              </a:ext>
            </a:extLst>
          </p:cNvPr>
          <p:cNvSpPr txBox="1"/>
          <p:nvPr/>
        </p:nvSpPr>
        <p:spPr>
          <a:xfrm>
            <a:off x="8455521" y="4513006"/>
            <a:ext cx="2541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</a:rPr>
              <a:t>Nescafe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Some College or University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21.3%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2-Year College Degree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9.7%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4-Year College Degree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19.6%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05C871-ACAB-9CA3-E046-1A3FC9CFD90B}"/>
              </a:ext>
            </a:extLst>
          </p:cNvPr>
          <p:cNvSpPr txBox="1"/>
          <p:nvPr/>
        </p:nvSpPr>
        <p:spPr>
          <a:xfrm>
            <a:off x="3269537" y="4513006"/>
            <a:ext cx="251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rgbClr val="FAFAFA"/>
                </a:solidFill>
                <a:effectLst/>
                <a:latin typeface="Aptos Display" panose="020B0004020202020204" pitchFamily="34" charset="0"/>
              </a:rPr>
              <a:t>Nescafe Buyers:</a:t>
            </a:r>
            <a:endParaRPr lang="en-US" sz="1600" b="0" i="0" dirty="0">
              <a:solidFill>
                <a:srgbClr val="FAFAFA"/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Employed Full-Time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49.1%</a:t>
            </a:r>
            <a:endParaRPr lang="en-US" sz="1600" b="0" i="0" dirty="0">
              <a:solidFill>
                <a:srgbClr val="FAFAFA"/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Employed Part-Time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10.1%</a:t>
            </a:r>
            <a:endParaRPr lang="en-US" sz="1600" b="0" i="0" dirty="0">
              <a:solidFill>
                <a:srgbClr val="FAFAFA"/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Unemployed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rgbClr val="FAFAFA"/>
                </a:solidFill>
                <a:effectLst/>
                <a:latin typeface="Sentient"/>
              </a:rPr>
              <a:t>6.8%</a:t>
            </a:r>
            <a:endParaRPr lang="en-US" sz="1600" b="0" i="0" dirty="0">
              <a:solidFill>
                <a:srgbClr val="FAFAFA"/>
              </a:solidFill>
              <a:effectLst/>
              <a:latin typeface="__DM_Sans_0dfae3"/>
            </a:endParaRPr>
          </a:p>
        </p:txBody>
      </p:sp>
    </p:spTree>
    <p:extLst>
      <p:ext uri="{BB962C8B-B14F-4D97-AF65-F5344CB8AC3E}">
        <p14:creationId xmlns:p14="http://schemas.microsoft.com/office/powerpoint/2010/main" val="2289767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E186578-12E0-B761-E3DC-B22BABBCE2B4}"/>
              </a:ext>
            </a:extLst>
          </p:cNvPr>
          <p:cNvGrpSpPr/>
          <p:nvPr/>
        </p:nvGrpSpPr>
        <p:grpSpPr>
          <a:xfrm>
            <a:off x="1999" y="0"/>
            <a:ext cx="3227438" cy="6858000"/>
            <a:chOff x="-480556" y="0"/>
            <a:chExt cx="3227438" cy="6858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6C3D4C-0519-6515-64B2-ED4ECFD97115}"/>
                </a:ext>
              </a:extLst>
            </p:cNvPr>
            <p:cNvGrpSpPr/>
            <p:nvPr/>
          </p:nvGrpSpPr>
          <p:grpSpPr>
            <a:xfrm>
              <a:off x="-480556" y="0"/>
              <a:ext cx="3227438" cy="6858000"/>
              <a:chOff x="-474406" y="0"/>
              <a:chExt cx="3227438" cy="68580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289DB42-936E-216B-0063-2A7E5DDC591A}"/>
                  </a:ext>
                </a:extLst>
              </p:cNvPr>
              <p:cNvSpPr/>
              <p:nvPr/>
            </p:nvSpPr>
            <p:spPr>
              <a:xfrm>
                <a:off x="0" y="0"/>
                <a:ext cx="2753032" cy="685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23EDD2D6-FE80-55A8-F041-85053318894F}"/>
                  </a:ext>
                </a:extLst>
              </p:cNvPr>
              <p:cNvSpPr/>
              <p:nvPr/>
            </p:nvSpPr>
            <p:spPr>
              <a:xfrm rot="16200000">
                <a:off x="-774290" y="462116"/>
                <a:ext cx="1101213" cy="501445"/>
              </a:xfrm>
              <a:prstGeom prst="triangl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E4D6897-24B6-5769-BF03-E330483C014B}"/>
                </a:ext>
              </a:extLst>
            </p:cNvPr>
            <p:cNvSpPr txBox="1"/>
            <p:nvPr/>
          </p:nvSpPr>
          <p:spPr>
            <a:xfrm>
              <a:off x="-191791" y="451226"/>
              <a:ext cx="21784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50000"/>
                    </a:schemeClr>
                  </a:solidFill>
                  <a:latin typeface="Footlight MT Light" panose="0204060206030A020304" pitchFamily="18" charset="0"/>
                </a:rPr>
                <a:t>LIFESTYLE</a:t>
              </a:r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1FD6972-5EC7-DED6-7251-657F26DE2DED}"/>
              </a:ext>
            </a:extLst>
          </p:cNvPr>
          <p:cNvGrpSpPr/>
          <p:nvPr/>
        </p:nvGrpSpPr>
        <p:grpSpPr>
          <a:xfrm>
            <a:off x="2685220" y="0"/>
            <a:ext cx="3598548" cy="6858000"/>
            <a:chOff x="2222704" y="0"/>
            <a:chExt cx="3598548" cy="6858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089C6C6-ACEC-8932-2703-3EBF1DEC1C84}"/>
                </a:ext>
              </a:extLst>
            </p:cNvPr>
            <p:cNvGrpSpPr/>
            <p:nvPr/>
          </p:nvGrpSpPr>
          <p:grpSpPr>
            <a:xfrm>
              <a:off x="2222704" y="0"/>
              <a:ext cx="3250788" cy="6858000"/>
              <a:chOff x="2278627" y="0"/>
              <a:chExt cx="3250788" cy="6858000"/>
            </a:xfrm>
            <a:grpFill/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1855D461-4490-7F86-5ED6-779B8A3E5D15}"/>
                  </a:ext>
                </a:extLst>
              </p:cNvPr>
              <p:cNvSpPr/>
              <p:nvPr/>
            </p:nvSpPr>
            <p:spPr>
              <a:xfrm rot="16200000">
                <a:off x="1978743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9D333-E3A4-1F97-25D0-1E782260F376}"/>
                  </a:ext>
                </a:extLst>
              </p:cNvPr>
              <p:cNvSpPr/>
              <p:nvPr/>
            </p:nvSpPr>
            <p:spPr>
              <a:xfrm>
                <a:off x="2776383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3EDC5E-0DA3-8236-F382-C18E4F5131F1}"/>
                </a:ext>
              </a:extLst>
            </p:cNvPr>
            <p:cNvSpPr txBox="1"/>
            <p:nvPr/>
          </p:nvSpPr>
          <p:spPr>
            <a:xfrm>
              <a:off x="2488117" y="451226"/>
              <a:ext cx="3333135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75000"/>
                    </a:schemeClr>
                  </a:solidFill>
                  <a:latin typeface="Footlight MT Light" panose="0204060206030A020304" pitchFamily="18" charset="0"/>
                </a:rPr>
                <a:t>EDUCATION</a:t>
              </a:r>
              <a:endParaRPr lang="en-IN" sz="2800" u="sng" dirty="0">
                <a:solidFill>
                  <a:schemeClr val="accent2">
                    <a:lumMod val="75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03967EF-3934-5702-2CEB-FB324044A781}"/>
              </a:ext>
            </a:extLst>
          </p:cNvPr>
          <p:cNvGrpSpPr/>
          <p:nvPr/>
        </p:nvGrpSpPr>
        <p:grpSpPr>
          <a:xfrm>
            <a:off x="5352299" y="0"/>
            <a:ext cx="3254477" cy="6858000"/>
            <a:chOff x="4948696" y="0"/>
            <a:chExt cx="3254477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7F9EBB-F29C-C7D2-2195-596137CD36EB}"/>
                </a:ext>
              </a:extLst>
            </p:cNvPr>
            <p:cNvGrpSpPr/>
            <p:nvPr/>
          </p:nvGrpSpPr>
          <p:grpSpPr>
            <a:xfrm>
              <a:off x="4948696" y="0"/>
              <a:ext cx="3254477" cy="6858000"/>
              <a:chOff x="5027970" y="0"/>
              <a:chExt cx="3254477" cy="68580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D5064D38-1B99-4EC4-9A85-3FB5A1AAF92B}"/>
                  </a:ext>
                </a:extLst>
              </p:cNvPr>
              <p:cNvSpPr/>
              <p:nvPr/>
            </p:nvSpPr>
            <p:spPr>
              <a:xfrm rot="16200000">
                <a:off x="4728086" y="462116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D4FCAC-DE30-3905-FE45-2705C0F954C5}"/>
                  </a:ext>
                </a:extLst>
              </p:cNvPr>
              <p:cNvSpPr/>
              <p:nvPr/>
            </p:nvSpPr>
            <p:spPr>
              <a:xfrm>
                <a:off x="5529415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D015630-D900-DBCA-74A0-8A20770F336C}"/>
                </a:ext>
              </a:extLst>
            </p:cNvPr>
            <p:cNvSpPr txBox="1"/>
            <p:nvPr/>
          </p:nvSpPr>
          <p:spPr>
            <a:xfrm>
              <a:off x="5214166" y="457434"/>
              <a:ext cx="24678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50000"/>
                    </a:schemeClr>
                  </a:solidFill>
                  <a:latin typeface="Footlight MT Light" panose="0204060206030A020304" pitchFamily="18" charset="0"/>
                </a:rPr>
                <a:t>AGE</a:t>
              </a:r>
              <a:endParaRPr lang="en-IN" sz="2800" u="sng" dirty="0">
                <a:solidFill>
                  <a:schemeClr val="accent2">
                    <a:lumMod val="5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9D36D9-F1C1-91FC-0965-E24BECB0B37A}"/>
              </a:ext>
            </a:extLst>
          </p:cNvPr>
          <p:cNvGrpSpPr/>
          <p:nvPr/>
        </p:nvGrpSpPr>
        <p:grpSpPr>
          <a:xfrm>
            <a:off x="7887245" y="0"/>
            <a:ext cx="3781376" cy="6858000"/>
            <a:chOff x="7711817" y="0"/>
            <a:chExt cx="3237273" cy="6858000"/>
          </a:xfrm>
          <a:solidFill>
            <a:schemeClr val="accent2">
              <a:lumMod val="75000"/>
            </a:schemeClr>
          </a:solidFill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6ECEBB8-AE0B-8948-C07A-8DEC6C08DA28}"/>
                </a:ext>
              </a:extLst>
            </p:cNvPr>
            <p:cNvGrpSpPr/>
            <p:nvPr/>
          </p:nvGrpSpPr>
          <p:grpSpPr>
            <a:xfrm>
              <a:off x="7711817" y="0"/>
              <a:ext cx="3237273" cy="6858000"/>
              <a:chOff x="7774855" y="0"/>
              <a:chExt cx="3237273" cy="6858000"/>
            </a:xfrm>
            <a:grpFill/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3204BE-3E79-4F31-414D-4721FD5A5D92}"/>
                  </a:ext>
                </a:extLst>
              </p:cNvPr>
              <p:cNvSpPr/>
              <p:nvPr/>
            </p:nvSpPr>
            <p:spPr>
              <a:xfrm>
                <a:off x="8259096" y="0"/>
                <a:ext cx="275303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1C96921D-6C25-03C4-EC59-BBC52986E475}"/>
                  </a:ext>
                </a:extLst>
              </p:cNvPr>
              <p:cNvSpPr/>
              <p:nvPr/>
            </p:nvSpPr>
            <p:spPr>
              <a:xfrm rot="16200000">
                <a:off x="7474971" y="462115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2952A9-C775-C7DA-2E23-D1A071C86C9D}"/>
                </a:ext>
              </a:extLst>
            </p:cNvPr>
            <p:cNvSpPr txBox="1"/>
            <p:nvPr/>
          </p:nvSpPr>
          <p:spPr>
            <a:xfrm>
              <a:off x="7962539" y="451226"/>
              <a:ext cx="2753032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800" u="sng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Footlight MT Light" panose="0204060206030A020304" pitchFamily="18" charset="0"/>
                </a:rPr>
                <a:t>INCOME</a:t>
              </a:r>
              <a:endParaRPr lang="en-IN" sz="2800" u="sng" dirty="0">
                <a:solidFill>
                  <a:schemeClr val="accent2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191EFE-BF3E-FB2C-4633-7145432BBDD2}"/>
              </a:ext>
            </a:extLst>
          </p:cNvPr>
          <p:cNvGrpSpPr/>
          <p:nvPr/>
        </p:nvGrpSpPr>
        <p:grpSpPr>
          <a:xfrm>
            <a:off x="11124518" y="0"/>
            <a:ext cx="1787013" cy="6858000"/>
            <a:chOff x="10404987" y="0"/>
            <a:chExt cx="1787013" cy="6858000"/>
          </a:xfrm>
          <a:solidFill>
            <a:schemeClr val="accent2">
              <a:lumMod val="5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73E30F-E0A0-DBF4-9546-53AC868F4F20}"/>
                </a:ext>
              </a:extLst>
            </p:cNvPr>
            <p:cNvGrpSpPr/>
            <p:nvPr/>
          </p:nvGrpSpPr>
          <p:grpSpPr>
            <a:xfrm>
              <a:off x="10404987" y="0"/>
              <a:ext cx="1787013" cy="6858000"/>
              <a:chOff x="10545091" y="0"/>
              <a:chExt cx="1646909" cy="6858000"/>
            </a:xfrm>
            <a:grpFill/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6193AA-6475-F490-79D3-F2447DFEB6AE}"/>
                  </a:ext>
                </a:extLst>
              </p:cNvPr>
              <p:cNvSpPr/>
              <p:nvPr/>
            </p:nvSpPr>
            <p:spPr>
              <a:xfrm>
                <a:off x="11012128" y="0"/>
                <a:ext cx="1179872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76DC53A1-EC0A-36BA-79FD-6885D600F488}"/>
                  </a:ext>
                </a:extLst>
              </p:cNvPr>
              <p:cNvSpPr/>
              <p:nvPr/>
            </p:nvSpPr>
            <p:spPr>
              <a:xfrm rot="16200000">
                <a:off x="10245207" y="462114"/>
                <a:ext cx="1101213" cy="50144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10E834-1C75-B354-5ACF-99FEF7947390}"/>
                </a:ext>
              </a:extLst>
            </p:cNvPr>
            <p:cNvSpPr txBox="1"/>
            <p:nvPr/>
          </p:nvSpPr>
          <p:spPr>
            <a:xfrm>
              <a:off x="10715571" y="451226"/>
              <a:ext cx="859913" cy="52322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n-IN" sz="2800" u="sng" dirty="0">
                <a:solidFill>
                  <a:schemeClr val="accent2">
                    <a:lumMod val="20000"/>
                    <a:lumOff val="80000"/>
                  </a:schemeClr>
                </a:solidFill>
                <a:latin typeface="Footlight MT Light" panose="0204060206030A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620D42-1BC4-B852-E494-9E85CBDB9ADB}"/>
              </a:ext>
            </a:extLst>
          </p:cNvPr>
          <p:cNvSpPr txBox="1"/>
          <p:nvPr/>
        </p:nvSpPr>
        <p:spPr>
          <a:xfrm rot="16200000">
            <a:off x="-1327306" y="4827322"/>
            <a:ext cx="3152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Characteristics -</a:t>
            </a:r>
            <a:endParaRPr lang="en-IN" sz="32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A55F3-F2FF-8F55-78C9-BEB3AD6CCCB5}"/>
              </a:ext>
            </a:extLst>
          </p:cNvPr>
          <p:cNvSpPr txBox="1"/>
          <p:nvPr/>
        </p:nvSpPr>
        <p:spPr>
          <a:xfrm>
            <a:off x="5797235" y="1205329"/>
            <a:ext cx="2641833" cy="2820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 Range: Likely to encompass a broader age range, appealing to young adults through to middle-aged consumers.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Younger Adults: May include a focused demographic of younger buyers who are economically influenced.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1156EE-6C48-9E15-3BDF-231660C4760C}"/>
              </a:ext>
            </a:extLst>
          </p:cNvPr>
          <p:cNvSpPr txBox="1"/>
          <p:nvPr/>
        </p:nvSpPr>
        <p:spPr>
          <a:xfrm>
            <a:off x="5852458" y="4560101"/>
            <a:ext cx="2435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Aptos Display" panose="020B0004020202020204" pitchFamily="34" charset="0"/>
              </a:rPr>
              <a:t>Nescafe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18-34 years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23.1%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35-54 years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26.1%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55+ years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entient"/>
              </a:rPr>
              <a:t>15.8%</a:t>
            </a: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__DM_Sans_0dfae3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71274E-9A3D-B31A-E926-373A67DC6EAF}"/>
              </a:ext>
            </a:extLst>
          </p:cNvPr>
          <p:cNvSpPr txBox="1"/>
          <p:nvPr/>
        </p:nvSpPr>
        <p:spPr>
          <a:xfrm>
            <a:off x="8495577" y="1131750"/>
            <a:ext cx="2641833" cy="361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 Level: A higher proportion of shoppers in lower to middle-income ranges (under $40k and $40k-$60k), suggesting price sensitivity is a key factor in purchasing decisions.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Budget-Conscious: Strong inclination toward budget products that fit their financial constraints.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E97D8C-7110-45BB-C865-C1FC20F087E5}"/>
              </a:ext>
            </a:extLst>
          </p:cNvPr>
          <p:cNvSpPr txBox="1"/>
          <p:nvPr/>
        </p:nvSpPr>
        <p:spPr>
          <a:xfrm>
            <a:off x="8559913" y="4762030"/>
            <a:ext cx="2835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ptos Display" panose="020B0004020202020204" pitchFamily="34" charset="0"/>
              </a:rPr>
              <a:t>Nescafe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ntient"/>
              </a:rPr>
              <a:t>Income &lt;$40k</a:t>
            </a: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__DM_Sans_0dfae3"/>
              </a:rPr>
              <a:t>: </a:t>
            </a: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ntient"/>
              </a:rPr>
              <a:t>34.9%</a:t>
            </a:r>
            <a:endParaRPr lang="en-IN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ntient"/>
              </a:rPr>
              <a:t>Income $40k-$60k</a:t>
            </a: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__DM_Sans_0dfae3"/>
              </a:rPr>
              <a:t>: </a:t>
            </a:r>
            <a:r>
              <a:rPr lang="en-IN" sz="1600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ntient"/>
              </a:rPr>
              <a:t>17.3%</a:t>
            </a:r>
            <a:endParaRPr lang="en-IN" sz="1600" b="0" i="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__DM_Sans_0dfae3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CFAD82-449F-7F92-E1D0-6960D68690E6}"/>
              </a:ext>
            </a:extLst>
          </p:cNvPr>
          <p:cNvSpPr txBox="1"/>
          <p:nvPr/>
        </p:nvSpPr>
        <p:spPr>
          <a:xfrm>
            <a:off x="396189" y="1186705"/>
            <a:ext cx="26418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Lifestages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 could include young singles, small families, and adult singles, indicating a diverse mix of individuals who may prioritize convenience and affordability.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Family-Oriented: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Aptos Display" panose="020B0004020202020204" pitchFamily="34" charset="0"/>
              </a:rPr>
              <a:t> families looking for practical and economical solutions to their coffee needs.</a:t>
            </a:r>
            <a:endParaRPr lang="en-IN" sz="1600" dirty="0">
              <a:solidFill>
                <a:schemeClr val="accent2">
                  <a:lumMod val="50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AE7D97-9C23-DB84-C67C-34FFC23DAACA}"/>
              </a:ext>
            </a:extLst>
          </p:cNvPr>
          <p:cNvSpPr txBox="1"/>
          <p:nvPr/>
        </p:nvSpPr>
        <p:spPr>
          <a:xfrm>
            <a:off x="3154759" y="1186705"/>
            <a:ext cx="26418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Education Level: A mix of educational backgrounds, including some college and trade degrees, mostly reflecting practical and immediately applicable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ptos Display" panose="020B0004020202020204" pitchFamily="34" charset="0"/>
              </a:rPr>
              <a:t>Target Audience: More likely to include individuals who prioritize cost-effective options rather than brand prestige.</a:t>
            </a:r>
            <a:endParaRPr lang="en-IN" sz="1600" dirty="0">
              <a:solidFill>
                <a:schemeClr val="accent2">
                  <a:lumMod val="75000"/>
                </a:schemeClr>
              </a:solidFill>
              <a:latin typeface="Aptos Display" panose="020B00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5F5FA-8D4F-3E34-518B-57A9C1DD3871}"/>
              </a:ext>
            </a:extLst>
          </p:cNvPr>
          <p:cNvSpPr txBox="1"/>
          <p:nvPr/>
        </p:nvSpPr>
        <p:spPr>
          <a:xfrm>
            <a:off x="3255422" y="4545794"/>
            <a:ext cx="25411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Aptos Display" panose="020B0004020202020204" pitchFamily="34" charset="0"/>
              </a:rPr>
              <a:t>Nescafe Buyers: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Some College or University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21.3%</a:t>
            </a: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2-Year College Degree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9.7%</a:t>
            </a: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  <a:latin typeface="__DM_Sans_0dfae3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4-Year College Degree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entient"/>
              </a:rPr>
              <a:t>19.6%</a:t>
            </a:r>
            <a:endParaRPr lang="en-US" sz="1600" b="0" i="0" dirty="0">
              <a:solidFill>
                <a:schemeClr val="accent2">
                  <a:lumMod val="75000"/>
                </a:schemeClr>
              </a:solidFill>
              <a:effectLst/>
              <a:latin typeface="__DM_Sans_0dfae3"/>
            </a:endParaRPr>
          </a:p>
        </p:txBody>
      </p:sp>
    </p:spTree>
    <p:extLst>
      <p:ext uri="{BB962C8B-B14F-4D97-AF65-F5344CB8AC3E}">
        <p14:creationId xmlns:p14="http://schemas.microsoft.com/office/powerpoint/2010/main" val="14872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2EE48D-54F0-B48A-E7E6-D185B24DCFA8}"/>
              </a:ext>
            </a:extLst>
          </p:cNvPr>
          <p:cNvSpPr txBox="1"/>
          <p:nvPr/>
        </p:nvSpPr>
        <p:spPr>
          <a:xfrm>
            <a:off x="841439" y="1434591"/>
            <a:ext cx="546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Who are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F5C1D-B112-A3A0-ABF4-DD5C2C32350E}"/>
              </a:ext>
            </a:extLst>
          </p:cNvPr>
          <p:cNvSpPr txBox="1"/>
          <p:nvPr/>
        </p:nvSpPr>
        <p:spPr>
          <a:xfrm>
            <a:off x="841439" y="1761456"/>
            <a:ext cx="9616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6"/>
                </a:solidFill>
                <a:latin typeface="Arial Black" panose="020B0A04020102020204" pitchFamily="34" charset="0"/>
              </a:rPr>
              <a:t>STARBUCKS</a:t>
            </a:r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Buyer</a:t>
            </a:r>
            <a:r>
              <a:rPr lang="en-US" sz="72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72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rPr>
              <a:t>?</a:t>
            </a:r>
            <a:endParaRPr lang="en-IN" sz="72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33A5F5-3F46-D8A1-F255-87C6150AA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635" y="1871171"/>
            <a:ext cx="4167971" cy="52099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4355E4-B415-32EF-5406-474FFF179B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5831" y="1330866"/>
            <a:ext cx="6678159" cy="6753288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endPos="65000" dist="508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3A252-1EE7-1C5C-3165-4EBC65BC9D30}"/>
              </a:ext>
            </a:extLst>
          </p:cNvPr>
          <p:cNvSpPr txBox="1"/>
          <p:nvPr/>
        </p:nvSpPr>
        <p:spPr>
          <a:xfrm>
            <a:off x="944123" y="2919318"/>
            <a:ext cx="7492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refers to customers who purchase products or services from Starbucks.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0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E534AD-9EB8-127D-DFFC-91AA5BF01D25}"/>
              </a:ext>
            </a:extLst>
          </p:cNvPr>
          <p:cNvGrpSpPr/>
          <p:nvPr/>
        </p:nvGrpSpPr>
        <p:grpSpPr>
          <a:xfrm>
            <a:off x="259584" y="2757947"/>
            <a:ext cx="3634591" cy="3690568"/>
            <a:chOff x="681770" y="1951382"/>
            <a:chExt cx="3634591" cy="36905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26AA88-DDFA-5C2E-001E-1314511C7D4B}"/>
                </a:ext>
              </a:extLst>
            </p:cNvPr>
            <p:cNvSpPr txBox="1"/>
            <p:nvPr/>
          </p:nvSpPr>
          <p:spPr>
            <a:xfrm>
              <a:off x="681770" y="2487240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50000"/>
                    </a:schemeClr>
                  </a:solidFill>
                  <a:latin typeface="Candara" panose="020E0502030303020204" pitchFamily="34" charset="0"/>
                </a:rPr>
                <a:t>1</a:t>
              </a:r>
              <a:endParaRPr lang="en-IN" sz="19900" b="1" dirty="0">
                <a:solidFill>
                  <a:schemeClr val="accent6">
                    <a:lumMod val="50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" name="Parallelogram 1">
              <a:extLst>
                <a:ext uri="{FF2B5EF4-FFF2-40B4-BE49-F238E27FC236}">
                  <a16:creationId xmlns:a16="http://schemas.microsoft.com/office/drawing/2014/main" id="{27B9A332-9447-5BF2-B816-4C035CAC6540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C34153-1229-2FEC-E6F0-1ADE6D7B8927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Baskerville Old Face" panose="02020602080505020303" pitchFamily="18" charset="0"/>
                </a:rPr>
                <a:t>Lifestage</a:t>
              </a:r>
              <a:endParaRPr lang="en-IN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E02A405-A186-0F40-BB4B-58948F7D2798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4046F8-0905-4E8A-D743-B92AA0F72642}"/>
              </a:ext>
            </a:extLst>
          </p:cNvPr>
          <p:cNvGrpSpPr/>
          <p:nvPr/>
        </p:nvGrpSpPr>
        <p:grpSpPr>
          <a:xfrm>
            <a:off x="3113993" y="2757947"/>
            <a:ext cx="3685843" cy="3684612"/>
            <a:chOff x="630518" y="1951382"/>
            <a:chExt cx="3685843" cy="36846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29443-31C6-E86E-90DA-30F1C1146EFB}"/>
                </a:ext>
              </a:extLst>
            </p:cNvPr>
            <p:cNvSpPr txBox="1"/>
            <p:nvPr/>
          </p:nvSpPr>
          <p:spPr>
            <a:xfrm>
              <a:off x="630518" y="2481284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75000"/>
                    </a:schemeClr>
                  </a:solidFill>
                  <a:latin typeface="Candara" panose="020E0502030303020204" pitchFamily="34" charset="0"/>
                </a:rPr>
                <a:t>2</a:t>
              </a:r>
              <a:endParaRPr lang="en-IN" sz="19900" b="1" dirty="0">
                <a:solidFill>
                  <a:schemeClr val="accent6">
                    <a:lumMod val="75000"/>
                  </a:schemeClr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DC1399E-E582-D26A-CA07-5CD1133E5DA8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05D23B-627B-FBE9-2407-56C500013A4F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20000"/>
                      <a:lumOff val="80000"/>
                    </a:schemeClr>
                  </a:solidFill>
                  <a:latin typeface="Baskerville Old Face" panose="02020602080505020303" pitchFamily="18" charset="0"/>
                </a:rPr>
                <a:t>Employment</a:t>
              </a:r>
              <a:endParaRPr lang="en-IN" dirty="0">
                <a:solidFill>
                  <a:schemeClr val="accent6">
                    <a:lumMod val="20000"/>
                    <a:lumOff val="8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28E11A7-DC53-492B-F93E-ABD9038DD13F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EF394C-0ED2-088F-A72C-05398A5C2A61}"/>
              </a:ext>
            </a:extLst>
          </p:cNvPr>
          <p:cNvGrpSpPr/>
          <p:nvPr/>
        </p:nvGrpSpPr>
        <p:grpSpPr>
          <a:xfrm>
            <a:off x="5927700" y="2757947"/>
            <a:ext cx="3579937" cy="3506692"/>
            <a:chOff x="736424" y="1951382"/>
            <a:chExt cx="3579937" cy="35066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1E2043-F08C-3BD9-D7F9-A9D3D50A7147}"/>
                </a:ext>
              </a:extLst>
            </p:cNvPr>
            <p:cNvSpPr txBox="1"/>
            <p:nvPr/>
          </p:nvSpPr>
          <p:spPr>
            <a:xfrm>
              <a:off x="736424" y="2303364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Playbill" panose="040506030A0602020202" pitchFamily="82" charset="0"/>
                </a:rPr>
                <a:t>3</a:t>
              </a:r>
              <a:endParaRPr lang="en-IN" sz="19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81D8D2-1A50-33E1-B62C-A8FE3A215F93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9009118-4A2F-FA65-F2F7-E77FD2563EF6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  <a:latin typeface="Baskerville Old Face" panose="02020602080505020303" pitchFamily="18" charset="0"/>
                </a:rPr>
                <a:t>Lifestyle</a:t>
              </a:r>
              <a:endParaRPr lang="en-IN" sz="2000" dirty="0">
                <a:solidFill>
                  <a:schemeClr val="accent6">
                    <a:lumMod val="75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3AB3FBB-8306-2D7F-D3A7-F8E703908CB5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73F823-52DD-B78B-7DEB-B4C15964255C}"/>
              </a:ext>
            </a:extLst>
          </p:cNvPr>
          <p:cNvGrpSpPr/>
          <p:nvPr/>
        </p:nvGrpSpPr>
        <p:grpSpPr>
          <a:xfrm>
            <a:off x="8741407" y="2754338"/>
            <a:ext cx="3590834" cy="3585350"/>
            <a:chOff x="725527" y="1951382"/>
            <a:chExt cx="3590834" cy="358535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48B6509-1779-5BFD-2371-BA7CC0865BFC}"/>
                </a:ext>
              </a:extLst>
            </p:cNvPr>
            <p:cNvSpPr txBox="1"/>
            <p:nvPr/>
          </p:nvSpPr>
          <p:spPr>
            <a:xfrm>
              <a:off x="725527" y="2382022"/>
              <a:ext cx="1536292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900" b="1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laybill" panose="040506030A0602020202" pitchFamily="82" charset="0"/>
                </a:rPr>
                <a:t>4</a:t>
              </a:r>
              <a:endParaRPr lang="en-IN" sz="199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Playbill" panose="040506030A0602020202" pitchFamily="82" charset="0"/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709E24B9-57D4-7C85-B5E4-9CD6B18BC083}"/>
                </a:ext>
              </a:extLst>
            </p:cNvPr>
            <p:cNvSpPr/>
            <p:nvPr/>
          </p:nvSpPr>
          <p:spPr>
            <a:xfrm>
              <a:off x="1150802" y="1951382"/>
              <a:ext cx="3165559" cy="2955235"/>
            </a:xfrm>
            <a:prstGeom prst="parallelogram">
              <a:avLst>
                <a:gd name="adj" fmla="val 42400"/>
              </a:avLst>
            </a:prstGeom>
            <a:solidFill>
              <a:schemeClr val="bg1"/>
            </a:solidFill>
            <a:ln>
              <a:noFill/>
            </a:ln>
            <a:effectLst>
              <a:outerShdw blurRad="317500" dist="1193800" dir="10800000" sx="65000" sy="65000" algn="ctr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D3D061-A104-B2EF-5D28-C8EC409038DE}"/>
                </a:ext>
              </a:extLst>
            </p:cNvPr>
            <p:cNvSpPr/>
            <p:nvPr/>
          </p:nvSpPr>
          <p:spPr>
            <a:xfrm>
              <a:off x="1872196" y="1951382"/>
              <a:ext cx="1765739" cy="644333"/>
            </a:xfrm>
            <a:custGeom>
              <a:avLst/>
              <a:gdLst>
                <a:gd name="connsiteX0" fmla="*/ 170923 w 981619"/>
                <a:gd name="connsiteY0" fmla="*/ 0 h 403122"/>
                <a:gd name="connsiteX1" fmla="*/ 758584 w 981619"/>
                <a:gd name="connsiteY1" fmla="*/ 0 h 403122"/>
                <a:gd name="connsiteX2" fmla="*/ 981619 w 981619"/>
                <a:gd name="connsiteY2" fmla="*/ 201561 h 403122"/>
                <a:gd name="connsiteX3" fmla="*/ 758584 w 981619"/>
                <a:gd name="connsiteY3" fmla="*/ 403122 h 403122"/>
                <a:gd name="connsiteX4" fmla="*/ 0 w 981619"/>
                <a:gd name="connsiteY4" fmla="*/ 403122 h 403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619" h="403122">
                  <a:moveTo>
                    <a:pt x="170923" y="0"/>
                  </a:moveTo>
                  <a:lnTo>
                    <a:pt x="758584" y="0"/>
                  </a:lnTo>
                  <a:cubicBezTo>
                    <a:pt x="881751" y="0"/>
                    <a:pt x="981619" y="90236"/>
                    <a:pt x="981619" y="201561"/>
                  </a:cubicBezTo>
                  <a:cubicBezTo>
                    <a:pt x="981619" y="312886"/>
                    <a:pt x="881751" y="403122"/>
                    <a:pt x="758584" y="403122"/>
                  </a:cubicBezTo>
                  <a:lnTo>
                    <a:pt x="0" y="403122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accent6">
                      <a:lumMod val="50000"/>
                    </a:schemeClr>
                  </a:solidFill>
                  <a:latin typeface="Baskerville Old Face" panose="02020602080505020303" pitchFamily="18" charset="0"/>
                </a:rPr>
                <a:t>Education</a:t>
              </a:r>
              <a:endParaRPr lang="en-IN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99DB121E-B096-03CA-7313-6D7464205EFF}"/>
                </a:ext>
              </a:extLst>
            </p:cNvPr>
            <p:cNvSpPr/>
            <p:nvPr/>
          </p:nvSpPr>
          <p:spPr>
            <a:xfrm rot="10800000">
              <a:off x="1867701" y="2595715"/>
              <a:ext cx="265899" cy="324465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FEEEAB-54C3-A9BE-1328-01B5B882ED0F}"/>
              </a:ext>
            </a:extLst>
          </p:cNvPr>
          <p:cNvSpPr txBox="1"/>
          <p:nvPr/>
        </p:nvSpPr>
        <p:spPr>
          <a:xfrm>
            <a:off x="505452" y="1099284"/>
            <a:ext cx="36118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Playbill" panose="040506030A0602020202" pitchFamily="82" charset="0"/>
              </a:rPr>
              <a:t>CHARACTERISTICS</a:t>
            </a:r>
            <a:r>
              <a:rPr lang="en-US" sz="5400" u="sng" dirty="0">
                <a:latin typeface="Playbill" panose="040506030A0602020202" pitchFamily="82" charset="0"/>
              </a:rPr>
              <a:t> -</a:t>
            </a:r>
            <a:endParaRPr lang="en-IN" sz="5400" u="sng" dirty="0">
              <a:latin typeface="Playbill" panose="040506030A06020202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3E7AE-A504-E8EC-1BE4-E306BD3DE29A}"/>
              </a:ext>
            </a:extLst>
          </p:cNvPr>
          <p:cNvSpPr txBox="1"/>
          <p:nvPr/>
        </p:nvSpPr>
        <p:spPr>
          <a:xfrm>
            <a:off x="1229342" y="3388837"/>
            <a:ext cx="23517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kern="100" dirty="0" err="1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Lifestages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might  </a:t>
            </a:r>
          </a:p>
          <a:p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predominantly be young</a:t>
            </a:r>
          </a:p>
          <a:p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couples, adult couples, and</a:t>
            </a:r>
          </a:p>
          <a:p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urban affluent lifestyles.</a:t>
            </a:r>
          </a:p>
          <a:p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Socially Engaged: 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1400" kern="10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arger families and younger family setups where outing for coffee is common, reflecting a social lifestyle.</a:t>
            </a:r>
          </a:p>
          <a:p>
            <a:endParaRPr lang="en-IN" sz="1400" kern="100" dirty="0">
              <a:solidFill>
                <a:schemeClr val="accent6">
                  <a:lumMod val="50000"/>
                </a:schemeClr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F475D-9A6D-10EA-DDE0-8142107367E7}"/>
              </a:ext>
            </a:extLst>
          </p:cNvPr>
          <p:cNvSpPr txBox="1"/>
          <p:nvPr/>
        </p:nvSpPr>
        <p:spPr>
          <a:xfrm>
            <a:off x="4078260" y="3516711"/>
            <a:ext cx="23517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Typically includes more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full-time employed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individuals with higher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 statuses, indicating</a:t>
            </a:r>
          </a:p>
          <a:p>
            <a:r>
              <a:rPr lang="en-IN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professional careers.</a:t>
            </a:r>
            <a:endParaRPr lang="en-IN" sz="1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9B37C2-B219-EE57-37FE-21671237FF8C}"/>
              </a:ext>
            </a:extLst>
          </p:cNvPr>
          <p:cNvSpPr txBox="1"/>
          <p:nvPr/>
        </p:nvSpPr>
        <p:spPr>
          <a:xfrm>
            <a:off x="6767502" y="3560903"/>
            <a:ext cx="23517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 and socially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active, often indulging in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outings and experiences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 purely practical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purchases. They also engage</a:t>
            </a:r>
          </a:p>
          <a:p>
            <a:r>
              <a:rPr lang="en-IN" sz="1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coffee culture significantly.</a:t>
            </a:r>
            <a:endParaRPr lang="en-IN" sz="1400" kern="100" dirty="0"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Baskerville Old Face" panose="020206020805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accent6">
                  <a:lumMod val="60000"/>
                  <a:lumOff val="4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638155-1CB5-E8DE-3BA3-61F95185C1D9}"/>
              </a:ext>
            </a:extLst>
          </p:cNvPr>
          <p:cNvSpPr txBox="1"/>
          <p:nvPr/>
        </p:nvSpPr>
        <p:spPr>
          <a:xfrm>
            <a:off x="848024" y="5356698"/>
            <a:ext cx="2519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Starbucks Buyers: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Young Couples: 4.7% of buyers.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Large Younger Family: 13.9% of buyers.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Urban Affluent: 9.7% of buyers</a:t>
            </a:r>
          </a:p>
          <a:p>
            <a:endParaRPr lang="en-IN" sz="14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A50097-6403-AA3E-B4CB-A5F007A05CCF}"/>
              </a:ext>
            </a:extLst>
          </p:cNvPr>
          <p:cNvSpPr txBox="1"/>
          <p:nvPr/>
        </p:nvSpPr>
        <p:spPr>
          <a:xfrm>
            <a:off x="3793181" y="4841647"/>
            <a:ext cx="24678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u="sng" dirty="0">
                <a:solidFill>
                  <a:schemeClr val="accent6">
                    <a:lumMod val="50000"/>
                  </a:schemeClr>
                </a:solidFill>
                <a:effectLst/>
                <a:latin typeface="Baskerville Old Face" panose="02020602080505020303" pitchFamily="18" charset="0"/>
              </a:rPr>
              <a:t>   Starbucks Buyers: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Employed Full-Time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51.9%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Employed Part-Time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10.1%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Unemployed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__DM_Sans_0dfae3"/>
              </a:rPr>
              <a:t>: </a:t>
            </a:r>
            <a:r>
              <a:rPr lang="en-US" sz="1400" b="0" i="0" dirty="0">
                <a:solidFill>
                  <a:schemeClr val="accent6">
                    <a:lumMod val="50000"/>
                  </a:schemeClr>
                </a:solidFill>
                <a:effectLst/>
                <a:latin typeface="Sentient"/>
              </a:rPr>
              <a:t>3.3%</a:t>
            </a:r>
            <a:endParaRPr lang="en-US" sz="1400" b="0" i="0" dirty="0">
              <a:solidFill>
                <a:schemeClr val="accent6">
                  <a:lumMod val="50000"/>
                </a:schemeClr>
              </a:solidFill>
              <a:effectLst/>
              <a:latin typeface="__DM_Sans_0dfae3"/>
            </a:endParaRPr>
          </a:p>
          <a:p>
            <a:endParaRPr lang="en-IN" sz="1400" dirty="0">
              <a:solidFill>
                <a:schemeClr val="accent6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682666-2B21-7980-EBFD-0E628E36CA79}"/>
              </a:ext>
            </a:extLst>
          </p:cNvPr>
          <p:cNvSpPr txBox="1"/>
          <p:nvPr/>
        </p:nvSpPr>
        <p:spPr>
          <a:xfrm>
            <a:off x="9604649" y="3516711"/>
            <a:ext cx="2559896" cy="121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More likely to hold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-year degrees or higher, 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reflecting an educated consumer base valuing premium options.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880282-B6E8-EECB-D5A4-2C73192DF2BF}"/>
              </a:ext>
            </a:extLst>
          </p:cNvPr>
          <p:cNvSpPr txBox="1"/>
          <p:nvPr/>
        </p:nvSpPr>
        <p:spPr>
          <a:xfrm>
            <a:off x="9085625" y="4830847"/>
            <a:ext cx="29867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Marketplace Knowledge: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Often educated about the benefits   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premium products and willing to</a:t>
            </a:r>
          </a:p>
          <a:p>
            <a:r>
              <a:rPr lang="en-IN" sz="1400" kern="10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Baskerville Old Face" panose="020206020805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pay for those benefits due to higher educational backgrounds.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174227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2269</Words>
  <Application>Microsoft Office PowerPoint</Application>
  <PresentationFormat>Widescreen</PresentationFormat>
  <Paragraphs>359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47" baseType="lpstr">
      <vt:lpstr>__DM_Sans_0dfae3</vt:lpstr>
      <vt:lpstr>Agency FB</vt:lpstr>
      <vt:lpstr>Algerian</vt:lpstr>
      <vt:lpstr>Aptos Display</vt:lpstr>
      <vt:lpstr>Aptos Narrow</vt:lpstr>
      <vt:lpstr>Arial</vt:lpstr>
      <vt:lpstr>Arial Black</vt:lpstr>
      <vt:lpstr>Arial Rounded MT Bold</vt:lpstr>
      <vt:lpstr>Bahnschrift Condensed</vt:lpstr>
      <vt:lpstr>Bahnschrift Light Condensed</vt:lpstr>
      <vt:lpstr>Baskerville Old Face</vt:lpstr>
      <vt:lpstr>Berlin Sans FB</vt:lpstr>
      <vt:lpstr>Bernard MT Condensed</vt:lpstr>
      <vt:lpstr>Broadway</vt:lpstr>
      <vt:lpstr>Calibri</vt:lpstr>
      <vt:lpstr>Calibri Light</vt:lpstr>
      <vt:lpstr>Californian FB</vt:lpstr>
      <vt:lpstr>Candara</vt:lpstr>
      <vt:lpstr>Elephant</vt:lpstr>
      <vt:lpstr>Footlight MT Light</vt:lpstr>
      <vt:lpstr>glyph</vt:lpstr>
      <vt:lpstr>Playbill</vt:lpstr>
      <vt:lpstr>Segoe UI Black</vt:lpstr>
      <vt:lpstr>Sentient</vt:lpstr>
      <vt:lpstr>Symbol</vt:lpstr>
      <vt:lpstr>Tw Cen MT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Sarfaraj Durrani</dc:creator>
  <cp:lastModifiedBy>Sarfaraj Durrani</cp:lastModifiedBy>
  <cp:revision>68</cp:revision>
  <dcterms:created xsi:type="dcterms:W3CDTF">2024-10-02T07:04:53Z</dcterms:created>
  <dcterms:modified xsi:type="dcterms:W3CDTF">2024-10-15T07:07:21Z</dcterms:modified>
</cp:coreProperties>
</file>