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046" r:id="rId2"/>
    <p:sldId id="2035" r:id="rId3"/>
    <p:sldId id="2074" r:id="rId4"/>
    <p:sldId id="2062" r:id="rId5"/>
    <p:sldId id="2083" r:id="rId6"/>
    <p:sldId id="2084" r:id="rId7"/>
    <p:sldId id="2097" r:id="rId8"/>
    <p:sldId id="2086" r:id="rId9"/>
    <p:sldId id="2087" r:id="rId10"/>
    <p:sldId id="2088" r:id="rId11"/>
    <p:sldId id="2096" r:id="rId12"/>
    <p:sldId id="2098" r:id="rId13"/>
    <p:sldId id="2090" r:id="rId14"/>
    <p:sldId id="2092" r:id="rId15"/>
    <p:sldId id="2095" r:id="rId16"/>
    <p:sldId id="2061" r:id="rId17"/>
    <p:sldId id="2094" r:id="rId18"/>
    <p:sldId id="2080" r:id="rId19"/>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36" userDrawn="1">
          <p15:clr>
            <a:srgbClr val="A4A3A4"/>
          </p15:clr>
        </p15:guide>
        <p15:guide id="4" pos="14278" userDrawn="1">
          <p15:clr>
            <a:srgbClr val="A4A3A4"/>
          </p15:clr>
        </p15:guide>
        <p15:guide id="5" pos="1078" userDrawn="1">
          <p15:clr>
            <a:srgbClr val="A4A3A4"/>
          </p15:clr>
        </p15:guide>
        <p15:guide id="7" pos="7678" userDrawn="1">
          <p15:clr>
            <a:srgbClr val="A4A3A4"/>
          </p15:clr>
        </p15:guide>
        <p15:guide id="8" orient="horz" pos="504" userDrawn="1">
          <p15:clr>
            <a:srgbClr val="A4A3A4"/>
          </p15:clr>
        </p15:guide>
        <p15:guide id="9" orient="horz" pos="8640" userDrawn="1">
          <p15:clr>
            <a:srgbClr val="A4A3A4"/>
          </p15:clr>
        </p15:guide>
        <p15:guide id="10" orient="horz" pos="463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3" clrIdx="0"/>
  <p:cmAuthor id="2" name="Microsoft Office User" initials="Office [2]"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B8DB"/>
    <a:srgbClr val="3B1F4D"/>
    <a:srgbClr val="EC72A5"/>
    <a:srgbClr val="2D1E42"/>
    <a:srgbClr val="583F52"/>
    <a:srgbClr val="4AEDDE"/>
    <a:srgbClr val="FA5C79"/>
    <a:srgbClr val="F6DC0D"/>
    <a:srgbClr val="FDEA5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924A29-4A06-420D-ADFB-66E30A6BAFD8}" v="214" dt="2021-08-09T07:42:04.537"/>
    <p1510:client id="{CFB847B1-9A6B-494D-AD22-BFE22BED2716}" v="48" dt="2021-08-08T19:40:21.544"/>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6202" autoAdjust="0"/>
  </p:normalViewPr>
  <p:slideViewPr>
    <p:cSldViewPr snapToGrid="0" snapToObjects="1">
      <p:cViewPr varScale="1">
        <p:scale>
          <a:sx n="42" d="100"/>
          <a:sy n="42" d="100"/>
        </p:scale>
        <p:origin x="931" y="62"/>
      </p:cViewPr>
      <p:guideLst>
        <p:guide orient="horz" pos="8136"/>
        <p:guide pos="14278"/>
        <p:guide pos="1078"/>
        <p:guide pos="7678"/>
        <p:guide orient="horz" pos="504"/>
        <p:guide orient="horz" pos="8640"/>
        <p:guide orient="horz" pos="4632"/>
      </p:guideLst>
    </p:cSldViewPr>
  </p:slideViewPr>
  <p:notesTextViewPr>
    <p:cViewPr>
      <p:scale>
        <a:sx n="100" d="100"/>
        <a:sy n="100" d="100"/>
      </p:scale>
      <p:origin x="0" y="0"/>
    </p:cViewPr>
  </p:notesTextViewPr>
  <p:sorterViewPr>
    <p:cViewPr>
      <p:scale>
        <a:sx n="105" d="100"/>
        <a:sy n="105"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Nunito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Nunito Light" charset="0"/>
              </a:defRPr>
            </a:lvl1pPr>
          </a:lstStyle>
          <a:p>
            <a:fld id="{EFC10EE1-B198-C942-8235-326C972CBB30}" type="datetimeFigureOut">
              <a:rPr lang="en-US" smtClean="0"/>
              <a:pPr/>
              <a:t>8/11/2021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Nunito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Nunito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Nunito Light" charset="0"/>
        <a:ea typeface="+mn-ea"/>
        <a:cs typeface="+mn-cs"/>
      </a:defRPr>
    </a:lvl1pPr>
    <a:lvl2pPr marL="914217" algn="l" defTabSz="914217" rtl="0" eaLnBrk="1" latinLnBrk="0" hangingPunct="1">
      <a:defRPr sz="2400" b="0" i="0" kern="1200">
        <a:solidFill>
          <a:schemeClr val="tx1"/>
        </a:solidFill>
        <a:latin typeface="Nunito Light" charset="0"/>
        <a:ea typeface="+mn-ea"/>
        <a:cs typeface="+mn-cs"/>
      </a:defRPr>
    </a:lvl2pPr>
    <a:lvl3pPr marL="1828434" algn="l" defTabSz="914217" rtl="0" eaLnBrk="1" latinLnBrk="0" hangingPunct="1">
      <a:defRPr sz="2400" b="0" i="0" kern="1200">
        <a:solidFill>
          <a:schemeClr val="tx1"/>
        </a:solidFill>
        <a:latin typeface="Nunito Light" charset="0"/>
        <a:ea typeface="+mn-ea"/>
        <a:cs typeface="+mn-cs"/>
      </a:defRPr>
    </a:lvl3pPr>
    <a:lvl4pPr marL="2742651" algn="l" defTabSz="914217" rtl="0" eaLnBrk="1" latinLnBrk="0" hangingPunct="1">
      <a:defRPr sz="2400" b="0" i="0" kern="1200">
        <a:solidFill>
          <a:schemeClr val="tx1"/>
        </a:solidFill>
        <a:latin typeface="Nunito Light" charset="0"/>
        <a:ea typeface="+mn-ea"/>
        <a:cs typeface="+mn-cs"/>
      </a:defRPr>
    </a:lvl4pPr>
    <a:lvl5pPr marL="3656868" algn="l" defTabSz="914217" rtl="0" eaLnBrk="1" latinLnBrk="0" hangingPunct="1">
      <a:defRPr sz="2400" b="0" i="0" kern="1200">
        <a:solidFill>
          <a:schemeClr val="tx1"/>
        </a:solidFill>
        <a:latin typeface="Nunito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8114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92800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18083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660281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64883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59644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109720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71469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62916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771068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40548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86758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29741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70532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10734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p:spTree>
      <p:nvGrpSpPr>
        <p:cNvPr id="1" name=""/>
        <p:cNvGrpSpPr/>
        <p:nvPr/>
      </p:nvGrpSpPr>
      <p:grpSpPr>
        <a:xfrm>
          <a:off x="0" y="0"/>
          <a:ext cx="0" cy="0"/>
          <a:chOff x="0" y="0"/>
          <a:chExt cx="0" cy="0"/>
        </a:xfrm>
      </p:grpSpPr>
      <p:grpSp>
        <p:nvGrpSpPr>
          <p:cNvPr id="49" name="Group 48"/>
          <p:cNvGrpSpPr/>
          <p:nvPr userDrawn="1"/>
        </p:nvGrpSpPr>
        <p:grpSpPr>
          <a:xfrm rot="5400000">
            <a:off x="-16715231" y="-397359"/>
            <a:ext cx="24535152" cy="4304369"/>
            <a:chOff x="0" y="-156114"/>
            <a:chExt cx="24535152" cy="4304369"/>
          </a:xfrm>
        </p:grpSpPr>
        <p:sp>
          <p:nvSpPr>
            <p:cNvPr id="50" name="Freeform 49"/>
            <p:cNvSpPr>
              <a:spLocks noChangeArrowheads="1"/>
            </p:cNvSpPr>
            <p:nvPr/>
          </p:nvSpPr>
          <p:spPr bwMode="auto">
            <a:xfrm>
              <a:off x="23378291" y="2431564"/>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51" name="Freeform 50"/>
            <p:cNvSpPr>
              <a:spLocks noChangeArrowheads="1"/>
            </p:cNvSpPr>
            <p:nvPr/>
          </p:nvSpPr>
          <p:spPr bwMode="auto">
            <a:xfrm>
              <a:off x="23079221" y="-88970"/>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52" name="Freeform 51"/>
            <p:cNvSpPr>
              <a:spLocks noChangeArrowheads="1"/>
            </p:cNvSpPr>
            <p:nvPr/>
          </p:nvSpPr>
          <p:spPr bwMode="auto">
            <a:xfrm>
              <a:off x="20776620" y="-88970"/>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53" name="Freeform 52"/>
            <p:cNvSpPr>
              <a:spLocks noChangeArrowheads="1"/>
            </p:cNvSpPr>
            <p:nvPr/>
          </p:nvSpPr>
          <p:spPr bwMode="auto">
            <a:xfrm>
              <a:off x="20420243" y="-88970"/>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54" name="Freeform 53"/>
            <p:cNvSpPr>
              <a:spLocks noChangeArrowheads="1"/>
            </p:cNvSpPr>
            <p:nvPr/>
          </p:nvSpPr>
          <p:spPr bwMode="auto">
            <a:xfrm>
              <a:off x="17677877" y="-88971"/>
              <a:ext cx="2785824" cy="3142198"/>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55" name="Freeform 54"/>
            <p:cNvSpPr>
              <a:spLocks noChangeArrowheads="1"/>
            </p:cNvSpPr>
            <p:nvPr/>
          </p:nvSpPr>
          <p:spPr bwMode="auto">
            <a:xfrm>
              <a:off x="17608342" y="-88971"/>
              <a:ext cx="2168684" cy="1925303"/>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56" name="Freeform 55"/>
            <p:cNvSpPr>
              <a:spLocks noChangeArrowheads="1"/>
            </p:cNvSpPr>
            <p:nvPr/>
          </p:nvSpPr>
          <p:spPr bwMode="auto">
            <a:xfrm>
              <a:off x="14888518" y="-88734"/>
              <a:ext cx="2811899" cy="1925303"/>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57" name="Freeform 56"/>
            <p:cNvSpPr>
              <a:spLocks noChangeArrowheads="1"/>
            </p:cNvSpPr>
            <p:nvPr/>
          </p:nvSpPr>
          <p:spPr bwMode="auto">
            <a:xfrm>
              <a:off x="13589856" y="-88970"/>
              <a:ext cx="4137447" cy="3520308"/>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58" name="Freeform 57"/>
            <p:cNvSpPr>
              <a:spLocks noChangeArrowheads="1"/>
            </p:cNvSpPr>
            <p:nvPr/>
          </p:nvSpPr>
          <p:spPr bwMode="auto">
            <a:xfrm>
              <a:off x="11104147" y="-111272"/>
              <a:ext cx="4346058" cy="3520308"/>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59" name="Freeform 58"/>
            <p:cNvSpPr>
              <a:spLocks noChangeArrowheads="1"/>
            </p:cNvSpPr>
            <p:nvPr/>
          </p:nvSpPr>
          <p:spPr bwMode="auto">
            <a:xfrm>
              <a:off x="9793019" y="-88970"/>
              <a:ext cx="369415" cy="195571"/>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60" name="Freeform 13"/>
            <p:cNvSpPr>
              <a:spLocks noChangeArrowheads="1"/>
            </p:cNvSpPr>
            <p:nvPr/>
          </p:nvSpPr>
          <p:spPr bwMode="auto">
            <a:xfrm>
              <a:off x="9698211" y="-88970"/>
              <a:ext cx="225996" cy="195571"/>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61" name="Freeform 14"/>
            <p:cNvSpPr>
              <a:spLocks noChangeArrowheads="1"/>
            </p:cNvSpPr>
            <p:nvPr/>
          </p:nvSpPr>
          <p:spPr bwMode="auto">
            <a:xfrm>
              <a:off x="8502000" y="61758"/>
              <a:ext cx="2646751" cy="2259950"/>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62" name="Freeform 15"/>
            <p:cNvSpPr>
              <a:spLocks noChangeArrowheads="1"/>
            </p:cNvSpPr>
            <p:nvPr/>
          </p:nvSpPr>
          <p:spPr bwMode="auto">
            <a:xfrm>
              <a:off x="6821130" y="61996"/>
              <a:ext cx="2985743" cy="2259950"/>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63" name="Freeform 16"/>
            <p:cNvSpPr>
              <a:spLocks noChangeArrowheads="1"/>
            </p:cNvSpPr>
            <p:nvPr/>
          </p:nvSpPr>
          <p:spPr bwMode="auto">
            <a:xfrm>
              <a:off x="6829814" y="-88970"/>
              <a:ext cx="2985743" cy="808366"/>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endParaRPr lang="en-US" sz="7197" b="0" i="0" dirty="0">
                <a:latin typeface="Nunito Light" charset="0"/>
              </a:endParaRPr>
            </a:p>
          </p:txBody>
        </p:sp>
        <p:sp>
          <p:nvSpPr>
            <p:cNvPr id="64" name="Freeform 17"/>
            <p:cNvSpPr>
              <a:spLocks noChangeArrowheads="1"/>
            </p:cNvSpPr>
            <p:nvPr/>
          </p:nvSpPr>
          <p:spPr bwMode="auto">
            <a:xfrm>
              <a:off x="5975275" y="-88970"/>
              <a:ext cx="943094" cy="808366"/>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65" name="Freeform 18"/>
            <p:cNvSpPr>
              <a:spLocks noChangeArrowheads="1"/>
            </p:cNvSpPr>
            <p:nvPr/>
          </p:nvSpPr>
          <p:spPr bwMode="auto">
            <a:xfrm>
              <a:off x="5608571" y="674793"/>
              <a:ext cx="2916204" cy="1642810"/>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66" name="Freeform 19"/>
            <p:cNvSpPr>
              <a:spLocks noChangeArrowheads="1"/>
            </p:cNvSpPr>
            <p:nvPr/>
          </p:nvSpPr>
          <p:spPr bwMode="auto">
            <a:xfrm>
              <a:off x="5092201" y="-155877"/>
              <a:ext cx="1760153" cy="2112184"/>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67" name="Freeform 20"/>
            <p:cNvSpPr>
              <a:spLocks noChangeArrowheads="1"/>
            </p:cNvSpPr>
            <p:nvPr/>
          </p:nvSpPr>
          <p:spPr bwMode="auto">
            <a:xfrm>
              <a:off x="443059" y="190760"/>
              <a:ext cx="5232654" cy="2977052"/>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68" name="Freeform 21"/>
            <p:cNvSpPr>
              <a:spLocks noChangeArrowheads="1"/>
            </p:cNvSpPr>
            <p:nvPr/>
          </p:nvSpPr>
          <p:spPr bwMode="auto">
            <a:xfrm>
              <a:off x="1264131" y="-156113"/>
              <a:ext cx="4393864" cy="2112184"/>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69" name="Freeform 22"/>
            <p:cNvSpPr>
              <a:spLocks noChangeArrowheads="1"/>
            </p:cNvSpPr>
            <p:nvPr/>
          </p:nvSpPr>
          <p:spPr bwMode="auto">
            <a:xfrm>
              <a:off x="1264131" y="-133574"/>
              <a:ext cx="921364" cy="369415"/>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70" name="Freeform 23"/>
            <p:cNvSpPr>
              <a:spLocks noChangeArrowheads="1"/>
            </p:cNvSpPr>
            <p:nvPr/>
          </p:nvSpPr>
          <p:spPr bwMode="auto">
            <a:xfrm>
              <a:off x="734484" y="-133574"/>
              <a:ext cx="621488" cy="369415"/>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71" name="Freeform 24"/>
            <p:cNvSpPr>
              <a:spLocks noChangeArrowheads="1"/>
            </p:cNvSpPr>
            <p:nvPr/>
          </p:nvSpPr>
          <p:spPr bwMode="auto">
            <a:xfrm>
              <a:off x="0" y="885559"/>
              <a:ext cx="447642" cy="2259950"/>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72" name="Freeform 25"/>
            <p:cNvSpPr>
              <a:spLocks noChangeArrowheads="1"/>
            </p:cNvSpPr>
            <p:nvPr/>
          </p:nvSpPr>
          <p:spPr bwMode="auto">
            <a:xfrm>
              <a:off x="0" y="-156114"/>
              <a:ext cx="1286433" cy="3342117"/>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73" name="Freeform 26"/>
            <p:cNvSpPr>
              <a:spLocks noChangeArrowheads="1"/>
            </p:cNvSpPr>
            <p:nvPr/>
          </p:nvSpPr>
          <p:spPr bwMode="auto">
            <a:xfrm>
              <a:off x="8462804" y="1591817"/>
              <a:ext cx="6988462" cy="1786231"/>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74" name="Freeform 12"/>
            <p:cNvSpPr>
              <a:spLocks noChangeArrowheads="1"/>
            </p:cNvSpPr>
            <p:nvPr/>
          </p:nvSpPr>
          <p:spPr bwMode="auto">
            <a:xfrm>
              <a:off x="9776123" y="-125128"/>
              <a:ext cx="2307757" cy="1734076"/>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grpSp>
    </p:spTree>
    <p:extLst>
      <p:ext uri="{BB962C8B-B14F-4D97-AF65-F5344CB8AC3E}">
        <p14:creationId xmlns:p14="http://schemas.microsoft.com/office/powerpoint/2010/main" val="2099736512"/>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fault">
    <p:spTree>
      <p:nvGrpSpPr>
        <p:cNvPr id="1" name=""/>
        <p:cNvGrpSpPr/>
        <p:nvPr/>
      </p:nvGrpSpPr>
      <p:grpSpPr>
        <a:xfrm>
          <a:off x="0" y="0"/>
          <a:ext cx="0" cy="0"/>
          <a:chOff x="0" y="0"/>
          <a:chExt cx="0" cy="0"/>
        </a:xfrm>
      </p:grpSpPr>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efault">
    <p:spTree>
      <p:nvGrpSpPr>
        <p:cNvPr id="1" name=""/>
        <p:cNvGrpSpPr/>
        <p:nvPr/>
      </p:nvGrpSpPr>
      <p:grpSpPr>
        <a:xfrm>
          <a:off x="0" y="0"/>
          <a:ext cx="0" cy="0"/>
          <a:chOff x="0" y="0"/>
          <a:chExt cx="0" cy="0"/>
        </a:xfrm>
      </p:grpSpPr>
      <p:grpSp>
        <p:nvGrpSpPr>
          <p:cNvPr id="2" name="Group 1"/>
          <p:cNvGrpSpPr/>
          <p:nvPr userDrawn="1"/>
        </p:nvGrpSpPr>
        <p:grpSpPr>
          <a:xfrm rot="10800000">
            <a:off x="-23446" y="10974729"/>
            <a:ext cx="24535152" cy="4304369"/>
            <a:chOff x="0" y="-156114"/>
            <a:chExt cx="24535152" cy="4304369"/>
          </a:xfrm>
        </p:grpSpPr>
        <p:sp>
          <p:nvSpPr>
            <p:cNvPr id="3" name="Freeform 2"/>
            <p:cNvSpPr>
              <a:spLocks noChangeArrowheads="1"/>
            </p:cNvSpPr>
            <p:nvPr/>
          </p:nvSpPr>
          <p:spPr bwMode="auto">
            <a:xfrm>
              <a:off x="23378291" y="2431564"/>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4" name="Freeform 3"/>
            <p:cNvSpPr>
              <a:spLocks noChangeArrowheads="1"/>
            </p:cNvSpPr>
            <p:nvPr/>
          </p:nvSpPr>
          <p:spPr bwMode="auto">
            <a:xfrm>
              <a:off x="23079221" y="-88970"/>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5" name="Freeform 4"/>
            <p:cNvSpPr>
              <a:spLocks noChangeArrowheads="1"/>
            </p:cNvSpPr>
            <p:nvPr/>
          </p:nvSpPr>
          <p:spPr bwMode="auto">
            <a:xfrm>
              <a:off x="20776620" y="-88970"/>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6" name="Freeform 5"/>
            <p:cNvSpPr>
              <a:spLocks noChangeArrowheads="1"/>
            </p:cNvSpPr>
            <p:nvPr/>
          </p:nvSpPr>
          <p:spPr bwMode="auto">
            <a:xfrm>
              <a:off x="20420243" y="-88970"/>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7" name="Freeform 6"/>
            <p:cNvSpPr>
              <a:spLocks noChangeArrowheads="1"/>
            </p:cNvSpPr>
            <p:nvPr/>
          </p:nvSpPr>
          <p:spPr bwMode="auto">
            <a:xfrm>
              <a:off x="17677877" y="-88971"/>
              <a:ext cx="2785824" cy="3142198"/>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8" name="Freeform 7"/>
            <p:cNvSpPr>
              <a:spLocks noChangeArrowheads="1"/>
            </p:cNvSpPr>
            <p:nvPr/>
          </p:nvSpPr>
          <p:spPr bwMode="auto">
            <a:xfrm>
              <a:off x="17608342" y="-88971"/>
              <a:ext cx="2168684" cy="1925303"/>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9" name="Freeform 8"/>
            <p:cNvSpPr>
              <a:spLocks noChangeArrowheads="1"/>
            </p:cNvSpPr>
            <p:nvPr/>
          </p:nvSpPr>
          <p:spPr bwMode="auto">
            <a:xfrm>
              <a:off x="14888518" y="-88734"/>
              <a:ext cx="2811899" cy="1925303"/>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0" name="Freeform 9"/>
            <p:cNvSpPr>
              <a:spLocks noChangeArrowheads="1"/>
            </p:cNvSpPr>
            <p:nvPr/>
          </p:nvSpPr>
          <p:spPr bwMode="auto">
            <a:xfrm>
              <a:off x="13589856" y="-88970"/>
              <a:ext cx="4137447" cy="3520308"/>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1" name="Freeform 10"/>
            <p:cNvSpPr>
              <a:spLocks noChangeArrowheads="1"/>
            </p:cNvSpPr>
            <p:nvPr/>
          </p:nvSpPr>
          <p:spPr bwMode="auto">
            <a:xfrm>
              <a:off x="11104147" y="-111272"/>
              <a:ext cx="4346058" cy="3520308"/>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12" name="Freeform 11"/>
            <p:cNvSpPr>
              <a:spLocks noChangeArrowheads="1"/>
            </p:cNvSpPr>
            <p:nvPr/>
          </p:nvSpPr>
          <p:spPr bwMode="auto">
            <a:xfrm>
              <a:off x="9793019" y="-88970"/>
              <a:ext cx="369415" cy="195571"/>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3" name="Freeform 13"/>
            <p:cNvSpPr>
              <a:spLocks noChangeArrowheads="1"/>
            </p:cNvSpPr>
            <p:nvPr/>
          </p:nvSpPr>
          <p:spPr bwMode="auto">
            <a:xfrm>
              <a:off x="9698211" y="-88970"/>
              <a:ext cx="225996" cy="195571"/>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4" name="Freeform 14"/>
            <p:cNvSpPr>
              <a:spLocks noChangeArrowheads="1"/>
            </p:cNvSpPr>
            <p:nvPr/>
          </p:nvSpPr>
          <p:spPr bwMode="auto">
            <a:xfrm>
              <a:off x="8502000" y="61758"/>
              <a:ext cx="2646751" cy="2259950"/>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15" name="Freeform 15"/>
            <p:cNvSpPr>
              <a:spLocks noChangeArrowheads="1"/>
            </p:cNvSpPr>
            <p:nvPr/>
          </p:nvSpPr>
          <p:spPr bwMode="auto">
            <a:xfrm>
              <a:off x="6821130" y="61996"/>
              <a:ext cx="2985743" cy="2259950"/>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6" name="Freeform 16"/>
            <p:cNvSpPr>
              <a:spLocks noChangeArrowheads="1"/>
            </p:cNvSpPr>
            <p:nvPr/>
          </p:nvSpPr>
          <p:spPr bwMode="auto">
            <a:xfrm>
              <a:off x="6829814" y="-88970"/>
              <a:ext cx="2985743" cy="808366"/>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endParaRPr lang="en-US" sz="7197" b="0" i="0" dirty="0">
                <a:latin typeface="Nunito Light" charset="0"/>
              </a:endParaRPr>
            </a:p>
          </p:txBody>
        </p:sp>
        <p:sp>
          <p:nvSpPr>
            <p:cNvPr id="17" name="Freeform 17"/>
            <p:cNvSpPr>
              <a:spLocks noChangeArrowheads="1"/>
            </p:cNvSpPr>
            <p:nvPr/>
          </p:nvSpPr>
          <p:spPr bwMode="auto">
            <a:xfrm>
              <a:off x="5975275" y="-88970"/>
              <a:ext cx="943094" cy="808366"/>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18" name="Freeform 18"/>
            <p:cNvSpPr>
              <a:spLocks noChangeArrowheads="1"/>
            </p:cNvSpPr>
            <p:nvPr/>
          </p:nvSpPr>
          <p:spPr bwMode="auto">
            <a:xfrm>
              <a:off x="5608571" y="674793"/>
              <a:ext cx="2916204" cy="1642810"/>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19" name="Freeform 19"/>
            <p:cNvSpPr>
              <a:spLocks noChangeArrowheads="1"/>
            </p:cNvSpPr>
            <p:nvPr/>
          </p:nvSpPr>
          <p:spPr bwMode="auto">
            <a:xfrm>
              <a:off x="5092201" y="-155877"/>
              <a:ext cx="1760153" cy="2112184"/>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0" name="Freeform 20"/>
            <p:cNvSpPr>
              <a:spLocks noChangeArrowheads="1"/>
            </p:cNvSpPr>
            <p:nvPr/>
          </p:nvSpPr>
          <p:spPr bwMode="auto">
            <a:xfrm>
              <a:off x="443059" y="190760"/>
              <a:ext cx="5232654" cy="2977052"/>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21" name="Freeform 21"/>
            <p:cNvSpPr>
              <a:spLocks noChangeArrowheads="1"/>
            </p:cNvSpPr>
            <p:nvPr/>
          </p:nvSpPr>
          <p:spPr bwMode="auto">
            <a:xfrm>
              <a:off x="1264131" y="-156113"/>
              <a:ext cx="4393864" cy="2112184"/>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22" name="Freeform 22"/>
            <p:cNvSpPr>
              <a:spLocks noChangeArrowheads="1"/>
            </p:cNvSpPr>
            <p:nvPr/>
          </p:nvSpPr>
          <p:spPr bwMode="auto">
            <a:xfrm>
              <a:off x="1264131" y="-133574"/>
              <a:ext cx="921364" cy="369415"/>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3" name="Freeform 23"/>
            <p:cNvSpPr>
              <a:spLocks noChangeArrowheads="1"/>
            </p:cNvSpPr>
            <p:nvPr/>
          </p:nvSpPr>
          <p:spPr bwMode="auto">
            <a:xfrm>
              <a:off x="734484" y="-133574"/>
              <a:ext cx="621488" cy="369415"/>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4" name="Freeform 24"/>
            <p:cNvSpPr>
              <a:spLocks noChangeArrowheads="1"/>
            </p:cNvSpPr>
            <p:nvPr/>
          </p:nvSpPr>
          <p:spPr bwMode="auto">
            <a:xfrm>
              <a:off x="0" y="885559"/>
              <a:ext cx="447642" cy="2259950"/>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25" name="Freeform 25"/>
            <p:cNvSpPr>
              <a:spLocks noChangeArrowheads="1"/>
            </p:cNvSpPr>
            <p:nvPr/>
          </p:nvSpPr>
          <p:spPr bwMode="auto">
            <a:xfrm>
              <a:off x="0" y="-156114"/>
              <a:ext cx="1286433" cy="3342117"/>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26" name="Freeform 26"/>
            <p:cNvSpPr>
              <a:spLocks noChangeArrowheads="1"/>
            </p:cNvSpPr>
            <p:nvPr/>
          </p:nvSpPr>
          <p:spPr bwMode="auto">
            <a:xfrm>
              <a:off x="8462804" y="1591817"/>
              <a:ext cx="6988462" cy="1786231"/>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27" name="Freeform 12"/>
            <p:cNvSpPr>
              <a:spLocks noChangeArrowheads="1"/>
            </p:cNvSpPr>
            <p:nvPr/>
          </p:nvSpPr>
          <p:spPr bwMode="auto">
            <a:xfrm>
              <a:off x="9776123" y="-125128"/>
              <a:ext cx="2307757" cy="1734076"/>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gr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Welcome Message">
    <p:spTree>
      <p:nvGrpSpPr>
        <p:cNvPr id="1" name=""/>
        <p:cNvGrpSpPr/>
        <p:nvPr/>
      </p:nvGrpSpPr>
      <p:grpSpPr>
        <a:xfrm>
          <a:off x="0" y="0"/>
          <a:ext cx="0" cy="0"/>
          <a:chOff x="0" y="0"/>
          <a:chExt cx="0" cy="0"/>
        </a:xfrm>
      </p:grpSpPr>
      <p:sp>
        <p:nvSpPr>
          <p:cNvPr id="29" name="Picture Placeholder 13"/>
          <p:cNvSpPr>
            <a:spLocks noGrp="1"/>
          </p:cNvSpPr>
          <p:nvPr>
            <p:ph type="pic" sz="quarter" idx="14"/>
          </p:nvPr>
        </p:nvSpPr>
        <p:spPr>
          <a:xfrm>
            <a:off x="14433683" y="3094762"/>
            <a:ext cx="6550131" cy="7515923"/>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Nunito Light" charset="0"/>
                <a:ea typeface="Nunito Light" charset="0"/>
                <a:cs typeface="Nunito Light" charset="0"/>
              </a:defRPr>
            </a:lvl1pPr>
          </a:lstStyle>
          <a:p>
            <a:endParaRPr lang="en-US" dirty="0"/>
          </a:p>
        </p:txBody>
      </p:sp>
    </p:spTree>
    <p:extLst>
      <p:ext uri="{BB962C8B-B14F-4D97-AF65-F5344CB8AC3E}">
        <p14:creationId xmlns:p14="http://schemas.microsoft.com/office/powerpoint/2010/main" val="1321384731"/>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sktop Web Mockup">
    <p:spTree>
      <p:nvGrpSpPr>
        <p:cNvPr id="1" name=""/>
        <p:cNvGrpSpPr/>
        <p:nvPr/>
      </p:nvGrpSpPr>
      <p:grpSpPr>
        <a:xfrm>
          <a:off x="0" y="0"/>
          <a:ext cx="0" cy="0"/>
          <a:chOff x="0" y="0"/>
          <a:chExt cx="0" cy="0"/>
        </a:xfrm>
      </p:grpSpPr>
      <p:sp>
        <p:nvSpPr>
          <p:cNvPr id="18" name="Picture Placeholder 13"/>
          <p:cNvSpPr>
            <a:spLocks noGrp="1"/>
          </p:cNvSpPr>
          <p:nvPr>
            <p:ph type="pic" sz="quarter" idx="14"/>
          </p:nvPr>
        </p:nvSpPr>
        <p:spPr>
          <a:xfrm>
            <a:off x="12901752" y="3940389"/>
            <a:ext cx="6780686" cy="3870367"/>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Nunito Light" charset="0"/>
                <a:ea typeface="Nunito Light" charset="0"/>
                <a:cs typeface="Nunito Light" charset="0"/>
              </a:defRPr>
            </a:lvl1pPr>
          </a:lstStyle>
          <a:p>
            <a:endParaRPr lang="en-US" dirty="0"/>
          </a:p>
        </p:txBody>
      </p:sp>
      <p:grpSp>
        <p:nvGrpSpPr>
          <p:cNvPr id="9" name="Group 8"/>
          <p:cNvGrpSpPr/>
          <p:nvPr userDrawn="1"/>
        </p:nvGrpSpPr>
        <p:grpSpPr>
          <a:xfrm rot="10800000">
            <a:off x="-23446" y="10974729"/>
            <a:ext cx="24535152" cy="4304369"/>
            <a:chOff x="0" y="-156114"/>
            <a:chExt cx="24535152" cy="4304369"/>
          </a:xfrm>
        </p:grpSpPr>
        <p:sp>
          <p:nvSpPr>
            <p:cNvPr id="10" name="Freeform 9"/>
            <p:cNvSpPr>
              <a:spLocks noChangeArrowheads="1"/>
            </p:cNvSpPr>
            <p:nvPr/>
          </p:nvSpPr>
          <p:spPr bwMode="auto">
            <a:xfrm>
              <a:off x="23378291" y="2431564"/>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1" name="Freeform 10"/>
            <p:cNvSpPr>
              <a:spLocks noChangeArrowheads="1"/>
            </p:cNvSpPr>
            <p:nvPr/>
          </p:nvSpPr>
          <p:spPr bwMode="auto">
            <a:xfrm>
              <a:off x="23079221" y="-88970"/>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2" name="Freeform 11"/>
            <p:cNvSpPr>
              <a:spLocks noChangeArrowheads="1"/>
            </p:cNvSpPr>
            <p:nvPr/>
          </p:nvSpPr>
          <p:spPr bwMode="auto">
            <a:xfrm>
              <a:off x="20776620" y="-88970"/>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3" name="Freeform 12"/>
            <p:cNvSpPr>
              <a:spLocks noChangeArrowheads="1"/>
            </p:cNvSpPr>
            <p:nvPr/>
          </p:nvSpPr>
          <p:spPr bwMode="auto">
            <a:xfrm>
              <a:off x="20420243" y="-88970"/>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4" name="Freeform 13"/>
            <p:cNvSpPr>
              <a:spLocks noChangeArrowheads="1"/>
            </p:cNvSpPr>
            <p:nvPr/>
          </p:nvSpPr>
          <p:spPr bwMode="auto">
            <a:xfrm>
              <a:off x="17677877" y="-88971"/>
              <a:ext cx="2785824" cy="3142198"/>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5" name="Freeform 14"/>
            <p:cNvSpPr>
              <a:spLocks noChangeArrowheads="1"/>
            </p:cNvSpPr>
            <p:nvPr/>
          </p:nvSpPr>
          <p:spPr bwMode="auto">
            <a:xfrm>
              <a:off x="17608342" y="-88971"/>
              <a:ext cx="2168684" cy="1925303"/>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6" name="Freeform 15"/>
            <p:cNvSpPr>
              <a:spLocks noChangeArrowheads="1"/>
            </p:cNvSpPr>
            <p:nvPr/>
          </p:nvSpPr>
          <p:spPr bwMode="auto">
            <a:xfrm>
              <a:off x="14888518" y="-88734"/>
              <a:ext cx="2811899" cy="1925303"/>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7" name="Freeform 16"/>
            <p:cNvSpPr>
              <a:spLocks noChangeArrowheads="1"/>
            </p:cNvSpPr>
            <p:nvPr/>
          </p:nvSpPr>
          <p:spPr bwMode="auto">
            <a:xfrm>
              <a:off x="13589856" y="-88970"/>
              <a:ext cx="4137447" cy="3520308"/>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9" name="Freeform 18"/>
            <p:cNvSpPr>
              <a:spLocks noChangeArrowheads="1"/>
            </p:cNvSpPr>
            <p:nvPr/>
          </p:nvSpPr>
          <p:spPr bwMode="auto">
            <a:xfrm>
              <a:off x="11104147" y="-111272"/>
              <a:ext cx="4346058" cy="3520308"/>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20" name="Freeform 19"/>
            <p:cNvSpPr>
              <a:spLocks noChangeArrowheads="1"/>
            </p:cNvSpPr>
            <p:nvPr/>
          </p:nvSpPr>
          <p:spPr bwMode="auto">
            <a:xfrm>
              <a:off x="9793019" y="-88970"/>
              <a:ext cx="369415" cy="195571"/>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21" name="Freeform 13"/>
            <p:cNvSpPr>
              <a:spLocks noChangeArrowheads="1"/>
            </p:cNvSpPr>
            <p:nvPr/>
          </p:nvSpPr>
          <p:spPr bwMode="auto">
            <a:xfrm>
              <a:off x="9698211" y="-88970"/>
              <a:ext cx="225996" cy="195571"/>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22" name="Freeform 14"/>
            <p:cNvSpPr>
              <a:spLocks noChangeArrowheads="1"/>
            </p:cNvSpPr>
            <p:nvPr/>
          </p:nvSpPr>
          <p:spPr bwMode="auto">
            <a:xfrm>
              <a:off x="8502000" y="61758"/>
              <a:ext cx="2646751" cy="2259950"/>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23" name="Freeform 15"/>
            <p:cNvSpPr>
              <a:spLocks noChangeArrowheads="1"/>
            </p:cNvSpPr>
            <p:nvPr/>
          </p:nvSpPr>
          <p:spPr bwMode="auto">
            <a:xfrm>
              <a:off x="6821130" y="61996"/>
              <a:ext cx="2985743" cy="2259950"/>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24" name="Freeform 16"/>
            <p:cNvSpPr>
              <a:spLocks noChangeArrowheads="1"/>
            </p:cNvSpPr>
            <p:nvPr/>
          </p:nvSpPr>
          <p:spPr bwMode="auto">
            <a:xfrm>
              <a:off x="6829814" y="-88970"/>
              <a:ext cx="2985743" cy="808366"/>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endParaRPr lang="en-US" sz="7197" b="0" i="0" dirty="0">
                <a:latin typeface="Nunito Light" charset="0"/>
              </a:endParaRPr>
            </a:p>
          </p:txBody>
        </p:sp>
        <p:sp>
          <p:nvSpPr>
            <p:cNvPr id="25" name="Freeform 17"/>
            <p:cNvSpPr>
              <a:spLocks noChangeArrowheads="1"/>
            </p:cNvSpPr>
            <p:nvPr/>
          </p:nvSpPr>
          <p:spPr bwMode="auto">
            <a:xfrm>
              <a:off x="5975275" y="-88970"/>
              <a:ext cx="943094" cy="808366"/>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6" name="Freeform 18"/>
            <p:cNvSpPr>
              <a:spLocks noChangeArrowheads="1"/>
            </p:cNvSpPr>
            <p:nvPr/>
          </p:nvSpPr>
          <p:spPr bwMode="auto">
            <a:xfrm>
              <a:off x="5608571" y="674793"/>
              <a:ext cx="2916204" cy="1642810"/>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27" name="Freeform 19"/>
            <p:cNvSpPr>
              <a:spLocks noChangeArrowheads="1"/>
            </p:cNvSpPr>
            <p:nvPr/>
          </p:nvSpPr>
          <p:spPr bwMode="auto">
            <a:xfrm>
              <a:off x="5092201" y="-155877"/>
              <a:ext cx="1760153" cy="2112184"/>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8" name="Freeform 20"/>
            <p:cNvSpPr>
              <a:spLocks noChangeArrowheads="1"/>
            </p:cNvSpPr>
            <p:nvPr/>
          </p:nvSpPr>
          <p:spPr bwMode="auto">
            <a:xfrm>
              <a:off x="443059" y="190760"/>
              <a:ext cx="5232654" cy="2977052"/>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29" name="Freeform 21"/>
            <p:cNvSpPr>
              <a:spLocks noChangeArrowheads="1"/>
            </p:cNvSpPr>
            <p:nvPr/>
          </p:nvSpPr>
          <p:spPr bwMode="auto">
            <a:xfrm>
              <a:off x="1264131" y="-156113"/>
              <a:ext cx="4393864" cy="2112184"/>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30" name="Freeform 22"/>
            <p:cNvSpPr>
              <a:spLocks noChangeArrowheads="1"/>
            </p:cNvSpPr>
            <p:nvPr/>
          </p:nvSpPr>
          <p:spPr bwMode="auto">
            <a:xfrm>
              <a:off x="1264131" y="-133574"/>
              <a:ext cx="921364" cy="369415"/>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31" name="Freeform 23"/>
            <p:cNvSpPr>
              <a:spLocks noChangeArrowheads="1"/>
            </p:cNvSpPr>
            <p:nvPr/>
          </p:nvSpPr>
          <p:spPr bwMode="auto">
            <a:xfrm>
              <a:off x="734484" y="-133574"/>
              <a:ext cx="621488" cy="369415"/>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32" name="Freeform 24"/>
            <p:cNvSpPr>
              <a:spLocks noChangeArrowheads="1"/>
            </p:cNvSpPr>
            <p:nvPr/>
          </p:nvSpPr>
          <p:spPr bwMode="auto">
            <a:xfrm>
              <a:off x="0" y="885559"/>
              <a:ext cx="447642" cy="2259950"/>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33" name="Freeform 25"/>
            <p:cNvSpPr>
              <a:spLocks noChangeArrowheads="1"/>
            </p:cNvSpPr>
            <p:nvPr/>
          </p:nvSpPr>
          <p:spPr bwMode="auto">
            <a:xfrm>
              <a:off x="0" y="-156114"/>
              <a:ext cx="1286433" cy="3342117"/>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34" name="Freeform 26"/>
            <p:cNvSpPr>
              <a:spLocks noChangeArrowheads="1"/>
            </p:cNvSpPr>
            <p:nvPr/>
          </p:nvSpPr>
          <p:spPr bwMode="auto">
            <a:xfrm>
              <a:off x="8462804" y="1591817"/>
              <a:ext cx="6988462" cy="1786231"/>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35" name="Freeform 12"/>
            <p:cNvSpPr>
              <a:spLocks noChangeArrowheads="1"/>
            </p:cNvSpPr>
            <p:nvPr/>
          </p:nvSpPr>
          <p:spPr bwMode="auto">
            <a:xfrm>
              <a:off x="9776123" y="-125128"/>
              <a:ext cx="2307757" cy="1734076"/>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grpSp>
    </p:spTree>
    <p:extLst>
      <p:ext uri="{BB962C8B-B14F-4D97-AF65-F5344CB8AC3E}">
        <p14:creationId xmlns:p14="http://schemas.microsoft.com/office/powerpoint/2010/main" val="65190758"/>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pp features">
    <p:spTree>
      <p:nvGrpSpPr>
        <p:cNvPr id="1" name=""/>
        <p:cNvGrpSpPr/>
        <p:nvPr/>
      </p:nvGrpSpPr>
      <p:grpSpPr>
        <a:xfrm>
          <a:off x="0" y="0"/>
          <a:ext cx="0" cy="0"/>
          <a:chOff x="0" y="0"/>
          <a:chExt cx="0" cy="0"/>
        </a:xfrm>
      </p:grpSpPr>
      <p:sp>
        <p:nvSpPr>
          <p:cNvPr id="4" name="Picture Placeholder 13"/>
          <p:cNvSpPr>
            <a:spLocks noGrp="1"/>
          </p:cNvSpPr>
          <p:nvPr>
            <p:ph type="pic" sz="quarter" idx="14"/>
          </p:nvPr>
        </p:nvSpPr>
        <p:spPr>
          <a:xfrm>
            <a:off x="4770022" y="2436714"/>
            <a:ext cx="4290417" cy="7627435"/>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Nunito Light" charset="0"/>
                <a:ea typeface="Nunito Light" charset="0"/>
                <a:cs typeface="Nunito Light" charset="0"/>
              </a:defRPr>
            </a:lvl1pPr>
          </a:lstStyle>
          <a:p>
            <a:endParaRPr lang="en-US" dirty="0"/>
          </a:p>
        </p:txBody>
      </p:sp>
      <p:grpSp>
        <p:nvGrpSpPr>
          <p:cNvPr id="3" name="Group 2"/>
          <p:cNvGrpSpPr/>
          <p:nvPr userDrawn="1"/>
        </p:nvGrpSpPr>
        <p:grpSpPr>
          <a:xfrm rot="10800000">
            <a:off x="-23446" y="10974729"/>
            <a:ext cx="24535152" cy="4304369"/>
            <a:chOff x="0" y="-156114"/>
            <a:chExt cx="24535152" cy="4304369"/>
          </a:xfrm>
        </p:grpSpPr>
        <p:sp>
          <p:nvSpPr>
            <p:cNvPr id="5" name="Freeform 4"/>
            <p:cNvSpPr>
              <a:spLocks noChangeArrowheads="1"/>
            </p:cNvSpPr>
            <p:nvPr/>
          </p:nvSpPr>
          <p:spPr bwMode="auto">
            <a:xfrm>
              <a:off x="23378291" y="2431564"/>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6" name="Freeform 5"/>
            <p:cNvSpPr>
              <a:spLocks noChangeArrowheads="1"/>
            </p:cNvSpPr>
            <p:nvPr/>
          </p:nvSpPr>
          <p:spPr bwMode="auto">
            <a:xfrm>
              <a:off x="23079221" y="-88970"/>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7" name="Freeform 6"/>
            <p:cNvSpPr>
              <a:spLocks noChangeArrowheads="1"/>
            </p:cNvSpPr>
            <p:nvPr/>
          </p:nvSpPr>
          <p:spPr bwMode="auto">
            <a:xfrm>
              <a:off x="20776620" y="-88970"/>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8" name="Freeform 7"/>
            <p:cNvSpPr>
              <a:spLocks noChangeArrowheads="1"/>
            </p:cNvSpPr>
            <p:nvPr/>
          </p:nvSpPr>
          <p:spPr bwMode="auto">
            <a:xfrm>
              <a:off x="20420243" y="-88970"/>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9" name="Freeform 8"/>
            <p:cNvSpPr>
              <a:spLocks noChangeArrowheads="1"/>
            </p:cNvSpPr>
            <p:nvPr/>
          </p:nvSpPr>
          <p:spPr bwMode="auto">
            <a:xfrm>
              <a:off x="17677877" y="-88971"/>
              <a:ext cx="2785824" cy="3142198"/>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0" name="Freeform 9"/>
            <p:cNvSpPr>
              <a:spLocks noChangeArrowheads="1"/>
            </p:cNvSpPr>
            <p:nvPr/>
          </p:nvSpPr>
          <p:spPr bwMode="auto">
            <a:xfrm>
              <a:off x="17608342" y="-88971"/>
              <a:ext cx="2168684" cy="1925303"/>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1" name="Freeform 10"/>
            <p:cNvSpPr>
              <a:spLocks noChangeArrowheads="1"/>
            </p:cNvSpPr>
            <p:nvPr/>
          </p:nvSpPr>
          <p:spPr bwMode="auto">
            <a:xfrm>
              <a:off x="14888518" y="-88734"/>
              <a:ext cx="2811899" cy="1925303"/>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2" name="Freeform 11"/>
            <p:cNvSpPr>
              <a:spLocks noChangeArrowheads="1"/>
            </p:cNvSpPr>
            <p:nvPr/>
          </p:nvSpPr>
          <p:spPr bwMode="auto">
            <a:xfrm>
              <a:off x="13589856" y="-88970"/>
              <a:ext cx="4137447" cy="3520308"/>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3" name="Freeform 12"/>
            <p:cNvSpPr>
              <a:spLocks noChangeArrowheads="1"/>
            </p:cNvSpPr>
            <p:nvPr/>
          </p:nvSpPr>
          <p:spPr bwMode="auto">
            <a:xfrm>
              <a:off x="11104147" y="-111272"/>
              <a:ext cx="4346058" cy="3520308"/>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14" name="Freeform 13"/>
            <p:cNvSpPr>
              <a:spLocks noChangeArrowheads="1"/>
            </p:cNvSpPr>
            <p:nvPr/>
          </p:nvSpPr>
          <p:spPr bwMode="auto">
            <a:xfrm>
              <a:off x="9793019" y="-88970"/>
              <a:ext cx="369415" cy="195571"/>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5" name="Freeform 13"/>
            <p:cNvSpPr>
              <a:spLocks noChangeArrowheads="1"/>
            </p:cNvSpPr>
            <p:nvPr/>
          </p:nvSpPr>
          <p:spPr bwMode="auto">
            <a:xfrm>
              <a:off x="9698211" y="-88970"/>
              <a:ext cx="225996" cy="195571"/>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6" name="Freeform 14"/>
            <p:cNvSpPr>
              <a:spLocks noChangeArrowheads="1"/>
            </p:cNvSpPr>
            <p:nvPr/>
          </p:nvSpPr>
          <p:spPr bwMode="auto">
            <a:xfrm>
              <a:off x="8502000" y="61758"/>
              <a:ext cx="2646751" cy="2259950"/>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17" name="Freeform 15"/>
            <p:cNvSpPr>
              <a:spLocks noChangeArrowheads="1"/>
            </p:cNvSpPr>
            <p:nvPr/>
          </p:nvSpPr>
          <p:spPr bwMode="auto">
            <a:xfrm>
              <a:off x="6821130" y="61996"/>
              <a:ext cx="2985743" cy="2259950"/>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8" name="Freeform 16"/>
            <p:cNvSpPr>
              <a:spLocks noChangeArrowheads="1"/>
            </p:cNvSpPr>
            <p:nvPr/>
          </p:nvSpPr>
          <p:spPr bwMode="auto">
            <a:xfrm>
              <a:off x="6829814" y="-88970"/>
              <a:ext cx="2985743" cy="808366"/>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endParaRPr lang="en-US" sz="7197" b="0" i="0" dirty="0">
                <a:latin typeface="Nunito Light" charset="0"/>
              </a:endParaRPr>
            </a:p>
          </p:txBody>
        </p:sp>
        <p:sp>
          <p:nvSpPr>
            <p:cNvPr id="19" name="Freeform 17"/>
            <p:cNvSpPr>
              <a:spLocks noChangeArrowheads="1"/>
            </p:cNvSpPr>
            <p:nvPr/>
          </p:nvSpPr>
          <p:spPr bwMode="auto">
            <a:xfrm>
              <a:off x="5975275" y="-88970"/>
              <a:ext cx="943094" cy="808366"/>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0" name="Freeform 18"/>
            <p:cNvSpPr>
              <a:spLocks noChangeArrowheads="1"/>
            </p:cNvSpPr>
            <p:nvPr/>
          </p:nvSpPr>
          <p:spPr bwMode="auto">
            <a:xfrm>
              <a:off x="5608571" y="674793"/>
              <a:ext cx="2916204" cy="1642810"/>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21" name="Freeform 19"/>
            <p:cNvSpPr>
              <a:spLocks noChangeArrowheads="1"/>
            </p:cNvSpPr>
            <p:nvPr/>
          </p:nvSpPr>
          <p:spPr bwMode="auto">
            <a:xfrm>
              <a:off x="5092201" y="-155877"/>
              <a:ext cx="1760153" cy="2112184"/>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2" name="Freeform 20"/>
            <p:cNvSpPr>
              <a:spLocks noChangeArrowheads="1"/>
            </p:cNvSpPr>
            <p:nvPr/>
          </p:nvSpPr>
          <p:spPr bwMode="auto">
            <a:xfrm>
              <a:off x="443059" y="190760"/>
              <a:ext cx="5232654" cy="2977052"/>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23" name="Freeform 21"/>
            <p:cNvSpPr>
              <a:spLocks noChangeArrowheads="1"/>
            </p:cNvSpPr>
            <p:nvPr/>
          </p:nvSpPr>
          <p:spPr bwMode="auto">
            <a:xfrm>
              <a:off x="1264131" y="-156113"/>
              <a:ext cx="4393864" cy="2112184"/>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24" name="Freeform 22"/>
            <p:cNvSpPr>
              <a:spLocks noChangeArrowheads="1"/>
            </p:cNvSpPr>
            <p:nvPr/>
          </p:nvSpPr>
          <p:spPr bwMode="auto">
            <a:xfrm>
              <a:off x="1264131" y="-133574"/>
              <a:ext cx="921364" cy="369415"/>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5" name="Freeform 23"/>
            <p:cNvSpPr>
              <a:spLocks noChangeArrowheads="1"/>
            </p:cNvSpPr>
            <p:nvPr/>
          </p:nvSpPr>
          <p:spPr bwMode="auto">
            <a:xfrm>
              <a:off x="734484" y="-133574"/>
              <a:ext cx="621488" cy="369415"/>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6" name="Freeform 24"/>
            <p:cNvSpPr>
              <a:spLocks noChangeArrowheads="1"/>
            </p:cNvSpPr>
            <p:nvPr/>
          </p:nvSpPr>
          <p:spPr bwMode="auto">
            <a:xfrm>
              <a:off x="0" y="885559"/>
              <a:ext cx="447642" cy="2259950"/>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27" name="Freeform 25"/>
            <p:cNvSpPr>
              <a:spLocks noChangeArrowheads="1"/>
            </p:cNvSpPr>
            <p:nvPr/>
          </p:nvSpPr>
          <p:spPr bwMode="auto">
            <a:xfrm>
              <a:off x="0" y="-156114"/>
              <a:ext cx="1286433" cy="3342117"/>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28" name="Freeform 26"/>
            <p:cNvSpPr>
              <a:spLocks noChangeArrowheads="1"/>
            </p:cNvSpPr>
            <p:nvPr/>
          </p:nvSpPr>
          <p:spPr bwMode="auto">
            <a:xfrm>
              <a:off x="8462804" y="1591817"/>
              <a:ext cx="6988462" cy="1786231"/>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29" name="Freeform 12"/>
            <p:cNvSpPr>
              <a:spLocks noChangeArrowheads="1"/>
            </p:cNvSpPr>
            <p:nvPr/>
          </p:nvSpPr>
          <p:spPr bwMode="auto">
            <a:xfrm>
              <a:off x="9776123" y="-125128"/>
              <a:ext cx="2307757" cy="1734076"/>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grpSp>
    </p:spTree>
    <p:extLst>
      <p:ext uri="{BB962C8B-B14F-4D97-AF65-F5344CB8AC3E}">
        <p14:creationId xmlns:p14="http://schemas.microsoft.com/office/powerpoint/2010/main" val="1597461797"/>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App features">
    <p:spTree>
      <p:nvGrpSpPr>
        <p:cNvPr id="1" name=""/>
        <p:cNvGrpSpPr/>
        <p:nvPr/>
      </p:nvGrpSpPr>
      <p:grpSpPr>
        <a:xfrm>
          <a:off x="0" y="0"/>
          <a:ext cx="0" cy="0"/>
          <a:chOff x="0" y="0"/>
          <a:chExt cx="0" cy="0"/>
        </a:xfrm>
      </p:grpSpPr>
      <p:sp>
        <p:nvSpPr>
          <p:cNvPr id="5" name="Picture Placeholder 13"/>
          <p:cNvSpPr>
            <a:spLocks noGrp="1"/>
          </p:cNvSpPr>
          <p:nvPr>
            <p:ph type="pic" sz="quarter" idx="14"/>
          </p:nvPr>
        </p:nvSpPr>
        <p:spPr>
          <a:xfrm>
            <a:off x="3410888" y="3912686"/>
            <a:ext cx="7567384" cy="4780342"/>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Nunito Light" charset="0"/>
                <a:ea typeface="Nunito Light" charset="0"/>
                <a:cs typeface="Nunito Light" charset="0"/>
              </a:defRPr>
            </a:lvl1pPr>
          </a:lstStyle>
          <a:p>
            <a:endParaRPr lang="en-US" dirty="0"/>
          </a:p>
        </p:txBody>
      </p:sp>
      <p:grpSp>
        <p:nvGrpSpPr>
          <p:cNvPr id="3" name="Group 2"/>
          <p:cNvGrpSpPr/>
          <p:nvPr userDrawn="1"/>
        </p:nvGrpSpPr>
        <p:grpSpPr>
          <a:xfrm rot="10800000">
            <a:off x="-23446" y="10974729"/>
            <a:ext cx="24535152" cy="4304369"/>
            <a:chOff x="0" y="-156114"/>
            <a:chExt cx="24535152" cy="4304369"/>
          </a:xfrm>
        </p:grpSpPr>
        <p:sp>
          <p:nvSpPr>
            <p:cNvPr id="4" name="Freeform 3"/>
            <p:cNvSpPr>
              <a:spLocks noChangeArrowheads="1"/>
            </p:cNvSpPr>
            <p:nvPr/>
          </p:nvSpPr>
          <p:spPr bwMode="auto">
            <a:xfrm>
              <a:off x="23378291" y="2431564"/>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6" name="Freeform 5"/>
            <p:cNvSpPr>
              <a:spLocks noChangeArrowheads="1"/>
            </p:cNvSpPr>
            <p:nvPr/>
          </p:nvSpPr>
          <p:spPr bwMode="auto">
            <a:xfrm>
              <a:off x="23079221" y="-88970"/>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7" name="Freeform 6"/>
            <p:cNvSpPr>
              <a:spLocks noChangeArrowheads="1"/>
            </p:cNvSpPr>
            <p:nvPr/>
          </p:nvSpPr>
          <p:spPr bwMode="auto">
            <a:xfrm>
              <a:off x="20776620" y="-88970"/>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8" name="Freeform 7"/>
            <p:cNvSpPr>
              <a:spLocks noChangeArrowheads="1"/>
            </p:cNvSpPr>
            <p:nvPr/>
          </p:nvSpPr>
          <p:spPr bwMode="auto">
            <a:xfrm>
              <a:off x="20420243" y="-88970"/>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9" name="Freeform 8"/>
            <p:cNvSpPr>
              <a:spLocks noChangeArrowheads="1"/>
            </p:cNvSpPr>
            <p:nvPr/>
          </p:nvSpPr>
          <p:spPr bwMode="auto">
            <a:xfrm>
              <a:off x="17677877" y="-88971"/>
              <a:ext cx="2785824" cy="3142198"/>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0" name="Freeform 9"/>
            <p:cNvSpPr>
              <a:spLocks noChangeArrowheads="1"/>
            </p:cNvSpPr>
            <p:nvPr/>
          </p:nvSpPr>
          <p:spPr bwMode="auto">
            <a:xfrm>
              <a:off x="17608342" y="-88971"/>
              <a:ext cx="2168684" cy="1925303"/>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1" name="Freeform 10"/>
            <p:cNvSpPr>
              <a:spLocks noChangeArrowheads="1"/>
            </p:cNvSpPr>
            <p:nvPr/>
          </p:nvSpPr>
          <p:spPr bwMode="auto">
            <a:xfrm>
              <a:off x="14888518" y="-88734"/>
              <a:ext cx="2811899" cy="1925303"/>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2" name="Freeform 11"/>
            <p:cNvSpPr>
              <a:spLocks noChangeArrowheads="1"/>
            </p:cNvSpPr>
            <p:nvPr/>
          </p:nvSpPr>
          <p:spPr bwMode="auto">
            <a:xfrm>
              <a:off x="13589856" y="-88970"/>
              <a:ext cx="4137447" cy="3520308"/>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3" name="Freeform 12"/>
            <p:cNvSpPr>
              <a:spLocks noChangeArrowheads="1"/>
            </p:cNvSpPr>
            <p:nvPr/>
          </p:nvSpPr>
          <p:spPr bwMode="auto">
            <a:xfrm>
              <a:off x="11104147" y="-111272"/>
              <a:ext cx="4346058" cy="3520308"/>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14" name="Freeform 13"/>
            <p:cNvSpPr>
              <a:spLocks noChangeArrowheads="1"/>
            </p:cNvSpPr>
            <p:nvPr/>
          </p:nvSpPr>
          <p:spPr bwMode="auto">
            <a:xfrm>
              <a:off x="9793019" y="-88970"/>
              <a:ext cx="369415" cy="195571"/>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5" name="Freeform 13"/>
            <p:cNvSpPr>
              <a:spLocks noChangeArrowheads="1"/>
            </p:cNvSpPr>
            <p:nvPr/>
          </p:nvSpPr>
          <p:spPr bwMode="auto">
            <a:xfrm>
              <a:off x="9698211" y="-88970"/>
              <a:ext cx="225996" cy="195571"/>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6" name="Freeform 14"/>
            <p:cNvSpPr>
              <a:spLocks noChangeArrowheads="1"/>
            </p:cNvSpPr>
            <p:nvPr/>
          </p:nvSpPr>
          <p:spPr bwMode="auto">
            <a:xfrm>
              <a:off x="8502000" y="61758"/>
              <a:ext cx="2646751" cy="2259950"/>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17" name="Freeform 15"/>
            <p:cNvSpPr>
              <a:spLocks noChangeArrowheads="1"/>
            </p:cNvSpPr>
            <p:nvPr/>
          </p:nvSpPr>
          <p:spPr bwMode="auto">
            <a:xfrm>
              <a:off x="6821130" y="61996"/>
              <a:ext cx="2985743" cy="2259950"/>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8" name="Freeform 16"/>
            <p:cNvSpPr>
              <a:spLocks noChangeArrowheads="1"/>
            </p:cNvSpPr>
            <p:nvPr/>
          </p:nvSpPr>
          <p:spPr bwMode="auto">
            <a:xfrm>
              <a:off x="6829814" y="-88970"/>
              <a:ext cx="2985743" cy="808366"/>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endParaRPr lang="en-US" sz="7197" b="0" i="0" dirty="0">
                <a:latin typeface="Nunito Light" charset="0"/>
              </a:endParaRPr>
            </a:p>
          </p:txBody>
        </p:sp>
        <p:sp>
          <p:nvSpPr>
            <p:cNvPr id="19" name="Freeform 17"/>
            <p:cNvSpPr>
              <a:spLocks noChangeArrowheads="1"/>
            </p:cNvSpPr>
            <p:nvPr/>
          </p:nvSpPr>
          <p:spPr bwMode="auto">
            <a:xfrm>
              <a:off x="5975275" y="-88970"/>
              <a:ext cx="943094" cy="808366"/>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0" name="Freeform 18"/>
            <p:cNvSpPr>
              <a:spLocks noChangeArrowheads="1"/>
            </p:cNvSpPr>
            <p:nvPr/>
          </p:nvSpPr>
          <p:spPr bwMode="auto">
            <a:xfrm>
              <a:off x="5608571" y="674793"/>
              <a:ext cx="2916204" cy="1642810"/>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21" name="Freeform 19"/>
            <p:cNvSpPr>
              <a:spLocks noChangeArrowheads="1"/>
            </p:cNvSpPr>
            <p:nvPr/>
          </p:nvSpPr>
          <p:spPr bwMode="auto">
            <a:xfrm>
              <a:off x="5092201" y="-155877"/>
              <a:ext cx="1760153" cy="2112184"/>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2" name="Freeform 20"/>
            <p:cNvSpPr>
              <a:spLocks noChangeArrowheads="1"/>
            </p:cNvSpPr>
            <p:nvPr/>
          </p:nvSpPr>
          <p:spPr bwMode="auto">
            <a:xfrm>
              <a:off x="443059" y="190760"/>
              <a:ext cx="5232654" cy="2977052"/>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23" name="Freeform 21"/>
            <p:cNvSpPr>
              <a:spLocks noChangeArrowheads="1"/>
            </p:cNvSpPr>
            <p:nvPr/>
          </p:nvSpPr>
          <p:spPr bwMode="auto">
            <a:xfrm>
              <a:off x="1264131" y="-156113"/>
              <a:ext cx="4393864" cy="2112184"/>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24" name="Freeform 22"/>
            <p:cNvSpPr>
              <a:spLocks noChangeArrowheads="1"/>
            </p:cNvSpPr>
            <p:nvPr/>
          </p:nvSpPr>
          <p:spPr bwMode="auto">
            <a:xfrm>
              <a:off x="1264131" y="-133574"/>
              <a:ext cx="921364" cy="369415"/>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5" name="Freeform 23"/>
            <p:cNvSpPr>
              <a:spLocks noChangeArrowheads="1"/>
            </p:cNvSpPr>
            <p:nvPr/>
          </p:nvSpPr>
          <p:spPr bwMode="auto">
            <a:xfrm>
              <a:off x="734484" y="-133574"/>
              <a:ext cx="621488" cy="369415"/>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6" name="Freeform 24"/>
            <p:cNvSpPr>
              <a:spLocks noChangeArrowheads="1"/>
            </p:cNvSpPr>
            <p:nvPr/>
          </p:nvSpPr>
          <p:spPr bwMode="auto">
            <a:xfrm>
              <a:off x="0" y="885559"/>
              <a:ext cx="447642" cy="2259950"/>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27" name="Freeform 25"/>
            <p:cNvSpPr>
              <a:spLocks noChangeArrowheads="1"/>
            </p:cNvSpPr>
            <p:nvPr/>
          </p:nvSpPr>
          <p:spPr bwMode="auto">
            <a:xfrm>
              <a:off x="0" y="-156114"/>
              <a:ext cx="1286433" cy="3342117"/>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28" name="Freeform 26"/>
            <p:cNvSpPr>
              <a:spLocks noChangeArrowheads="1"/>
            </p:cNvSpPr>
            <p:nvPr/>
          </p:nvSpPr>
          <p:spPr bwMode="auto">
            <a:xfrm>
              <a:off x="8462804" y="1591817"/>
              <a:ext cx="6988462" cy="1786231"/>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29" name="Freeform 12"/>
            <p:cNvSpPr>
              <a:spLocks noChangeArrowheads="1"/>
            </p:cNvSpPr>
            <p:nvPr/>
          </p:nvSpPr>
          <p:spPr bwMode="auto">
            <a:xfrm>
              <a:off x="9776123" y="-125128"/>
              <a:ext cx="2307757" cy="1734076"/>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grpSp>
    </p:spTree>
    <p:extLst>
      <p:ext uri="{BB962C8B-B14F-4D97-AF65-F5344CB8AC3E}">
        <p14:creationId xmlns:p14="http://schemas.microsoft.com/office/powerpoint/2010/main" val="565679538"/>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49" name="Picture Placeholder 13"/>
          <p:cNvSpPr>
            <a:spLocks noGrp="1"/>
          </p:cNvSpPr>
          <p:nvPr>
            <p:ph type="pic" sz="quarter" idx="14"/>
          </p:nvPr>
        </p:nvSpPr>
        <p:spPr>
          <a:xfrm>
            <a:off x="0" y="0"/>
            <a:ext cx="24377650" cy="13716000"/>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Nunito Light" charset="0"/>
                <a:ea typeface="Nunito Light" charset="0"/>
                <a:cs typeface="Nunito Light" charset="0"/>
              </a:defRPr>
            </a:lvl1pPr>
          </a:lstStyle>
          <a:p>
            <a:endParaRPr lang="en-US" dirty="0"/>
          </a:p>
        </p:txBody>
      </p:sp>
    </p:spTree>
    <p:extLst>
      <p:ext uri="{BB962C8B-B14F-4D97-AF65-F5344CB8AC3E}">
        <p14:creationId xmlns:p14="http://schemas.microsoft.com/office/powerpoint/2010/main" val="420089133"/>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reative Break Picture">
    <p:spTree>
      <p:nvGrpSpPr>
        <p:cNvPr id="1" name=""/>
        <p:cNvGrpSpPr/>
        <p:nvPr/>
      </p:nvGrpSpPr>
      <p:grpSpPr>
        <a:xfrm>
          <a:off x="0" y="0"/>
          <a:ext cx="0" cy="0"/>
          <a:chOff x="0" y="0"/>
          <a:chExt cx="0" cy="0"/>
        </a:xfrm>
      </p:grpSpPr>
      <p:sp>
        <p:nvSpPr>
          <p:cNvPr id="4" name="Picture Placeholder 3"/>
          <p:cNvSpPr>
            <a:spLocks noGrp="1"/>
          </p:cNvSpPr>
          <p:nvPr>
            <p:ph type="pic" sz="quarter" idx="15"/>
          </p:nvPr>
        </p:nvSpPr>
        <p:spPr>
          <a:xfrm>
            <a:off x="13905212" y="1952726"/>
            <a:ext cx="8420998" cy="8420998"/>
          </a:xfrm>
          <a:custGeom>
            <a:avLst/>
            <a:gdLst>
              <a:gd name="connsiteX0" fmla="*/ 1794805 w 3589610"/>
              <a:gd name="connsiteY0" fmla="*/ 0 h 3589610"/>
              <a:gd name="connsiteX1" fmla="*/ 3589610 w 3589610"/>
              <a:gd name="connsiteY1" fmla="*/ 1794805 h 3589610"/>
              <a:gd name="connsiteX2" fmla="*/ 1794805 w 3589610"/>
              <a:gd name="connsiteY2" fmla="*/ 3589610 h 3589610"/>
              <a:gd name="connsiteX3" fmla="*/ 0 w 3589610"/>
              <a:gd name="connsiteY3" fmla="*/ 1794805 h 3589610"/>
              <a:gd name="connsiteX4" fmla="*/ 1794805 w 3589610"/>
              <a:gd name="connsiteY4" fmla="*/ 0 h 3589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9610" h="3589610">
                <a:moveTo>
                  <a:pt x="1794805" y="0"/>
                </a:moveTo>
                <a:cubicBezTo>
                  <a:pt x="2786048" y="0"/>
                  <a:pt x="3589610" y="803562"/>
                  <a:pt x="3589610" y="1794805"/>
                </a:cubicBezTo>
                <a:cubicBezTo>
                  <a:pt x="3589610" y="2786048"/>
                  <a:pt x="2786048" y="3589610"/>
                  <a:pt x="1794805" y="3589610"/>
                </a:cubicBezTo>
                <a:cubicBezTo>
                  <a:pt x="803562" y="3589610"/>
                  <a:pt x="0" y="2786048"/>
                  <a:pt x="0" y="1794805"/>
                </a:cubicBezTo>
                <a:cubicBezTo>
                  <a:pt x="0" y="803562"/>
                  <a:pt x="803562" y="0"/>
                  <a:pt x="1794805" y="0"/>
                </a:cubicBezTo>
                <a:close/>
              </a:path>
            </a:pathLst>
          </a:custGeom>
          <a:solidFill>
            <a:schemeClr val="bg1">
              <a:lumMod val="95000"/>
            </a:schemeClr>
          </a:solidFill>
          <a:effectLst/>
        </p:spPr>
        <p:txBody>
          <a:bodyPr wrap="square">
            <a:noAutofit/>
          </a:bodyPr>
          <a:lstStyle>
            <a:lvl1pPr marL="0" indent="0">
              <a:buNone/>
              <a:defRPr sz="2400" b="0" i="0">
                <a:ln>
                  <a:noFill/>
                </a:ln>
                <a:solidFill>
                  <a:schemeClr val="tx2"/>
                </a:solidFill>
                <a:latin typeface="Nunito Light" charset="0"/>
                <a:ea typeface="Nunito Light" charset="0"/>
                <a:cs typeface="Nunito Light" charset="0"/>
              </a:defRPr>
            </a:lvl1pPr>
          </a:lstStyle>
          <a:p>
            <a:endParaRPr lang="en-US" dirty="0"/>
          </a:p>
        </p:txBody>
      </p:sp>
      <p:grpSp>
        <p:nvGrpSpPr>
          <p:cNvPr id="5" name="Group 4"/>
          <p:cNvGrpSpPr/>
          <p:nvPr userDrawn="1"/>
        </p:nvGrpSpPr>
        <p:grpSpPr>
          <a:xfrm rot="10800000">
            <a:off x="-23446" y="10974729"/>
            <a:ext cx="24535152" cy="4304369"/>
            <a:chOff x="0" y="-156114"/>
            <a:chExt cx="24535152" cy="4304369"/>
          </a:xfrm>
        </p:grpSpPr>
        <p:sp>
          <p:nvSpPr>
            <p:cNvPr id="6" name="Freeform 5"/>
            <p:cNvSpPr>
              <a:spLocks noChangeArrowheads="1"/>
            </p:cNvSpPr>
            <p:nvPr/>
          </p:nvSpPr>
          <p:spPr bwMode="auto">
            <a:xfrm>
              <a:off x="23378291" y="2431564"/>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7" name="Freeform 6"/>
            <p:cNvSpPr>
              <a:spLocks noChangeArrowheads="1"/>
            </p:cNvSpPr>
            <p:nvPr/>
          </p:nvSpPr>
          <p:spPr bwMode="auto">
            <a:xfrm>
              <a:off x="23079221" y="-88970"/>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8" name="Freeform 7"/>
            <p:cNvSpPr>
              <a:spLocks noChangeArrowheads="1"/>
            </p:cNvSpPr>
            <p:nvPr/>
          </p:nvSpPr>
          <p:spPr bwMode="auto">
            <a:xfrm>
              <a:off x="20776620" y="-88970"/>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9" name="Freeform 8"/>
            <p:cNvSpPr>
              <a:spLocks noChangeArrowheads="1"/>
            </p:cNvSpPr>
            <p:nvPr/>
          </p:nvSpPr>
          <p:spPr bwMode="auto">
            <a:xfrm>
              <a:off x="20420243" y="-88970"/>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0" name="Freeform 9"/>
            <p:cNvSpPr>
              <a:spLocks noChangeArrowheads="1"/>
            </p:cNvSpPr>
            <p:nvPr/>
          </p:nvSpPr>
          <p:spPr bwMode="auto">
            <a:xfrm>
              <a:off x="17677877" y="-88971"/>
              <a:ext cx="2785824" cy="3142198"/>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1" name="Freeform 10"/>
            <p:cNvSpPr>
              <a:spLocks noChangeArrowheads="1"/>
            </p:cNvSpPr>
            <p:nvPr/>
          </p:nvSpPr>
          <p:spPr bwMode="auto">
            <a:xfrm>
              <a:off x="17608342" y="-88971"/>
              <a:ext cx="2168684" cy="1925303"/>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2" name="Freeform 11"/>
            <p:cNvSpPr>
              <a:spLocks noChangeArrowheads="1"/>
            </p:cNvSpPr>
            <p:nvPr/>
          </p:nvSpPr>
          <p:spPr bwMode="auto">
            <a:xfrm>
              <a:off x="14888518" y="-88734"/>
              <a:ext cx="2811899" cy="1925303"/>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3" name="Freeform 12"/>
            <p:cNvSpPr>
              <a:spLocks noChangeArrowheads="1"/>
            </p:cNvSpPr>
            <p:nvPr/>
          </p:nvSpPr>
          <p:spPr bwMode="auto">
            <a:xfrm>
              <a:off x="13589856" y="-88970"/>
              <a:ext cx="4137447" cy="3520308"/>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4" name="Freeform 13"/>
            <p:cNvSpPr>
              <a:spLocks noChangeArrowheads="1"/>
            </p:cNvSpPr>
            <p:nvPr/>
          </p:nvSpPr>
          <p:spPr bwMode="auto">
            <a:xfrm>
              <a:off x="11104147" y="-111272"/>
              <a:ext cx="4346058" cy="3520308"/>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15" name="Freeform 14"/>
            <p:cNvSpPr>
              <a:spLocks noChangeArrowheads="1"/>
            </p:cNvSpPr>
            <p:nvPr/>
          </p:nvSpPr>
          <p:spPr bwMode="auto">
            <a:xfrm>
              <a:off x="9793019" y="-88970"/>
              <a:ext cx="369415" cy="195571"/>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6" name="Freeform 13"/>
            <p:cNvSpPr>
              <a:spLocks noChangeArrowheads="1"/>
            </p:cNvSpPr>
            <p:nvPr/>
          </p:nvSpPr>
          <p:spPr bwMode="auto">
            <a:xfrm>
              <a:off x="9698211" y="-88970"/>
              <a:ext cx="225996" cy="195571"/>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7" name="Freeform 14"/>
            <p:cNvSpPr>
              <a:spLocks noChangeArrowheads="1"/>
            </p:cNvSpPr>
            <p:nvPr/>
          </p:nvSpPr>
          <p:spPr bwMode="auto">
            <a:xfrm>
              <a:off x="8502000" y="61758"/>
              <a:ext cx="2646751" cy="2259950"/>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18" name="Freeform 15"/>
            <p:cNvSpPr>
              <a:spLocks noChangeArrowheads="1"/>
            </p:cNvSpPr>
            <p:nvPr/>
          </p:nvSpPr>
          <p:spPr bwMode="auto">
            <a:xfrm>
              <a:off x="6821130" y="61996"/>
              <a:ext cx="2985743" cy="2259950"/>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9" name="Freeform 16"/>
            <p:cNvSpPr>
              <a:spLocks noChangeArrowheads="1"/>
            </p:cNvSpPr>
            <p:nvPr/>
          </p:nvSpPr>
          <p:spPr bwMode="auto">
            <a:xfrm>
              <a:off x="6829814" y="-88970"/>
              <a:ext cx="2985743" cy="808366"/>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endParaRPr lang="en-US" sz="7197" b="0" i="0" dirty="0">
                <a:latin typeface="Nunito Light" charset="0"/>
              </a:endParaRPr>
            </a:p>
          </p:txBody>
        </p:sp>
        <p:sp>
          <p:nvSpPr>
            <p:cNvPr id="20" name="Freeform 17"/>
            <p:cNvSpPr>
              <a:spLocks noChangeArrowheads="1"/>
            </p:cNvSpPr>
            <p:nvPr/>
          </p:nvSpPr>
          <p:spPr bwMode="auto">
            <a:xfrm>
              <a:off x="5975275" y="-88970"/>
              <a:ext cx="943094" cy="808366"/>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1" name="Freeform 18"/>
            <p:cNvSpPr>
              <a:spLocks noChangeArrowheads="1"/>
            </p:cNvSpPr>
            <p:nvPr/>
          </p:nvSpPr>
          <p:spPr bwMode="auto">
            <a:xfrm>
              <a:off x="5608571" y="674793"/>
              <a:ext cx="2916204" cy="1642810"/>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22" name="Freeform 19"/>
            <p:cNvSpPr>
              <a:spLocks noChangeArrowheads="1"/>
            </p:cNvSpPr>
            <p:nvPr/>
          </p:nvSpPr>
          <p:spPr bwMode="auto">
            <a:xfrm>
              <a:off x="5092201" y="-155877"/>
              <a:ext cx="1760153" cy="2112184"/>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3" name="Freeform 20"/>
            <p:cNvSpPr>
              <a:spLocks noChangeArrowheads="1"/>
            </p:cNvSpPr>
            <p:nvPr/>
          </p:nvSpPr>
          <p:spPr bwMode="auto">
            <a:xfrm>
              <a:off x="443059" y="190760"/>
              <a:ext cx="5232654" cy="2977052"/>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24" name="Freeform 21"/>
            <p:cNvSpPr>
              <a:spLocks noChangeArrowheads="1"/>
            </p:cNvSpPr>
            <p:nvPr/>
          </p:nvSpPr>
          <p:spPr bwMode="auto">
            <a:xfrm>
              <a:off x="1264131" y="-156113"/>
              <a:ext cx="4393864" cy="2112184"/>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25" name="Freeform 22"/>
            <p:cNvSpPr>
              <a:spLocks noChangeArrowheads="1"/>
            </p:cNvSpPr>
            <p:nvPr/>
          </p:nvSpPr>
          <p:spPr bwMode="auto">
            <a:xfrm>
              <a:off x="1264131" y="-133574"/>
              <a:ext cx="921364" cy="369415"/>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6" name="Freeform 23"/>
            <p:cNvSpPr>
              <a:spLocks noChangeArrowheads="1"/>
            </p:cNvSpPr>
            <p:nvPr/>
          </p:nvSpPr>
          <p:spPr bwMode="auto">
            <a:xfrm>
              <a:off x="734484" y="-133574"/>
              <a:ext cx="621488" cy="369415"/>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7" name="Freeform 24"/>
            <p:cNvSpPr>
              <a:spLocks noChangeArrowheads="1"/>
            </p:cNvSpPr>
            <p:nvPr/>
          </p:nvSpPr>
          <p:spPr bwMode="auto">
            <a:xfrm>
              <a:off x="0" y="885559"/>
              <a:ext cx="447642" cy="2259950"/>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28" name="Freeform 25"/>
            <p:cNvSpPr>
              <a:spLocks noChangeArrowheads="1"/>
            </p:cNvSpPr>
            <p:nvPr/>
          </p:nvSpPr>
          <p:spPr bwMode="auto">
            <a:xfrm>
              <a:off x="0" y="-156114"/>
              <a:ext cx="1286433" cy="3342117"/>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29" name="Freeform 26"/>
            <p:cNvSpPr>
              <a:spLocks noChangeArrowheads="1"/>
            </p:cNvSpPr>
            <p:nvPr/>
          </p:nvSpPr>
          <p:spPr bwMode="auto">
            <a:xfrm>
              <a:off x="8462804" y="1591817"/>
              <a:ext cx="6988462" cy="1786231"/>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30" name="Freeform 12"/>
            <p:cNvSpPr>
              <a:spLocks noChangeArrowheads="1"/>
            </p:cNvSpPr>
            <p:nvPr/>
          </p:nvSpPr>
          <p:spPr bwMode="auto">
            <a:xfrm>
              <a:off x="9776123" y="-125128"/>
              <a:ext cx="2307757" cy="1734076"/>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grpSp>
    </p:spTree>
    <p:extLst>
      <p:ext uri="{BB962C8B-B14F-4D97-AF65-F5344CB8AC3E}">
        <p14:creationId xmlns:p14="http://schemas.microsoft.com/office/powerpoint/2010/main" val="1721947180"/>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754" r:id="rId1"/>
    <p:sldLayoutId id="2147483964" r:id="rId2"/>
    <p:sldLayoutId id="2147483965" r:id="rId3"/>
    <p:sldLayoutId id="2147483962" r:id="rId4"/>
    <p:sldLayoutId id="2147483958" r:id="rId5"/>
    <p:sldLayoutId id="2147483959" r:id="rId6"/>
    <p:sldLayoutId id="2147483960" r:id="rId7"/>
    <p:sldLayoutId id="2147483953" r:id="rId8"/>
    <p:sldLayoutId id="2147483956" r:id="rId9"/>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hf hdr="0" ftr="0" dt="0"/>
  <p:txStyles>
    <p:titleStyle>
      <a:lvl1pPr algn="l" defTabSz="1828434" rtl="0" eaLnBrk="1" latinLnBrk="0" hangingPunct="1">
        <a:lnSpc>
          <a:spcPct val="90000"/>
        </a:lnSpc>
        <a:spcBef>
          <a:spcPct val="0"/>
        </a:spcBef>
        <a:buNone/>
        <a:defRPr lang="en-US" sz="6000" kern="1200">
          <a:solidFill>
            <a:schemeClr val="tx1"/>
          </a:solidFill>
          <a:latin typeface="Lato Light" charset="0"/>
          <a:ea typeface="Lato Light" charset="0"/>
          <a:cs typeface="Lato Light" charset="0"/>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Lato Light" charset="0"/>
          <a:ea typeface="Lato Light" charset="0"/>
          <a:cs typeface="Lato Light"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Lato Light" charset="0"/>
          <a:ea typeface="Lato Light" charset="0"/>
          <a:cs typeface="Lato Light"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Lato Light" charset="0"/>
          <a:ea typeface="Lato Light" charset="0"/>
          <a:cs typeface="Lato Light"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kern="1200" dirty="0" smtClean="0">
          <a:solidFill>
            <a:schemeClr val="tx1"/>
          </a:solidFill>
          <a:effectLst/>
          <a:latin typeface="Lato Light" charset="0"/>
          <a:ea typeface="Lato Light" charset="0"/>
          <a:cs typeface="Lato Light"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kern="1200" dirty="0">
          <a:solidFill>
            <a:schemeClr val="tx1"/>
          </a:solidFill>
          <a:effectLst/>
          <a:latin typeface="Lato Light" charset="0"/>
          <a:ea typeface="Lato Light" charset="0"/>
          <a:cs typeface="Lato Light"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p:cNvGrpSpPr/>
          <p:nvPr/>
        </p:nvGrpSpPr>
        <p:grpSpPr>
          <a:xfrm>
            <a:off x="0" y="-1582768"/>
            <a:ext cx="24535152" cy="4304369"/>
            <a:chOff x="0" y="-156114"/>
            <a:chExt cx="24535152" cy="4304369"/>
          </a:xfrm>
        </p:grpSpPr>
        <p:sp>
          <p:nvSpPr>
            <p:cNvPr id="131" name="Freeform 130"/>
            <p:cNvSpPr>
              <a:spLocks noChangeArrowheads="1"/>
            </p:cNvSpPr>
            <p:nvPr/>
          </p:nvSpPr>
          <p:spPr bwMode="auto">
            <a:xfrm>
              <a:off x="23378291" y="2431564"/>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dirty="0">
                <a:latin typeface="Nunito Light" charset="0"/>
              </a:endParaRPr>
            </a:p>
          </p:txBody>
        </p:sp>
        <p:sp>
          <p:nvSpPr>
            <p:cNvPr id="132" name="Freeform 131"/>
            <p:cNvSpPr>
              <a:spLocks noChangeArrowheads="1"/>
            </p:cNvSpPr>
            <p:nvPr/>
          </p:nvSpPr>
          <p:spPr bwMode="auto">
            <a:xfrm>
              <a:off x="23079221" y="-88970"/>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sp>
          <p:nvSpPr>
            <p:cNvPr id="133" name="Freeform 132"/>
            <p:cNvSpPr>
              <a:spLocks noChangeArrowheads="1"/>
            </p:cNvSpPr>
            <p:nvPr/>
          </p:nvSpPr>
          <p:spPr bwMode="auto">
            <a:xfrm>
              <a:off x="20776620" y="-88970"/>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dirty="0">
                <a:latin typeface="Nunito Light" charset="0"/>
              </a:endParaRPr>
            </a:p>
          </p:txBody>
        </p:sp>
        <p:sp>
          <p:nvSpPr>
            <p:cNvPr id="134" name="Freeform 133"/>
            <p:cNvSpPr>
              <a:spLocks noChangeArrowheads="1"/>
            </p:cNvSpPr>
            <p:nvPr/>
          </p:nvSpPr>
          <p:spPr bwMode="auto">
            <a:xfrm>
              <a:off x="20420243" y="-88970"/>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sp>
          <p:nvSpPr>
            <p:cNvPr id="135" name="Freeform 134"/>
            <p:cNvSpPr>
              <a:spLocks noChangeArrowheads="1"/>
            </p:cNvSpPr>
            <p:nvPr/>
          </p:nvSpPr>
          <p:spPr bwMode="auto">
            <a:xfrm>
              <a:off x="17677877" y="-88971"/>
              <a:ext cx="2785824" cy="3142198"/>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endParaRPr lang="en-US" sz="7197" dirty="0">
                <a:latin typeface="Nunito Light" charset="0"/>
              </a:endParaRPr>
            </a:p>
          </p:txBody>
        </p:sp>
        <p:sp>
          <p:nvSpPr>
            <p:cNvPr id="136" name="Freeform 135"/>
            <p:cNvSpPr>
              <a:spLocks noChangeArrowheads="1"/>
            </p:cNvSpPr>
            <p:nvPr/>
          </p:nvSpPr>
          <p:spPr bwMode="auto">
            <a:xfrm>
              <a:off x="17608342" y="-88971"/>
              <a:ext cx="2168684" cy="1925303"/>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sp>
          <p:nvSpPr>
            <p:cNvPr id="137" name="Freeform 136"/>
            <p:cNvSpPr>
              <a:spLocks noChangeArrowheads="1"/>
            </p:cNvSpPr>
            <p:nvPr/>
          </p:nvSpPr>
          <p:spPr bwMode="auto">
            <a:xfrm>
              <a:off x="14888518" y="-88734"/>
              <a:ext cx="2811899" cy="1925303"/>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endParaRPr lang="en-US" sz="7197" dirty="0">
                <a:latin typeface="Nunito Light" charset="0"/>
              </a:endParaRPr>
            </a:p>
          </p:txBody>
        </p:sp>
        <p:sp>
          <p:nvSpPr>
            <p:cNvPr id="138" name="Freeform 137"/>
            <p:cNvSpPr>
              <a:spLocks noChangeArrowheads="1"/>
            </p:cNvSpPr>
            <p:nvPr/>
          </p:nvSpPr>
          <p:spPr bwMode="auto">
            <a:xfrm>
              <a:off x="13589856" y="-88970"/>
              <a:ext cx="4137447" cy="3520308"/>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sp>
          <p:nvSpPr>
            <p:cNvPr id="139" name="Freeform 138"/>
            <p:cNvSpPr>
              <a:spLocks noChangeArrowheads="1"/>
            </p:cNvSpPr>
            <p:nvPr/>
          </p:nvSpPr>
          <p:spPr bwMode="auto">
            <a:xfrm>
              <a:off x="11104147" y="-111272"/>
              <a:ext cx="4346058" cy="3520308"/>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endParaRPr lang="en-US" sz="7197" dirty="0">
                <a:latin typeface="Nunito Light" charset="0"/>
              </a:endParaRPr>
            </a:p>
          </p:txBody>
        </p:sp>
        <p:sp>
          <p:nvSpPr>
            <p:cNvPr id="140" name="Freeform 139"/>
            <p:cNvSpPr>
              <a:spLocks noChangeArrowheads="1"/>
            </p:cNvSpPr>
            <p:nvPr/>
          </p:nvSpPr>
          <p:spPr bwMode="auto">
            <a:xfrm>
              <a:off x="9793019" y="-88970"/>
              <a:ext cx="369415" cy="195571"/>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endParaRPr lang="en-US" sz="7197" dirty="0">
                <a:latin typeface="Nunito Light" charset="0"/>
              </a:endParaRPr>
            </a:p>
          </p:txBody>
        </p:sp>
        <p:sp>
          <p:nvSpPr>
            <p:cNvPr id="141" name="Freeform 13"/>
            <p:cNvSpPr>
              <a:spLocks noChangeArrowheads="1"/>
            </p:cNvSpPr>
            <p:nvPr/>
          </p:nvSpPr>
          <p:spPr bwMode="auto">
            <a:xfrm>
              <a:off x="9698211" y="-88970"/>
              <a:ext cx="225996" cy="195571"/>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endParaRPr lang="en-US" sz="7197" dirty="0">
                <a:latin typeface="Nunito Light" charset="0"/>
              </a:endParaRPr>
            </a:p>
          </p:txBody>
        </p:sp>
        <p:sp>
          <p:nvSpPr>
            <p:cNvPr id="142" name="Freeform 14"/>
            <p:cNvSpPr>
              <a:spLocks noChangeArrowheads="1"/>
            </p:cNvSpPr>
            <p:nvPr/>
          </p:nvSpPr>
          <p:spPr bwMode="auto">
            <a:xfrm>
              <a:off x="8502000" y="61758"/>
              <a:ext cx="2646751" cy="2259950"/>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endParaRPr lang="en-US" sz="7197" dirty="0">
                <a:latin typeface="Nunito Light" charset="0"/>
              </a:endParaRPr>
            </a:p>
          </p:txBody>
        </p:sp>
        <p:sp>
          <p:nvSpPr>
            <p:cNvPr id="143" name="Freeform 15"/>
            <p:cNvSpPr>
              <a:spLocks noChangeArrowheads="1"/>
            </p:cNvSpPr>
            <p:nvPr/>
          </p:nvSpPr>
          <p:spPr bwMode="auto">
            <a:xfrm>
              <a:off x="6821130" y="61996"/>
              <a:ext cx="2985743" cy="2259950"/>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endParaRPr lang="en-US" sz="7197" dirty="0">
                <a:latin typeface="Nunito Light" charset="0"/>
              </a:endParaRPr>
            </a:p>
          </p:txBody>
        </p:sp>
        <p:sp>
          <p:nvSpPr>
            <p:cNvPr id="144" name="Freeform 16"/>
            <p:cNvSpPr>
              <a:spLocks noChangeArrowheads="1"/>
            </p:cNvSpPr>
            <p:nvPr/>
          </p:nvSpPr>
          <p:spPr bwMode="auto">
            <a:xfrm>
              <a:off x="6829814" y="-88970"/>
              <a:ext cx="2985743" cy="808366"/>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endParaRPr lang="en-US" sz="7197" dirty="0">
                <a:latin typeface="Nunito Light" charset="0"/>
              </a:endParaRPr>
            </a:p>
          </p:txBody>
        </p:sp>
        <p:sp>
          <p:nvSpPr>
            <p:cNvPr id="145" name="Freeform 17"/>
            <p:cNvSpPr>
              <a:spLocks noChangeArrowheads="1"/>
            </p:cNvSpPr>
            <p:nvPr/>
          </p:nvSpPr>
          <p:spPr bwMode="auto">
            <a:xfrm>
              <a:off x="5975275" y="-88970"/>
              <a:ext cx="943094" cy="808366"/>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endParaRPr lang="en-US" sz="7197" dirty="0">
                <a:latin typeface="Nunito Light" charset="0"/>
              </a:endParaRPr>
            </a:p>
          </p:txBody>
        </p:sp>
        <p:sp>
          <p:nvSpPr>
            <p:cNvPr id="146" name="Freeform 18"/>
            <p:cNvSpPr>
              <a:spLocks noChangeArrowheads="1"/>
            </p:cNvSpPr>
            <p:nvPr/>
          </p:nvSpPr>
          <p:spPr bwMode="auto">
            <a:xfrm>
              <a:off x="5608571" y="674793"/>
              <a:ext cx="2916204" cy="1642810"/>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endParaRPr lang="en-US" sz="7197" dirty="0">
                <a:latin typeface="Nunito Light" charset="0"/>
              </a:endParaRPr>
            </a:p>
          </p:txBody>
        </p:sp>
        <p:sp>
          <p:nvSpPr>
            <p:cNvPr id="147" name="Freeform 19"/>
            <p:cNvSpPr>
              <a:spLocks noChangeArrowheads="1"/>
            </p:cNvSpPr>
            <p:nvPr/>
          </p:nvSpPr>
          <p:spPr bwMode="auto">
            <a:xfrm>
              <a:off x="5092201" y="-155877"/>
              <a:ext cx="1760153" cy="2112184"/>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endParaRPr lang="en-US" sz="7197" dirty="0">
                <a:latin typeface="Nunito Light" charset="0"/>
              </a:endParaRPr>
            </a:p>
          </p:txBody>
        </p:sp>
        <p:sp>
          <p:nvSpPr>
            <p:cNvPr id="148" name="Freeform 20"/>
            <p:cNvSpPr>
              <a:spLocks noChangeArrowheads="1"/>
            </p:cNvSpPr>
            <p:nvPr/>
          </p:nvSpPr>
          <p:spPr bwMode="auto">
            <a:xfrm>
              <a:off x="443059" y="190760"/>
              <a:ext cx="5232654" cy="2977052"/>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endParaRPr lang="en-US" sz="7197" dirty="0">
                <a:latin typeface="Nunito Light" charset="0"/>
              </a:endParaRPr>
            </a:p>
          </p:txBody>
        </p:sp>
        <p:sp>
          <p:nvSpPr>
            <p:cNvPr id="149" name="Freeform 21"/>
            <p:cNvSpPr>
              <a:spLocks noChangeArrowheads="1"/>
            </p:cNvSpPr>
            <p:nvPr/>
          </p:nvSpPr>
          <p:spPr bwMode="auto">
            <a:xfrm>
              <a:off x="1264131" y="-156113"/>
              <a:ext cx="4393864" cy="2112184"/>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endParaRPr lang="en-US" sz="7197" dirty="0">
                <a:latin typeface="Nunito Light" charset="0"/>
              </a:endParaRPr>
            </a:p>
          </p:txBody>
        </p:sp>
        <p:sp>
          <p:nvSpPr>
            <p:cNvPr id="150" name="Freeform 22"/>
            <p:cNvSpPr>
              <a:spLocks noChangeArrowheads="1"/>
            </p:cNvSpPr>
            <p:nvPr/>
          </p:nvSpPr>
          <p:spPr bwMode="auto">
            <a:xfrm>
              <a:off x="1264131" y="-133574"/>
              <a:ext cx="921364" cy="369415"/>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endParaRPr lang="en-US" sz="7197" dirty="0">
                <a:latin typeface="Nunito Light" charset="0"/>
              </a:endParaRPr>
            </a:p>
          </p:txBody>
        </p:sp>
        <p:sp>
          <p:nvSpPr>
            <p:cNvPr id="151" name="Freeform 23"/>
            <p:cNvSpPr>
              <a:spLocks noChangeArrowheads="1"/>
            </p:cNvSpPr>
            <p:nvPr/>
          </p:nvSpPr>
          <p:spPr bwMode="auto">
            <a:xfrm>
              <a:off x="734484" y="-133574"/>
              <a:ext cx="621488" cy="369415"/>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endParaRPr lang="en-US" sz="7197" dirty="0">
                <a:latin typeface="Nunito Light" charset="0"/>
              </a:endParaRPr>
            </a:p>
          </p:txBody>
        </p:sp>
        <p:sp>
          <p:nvSpPr>
            <p:cNvPr id="152" name="Freeform 24"/>
            <p:cNvSpPr>
              <a:spLocks noChangeArrowheads="1"/>
            </p:cNvSpPr>
            <p:nvPr/>
          </p:nvSpPr>
          <p:spPr bwMode="auto">
            <a:xfrm>
              <a:off x="0" y="885559"/>
              <a:ext cx="447642" cy="2259950"/>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endParaRPr lang="en-US" sz="7197" dirty="0">
                <a:latin typeface="Nunito Light" charset="0"/>
              </a:endParaRPr>
            </a:p>
          </p:txBody>
        </p:sp>
        <p:sp>
          <p:nvSpPr>
            <p:cNvPr id="153" name="Freeform 25"/>
            <p:cNvSpPr>
              <a:spLocks noChangeArrowheads="1"/>
            </p:cNvSpPr>
            <p:nvPr/>
          </p:nvSpPr>
          <p:spPr bwMode="auto">
            <a:xfrm>
              <a:off x="0" y="-156114"/>
              <a:ext cx="1286433" cy="3342117"/>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endParaRPr lang="en-US" sz="7197" dirty="0">
                <a:latin typeface="Nunito Light" charset="0"/>
              </a:endParaRPr>
            </a:p>
          </p:txBody>
        </p:sp>
        <p:sp>
          <p:nvSpPr>
            <p:cNvPr id="154" name="Freeform 26"/>
            <p:cNvSpPr>
              <a:spLocks noChangeArrowheads="1"/>
            </p:cNvSpPr>
            <p:nvPr/>
          </p:nvSpPr>
          <p:spPr bwMode="auto">
            <a:xfrm>
              <a:off x="8462804" y="1591817"/>
              <a:ext cx="6988462" cy="1786231"/>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endParaRPr lang="en-US" sz="7197" dirty="0">
                <a:latin typeface="Nunito Light" charset="0"/>
              </a:endParaRPr>
            </a:p>
          </p:txBody>
        </p:sp>
        <p:sp>
          <p:nvSpPr>
            <p:cNvPr id="155" name="Freeform 12"/>
            <p:cNvSpPr>
              <a:spLocks noChangeArrowheads="1"/>
            </p:cNvSpPr>
            <p:nvPr/>
          </p:nvSpPr>
          <p:spPr bwMode="auto">
            <a:xfrm>
              <a:off x="9776123" y="-125128"/>
              <a:ext cx="2307757" cy="1734076"/>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endParaRPr lang="en-US" sz="7197" dirty="0">
                <a:latin typeface="Nunito Light" charset="0"/>
              </a:endParaRPr>
            </a:p>
          </p:txBody>
        </p:sp>
      </p:grpSp>
      <p:sp>
        <p:nvSpPr>
          <p:cNvPr id="30" name="TextBox 1">
            <a:extLst>
              <a:ext uri="{FF2B5EF4-FFF2-40B4-BE49-F238E27FC236}">
                <a16:creationId xmlns:a16="http://schemas.microsoft.com/office/drawing/2014/main" id="{FE1B494B-2BC5-4262-B27B-D50371167596}"/>
              </a:ext>
            </a:extLst>
          </p:cNvPr>
          <p:cNvSpPr txBox="1"/>
          <p:nvPr/>
        </p:nvSpPr>
        <p:spPr>
          <a:xfrm>
            <a:off x="447642" y="3009845"/>
            <a:ext cx="17385506" cy="6001643"/>
          </a:xfrm>
          <a:prstGeom prst="rect">
            <a:avLst/>
          </a:prstGeom>
          <a:noFill/>
        </p:spPr>
        <p:txBody>
          <a:bodyPr wrap="square" lIns="91440" tIns="45720" rIns="91440" bIns="45720" rtlCol="0" anchor="t">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 sz="9600" spc="300" dirty="0">
                <a:latin typeface="Calibri" panose="020F0502020204030204" pitchFamily="34" charset="0"/>
                <a:ea typeface="+mn-lt"/>
                <a:cs typeface="Calibri" panose="020F0502020204030204" pitchFamily="34" charset="0"/>
              </a:rPr>
              <a:t>KAGGLE 1C SALES </a:t>
            </a:r>
            <a:endParaRPr lang="en-US" sz="9600" spc="300" dirty="0">
              <a:latin typeface="Calibri" panose="020F0502020204030204" pitchFamily="34" charset="0"/>
              <a:ea typeface="+mn-lt"/>
              <a:cs typeface="Calibri" panose="020F0502020204030204" pitchFamily="34" charset="0"/>
            </a:endParaRPr>
          </a:p>
          <a:p>
            <a:r>
              <a:rPr lang="en" sz="9600" spc="300" dirty="0">
                <a:latin typeface="Calibri" panose="020F0502020204030204" pitchFamily="34" charset="0"/>
                <a:ea typeface="+mn-lt"/>
                <a:cs typeface="Calibri" panose="020F0502020204030204" pitchFamily="34" charset="0"/>
              </a:rPr>
              <a:t>PREDICTION COMPETITION</a:t>
            </a:r>
          </a:p>
          <a:p>
            <a:endParaRPr lang="en" sz="9600" spc="300" dirty="0">
              <a:latin typeface="Calibri" panose="020F0502020204030204" pitchFamily="34" charset="0"/>
              <a:ea typeface="+mn-lt"/>
              <a:cs typeface="Calibri" panose="020F0502020204030204" pitchFamily="34" charset="0"/>
            </a:endParaRPr>
          </a:p>
          <a:p>
            <a:r>
              <a:rPr lang="en" sz="4800" spc="300" dirty="0">
                <a:latin typeface="Calibri" panose="020F0502020204030204" pitchFamily="34" charset="0"/>
                <a:ea typeface="+mn-lt"/>
                <a:cs typeface="Calibri" panose="020F0502020204030204" pitchFamily="34" charset="0"/>
              </a:rPr>
              <a:t> Kshitij Singla</a:t>
            </a:r>
          </a:p>
          <a:p>
            <a:r>
              <a:rPr lang="en" sz="4800" spc="300" dirty="0">
                <a:latin typeface="Calibri" panose="020F0502020204030204" pitchFamily="34" charset="0"/>
                <a:ea typeface="+mn-lt"/>
                <a:cs typeface="Calibri" panose="020F0502020204030204" pitchFamily="34" charset="0"/>
              </a:rPr>
              <a:t> Aug 11, 2021</a:t>
            </a:r>
          </a:p>
        </p:txBody>
      </p:sp>
      <p:pic>
        <p:nvPicPr>
          <p:cNvPr id="2" name="Picture 1">
            <a:extLst>
              <a:ext uri="{FF2B5EF4-FFF2-40B4-BE49-F238E27FC236}">
                <a16:creationId xmlns:a16="http://schemas.microsoft.com/office/drawing/2014/main" id="{9262D737-C964-412D-A815-E9887300F40B}"/>
              </a:ext>
            </a:extLst>
          </p:cNvPr>
          <p:cNvPicPr>
            <a:picLocks noChangeAspect="1"/>
          </p:cNvPicPr>
          <p:nvPr/>
        </p:nvPicPr>
        <p:blipFill>
          <a:blip r:embed="rId3"/>
          <a:stretch>
            <a:fillRect/>
          </a:stretch>
        </p:blipFill>
        <p:spPr>
          <a:xfrm>
            <a:off x="9924207" y="6513958"/>
            <a:ext cx="13482184" cy="7111961"/>
          </a:xfrm>
          <a:prstGeom prst="rect">
            <a:avLst/>
          </a:prstGeom>
        </p:spPr>
      </p:pic>
    </p:spTree>
    <p:extLst>
      <p:ext uri="{BB962C8B-B14F-4D97-AF65-F5344CB8AC3E}">
        <p14:creationId xmlns:p14="http://schemas.microsoft.com/office/powerpoint/2010/main" val="152279667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3416C3FF-821B-4D34-904C-4B91BC9F694C}"/>
              </a:ext>
            </a:extLst>
          </p:cNvPr>
          <p:cNvSpPr txBox="1"/>
          <p:nvPr/>
        </p:nvSpPr>
        <p:spPr>
          <a:xfrm>
            <a:off x="710849" y="383961"/>
            <a:ext cx="12956634" cy="1246495"/>
          </a:xfrm>
          <a:prstGeom prst="rect">
            <a:avLst/>
          </a:prstGeom>
          <a:noFill/>
        </p:spPr>
        <p:txBody>
          <a:bodyPr wrap="square" lIns="91440" tIns="45720" rIns="91440" bIns="45720" rtlCol="0" anchor="t">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IN" sz="7500" b="0" i="0" u="none" strike="noStrike" dirty="0">
                <a:solidFill>
                  <a:srgbClr val="000000"/>
                </a:solidFill>
                <a:effectLst/>
                <a:latin typeface="Calibri" panose="020F0502020204030204" pitchFamily="34" charset="0"/>
                <a:cs typeface="Calibri" panose="020F0502020204030204" pitchFamily="34" charset="0"/>
              </a:rPr>
              <a:t>Down Sampling </a:t>
            </a:r>
            <a:r>
              <a:rPr lang="en-IN" sz="7500" b="0" i="0" dirty="0">
                <a:solidFill>
                  <a:srgbClr val="000000"/>
                </a:solidFill>
                <a:effectLst/>
                <a:latin typeface="Calibri" panose="020F0502020204030204" pitchFamily="34" charset="0"/>
                <a:cs typeface="Calibri" panose="020F0502020204030204" pitchFamily="34" charset="0"/>
              </a:rPr>
              <a:t> </a:t>
            </a:r>
            <a:r>
              <a:rPr lang="en-IN" sz="7500" b="0" i="0" u="none" strike="noStrike" dirty="0">
                <a:solidFill>
                  <a:srgbClr val="000000"/>
                </a:solidFill>
                <a:effectLst/>
                <a:latin typeface="Calibri" panose="020F0502020204030204" pitchFamily="34" charset="0"/>
                <a:cs typeface="Calibri" panose="020F0502020204030204" pitchFamily="34" charset="0"/>
              </a:rPr>
              <a:t>the Data</a:t>
            </a:r>
            <a:r>
              <a:rPr lang="en-IN" sz="7500" b="0" i="0" dirty="0">
                <a:solidFill>
                  <a:srgbClr val="000000"/>
                </a:solidFill>
                <a:effectLst/>
                <a:latin typeface="Calibri" panose="020F0502020204030204" pitchFamily="34" charset="0"/>
                <a:cs typeface="Calibri" panose="020F0502020204030204" pitchFamily="34" charset="0"/>
              </a:rPr>
              <a:t>​</a:t>
            </a:r>
            <a:endParaRPr lang="en-US" sz="7500" dirty="0">
              <a:solidFill>
                <a:srgbClr val="000000"/>
              </a:solidFill>
              <a:latin typeface="Calibri" panose="020F0502020204030204" pitchFamily="34" charset="0"/>
              <a:ea typeface="Nunito" charset="0"/>
              <a:cs typeface="Calibri" panose="020F0502020204030204" pitchFamily="34" charset="0"/>
            </a:endParaRPr>
          </a:p>
        </p:txBody>
      </p:sp>
      <p:pic>
        <p:nvPicPr>
          <p:cNvPr id="6146" name="Picture 2">
            <a:extLst>
              <a:ext uri="{FF2B5EF4-FFF2-40B4-BE49-F238E27FC236}">
                <a16:creationId xmlns:a16="http://schemas.microsoft.com/office/drawing/2014/main" id="{51BEFBF6-0090-4D77-ABDE-8FFBB441A4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033" y="3925995"/>
            <a:ext cx="10425685" cy="745001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6FEBC28A-D7B8-4F75-A127-3E99D17332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65225" y="4210023"/>
            <a:ext cx="12706404" cy="71659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1">
            <a:extLst>
              <a:ext uri="{FF2B5EF4-FFF2-40B4-BE49-F238E27FC236}">
                <a16:creationId xmlns:a16="http://schemas.microsoft.com/office/drawing/2014/main" id="{F4E336D2-8E09-4056-9DD4-E6B243B86774}"/>
              </a:ext>
            </a:extLst>
          </p:cNvPr>
          <p:cNvSpPr txBox="1"/>
          <p:nvPr/>
        </p:nvSpPr>
        <p:spPr>
          <a:xfrm>
            <a:off x="11148917" y="3706204"/>
            <a:ext cx="12970642" cy="646331"/>
          </a:xfrm>
          <a:prstGeom prst="rect">
            <a:avLst/>
          </a:prstGeom>
          <a:noFill/>
        </p:spPr>
        <p:txBody>
          <a:bodyPr wrap="square" lIns="91440" tIns="45720" rIns="91440" bIns="45720" rtlCol="0" anchor="t">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IN" b="1" i="0" u="none" strike="noStrike" dirty="0">
                <a:solidFill>
                  <a:srgbClr val="000000"/>
                </a:solidFill>
                <a:effectLst/>
                <a:latin typeface="Titillium Web Light"/>
              </a:rPr>
              <a:t>Roll Forward Validation</a:t>
            </a:r>
            <a:endParaRPr lang="en-US" b="1" dirty="0">
              <a:solidFill>
                <a:srgbClr val="000000"/>
              </a:solidFill>
              <a:latin typeface="Nunito" charset="0"/>
              <a:ea typeface="Nunito" charset="0"/>
              <a:cs typeface="Nunito" charset="0"/>
            </a:endParaRPr>
          </a:p>
        </p:txBody>
      </p:sp>
      <p:sp>
        <p:nvSpPr>
          <p:cNvPr id="8" name="TextBox 1">
            <a:extLst>
              <a:ext uri="{FF2B5EF4-FFF2-40B4-BE49-F238E27FC236}">
                <a16:creationId xmlns:a16="http://schemas.microsoft.com/office/drawing/2014/main" id="{BF7D8D05-356D-4768-8CDC-3DA8EE976BD4}"/>
              </a:ext>
            </a:extLst>
          </p:cNvPr>
          <p:cNvSpPr txBox="1"/>
          <p:nvPr/>
        </p:nvSpPr>
        <p:spPr>
          <a:xfrm>
            <a:off x="710849" y="2027149"/>
            <a:ext cx="22199027" cy="2554545"/>
          </a:xfrm>
          <a:prstGeom prst="rect">
            <a:avLst/>
          </a:prstGeom>
          <a:noFill/>
        </p:spPr>
        <p:txBody>
          <a:bodyPr wrap="square" lIns="91440" tIns="45720" rIns="91440" bIns="45720" rtlCol="0" anchor="t">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marL="457200" indent="-457200" algn="l" rtl="0" fontAlgn="base">
              <a:buFontTx/>
              <a:buChar char="-"/>
            </a:pPr>
            <a:r>
              <a:rPr lang="en-US" sz="3200" i="0" u="none" strike="noStrike" dirty="0">
                <a:solidFill>
                  <a:srgbClr val="000000"/>
                </a:solidFill>
                <a:effectLst/>
                <a:latin typeface="Calibri" panose="020F0502020204030204" pitchFamily="34" charset="0"/>
                <a:cs typeface="Calibri" panose="020F0502020204030204" pitchFamily="34" charset="0"/>
              </a:rPr>
              <a:t>Decreased frequency of data to ‘Monthly’ from ‘Daily’ to reflect the Test data structure</a:t>
            </a:r>
          </a:p>
          <a:p>
            <a:pPr marL="457200" indent="-457200" algn="l" rtl="0" fontAlgn="base">
              <a:buFontTx/>
              <a:buChar char="-"/>
            </a:pPr>
            <a:r>
              <a:rPr lang="en-US" sz="3200" b="0" dirty="0">
                <a:solidFill>
                  <a:srgbClr val="000000"/>
                </a:solidFill>
                <a:latin typeface="Calibri" panose="020F0502020204030204" pitchFamily="34" charset="0"/>
                <a:cs typeface="Calibri" panose="020F0502020204030204" pitchFamily="34" charset="0"/>
              </a:rPr>
              <a:t>But importantly, we are able to leverage the higher frequency data for features like mean, std, frequencies during the month</a:t>
            </a:r>
          </a:p>
          <a:p>
            <a:pPr marL="457200" indent="-457200" algn="l" rtl="0" fontAlgn="base">
              <a:buFontTx/>
              <a:buChar char="-"/>
            </a:pPr>
            <a:r>
              <a:rPr lang="en-US" sz="3200" i="0" dirty="0">
                <a:solidFill>
                  <a:srgbClr val="000000"/>
                </a:solidFill>
                <a:effectLst/>
                <a:latin typeface="Calibri" panose="020F0502020204030204" pitchFamily="34" charset="0"/>
                <a:cs typeface="Calibri" panose="020F0502020204030204" pitchFamily="34" charset="0"/>
              </a:rPr>
              <a:t>Finally a roll</a:t>
            </a:r>
            <a:r>
              <a:rPr lang="en-US" sz="3200" dirty="0">
                <a:solidFill>
                  <a:srgbClr val="000000"/>
                </a:solidFill>
                <a:latin typeface="Calibri" panose="020F0502020204030204" pitchFamily="34" charset="0"/>
                <a:cs typeface="Calibri" panose="020F0502020204030204" pitchFamily="34" charset="0"/>
              </a:rPr>
              <a:t>ing forward method was utilized for cross validation testing of the models</a:t>
            </a:r>
            <a:endParaRPr lang="en-US" sz="3200" b="0" i="0" dirty="0">
              <a:solidFill>
                <a:srgbClr val="000000"/>
              </a:solidFill>
              <a:effectLst/>
              <a:latin typeface="Calibri" panose="020F0502020204030204" pitchFamily="34" charset="0"/>
              <a:cs typeface="Calibri" panose="020F0502020204030204" pitchFamily="34" charset="0"/>
            </a:endParaRPr>
          </a:p>
          <a:p>
            <a:pPr algn="l" rtl="0" fontAlgn="base"/>
            <a:r>
              <a:rPr lang="en-US" sz="3200" b="0" i="0" dirty="0">
                <a:solidFill>
                  <a:srgbClr val="000000"/>
                </a:solidFill>
                <a:effectLst/>
                <a:latin typeface="Calibri" panose="020F0502020204030204" pitchFamily="34" charset="0"/>
                <a:cs typeface="Calibri" panose="020F0502020204030204" pitchFamily="34" charset="0"/>
              </a:rPr>
              <a:t>​</a:t>
            </a:r>
          </a:p>
          <a:p>
            <a:endParaRPr lang="en-US" sz="3200" dirty="0">
              <a:solidFill>
                <a:srgbClr val="000000"/>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289AA246-41DE-452A-A6D0-8E387DFC0913}"/>
              </a:ext>
            </a:extLst>
          </p:cNvPr>
          <p:cNvSpPr txBox="1"/>
          <p:nvPr/>
        </p:nvSpPr>
        <p:spPr>
          <a:xfrm>
            <a:off x="21140928" y="2607"/>
            <a:ext cx="3236722" cy="2092881"/>
          </a:xfrm>
          <a:prstGeom prst="rect">
            <a:avLst/>
          </a:prstGeom>
          <a:noFill/>
          <a:ln w="28575">
            <a:solidFill>
              <a:srgbClr val="002060"/>
            </a:solidFill>
          </a:ln>
        </p:spPr>
        <p:txBody>
          <a:bodyPr wrap="square">
            <a:spAutoFit/>
          </a:bodyPr>
          <a:lstStyle/>
          <a:p>
            <a:pPr algn="l" rtl="0" fontAlgn="base"/>
            <a:r>
              <a:rPr lang="en-US" sz="2600" b="0" i="0" u="none" strike="noStrike" dirty="0">
                <a:solidFill>
                  <a:srgbClr val="000000"/>
                </a:solidFill>
                <a:effectLst/>
                <a:latin typeface="Calibri" panose="020F0502020204030204" pitchFamily="34" charset="0"/>
              </a:rPr>
              <a:t>DATA ENGINEERING</a:t>
            </a:r>
            <a:endParaRPr lang="en-US" sz="2600" b="0" i="0" dirty="0">
              <a:solidFill>
                <a:srgbClr val="000000"/>
              </a:solidFill>
              <a:effectLst/>
              <a:latin typeface="Segoe UI" panose="020B0502040204020203" pitchFamily="34" charset="0"/>
            </a:endParaRPr>
          </a:p>
          <a:p>
            <a:pPr algn="l" rtl="0" fontAlgn="base"/>
            <a:r>
              <a:rPr lang="en-US" sz="2600" b="0" i="0" u="none" strike="noStrike" dirty="0">
                <a:solidFill>
                  <a:srgbClr val="BFBFBF"/>
                </a:solidFill>
                <a:effectLst/>
                <a:latin typeface="Calibri" panose="020F0502020204030204" pitchFamily="34" charset="0"/>
              </a:rPr>
              <a:t>-Data Transforms</a:t>
            </a:r>
            <a:endParaRPr lang="en-US" sz="2600" b="0" i="0" dirty="0">
              <a:solidFill>
                <a:srgbClr val="000000"/>
              </a:solidFill>
              <a:effectLst/>
              <a:latin typeface="Segoe UI" panose="020B0502040204020203" pitchFamily="34" charset="0"/>
            </a:endParaRPr>
          </a:p>
          <a:p>
            <a:pPr algn="l" rtl="0" fontAlgn="base"/>
            <a:r>
              <a:rPr lang="en-US" sz="2600" b="0" i="0" u="none" strike="noStrike" dirty="0">
                <a:solidFill>
                  <a:srgbClr val="BFBFBF"/>
                </a:solidFill>
                <a:effectLst/>
                <a:latin typeface="Calibri" panose="020F0502020204030204" pitchFamily="34" charset="0"/>
              </a:rPr>
              <a:t>-Data Cleaning</a:t>
            </a:r>
            <a:r>
              <a:rPr lang="en-US" sz="2600" b="0" i="0" dirty="0">
                <a:solidFill>
                  <a:srgbClr val="000000"/>
                </a:solidFill>
                <a:effectLst/>
                <a:latin typeface="Calibri" panose="020F0502020204030204" pitchFamily="34" charset="0"/>
              </a:rPr>
              <a:t>​</a:t>
            </a:r>
            <a:endParaRPr lang="en-US" sz="2600" b="0" i="0" dirty="0">
              <a:solidFill>
                <a:srgbClr val="000000"/>
              </a:solidFill>
              <a:effectLst/>
              <a:latin typeface="Segoe UI" panose="020B0502040204020203" pitchFamily="34" charset="0"/>
            </a:endParaRPr>
          </a:p>
          <a:p>
            <a:pPr algn="l" rtl="0" fontAlgn="base"/>
            <a:r>
              <a:rPr lang="en-US" sz="2600" b="0" i="0" u="none" strike="noStrike" dirty="0">
                <a:effectLst/>
                <a:latin typeface="Calibri" panose="020F0502020204030204" pitchFamily="34" charset="0"/>
              </a:rPr>
              <a:t>-Down Sampling Data</a:t>
            </a:r>
          </a:p>
          <a:p>
            <a:pPr algn="l" rtl="0" fontAlgn="base"/>
            <a:r>
              <a:rPr lang="en-US" sz="2600" dirty="0">
                <a:solidFill>
                  <a:srgbClr val="BFBFBF"/>
                </a:solidFill>
                <a:latin typeface="Calibri" panose="020F0502020204030204" pitchFamily="34" charset="0"/>
              </a:rPr>
              <a:t>-Feature Creation</a:t>
            </a:r>
            <a:endParaRPr lang="en-US" sz="2600" b="0" i="0" dirty="0">
              <a:solidFill>
                <a:srgbClr val="000000"/>
              </a:solidFill>
              <a:effectLst/>
              <a:latin typeface="Segoe UI" panose="020B0502040204020203" pitchFamily="34" charset="0"/>
            </a:endParaRPr>
          </a:p>
        </p:txBody>
      </p:sp>
      <p:sp>
        <p:nvSpPr>
          <p:cNvPr id="10" name="TextBox 9">
            <a:extLst>
              <a:ext uri="{FF2B5EF4-FFF2-40B4-BE49-F238E27FC236}">
                <a16:creationId xmlns:a16="http://schemas.microsoft.com/office/drawing/2014/main" id="{ECD07AB4-F7F8-43D4-A051-951B871285C3}"/>
              </a:ext>
            </a:extLst>
          </p:cNvPr>
          <p:cNvSpPr txBox="1"/>
          <p:nvPr/>
        </p:nvSpPr>
        <p:spPr>
          <a:xfrm>
            <a:off x="62456" y="13069669"/>
            <a:ext cx="918556" cy="646331"/>
          </a:xfrm>
          <a:prstGeom prst="rect">
            <a:avLst/>
          </a:prstGeom>
          <a:noFill/>
        </p:spPr>
        <p:txBody>
          <a:bodyPr wrap="square">
            <a:spAutoFit/>
          </a:bodyPr>
          <a:lstStyle/>
          <a:p>
            <a:r>
              <a:rPr lang="en-IN" b="0" i="0" dirty="0">
                <a:solidFill>
                  <a:srgbClr val="000000"/>
                </a:solidFill>
                <a:effectLst/>
                <a:latin typeface="Times New Roman" panose="02020603050405020304" pitchFamily="18" charset="0"/>
              </a:rPr>
              <a:t> </a:t>
            </a:r>
            <a:r>
              <a:rPr lang="en-IN" dirty="0">
                <a:solidFill>
                  <a:srgbClr val="000000"/>
                </a:solidFill>
                <a:latin typeface="Times New Roman" panose="02020603050405020304" pitchFamily="18" charset="0"/>
              </a:rPr>
              <a:t>6</a:t>
            </a:r>
            <a:endParaRPr lang="en-IN" dirty="0"/>
          </a:p>
        </p:txBody>
      </p:sp>
    </p:spTree>
    <p:extLst>
      <p:ext uri="{BB962C8B-B14F-4D97-AF65-F5344CB8AC3E}">
        <p14:creationId xmlns:p14="http://schemas.microsoft.com/office/powerpoint/2010/main" val="142986317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AA56B996-C0F7-4263-8267-BDE8229AEF5D}"/>
              </a:ext>
            </a:extLst>
          </p:cNvPr>
          <p:cNvSpPr txBox="1"/>
          <p:nvPr/>
        </p:nvSpPr>
        <p:spPr>
          <a:xfrm>
            <a:off x="710849" y="92261"/>
            <a:ext cx="12956634" cy="1246495"/>
          </a:xfrm>
          <a:prstGeom prst="rect">
            <a:avLst/>
          </a:prstGeom>
          <a:noFill/>
        </p:spPr>
        <p:txBody>
          <a:bodyPr wrap="square" lIns="91440" tIns="45720" rIns="91440" bIns="45720" rtlCol="0" anchor="t">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7500" dirty="0">
                <a:solidFill>
                  <a:schemeClr val="tx2"/>
                </a:solidFill>
                <a:latin typeface="Calibri" panose="020F0502020204030204" pitchFamily="34" charset="0"/>
                <a:ea typeface="Nunito" charset="0"/>
                <a:cs typeface="Calibri" panose="020F0502020204030204" pitchFamily="34" charset="0"/>
              </a:rPr>
              <a:t>Automated Feature Creation</a:t>
            </a:r>
          </a:p>
        </p:txBody>
      </p:sp>
      <p:sp>
        <p:nvSpPr>
          <p:cNvPr id="16" name="TextBox 1">
            <a:extLst>
              <a:ext uri="{FF2B5EF4-FFF2-40B4-BE49-F238E27FC236}">
                <a16:creationId xmlns:a16="http://schemas.microsoft.com/office/drawing/2014/main" id="{1E673AC6-00F6-4C3F-B2F5-85000538E289}"/>
              </a:ext>
            </a:extLst>
          </p:cNvPr>
          <p:cNvSpPr txBox="1"/>
          <p:nvPr/>
        </p:nvSpPr>
        <p:spPr>
          <a:xfrm>
            <a:off x="710849" y="1428410"/>
            <a:ext cx="22593908" cy="8463855"/>
          </a:xfrm>
          <a:prstGeom prst="rect">
            <a:avLst/>
          </a:prstGeom>
          <a:noFill/>
        </p:spPr>
        <p:txBody>
          <a:bodyPr wrap="square" lIns="91440" tIns="45720" rIns="91440" bIns="45720" rtlCol="0" anchor="t">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l" rtl="0" fontAlgn="base"/>
            <a:r>
              <a:rPr lang="en-IN" sz="3200" b="1" i="0" u="none" strike="noStrike" dirty="0">
                <a:solidFill>
                  <a:srgbClr val="000000"/>
                </a:solidFill>
                <a:effectLst/>
                <a:latin typeface="Calibri" panose="020F0502020204030204" pitchFamily="34" charset="0"/>
                <a:cs typeface="Calibri" panose="020F0502020204030204" pitchFamily="34" charset="0"/>
              </a:rPr>
              <a:t>3 Steps Process</a:t>
            </a:r>
            <a:r>
              <a:rPr lang="en-US" sz="3200" b="0" i="0" dirty="0">
                <a:solidFill>
                  <a:srgbClr val="003B55"/>
                </a:solidFill>
                <a:effectLst/>
                <a:latin typeface="Calibri" panose="020F0502020204030204" pitchFamily="34" charset="0"/>
                <a:cs typeface="Calibri" panose="020F0502020204030204" pitchFamily="34" charset="0"/>
              </a:rPr>
              <a:t>​ </a:t>
            </a:r>
          </a:p>
          <a:p>
            <a:pPr algn="l" rtl="0" fontAlgn="base"/>
            <a:r>
              <a:rPr lang="en-IN" sz="3200" b="0" i="0" dirty="0">
                <a:solidFill>
                  <a:srgbClr val="003B55"/>
                </a:solidFill>
                <a:effectLst/>
                <a:latin typeface="Calibri" panose="020F0502020204030204" pitchFamily="34" charset="0"/>
                <a:cs typeface="Calibri" panose="020F0502020204030204" pitchFamily="34" charset="0"/>
              </a:rPr>
              <a:t>​</a:t>
            </a:r>
          </a:p>
          <a:p>
            <a:pPr algn="l" rtl="0" fontAlgn="base"/>
            <a:r>
              <a:rPr lang="en-IN" sz="3200" b="1" i="0" u="none" strike="noStrike" dirty="0">
                <a:solidFill>
                  <a:srgbClr val="000000"/>
                </a:solidFill>
                <a:effectLst/>
                <a:latin typeface="Calibri" panose="020F0502020204030204" pitchFamily="34" charset="0"/>
                <a:cs typeface="Calibri" panose="020F0502020204030204" pitchFamily="34" charset="0"/>
              </a:rPr>
              <a:t>1. Generating Various Categorical Features -</a:t>
            </a:r>
            <a:r>
              <a:rPr lang="en-US" sz="3200" b="0" i="0" dirty="0">
                <a:solidFill>
                  <a:srgbClr val="003B55"/>
                </a:solidFill>
                <a:effectLst/>
                <a:latin typeface="Calibri" panose="020F0502020204030204" pitchFamily="34" charset="0"/>
                <a:cs typeface="Calibri" panose="020F0502020204030204" pitchFamily="34" charset="0"/>
              </a:rPr>
              <a:t>​</a:t>
            </a:r>
          </a:p>
          <a:p>
            <a:pPr marL="514350" indent="-514350" algn="l" rtl="0" fontAlgn="base">
              <a:buAutoNum type="alphaUcParenR"/>
            </a:pPr>
            <a:r>
              <a:rPr lang="en-IN" sz="3200" b="0" i="1" strike="noStrike" dirty="0">
                <a:solidFill>
                  <a:srgbClr val="000000"/>
                </a:solidFill>
                <a:effectLst/>
                <a:latin typeface="Calibri" panose="020F0502020204030204" pitchFamily="34" charset="0"/>
                <a:cs typeface="Calibri" panose="020F0502020204030204" pitchFamily="34" charset="0"/>
              </a:rPr>
              <a:t>Location features </a:t>
            </a:r>
            <a:r>
              <a:rPr lang="en-IN" sz="3200" b="0" i="0" u="none" strike="noStrike" dirty="0">
                <a:solidFill>
                  <a:srgbClr val="000000"/>
                </a:solidFill>
                <a:effectLst/>
                <a:latin typeface="Calibri" panose="020F0502020204030204" pitchFamily="34" charset="0"/>
                <a:cs typeface="Calibri" panose="020F0502020204030204" pitchFamily="34" charset="0"/>
              </a:rPr>
              <a:t>– city, city population, cross-location distances, shop type (shopping centre, online etc.)</a:t>
            </a:r>
            <a:r>
              <a:rPr lang="en-US" sz="3200" b="0" i="0" dirty="0">
                <a:solidFill>
                  <a:srgbClr val="003B55"/>
                </a:solidFill>
                <a:effectLst/>
                <a:latin typeface="Calibri" panose="020F0502020204030204" pitchFamily="34" charset="0"/>
                <a:cs typeface="Calibri" panose="020F0502020204030204" pitchFamily="34" charset="0"/>
              </a:rPr>
              <a:t>​</a:t>
            </a:r>
          </a:p>
          <a:p>
            <a:pPr marL="514350" indent="-514350" algn="l" rtl="0" fontAlgn="base">
              <a:buAutoNum type="alphaUcParenR"/>
            </a:pPr>
            <a:r>
              <a:rPr lang="en-IN" sz="3200" b="0" i="1" strike="noStrike" dirty="0">
                <a:solidFill>
                  <a:srgbClr val="000000"/>
                </a:solidFill>
                <a:effectLst/>
                <a:latin typeface="Calibri" panose="020F0502020204030204" pitchFamily="34" charset="0"/>
                <a:cs typeface="Calibri" panose="020F0502020204030204" pitchFamily="34" charset="0"/>
              </a:rPr>
              <a:t>Text features </a:t>
            </a:r>
            <a:r>
              <a:rPr lang="en-IN" sz="3200" b="0" i="0" u="none" strike="noStrike" dirty="0">
                <a:solidFill>
                  <a:srgbClr val="000000"/>
                </a:solidFill>
                <a:effectLst/>
                <a:latin typeface="Calibri" panose="020F0502020204030204" pitchFamily="34" charset="0"/>
                <a:cs typeface="Calibri" panose="020F0502020204030204" pitchFamily="34" charset="0"/>
              </a:rPr>
              <a:t>– First word, </a:t>
            </a:r>
            <a:r>
              <a:rPr lang="en-IN" sz="3200" b="0" i="0" u="none" strike="noStrike" dirty="0" err="1">
                <a:solidFill>
                  <a:srgbClr val="000000"/>
                </a:solidFill>
                <a:effectLst/>
                <a:latin typeface="Calibri" panose="020F0502020204030204" pitchFamily="34" charset="0"/>
                <a:cs typeface="Calibri" panose="020F0502020204030204" pitchFamily="34" charset="0"/>
              </a:rPr>
              <a:t>tf-idf</a:t>
            </a:r>
            <a:r>
              <a:rPr lang="en-IN" sz="3200" b="0" i="0" u="none" strike="noStrike" dirty="0">
                <a:solidFill>
                  <a:srgbClr val="000000"/>
                </a:solidFill>
                <a:effectLst/>
                <a:latin typeface="Calibri" panose="020F0502020204030204" pitchFamily="34" charset="0"/>
                <a:cs typeface="Calibri" panose="020F0502020204030204" pitchFamily="34" charset="0"/>
              </a:rPr>
              <a:t> vectorization, length of names</a:t>
            </a:r>
            <a:r>
              <a:rPr lang="en-US" sz="3200" b="0" i="0" dirty="0">
                <a:solidFill>
                  <a:srgbClr val="003B55"/>
                </a:solidFill>
                <a:effectLst/>
                <a:latin typeface="Calibri" panose="020F0502020204030204" pitchFamily="34" charset="0"/>
                <a:cs typeface="Calibri" panose="020F0502020204030204" pitchFamily="34" charset="0"/>
              </a:rPr>
              <a:t>​</a:t>
            </a:r>
          </a:p>
          <a:p>
            <a:pPr algn="l" rtl="0" fontAlgn="base"/>
            <a:r>
              <a:rPr lang="en-IN" sz="3200" b="0" i="0" u="none" strike="noStrike" dirty="0">
                <a:solidFill>
                  <a:srgbClr val="000000"/>
                </a:solidFill>
                <a:effectLst/>
                <a:latin typeface="Calibri" panose="020F0502020204030204" pitchFamily="34" charset="0"/>
                <a:cs typeface="Calibri" panose="020F0502020204030204" pitchFamily="34" charset="0"/>
              </a:rPr>
              <a:t>C) </a:t>
            </a:r>
            <a:r>
              <a:rPr lang="en-IN" sz="3200" b="0" i="1" u="none" strike="noStrike" dirty="0">
                <a:solidFill>
                  <a:srgbClr val="000000"/>
                </a:solidFill>
                <a:effectLst/>
                <a:latin typeface="Calibri" panose="020F0502020204030204" pitchFamily="34" charset="0"/>
                <a:cs typeface="Calibri" panose="020F0502020204030204" pitchFamily="34" charset="0"/>
              </a:rPr>
              <a:t>Item related features </a:t>
            </a:r>
            <a:r>
              <a:rPr lang="en-IN" sz="3200" b="0" i="0" u="none" strike="noStrike" dirty="0">
                <a:solidFill>
                  <a:srgbClr val="000000"/>
                </a:solidFill>
                <a:effectLst/>
                <a:latin typeface="Calibri" panose="020F0502020204030204" pitchFamily="34" charset="0"/>
                <a:cs typeface="Calibri" panose="020F0502020204030204" pitchFamily="34" charset="0"/>
              </a:rPr>
              <a:t>– Broad Category (Music/Game etc.), Platform (PS2,PS3, PC), Artist name</a:t>
            </a:r>
            <a:r>
              <a:rPr lang="en-US" sz="3200" b="0" i="0" dirty="0">
                <a:solidFill>
                  <a:srgbClr val="003B55"/>
                </a:solidFill>
                <a:effectLst/>
                <a:latin typeface="Calibri" panose="020F0502020204030204" pitchFamily="34" charset="0"/>
                <a:cs typeface="Calibri" panose="020F0502020204030204" pitchFamily="34" charset="0"/>
              </a:rPr>
              <a:t>​</a:t>
            </a:r>
          </a:p>
          <a:p>
            <a:pPr algn="l" rtl="0" fontAlgn="base"/>
            <a:r>
              <a:rPr lang="en-IN" sz="3200" b="0" i="0" u="none" strike="noStrike" dirty="0">
                <a:solidFill>
                  <a:srgbClr val="000000"/>
                </a:solidFill>
                <a:effectLst/>
                <a:latin typeface="Calibri" panose="020F0502020204030204" pitchFamily="34" charset="0"/>
                <a:cs typeface="Calibri" panose="020F0502020204030204" pitchFamily="34" charset="0"/>
              </a:rPr>
              <a:t>D) </a:t>
            </a:r>
            <a:r>
              <a:rPr lang="en-IN" sz="3200" b="0" i="1" u="none" strike="noStrike" dirty="0">
                <a:solidFill>
                  <a:srgbClr val="000000"/>
                </a:solidFill>
                <a:effectLst/>
                <a:latin typeface="Calibri" panose="020F0502020204030204" pitchFamily="34" charset="0"/>
                <a:cs typeface="Calibri" panose="020F0502020204030204" pitchFamily="34" charset="0"/>
              </a:rPr>
              <a:t>Interaction features </a:t>
            </a:r>
            <a:r>
              <a:rPr lang="en-IN" sz="3200" b="0" i="0" u="none" strike="noStrike" dirty="0">
                <a:solidFill>
                  <a:srgbClr val="000000"/>
                </a:solidFill>
                <a:effectLst/>
                <a:latin typeface="Calibri" panose="020F0502020204030204" pitchFamily="34" charset="0"/>
                <a:cs typeface="Calibri" panose="020F0502020204030204" pitchFamily="34" charset="0"/>
              </a:rPr>
              <a:t>– shop-item, shop-item category</a:t>
            </a:r>
            <a:r>
              <a:rPr lang="en-US" sz="3200" b="0" i="0" dirty="0">
                <a:solidFill>
                  <a:srgbClr val="003B55"/>
                </a:solidFill>
                <a:effectLst/>
                <a:latin typeface="Calibri" panose="020F0502020204030204" pitchFamily="34" charset="0"/>
                <a:cs typeface="Calibri" panose="020F0502020204030204" pitchFamily="34" charset="0"/>
              </a:rPr>
              <a:t>​ item sales, price*item sales</a:t>
            </a:r>
          </a:p>
          <a:p>
            <a:pPr algn="l" rtl="0" fontAlgn="base"/>
            <a:r>
              <a:rPr lang="en-IN" sz="3200" b="0" i="0" u="none" strike="noStrike" dirty="0">
                <a:solidFill>
                  <a:srgbClr val="000000"/>
                </a:solidFill>
                <a:effectLst/>
                <a:latin typeface="Calibri" panose="020F0502020204030204" pitchFamily="34" charset="0"/>
                <a:cs typeface="Calibri" panose="020F0502020204030204" pitchFamily="34" charset="0"/>
              </a:rPr>
              <a:t>E) </a:t>
            </a:r>
            <a:r>
              <a:rPr lang="en-IN" sz="3200" b="0" i="1" u="none" strike="noStrike" dirty="0">
                <a:solidFill>
                  <a:srgbClr val="000000"/>
                </a:solidFill>
                <a:effectLst/>
                <a:latin typeface="Calibri" panose="020F0502020204030204" pitchFamily="34" charset="0"/>
                <a:cs typeface="Calibri" panose="020F0502020204030204" pitchFamily="34" charset="0"/>
              </a:rPr>
              <a:t>Seasonality features </a:t>
            </a:r>
            <a:r>
              <a:rPr lang="en-IN" sz="3200" b="0" i="0" u="none" strike="noStrike" dirty="0">
                <a:solidFill>
                  <a:srgbClr val="000000"/>
                </a:solidFill>
                <a:effectLst/>
                <a:latin typeface="Calibri" panose="020F0502020204030204" pitchFamily="34" charset="0"/>
                <a:cs typeface="Calibri" panose="020F0502020204030204" pitchFamily="34" charset="0"/>
              </a:rPr>
              <a:t>– Month number, number of days in month</a:t>
            </a:r>
            <a:r>
              <a:rPr lang="en-US" sz="3200" b="0" i="0" dirty="0">
                <a:solidFill>
                  <a:srgbClr val="003B55"/>
                </a:solidFill>
                <a:effectLst/>
                <a:latin typeface="Calibri" panose="020F0502020204030204" pitchFamily="34" charset="0"/>
                <a:cs typeface="Calibri" panose="020F0502020204030204" pitchFamily="34" charset="0"/>
              </a:rPr>
              <a:t>​</a:t>
            </a:r>
          </a:p>
          <a:p>
            <a:pPr algn="l" rtl="0" fontAlgn="base"/>
            <a:r>
              <a:rPr lang="en-IN" sz="3200" b="0" i="0" u="none" strike="noStrike" dirty="0">
                <a:solidFill>
                  <a:srgbClr val="000000"/>
                </a:solidFill>
                <a:effectLst/>
                <a:latin typeface="Calibri" panose="020F0502020204030204" pitchFamily="34" charset="0"/>
                <a:cs typeface="Calibri" panose="020F0502020204030204" pitchFamily="34" charset="0"/>
              </a:rPr>
              <a:t>F) </a:t>
            </a:r>
            <a:r>
              <a:rPr lang="en-IN" sz="3200" b="0" i="1" u="none" strike="noStrike" dirty="0">
                <a:solidFill>
                  <a:srgbClr val="000000"/>
                </a:solidFill>
                <a:effectLst/>
                <a:latin typeface="Calibri" panose="020F0502020204030204" pitchFamily="34" charset="0"/>
                <a:cs typeface="Calibri" panose="020F0502020204030204" pitchFamily="34" charset="0"/>
              </a:rPr>
              <a:t>Uniqueness features </a:t>
            </a:r>
            <a:r>
              <a:rPr lang="en-IN" sz="3200" b="0" i="0" u="none" strike="noStrike" dirty="0">
                <a:solidFill>
                  <a:srgbClr val="000000"/>
                </a:solidFill>
                <a:effectLst/>
                <a:latin typeface="Calibri" panose="020F0502020204030204" pitchFamily="34" charset="0"/>
                <a:cs typeface="Calibri" panose="020F0502020204030204" pitchFamily="34" charset="0"/>
              </a:rPr>
              <a:t>– No. of items, categories per month (</a:t>
            </a:r>
            <a:r>
              <a:rPr lang="en-IN" sz="3200" b="1" i="0" u="none" strike="noStrike" dirty="0">
                <a:solidFill>
                  <a:srgbClr val="000000"/>
                </a:solidFill>
                <a:effectLst/>
                <a:latin typeface="Calibri" panose="020F0502020204030204" pitchFamily="34" charset="0"/>
                <a:cs typeface="Calibri" panose="020F0502020204030204" pitchFamily="34" charset="0"/>
              </a:rPr>
              <a:t>discovers data leakages about data generation process</a:t>
            </a:r>
            <a:r>
              <a:rPr lang="en-IN" sz="3200" b="0" i="0" u="none" strike="noStrike" dirty="0">
                <a:solidFill>
                  <a:srgbClr val="000000"/>
                </a:solidFill>
                <a:effectLst/>
                <a:latin typeface="Calibri" panose="020F0502020204030204" pitchFamily="34" charset="0"/>
                <a:cs typeface="Calibri" panose="020F0502020204030204" pitchFamily="34" charset="0"/>
              </a:rPr>
              <a:t>)</a:t>
            </a:r>
            <a:r>
              <a:rPr lang="en-US" sz="3200" b="0" i="0" dirty="0">
                <a:solidFill>
                  <a:srgbClr val="003B55"/>
                </a:solidFill>
                <a:effectLst/>
                <a:latin typeface="Calibri" panose="020F0502020204030204" pitchFamily="34" charset="0"/>
                <a:cs typeface="Calibri" panose="020F0502020204030204" pitchFamily="34" charset="0"/>
              </a:rPr>
              <a:t>​</a:t>
            </a:r>
          </a:p>
          <a:p>
            <a:pPr algn="l" rtl="0" fontAlgn="base"/>
            <a:r>
              <a:rPr lang="en-IN" sz="3200" b="0" i="0" dirty="0">
                <a:solidFill>
                  <a:srgbClr val="003B55"/>
                </a:solidFill>
                <a:effectLst/>
                <a:latin typeface="Calibri" panose="020F0502020204030204" pitchFamily="34" charset="0"/>
                <a:cs typeface="Calibri" panose="020F0502020204030204" pitchFamily="34" charset="0"/>
              </a:rPr>
              <a:t>​</a:t>
            </a:r>
          </a:p>
          <a:p>
            <a:pPr algn="l" rtl="0" fontAlgn="base"/>
            <a:r>
              <a:rPr lang="en-IN" sz="3200" b="1" i="0" u="none" strike="noStrike" dirty="0">
                <a:solidFill>
                  <a:srgbClr val="000000"/>
                </a:solidFill>
                <a:effectLst/>
                <a:latin typeface="Calibri" panose="020F0502020204030204" pitchFamily="34" charset="0"/>
                <a:cs typeface="Calibri" panose="020F0502020204030204" pitchFamily="34" charset="0"/>
              </a:rPr>
              <a:t>2. Target encoding </a:t>
            </a:r>
            <a:r>
              <a:rPr lang="en-IN" sz="3200" b="0" i="0" u="none" strike="noStrike" dirty="0">
                <a:solidFill>
                  <a:srgbClr val="000000"/>
                </a:solidFill>
                <a:effectLst/>
                <a:latin typeface="Calibri" panose="020F0502020204030204" pitchFamily="34" charset="0"/>
                <a:cs typeface="Calibri" panose="020F0502020204030204" pitchFamily="34" charset="0"/>
              </a:rPr>
              <a:t>(mean, frequency counts and sum across the month for each category for item sales and price)</a:t>
            </a:r>
            <a:r>
              <a:rPr lang="en-US" sz="3200" b="0" i="0" dirty="0">
                <a:solidFill>
                  <a:srgbClr val="003B55"/>
                </a:solidFill>
                <a:effectLst/>
                <a:latin typeface="Calibri" panose="020F0502020204030204" pitchFamily="34" charset="0"/>
                <a:cs typeface="Calibri" panose="020F0502020204030204" pitchFamily="34" charset="0"/>
              </a:rPr>
              <a:t>​</a:t>
            </a:r>
          </a:p>
          <a:p>
            <a:pPr algn="l" rtl="0" fontAlgn="base"/>
            <a:r>
              <a:rPr lang="en-IN" sz="3200" b="1" i="0" u="none" strike="noStrike" dirty="0">
                <a:solidFill>
                  <a:srgbClr val="000000"/>
                </a:solidFill>
                <a:effectLst/>
                <a:latin typeface="Calibri" panose="020F0502020204030204" pitchFamily="34" charset="0"/>
                <a:cs typeface="Calibri" panose="020F0502020204030204" pitchFamily="34" charset="0"/>
              </a:rPr>
              <a:t>3. Lagging the features</a:t>
            </a:r>
            <a:r>
              <a:rPr lang="en-IN" sz="3200" b="0" i="0" u="none" strike="noStrike" dirty="0">
                <a:solidFill>
                  <a:srgbClr val="000000"/>
                </a:solidFill>
                <a:effectLst/>
                <a:latin typeface="Calibri" panose="020F0502020204030204" pitchFamily="34" charset="0"/>
                <a:cs typeface="Calibri" panose="020F0502020204030204" pitchFamily="34" charset="0"/>
              </a:rPr>
              <a:t> (only lagged features can be used while forecasting test data)</a:t>
            </a:r>
            <a:r>
              <a:rPr lang="en-US" sz="3200" b="0" i="0" dirty="0">
                <a:solidFill>
                  <a:srgbClr val="003B55"/>
                </a:solidFill>
                <a:effectLst/>
                <a:latin typeface="Calibri" panose="020F0502020204030204" pitchFamily="34" charset="0"/>
                <a:cs typeface="Calibri" panose="020F0502020204030204" pitchFamily="34" charset="0"/>
              </a:rPr>
              <a:t>​</a:t>
            </a:r>
          </a:p>
          <a:p>
            <a:pPr algn="l" rtl="0" fontAlgn="base"/>
            <a:r>
              <a:rPr lang="en-IN" sz="3200" b="0" i="0" dirty="0">
                <a:solidFill>
                  <a:srgbClr val="003B55"/>
                </a:solidFill>
                <a:effectLst/>
                <a:latin typeface="Calibri" panose="020F0502020204030204" pitchFamily="34" charset="0"/>
                <a:cs typeface="Calibri" panose="020F0502020204030204" pitchFamily="34" charset="0"/>
              </a:rPr>
              <a:t>​</a:t>
            </a:r>
          </a:p>
          <a:p>
            <a:pPr algn="l" rtl="0" fontAlgn="base"/>
            <a:r>
              <a:rPr lang="en-IN" sz="3200" b="0" i="0" u="none" strike="noStrike" dirty="0">
                <a:solidFill>
                  <a:srgbClr val="000000"/>
                </a:solidFill>
                <a:effectLst/>
                <a:latin typeface="Calibri" panose="020F0502020204030204" pitchFamily="34" charset="0"/>
                <a:cs typeface="Calibri" panose="020F0502020204030204" pitchFamily="34" charset="0"/>
              </a:rPr>
              <a:t>Extra features – Number of days since shop, item open (first sale of shop, item), difference/ratio of lagged features, binned price feature(lot of split points)</a:t>
            </a:r>
            <a:r>
              <a:rPr lang="en-US" sz="3200" b="0" i="0" dirty="0">
                <a:solidFill>
                  <a:srgbClr val="003B55"/>
                </a:solidFill>
                <a:effectLst/>
                <a:latin typeface="Calibri" panose="020F0502020204030204" pitchFamily="34" charset="0"/>
                <a:cs typeface="Calibri" panose="020F0502020204030204" pitchFamily="34" charset="0"/>
              </a:rPr>
              <a:t>​</a:t>
            </a:r>
          </a:p>
          <a:p>
            <a:pPr algn="l" rtl="0" fontAlgn="base"/>
            <a:endParaRPr lang="en-US" sz="3200" dirty="0">
              <a:solidFill>
                <a:srgbClr val="003B55"/>
              </a:solidFill>
              <a:latin typeface="Calibri" panose="020F0502020204030204" pitchFamily="34" charset="0"/>
              <a:cs typeface="Calibri" panose="020F0502020204030204" pitchFamily="34" charset="0"/>
            </a:endParaRPr>
          </a:p>
          <a:p>
            <a:pPr algn="l" rtl="0" fontAlgn="base"/>
            <a:r>
              <a:rPr lang="en-US" sz="3200" b="1" i="0" dirty="0">
                <a:solidFill>
                  <a:srgbClr val="000000"/>
                </a:solidFill>
                <a:effectLst/>
                <a:latin typeface="Calibri" panose="020F0502020204030204" pitchFamily="34" charset="0"/>
                <a:cs typeface="Calibri" panose="020F0502020204030204" pitchFamily="34" charset="0"/>
              </a:rPr>
              <a:t>Automated Feature Discovery and Engineering</a:t>
            </a:r>
            <a:endParaRPr lang="en-US" sz="3200" b="0" i="0" dirty="0">
              <a:solidFill>
                <a:srgbClr val="003B55"/>
              </a:solidFill>
              <a:effectLst/>
              <a:latin typeface="Calibri" panose="020F0502020204030204" pitchFamily="34" charset="0"/>
              <a:cs typeface="Calibri" panose="020F0502020204030204" pitchFamily="34" charset="0"/>
            </a:endParaRPr>
          </a:p>
        </p:txBody>
      </p:sp>
      <p:pic>
        <p:nvPicPr>
          <p:cNvPr id="19" name="Picture 18">
            <a:extLst>
              <a:ext uri="{FF2B5EF4-FFF2-40B4-BE49-F238E27FC236}">
                <a16:creationId xmlns:a16="http://schemas.microsoft.com/office/drawing/2014/main" id="{FA7BF46C-12AB-4330-A626-EC5D97AB020B}"/>
              </a:ext>
            </a:extLst>
          </p:cNvPr>
          <p:cNvPicPr>
            <a:picLocks noChangeAspect="1"/>
          </p:cNvPicPr>
          <p:nvPr/>
        </p:nvPicPr>
        <p:blipFill>
          <a:blip r:embed="rId3"/>
          <a:stretch>
            <a:fillRect/>
          </a:stretch>
        </p:blipFill>
        <p:spPr>
          <a:xfrm>
            <a:off x="710849" y="9876721"/>
            <a:ext cx="11565119" cy="3839279"/>
          </a:xfrm>
          <a:prstGeom prst="rect">
            <a:avLst/>
          </a:prstGeom>
        </p:spPr>
      </p:pic>
      <p:sp>
        <p:nvSpPr>
          <p:cNvPr id="7" name="TextBox 6">
            <a:extLst>
              <a:ext uri="{FF2B5EF4-FFF2-40B4-BE49-F238E27FC236}">
                <a16:creationId xmlns:a16="http://schemas.microsoft.com/office/drawing/2014/main" id="{64AB24D9-4424-461B-9C4F-19FA30F5399D}"/>
              </a:ext>
            </a:extLst>
          </p:cNvPr>
          <p:cNvSpPr txBox="1"/>
          <p:nvPr/>
        </p:nvSpPr>
        <p:spPr>
          <a:xfrm>
            <a:off x="21140928" y="2607"/>
            <a:ext cx="3236722" cy="2092881"/>
          </a:xfrm>
          <a:prstGeom prst="rect">
            <a:avLst/>
          </a:prstGeom>
          <a:noFill/>
          <a:ln w="28575">
            <a:solidFill>
              <a:srgbClr val="002060"/>
            </a:solidFill>
          </a:ln>
        </p:spPr>
        <p:txBody>
          <a:bodyPr wrap="square">
            <a:spAutoFit/>
          </a:bodyPr>
          <a:lstStyle/>
          <a:p>
            <a:pPr algn="l" rtl="0" fontAlgn="base"/>
            <a:r>
              <a:rPr lang="en-US" sz="2500" b="0" i="0" u="none" strike="noStrike" dirty="0">
                <a:solidFill>
                  <a:srgbClr val="000000"/>
                </a:solidFill>
                <a:effectLst/>
                <a:latin typeface="Calibri" panose="020F0502020204030204" pitchFamily="34" charset="0"/>
              </a:rPr>
              <a:t>DATA ENGINEERING</a:t>
            </a:r>
            <a:endParaRPr lang="en-US" sz="2500" b="0" i="0" dirty="0">
              <a:solidFill>
                <a:srgbClr val="000000"/>
              </a:solidFill>
              <a:effectLst/>
              <a:latin typeface="Segoe UI" panose="020B0502040204020203" pitchFamily="34" charset="0"/>
            </a:endParaRPr>
          </a:p>
          <a:p>
            <a:pPr algn="l" rtl="0" fontAlgn="base"/>
            <a:r>
              <a:rPr lang="en-US" sz="2500" b="0" i="0" u="none" strike="noStrike" dirty="0">
                <a:solidFill>
                  <a:srgbClr val="BFBFBF"/>
                </a:solidFill>
                <a:effectLst/>
                <a:latin typeface="Calibri" panose="020F0502020204030204" pitchFamily="34" charset="0"/>
              </a:rPr>
              <a:t>-Data Transforms</a:t>
            </a:r>
            <a:endParaRPr lang="en-US" sz="2500" b="0" i="0" dirty="0">
              <a:solidFill>
                <a:srgbClr val="000000"/>
              </a:solidFill>
              <a:effectLst/>
              <a:latin typeface="Segoe UI" panose="020B0502040204020203" pitchFamily="34" charset="0"/>
            </a:endParaRPr>
          </a:p>
          <a:p>
            <a:pPr algn="l" rtl="0" fontAlgn="base"/>
            <a:r>
              <a:rPr lang="en-US" sz="2500" b="0" i="0" u="none" strike="noStrike" dirty="0">
                <a:solidFill>
                  <a:srgbClr val="BFBFBF"/>
                </a:solidFill>
                <a:effectLst/>
                <a:latin typeface="Calibri" panose="020F0502020204030204" pitchFamily="34" charset="0"/>
              </a:rPr>
              <a:t>-Data Cleaning</a:t>
            </a:r>
            <a:r>
              <a:rPr lang="en-US" sz="2500" b="0" i="0" dirty="0">
                <a:solidFill>
                  <a:srgbClr val="000000"/>
                </a:solidFill>
                <a:effectLst/>
                <a:latin typeface="Calibri" panose="020F0502020204030204" pitchFamily="34" charset="0"/>
              </a:rPr>
              <a:t>​</a:t>
            </a:r>
            <a:endParaRPr lang="en-US" sz="2500" b="0" i="0" dirty="0">
              <a:solidFill>
                <a:srgbClr val="000000"/>
              </a:solidFill>
              <a:effectLst/>
              <a:latin typeface="Segoe UI" panose="020B0502040204020203" pitchFamily="34" charset="0"/>
            </a:endParaRPr>
          </a:p>
          <a:p>
            <a:pPr algn="l" rtl="0" fontAlgn="base"/>
            <a:r>
              <a:rPr lang="en-US" sz="2500" b="0" i="0" u="none" strike="noStrike" dirty="0">
                <a:solidFill>
                  <a:srgbClr val="BFBFBF"/>
                </a:solidFill>
                <a:effectLst/>
                <a:latin typeface="Calibri" panose="020F0502020204030204" pitchFamily="34" charset="0"/>
              </a:rPr>
              <a:t>-Down Sampling Data</a:t>
            </a:r>
          </a:p>
          <a:p>
            <a:pPr algn="l" rtl="0" fontAlgn="base"/>
            <a:r>
              <a:rPr lang="en-US" sz="2500" dirty="0">
                <a:latin typeface="Calibri" panose="020F0502020204030204" pitchFamily="34" charset="0"/>
              </a:rPr>
              <a:t>-Feature Creation</a:t>
            </a:r>
            <a:endParaRPr lang="en-US" sz="2500" b="0" i="0" dirty="0">
              <a:effectLst/>
              <a:latin typeface="Segoe UI" panose="020B0502040204020203" pitchFamily="34" charset="0"/>
            </a:endParaRPr>
          </a:p>
        </p:txBody>
      </p:sp>
      <p:sp>
        <p:nvSpPr>
          <p:cNvPr id="8" name="TextBox 7">
            <a:extLst>
              <a:ext uri="{FF2B5EF4-FFF2-40B4-BE49-F238E27FC236}">
                <a16:creationId xmlns:a16="http://schemas.microsoft.com/office/drawing/2014/main" id="{019A6ECD-FAB4-4B71-8834-47254C03B879}"/>
              </a:ext>
            </a:extLst>
          </p:cNvPr>
          <p:cNvSpPr txBox="1"/>
          <p:nvPr/>
        </p:nvSpPr>
        <p:spPr>
          <a:xfrm>
            <a:off x="62456" y="13069669"/>
            <a:ext cx="918556" cy="646331"/>
          </a:xfrm>
          <a:prstGeom prst="rect">
            <a:avLst/>
          </a:prstGeom>
          <a:noFill/>
        </p:spPr>
        <p:txBody>
          <a:bodyPr wrap="square">
            <a:spAutoFit/>
          </a:bodyPr>
          <a:lstStyle/>
          <a:p>
            <a:r>
              <a:rPr lang="en-IN" b="0" i="0" dirty="0">
                <a:solidFill>
                  <a:srgbClr val="000000"/>
                </a:solidFill>
                <a:effectLst/>
                <a:latin typeface="Times New Roman" panose="02020603050405020304" pitchFamily="18" charset="0"/>
              </a:rPr>
              <a:t> 7</a:t>
            </a:r>
            <a:endParaRPr lang="en-IN" dirty="0"/>
          </a:p>
        </p:txBody>
      </p:sp>
    </p:spTree>
    <p:extLst>
      <p:ext uri="{BB962C8B-B14F-4D97-AF65-F5344CB8AC3E}">
        <p14:creationId xmlns:p14="http://schemas.microsoft.com/office/powerpoint/2010/main" val="252036673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3416C3FF-821B-4D34-904C-4B91BC9F694C}"/>
              </a:ext>
            </a:extLst>
          </p:cNvPr>
          <p:cNvSpPr txBox="1"/>
          <p:nvPr/>
        </p:nvSpPr>
        <p:spPr>
          <a:xfrm>
            <a:off x="710849" y="383961"/>
            <a:ext cx="12956634" cy="1246495"/>
          </a:xfrm>
          <a:prstGeom prst="rect">
            <a:avLst/>
          </a:prstGeom>
          <a:noFill/>
        </p:spPr>
        <p:txBody>
          <a:bodyPr wrap="square" lIns="91440" tIns="45720" rIns="91440" bIns="45720" rtlCol="0" anchor="t">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7500" dirty="0">
                <a:solidFill>
                  <a:schemeClr val="tx2"/>
                </a:solidFill>
                <a:latin typeface="Calibri" panose="020F0502020204030204" pitchFamily="34" charset="0"/>
                <a:ea typeface="Nunito" charset="0"/>
                <a:cs typeface="Calibri" panose="020F0502020204030204" pitchFamily="34" charset="0"/>
              </a:rPr>
              <a:t>Agenda</a:t>
            </a:r>
          </a:p>
        </p:txBody>
      </p:sp>
      <p:sp>
        <p:nvSpPr>
          <p:cNvPr id="5" name="TextBox 1">
            <a:extLst>
              <a:ext uri="{FF2B5EF4-FFF2-40B4-BE49-F238E27FC236}">
                <a16:creationId xmlns:a16="http://schemas.microsoft.com/office/drawing/2014/main" id="{F8BD91E8-3513-4D3A-95DC-33F67C3F24A0}"/>
              </a:ext>
            </a:extLst>
          </p:cNvPr>
          <p:cNvSpPr txBox="1"/>
          <p:nvPr/>
        </p:nvSpPr>
        <p:spPr>
          <a:xfrm>
            <a:off x="710849" y="2488651"/>
            <a:ext cx="5994751" cy="7818102"/>
          </a:xfrm>
          <a:prstGeom prst="rect">
            <a:avLst/>
          </a:prstGeom>
          <a:noFill/>
        </p:spPr>
        <p:txBody>
          <a:bodyPr wrap="square" lIns="91440" tIns="45720" rIns="91440" bIns="45720" rtlCol="0" anchor="t">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marL="457200" indent="-457200" algn="l" rtl="0" fontAlgn="base">
              <a:lnSpc>
                <a:spcPct val="200000"/>
              </a:lnSpc>
              <a:buFont typeface="Wingdings" panose="05000000000000000000" pitchFamily="2" charset="2"/>
              <a:buChar char="q"/>
            </a:pPr>
            <a:r>
              <a:rPr lang="en-US" sz="3200" b="0" i="0" u="none" strike="noStrike" dirty="0">
                <a:solidFill>
                  <a:srgbClr val="000000"/>
                </a:solidFill>
                <a:effectLst/>
                <a:latin typeface="Calibri" panose="020F0502020204030204" pitchFamily="34" charset="0"/>
                <a:cs typeface="Calibri" panose="020F0502020204030204" pitchFamily="34" charset="0"/>
              </a:rPr>
              <a:t>INTRODUCTION</a:t>
            </a:r>
            <a:r>
              <a:rPr lang="en-US" sz="3200" b="0" i="0" dirty="0">
                <a:solidFill>
                  <a:srgbClr val="000000"/>
                </a:solidFill>
                <a:effectLst/>
                <a:latin typeface="Calibri" panose="020F0502020204030204" pitchFamily="34" charset="0"/>
                <a:cs typeface="Calibri" panose="020F0502020204030204" pitchFamily="34" charset="0"/>
              </a:rPr>
              <a:t>​</a:t>
            </a:r>
          </a:p>
          <a:p>
            <a:pPr marL="457200" indent="-457200" algn="l" rtl="0" fontAlgn="base">
              <a:lnSpc>
                <a:spcPct val="200000"/>
              </a:lnSpc>
              <a:buFont typeface="Wingdings" panose="05000000000000000000" pitchFamily="2" charset="2"/>
              <a:buChar char="q"/>
            </a:pPr>
            <a:r>
              <a:rPr lang="en-US" sz="3200" dirty="0">
                <a:solidFill>
                  <a:srgbClr val="000000"/>
                </a:solidFill>
                <a:latin typeface="Calibri" panose="020F0502020204030204" pitchFamily="34" charset="0"/>
                <a:cs typeface="Calibri" panose="020F0502020204030204" pitchFamily="34" charset="0"/>
              </a:rPr>
              <a:t>DATA ENGINEERING</a:t>
            </a:r>
          </a:p>
          <a:p>
            <a:pPr marL="457200" indent="-457200" algn="l" rtl="0" fontAlgn="base">
              <a:lnSpc>
                <a:spcPct val="200000"/>
              </a:lnSpc>
              <a:buFont typeface="Wingdings" panose="05000000000000000000" pitchFamily="2" charset="2"/>
              <a:buChar char="q"/>
            </a:pPr>
            <a:r>
              <a:rPr lang="en-US" sz="3200" b="0" i="0" dirty="0">
                <a:solidFill>
                  <a:srgbClr val="000000"/>
                </a:solidFill>
                <a:effectLst/>
                <a:latin typeface="Calibri" panose="020F0502020204030204" pitchFamily="34" charset="0"/>
                <a:cs typeface="Calibri" panose="020F0502020204030204" pitchFamily="34" charset="0"/>
              </a:rPr>
              <a:t>TEST PREDICTION</a:t>
            </a:r>
          </a:p>
          <a:p>
            <a:pPr marL="1371417" lvl="1" indent="-457200" fontAlgn="base">
              <a:lnSpc>
                <a:spcPct val="200000"/>
              </a:lnSpc>
              <a:buFont typeface="Arial" panose="020B0604020202020204" pitchFamily="34" charset="0"/>
              <a:buChar char="•"/>
            </a:pPr>
            <a:r>
              <a:rPr lang="en-US" sz="3200" b="0" i="0" u="none" strike="noStrike" dirty="0">
                <a:solidFill>
                  <a:schemeClr val="bg1">
                    <a:lumMod val="75000"/>
                  </a:schemeClr>
                </a:solidFill>
                <a:effectLst/>
                <a:latin typeface="Calibri" panose="020F0502020204030204" pitchFamily="34" charset="0"/>
                <a:cs typeface="Calibri" panose="020F0502020204030204" pitchFamily="34" charset="0"/>
              </a:rPr>
              <a:t>Modelling</a:t>
            </a:r>
            <a:endParaRPr lang="en-US" sz="3200" b="0" i="0" dirty="0">
              <a:solidFill>
                <a:schemeClr val="bg1">
                  <a:lumMod val="75000"/>
                </a:schemeClr>
              </a:solidFill>
              <a:effectLst/>
              <a:latin typeface="Calibri" panose="020F0502020204030204" pitchFamily="34" charset="0"/>
              <a:cs typeface="Calibri" panose="020F0502020204030204" pitchFamily="34" charset="0"/>
            </a:endParaRPr>
          </a:p>
          <a:p>
            <a:pPr marL="1371417" lvl="1" indent="-457200" fontAlgn="base">
              <a:lnSpc>
                <a:spcPct val="200000"/>
              </a:lnSpc>
              <a:buFont typeface="Arial" panose="020B0604020202020204" pitchFamily="34" charset="0"/>
              <a:buChar char="•"/>
            </a:pPr>
            <a:r>
              <a:rPr lang="en-US" sz="3200" b="0" i="0" u="none" strike="noStrike" dirty="0" err="1">
                <a:solidFill>
                  <a:srgbClr val="BFBFBF"/>
                </a:solidFill>
                <a:effectLst/>
                <a:latin typeface="Calibri" panose="020F0502020204030204" pitchFamily="34" charset="0"/>
                <a:cs typeface="Calibri" panose="020F0502020204030204" pitchFamily="34" charset="0"/>
              </a:rPr>
              <a:t>Ensembling</a:t>
            </a:r>
            <a:endParaRPr lang="en-US" sz="3200" b="0" i="0" dirty="0">
              <a:solidFill>
                <a:srgbClr val="000000"/>
              </a:solidFill>
              <a:effectLst/>
              <a:latin typeface="Calibri" panose="020F0502020204030204" pitchFamily="34" charset="0"/>
              <a:cs typeface="Calibri" panose="020F0502020204030204" pitchFamily="34" charset="0"/>
            </a:endParaRPr>
          </a:p>
          <a:p>
            <a:pPr marL="1371417" lvl="1" indent="-457200" fontAlgn="base">
              <a:lnSpc>
                <a:spcPct val="200000"/>
              </a:lnSpc>
              <a:buFont typeface="Arial" panose="020B0604020202020204" pitchFamily="34" charset="0"/>
              <a:buChar char="•"/>
            </a:pPr>
            <a:r>
              <a:rPr lang="en-US" sz="3200" b="0" i="0" u="none" strike="noStrike" dirty="0">
                <a:solidFill>
                  <a:srgbClr val="BFBFBF"/>
                </a:solidFill>
                <a:effectLst/>
                <a:latin typeface="Calibri" panose="020F0502020204030204" pitchFamily="34" charset="0"/>
                <a:cs typeface="Calibri" panose="020F0502020204030204" pitchFamily="34" charset="0"/>
              </a:rPr>
              <a:t>Post Processing</a:t>
            </a:r>
            <a:endParaRPr lang="en-US" sz="3200" b="0" i="0" dirty="0">
              <a:solidFill>
                <a:srgbClr val="000000"/>
              </a:solidFill>
              <a:effectLst/>
              <a:latin typeface="Calibri" panose="020F0502020204030204" pitchFamily="34" charset="0"/>
              <a:cs typeface="Calibri" panose="020F0502020204030204" pitchFamily="34" charset="0"/>
            </a:endParaRPr>
          </a:p>
          <a:p>
            <a:pPr marL="457200" indent="-457200" algn="l" rtl="0" fontAlgn="base">
              <a:lnSpc>
                <a:spcPct val="200000"/>
              </a:lnSpc>
              <a:buFont typeface="Wingdings" panose="05000000000000000000" pitchFamily="2" charset="2"/>
              <a:buChar char="q"/>
            </a:pPr>
            <a:r>
              <a:rPr lang="en-US" sz="3200" dirty="0">
                <a:solidFill>
                  <a:srgbClr val="000000"/>
                </a:solidFill>
                <a:latin typeface="Calibri" panose="020F0502020204030204" pitchFamily="34" charset="0"/>
                <a:cs typeface="Calibri" panose="020F0502020204030204" pitchFamily="34" charset="0"/>
              </a:rPr>
              <a:t>CONCLUSION</a:t>
            </a:r>
            <a:endParaRPr lang="en-US" sz="3200" b="0" i="0" dirty="0">
              <a:solidFill>
                <a:srgbClr val="000000"/>
              </a:solidFill>
              <a:effectLst/>
              <a:latin typeface="Calibri" panose="020F0502020204030204" pitchFamily="34" charset="0"/>
              <a:cs typeface="Calibri" panose="020F0502020204030204" pitchFamily="34" charset="0"/>
            </a:endParaRPr>
          </a:p>
          <a:p>
            <a:pPr lvl="1" fontAlgn="base">
              <a:lnSpc>
                <a:spcPct val="200000"/>
              </a:lnSpc>
            </a:pPr>
            <a:endParaRPr lang="en-US" sz="3200" u="none" strike="noStrike" dirty="0">
              <a:solidFill>
                <a:srgbClr val="000000"/>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D1D58CEE-FF9E-460E-A374-C5B61128878B}"/>
              </a:ext>
            </a:extLst>
          </p:cNvPr>
          <p:cNvSpPr txBox="1"/>
          <p:nvPr/>
        </p:nvSpPr>
        <p:spPr>
          <a:xfrm>
            <a:off x="21640800" y="2607"/>
            <a:ext cx="2736850" cy="1815882"/>
          </a:xfrm>
          <a:prstGeom prst="rect">
            <a:avLst/>
          </a:prstGeom>
          <a:noFill/>
          <a:ln w="28575">
            <a:solidFill>
              <a:srgbClr val="002060"/>
            </a:solidFill>
          </a:ln>
        </p:spPr>
        <p:txBody>
          <a:bodyPr wrap="square">
            <a:spAutoFit/>
          </a:bodyPr>
          <a:lstStyle/>
          <a:p>
            <a:pPr algn="l" rtl="0" fontAlgn="base"/>
            <a:r>
              <a:rPr lang="en-US" sz="2800" dirty="0">
                <a:solidFill>
                  <a:srgbClr val="000000"/>
                </a:solidFill>
                <a:latin typeface="Calibri" panose="020F0502020204030204" pitchFamily="34" charset="0"/>
              </a:rPr>
              <a:t>TEST PREDICTION</a:t>
            </a:r>
            <a:endParaRPr lang="en-US" sz="2800" b="0" i="0" dirty="0">
              <a:solidFill>
                <a:srgbClr val="000000"/>
              </a:solidFill>
              <a:effectLst/>
              <a:latin typeface="Segoe UI" panose="020B0502040204020203" pitchFamily="34" charset="0"/>
            </a:endParaRPr>
          </a:p>
          <a:p>
            <a:pPr algn="l" rtl="0" fontAlgn="base"/>
            <a:r>
              <a:rPr lang="en-US" sz="2800" b="0" i="0" u="none" strike="noStrike" dirty="0">
                <a:solidFill>
                  <a:schemeClr val="bg1">
                    <a:lumMod val="75000"/>
                  </a:schemeClr>
                </a:solidFill>
                <a:effectLst/>
                <a:latin typeface="Calibri" panose="020F0502020204030204" pitchFamily="34" charset="0"/>
              </a:rPr>
              <a:t>-Modelling</a:t>
            </a:r>
            <a:endParaRPr lang="en-US" sz="2800" b="0" i="0" dirty="0">
              <a:solidFill>
                <a:schemeClr val="bg1">
                  <a:lumMod val="75000"/>
                </a:schemeClr>
              </a:solidFill>
              <a:effectLst/>
              <a:latin typeface="Segoe UI" panose="020B0502040204020203" pitchFamily="34" charset="0"/>
            </a:endParaRPr>
          </a:p>
          <a:p>
            <a:pPr algn="l" rtl="0" fontAlgn="base"/>
            <a:r>
              <a:rPr lang="en-US" sz="2800" b="0" i="0" u="none" strike="noStrike" dirty="0">
                <a:solidFill>
                  <a:srgbClr val="BFBFBF"/>
                </a:solidFill>
                <a:effectLst/>
                <a:latin typeface="Calibri" panose="020F0502020204030204" pitchFamily="34" charset="0"/>
              </a:rPr>
              <a:t>-</a:t>
            </a:r>
            <a:r>
              <a:rPr lang="en-US" sz="2800" b="0" i="0" u="none" strike="noStrike" dirty="0" err="1">
                <a:solidFill>
                  <a:srgbClr val="BFBFBF"/>
                </a:solidFill>
                <a:effectLst/>
                <a:latin typeface="Calibri" panose="020F0502020204030204" pitchFamily="34" charset="0"/>
              </a:rPr>
              <a:t>Ensembling</a:t>
            </a:r>
            <a:endParaRPr lang="en-US" sz="2800" b="0" i="0" dirty="0">
              <a:solidFill>
                <a:srgbClr val="000000"/>
              </a:solidFill>
              <a:effectLst/>
              <a:latin typeface="Segoe UI" panose="020B0502040204020203" pitchFamily="34" charset="0"/>
            </a:endParaRPr>
          </a:p>
          <a:p>
            <a:pPr algn="l" rtl="0" fontAlgn="base"/>
            <a:r>
              <a:rPr lang="en-US" sz="2800" b="0" i="0" u="none" strike="noStrike" dirty="0">
                <a:solidFill>
                  <a:srgbClr val="BFBFBF"/>
                </a:solidFill>
                <a:effectLst/>
                <a:latin typeface="Calibri" panose="020F0502020204030204" pitchFamily="34" charset="0"/>
              </a:rPr>
              <a:t>-Post Processing</a:t>
            </a:r>
            <a:endParaRPr lang="en-US" sz="28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70340272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3416C3FF-821B-4D34-904C-4B91BC9F694C}"/>
              </a:ext>
            </a:extLst>
          </p:cNvPr>
          <p:cNvSpPr txBox="1"/>
          <p:nvPr/>
        </p:nvSpPr>
        <p:spPr>
          <a:xfrm>
            <a:off x="710849" y="383961"/>
            <a:ext cx="12956634" cy="1246495"/>
          </a:xfrm>
          <a:prstGeom prst="rect">
            <a:avLst/>
          </a:prstGeom>
          <a:noFill/>
        </p:spPr>
        <p:txBody>
          <a:bodyPr wrap="square" lIns="91440" tIns="45720" rIns="91440" bIns="45720" rtlCol="0" anchor="t">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7500" dirty="0">
                <a:solidFill>
                  <a:schemeClr val="tx2"/>
                </a:solidFill>
                <a:latin typeface="Calibri" panose="020F0502020204030204" pitchFamily="34" charset="0"/>
                <a:ea typeface="Nunito" charset="0"/>
                <a:cs typeface="Calibri" panose="020F0502020204030204" pitchFamily="34" charset="0"/>
              </a:rPr>
              <a:t>Modelling</a:t>
            </a:r>
          </a:p>
        </p:txBody>
      </p:sp>
      <p:sp>
        <p:nvSpPr>
          <p:cNvPr id="16" name="TextBox 15">
            <a:extLst>
              <a:ext uri="{FF2B5EF4-FFF2-40B4-BE49-F238E27FC236}">
                <a16:creationId xmlns:a16="http://schemas.microsoft.com/office/drawing/2014/main" id="{D8CFE646-58D0-4FF8-8A04-ADE4BE57ED5F}"/>
              </a:ext>
            </a:extLst>
          </p:cNvPr>
          <p:cNvSpPr txBox="1"/>
          <p:nvPr/>
        </p:nvSpPr>
        <p:spPr>
          <a:xfrm>
            <a:off x="21640800" y="2607"/>
            <a:ext cx="2736850" cy="1815882"/>
          </a:xfrm>
          <a:prstGeom prst="rect">
            <a:avLst/>
          </a:prstGeom>
          <a:noFill/>
          <a:ln w="28575">
            <a:solidFill>
              <a:srgbClr val="002060"/>
            </a:solidFill>
          </a:ln>
        </p:spPr>
        <p:txBody>
          <a:bodyPr wrap="square">
            <a:spAutoFit/>
          </a:bodyPr>
          <a:lstStyle/>
          <a:p>
            <a:pPr algn="l" rtl="0" fontAlgn="base"/>
            <a:r>
              <a:rPr lang="en-US" sz="2800" dirty="0">
                <a:solidFill>
                  <a:srgbClr val="000000"/>
                </a:solidFill>
                <a:latin typeface="Calibri" panose="020F0502020204030204" pitchFamily="34" charset="0"/>
              </a:rPr>
              <a:t>TEST PREDICTION</a:t>
            </a:r>
            <a:endParaRPr lang="en-US" sz="2800" b="0" i="0" dirty="0">
              <a:solidFill>
                <a:srgbClr val="000000"/>
              </a:solidFill>
              <a:effectLst/>
              <a:latin typeface="Segoe UI" panose="020B0502040204020203" pitchFamily="34" charset="0"/>
            </a:endParaRPr>
          </a:p>
          <a:p>
            <a:pPr algn="l" rtl="0" fontAlgn="base"/>
            <a:r>
              <a:rPr lang="en-US" sz="2800" b="0" i="0" u="none" strike="noStrike" dirty="0">
                <a:effectLst/>
                <a:latin typeface="Calibri" panose="020F0502020204030204" pitchFamily="34" charset="0"/>
              </a:rPr>
              <a:t>-Modelling</a:t>
            </a:r>
            <a:endParaRPr lang="en-US" sz="2800" b="0" i="0" dirty="0">
              <a:effectLst/>
              <a:latin typeface="Segoe UI" panose="020B0502040204020203" pitchFamily="34" charset="0"/>
            </a:endParaRPr>
          </a:p>
          <a:p>
            <a:pPr algn="l" rtl="0" fontAlgn="base"/>
            <a:r>
              <a:rPr lang="en-US" sz="2800" b="0" i="0" u="none" strike="noStrike" dirty="0">
                <a:solidFill>
                  <a:srgbClr val="BFBFBF"/>
                </a:solidFill>
                <a:effectLst/>
                <a:latin typeface="Calibri" panose="020F0502020204030204" pitchFamily="34" charset="0"/>
              </a:rPr>
              <a:t>-</a:t>
            </a:r>
            <a:r>
              <a:rPr lang="en-US" sz="2800" b="0" i="0" u="none" strike="noStrike" dirty="0" err="1">
                <a:solidFill>
                  <a:srgbClr val="BFBFBF"/>
                </a:solidFill>
                <a:effectLst/>
                <a:latin typeface="Calibri" panose="020F0502020204030204" pitchFamily="34" charset="0"/>
              </a:rPr>
              <a:t>Ensembling</a:t>
            </a:r>
            <a:endParaRPr lang="en-US" sz="2800" b="0" i="0" dirty="0">
              <a:solidFill>
                <a:srgbClr val="000000"/>
              </a:solidFill>
              <a:effectLst/>
              <a:latin typeface="Segoe UI" panose="020B0502040204020203" pitchFamily="34" charset="0"/>
            </a:endParaRPr>
          </a:p>
          <a:p>
            <a:pPr algn="l" rtl="0" fontAlgn="base"/>
            <a:r>
              <a:rPr lang="en-US" sz="2800" b="0" i="0" u="none" strike="noStrike" dirty="0">
                <a:solidFill>
                  <a:srgbClr val="BFBFBF"/>
                </a:solidFill>
                <a:effectLst/>
                <a:latin typeface="Calibri" panose="020F0502020204030204" pitchFamily="34" charset="0"/>
              </a:rPr>
              <a:t>-Post Processing</a:t>
            </a:r>
            <a:endParaRPr lang="en-US" sz="2800" b="0" i="0" dirty="0">
              <a:solidFill>
                <a:srgbClr val="000000"/>
              </a:solidFill>
              <a:effectLst/>
              <a:latin typeface="Segoe UI" panose="020B0502040204020203" pitchFamily="34" charset="0"/>
            </a:endParaRPr>
          </a:p>
        </p:txBody>
      </p:sp>
      <p:sp>
        <p:nvSpPr>
          <p:cNvPr id="3" name="AutoShape 2">
            <a:extLst>
              <a:ext uri="{FF2B5EF4-FFF2-40B4-BE49-F238E27FC236}">
                <a16:creationId xmlns:a16="http://schemas.microsoft.com/office/drawing/2014/main" id="{8213EE10-C28C-4B3D-AAF1-7183CB0FA8CD}"/>
              </a:ext>
            </a:extLst>
          </p:cNvPr>
          <p:cNvSpPr>
            <a:spLocks noChangeAspect="1" noChangeArrowheads="1"/>
          </p:cNvSpPr>
          <p:nvPr/>
        </p:nvSpPr>
        <p:spPr bwMode="auto">
          <a:xfrm>
            <a:off x="12036425"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7B7DB867-0F1E-4A16-A4E6-01F33F75E053}"/>
              </a:ext>
            </a:extLst>
          </p:cNvPr>
          <p:cNvPicPr>
            <a:picLocks noChangeAspect="1"/>
          </p:cNvPicPr>
          <p:nvPr/>
        </p:nvPicPr>
        <p:blipFill>
          <a:blip r:embed="rId3"/>
          <a:stretch>
            <a:fillRect/>
          </a:stretch>
        </p:blipFill>
        <p:spPr>
          <a:xfrm>
            <a:off x="367256" y="4554392"/>
            <a:ext cx="10106960" cy="7279107"/>
          </a:xfrm>
          <a:prstGeom prst="rect">
            <a:avLst/>
          </a:prstGeom>
        </p:spPr>
      </p:pic>
      <p:pic>
        <p:nvPicPr>
          <p:cNvPr id="10" name="Picture 9" descr="Chart, bar chart&#10;&#10;Description automatically generated">
            <a:extLst>
              <a:ext uri="{FF2B5EF4-FFF2-40B4-BE49-F238E27FC236}">
                <a16:creationId xmlns:a16="http://schemas.microsoft.com/office/drawing/2014/main" id="{EB3F6C1F-404B-49B2-9E84-0C4785A66BDD}"/>
              </a:ext>
            </a:extLst>
          </p:cNvPr>
          <p:cNvPicPr>
            <a:picLocks noChangeAspect="1"/>
          </p:cNvPicPr>
          <p:nvPr/>
        </p:nvPicPr>
        <p:blipFill>
          <a:blip r:embed="rId4"/>
          <a:stretch>
            <a:fillRect/>
          </a:stretch>
        </p:blipFill>
        <p:spPr>
          <a:xfrm>
            <a:off x="11151956" y="4554392"/>
            <a:ext cx="11545135" cy="7053523"/>
          </a:xfrm>
          <a:prstGeom prst="rect">
            <a:avLst/>
          </a:prstGeom>
        </p:spPr>
      </p:pic>
      <p:sp>
        <p:nvSpPr>
          <p:cNvPr id="13" name="TextBox 1">
            <a:extLst>
              <a:ext uri="{FF2B5EF4-FFF2-40B4-BE49-F238E27FC236}">
                <a16:creationId xmlns:a16="http://schemas.microsoft.com/office/drawing/2014/main" id="{6AF96AE4-94CE-4319-80AB-35BC64839607}"/>
              </a:ext>
            </a:extLst>
          </p:cNvPr>
          <p:cNvSpPr txBox="1"/>
          <p:nvPr/>
        </p:nvSpPr>
        <p:spPr>
          <a:xfrm>
            <a:off x="710849" y="2027149"/>
            <a:ext cx="22199027" cy="2939266"/>
          </a:xfrm>
          <a:prstGeom prst="rect">
            <a:avLst/>
          </a:prstGeom>
          <a:noFill/>
        </p:spPr>
        <p:txBody>
          <a:bodyPr wrap="square" lIns="91440" tIns="45720" rIns="91440" bIns="45720" rtlCol="0" anchor="t">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marL="457200" indent="-457200">
              <a:spcBef>
                <a:spcPts val="1000"/>
              </a:spcBef>
              <a:buFontTx/>
              <a:buChar char="-"/>
            </a:pPr>
            <a:r>
              <a:rPr lang="en" sz="3200" dirty="0">
                <a:solidFill>
                  <a:srgbClr val="000000"/>
                </a:solidFill>
                <a:latin typeface="Calibri" panose="020F0502020204030204" pitchFamily="34" charset="0"/>
                <a:cs typeface="Calibri" panose="020F0502020204030204" pitchFamily="34" charset="0"/>
              </a:rPr>
              <a:t>Tree based models used primarily- LGBM, XGBoost, CatBoost</a:t>
            </a:r>
          </a:p>
          <a:p>
            <a:pPr marL="457200" indent="-457200">
              <a:spcBef>
                <a:spcPts val="1000"/>
              </a:spcBef>
              <a:buFontTx/>
              <a:buChar char="-"/>
            </a:pPr>
            <a:r>
              <a:rPr lang="en-US" sz="3200" b="0" i="0" dirty="0">
                <a:solidFill>
                  <a:srgbClr val="003B55"/>
                </a:solidFill>
                <a:effectLst/>
                <a:latin typeface="Calibri" panose="020F0502020204030204" pitchFamily="34" charset="0"/>
                <a:cs typeface="Calibri" panose="020F0502020204030204" pitchFamily="34" charset="0"/>
              </a:rPr>
              <a:t>​</a:t>
            </a:r>
            <a:r>
              <a:rPr lang="en" sz="3200" dirty="0">
                <a:solidFill>
                  <a:srgbClr val="000000"/>
                </a:solidFill>
                <a:latin typeface="Calibri" panose="020F0502020204030204" pitchFamily="34" charset="0"/>
                <a:cs typeface="Calibri" panose="020F0502020204030204" pitchFamily="34" charset="0"/>
              </a:rPr>
              <a:t>Bayesian Hyperparameter tuning used</a:t>
            </a:r>
          </a:p>
          <a:p>
            <a:pPr marL="457200" indent="-457200">
              <a:spcBef>
                <a:spcPts val="1000"/>
              </a:spcBef>
              <a:buFontTx/>
              <a:buChar char="-"/>
            </a:pPr>
            <a:r>
              <a:rPr lang="en" sz="3200" dirty="0">
                <a:solidFill>
                  <a:srgbClr val="000000"/>
                </a:solidFill>
                <a:latin typeface="Calibri" panose="020F0502020204030204" pitchFamily="34" charset="0"/>
                <a:cs typeface="Calibri" panose="020F0502020204030204" pitchFamily="34" charset="0"/>
              </a:rPr>
              <a:t>Regularization parameters like the L2 weight, subsampling data &amp; features extremely instrumental</a:t>
            </a:r>
          </a:p>
          <a:p>
            <a:pPr marL="457200" indent="-457200">
              <a:spcBef>
                <a:spcPts val="1000"/>
              </a:spcBef>
              <a:buFontTx/>
              <a:buChar char="-"/>
            </a:pPr>
            <a:endParaRPr lang="en-US" sz="3200" b="0" i="0" dirty="0">
              <a:solidFill>
                <a:srgbClr val="003B55"/>
              </a:solidFill>
              <a:effectLst/>
              <a:latin typeface="Calibri" panose="020F0502020204030204" pitchFamily="34" charset="0"/>
              <a:cs typeface="Calibri" panose="020F0502020204030204" pitchFamily="34" charset="0"/>
            </a:endParaRPr>
          </a:p>
          <a:p>
            <a:endParaRPr lang="en-US" sz="3200" dirty="0">
              <a:solidFill>
                <a:schemeClr val="tx2"/>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6BB01BB7-56C9-4A65-A9D9-12A8C04240C3}"/>
              </a:ext>
            </a:extLst>
          </p:cNvPr>
          <p:cNvSpPr txBox="1"/>
          <p:nvPr/>
        </p:nvSpPr>
        <p:spPr>
          <a:xfrm>
            <a:off x="62456" y="13069669"/>
            <a:ext cx="918556" cy="646331"/>
          </a:xfrm>
          <a:prstGeom prst="rect">
            <a:avLst/>
          </a:prstGeom>
          <a:noFill/>
        </p:spPr>
        <p:txBody>
          <a:bodyPr wrap="square">
            <a:spAutoFit/>
          </a:bodyPr>
          <a:lstStyle/>
          <a:p>
            <a:r>
              <a:rPr lang="en-IN" b="0" i="0" dirty="0">
                <a:solidFill>
                  <a:srgbClr val="000000"/>
                </a:solidFill>
                <a:effectLst/>
                <a:latin typeface="Times New Roman" panose="02020603050405020304" pitchFamily="18" charset="0"/>
              </a:rPr>
              <a:t> 8</a:t>
            </a:r>
            <a:endParaRPr lang="en-IN" dirty="0"/>
          </a:p>
        </p:txBody>
      </p:sp>
    </p:spTree>
    <p:extLst>
      <p:ext uri="{BB962C8B-B14F-4D97-AF65-F5344CB8AC3E}">
        <p14:creationId xmlns:p14="http://schemas.microsoft.com/office/powerpoint/2010/main" val="182149985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3416C3FF-821B-4D34-904C-4B91BC9F694C}"/>
              </a:ext>
            </a:extLst>
          </p:cNvPr>
          <p:cNvSpPr txBox="1"/>
          <p:nvPr/>
        </p:nvSpPr>
        <p:spPr>
          <a:xfrm>
            <a:off x="710849" y="383961"/>
            <a:ext cx="12956634" cy="1246495"/>
          </a:xfrm>
          <a:prstGeom prst="rect">
            <a:avLst/>
          </a:prstGeom>
          <a:noFill/>
        </p:spPr>
        <p:txBody>
          <a:bodyPr wrap="square" lIns="91440" tIns="45720" rIns="91440" bIns="45720" rtlCol="0" anchor="t">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7500" dirty="0" err="1">
                <a:solidFill>
                  <a:schemeClr val="tx2"/>
                </a:solidFill>
                <a:latin typeface="Calibri" panose="020F0502020204030204" pitchFamily="34" charset="0"/>
                <a:ea typeface="Nunito" charset="0"/>
                <a:cs typeface="Calibri" panose="020F0502020204030204" pitchFamily="34" charset="0"/>
              </a:rPr>
              <a:t>Ensembling</a:t>
            </a:r>
            <a:endParaRPr lang="en-US" sz="7500" dirty="0">
              <a:solidFill>
                <a:schemeClr val="tx2"/>
              </a:solidFill>
              <a:latin typeface="Calibri" panose="020F0502020204030204" pitchFamily="34" charset="0"/>
              <a:ea typeface="Nunito" charset="0"/>
              <a:cs typeface="Calibri" panose="020F0502020204030204" pitchFamily="34" charset="0"/>
            </a:endParaRPr>
          </a:p>
        </p:txBody>
      </p:sp>
      <p:sp>
        <p:nvSpPr>
          <p:cNvPr id="3" name="AutoShape 2">
            <a:extLst>
              <a:ext uri="{FF2B5EF4-FFF2-40B4-BE49-F238E27FC236}">
                <a16:creationId xmlns:a16="http://schemas.microsoft.com/office/drawing/2014/main" id="{8213EE10-C28C-4B3D-AAF1-7183CB0FA8CD}"/>
              </a:ext>
            </a:extLst>
          </p:cNvPr>
          <p:cNvSpPr>
            <a:spLocks noChangeAspect="1" noChangeArrowheads="1"/>
          </p:cNvSpPr>
          <p:nvPr/>
        </p:nvSpPr>
        <p:spPr bwMode="auto">
          <a:xfrm>
            <a:off x="12036425"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Box 1">
            <a:extLst>
              <a:ext uri="{FF2B5EF4-FFF2-40B4-BE49-F238E27FC236}">
                <a16:creationId xmlns:a16="http://schemas.microsoft.com/office/drawing/2014/main" id="{6AF96AE4-94CE-4319-80AB-35BC64839607}"/>
              </a:ext>
            </a:extLst>
          </p:cNvPr>
          <p:cNvSpPr txBox="1"/>
          <p:nvPr/>
        </p:nvSpPr>
        <p:spPr>
          <a:xfrm>
            <a:off x="710849" y="2027149"/>
            <a:ext cx="22199027" cy="2811026"/>
          </a:xfrm>
          <a:prstGeom prst="rect">
            <a:avLst/>
          </a:prstGeom>
          <a:noFill/>
        </p:spPr>
        <p:txBody>
          <a:bodyPr wrap="square" lIns="91440" tIns="45720" rIns="91440" bIns="45720" rtlCol="0" anchor="t">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marL="457200" indent="-457200">
              <a:spcBef>
                <a:spcPts val="1000"/>
              </a:spcBef>
              <a:buFontTx/>
              <a:buChar char="-"/>
            </a:pPr>
            <a:r>
              <a:rPr lang="en" sz="3200" dirty="0">
                <a:solidFill>
                  <a:srgbClr val="000000"/>
                </a:solidFill>
                <a:latin typeface="Calibri" panose="020F0502020204030204" pitchFamily="34" charset="0"/>
                <a:cs typeface="Calibri" panose="020F0502020204030204" pitchFamily="34" charset="0"/>
              </a:rPr>
              <a:t>Stacking, Bagging Ensembles used where meta-learner is also a tree based model</a:t>
            </a:r>
          </a:p>
          <a:p>
            <a:pPr marL="457200" indent="-457200">
              <a:spcBef>
                <a:spcPts val="1000"/>
              </a:spcBef>
              <a:buFontTx/>
              <a:buChar char="-"/>
            </a:pPr>
            <a:r>
              <a:rPr lang="en" sz="3200" dirty="0">
                <a:solidFill>
                  <a:srgbClr val="000000"/>
                </a:solidFill>
                <a:latin typeface="Calibri" panose="020F0502020204030204" pitchFamily="34" charset="0"/>
                <a:cs typeface="Calibri" panose="020F0502020204030204" pitchFamily="34" charset="0"/>
              </a:rPr>
              <a:t>Linear Regression and Tree Based models used</a:t>
            </a:r>
          </a:p>
          <a:p>
            <a:pPr marL="0" indent="0">
              <a:spcBef>
                <a:spcPts val="1000"/>
              </a:spcBef>
              <a:buClr>
                <a:srgbClr val="003B55"/>
              </a:buClr>
              <a:buSzPts val="1100"/>
              <a:buNone/>
            </a:pPr>
            <a:r>
              <a:rPr lang="en-US" sz="3200" dirty="0">
                <a:solidFill>
                  <a:srgbClr val="000000"/>
                </a:solidFill>
                <a:latin typeface="Calibri" panose="020F0502020204030204" pitchFamily="34" charset="0"/>
                <a:cs typeface="Calibri" panose="020F0502020204030204" pitchFamily="34" charset="0"/>
              </a:rPr>
              <a:t>-  Models trained on log target and target difference as well to account for seasonality in target data</a:t>
            </a:r>
          </a:p>
          <a:p>
            <a:pPr algn="l" rtl="0" fontAlgn="base"/>
            <a:r>
              <a:rPr lang="en-US" sz="3200" b="0" i="0" dirty="0">
                <a:solidFill>
                  <a:srgbClr val="000000"/>
                </a:solidFill>
                <a:effectLst/>
                <a:latin typeface="Calibri" panose="020F0502020204030204" pitchFamily="34" charset="0"/>
                <a:cs typeface="Calibri" panose="020F0502020204030204" pitchFamily="34" charset="0"/>
              </a:rPr>
              <a:t>​</a:t>
            </a:r>
          </a:p>
          <a:p>
            <a:endParaRPr lang="en-US" sz="3200" dirty="0">
              <a:solidFill>
                <a:srgbClr val="000000"/>
              </a:solidFill>
              <a:latin typeface="Calibri" panose="020F0502020204030204" pitchFamily="34" charset="0"/>
              <a:cs typeface="Calibri" panose="020F0502020204030204" pitchFamily="34" charset="0"/>
            </a:endParaRPr>
          </a:p>
        </p:txBody>
      </p:sp>
      <p:pic>
        <p:nvPicPr>
          <p:cNvPr id="11" name="Picture 10" descr="Table&#10;&#10;Description automatically generated">
            <a:extLst>
              <a:ext uri="{FF2B5EF4-FFF2-40B4-BE49-F238E27FC236}">
                <a16:creationId xmlns:a16="http://schemas.microsoft.com/office/drawing/2014/main" id="{89B0E861-6F71-487C-8215-0E96152D7F75}"/>
              </a:ext>
            </a:extLst>
          </p:cNvPr>
          <p:cNvPicPr>
            <a:picLocks noChangeAspect="1"/>
          </p:cNvPicPr>
          <p:nvPr/>
        </p:nvPicPr>
        <p:blipFill>
          <a:blip r:embed="rId3"/>
          <a:stretch>
            <a:fillRect/>
          </a:stretch>
        </p:blipFill>
        <p:spPr>
          <a:xfrm>
            <a:off x="710848" y="4838175"/>
            <a:ext cx="19281367" cy="5238330"/>
          </a:xfrm>
          <a:prstGeom prst="rect">
            <a:avLst/>
          </a:prstGeom>
        </p:spPr>
      </p:pic>
      <p:sp>
        <p:nvSpPr>
          <p:cNvPr id="8" name="TextBox 7">
            <a:extLst>
              <a:ext uri="{FF2B5EF4-FFF2-40B4-BE49-F238E27FC236}">
                <a16:creationId xmlns:a16="http://schemas.microsoft.com/office/drawing/2014/main" id="{9006587F-614B-453D-9C94-29526673C731}"/>
              </a:ext>
            </a:extLst>
          </p:cNvPr>
          <p:cNvSpPr txBox="1"/>
          <p:nvPr/>
        </p:nvSpPr>
        <p:spPr>
          <a:xfrm>
            <a:off x="21640800" y="2607"/>
            <a:ext cx="2736850" cy="1815882"/>
          </a:xfrm>
          <a:prstGeom prst="rect">
            <a:avLst/>
          </a:prstGeom>
          <a:noFill/>
          <a:ln w="28575">
            <a:solidFill>
              <a:srgbClr val="002060"/>
            </a:solidFill>
          </a:ln>
        </p:spPr>
        <p:txBody>
          <a:bodyPr wrap="square">
            <a:spAutoFit/>
          </a:bodyPr>
          <a:lstStyle/>
          <a:p>
            <a:pPr algn="l" rtl="0" fontAlgn="base"/>
            <a:r>
              <a:rPr lang="en-US" sz="2800" dirty="0">
                <a:solidFill>
                  <a:srgbClr val="000000"/>
                </a:solidFill>
                <a:latin typeface="Calibri" panose="020F0502020204030204" pitchFamily="34" charset="0"/>
              </a:rPr>
              <a:t>TEST PREDICTION</a:t>
            </a:r>
            <a:endParaRPr lang="en-US" sz="2800" b="0" i="0" dirty="0">
              <a:solidFill>
                <a:srgbClr val="000000"/>
              </a:solidFill>
              <a:effectLst/>
              <a:latin typeface="Segoe UI" panose="020B0502040204020203" pitchFamily="34" charset="0"/>
            </a:endParaRPr>
          </a:p>
          <a:p>
            <a:pPr algn="l" rtl="0" fontAlgn="base"/>
            <a:r>
              <a:rPr lang="en-US" sz="2800" b="0" i="0" u="none" strike="noStrike" dirty="0">
                <a:solidFill>
                  <a:schemeClr val="bg1">
                    <a:lumMod val="75000"/>
                  </a:schemeClr>
                </a:solidFill>
                <a:effectLst/>
                <a:latin typeface="Calibri" panose="020F0502020204030204" pitchFamily="34" charset="0"/>
              </a:rPr>
              <a:t>-Modelling</a:t>
            </a:r>
            <a:endParaRPr lang="en-US" sz="2800" b="0" i="0" dirty="0">
              <a:solidFill>
                <a:schemeClr val="bg1">
                  <a:lumMod val="75000"/>
                </a:schemeClr>
              </a:solidFill>
              <a:effectLst/>
              <a:latin typeface="Segoe UI" panose="020B0502040204020203" pitchFamily="34" charset="0"/>
            </a:endParaRPr>
          </a:p>
          <a:p>
            <a:pPr algn="l" rtl="0" fontAlgn="base"/>
            <a:r>
              <a:rPr lang="en-US" sz="2800" b="0" i="0" u="none" strike="noStrike" dirty="0">
                <a:effectLst/>
                <a:latin typeface="Calibri" panose="020F0502020204030204" pitchFamily="34" charset="0"/>
              </a:rPr>
              <a:t>-</a:t>
            </a:r>
            <a:r>
              <a:rPr lang="en-US" sz="2800" b="0" i="0" u="none" strike="noStrike" dirty="0" err="1">
                <a:effectLst/>
                <a:latin typeface="Calibri" panose="020F0502020204030204" pitchFamily="34" charset="0"/>
              </a:rPr>
              <a:t>Ensembling</a:t>
            </a:r>
            <a:endParaRPr lang="en-US" sz="2800" b="0" i="0" dirty="0">
              <a:effectLst/>
              <a:latin typeface="Segoe UI" panose="020B0502040204020203" pitchFamily="34" charset="0"/>
            </a:endParaRPr>
          </a:p>
          <a:p>
            <a:pPr algn="l" rtl="0" fontAlgn="base"/>
            <a:r>
              <a:rPr lang="en-US" sz="2800" b="0" i="0" u="none" strike="noStrike" dirty="0">
                <a:solidFill>
                  <a:srgbClr val="BFBFBF"/>
                </a:solidFill>
                <a:effectLst/>
                <a:latin typeface="Calibri" panose="020F0502020204030204" pitchFamily="34" charset="0"/>
              </a:rPr>
              <a:t>-Post Processing</a:t>
            </a:r>
            <a:endParaRPr lang="en-US" sz="2800" b="0" i="0" dirty="0">
              <a:solidFill>
                <a:srgbClr val="000000"/>
              </a:solidFill>
              <a:effectLst/>
              <a:latin typeface="Segoe UI" panose="020B0502040204020203" pitchFamily="34" charset="0"/>
            </a:endParaRPr>
          </a:p>
        </p:txBody>
      </p:sp>
      <p:sp>
        <p:nvSpPr>
          <p:cNvPr id="9" name="TextBox 8">
            <a:extLst>
              <a:ext uri="{FF2B5EF4-FFF2-40B4-BE49-F238E27FC236}">
                <a16:creationId xmlns:a16="http://schemas.microsoft.com/office/drawing/2014/main" id="{0B4FA4E8-3237-4E73-B03B-EAF80A64F4A1}"/>
              </a:ext>
            </a:extLst>
          </p:cNvPr>
          <p:cNvSpPr txBox="1"/>
          <p:nvPr/>
        </p:nvSpPr>
        <p:spPr>
          <a:xfrm>
            <a:off x="62456" y="13069669"/>
            <a:ext cx="918556" cy="646331"/>
          </a:xfrm>
          <a:prstGeom prst="rect">
            <a:avLst/>
          </a:prstGeom>
          <a:noFill/>
        </p:spPr>
        <p:txBody>
          <a:bodyPr wrap="square">
            <a:spAutoFit/>
          </a:bodyPr>
          <a:lstStyle/>
          <a:p>
            <a:r>
              <a:rPr lang="en-IN" b="0" i="0" dirty="0">
                <a:solidFill>
                  <a:srgbClr val="000000"/>
                </a:solidFill>
                <a:effectLst/>
                <a:latin typeface="Times New Roman" panose="02020603050405020304" pitchFamily="18" charset="0"/>
              </a:rPr>
              <a:t> 9</a:t>
            </a:r>
            <a:endParaRPr lang="en-IN" dirty="0"/>
          </a:p>
        </p:txBody>
      </p:sp>
    </p:spTree>
    <p:extLst>
      <p:ext uri="{BB962C8B-B14F-4D97-AF65-F5344CB8AC3E}">
        <p14:creationId xmlns:p14="http://schemas.microsoft.com/office/powerpoint/2010/main" val="15517236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AA56B996-C0F7-4263-8267-BDE8229AEF5D}"/>
              </a:ext>
            </a:extLst>
          </p:cNvPr>
          <p:cNvSpPr txBox="1"/>
          <p:nvPr/>
        </p:nvSpPr>
        <p:spPr>
          <a:xfrm>
            <a:off x="710849" y="383961"/>
            <a:ext cx="12956634" cy="1246495"/>
          </a:xfrm>
          <a:prstGeom prst="rect">
            <a:avLst/>
          </a:prstGeom>
          <a:noFill/>
        </p:spPr>
        <p:txBody>
          <a:bodyPr wrap="square" lIns="91440" tIns="45720" rIns="91440" bIns="45720" rtlCol="0" anchor="t">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7500" dirty="0">
                <a:solidFill>
                  <a:schemeClr val="tx2"/>
                </a:solidFill>
                <a:latin typeface="Calibri" panose="020F0502020204030204" pitchFamily="34" charset="0"/>
                <a:ea typeface="Nunito" charset="0"/>
                <a:cs typeface="Calibri" panose="020F0502020204030204" pitchFamily="34" charset="0"/>
              </a:rPr>
              <a:t>Post Processing</a:t>
            </a:r>
          </a:p>
        </p:txBody>
      </p:sp>
      <p:sp>
        <p:nvSpPr>
          <p:cNvPr id="11" name="AutoShape 2">
            <a:extLst>
              <a:ext uri="{FF2B5EF4-FFF2-40B4-BE49-F238E27FC236}">
                <a16:creationId xmlns:a16="http://schemas.microsoft.com/office/drawing/2014/main" id="{34AC1B1D-6190-4542-812A-1A2E1C4B54FC}"/>
              </a:ext>
            </a:extLst>
          </p:cNvPr>
          <p:cNvSpPr>
            <a:spLocks noChangeAspect="1" noChangeArrowheads="1"/>
          </p:cNvSpPr>
          <p:nvPr/>
        </p:nvSpPr>
        <p:spPr bwMode="auto">
          <a:xfrm>
            <a:off x="12036425"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TextBox 1">
            <a:extLst>
              <a:ext uri="{FF2B5EF4-FFF2-40B4-BE49-F238E27FC236}">
                <a16:creationId xmlns:a16="http://schemas.microsoft.com/office/drawing/2014/main" id="{BA28F870-1E83-4248-9002-0E3759429846}"/>
              </a:ext>
            </a:extLst>
          </p:cNvPr>
          <p:cNvSpPr txBox="1"/>
          <p:nvPr/>
        </p:nvSpPr>
        <p:spPr>
          <a:xfrm>
            <a:off x="713216" y="8417750"/>
            <a:ext cx="22199027" cy="5016758"/>
          </a:xfrm>
          <a:prstGeom prst="rect">
            <a:avLst/>
          </a:prstGeom>
          <a:noFill/>
        </p:spPr>
        <p:txBody>
          <a:bodyPr wrap="square" lIns="91440" tIns="45720" rIns="91440" bIns="45720" rtlCol="0" anchor="t">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3200" dirty="0">
                <a:latin typeface="Calibri" panose="020F0502020204030204" pitchFamily="34" charset="0"/>
                <a:cs typeface="Calibri" panose="020F0502020204030204" pitchFamily="34" charset="0"/>
              </a:rPr>
              <a:t>- We see a clear decrease in both the number of item offerings and operating shops for 1C</a:t>
            </a:r>
          </a:p>
          <a:p>
            <a:r>
              <a:rPr lang="en-US" sz="3200" dirty="0">
                <a:latin typeface="Calibri" panose="020F0502020204030204" pitchFamily="34" charset="0"/>
                <a:cs typeface="Calibri" panose="020F0502020204030204" pitchFamily="34" charset="0"/>
              </a:rPr>
              <a:t>- How many items are in test set that could be such that they are now outdated, i.e. have not been sold by any of the shops since past few months?</a:t>
            </a:r>
          </a:p>
          <a:p>
            <a:r>
              <a:rPr lang="en-US" sz="3200" b="1" dirty="0">
                <a:highlight>
                  <a:srgbClr val="C0C0C0"/>
                </a:highlight>
                <a:latin typeface="Consolas"/>
              </a:rPr>
              <a:t>Outdated items in test set: 6972</a:t>
            </a:r>
          </a:p>
          <a:p>
            <a:endParaRPr lang="en-US" sz="3200" dirty="0">
              <a:latin typeface="Consolas"/>
            </a:endParaRPr>
          </a:p>
          <a:p>
            <a:r>
              <a:rPr lang="en-US" sz="3200" dirty="0">
                <a:solidFill>
                  <a:srgbClr val="000000"/>
                </a:solidFill>
                <a:latin typeface="Calibri" panose="020F0502020204030204" pitchFamily="34" charset="0"/>
                <a:cs typeface="Calibri" panose="020F0502020204030204" pitchFamily="34" charset="0"/>
              </a:rPr>
              <a:t>- Predicting item sales for these items as 0.0 improved my Test RMSE score from ~0.85 to ~0.82</a:t>
            </a:r>
          </a:p>
          <a:p>
            <a:r>
              <a:rPr lang="en-US" sz="3200" dirty="0">
                <a:solidFill>
                  <a:srgbClr val="000000"/>
                </a:solidFill>
                <a:latin typeface="Calibri" panose="020F0502020204030204" pitchFamily="34" charset="0"/>
                <a:cs typeface="Calibri" panose="020F0502020204030204" pitchFamily="34" charset="0"/>
              </a:rPr>
              <a:t>- Post processing based on intuition: Russian population is generally infatuated with gaming. I manually increased the sales values of the gaming items, which significantly improved model score as well. Tested differing growth bumps in validation data sets (found about 60% to be best)</a:t>
            </a:r>
          </a:p>
          <a:p>
            <a:endParaRPr lang="en-US" sz="3200" dirty="0">
              <a:latin typeface="Consolas"/>
            </a:endParaRPr>
          </a:p>
        </p:txBody>
      </p:sp>
      <p:pic>
        <p:nvPicPr>
          <p:cNvPr id="18" name="Picture 17" descr="Chart, line chart&#10;&#10;Description automatically generated">
            <a:extLst>
              <a:ext uri="{FF2B5EF4-FFF2-40B4-BE49-F238E27FC236}">
                <a16:creationId xmlns:a16="http://schemas.microsoft.com/office/drawing/2014/main" id="{02537E95-A7A8-465A-85A2-199864203E7C}"/>
              </a:ext>
            </a:extLst>
          </p:cNvPr>
          <p:cNvPicPr>
            <a:picLocks noChangeAspect="1"/>
          </p:cNvPicPr>
          <p:nvPr/>
        </p:nvPicPr>
        <p:blipFill>
          <a:blip r:embed="rId3"/>
          <a:stretch>
            <a:fillRect/>
          </a:stretch>
        </p:blipFill>
        <p:spPr>
          <a:xfrm>
            <a:off x="710847" y="1818488"/>
            <a:ext cx="16900497" cy="6317770"/>
          </a:xfrm>
          <a:prstGeom prst="rect">
            <a:avLst/>
          </a:prstGeom>
        </p:spPr>
      </p:pic>
      <p:sp>
        <p:nvSpPr>
          <p:cNvPr id="8" name="TextBox 7">
            <a:extLst>
              <a:ext uri="{FF2B5EF4-FFF2-40B4-BE49-F238E27FC236}">
                <a16:creationId xmlns:a16="http://schemas.microsoft.com/office/drawing/2014/main" id="{E010F36C-66BE-4D91-9236-32206C72986F}"/>
              </a:ext>
            </a:extLst>
          </p:cNvPr>
          <p:cNvSpPr txBox="1"/>
          <p:nvPr/>
        </p:nvSpPr>
        <p:spPr>
          <a:xfrm>
            <a:off x="21640800" y="2607"/>
            <a:ext cx="2736850" cy="1815882"/>
          </a:xfrm>
          <a:prstGeom prst="rect">
            <a:avLst/>
          </a:prstGeom>
          <a:noFill/>
          <a:ln w="28575">
            <a:solidFill>
              <a:srgbClr val="002060"/>
            </a:solidFill>
          </a:ln>
        </p:spPr>
        <p:txBody>
          <a:bodyPr wrap="square">
            <a:spAutoFit/>
          </a:bodyPr>
          <a:lstStyle/>
          <a:p>
            <a:pPr algn="l" rtl="0" fontAlgn="base"/>
            <a:r>
              <a:rPr lang="en-US" sz="2800" dirty="0">
                <a:solidFill>
                  <a:srgbClr val="000000"/>
                </a:solidFill>
                <a:latin typeface="Calibri" panose="020F0502020204030204" pitchFamily="34" charset="0"/>
              </a:rPr>
              <a:t>TEST PREDICTION</a:t>
            </a:r>
            <a:endParaRPr lang="en-US" sz="2800" b="0" i="0" dirty="0">
              <a:solidFill>
                <a:srgbClr val="000000"/>
              </a:solidFill>
              <a:effectLst/>
              <a:latin typeface="Segoe UI" panose="020B0502040204020203" pitchFamily="34" charset="0"/>
            </a:endParaRPr>
          </a:p>
          <a:p>
            <a:pPr algn="l" rtl="0" fontAlgn="base"/>
            <a:r>
              <a:rPr lang="en-US" sz="2800" b="0" i="0" u="none" strike="noStrike" dirty="0">
                <a:solidFill>
                  <a:schemeClr val="bg1">
                    <a:lumMod val="75000"/>
                  </a:schemeClr>
                </a:solidFill>
                <a:effectLst/>
                <a:latin typeface="Calibri" panose="020F0502020204030204" pitchFamily="34" charset="0"/>
              </a:rPr>
              <a:t>-Modelling</a:t>
            </a:r>
            <a:endParaRPr lang="en-US" sz="2800" b="0" i="0" dirty="0">
              <a:solidFill>
                <a:schemeClr val="bg1">
                  <a:lumMod val="75000"/>
                </a:schemeClr>
              </a:solidFill>
              <a:effectLst/>
              <a:latin typeface="Segoe UI" panose="020B0502040204020203" pitchFamily="34" charset="0"/>
            </a:endParaRPr>
          </a:p>
          <a:p>
            <a:pPr algn="l" rtl="0" fontAlgn="base"/>
            <a:r>
              <a:rPr lang="en-US" sz="2800" b="0" i="0" u="none" strike="noStrike" dirty="0">
                <a:solidFill>
                  <a:srgbClr val="BFBFBF"/>
                </a:solidFill>
                <a:effectLst/>
                <a:latin typeface="Calibri" panose="020F0502020204030204" pitchFamily="34" charset="0"/>
              </a:rPr>
              <a:t>-</a:t>
            </a:r>
            <a:r>
              <a:rPr lang="en-US" sz="2800" b="0" i="0" u="none" strike="noStrike" dirty="0" err="1">
                <a:solidFill>
                  <a:srgbClr val="BFBFBF"/>
                </a:solidFill>
                <a:effectLst/>
                <a:latin typeface="Calibri" panose="020F0502020204030204" pitchFamily="34" charset="0"/>
              </a:rPr>
              <a:t>Ensembling</a:t>
            </a:r>
            <a:endParaRPr lang="en-US" sz="2800" b="0" i="0" dirty="0">
              <a:solidFill>
                <a:srgbClr val="000000"/>
              </a:solidFill>
              <a:effectLst/>
              <a:latin typeface="Segoe UI" panose="020B0502040204020203" pitchFamily="34" charset="0"/>
            </a:endParaRPr>
          </a:p>
          <a:p>
            <a:pPr algn="l" rtl="0" fontAlgn="base"/>
            <a:r>
              <a:rPr lang="en-US" sz="2800" b="0" i="0" u="none" strike="noStrike" dirty="0">
                <a:effectLst/>
                <a:latin typeface="Calibri" panose="020F0502020204030204" pitchFamily="34" charset="0"/>
              </a:rPr>
              <a:t>-Post Processing</a:t>
            </a:r>
            <a:endParaRPr lang="en-US" sz="2800" b="0" i="0" dirty="0">
              <a:effectLst/>
              <a:latin typeface="Segoe UI" panose="020B0502040204020203" pitchFamily="34" charset="0"/>
            </a:endParaRPr>
          </a:p>
        </p:txBody>
      </p:sp>
      <p:sp>
        <p:nvSpPr>
          <p:cNvPr id="9" name="TextBox 8">
            <a:extLst>
              <a:ext uri="{FF2B5EF4-FFF2-40B4-BE49-F238E27FC236}">
                <a16:creationId xmlns:a16="http://schemas.microsoft.com/office/drawing/2014/main" id="{BC217CC7-4941-4A95-8850-C19435FF1654}"/>
              </a:ext>
            </a:extLst>
          </p:cNvPr>
          <p:cNvSpPr txBox="1"/>
          <p:nvPr/>
        </p:nvSpPr>
        <p:spPr>
          <a:xfrm>
            <a:off x="62456" y="13069669"/>
            <a:ext cx="918556" cy="646331"/>
          </a:xfrm>
          <a:prstGeom prst="rect">
            <a:avLst/>
          </a:prstGeom>
          <a:noFill/>
        </p:spPr>
        <p:txBody>
          <a:bodyPr wrap="square">
            <a:spAutoFit/>
          </a:bodyPr>
          <a:lstStyle/>
          <a:p>
            <a:r>
              <a:rPr lang="en-IN" b="0" i="0" dirty="0">
                <a:solidFill>
                  <a:srgbClr val="000000"/>
                </a:solidFill>
                <a:effectLst/>
                <a:latin typeface="Times New Roman" panose="02020603050405020304" pitchFamily="18" charset="0"/>
              </a:rPr>
              <a:t> </a:t>
            </a:r>
            <a:r>
              <a:rPr lang="en-IN" dirty="0">
                <a:solidFill>
                  <a:srgbClr val="000000"/>
                </a:solidFill>
                <a:latin typeface="Times New Roman" panose="02020603050405020304" pitchFamily="18" charset="0"/>
              </a:rPr>
              <a:t>10</a:t>
            </a:r>
            <a:endParaRPr lang="en-IN" dirty="0"/>
          </a:p>
        </p:txBody>
      </p:sp>
    </p:spTree>
    <p:extLst>
      <p:ext uri="{BB962C8B-B14F-4D97-AF65-F5344CB8AC3E}">
        <p14:creationId xmlns:p14="http://schemas.microsoft.com/office/powerpoint/2010/main" val="412211282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752136" y="5621018"/>
            <a:ext cx="11554638" cy="1946687"/>
          </a:xfrm>
          <a:prstGeom prst="rect">
            <a:avLst/>
          </a:prstGeom>
          <a:noFill/>
        </p:spPr>
        <p:txBody>
          <a:bodyPr wrap="none" rtlCol="0">
            <a:spAutoFit/>
          </a:bodyPr>
          <a:lstStyle/>
          <a:p>
            <a:pPr>
              <a:lnSpc>
                <a:spcPts val="14000"/>
              </a:lnSpc>
            </a:pPr>
            <a:r>
              <a:rPr lang="en-US" sz="15000" b="1" spc="600" dirty="0">
                <a:solidFill>
                  <a:schemeClr val="tx2"/>
                </a:solidFill>
                <a:latin typeface="Calibri" panose="020F0502020204030204" pitchFamily="34" charset="0"/>
                <a:ea typeface="Nunito" charset="0"/>
                <a:cs typeface="Calibri" panose="020F0502020204030204" pitchFamily="34" charset="0"/>
              </a:rPr>
              <a:t>CONCLUSION</a:t>
            </a:r>
          </a:p>
        </p:txBody>
      </p:sp>
      <p:grpSp>
        <p:nvGrpSpPr>
          <p:cNvPr id="2" name="Group 1"/>
          <p:cNvGrpSpPr/>
          <p:nvPr/>
        </p:nvGrpSpPr>
        <p:grpSpPr>
          <a:xfrm>
            <a:off x="-858390" y="4477832"/>
            <a:ext cx="4092370" cy="4233061"/>
            <a:chOff x="-858390" y="4477832"/>
            <a:chExt cx="4092370" cy="4233061"/>
          </a:xfrm>
        </p:grpSpPr>
        <p:sp>
          <p:nvSpPr>
            <p:cNvPr id="6" name="Freeform 5"/>
            <p:cNvSpPr>
              <a:spLocks noChangeArrowheads="1"/>
            </p:cNvSpPr>
            <p:nvPr/>
          </p:nvSpPr>
          <p:spPr bwMode="auto">
            <a:xfrm>
              <a:off x="2099658" y="6974920"/>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dirty="0">
                <a:latin typeface="Nunito Light" charset="0"/>
              </a:endParaRPr>
            </a:p>
          </p:txBody>
        </p:sp>
        <p:sp>
          <p:nvSpPr>
            <p:cNvPr id="7" name="Freeform 6"/>
            <p:cNvSpPr>
              <a:spLocks noChangeArrowheads="1"/>
            </p:cNvSpPr>
            <p:nvPr/>
          </p:nvSpPr>
          <p:spPr bwMode="auto">
            <a:xfrm>
              <a:off x="1777142" y="4477832"/>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sp>
          <p:nvSpPr>
            <p:cNvPr id="8" name="Freeform 7"/>
            <p:cNvSpPr>
              <a:spLocks noChangeArrowheads="1"/>
            </p:cNvSpPr>
            <p:nvPr/>
          </p:nvSpPr>
          <p:spPr bwMode="auto">
            <a:xfrm>
              <a:off x="-525459" y="4477832"/>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dirty="0">
                <a:latin typeface="Nunito Light" charset="0"/>
              </a:endParaRPr>
            </a:p>
          </p:txBody>
        </p:sp>
        <p:sp>
          <p:nvSpPr>
            <p:cNvPr id="9" name="Freeform 8"/>
            <p:cNvSpPr>
              <a:spLocks noChangeArrowheads="1"/>
            </p:cNvSpPr>
            <p:nvPr/>
          </p:nvSpPr>
          <p:spPr bwMode="auto">
            <a:xfrm>
              <a:off x="-858390" y="4477832"/>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grpSp>
    </p:spTree>
    <p:extLst>
      <p:ext uri="{BB962C8B-B14F-4D97-AF65-F5344CB8AC3E}">
        <p14:creationId xmlns:p14="http://schemas.microsoft.com/office/powerpoint/2010/main" val="28632254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3416C3FF-821B-4D34-904C-4B91BC9F694C}"/>
              </a:ext>
            </a:extLst>
          </p:cNvPr>
          <p:cNvSpPr txBox="1"/>
          <p:nvPr/>
        </p:nvSpPr>
        <p:spPr>
          <a:xfrm>
            <a:off x="710849" y="383961"/>
            <a:ext cx="12956634" cy="1246495"/>
          </a:xfrm>
          <a:prstGeom prst="rect">
            <a:avLst/>
          </a:prstGeom>
          <a:noFill/>
        </p:spPr>
        <p:txBody>
          <a:bodyPr wrap="square" lIns="91440" tIns="45720" rIns="91440" bIns="45720" rtlCol="0" anchor="t">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7500" dirty="0"/>
              <a:t>Some </a:t>
            </a:r>
            <a:r>
              <a:rPr lang="en-US" sz="7500" dirty="0">
                <a:latin typeface="Calibri" panose="020F0502020204030204" pitchFamily="34" charset="0"/>
                <a:cs typeface="Calibri" panose="020F0502020204030204" pitchFamily="34" charset="0"/>
              </a:rPr>
              <a:t>Unexpected</a:t>
            </a:r>
            <a:r>
              <a:rPr lang="en-US" sz="7500" dirty="0"/>
              <a:t> Learnings</a:t>
            </a:r>
            <a:endParaRPr lang="en-US" sz="7500" dirty="0">
              <a:solidFill>
                <a:schemeClr val="tx2"/>
              </a:solidFill>
              <a:latin typeface="Nunito" charset="0"/>
              <a:ea typeface="Nunito" charset="0"/>
              <a:cs typeface="Nunito" charset="0"/>
            </a:endParaRPr>
          </a:p>
        </p:txBody>
      </p:sp>
      <p:sp>
        <p:nvSpPr>
          <p:cNvPr id="3" name="AutoShape 2">
            <a:extLst>
              <a:ext uri="{FF2B5EF4-FFF2-40B4-BE49-F238E27FC236}">
                <a16:creationId xmlns:a16="http://schemas.microsoft.com/office/drawing/2014/main" id="{8213EE10-C28C-4B3D-AAF1-7183CB0FA8CD}"/>
              </a:ext>
            </a:extLst>
          </p:cNvPr>
          <p:cNvSpPr>
            <a:spLocks noChangeAspect="1" noChangeArrowheads="1"/>
          </p:cNvSpPr>
          <p:nvPr/>
        </p:nvSpPr>
        <p:spPr bwMode="auto">
          <a:xfrm>
            <a:off x="12036425"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Box 1">
            <a:extLst>
              <a:ext uri="{FF2B5EF4-FFF2-40B4-BE49-F238E27FC236}">
                <a16:creationId xmlns:a16="http://schemas.microsoft.com/office/drawing/2014/main" id="{6AF96AE4-94CE-4319-80AB-35BC64839607}"/>
              </a:ext>
            </a:extLst>
          </p:cNvPr>
          <p:cNvSpPr txBox="1"/>
          <p:nvPr/>
        </p:nvSpPr>
        <p:spPr>
          <a:xfrm>
            <a:off x="370190" y="1818489"/>
            <a:ext cx="22199027" cy="9448740"/>
          </a:xfrm>
          <a:prstGeom prst="rect">
            <a:avLst/>
          </a:prstGeom>
          <a:noFill/>
        </p:spPr>
        <p:txBody>
          <a:bodyPr wrap="square" lIns="91440" tIns="45720" rIns="91440" bIns="45720" rtlCol="0" anchor="t">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marL="533400" indent="-457200">
              <a:buFontTx/>
              <a:buChar char="-"/>
            </a:pPr>
            <a:r>
              <a:rPr lang="en-US" sz="3200" dirty="0">
                <a:solidFill>
                  <a:srgbClr val="000000"/>
                </a:solidFill>
                <a:latin typeface="Calibri" panose="020F0502020204030204" pitchFamily="34" charset="0"/>
                <a:cs typeface="Calibri" panose="020F0502020204030204" pitchFamily="34" charset="0"/>
              </a:rPr>
              <a:t>For tree based models, there are several advantages – </a:t>
            </a:r>
            <a:r>
              <a:rPr lang="en-US" sz="3200" b="1" dirty="0">
                <a:solidFill>
                  <a:srgbClr val="000000"/>
                </a:solidFill>
                <a:latin typeface="Calibri" panose="020F0502020204030204" pitchFamily="34" charset="0"/>
                <a:cs typeface="Calibri" panose="020F0502020204030204" pitchFamily="34" charset="0"/>
              </a:rPr>
              <a:t>little scaling needed </a:t>
            </a:r>
            <a:r>
              <a:rPr lang="en-US" sz="3200" dirty="0">
                <a:solidFill>
                  <a:srgbClr val="000000"/>
                </a:solidFill>
                <a:latin typeface="Calibri" panose="020F0502020204030204" pitchFamily="34" charset="0"/>
                <a:cs typeface="Calibri" panose="020F0502020204030204" pitchFamily="34" charset="0"/>
              </a:rPr>
              <a:t>(log, power transformations), </a:t>
            </a:r>
            <a:r>
              <a:rPr lang="en-US" sz="3200" dirty="0" err="1">
                <a:solidFill>
                  <a:srgbClr val="000000"/>
                </a:solidFill>
                <a:latin typeface="Calibri" panose="020F0502020204030204" pitchFamily="34" charset="0"/>
                <a:cs typeface="Calibri" panose="020F0502020204030204" pitchFamily="34" charset="0"/>
              </a:rPr>
              <a:t>XGBoost</a:t>
            </a:r>
            <a:r>
              <a:rPr lang="en-US" sz="3200" dirty="0">
                <a:solidFill>
                  <a:srgbClr val="000000"/>
                </a:solidFill>
                <a:latin typeface="Calibri" panose="020F0502020204030204" pitchFamily="34" charset="0"/>
                <a:cs typeface="Calibri" panose="020F0502020204030204" pitchFamily="34" charset="0"/>
              </a:rPr>
              <a:t> can handle </a:t>
            </a:r>
            <a:r>
              <a:rPr lang="en-US" sz="3200" dirty="0" err="1">
                <a:solidFill>
                  <a:srgbClr val="000000"/>
                </a:solidFill>
                <a:latin typeface="Calibri" panose="020F0502020204030204" pitchFamily="34" charset="0"/>
                <a:cs typeface="Calibri" panose="020F0502020204030204" pitchFamily="34" charset="0"/>
              </a:rPr>
              <a:t>NaNs</a:t>
            </a:r>
            <a:r>
              <a:rPr lang="en-US" sz="3200" dirty="0">
                <a:solidFill>
                  <a:srgbClr val="000000"/>
                </a:solidFill>
                <a:latin typeface="Calibri" panose="020F0502020204030204" pitchFamily="34" charset="0"/>
                <a:cs typeface="Calibri" panose="020F0502020204030204" pitchFamily="34" charset="0"/>
              </a:rPr>
              <a:t> too. However some surprising disadvantages – simple multiplication and division of features can vastly improve model. Case in point - 'Revenue' and feature ratios</a:t>
            </a:r>
          </a:p>
          <a:p>
            <a:pPr marL="76200"/>
            <a:endParaRPr lang="en-US" sz="3200" dirty="0">
              <a:solidFill>
                <a:srgbClr val="000000"/>
              </a:solidFill>
              <a:latin typeface="Calibri" panose="020F0502020204030204" pitchFamily="34" charset="0"/>
              <a:cs typeface="Calibri" panose="020F0502020204030204" pitchFamily="34" charset="0"/>
            </a:endParaRPr>
          </a:p>
          <a:p>
            <a:pPr marL="533400" indent="-457200">
              <a:buFontTx/>
              <a:buChar char="-"/>
            </a:pPr>
            <a:r>
              <a:rPr lang="en-US" sz="3200" dirty="0">
                <a:solidFill>
                  <a:srgbClr val="000000"/>
                </a:solidFill>
                <a:latin typeface="Calibri" panose="020F0502020204030204" pitchFamily="34" charset="0"/>
                <a:cs typeface="Calibri" panose="020F0502020204030204" pitchFamily="34" charset="0"/>
              </a:rPr>
              <a:t>With mean and frequency encodings added for categorical variables, tree boosting methods could optimize for higher scores with </a:t>
            </a:r>
            <a:r>
              <a:rPr lang="en-US" sz="3200" b="1" dirty="0">
                <a:solidFill>
                  <a:srgbClr val="000000"/>
                </a:solidFill>
                <a:latin typeface="Calibri" panose="020F0502020204030204" pitchFamily="34" charset="0"/>
                <a:cs typeface="Calibri" panose="020F0502020204030204" pitchFamily="34" charset="0"/>
              </a:rPr>
              <a:t>lower depth</a:t>
            </a:r>
            <a:r>
              <a:rPr lang="en-US" sz="3200" dirty="0">
                <a:solidFill>
                  <a:srgbClr val="000000"/>
                </a:solidFill>
                <a:latin typeface="Calibri" panose="020F0502020204030204" pitchFamily="34" charset="0"/>
                <a:cs typeface="Calibri" panose="020F0502020204030204" pitchFamily="34" charset="0"/>
              </a:rPr>
              <a:t> in trees (easier to find those feature </a:t>
            </a:r>
            <a:r>
              <a:rPr lang="en-US" sz="3200" dirty="0" err="1">
                <a:solidFill>
                  <a:srgbClr val="000000"/>
                </a:solidFill>
                <a:latin typeface="Calibri" panose="020F0502020204030204" pitchFamily="34" charset="0"/>
                <a:cs typeface="Calibri" panose="020F0502020204030204" pitchFamily="34" charset="0"/>
              </a:rPr>
              <a:t>tgt</a:t>
            </a:r>
            <a:r>
              <a:rPr lang="en-US" sz="3200" dirty="0">
                <a:solidFill>
                  <a:srgbClr val="000000"/>
                </a:solidFill>
                <a:latin typeface="Calibri" panose="020F0502020204030204" pitchFamily="34" charset="0"/>
                <a:cs typeface="Calibri" panose="020F0502020204030204" pitchFamily="34" charset="0"/>
              </a:rPr>
              <a:t> relationships -&gt; as seen by the </a:t>
            </a:r>
            <a:r>
              <a:rPr lang="en-US" sz="3200" b="1" dirty="0">
                <a:solidFill>
                  <a:srgbClr val="000000"/>
                </a:solidFill>
                <a:latin typeface="Calibri" panose="020F0502020204030204" pitchFamily="34" charset="0"/>
                <a:cs typeface="Calibri" panose="020F0502020204030204" pitchFamily="34" charset="0"/>
              </a:rPr>
              <a:t>higher number of split points in tree</a:t>
            </a:r>
            <a:r>
              <a:rPr lang="en-US" sz="3200" dirty="0">
                <a:solidFill>
                  <a:srgbClr val="000000"/>
                </a:solidFill>
                <a:latin typeface="Calibri" panose="020F0502020204030204" pitchFamily="34" charset="0"/>
                <a:cs typeface="Calibri" panose="020F0502020204030204" pitchFamily="34" charset="0"/>
              </a:rPr>
              <a:t>)</a:t>
            </a:r>
          </a:p>
          <a:p>
            <a:pPr marL="76200"/>
            <a:endParaRPr lang="en-US" sz="3200" dirty="0">
              <a:solidFill>
                <a:srgbClr val="000000"/>
              </a:solidFill>
              <a:latin typeface="Calibri" panose="020F0502020204030204" pitchFamily="34" charset="0"/>
              <a:cs typeface="Calibri" panose="020F0502020204030204" pitchFamily="34" charset="0"/>
            </a:endParaRPr>
          </a:p>
          <a:p>
            <a:pPr marL="533400" indent="-457200">
              <a:buFontTx/>
              <a:buChar char="-"/>
            </a:pPr>
            <a:r>
              <a:rPr lang="en-US" sz="3200" dirty="0">
                <a:solidFill>
                  <a:srgbClr val="000000"/>
                </a:solidFill>
                <a:latin typeface="Calibri" panose="020F0502020204030204" pitchFamily="34" charset="0"/>
                <a:cs typeface="Calibri" panose="020F0502020204030204" pitchFamily="34" charset="0"/>
              </a:rPr>
              <a:t>Regularization (like smoothing) was especially a must while mean encoding because mean encoding generally leads to overfitting on train data, but poor performance during cross validation (especially because distributions of data tend to change over time). But a surprising discovery here was that with proper L2 reg and other params like low subsample data, </a:t>
            </a:r>
            <a:r>
              <a:rPr lang="en-US" sz="3200" b="1" dirty="0">
                <a:solidFill>
                  <a:srgbClr val="000000"/>
                </a:solidFill>
                <a:latin typeface="Calibri" panose="020F0502020204030204" pitchFamily="34" charset="0"/>
                <a:cs typeface="Calibri" panose="020F0502020204030204" pitchFamily="34" charset="0"/>
              </a:rPr>
              <a:t>bias variance tradeoff was absent. </a:t>
            </a:r>
            <a:r>
              <a:rPr lang="en-US" sz="3200" dirty="0">
                <a:solidFill>
                  <a:srgbClr val="000000"/>
                </a:solidFill>
                <a:latin typeface="Calibri" panose="020F0502020204030204" pitchFamily="34" charset="0"/>
                <a:cs typeface="Calibri" panose="020F0502020204030204" pitchFamily="34" charset="0"/>
              </a:rPr>
              <a:t>Increasing the model complexity to overfit train data directly improved the score on the test set as well (until it plateaued to my final score)</a:t>
            </a:r>
          </a:p>
          <a:p>
            <a:pPr marL="76200"/>
            <a:endParaRPr lang="en-US" sz="3200" dirty="0">
              <a:solidFill>
                <a:srgbClr val="000000"/>
              </a:solidFill>
              <a:latin typeface="Calibri" panose="020F0502020204030204" pitchFamily="34" charset="0"/>
              <a:cs typeface="Calibri" panose="020F0502020204030204" pitchFamily="34" charset="0"/>
            </a:endParaRPr>
          </a:p>
          <a:p>
            <a:pPr marL="533400" indent="-457200">
              <a:buFontTx/>
              <a:buChar char="-"/>
            </a:pPr>
            <a:r>
              <a:rPr lang="en-US" sz="3200" dirty="0">
                <a:solidFill>
                  <a:srgbClr val="000000"/>
                </a:solidFill>
                <a:latin typeface="Calibri" panose="020F0502020204030204" pitchFamily="34" charset="0"/>
                <a:cs typeface="Calibri" panose="020F0502020204030204" pitchFamily="34" charset="0"/>
              </a:rPr>
              <a:t>Despite so much input data, external data in the form of city size and population was very handy and a lot of the given shops/item categories just served to add noise! Shows the importance of </a:t>
            </a:r>
            <a:r>
              <a:rPr lang="en-US" sz="3200" b="1" dirty="0">
                <a:solidFill>
                  <a:srgbClr val="000000"/>
                </a:solidFill>
                <a:latin typeface="Calibri" panose="020F0502020204030204" pitchFamily="34" charset="0"/>
                <a:cs typeface="Calibri" panose="020F0502020204030204" pitchFamily="34" charset="0"/>
              </a:rPr>
              <a:t>Quality Data over Big Data</a:t>
            </a:r>
          </a:p>
          <a:p>
            <a:pPr marL="533400" indent="-457200">
              <a:buFontTx/>
              <a:buChar char="-"/>
            </a:pPr>
            <a:endParaRPr lang="en-US" sz="3200" b="1" dirty="0">
              <a:solidFill>
                <a:srgbClr val="000000"/>
              </a:solidFill>
              <a:latin typeface="Calibri" panose="020F0502020204030204" pitchFamily="34" charset="0"/>
              <a:cs typeface="Calibri" panose="020F0502020204030204" pitchFamily="34" charset="0"/>
            </a:endParaRPr>
          </a:p>
          <a:p>
            <a:pPr marL="533400" indent="-457200">
              <a:buFontTx/>
              <a:buChar char="-"/>
            </a:pPr>
            <a:r>
              <a:rPr lang="en-US" sz="3200" b="1" dirty="0">
                <a:solidFill>
                  <a:srgbClr val="000000"/>
                </a:solidFill>
                <a:latin typeface="Calibri" panose="020F0502020204030204" pitchFamily="34" charset="0"/>
                <a:cs typeface="Calibri" panose="020F0502020204030204" pitchFamily="34" charset="0"/>
              </a:rPr>
              <a:t>Weak uncorrelated learners (better than baseline) scored much higher </a:t>
            </a:r>
            <a:r>
              <a:rPr lang="en-US" sz="3200" dirty="0">
                <a:solidFill>
                  <a:srgbClr val="000000"/>
                </a:solidFill>
                <a:latin typeface="Calibri" panose="020F0502020204030204" pitchFamily="34" charset="0"/>
                <a:cs typeface="Calibri" panose="020F0502020204030204" pitchFamily="34" charset="0"/>
              </a:rPr>
              <a:t>than strong but correlated learners in terms of </a:t>
            </a:r>
            <a:r>
              <a:rPr lang="en-US" sz="3200" dirty="0" err="1">
                <a:solidFill>
                  <a:srgbClr val="000000"/>
                </a:solidFill>
                <a:latin typeface="Calibri" panose="020F0502020204030204" pitchFamily="34" charset="0"/>
                <a:cs typeface="Calibri" panose="020F0502020204030204" pitchFamily="34" charset="0"/>
              </a:rPr>
              <a:t>ensembling</a:t>
            </a:r>
            <a:r>
              <a:rPr lang="en-US" sz="3200" dirty="0">
                <a:solidFill>
                  <a:srgbClr val="000000"/>
                </a:solidFill>
                <a:latin typeface="Calibri" panose="020F0502020204030204" pitchFamily="34" charset="0"/>
                <a:cs typeface="Calibri" panose="020F0502020204030204" pitchFamily="34" charset="0"/>
              </a:rPr>
              <a:t>. For e.g. Linear Regression scored very low as an individual model, but when stacked with the other tree models’ predictions, the ensemble scored a lot higher than just an ensemble of the tree models output</a:t>
            </a:r>
          </a:p>
        </p:txBody>
      </p:sp>
      <p:sp>
        <p:nvSpPr>
          <p:cNvPr id="7" name="TextBox 6">
            <a:extLst>
              <a:ext uri="{FF2B5EF4-FFF2-40B4-BE49-F238E27FC236}">
                <a16:creationId xmlns:a16="http://schemas.microsoft.com/office/drawing/2014/main" id="{00AD0084-0BB7-4FE6-AFDB-03FDB37316BB}"/>
              </a:ext>
            </a:extLst>
          </p:cNvPr>
          <p:cNvSpPr txBox="1"/>
          <p:nvPr/>
        </p:nvSpPr>
        <p:spPr>
          <a:xfrm>
            <a:off x="62456" y="13069669"/>
            <a:ext cx="918556" cy="646331"/>
          </a:xfrm>
          <a:prstGeom prst="rect">
            <a:avLst/>
          </a:prstGeom>
          <a:noFill/>
        </p:spPr>
        <p:txBody>
          <a:bodyPr wrap="square">
            <a:spAutoFit/>
          </a:bodyPr>
          <a:lstStyle/>
          <a:p>
            <a:r>
              <a:rPr lang="en-IN" b="0" i="0" dirty="0">
                <a:solidFill>
                  <a:srgbClr val="000000"/>
                </a:solidFill>
                <a:effectLst/>
                <a:latin typeface="Times New Roman" panose="02020603050405020304" pitchFamily="18" charset="0"/>
              </a:rPr>
              <a:t> </a:t>
            </a:r>
            <a:r>
              <a:rPr lang="en-IN" dirty="0">
                <a:solidFill>
                  <a:srgbClr val="000000"/>
                </a:solidFill>
                <a:latin typeface="Times New Roman" panose="02020603050405020304" pitchFamily="18" charset="0"/>
              </a:rPr>
              <a:t>11</a:t>
            </a:r>
            <a:endParaRPr lang="en-IN" dirty="0"/>
          </a:p>
        </p:txBody>
      </p:sp>
    </p:spTree>
    <p:extLst>
      <p:ext uri="{BB962C8B-B14F-4D97-AF65-F5344CB8AC3E}">
        <p14:creationId xmlns:p14="http://schemas.microsoft.com/office/powerpoint/2010/main" val="242130013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7866983" y="4964003"/>
            <a:ext cx="8643712" cy="3068084"/>
          </a:xfrm>
          <a:prstGeom prst="rect">
            <a:avLst/>
          </a:prstGeom>
          <a:noFill/>
        </p:spPr>
        <p:txBody>
          <a:bodyPr wrap="none" tIns="1097280" rtlCol="0">
            <a:spAutoFit/>
          </a:bodyPr>
          <a:lstStyle/>
          <a:p>
            <a:pPr algn="ctr">
              <a:lnSpc>
                <a:spcPts val="13000"/>
              </a:lnSpc>
            </a:pPr>
            <a:r>
              <a:rPr lang="en-US" sz="19600" b="1" spc="300" dirty="0">
                <a:solidFill>
                  <a:schemeClr val="tx2"/>
                </a:solidFill>
                <a:latin typeface="Calibri" panose="020F0502020204030204" pitchFamily="34" charset="0"/>
                <a:ea typeface="Nunito" charset="0"/>
                <a:cs typeface="Calibri" panose="020F0502020204030204" pitchFamily="34" charset="0"/>
              </a:rPr>
              <a:t>Thanks!</a:t>
            </a:r>
          </a:p>
        </p:txBody>
      </p:sp>
      <p:sp>
        <p:nvSpPr>
          <p:cNvPr id="4" name="TextBox 3"/>
          <p:cNvSpPr txBox="1"/>
          <p:nvPr/>
        </p:nvSpPr>
        <p:spPr>
          <a:xfrm>
            <a:off x="8282330" y="8942228"/>
            <a:ext cx="7857600" cy="522002"/>
          </a:xfrm>
          <a:prstGeom prst="rect">
            <a:avLst/>
          </a:prstGeom>
          <a:noFill/>
        </p:spPr>
        <p:txBody>
          <a:bodyPr wrap="none" rtlCol="0">
            <a:spAutoFit/>
          </a:bodyPr>
          <a:lstStyle/>
          <a:p>
            <a:pPr algn="ctr">
              <a:lnSpc>
                <a:spcPts val="3200"/>
              </a:lnSpc>
            </a:pPr>
            <a:r>
              <a:rPr lang="en-US" dirty="0">
                <a:solidFill>
                  <a:schemeClr val="tx2"/>
                </a:solidFill>
                <a:latin typeface="Calibri" panose="020F0502020204030204" pitchFamily="34" charset="0"/>
                <a:ea typeface="Nunito" charset="0"/>
                <a:cs typeface="Calibri" panose="020F0502020204030204" pitchFamily="34" charset="0"/>
              </a:rPr>
              <a:t>You can find me at: ksingla6@gatech.edu</a:t>
            </a:r>
          </a:p>
        </p:txBody>
      </p:sp>
      <p:sp>
        <p:nvSpPr>
          <p:cNvPr id="2" name="TextBox 1"/>
          <p:cNvSpPr txBox="1"/>
          <p:nvPr/>
        </p:nvSpPr>
        <p:spPr>
          <a:xfrm>
            <a:off x="10109025" y="7654804"/>
            <a:ext cx="4204228" cy="769441"/>
          </a:xfrm>
          <a:prstGeom prst="rect">
            <a:avLst/>
          </a:prstGeom>
          <a:noFill/>
        </p:spPr>
        <p:txBody>
          <a:bodyPr wrap="none" rtlCol="0">
            <a:spAutoFit/>
          </a:bodyPr>
          <a:lstStyle/>
          <a:p>
            <a:pPr algn="ctr"/>
            <a:r>
              <a:rPr lang="en-US" sz="4400" spc="300" dirty="0">
                <a:solidFill>
                  <a:schemeClr val="accent2"/>
                </a:solidFill>
                <a:latin typeface="Calibri" panose="020F0502020204030204" pitchFamily="34" charset="0"/>
                <a:ea typeface="Nunito" charset="0"/>
                <a:cs typeface="Calibri" panose="020F0502020204030204" pitchFamily="34" charset="0"/>
              </a:rPr>
              <a:t>Any questions?</a:t>
            </a:r>
          </a:p>
        </p:txBody>
      </p:sp>
      <p:sp>
        <p:nvSpPr>
          <p:cNvPr id="8" name="Freeform 4"/>
          <p:cNvSpPr>
            <a:spLocks noChangeArrowheads="1"/>
          </p:cNvSpPr>
          <p:nvPr/>
        </p:nvSpPr>
        <p:spPr bwMode="auto">
          <a:xfrm>
            <a:off x="11085395" y="2081928"/>
            <a:ext cx="2251464" cy="2440210"/>
          </a:xfrm>
          <a:custGeom>
            <a:avLst/>
            <a:gdLst>
              <a:gd name="T0" fmla="*/ 5710 w 5893"/>
              <a:gd name="T1" fmla="*/ 3569 h 6385"/>
              <a:gd name="T2" fmla="*/ 5607 w 5893"/>
              <a:gd name="T3" fmla="*/ 2260 h 6385"/>
              <a:gd name="T4" fmla="*/ 4234 w 5893"/>
              <a:gd name="T5" fmla="*/ 1967 h 6385"/>
              <a:gd name="T6" fmla="*/ 4290 w 5893"/>
              <a:gd name="T7" fmla="*/ 515 h 6385"/>
              <a:gd name="T8" fmla="*/ 3315 w 5893"/>
              <a:gd name="T9" fmla="*/ 0 h 6385"/>
              <a:gd name="T10" fmla="*/ 2736 w 5893"/>
              <a:gd name="T11" fmla="*/ 555 h 6385"/>
              <a:gd name="T12" fmla="*/ 2482 w 5893"/>
              <a:gd name="T13" fmla="*/ 1372 h 6385"/>
              <a:gd name="T14" fmla="*/ 1546 w 5893"/>
              <a:gd name="T15" fmla="*/ 2458 h 6385"/>
              <a:gd name="T16" fmla="*/ 142 w 5893"/>
              <a:gd name="T17" fmla="*/ 2601 h 6385"/>
              <a:gd name="T18" fmla="*/ 0 w 5893"/>
              <a:gd name="T19" fmla="*/ 5401 h 6385"/>
              <a:gd name="T20" fmla="*/ 491 w 5893"/>
              <a:gd name="T21" fmla="*/ 5892 h 6385"/>
              <a:gd name="T22" fmla="*/ 2125 w 5893"/>
              <a:gd name="T23" fmla="*/ 6051 h 6385"/>
              <a:gd name="T24" fmla="*/ 3687 w 5893"/>
              <a:gd name="T25" fmla="*/ 6384 h 6385"/>
              <a:gd name="T26" fmla="*/ 5051 w 5893"/>
              <a:gd name="T27" fmla="*/ 6075 h 6385"/>
              <a:gd name="T28" fmla="*/ 5607 w 5893"/>
              <a:gd name="T29" fmla="*/ 4552 h 6385"/>
              <a:gd name="T30" fmla="*/ 5742 w 5893"/>
              <a:gd name="T31" fmla="*/ 3830 h 6385"/>
              <a:gd name="T32" fmla="*/ 912 w 5893"/>
              <a:gd name="T33" fmla="*/ 5329 h 6385"/>
              <a:gd name="T34" fmla="*/ 737 w 5893"/>
              <a:gd name="T35" fmla="*/ 5401 h 6385"/>
              <a:gd name="T36" fmla="*/ 491 w 5893"/>
              <a:gd name="T37" fmla="*/ 5155 h 6385"/>
              <a:gd name="T38" fmla="*/ 737 w 5893"/>
              <a:gd name="T39" fmla="*/ 4909 h 6385"/>
              <a:gd name="T40" fmla="*/ 983 w 5893"/>
              <a:gd name="T41" fmla="*/ 5155 h 6385"/>
              <a:gd name="T42" fmla="*/ 5321 w 5893"/>
              <a:gd name="T43" fmla="*/ 3260 h 6385"/>
              <a:gd name="T44" fmla="*/ 5115 w 5893"/>
              <a:gd name="T45" fmla="*/ 3442 h 6385"/>
              <a:gd name="T46" fmla="*/ 5250 w 5893"/>
              <a:gd name="T47" fmla="*/ 3830 h 6385"/>
              <a:gd name="T48" fmla="*/ 5115 w 5893"/>
              <a:gd name="T49" fmla="*/ 4552 h 6385"/>
              <a:gd name="T50" fmla="*/ 4869 w 5893"/>
              <a:gd name="T51" fmla="*/ 5036 h 6385"/>
              <a:gd name="T52" fmla="*/ 4148 w 5893"/>
              <a:gd name="T53" fmla="*/ 5892 h 6385"/>
              <a:gd name="T54" fmla="*/ 2371 w 5893"/>
              <a:gd name="T55" fmla="*/ 5615 h 6385"/>
              <a:gd name="T56" fmla="*/ 2125 w 5893"/>
              <a:gd name="T57" fmla="*/ 5528 h 6385"/>
              <a:gd name="T58" fmla="*/ 1848 w 5893"/>
              <a:gd name="T59" fmla="*/ 5440 h 6385"/>
              <a:gd name="T60" fmla="*/ 1594 w 5893"/>
              <a:gd name="T61" fmla="*/ 5401 h 6385"/>
              <a:gd name="T62" fmla="*/ 1475 w 5893"/>
              <a:gd name="T63" fmla="*/ 2950 h 6385"/>
              <a:gd name="T64" fmla="*/ 1737 w 5893"/>
              <a:gd name="T65" fmla="*/ 2911 h 6385"/>
              <a:gd name="T66" fmla="*/ 2038 w 5893"/>
              <a:gd name="T67" fmla="*/ 2673 h 6385"/>
              <a:gd name="T68" fmla="*/ 2323 w 5893"/>
              <a:gd name="T69" fmla="*/ 2340 h 6385"/>
              <a:gd name="T70" fmla="*/ 2530 w 5893"/>
              <a:gd name="T71" fmla="*/ 2070 h 6385"/>
              <a:gd name="T72" fmla="*/ 3053 w 5893"/>
              <a:gd name="T73" fmla="*/ 1301 h 6385"/>
              <a:gd name="T74" fmla="*/ 3315 w 5893"/>
              <a:gd name="T75" fmla="*/ 492 h 6385"/>
              <a:gd name="T76" fmla="*/ 3933 w 5893"/>
              <a:gd name="T77" fmla="*/ 1229 h 6385"/>
              <a:gd name="T78" fmla="*/ 3561 w 5893"/>
              <a:gd name="T79" fmla="*/ 2458 h 6385"/>
              <a:gd name="T80" fmla="*/ 5250 w 5893"/>
              <a:gd name="T81" fmla="*/ 2601 h 6385"/>
              <a:gd name="T82" fmla="*/ 5321 w 5893"/>
              <a:gd name="T83" fmla="*/ 3260 h 6385"/>
              <a:gd name="T84" fmla="*/ 5321 w 5893"/>
              <a:gd name="T85" fmla="*/ 3260 h 6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93" h="6385">
                <a:moveTo>
                  <a:pt x="5710" y="3569"/>
                </a:moveTo>
                <a:lnTo>
                  <a:pt x="5710" y="3569"/>
                </a:lnTo>
                <a:cubicBezTo>
                  <a:pt x="5829" y="3378"/>
                  <a:pt x="5892" y="3172"/>
                  <a:pt x="5892" y="2942"/>
                </a:cubicBezTo>
                <a:cubicBezTo>
                  <a:pt x="5892" y="2680"/>
                  <a:pt x="5797" y="2450"/>
                  <a:pt x="5607" y="2260"/>
                </a:cubicBezTo>
                <a:cubicBezTo>
                  <a:pt x="5408" y="2062"/>
                  <a:pt x="5178" y="1967"/>
                  <a:pt x="4909" y="1967"/>
                </a:cubicBezTo>
                <a:cubicBezTo>
                  <a:pt x="4234" y="1967"/>
                  <a:pt x="4234" y="1967"/>
                  <a:pt x="4234" y="1967"/>
                </a:cubicBezTo>
                <a:cubicBezTo>
                  <a:pt x="4361" y="1713"/>
                  <a:pt x="4425" y="1467"/>
                  <a:pt x="4425" y="1229"/>
                </a:cubicBezTo>
                <a:cubicBezTo>
                  <a:pt x="4425" y="928"/>
                  <a:pt x="4377" y="690"/>
                  <a:pt x="4290" y="515"/>
                </a:cubicBezTo>
                <a:cubicBezTo>
                  <a:pt x="4195" y="341"/>
                  <a:pt x="4068" y="206"/>
                  <a:pt x="3894" y="127"/>
                </a:cubicBezTo>
                <a:cubicBezTo>
                  <a:pt x="3727" y="40"/>
                  <a:pt x="3529" y="0"/>
                  <a:pt x="3315" y="0"/>
                </a:cubicBezTo>
                <a:cubicBezTo>
                  <a:pt x="3188" y="0"/>
                  <a:pt x="3069" y="48"/>
                  <a:pt x="2974" y="143"/>
                </a:cubicBezTo>
                <a:cubicBezTo>
                  <a:pt x="2863" y="254"/>
                  <a:pt x="2783" y="389"/>
                  <a:pt x="2736" y="555"/>
                </a:cubicBezTo>
                <a:cubicBezTo>
                  <a:pt x="2688" y="730"/>
                  <a:pt x="2648" y="888"/>
                  <a:pt x="2617" y="1039"/>
                </a:cubicBezTo>
                <a:cubicBezTo>
                  <a:pt x="2585" y="1198"/>
                  <a:pt x="2538" y="1309"/>
                  <a:pt x="2482" y="1372"/>
                </a:cubicBezTo>
                <a:cubicBezTo>
                  <a:pt x="2355" y="1507"/>
                  <a:pt x="2220" y="1673"/>
                  <a:pt x="2070" y="1864"/>
                </a:cubicBezTo>
                <a:cubicBezTo>
                  <a:pt x="1808" y="2197"/>
                  <a:pt x="1633" y="2395"/>
                  <a:pt x="1546" y="2458"/>
                </a:cubicBezTo>
                <a:cubicBezTo>
                  <a:pt x="491" y="2458"/>
                  <a:pt x="491" y="2458"/>
                  <a:pt x="491" y="2458"/>
                </a:cubicBezTo>
                <a:cubicBezTo>
                  <a:pt x="357" y="2458"/>
                  <a:pt x="238" y="2506"/>
                  <a:pt x="142" y="2601"/>
                </a:cubicBezTo>
                <a:cubicBezTo>
                  <a:pt x="47" y="2696"/>
                  <a:pt x="0" y="2816"/>
                  <a:pt x="0" y="2950"/>
                </a:cubicBezTo>
                <a:cubicBezTo>
                  <a:pt x="0" y="5401"/>
                  <a:pt x="0" y="5401"/>
                  <a:pt x="0" y="5401"/>
                </a:cubicBezTo>
                <a:cubicBezTo>
                  <a:pt x="0" y="5535"/>
                  <a:pt x="47" y="5655"/>
                  <a:pt x="142" y="5750"/>
                </a:cubicBezTo>
                <a:cubicBezTo>
                  <a:pt x="238" y="5845"/>
                  <a:pt x="357" y="5892"/>
                  <a:pt x="491" y="5892"/>
                </a:cubicBezTo>
                <a:cubicBezTo>
                  <a:pt x="1594" y="5892"/>
                  <a:pt x="1594" y="5892"/>
                  <a:pt x="1594" y="5892"/>
                </a:cubicBezTo>
                <a:cubicBezTo>
                  <a:pt x="1657" y="5892"/>
                  <a:pt x="1832" y="5948"/>
                  <a:pt x="2125" y="6051"/>
                </a:cubicBezTo>
                <a:cubicBezTo>
                  <a:pt x="2442" y="6154"/>
                  <a:pt x="2720" y="6241"/>
                  <a:pt x="2958" y="6297"/>
                </a:cubicBezTo>
                <a:cubicBezTo>
                  <a:pt x="3196" y="6352"/>
                  <a:pt x="3442" y="6384"/>
                  <a:pt x="3687" y="6384"/>
                </a:cubicBezTo>
                <a:cubicBezTo>
                  <a:pt x="4179" y="6384"/>
                  <a:pt x="4179" y="6384"/>
                  <a:pt x="4179" y="6384"/>
                </a:cubicBezTo>
                <a:cubicBezTo>
                  <a:pt x="4536" y="6384"/>
                  <a:pt x="4829" y="6281"/>
                  <a:pt x="5051" y="6075"/>
                </a:cubicBezTo>
                <a:cubicBezTo>
                  <a:pt x="5273" y="5869"/>
                  <a:pt x="5377" y="5591"/>
                  <a:pt x="5377" y="5234"/>
                </a:cubicBezTo>
                <a:cubicBezTo>
                  <a:pt x="5527" y="5036"/>
                  <a:pt x="5607" y="4806"/>
                  <a:pt x="5607" y="4552"/>
                </a:cubicBezTo>
                <a:cubicBezTo>
                  <a:pt x="5607" y="4497"/>
                  <a:pt x="5599" y="4441"/>
                  <a:pt x="5599" y="4385"/>
                </a:cubicBezTo>
                <a:cubicBezTo>
                  <a:pt x="5694" y="4211"/>
                  <a:pt x="5742" y="4029"/>
                  <a:pt x="5742" y="3830"/>
                </a:cubicBezTo>
                <a:cubicBezTo>
                  <a:pt x="5742" y="3743"/>
                  <a:pt x="5726" y="3656"/>
                  <a:pt x="5710" y="3569"/>
                </a:cubicBezTo>
                <a:close/>
                <a:moveTo>
                  <a:pt x="912" y="5329"/>
                </a:moveTo>
                <a:lnTo>
                  <a:pt x="912" y="5329"/>
                </a:lnTo>
                <a:cubicBezTo>
                  <a:pt x="864" y="5377"/>
                  <a:pt x="809" y="5401"/>
                  <a:pt x="737" y="5401"/>
                </a:cubicBezTo>
                <a:cubicBezTo>
                  <a:pt x="674" y="5401"/>
                  <a:pt x="610" y="5377"/>
                  <a:pt x="563" y="5329"/>
                </a:cubicBezTo>
                <a:cubicBezTo>
                  <a:pt x="515" y="5282"/>
                  <a:pt x="491" y="5226"/>
                  <a:pt x="491" y="5155"/>
                </a:cubicBezTo>
                <a:cubicBezTo>
                  <a:pt x="491" y="5091"/>
                  <a:pt x="515" y="5036"/>
                  <a:pt x="563" y="4988"/>
                </a:cubicBezTo>
                <a:cubicBezTo>
                  <a:pt x="610" y="4933"/>
                  <a:pt x="674" y="4909"/>
                  <a:pt x="737" y="4909"/>
                </a:cubicBezTo>
                <a:cubicBezTo>
                  <a:pt x="809" y="4909"/>
                  <a:pt x="864" y="4933"/>
                  <a:pt x="912" y="4988"/>
                </a:cubicBezTo>
                <a:cubicBezTo>
                  <a:pt x="959" y="5036"/>
                  <a:pt x="983" y="5091"/>
                  <a:pt x="983" y="5155"/>
                </a:cubicBezTo>
                <a:cubicBezTo>
                  <a:pt x="983" y="5226"/>
                  <a:pt x="959" y="5282"/>
                  <a:pt x="912" y="5329"/>
                </a:cubicBezTo>
                <a:close/>
                <a:moveTo>
                  <a:pt x="5321" y="3260"/>
                </a:moveTo>
                <a:lnTo>
                  <a:pt x="5321" y="3260"/>
                </a:lnTo>
                <a:cubicBezTo>
                  <a:pt x="5266" y="3378"/>
                  <a:pt x="5194" y="3434"/>
                  <a:pt x="5115" y="3442"/>
                </a:cubicBezTo>
                <a:cubicBezTo>
                  <a:pt x="5155" y="3482"/>
                  <a:pt x="5186" y="3545"/>
                  <a:pt x="5210" y="3624"/>
                </a:cubicBezTo>
                <a:cubicBezTo>
                  <a:pt x="5234" y="3695"/>
                  <a:pt x="5250" y="3767"/>
                  <a:pt x="5250" y="3830"/>
                </a:cubicBezTo>
                <a:cubicBezTo>
                  <a:pt x="5250" y="4013"/>
                  <a:pt x="5178" y="4163"/>
                  <a:pt x="5044" y="4290"/>
                </a:cubicBezTo>
                <a:cubicBezTo>
                  <a:pt x="5091" y="4370"/>
                  <a:pt x="5115" y="4457"/>
                  <a:pt x="5115" y="4552"/>
                </a:cubicBezTo>
                <a:cubicBezTo>
                  <a:pt x="5115" y="4647"/>
                  <a:pt x="5091" y="4743"/>
                  <a:pt x="5051" y="4838"/>
                </a:cubicBezTo>
                <a:cubicBezTo>
                  <a:pt x="5004" y="4933"/>
                  <a:pt x="4940" y="4996"/>
                  <a:pt x="4869" y="5036"/>
                </a:cubicBezTo>
                <a:cubicBezTo>
                  <a:pt x="4877" y="5115"/>
                  <a:pt x="4885" y="5186"/>
                  <a:pt x="4885" y="5250"/>
                </a:cubicBezTo>
                <a:cubicBezTo>
                  <a:pt x="4885" y="5678"/>
                  <a:pt x="4639" y="5892"/>
                  <a:pt x="4148" y="5892"/>
                </a:cubicBezTo>
                <a:cubicBezTo>
                  <a:pt x="3687" y="5892"/>
                  <a:pt x="3687" y="5892"/>
                  <a:pt x="3687" y="5892"/>
                </a:cubicBezTo>
                <a:cubicBezTo>
                  <a:pt x="3346" y="5892"/>
                  <a:pt x="2910" y="5797"/>
                  <a:pt x="2371" y="5615"/>
                </a:cubicBezTo>
                <a:cubicBezTo>
                  <a:pt x="2363" y="5607"/>
                  <a:pt x="2323" y="5599"/>
                  <a:pt x="2260" y="5575"/>
                </a:cubicBezTo>
                <a:cubicBezTo>
                  <a:pt x="2197" y="5551"/>
                  <a:pt x="2157" y="5535"/>
                  <a:pt x="2125" y="5528"/>
                </a:cubicBezTo>
                <a:cubicBezTo>
                  <a:pt x="2093" y="5512"/>
                  <a:pt x="2054" y="5504"/>
                  <a:pt x="1990" y="5480"/>
                </a:cubicBezTo>
                <a:cubicBezTo>
                  <a:pt x="1927" y="5464"/>
                  <a:pt x="1879" y="5448"/>
                  <a:pt x="1848" y="5440"/>
                </a:cubicBezTo>
                <a:cubicBezTo>
                  <a:pt x="1808" y="5432"/>
                  <a:pt x="1769" y="5424"/>
                  <a:pt x="1721" y="5417"/>
                </a:cubicBezTo>
                <a:cubicBezTo>
                  <a:pt x="1673" y="5408"/>
                  <a:pt x="1633" y="5401"/>
                  <a:pt x="1594" y="5401"/>
                </a:cubicBezTo>
                <a:cubicBezTo>
                  <a:pt x="1475" y="5401"/>
                  <a:pt x="1475" y="5401"/>
                  <a:pt x="1475" y="5401"/>
                </a:cubicBezTo>
                <a:cubicBezTo>
                  <a:pt x="1475" y="2950"/>
                  <a:pt x="1475" y="2950"/>
                  <a:pt x="1475" y="2950"/>
                </a:cubicBezTo>
                <a:cubicBezTo>
                  <a:pt x="1594" y="2950"/>
                  <a:pt x="1594" y="2950"/>
                  <a:pt x="1594" y="2950"/>
                </a:cubicBezTo>
                <a:cubicBezTo>
                  <a:pt x="1642" y="2950"/>
                  <a:pt x="1681" y="2934"/>
                  <a:pt x="1737" y="2911"/>
                </a:cubicBezTo>
                <a:cubicBezTo>
                  <a:pt x="1784" y="2887"/>
                  <a:pt x="1832" y="2855"/>
                  <a:pt x="1887" y="2807"/>
                </a:cubicBezTo>
                <a:cubicBezTo>
                  <a:pt x="1943" y="2760"/>
                  <a:pt x="1990" y="2720"/>
                  <a:pt x="2038" y="2673"/>
                </a:cubicBezTo>
                <a:cubicBezTo>
                  <a:pt x="2077" y="2625"/>
                  <a:pt x="2133" y="2569"/>
                  <a:pt x="2189" y="2506"/>
                </a:cubicBezTo>
                <a:cubicBezTo>
                  <a:pt x="2244" y="2435"/>
                  <a:pt x="2292" y="2379"/>
                  <a:pt x="2323" y="2340"/>
                </a:cubicBezTo>
                <a:cubicBezTo>
                  <a:pt x="2355" y="2300"/>
                  <a:pt x="2395" y="2244"/>
                  <a:pt x="2442" y="2181"/>
                </a:cubicBezTo>
                <a:cubicBezTo>
                  <a:pt x="2490" y="2118"/>
                  <a:pt x="2522" y="2086"/>
                  <a:pt x="2530" y="2070"/>
                </a:cubicBezTo>
                <a:cubicBezTo>
                  <a:pt x="2672" y="1895"/>
                  <a:pt x="2767" y="1777"/>
                  <a:pt x="2823" y="1721"/>
                </a:cubicBezTo>
                <a:cubicBezTo>
                  <a:pt x="2926" y="1610"/>
                  <a:pt x="3005" y="1467"/>
                  <a:pt x="3053" y="1301"/>
                </a:cubicBezTo>
                <a:cubicBezTo>
                  <a:pt x="3101" y="1126"/>
                  <a:pt x="3140" y="967"/>
                  <a:pt x="3172" y="817"/>
                </a:cubicBezTo>
                <a:cubicBezTo>
                  <a:pt x="3204" y="666"/>
                  <a:pt x="3251" y="555"/>
                  <a:pt x="3315" y="492"/>
                </a:cubicBezTo>
                <a:cubicBezTo>
                  <a:pt x="3561" y="492"/>
                  <a:pt x="3727" y="555"/>
                  <a:pt x="3806" y="674"/>
                </a:cubicBezTo>
                <a:cubicBezTo>
                  <a:pt x="3886" y="793"/>
                  <a:pt x="3933" y="976"/>
                  <a:pt x="3933" y="1229"/>
                </a:cubicBezTo>
                <a:cubicBezTo>
                  <a:pt x="3933" y="1380"/>
                  <a:pt x="3870" y="1586"/>
                  <a:pt x="3743" y="1848"/>
                </a:cubicBezTo>
                <a:cubicBezTo>
                  <a:pt x="3624" y="2101"/>
                  <a:pt x="3561" y="2308"/>
                  <a:pt x="3561" y="2458"/>
                </a:cubicBezTo>
                <a:cubicBezTo>
                  <a:pt x="4909" y="2458"/>
                  <a:pt x="4909" y="2458"/>
                  <a:pt x="4909" y="2458"/>
                </a:cubicBezTo>
                <a:cubicBezTo>
                  <a:pt x="5044" y="2458"/>
                  <a:pt x="5155" y="2506"/>
                  <a:pt x="5250" y="2601"/>
                </a:cubicBezTo>
                <a:cubicBezTo>
                  <a:pt x="5353" y="2704"/>
                  <a:pt x="5400" y="2816"/>
                  <a:pt x="5400" y="2950"/>
                </a:cubicBezTo>
                <a:cubicBezTo>
                  <a:pt x="5400" y="3038"/>
                  <a:pt x="5377" y="3140"/>
                  <a:pt x="5321" y="3260"/>
                </a:cubicBezTo>
                <a:close/>
                <a:moveTo>
                  <a:pt x="5321" y="3260"/>
                </a:moveTo>
                <a:lnTo>
                  <a:pt x="5321" y="3260"/>
                </a:lnTo>
                <a:close/>
              </a:path>
            </a:pathLst>
          </a:custGeom>
          <a:solidFill>
            <a:schemeClr val="accent2"/>
          </a:solidFill>
          <a:ln>
            <a:noFill/>
          </a:ln>
          <a:effectLst/>
        </p:spPr>
        <p:txBody>
          <a:bodyPr wrap="none" anchor="ctr"/>
          <a:lstStyle/>
          <a:p>
            <a:endParaRPr lang="en-US" sz="7197">
              <a:latin typeface="Nunito" charset="0"/>
              <a:ea typeface="Nunito" charset="0"/>
              <a:cs typeface="Nunito" charset="0"/>
            </a:endParaRPr>
          </a:p>
        </p:txBody>
      </p:sp>
    </p:spTree>
    <p:extLst>
      <p:ext uri="{BB962C8B-B14F-4D97-AF65-F5344CB8AC3E}">
        <p14:creationId xmlns:p14="http://schemas.microsoft.com/office/powerpoint/2010/main" val="231889412"/>
      </p:ext>
    </p:extLst>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 y="0"/>
            <a:ext cx="11351942" cy="13716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latin typeface="Nunito Light" charset="0"/>
            </a:endParaRPr>
          </a:p>
        </p:txBody>
      </p:sp>
      <p:sp>
        <p:nvSpPr>
          <p:cNvPr id="12" name="TextBox 11"/>
          <p:cNvSpPr txBox="1"/>
          <p:nvPr/>
        </p:nvSpPr>
        <p:spPr>
          <a:xfrm>
            <a:off x="222884" y="4864831"/>
            <a:ext cx="10632525" cy="8710077"/>
          </a:xfrm>
          <a:prstGeom prst="rect">
            <a:avLst/>
          </a:prstGeom>
          <a:noFill/>
        </p:spPr>
        <p:txBody>
          <a:bodyPr wrap="square" rtlCol="0">
            <a:spAutoFit/>
          </a:bodyPr>
          <a:lstStyle/>
          <a:p>
            <a:r>
              <a:rPr lang="en-US" sz="4000" dirty="0">
                <a:solidFill>
                  <a:schemeClr val="bg1"/>
                </a:solidFill>
                <a:latin typeface="Nunito" charset="0"/>
                <a:ea typeface="Nunito" charset="0"/>
                <a:cs typeface="Nunito" charset="0"/>
              </a:rPr>
              <a:t>I am currently working in the Financial Forecasting team at Citibank – Have developed a model on Interest Rate Forecasting using PCA among others.</a:t>
            </a:r>
          </a:p>
          <a:p>
            <a:endParaRPr lang="en-US" sz="4000" dirty="0">
              <a:solidFill>
                <a:schemeClr val="bg1"/>
              </a:solidFill>
              <a:latin typeface="Nunito" charset="0"/>
              <a:ea typeface="Nunito" charset="0"/>
              <a:cs typeface="Nunito" charset="0"/>
            </a:endParaRPr>
          </a:p>
          <a:p>
            <a:r>
              <a:rPr lang="en-US" sz="4000" dirty="0">
                <a:solidFill>
                  <a:schemeClr val="bg1"/>
                </a:solidFill>
                <a:latin typeface="Nunito" charset="0"/>
                <a:ea typeface="Nunito" charset="0"/>
                <a:cs typeface="Nunito" charset="0"/>
              </a:rPr>
              <a:t>I graduated with a MS in Quantitative and Computational Finance from Georgia Tech and am enrolled to start studying MS in CS at GT this Fall.</a:t>
            </a:r>
          </a:p>
          <a:p>
            <a:endParaRPr lang="en-US" sz="4000" dirty="0">
              <a:solidFill>
                <a:schemeClr val="bg1"/>
              </a:solidFill>
              <a:latin typeface="Nunito" charset="0"/>
              <a:ea typeface="Nunito" charset="0"/>
              <a:cs typeface="Nunito" charset="0"/>
            </a:endParaRPr>
          </a:p>
          <a:p>
            <a:r>
              <a:rPr lang="en-US" sz="4000" dirty="0">
                <a:solidFill>
                  <a:schemeClr val="bg1"/>
                </a:solidFill>
                <a:latin typeface="Nunito" charset="0"/>
                <a:ea typeface="Nunito" charset="0"/>
                <a:cs typeface="Nunito" charset="0"/>
              </a:rPr>
              <a:t>I have developed a deep interest in the fields of Computer Science &amp; Data Analytics and am thus looking for exciting opportunities in the same!</a:t>
            </a:r>
          </a:p>
          <a:p>
            <a:endParaRPr lang="en-US" sz="4000" dirty="0">
              <a:solidFill>
                <a:schemeClr val="bg1"/>
              </a:solidFill>
              <a:latin typeface="Nunito" charset="0"/>
              <a:ea typeface="Nunito" charset="0"/>
              <a:cs typeface="Nunito" charset="0"/>
            </a:endParaRPr>
          </a:p>
          <a:p>
            <a:r>
              <a:rPr lang="en-US" sz="4000" dirty="0">
                <a:solidFill>
                  <a:schemeClr val="bg1"/>
                </a:solidFill>
                <a:latin typeface="Nunito" charset="0"/>
                <a:ea typeface="Nunito" charset="0"/>
                <a:cs typeface="Nunito" charset="0"/>
              </a:rPr>
              <a:t>You can contact me at </a:t>
            </a:r>
            <a:r>
              <a:rPr lang="en-US" sz="4000" dirty="0">
                <a:solidFill>
                  <a:srgbClr val="00B8DB"/>
                </a:solidFill>
                <a:latin typeface="Nunito" charset="0"/>
                <a:ea typeface="Nunito" charset="0"/>
                <a:cs typeface="Nunito" charset="0"/>
              </a:rPr>
              <a:t>ksingla6@gatech.edu</a:t>
            </a:r>
          </a:p>
          <a:p>
            <a:endParaRPr lang="en-US" sz="4000" dirty="0">
              <a:solidFill>
                <a:schemeClr val="bg1"/>
              </a:solidFill>
              <a:latin typeface="Nunito" charset="0"/>
              <a:ea typeface="Nunito" charset="0"/>
              <a:cs typeface="Nunito" charset="0"/>
            </a:endParaRPr>
          </a:p>
        </p:txBody>
      </p:sp>
      <p:sp>
        <p:nvSpPr>
          <p:cNvPr id="13" name="TextBox 12"/>
          <p:cNvSpPr txBox="1"/>
          <p:nvPr/>
        </p:nvSpPr>
        <p:spPr>
          <a:xfrm>
            <a:off x="130389" y="1159944"/>
            <a:ext cx="4581703" cy="1938992"/>
          </a:xfrm>
          <a:prstGeom prst="rect">
            <a:avLst/>
          </a:prstGeom>
          <a:noFill/>
        </p:spPr>
        <p:txBody>
          <a:bodyPr wrap="none" rtlCol="0">
            <a:spAutoFit/>
          </a:bodyPr>
          <a:lstStyle/>
          <a:p>
            <a:r>
              <a:rPr lang="en-US" sz="12000" spc="300" dirty="0">
                <a:solidFill>
                  <a:schemeClr val="bg1"/>
                </a:solidFill>
                <a:latin typeface="Nunito" charset="0"/>
                <a:ea typeface="Nunito" charset="0"/>
                <a:cs typeface="Nunito" charset="0"/>
              </a:rPr>
              <a:t>Hello!</a:t>
            </a:r>
          </a:p>
        </p:txBody>
      </p:sp>
      <p:sp>
        <p:nvSpPr>
          <p:cNvPr id="14" name="TextBox 13"/>
          <p:cNvSpPr txBox="1"/>
          <p:nvPr/>
        </p:nvSpPr>
        <p:spPr>
          <a:xfrm>
            <a:off x="196840" y="3320161"/>
            <a:ext cx="5963684" cy="938719"/>
          </a:xfrm>
          <a:prstGeom prst="rect">
            <a:avLst/>
          </a:prstGeom>
          <a:noFill/>
        </p:spPr>
        <p:txBody>
          <a:bodyPr wrap="none" rtlCol="0">
            <a:spAutoFit/>
          </a:bodyPr>
          <a:lstStyle/>
          <a:p>
            <a:r>
              <a:rPr lang="en-US" sz="5500" spc="300" dirty="0">
                <a:solidFill>
                  <a:schemeClr val="bg1"/>
                </a:solidFill>
                <a:latin typeface="Nunito" charset="0"/>
                <a:ea typeface="Nunito" charset="0"/>
                <a:cs typeface="Nunito" charset="0"/>
              </a:rPr>
              <a:t>I Am </a:t>
            </a:r>
            <a:r>
              <a:rPr lang="en-US" sz="5500" spc="300" dirty="0">
                <a:solidFill>
                  <a:schemeClr val="accent3"/>
                </a:solidFill>
                <a:latin typeface="Nunito" charset="0"/>
                <a:ea typeface="Nunito" charset="0"/>
                <a:cs typeface="Nunito" charset="0"/>
              </a:rPr>
              <a:t>Kshitij Singla</a:t>
            </a:r>
          </a:p>
        </p:txBody>
      </p:sp>
      <p:sp>
        <p:nvSpPr>
          <p:cNvPr id="2" name="AutoShape 2">
            <a:extLst>
              <a:ext uri="{FF2B5EF4-FFF2-40B4-BE49-F238E27FC236}">
                <a16:creationId xmlns:a16="http://schemas.microsoft.com/office/drawing/2014/main" id="{1D1F2623-9BC2-4234-B857-F4F4679AF3EF}"/>
              </a:ext>
            </a:extLst>
          </p:cNvPr>
          <p:cNvSpPr>
            <a:spLocks noChangeAspect="1" noChangeArrowheads="1"/>
          </p:cNvSpPr>
          <p:nvPr/>
        </p:nvSpPr>
        <p:spPr bwMode="auto">
          <a:xfrm>
            <a:off x="12036425"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4CEB7697-735E-4019-8528-59A07B2A3C75}"/>
              </a:ext>
            </a:extLst>
          </p:cNvPr>
          <p:cNvPicPr>
            <a:picLocks noChangeAspect="1"/>
          </p:cNvPicPr>
          <p:nvPr/>
        </p:nvPicPr>
        <p:blipFill>
          <a:blip r:embed="rId2"/>
          <a:stretch>
            <a:fillRect/>
          </a:stretch>
        </p:blipFill>
        <p:spPr>
          <a:xfrm>
            <a:off x="11746290" y="2787350"/>
            <a:ext cx="7315200" cy="9753600"/>
          </a:xfrm>
          <a:prstGeom prst="rect">
            <a:avLst/>
          </a:prstGeom>
        </p:spPr>
      </p:pic>
      <p:pic>
        <p:nvPicPr>
          <p:cNvPr id="7" name="Picture 6">
            <a:extLst>
              <a:ext uri="{FF2B5EF4-FFF2-40B4-BE49-F238E27FC236}">
                <a16:creationId xmlns:a16="http://schemas.microsoft.com/office/drawing/2014/main" id="{5A1F4CF2-4D64-4F29-A622-A88AF51C5738}"/>
              </a:ext>
            </a:extLst>
          </p:cNvPr>
          <p:cNvPicPr>
            <a:picLocks noChangeAspect="1"/>
          </p:cNvPicPr>
          <p:nvPr/>
        </p:nvPicPr>
        <p:blipFill>
          <a:blip r:embed="rId3"/>
          <a:stretch>
            <a:fillRect/>
          </a:stretch>
        </p:blipFill>
        <p:spPr>
          <a:xfrm>
            <a:off x="18518656" y="251010"/>
            <a:ext cx="4100089" cy="2536340"/>
          </a:xfrm>
          <a:prstGeom prst="rect">
            <a:avLst/>
          </a:prstGeom>
        </p:spPr>
      </p:pic>
      <p:pic>
        <p:nvPicPr>
          <p:cNvPr id="9" name="Picture 8">
            <a:extLst>
              <a:ext uri="{FF2B5EF4-FFF2-40B4-BE49-F238E27FC236}">
                <a16:creationId xmlns:a16="http://schemas.microsoft.com/office/drawing/2014/main" id="{4B283EEA-AEA1-4205-A819-EE8469D45D06}"/>
              </a:ext>
            </a:extLst>
          </p:cNvPr>
          <p:cNvPicPr>
            <a:picLocks noChangeAspect="1"/>
          </p:cNvPicPr>
          <p:nvPr/>
        </p:nvPicPr>
        <p:blipFill>
          <a:blip r:embed="rId4"/>
          <a:stretch>
            <a:fillRect/>
          </a:stretch>
        </p:blipFill>
        <p:spPr>
          <a:xfrm>
            <a:off x="19901087" y="5108707"/>
            <a:ext cx="4476563" cy="3803386"/>
          </a:xfrm>
          <a:prstGeom prst="rect">
            <a:avLst/>
          </a:prstGeom>
        </p:spPr>
      </p:pic>
      <p:pic>
        <p:nvPicPr>
          <p:cNvPr id="11" name="Picture 10">
            <a:extLst>
              <a:ext uri="{FF2B5EF4-FFF2-40B4-BE49-F238E27FC236}">
                <a16:creationId xmlns:a16="http://schemas.microsoft.com/office/drawing/2014/main" id="{D8136EAB-F318-4AE4-B8AE-34207BCE2186}"/>
              </a:ext>
            </a:extLst>
          </p:cNvPr>
          <p:cNvPicPr>
            <a:picLocks noChangeAspect="1"/>
          </p:cNvPicPr>
          <p:nvPr/>
        </p:nvPicPr>
        <p:blipFill>
          <a:blip r:embed="rId5"/>
          <a:stretch>
            <a:fillRect/>
          </a:stretch>
        </p:blipFill>
        <p:spPr>
          <a:xfrm>
            <a:off x="19133117" y="11329734"/>
            <a:ext cx="3640265" cy="2422431"/>
          </a:xfrm>
          <a:prstGeom prst="rect">
            <a:avLst/>
          </a:prstGeom>
        </p:spPr>
      </p:pic>
    </p:spTree>
    <p:extLst>
      <p:ext uri="{BB962C8B-B14F-4D97-AF65-F5344CB8AC3E}">
        <p14:creationId xmlns:p14="http://schemas.microsoft.com/office/powerpoint/2010/main" val="1384780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39"/>
          <p:cNvSpPr>
            <a:spLocks noChangeArrowheads="1"/>
          </p:cNvSpPr>
          <p:nvPr/>
        </p:nvSpPr>
        <p:spPr bwMode="auto">
          <a:xfrm>
            <a:off x="6383779" y="6282204"/>
            <a:ext cx="1269504" cy="1018776"/>
          </a:xfrm>
          <a:custGeom>
            <a:avLst/>
            <a:gdLst>
              <a:gd name="T0" fmla="*/ 1764 w 1765"/>
              <a:gd name="T1" fmla="*/ 1054 h 1417"/>
              <a:gd name="T2" fmla="*/ 255 w 1765"/>
              <a:gd name="T3" fmla="*/ 0 h 1417"/>
              <a:gd name="T4" fmla="*/ 255 w 1765"/>
              <a:gd name="T5" fmla="*/ 0 h 1417"/>
              <a:gd name="T6" fmla="*/ 0 w 1765"/>
              <a:gd name="T7" fmla="*/ 365 h 1417"/>
              <a:gd name="T8" fmla="*/ 1513 w 1765"/>
              <a:gd name="T9" fmla="*/ 1416 h 1417"/>
              <a:gd name="T10" fmla="*/ 1513 w 1765"/>
              <a:gd name="T11" fmla="*/ 1416 h 1417"/>
              <a:gd name="T12" fmla="*/ 1764 w 1765"/>
              <a:gd name="T13" fmla="*/ 1054 h 1417"/>
            </a:gdLst>
            <a:ahLst/>
            <a:cxnLst>
              <a:cxn ang="0">
                <a:pos x="T0" y="T1"/>
              </a:cxn>
              <a:cxn ang="0">
                <a:pos x="T2" y="T3"/>
              </a:cxn>
              <a:cxn ang="0">
                <a:pos x="T4" y="T5"/>
              </a:cxn>
              <a:cxn ang="0">
                <a:pos x="T6" y="T7"/>
              </a:cxn>
              <a:cxn ang="0">
                <a:pos x="T8" y="T9"/>
              </a:cxn>
              <a:cxn ang="0">
                <a:pos x="T10" y="T11"/>
              </a:cxn>
              <a:cxn ang="0">
                <a:pos x="T12" y="T13"/>
              </a:cxn>
            </a:cxnLst>
            <a:rect l="0" t="0" r="r" b="b"/>
            <a:pathLst>
              <a:path w="1765" h="1417">
                <a:moveTo>
                  <a:pt x="1764" y="1054"/>
                </a:moveTo>
                <a:lnTo>
                  <a:pt x="255" y="0"/>
                </a:lnTo>
                <a:lnTo>
                  <a:pt x="255" y="0"/>
                </a:lnTo>
                <a:cubicBezTo>
                  <a:pt x="186" y="132"/>
                  <a:pt x="100" y="258"/>
                  <a:pt x="0" y="365"/>
                </a:cubicBezTo>
                <a:lnTo>
                  <a:pt x="1513" y="1416"/>
                </a:lnTo>
                <a:lnTo>
                  <a:pt x="1513" y="1416"/>
                </a:lnTo>
                <a:cubicBezTo>
                  <a:pt x="1585" y="1287"/>
                  <a:pt x="1671" y="1165"/>
                  <a:pt x="1764" y="1054"/>
                </a:cubicBezTo>
              </a:path>
            </a:pathLst>
          </a:custGeom>
          <a:solidFill>
            <a:srgbClr val="4E4E4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dirty="0">
              <a:latin typeface="Nunito" charset="0"/>
              <a:ea typeface="Nunito" charset="0"/>
              <a:cs typeface="Nunito" charset="0"/>
            </a:endParaRPr>
          </a:p>
        </p:txBody>
      </p:sp>
      <p:sp>
        <p:nvSpPr>
          <p:cNvPr id="11" name="Freeform 40"/>
          <p:cNvSpPr>
            <a:spLocks noChangeArrowheads="1"/>
          </p:cNvSpPr>
          <p:nvPr/>
        </p:nvSpPr>
        <p:spPr bwMode="auto">
          <a:xfrm>
            <a:off x="10640906" y="5949424"/>
            <a:ext cx="1377412" cy="1088599"/>
          </a:xfrm>
          <a:custGeom>
            <a:avLst/>
            <a:gdLst>
              <a:gd name="T0" fmla="*/ 1656 w 1912"/>
              <a:gd name="T1" fmla="*/ 0 h 1514"/>
              <a:gd name="T2" fmla="*/ 0 w 1912"/>
              <a:gd name="T3" fmla="*/ 1151 h 1514"/>
              <a:gd name="T4" fmla="*/ 0 w 1912"/>
              <a:gd name="T5" fmla="*/ 1151 h 1514"/>
              <a:gd name="T6" fmla="*/ 251 w 1912"/>
              <a:gd name="T7" fmla="*/ 1513 h 1514"/>
              <a:gd name="T8" fmla="*/ 1911 w 1912"/>
              <a:gd name="T9" fmla="*/ 358 h 1514"/>
              <a:gd name="T10" fmla="*/ 1911 w 1912"/>
              <a:gd name="T11" fmla="*/ 358 h 1514"/>
              <a:gd name="T12" fmla="*/ 1656 w 1912"/>
              <a:gd name="T13" fmla="*/ 0 h 1514"/>
            </a:gdLst>
            <a:ahLst/>
            <a:cxnLst>
              <a:cxn ang="0">
                <a:pos x="T0" y="T1"/>
              </a:cxn>
              <a:cxn ang="0">
                <a:pos x="T2" y="T3"/>
              </a:cxn>
              <a:cxn ang="0">
                <a:pos x="T4" y="T5"/>
              </a:cxn>
              <a:cxn ang="0">
                <a:pos x="T6" y="T7"/>
              </a:cxn>
              <a:cxn ang="0">
                <a:pos x="T8" y="T9"/>
              </a:cxn>
              <a:cxn ang="0">
                <a:pos x="T10" y="T11"/>
              </a:cxn>
              <a:cxn ang="0">
                <a:pos x="T12" y="T13"/>
              </a:cxn>
            </a:cxnLst>
            <a:rect l="0" t="0" r="r" b="b"/>
            <a:pathLst>
              <a:path w="1912" h="1514">
                <a:moveTo>
                  <a:pt x="1656" y="0"/>
                </a:moveTo>
                <a:lnTo>
                  <a:pt x="0" y="1151"/>
                </a:lnTo>
                <a:lnTo>
                  <a:pt x="0" y="1151"/>
                </a:lnTo>
                <a:cubicBezTo>
                  <a:pt x="97" y="1265"/>
                  <a:pt x="179" y="1384"/>
                  <a:pt x="251" y="1513"/>
                </a:cubicBezTo>
                <a:lnTo>
                  <a:pt x="1911" y="358"/>
                </a:lnTo>
                <a:lnTo>
                  <a:pt x="1911" y="358"/>
                </a:lnTo>
                <a:cubicBezTo>
                  <a:pt x="1814" y="251"/>
                  <a:pt x="1728" y="129"/>
                  <a:pt x="1656" y="0"/>
                </a:cubicBezTo>
              </a:path>
            </a:pathLst>
          </a:custGeom>
          <a:solidFill>
            <a:srgbClr val="4E4E4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latin typeface="Nunito" charset="0"/>
              <a:ea typeface="Nunito" charset="0"/>
              <a:cs typeface="Nunito" charset="0"/>
            </a:endParaRPr>
          </a:p>
        </p:txBody>
      </p:sp>
      <p:sp>
        <p:nvSpPr>
          <p:cNvPr id="12" name="Freeform 41"/>
          <p:cNvSpPr>
            <a:spLocks noChangeArrowheads="1"/>
          </p:cNvSpPr>
          <p:nvPr/>
        </p:nvSpPr>
        <p:spPr bwMode="auto">
          <a:xfrm>
            <a:off x="14917910" y="5719965"/>
            <a:ext cx="1447235" cy="1145726"/>
          </a:xfrm>
          <a:custGeom>
            <a:avLst/>
            <a:gdLst>
              <a:gd name="T0" fmla="*/ 2012 w 2013"/>
              <a:gd name="T1" fmla="*/ 1226 h 1593"/>
              <a:gd name="T2" fmla="*/ 251 w 2013"/>
              <a:gd name="T3" fmla="*/ 0 h 1593"/>
              <a:gd name="T4" fmla="*/ 251 w 2013"/>
              <a:gd name="T5" fmla="*/ 0 h 1593"/>
              <a:gd name="T6" fmla="*/ 0 w 2013"/>
              <a:gd name="T7" fmla="*/ 365 h 1593"/>
              <a:gd name="T8" fmla="*/ 1757 w 2013"/>
              <a:gd name="T9" fmla="*/ 1592 h 1593"/>
              <a:gd name="T10" fmla="*/ 1757 w 2013"/>
              <a:gd name="T11" fmla="*/ 1592 h 1593"/>
              <a:gd name="T12" fmla="*/ 2012 w 2013"/>
              <a:gd name="T13" fmla="*/ 1226 h 1593"/>
            </a:gdLst>
            <a:ahLst/>
            <a:cxnLst>
              <a:cxn ang="0">
                <a:pos x="T0" y="T1"/>
              </a:cxn>
              <a:cxn ang="0">
                <a:pos x="T2" y="T3"/>
              </a:cxn>
              <a:cxn ang="0">
                <a:pos x="T4" y="T5"/>
              </a:cxn>
              <a:cxn ang="0">
                <a:pos x="T6" y="T7"/>
              </a:cxn>
              <a:cxn ang="0">
                <a:pos x="T8" y="T9"/>
              </a:cxn>
              <a:cxn ang="0">
                <a:pos x="T10" y="T11"/>
              </a:cxn>
              <a:cxn ang="0">
                <a:pos x="T12" y="T13"/>
              </a:cxn>
            </a:cxnLst>
            <a:rect l="0" t="0" r="r" b="b"/>
            <a:pathLst>
              <a:path w="2013" h="1593">
                <a:moveTo>
                  <a:pt x="2012" y="1226"/>
                </a:moveTo>
                <a:lnTo>
                  <a:pt x="251" y="0"/>
                </a:lnTo>
                <a:lnTo>
                  <a:pt x="251" y="0"/>
                </a:lnTo>
                <a:cubicBezTo>
                  <a:pt x="183" y="132"/>
                  <a:pt x="97" y="251"/>
                  <a:pt x="0" y="365"/>
                </a:cubicBezTo>
                <a:lnTo>
                  <a:pt x="1757" y="1592"/>
                </a:lnTo>
                <a:lnTo>
                  <a:pt x="1757" y="1592"/>
                </a:lnTo>
                <a:cubicBezTo>
                  <a:pt x="1829" y="1459"/>
                  <a:pt x="1915" y="1341"/>
                  <a:pt x="2012" y="1226"/>
                </a:cubicBezTo>
              </a:path>
            </a:pathLst>
          </a:custGeom>
          <a:solidFill>
            <a:srgbClr val="4E4E4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latin typeface="Nunito" charset="0"/>
              <a:ea typeface="Nunito" charset="0"/>
              <a:cs typeface="Nunito" charset="0"/>
            </a:endParaRPr>
          </a:p>
        </p:txBody>
      </p:sp>
      <p:sp>
        <p:nvSpPr>
          <p:cNvPr id="15" name="Freeform 42"/>
          <p:cNvSpPr>
            <a:spLocks noChangeArrowheads="1"/>
          </p:cNvSpPr>
          <p:nvPr/>
        </p:nvSpPr>
        <p:spPr bwMode="auto">
          <a:xfrm>
            <a:off x="3605799" y="3885150"/>
            <a:ext cx="3171046" cy="2980541"/>
          </a:xfrm>
          <a:custGeom>
            <a:avLst/>
            <a:gdLst>
              <a:gd name="T0" fmla="*/ 2448 w 2449"/>
              <a:gd name="T1" fmla="*/ 1226 h 2450"/>
              <a:gd name="T2" fmla="*/ 2448 w 2449"/>
              <a:gd name="T3" fmla="*/ 1226 h 2450"/>
              <a:gd name="T4" fmla="*/ 1226 w 2449"/>
              <a:gd name="T5" fmla="*/ 2449 h 2450"/>
              <a:gd name="T6" fmla="*/ 1226 w 2449"/>
              <a:gd name="T7" fmla="*/ 2449 h 2450"/>
              <a:gd name="T8" fmla="*/ 0 w 2449"/>
              <a:gd name="T9" fmla="*/ 1226 h 2450"/>
              <a:gd name="T10" fmla="*/ 0 w 2449"/>
              <a:gd name="T11" fmla="*/ 1226 h 2450"/>
              <a:gd name="T12" fmla="*/ 1226 w 2449"/>
              <a:gd name="T13" fmla="*/ 0 h 2450"/>
              <a:gd name="T14" fmla="*/ 1226 w 2449"/>
              <a:gd name="T15" fmla="*/ 0 h 2450"/>
              <a:gd name="T16" fmla="*/ 2448 w 2449"/>
              <a:gd name="T17" fmla="*/ 1226 h 2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9" h="2450">
                <a:moveTo>
                  <a:pt x="2448" y="1226"/>
                </a:moveTo>
                <a:lnTo>
                  <a:pt x="2448" y="1226"/>
                </a:lnTo>
                <a:cubicBezTo>
                  <a:pt x="2448" y="1904"/>
                  <a:pt x="1900" y="2449"/>
                  <a:pt x="1226" y="2449"/>
                </a:cubicBezTo>
                <a:lnTo>
                  <a:pt x="1226" y="2449"/>
                </a:lnTo>
                <a:cubicBezTo>
                  <a:pt x="545" y="2449"/>
                  <a:pt x="0" y="1904"/>
                  <a:pt x="0" y="1226"/>
                </a:cubicBezTo>
                <a:lnTo>
                  <a:pt x="0" y="1226"/>
                </a:lnTo>
                <a:cubicBezTo>
                  <a:pt x="0" y="545"/>
                  <a:pt x="545" y="0"/>
                  <a:pt x="1226" y="0"/>
                </a:cubicBezTo>
                <a:lnTo>
                  <a:pt x="1226" y="0"/>
                </a:lnTo>
                <a:cubicBezTo>
                  <a:pt x="1900" y="0"/>
                  <a:pt x="2448" y="545"/>
                  <a:pt x="2448" y="1226"/>
                </a:cubicBezTo>
              </a:path>
            </a:pathLst>
          </a:custGeom>
          <a:solidFill>
            <a:schemeClr val="accent1"/>
          </a:solidFill>
          <a:ln>
            <a:noFill/>
          </a:ln>
          <a:effectLst/>
        </p:spPr>
        <p:txBody>
          <a:bodyPr wrap="none" anchor="ctr"/>
          <a:lstStyle/>
          <a:p>
            <a:endParaRPr lang="en-US" sz="7197">
              <a:latin typeface="Nunito" charset="0"/>
              <a:ea typeface="Nunito" charset="0"/>
              <a:cs typeface="Nunito" charset="0"/>
            </a:endParaRPr>
          </a:p>
        </p:txBody>
      </p:sp>
      <p:sp>
        <p:nvSpPr>
          <p:cNvPr id="16" name="Freeform 43"/>
          <p:cNvSpPr>
            <a:spLocks noChangeArrowheads="1"/>
          </p:cNvSpPr>
          <p:nvPr/>
        </p:nvSpPr>
        <p:spPr bwMode="auto">
          <a:xfrm>
            <a:off x="7653283" y="5949424"/>
            <a:ext cx="2987623" cy="2893939"/>
          </a:xfrm>
          <a:custGeom>
            <a:avLst/>
            <a:gdLst>
              <a:gd name="T0" fmla="*/ 4471 w 4472"/>
              <a:gd name="T1" fmla="*/ 2237 h 4476"/>
              <a:gd name="T2" fmla="*/ 4471 w 4472"/>
              <a:gd name="T3" fmla="*/ 2237 h 4476"/>
              <a:gd name="T4" fmla="*/ 2234 w 4472"/>
              <a:gd name="T5" fmla="*/ 4475 h 4476"/>
              <a:gd name="T6" fmla="*/ 2234 w 4472"/>
              <a:gd name="T7" fmla="*/ 4475 h 4476"/>
              <a:gd name="T8" fmla="*/ 0 w 4472"/>
              <a:gd name="T9" fmla="*/ 2237 h 4476"/>
              <a:gd name="T10" fmla="*/ 0 w 4472"/>
              <a:gd name="T11" fmla="*/ 2237 h 4476"/>
              <a:gd name="T12" fmla="*/ 2234 w 4472"/>
              <a:gd name="T13" fmla="*/ 0 h 4476"/>
              <a:gd name="T14" fmla="*/ 2234 w 4472"/>
              <a:gd name="T15" fmla="*/ 0 h 4476"/>
              <a:gd name="T16" fmla="*/ 4471 w 4472"/>
              <a:gd name="T17" fmla="*/ 2237 h 4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72" h="4476">
                <a:moveTo>
                  <a:pt x="4471" y="2237"/>
                </a:moveTo>
                <a:lnTo>
                  <a:pt x="4471" y="2237"/>
                </a:lnTo>
                <a:cubicBezTo>
                  <a:pt x="4471" y="3471"/>
                  <a:pt x="3471" y="4475"/>
                  <a:pt x="2234" y="4475"/>
                </a:cubicBezTo>
                <a:lnTo>
                  <a:pt x="2234" y="4475"/>
                </a:lnTo>
                <a:cubicBezTo>
                  <a:pt x="1000" y="4475"/>
                  <a:pt x="0" y="3471"/>
                  <a:pt x="0" y="2237"/>
                </a:cubicBezTo>
                <a:lnTo>
                  <a:pt x="0" y="2237"/>
                </a:lnTo>
                <a:cubicBezTo>
                  <a:pt x="0" y="1000"/>
                  <a:pt x="1000" y="0"/>
                  <a:pt x="2234" y="0"/>
                </a:cubicBezTo>
                <a:lnTo>
                  <a:pt x="2234" y="0"/>
                </a:lnTo>
                <a:cubicBezTo>
                  <a:pt x="3471" y="0"/>
                  <a:pt x="4471" y="1000"/>
                  <a:pt x="4471" y="2237"/>
                </a:cubicBezTo>
              </a:path>
            </a:pathLst>
          </a:custGeom>
          <a:solidFill>
            <a:schemeClr val="accent2"/>
          </a:solidFill>
          <a:ln>
            <a:noFill/>
          </a:ln>
          <a:effectLst/>
        </p:spPr>
        <p:txBody>
          <a:bodyPr wrap="none" anchor="ctr"/>
          <a:lstStyle/>
          <a:p>
            <a:endParaRPr lang="en-US" sz="7197" dirty="0">
              <a:latin typeface="Nunito" charset="0"/>
              <a:ea typeface="Nunito" charset="0"/>
              <a:cs typeface="Nunito" charset="0"/>
            </a:endParaRPr>
          </a:p>
        </p:txBody>
      </p:sp>
      <p:sp>
        <p:nvSpPr>
          <p:cNvPr id="17" name="Freeform 44"/>
          <p:cNvSpPr>
            <a:spLocks noChangeArrowheads="1"/>
          </p:cNvSpPr>
          <p:nvPr/>
        </p:nvSpPr>
        <p:spPr bwMode="auto">
          <a:xfrm>
            <a:off x="12002231" y="4195043"/>
            <a:ext cx="2815805" cy="2893939"/>
          </a:xfrm>
          <a:custGeom>
            <a:avLst/>
            <a:gdLst>
              <a:gd name="T0" fmla="*/ 2930 w 2931"/>
              <a:gd name="T1" fmla="*/ 1459 h 2923"/>
              <a:gd name="T2" fmla="*/ 2930 w 2931"/>
              <a:gd name="T3" fmla="*/ 1459 h 2923"/>
              <a:gd name="T4" fmla="*/ 1467 w 2931"/>
              <a:gd name="T5" fmla="*/ 2922 h 2923"/>
              <a:gd name="T6" fmla="*/ 1467 w 2931"/>
              <a:gd name="T7" fmla="*/ 2922 h 2923"/>
              <a:gd name="T8" fmla="*/ 0 w 2931"/>
              <a:gd name="T9" fmla="*/ 1459 h 2923"/>
              <a:gd name="T10" fmla="*/ 0 w 2931"/>
              <a:gd name="T11" fmla="*/ 1459 h 2923"/>
              <a:gd name="T12" fmla="*/ 1467 w 2931"/>
              <a:gd name="T13" fmla="*/ 0 h 2923"/>
              <a:gd name="T14" fmla="*/ 1467 w 2931"/>
              <a:gd name="T15" fmla="*/ 0 h 2923"/>
              <a:gd name="T16" fmla="*/ 2930 w 2931"/>
              <a:gd name="T17" fmla="*/ 1459 h 2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1" h="2923">
                <a:moveTo>
                  <a:pt x="2930" y="1459"/>
                </a:moveTo>
                <a:lnTo>
                  <a:pt x="2930" y="1459"/>
                </a:lnTo>
                <a:cubicBezTo>
                  <a:pt x="2930" y="2269"/>
                  <a:pt x="2274" y="2922"/>
                  <a:pt x="1467" y="2922"/>
                </a:cubicBezTo>
                <a:lnTo>
                  <a:pt x="1467" y="2922"/>
                </a:lnTo>
                <a:cubicBezTo>
                  <a:pt x="657" y="2922"/>
                  <a:pt x="0" y="2269"/>
                  <a:pt x="0" y="1459"/>
                </a:cubicBezTo>
                <a:lnTo>
                  <a:pt x="0" y="1459"/>
                </a:lnTo>
                <a:cubicBezTo>
                  <a:pt x="0" y="656"/>
                  <a:pt x="657" y="0"/>
                  <a:pt x="1467" y="0"/>
                </a:cubicBezTo>
                <a:lnTo>
                  <a:pt x="1467" y="0"/>
                </a:lnTo>
                <a:cubicBezTo>
                  <a:pt x="2274" y="0"/>
                  <a:pt x="2930" y="656"/>
                  <a:pt x="2930" y="1459"/>
                </a:cubicBezTo>
              </a:path>
            </a:pathLst>
          </a:custGeom>
          <a:solidFill>
            <a:schemeClr val="accent3"/>
          </a:solidFill>
          <a:ln>
            <a:noFill/>
          </a:ln>
          <a:effectLst/>
        </p:spPr>
        <p:txBody>
          <a:bodyPr wrap="none" anchor="ctr"/>
          <a:lstStyle/>
          <a:p>
            <a:endParaRPr lang="en-US" sz="7197" dirty="0">
              <a:latin typeface="Nunito" charset="0"/>
              <a:ea typeface="Nunito" charset="0"/>
              <a:cs typeface="Nunito" charset="0"/>
            </a:endParaRPr>
          </a:p>
        </p:txBody>
      </p:sp>
      <p:sp>
        <p:nvSpPr>
          <p:cNvPr id="18" name="Freeform 45"/>
          <p:cNvSpPr>
            <a:spLocks noChangeArrowheads="1"/>
          </p:cNvSpPr>
          <p:nvPr/>
        </p:nvSpPr>
        <p:spPr bwMode="auto">
          <a:xfrm>
            <a:off x="16279235" y="5876658"/>
            <a:ext cx="2838955" cy="2688879"/>
          </a:xfrm>
          <a:custGeom>
            <a:avLst/>
            <a:gdLst>
              <a:gd name="T0" fmla="*/ 3116 w 3117"/>
              <a:gd name="T1" fmla="*/ 1556 h 3117"/>
              <a:gd name="T2" fmla="*/ 3116 w 3117"/>
              <a:gd name="T3" fmla="*/ 1556 h 3117"/>
              <a:gd name="T4" fmla="*/ 1556 w 3117"/>
              <a:gd name="T5" fmla="*/ 3116 h 3117"/>
              <a:gd name="T6" fmla="*/ 1556 w 3117"/>
              <a:gd name="T7" fmla="*/ 3116 h 3117"/>
              <a:gd name="T8" fmla="*/ 0 w 3117"/>
              <a:gd name="T9" fmla="*/ 1556 h 3117"/>
              <a:gd name="T10" fmla="*/ 0 w 3117"/>
              <a:gd name="T11" fmla="*/ 1556 h 3117"/>
              <a:gd name="T12" fmla="*/ 1556 w 3117"/>
              <a:gd name="T13" fmla="*/ 0 h 3117"/>
              <a:gd name="T14" fmla="*/ 1556 w 3117"/>
              <a:gd name="T15" fmla="*/ 0 h 3117"/>
              <a:gd name="T16" fmla="*/ 3116 w 3117"/>
              <a:gd name="T17" fmla="*/ 1556 h 3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17" h="3117">
                <a:moveTo>
                  <a:pt x="3116" y="1556"/>
                </a:moveTo>
                <a:lnTo>
                  <a:pt x="3116" y="1556"/>
                </a:lnTo>
                <a:cubicBezTo>
                  <a:pt x="3116" y="2420"/>
                  <a:pt x="2417" y="3116"/>
                  <a:pt x="1556" y="3116"/>
                </a:cubicBezTo>
                <a:lnTo>
                  <a:pt x="1556" y="3116"/>
                </a:lnTo>
                <a:cubicBezTo>
                  <a:pt x="696" y="3116"/>
                  <a:pt x="0" y="2420"/>
                  <a:pt x="0" y="1556"/>
                </a:cubicBezTo>
                <a:lnTo>
                  <a:pt x="0" y="1556"/>
                </a:lnTo>
                <a:cubicBezTo>
                  <a:pt x="0" y="699"/>
                  <a:pt x="696" y="0"/>
                  <a:pt x="1556" y="0"/>
                </a:cubicBezTo>
                <a:lnTo>
                  <a:pt x="1556" y="0"/>
                </a:lnTo>
                <a:cubicBezTo>
                  <a:pt x="2417" y="0"/>
                  <a:pt x="3116" y="699"/>
                  <a:pt x="3116" y="1556"/>
                </a:cubicBezTo>
              </a:path>
            </a:pathLst>
          </a:custGeom>
          <a:solidFill>
            <a:schemeClr val="accent4"/>
          </a:solidFill>
          <a:ln>
            <a:noFill/>
          </a:ln>
          <a:effectLst/>
        </p:spPr>
        <p:txBody>
          <a:bodyPr wrap="none" anchor="ctr"/>
          <a:lstStyle/>
          <a:p>
            <a:endParaRPr lang="en-US" sz="7197" dirty="0">
              <a:latin typeface="Nunito" charset="0"/>
              <a:ea typeface="Nunito" charset="0"/>
              <a:cs typeface="Nunito" charset="0"/>
            </a:endParaRPr>
          </a:p>
        </p:txBody>
      </p:sp>
      <p:sp>
        <p:nvSpPr>
          <p:cNvPr id="30" name="TextBox 29"/>
          <p:cNvSpPr txBox="1"/>
          <p:nvPr/>
        </p:nvSpPr>
        <p:spPr>
          <a:xfrm>
            <a:off x="5496733" y="1171758"/>
            <a:ext cx="11665758" cy="1323439"/>
          </a:xfrm>
          <a:prstGeom prst="rect">
            <a:avLst/>
          </a:prstGeom>
          <a:noFill/>
        </p:spPr>
        <p:txBody>
          <a:bodyPr wrap="none" rtlCol="0">
            <a:spAutoFit/>
          </a:bodyPr>
          <a:lstStyle/>
          <a:p>
            <a:pPr algn="ctr"/>
            <a:r>
              <a:rPr lang="en-US" sz="8000" b="1" spc="600" dirty="0">
                <a:latin typeface="Nunito Light" charset="0"/>
                <a:ea typeface="Nunito Light" charset="0"/>
                <a:cs typeface="Nunito Light" charset="0"/>
              </a:rPr>
              <a:t>FORECASTING PROCESS</a:t>
            </a:r>
          </a:p>
        </p:txBody>
      </p:sp>
      <p:sp>
        <p:nvSpPr>
          <p:cNvPr id="23" name="TextBox 22">
            <a:extLst>
              <a:ext uri="{FF2B5EF4-FFF2-40B4-BE49-F238E27FC236}">
                <a16:creationId xmlns:a16="http://schemas.microsoft.com/office/drawing/2014/main" id="{6C9075F2-A55A-46AA-984B-1AD11FBBDD14}"/>
              </a:ext>
            </a:extLst>
          </p:cNvPr>
          <p:cNvSpPr txBox="1"/>
          <p:nvPr/>
        </p:nvSpPr>
        <p:spPr>
          <a:xfrm>
            <a:off x="3720069" y="5009461"/>
            <a:ext cx="3134343" cy="604653"/>
          </a:xfrm>
          <a:prstGeom prst="rect">
            <a:avLst/>
          </a:prstGeom>
          <a:noFill/>
        </p:spPr>
        <p:txBody>
          <a:bodyPr wrap="square" rtlCol="0">
            <a:spAutoFit/>
          </a:bodyPr>
          <a:lstStyle/>
          <a:p>
            <a:pPr>
              <a:lnSpc>
                <a:spcPts val="4200"/>
              </a:lnSpc>
            </a:pPr>
            <a:r>
              <a:rPr lang="en-US" sz="3200" b="1" dirty="0">
                <a:solidFill>
                  <a:schemeClr val="bg1"/>
                </a:solidFill>
                <a:latin typeface="Calibri" panose="020F0502020204030204" pitchFamily="34" charset="0"/>
                <a:ea typeface="Nunito" charset="0"/>
                <a:cs typeface="Calibri" panose="020F0502020204030204" pitchFamily="34" charset="0"/>
              </a:rPr>
              <a:t>INTRODUCTION</a:t>
            </a:r>
          </a:p>
        </p:txBody>
      </p:sp>
      <p:sp>
        <p:nvSpPr>
          <p:cNvPr id="24" name="TextBox 23">
            <a:extLst>
              <a:ext uri="{FF2B5EF4-FFF2-40B4-BE49-F238E27FC236}">
                <a16:creationId xmlns:a16="http://schemas.microsoft.com/office/drawing/2014/main" id="{79963021-E577-495C-8B6F-8F577AFB1B21}"/>
              </a:ext>
            </a:extLst>
          </p:cNvPr>
          <p:cNvSpPr txBox="1"/>
          <p:nvPr/>
        </p:nvSpPr>
        <p:spPr>
          <a:xfrm>
            <a:off x="7978104" y="6751997"/>
            <a:ext cx="2838955" cy="1143262"/>
          </a:xfrm>
          <a:prstGeom prst="rect">
            <a:avLst/>
          </a:prstGeom>
          <a:noFill/>
        </p:spPr>
        <p:txBody>
          <a:bodyPr wrap="square" rtlCol="0">
            <a:spAutoFit/>
          </a:bodyPr>
          <a:lstStyle/>
          <a:p>
            <a:pPr>
              <a:lnSpc>
                <a:spcPts val="4200"/>
              </a:lnSpc>
            </a:pPr>
            <a:r>
              <a:rPr lang="en-US" sz="3200" b="1" dirty="0">
                <a:solidFill>
                  <a:schemeClr val="bg1"/>
                </a:solidFill>
                <a:latin typeface="Calibri" panose="020F0502020204030204" pitchFamily="34" charset="0"/>
                <a:ea typeface="Nunito" charset="0"/>
                <a:cs typeface="Calibri" panose="020F0502020204030204" pitchFamily="34" charset="0"/>
              </a:rPr>
              <a:t>DATA ENGINEERING</a:t>
            </a:r>
          </a:p>
        </p:txBody>
      </p:sp>
      <p:sp>
        <p:nvSpPr>
          <p:cNvPr id="25" name="TextBox 24">
            <a:extLst>
              <a:ext uri="{FF2B5EF4-FFF2-40B4-BE49-F238E27FC236}">
                <a16:creationId xmlns:a16="http://schemas.microsoft.com/office/drawing/2014/main" id="{03D3B691-A0DE-4EDF-9510-FA1C464C6075}"/>
              </a:ext>
            </a:extLst>
          </p:cNvPr>
          <p:cNvSpPr txBox="1"/>
          <p:nvPr/>
        </p:nvSpPr>
        <p:spPr>
          <a:xfrm>
            <a:off x="12364978" y="5070381"/>
            <a:ext cx="2838955" cy="1143262"/>
          </a:xfrm>
          <a:prstGeom prst="rect">
            <a:avLst/>
          </a:prstGeom>
          <a:noFill/>
        </p:spPr>
        <p:txBody>
          <a:bodyPr wrap="square" rtlCol="0">
            <a:spAutoFit/>
          </a:bodyPr>
          <a:lstStyle/>
          <a:p>
            <a:pPr>
              <a:lnSpc>
                <a:spcPts val="4200"/>
              </a:lnSpc>
            </a:pPr>
            <a:r>
              <a:rPr lang="en-US" sz="3200" b="1" dirty="0">
                <a:solidFill>
                  <a:schemeClr val="bg1"/>
                </a:solidFill>
                <a:latin typeface="Calibri" panose="020F0502020204030204" pitchFamily="34" charset="0"/>
                <a:ea typeface="Nunito" charset="0"/>
                <a:cs typeface="Calibri" panose="020F0502020204030204" pitchFamily="34" charset="0"/>
              </a:rPr>
              <a:t>TEST PREDICTION</a:t>
            </a:r>
          </a:p>
        </p:txBody>
      </p:sp>
      <p:sp>
        <p:nvSpPr>
          <p:cNvPr id="35" name="TextBox 34">
            <a:extLst>
              <a:ext uri="{FF2B5EF4-FFF2-40B4-BE49-F238E27FC236}">
                <a16:creationId xmlns:a16="http://schemas.microsoft.com/office/drawing/2014/main" id="{59E36ABF-D15B-47A1-A604-FB8DF1658AAA}"/>
              </a:ext>
            </a:extLst>
          </p:cNvPr>
          <p:cNvSpPr txBox="1"/>
          <p:nvPr/>
        </p:nvSpPr>
        <p:spPr>
          <a:xfrm>
            <a:off x="16522544" y="6850609"/>
            <a:ext cx="2838955" cy="604653"/>
          </a:xfrm>
          <a:prstGeom prst="rect">
            <a:avLst/>
          </a:prstGeom>
          <a:noFill/>
        </p:spPr>
        <p:txBody>
          <a:bodyPr wrap="square" rtlCol="0">
            <a:spAutoFit/>
          </a:bodyPr>
          <a:lstStyle/>
          <a:p>
            <a:pPr>
              <a:lnSpc>
                <a:spcPts val="4200"/>
              </a:lnSpc>
            </a:pPr>
            <a:r>
              <a:rPr lang="en-US" sz="3200" b="1" dirty="0">
                <a:solidFill>
                  <a:schemeClr val="bg1"/>
                </a:solidFill>
                <a:latin typeface="Calibri" panose="020F0502020204030204" pitchFamily="34" charset="0"/>
                <a:ea typeface="Nunito" charset="0"/>
                <a:cs typeface="Calibri" panose="020F0502020204030204" pitchFamily="34" charset="0"/>
              </a:rPr>
              <a:t>CONCLUSION</a:t>
            </a:r>
          </a:p>
        </p:txBody>
      </p:sp>
      <p:sp>
        <p:nvSpPr>
          <p:cNvPr id="36" name="TextBox 35">
            <a:extLst>
              <a:ext uri="{FF2B5EF4-FFF2-40B4-BE49-F238E27FC236}">
                <a16:creationId xmlns:a16="http://schemas.microsoft.com/office/drawing/2014/main" id="{5AE6F20D-9655-4440-AE72-A1FC44F64A93}"/>
              </a:ext>
            </a:extLst>
          </p:cNvPr>
          <p:cNvSpPr txBox="1"/>
          <p:nvPr/>
        </p:nvSpPr>
        <p:spPr>
          <a:xfrm>
            <a:off x="62456" y="13069669"/>
            <a:ext cx="918556" cy="646331"/>
          </a:xfrm>
          <a:prstGeom prst="rect">
            <a:avLst/>
          </a:prstGeom>
          <a:noFill/>
        </p:spPr>
        <p:txBody>
          <a:bodyPr wrap="square">
            <a:spAutoFit/>
          </a:bodyPr>
          <a:lstStyle/>
          <a:p>
            <a:r>
              <a:rPr lang="en-IN" b="0" i="0" dirty="0">
                <a:solidFill>
                  <a:srgbClr val="000000"/>
                </a:solidFill>
                <a:effectLst/>
                <a:latin typeface="Times New Roman" panose="02020603050405020304" pitchFamily="18" charset="0"/>
              </a:rPr>
              <a:t> </a:t>
            </a:r>
            <a:r>
              <a:rPr lang="en-IN" dirty="0">
                <a:solidFill>
                  <a:srgbClr val="000000"/>
                </a:solidFill>
                <a:latin typeface="Times New Roman" panose="02020603050405020304" pitchFamily="18" charset="0"/>
              </a:rPr>
              <a:t>1</a:t>
            </a:r>
            <a:endParaRPr lang="en-IN" dirty="0"/>
          </a:p>
        </p:txBody>
      </p:sp>
    </p:spTree>
    <p:extLst>
      <p:ext uri="{BB962C8B-B14F-4D97-AF65-F5344CB8AC3E}">
        <p14:creationId xmlns:p14="http://schemas.microsoft.com/office/powerpoint/2010/main" val="5735252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3416C3FF-821B-4D34-904C-4B91BC9F694C}"/>
              </a:ext>
            </a:extLst>
          </p:cNvPr>
          <p:cNvSpPr txBox="1"/>
          <p:nvPr/>
        </p:nvSpPr>
        <p:spPr>
          <a:xfrm>
            <a:off x="710849" y="383961"/>
            <a:ext cx="12956634" cy="1246495"/>
          </a:xfrm>
          <a:prstGeom prst="rect">
            <a:avLst/>
          </a:prstGeom>
          <a:noFill/>
        </p:spPr>
        <p:txBody>
          <a:bodyPr wrap="square" lIns="91440" tIns="45720" rIns="91440" bIns="45720" rtlCol="0" anchor="t">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7500" dirty="0">
                <a:solidFill>
                  <a:schemeClr val="tx2"/>
                </a:solidFill>
                <a:latin typeface="Nunito"/>
                <a:ea typeface="Nunito" charset="0"/>
                <a:cs typeface="Nunito" charset="0"/>
              </a:rPr>
              <a:t>Agenda</a:t>
            </a:r>
            <a:endParaRPr lang="en-US" sz="7500" dirty="0">
              <a:solidFill>
                <a:schemeClr val="tx2"/>
              </a:solidFill>
              <a:latin typeface="Nunito" charset="0"/>
              <a:ea typeface="Nunito" charset="0"/>
              <a:cs typeface="Nunito" charset="0"/>
            </a:endParaRPr>
          </a:p>
        </p:txBody>
      </p:sp>
      <p:sp>
        <p:nvSpPr>
          <p:cNvPr id="5" name="TextBox 1">
            <a:extLst>
              <a:ext uri="{FF2B5EF4-FFF2-40B4-BE49-F238E27FC236}">
                <a16:creationId xmlns:a16="http://schemas.microsoft.com/office/drawing/2014/main" id="{F8BD91E8-3513-4D3A-95DC-33F67C3F24A0}"/>
              </a:ext>
            </a:extLst>
          </p:cNvPr>
          <p:cNvSpPr txBox="1"/>
          <p:nvPr/>
        </p:nvSpPr>
        <p:spPr>
          <a:xfrm>
            <a:off x="710849" y="2488651"/>
            <a:ext cx="5994751" cy="7725192"/>
          </a:xfrm>
          <a:prstGeom prst="rect">
            <a:avLst/>
          </a:prstGeom>
          <a:noFill/>
        </p:spPr>
        <p:txBody>
          <a:bodyPr wrap="square" lIns="91440" tIns="45720" rIns="91440" bIns="45720" rtlCol="0" anchor="t">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marL="457200" indent="-457200" algn="l" rtl="0" fontAlgn="base">
              <a:lnSpc>
                <a:spcPct val="300000"/>
              </a:lnSpc>
              <a:buFont typeface="Wingdings" panose="05000000000000000000" pitchFamily="2" charset="2"/>
              <a:buChar char="q"/>
            </a:pPr>
            <a:r>
              <a:rPr lang="en-US" sz="3200" b="0" i="0" u="none" strike="noStrike" dirty="0">
                <a:solidFill>
                  <a:srgbClr val="000000"/>
                </a:solidFill>
                <a:effectLst/>
                <a:latin typeface="Calibri" panose="020F0502020204030204" pitchFamily="34" charset="0"/>
                <a:cs typeface="Calibri" panose="020F0502020204030204" pitchFamily="34" charset="0"/>
              </a:rPr>
              <a:t>INTRODUCTION</a:t>
            </a:r>
            <a:r>
              <a:rPr lang="en-US" sz="3200" b="0" i="0" dirty="0">
                <a:solidFill>
                  <a:srgbClr val="000000"/>
                </a:solidFill>
                <a:effectLst/>
                <a:latin typeface="Calibri" panose="020F0502020204030204" pitchFamily="34" charset="0"/>
                <a:cs typeface="Calibri" panose="020F0502020204030204" pitchFamily="34" charset="0"/>
              </a:rPr>
              <a:t>​</a:t>
            </a:r>
          </a:p>
          <a:p>
            <a:pPr marL="1371417" lvl="1" indent="-457200" fontAlgn="base">
              <a:lnSpc>
                <a:spcPct val="150000"/>
              </a:lnSpc>
              <a:buFont typeface="Arial" panose="020B0604020202020204" pitchFamily="34" charset="0"/>
              <a:buChar char="•"/>
            </a:pPr>
            <a:r>
              <a:rPr lang="en-US" sz="3200" i="0" u="none" strike="noStrike" dirty="0">
                <a:solidFill>
                  <a:schemeClr val="bg1">
                    <a:lumMod val="75000"/>
                  </a:schemeClr>
                </a:solidFill>
                <a:effectLst/>
                <a:latin typeface="Calibri" panose="020F0502020204030204" pitchFamily="34" charset="0"/>
                <a:cs typeface="Calibri" panose="020F0502020204030204" pitchFamily="34" charset="0"/>
              </a:rPr>
              <a:t>Intro to Competition</a:t>
            </a:r>
            <a:r>
              <a:rPr lang="en-US" sz="3200" i="0" dirty="0">
                <a:effectLst/>
                <a:latin typeface="Calibri" panose="020F0502020204030204" pitchFamily="34" charset="0"/>
                <a:cs typeface="Calibri" panose="020F0502020204030204" pitchFamily="34" charset="0"/>
              </a:rPr>
              <a:t>​</a:t>
            </a:r>
          </a:p>
          <a:p>
            <a:pPr marL="1371417" lvl="1" indent="-457200" fontAlgn="base">
              <a:lnSpc>
                <a:spcPct val="200000"/>
              </a:lnSpc>
              <a:buFont typeface="Arial" panose="020B0604020202020204" pitchFamily="34" charset="0"/>
              <a:buChar char="•"/>
            </a:pPr>
            <a:r>
              <a:rPr lang="en-US" sz="3200" b="0" i="0" u="none" strike="noStrike" dirty="0">
                <a:solidFill>
                  <a:srgbClr val="BFBFBF"/>
                </a:solidFill>
                <a:effectLst/>
                <a:latin typeface="Calibri" panose="020F0502020204030204" pitchFamily="34" charset="0"/>
                <a:cs typeface="Calibri" panose="020F0502020204030204" pitchFamily="34" charset="0"/>
              </a:rPr>
              <a:t>Data Challenges</a:t>
            </a:r>
          </a:p>
          <a:p>
            <a:pPr marL="457200" indent="-457200" algn="l" rtl="0" fontAlgn="base">
              <a:lnSpc>
                <a:spcPct val="200000"/>
              </a:lnSpc>
              <a:buFont typeface="Wingdings" panose="05000000000000000000" pitchFamily="2" charset="2"/>
              <a:buChar char="q"/>
            </a:pPr>
            <a:r>
              <a:rPr lang="en-US" sz="3200" dirty="0">
                <a:solidFill>
                  <a:srgbClr val="000000"/>
                </a:solidFill>
                <a:latin typeface="Calibri" panose="020F0502020204030204" pitchFamily="34" charset="0"/>
                <a:cs typeface="Calibri" panose="020F0502020204030204" pitchFamily="34" charset="0"/>
              </a:rPr>
              <a:t>DATA ENGINEERING</a:t>
            </a:r>
          </a:p>
          <a:p>
            <a:pPr marL="457200" indent="-457200" algn="l" rtl="0" fontAlgn="base">
              <a:lnSpc>
                <a:spcPct val="300000"/>
              </a:lnSpc>
              <a:buFont typeface="Wingdings" panose="05000000000000000000" pitchFamily="2" charset="2"/>
              <a:buChar char="q"/>
            </a:pPr>
            <a:r>
              <a:rPr lang="en-US" sz="3200" b="0" i="0" dirty="0">
                <a:solidFill>
                  <a:srgbClr val="000000"/>
                </a:solidFill>
                <a:effectLst/>
                <a:latin typeface="Calibri" panose="020F0502020204030204" pitchFamily="34" charset="0"/>
                <a:cs typeface="Calibri" panose="020F0502020204030204" pitchFamily="34" charset="0"/>
              </a:rPr>
              <a:t>TEST PREDICTION</a:t>
            </a:r>
          </a:p>
          <a:p>
            <a:pPr marL="457200" indent="-457200" algn="l" rtl="0" fontAlgn="base">
              <a:lnSpc>
                <a:spcPct val="300000"/>
              </a:lnSpc>
              <a:buFont typeface="Wingdings" panose="05000000000000000000" pitchFamily="2" charset="2"/>
              <a:buChar char="q"/>
            </a:pPr>
            <a:r>
              <a:rPr lang="en-US" sz="3200" dirty="0">
                <a:solidFill>
                  <a:srgbClr val="000000"/>
                </a:solidFill>
                <a:latin typeface="Calibri" panose="020F0502020204030204" pitchFamily="34" charset="0"/>
                <a:cs typeface="Calibri" panose="020F0502020204030204" pitchFamily="34" charset="0"/>
              </a:rPr>
              <a:t>CONCLUSION</a:t>
            </a:r>
            <a:endParaRPr lang="en-US" sz="3200" b="0" i="0" dirty="0">
              <a:solidFill>
                <a:srgbClr val="000000"/>
              </a:solidFill>
              <a:effectLst/>
              <a:latin typeface="Calibri" panose="020F0502020204030204" pitchFamily="34" charset="0"/>
              <a:cs typeface="Calibri" panose="020F0502020204030204" pitchFamily="34" charset="0"/>
            </a:endParaRPr>
          </a:p>
          <a:p>
            <a:pPr lvl="1" fontAlgn="base"/>
            <a:endParaRPr lang="en-US" sz="3200" u="none" strike="noStrike" dirty="0">
              <a:solidFill>
                <a:srgbClr val="000000"/>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EF602E4F-7A45-4D5A-AC58-D4DD0B730D95}"/>
              </a:ext>
            </a:extLst>
          </p:cNvPr>
          <p:cNvSpPr txBox="1"/>
          <p:nvPr/>
        </p:nvSpPr>
        <p:spPr>
          <a:xfrm>
            <a:off x="21031199" y="2607"/>
            <a:ext cx="3346451" cy="1384995"/>
          </a:xfrm>
          <a:prstGeom prst="rect">
            <a:avLst/>
          </a:prstGeom>
          <a:noFill/>
          <a:ln w="28575">
            <a:solidFill>
              <a:srgbClr val="002060"/>
            </a:solidFill>
          </a:ln>
        </p:spPr>
        <p:txBody>
          <a:bodyPr wrap="square">
            <a:spAutoFit/>
          </a:bodyPr>
          <a:lstStyle/>
          <a:p>
            <a:pPr algn="l" rtl="0" fontAlgn="base"/>
            <a:r>
              <a:rPr lang="en-US" sz="2800" b="0" i="0" u="none" strike="noStrike" dirty="0">
                <a:solidFill>
                  <a:srgbClr val="000000"/>
                </a:solidFill>
                <a:effectLst/>
                <a:latin typeface="Calibri" panose="020F0502020204030204" pitchFamily="34" charset="0"/>
              </a:rPr>
              <a:t>INTRODUCTION</a:t>
            </a:r>
            <a:r>
              <a:rPr lang="en-US" sz="2800" b="0" i="0" dirty="0">
                <a:solidFill>
                  <a:srgbClr val="000000"/>
                </a:solidFill>
                <a:effectLst/>
                <a:latin typeface="Calibri" panose="020F0502020204030204" pitchFamily="34" charset="0"/>
              </a:rPr>
              <a:t>​</a:t>
            </a:r>
            <a:endParaRPr lang="en-US" sz="2800" b="0" i="0" dirty="0">
              <a:solidFill>
                <a:srgbClr val="000000"/>
              </a:solidFill>
              <a:effectLst/>
              <a:latin typeface="Segoe UI" panose="020B0502040204020203" pitchFamily="34" charset="0"/>
            </a:endParaRPr>
          </a:p>
          <a:p>
            <a:pPr algn="l" rtl="0" fontAlgn="base"/>
            <a:r>
              <a:rPr lang="en-US" sz="2800" i="0" u="none" strike="noStrike" dirty="0">
                <a:solidFill>
                  <a:schemeClr val="bg1">
                    <a:lumMod val="75000"/>
                  </a:schemeClr>
                </a:solidFill>
                <a:effectLst/>
                <a:latin typeface="Calibri" panose="020F0502020204030204" pitchFamily="34" charset="0"/>
              </a:rPr>
              <a:t>-Intro to Competition</a:t>
            </a:r>
            <a:r>
              <a:rPr lang="en-US" sz="2800" i="0" dirty="0">
                <a:solidFill>
                  <a:schemeClr val="bg1">
                    <a:lumMod val="75000"/>
                  </a:schemeClr>
                </a:solidFill>
                <a:effectLst/>
                <a:latin typeface="Calibri" panose="020F0502020204030204" pitchFamily="34" charset="0"/>
              </a:rPr>
              <a:t>​</a:t>
            </a:r>
            <a:endParaRPr lang="en-US" sz="2800" i="0" dirty="0">
              <a:solidFill>
                <a:schemeClr val="bg1">
                  <a:lumMod val="75000"/>
                </a:schemeClr>
              </a:solidFill>
              <a:effectLst/>
              <a:latin typeface="Segoe UI" panose="020B0502040204020203" pitchFamily="34" charset="0"/>
            </a:endParaRPr>
          </a:p>
          <a:p>
            <a:pPr algn="l" rtl="0" fontAlgn="base"/>
            <a:r>
              <a:rPr lang="en-US" sz="2800" b="0" i="0" u="none" strike="noStrike" dirty="0">
                <a:solidFill>
                  <a:srgbClr val="BFBFBF"/>
                </a:solidFill>
                <a:effectLst/>
                <a:latin typeface="Calibri" panose="020F0502020204030204" pitchFamily="34" charset="0"/>
              </a:rPr>
              <a:t>-Data Challenges</a:t>
            </a:r>
            <a:endParaRPr lang="en-US" sz="28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144363311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3416C3FF-821B-4D34-904C-4B91BC9F694C}"/>
              </a:ext>
            </a:extLst>
          </p:cNvPr>
          <p:cNvSpPr txBox="1"/>
          <p:nvPr/>
        </p:nvSpPr>
        <p:spPr>
          <a:xfrm>
            <a:off x="710849" y="383961"/>
            <a:ext cx="12956634" cy="1246495"/>
          </a:xfrm>
          <a:prstGeom prst="rect">
            <a:avLst/>
          </a:prstGeom>
          <a:noFill/>
        </p:spPr>
        <p:txBody>
          <a:bodyPr wrap="square" lIns="91440" tIns="45720" rIns="91440" bIns="45720" rtlCol="0" anchor="t">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7500" dirty="0">
                <a:solidFill>
                  <a:schemeClr val="tx2"/>
                </a:solidFill>
                <a:latin typeface="Calibri" panose="020F0502020204030204" pitchFamily="34" charset="0"/>
                <a:ea typeface="+mn-lt"/>
                <a:cs typeface="Calibri" panose="020F0502020204030204" pitchFamily="34" charset="0"/>
              </a:rPr>
              <a:t>Intro to Competition</a:t>
            </a:r>
          </a:p>
        </p:txBody>
      </p:sp>
      <p:sp>
        <p:nvSpPr>
          <p:cNvPr id="3" name="TextBox 1">
            <a:extLst>
              <a:ext uri="{FF2B5EF4-FFF2-40B4-BE49-F238E27FC236}">
                <a16:creationId xmlns:a16="http://schemas.microsoft.com/office/drawing/2014/main" id="{BBF30F51-26AA-4633-A933-6EFAA6DDFD57}"/>
              </a:ext>
            </a:extLst>
          </p:cNvPr>
          <p:cNvSpPr txBox="1"/>
          <p:nvPr/>
        </p:nvSpPr>
        <p:spPr>
          <a:xfrm>
            <a:off x="710849" y="1970915"/>
            <a:ext cx="22593908" cy="1569660"/>
          </a:xfrm>
          <a:prstGeom prst="rect">
            <a:avLst/>
          </a:prstGeom>
          <a:noFill/>
        </p:spPr>
        <p:txBody>
          <a:bodyPr wrap="square" lIns="91440" tIns="45720" rIns="91440" bIns="45720" rtlCol="0" anchor="t">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 sz="3200" u="sng" dirty="0">
                <a:latin typeface="Calibri" panose="020F0502020204030204" pitchFamily="34" charset="0"/>
                <a:ea typeface="+mn-lt"/>
                <a:cs typeface="Calibri" panose="020F0502020204030204" pitchFamily="34" charset="0"/>
              </a:rPr>
              <a:t>Competition Setting</a:t>
            </a:r>
            <a:r>
              <a:rPr lang="en" sz="3200" dirty="0">
                <a:latin typeface="Calibri" panose="020F0502020204030204" pitchFamily="34" charset="0"/>
                <a:ea typeface="+mn-lt"/>
                <a:cs typeface="Calibri" panose="020F0502020204030204" pitchFamily="34" charset="0"/>
              </a:rPr>
              <a:t>: Predicting Future Sales for a Russian software retail company 1C; Given a timeseries starting 2013-2015 Oct for sales of 1C on various items in it's multiple shop outlets, the ask is to predict monthly sales for the various shop-item pairs in Nov 2015.</a:t>
            </a:r>
            <a:endParaRPr lang="en-US" sz="3200" dirty="0">
              <a:latin typeface="Calibri" panose="020F0502020204030204" pitchFamily="34" charset="0"/>
              <a:ea typeface="+mn-lt"/>
              <a:cs typeface="Calibri" panose="020F0502020204030204" pitchFamily="34" charset="0"/>
            </a:endParaRPr>
          </a:p>
          <a:p>
            <a:endParaRPr lang="en-US" sz="3200" dirty="0">
              <a:solidFill>
                <a:schemeClr val="tx2"/>
              </a:solidFill>
              <a:latin typeface="Calibri" panose="020F0502020204030204" pitchFamily="34" charset="0"/>
              <a:cs typeface="Calibri" panose="020F0502020204030204" pitchFamily="34" charset="0"/>
            </a:endParaRPr>
          </a:p>
        </p:txBody>
      </p:sp>
      <p:pic>
        <p:nvPicPr>
          <p:cNvPr id="2" name="Picture 4">
            <a:extLst>
              <a:ext uri="{FF2B5EF4-FFF2-40B4-BE49-F238E27FC236}">
                <a16:creationId xmlns:a16="http://schemas.microsoft.com/office/drawing/2014/main" id="{F6684CB7-67DB-4756-9B9D-E6905807F307}"/>
              </a:ext>
            </a:extLst>
          </p:cNvPr>
          <p:cNvPicPr>
            <a:picLocks noChangeAspect="1"/>
          </p:cNvPicPr>
          <p:nvPr/>
        </p:nvPicPr>
        <p:blipFill>
          <a:blip r:embed="rId3"/>
          <a:stretch>
            <a:fillRect/>
          </a:stretch>
        </p:blipFill>
        <p:spPr>
          <a:xfrm>
            <a:off x="11689977" y="4818186"/>
            <a:ext cx="11349318" cy="6262190"/>
          </a:xfrm>
          <a:prstGeom prst="rect">
            <a:avLst/>
          </a:prstGeom>
        </p:spPr>
      </p:pic>
      <p:sp>
        <p:nvSpPr>
          <p:cNvPr id="5" name="Google Shape;3959;p27">
            <a:extLst>
              <a:ext uri="{FF2B5EF4-FFF2-40B4-BE49-F238E27FC236}">
                <a16:creationId xmlns:a16="http://schemas.microsoft.com/office/drawing/2014/main" id="{1AF4C69F-37D4-45CC-AE4E-B7241B954498}"/>
              </a:ext>
            </a:extLst>
          </p:cNvPr>
          <p:cNvSpPr txBox="1">
            <a:spLocks/>
          </p:cNvSpPr>
          <p:nvPr/>
        </p:nvSpPr>
        <p:spPr>
          <a:xfrm>
            <a:off x="710848" y="4095232"/>
            <a:ext cx="4237669" cy="3154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buNone/>
            </a:pPr>
            <a:r>
              <a:rPr lang="en-US" sz="3600" b="1" dirty="0">
                <a:latin typeface="Calibri" panose="020F0502020204030204" pitchFamily="34" charset="0"/>
                <a:cs typeface="Calibri" panose="020F0502020204030204" pitchFamily="34" charset="0"/>
              </a:rPr>
              <a:t>Data Timeline</a:t>
            </a:r>
          </a:p>
        </p:txBody>
      </p:sp>
      <p:pic>
        <p:nvPicPr>
          <p:cNvPr id="6" name="Picture 6">
            <a:extLst>
              <a:ext uri="{FF2B5EF4-FFF2-40B4-BE49-F238E27FC236}">
                <a16:creationId xmlns:a16="http://schemas.microsoft.com/office/drawing/2014/main" id="{08B7E830-48C6-46A2-A771-E9C3532341E3}"/>
              </a:ext>
            </a:extLst>
          </p:cNvPr>
          <p:cNvPicPr>
            <a:picLocks noChangeAspect="1"/>
          </p:cNvPicPr>
          <p:nvPr/>
        </p:nvPicPr>
        <p:blipFill>
          <a:blip r:embed="rId4"/>
          <a:stretch>
            <a:fillRect/>
          </a:stretch>
        </p:blipFill>
        <p:spPr>
          <a:xfrm>
            <a:off x="710849" y="4889307"/>
            <a:ext cx="10477104" cy="6047038"/>
          </a:xfrm>
          <a:prstGeom prst="rect">
            <a:avLst/>
          </a:prstGeom>
        </p:spPr>
      </p:pic>
      <p:sp>
        <p:nvSpPr>
          <p:cNvPr id="8" name="Google Shape;3959;p27">
            <a:extLst>
              <a:ext uri="{FF2B5EF4-FFF2-40B4-BE49-F238E27FC236}">
                <a16:creationId xmlns:a16="http://schemas.microsoft.com/office/drawing/2014/main" id="{4B7C112B-155D-4532-8548-94C236CAB87D}"/>
              </a:ext>
            </a:extLst>
          </p:cNvPr>
          <p:cNvSpPr txBox="1">
            <a:spLocks/>
          </p:cNvSpPr>
          <p:nvPr/>
        </p:nvSpPr>
        <p:spPr>
          <a:xfrm>
            <a:off x="12188825" y="4145709"/>
            <a:ext cx="3879610" cy="3154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buNone/>
            </a:pPr>
            <a:r>
              <a:rPr lang="en-US" sz="3600" b="1" dirty="0">
                <a:latin typeface="Calibri" panose="020F0502020204030204" pitchFamily="34" charset="0"/>
                <a:cs typeface="Calibri" panose="020F0502020204030204" pitchFamily="34" charset="0"/>
              </a:rPr>
              <a:t>Data Snippet</a:t>
            </a:r>
          </a:p>
        </p:txBody>
      </p:sp>
      <p:sp>
        <p:nvSpPr>
          <p:cNvPr id="9" name="TextBox 8">
            <a:extLst>
              <a:ext uri="{FF2B5EF4-FFF2-40B4-BE49-F238E27FC236}">
                <a16:creationId xmlns:a16="http://schemas.microsoft.com/office/drawing/2014/main" id="{58DDBDFF-75F0-4B40-AF4B-E5E5D801FF62}"/>
              </a:ext>
            </a:extLst>
          </p:cNvPr>
          <p:cNvSpPr txBox="1"/>
          <p:nvPr/>
        </p:nvSpPr>
        <p:spPr>
          <a:xfrm>
            <a:off x="21031199" y="2607"/>
            <a:ext cx="3346451" cy="1384995"/>
          </a:xfrm>
          <a:prstGeom prst="rect">
            <a:avLst/>
          </a:prstGeom>
          <a:noFill/>
          <a:ln w="28575">
            <a:solidFill>
              <a:srgbClr val="002060"/>
            </a:solidFill>
          </a:ln>
        </p:spPr>
        <p:txBody>
          <a:bodyPr wrap="square">
            <a:spAutoFit/>
          </a:bodyPr>
          <a:lstStyle/>
          <a:p>
            <a:pPr algn="l" rtl="0" fontAlgn="base"/>
            <a:r>
              <a:rPr lang="en-US" sz="2800" b="0" i="0" u="none" strike="noStrike" dirty="0">
                <a:solidFill>
                  <a:srgbClr val="000000"/>
                </a:solidFill>
                <a:effectLst/>
                <a:latin typeface="Calibri" panose="020F0502020204030204" pitchFamily="34" charset="0"/>
              </a:rPr>
              <a:t>INTRODUCTION</a:t>
            </a:r>
            <a:r>
              <a:rPr lang="en-US" sz="2800" b="0" i="0" dirty="0">
                <a:solidFill>
                  <a:srgbClr val="000000"/>
                </a:solidFill>
                <a:effectLst/>
                <a:latin typeface="Calibri" panose="020F0502020204030204" pitchFamily="34" charset="0"/>
              </a:rPr>
              <a:t>​</a:t>
            </a:r>
            <a:endParaRPr lang="en-US" sz="2800" b="0" i="0" dirty="0">
              <a:solidFill>
                <a:srgbClr val="000000"/>
              </a:solidFill>
              <a:effectLst/>
              <a:latin typeface="Segoe UI" panose="020B0502040204020203" pitchFamily="34" charset="0"/>
            </a:endParaRPr>
          </a:p>
          <a:p>
            <a:pPr algn="l" rtl="0" fontAlgn="base"/>
            <a:r>
              <a:rPr lang="en-US" sz="2800" i="0" u="none" strike="noStrike" dirty="0">
                <a:effectLst/>
                <a:latin typeface="Calibri" panose="020F0502020204030204" pitchFamily="34" charset="0"/>
              </a:rPr>
              <a:t>-Intro to Competition</a:t>
            </a:r>
            <a:r>
              <a:rPr lang="en-US" sz="2800" i="0" dirty="0">
                <a:effectLst/>
                <a:latin typeface="Calibri" panose="020F0502020204030204" pitchFamily="34" charset="0"/>
              </a:rPr>
              <a:t>​</a:t>
            </a:r>
            <a:endParaRPr lang="en-US" sz="2800" i="0" dirty="0">
              <a:effectLst/>
              <a:latin typeface="Segoe UI" panose="020B0502040204020203" pitchFamily="34" charset="0"/>
            </a:endParaRPr>
          </a:p>
          <a:p>
            <a:pPr algn="l" rtl="0" fontAlgn="base"/>
            <a:r>
              <a:rPr lang="en-US" sz="2800" b="0" i="0" u="none" strike="noStrike" dirty="0">
                <a:solidFill>
                  <a:srgbClr val="BFBFBF"/>
                </a:solidFill>
                <a:effectLst/>
                <a:latin typeface="Calibri" panose="020F0502020204030204" pitchFamily="34" charset="0"/>
              </a:rPr>
              <a:t>-Data Challenges</a:t>
            </a:r>
            <a:endParaRPr lang="en-US" sz="2800" b="0" i="0" dirty="0">
              <a:solidFill>
                <a:srgbClr val="000000"/>
              </a:solidFill>
              <a:effectLst/>
              <a:latin typeface="Segoe UI" panose="020B0502040204020203" pitchFamily="34" charset="0"/>
            </a:endParaRPr>
          </a:p>
        </p:txBody>
      </p:sp>
      <p:sp>
        <p:nvSpPr>
          <p:cNvPr id="11" name="TextBox 10">
            <a:extLst>
              <a:ext uri="{FF2B5EF4-FFF2-40B4-BE49-F238E27FC236}">
                <a16:creationId xmlns:a16="http://schemas.microsoft.com/office/drawing/2014/main" id="{90940847-1A38-469E-BA29-41829FD4319E}"/>
              </a:ext>
            </a:extLst>
          </p:cNvPr>
          <p:cNvSpPr txBox="1"/>
          <p:nvPr/>
        </p:nvSpPr>
        <p:spPr>
          <a:xfrm>
            <a:off x="62456" y="13069669"/>
            <a:ext cx="918556" cy="646331"/>
          </a:xfrm>
          <a:prstGeom prst="rect">
            <a:avLst/>
          </a:prstGeom>
          <a:noFill/>
        </p:spPr>
        <p:txBody>
          <a:bodyPr wrap="square">
            <a:spAutoFit/>
          </a:bodyPr>
          <a:lstStyle/>
          <a:p>
            <a:r>
              <a:rPr lang="en-IN" b="0" i="0" dirty="0">
                <a:solidFill>
                  <a:srgbClr val="000000"/>
                </a:solidFill>
                <a:effectLst/>
                <a:latin typeface="Times New Roman" panose="02020603050405020304" pitchFamily="18" charset="0"/>
              </a:rPr>
              <a:t> </a:t>
            </a:r>
            <a:r>
              <a:rPr lang="en-IN" dirty="0">
                <a:solidFill>
                  <a:srgbClr val="000000"/>
                </a:solidFill>
                <a:latin typeface="Times New Roman" panose="02020603050405020304" pitchFamily="18" charset="0"/>
              </a:rPr>
              <a:t>2</a:t>
            </a:r>
            <a:endParaRPr lang="en-IN" dirty="0"/>
          </a:p>
        </p:txBody>
      </p:sp>
    </p:spTree>
    <p:extLst>
      <p:ext uri="{BB962C8B-B14F-4D97-AF65-F5344CB8AC3E}">
        <p14:creationId xmlns:p14="http://schemas.microsoft.com/office/powerpoint/2010/main" val="416152389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3416C3FF-821B-4D34-904C-4B91BC9F694C}"/>
              </a:ext>
            </a:extLst>
          </p:cNvPr>
          <p:cNvSpPr txBox="1"/>
          <p:nvPr/>
        </p:nvSpPr>
        <p:spPr>
          <a:xfrm>
            <a:off x="710849" y="383961"/>
            <a:ext cx="12956634" cy="1246495"/>
          </a:xfrm>
          <a:prstGeom prst="rect">
            <a:avLst/>
          </a:prstGeom>
          <a:noFill/>
        </p:spPr>
        <p:txBody>
          <a:bodyPr wrap="square" lIns="91440" tIns="45720" rIns="91440" bIns="45720" rtlCol="0" anchor="t">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7500" dirty="0">
                <a:solidFill>
                  <a:schemeClr val="tx2"/>
                </a:solidFill>
                <a:latin typeface="Calibri" panose="020F0502020204030204" pitchFamily="34" charset="0"/>
                <a:ea typeface="Nunito" charset="0"/>
                <a:cs typeface="Calibri" panose="020F0502020204030204" pitchFamily="34" charset="0"/>
              </a:rPr>
              <a:t>Data Challenges</a:t>
            </a:r>
          </a:p>
        </p:txBody>
      </p:sp>
      <p:sp>
        <p:nvSpPr>
          <p:cNvPr id="6" name="TextBox 1">
            <a:extLst>
              <a:ext uri="{FF2B5EF4-FFF2-40B4-BE49-F238E27FC236}">
                <a16:creationId xmlns:a16="http://schemas.microsoft.com/office/drawing/2014/main" id="{A5B6A409-EFEC-4423-BA27-FE491BFF610E}"/>
              </a:ext>
            </a:extLst>
          </p:cNvPr>
          <p:cNvSpPr txBox="1"/>
          <p:nvPr/>
        </p:nvSpPr>
        <p:spPr>
          <a:xfrm>
            <a:off x="710849" y="2488651"/>
            <a:ext cx="22593908" cy="7971413"/>
          </a:xfrm>
          <a:prstGeom prst="rect">
            <a:avLst/>
          </a:prstGeom>
          <a:noFill/>
        </p:spPr>
        <p:txBody>
          <a:bodyPr wrap="square" lIns="91440" tIns="45720" rIns="91440" bIns="45720" rtlCol="0" anchor="t">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l" rtl="0" fontAlgn="base"/>
            <a:r>
              <a:rPr lang="en-IN" sz="3200" i="0" u="sng" strike="noStrike" dirty="0">
                <a:effectLst/>
                <a:latin typeface="Calibri" panose="020F0502020204030204" pitchFamily="34" charset="0"/>
                <a:cs typeface="Calibri" panose="020F0502020204030204" pitchFamily="34" charset="0"/>
              </a:rPr>
              <a:t>Russian Data </a:t>
            </a:r>
            <a:r>
              <a:rPr lang="en-IN" sz="3200" b="1" i="0" u="none" strike="noStrike" dirty="0">
                <a:effectLst/>
                <a:latin typeface="Calibri" panose="020F0502020204030204" pitchFamily="34" charset="0"/>
                <a:cs typeface="Calibri" panose="020F0502020204030204" pitchFamily="34" charset="0"/>
              </a:rPr>
              <a:t>- </a:t>
            </a:r>
            <a:r>
              <a:rPr lang="en-IN" sz="3200" b="0" i="0" u="none" strike="noStrike" dirty="0">
                <a:effectLst/>
                <a:latin typeface="Calibri" panose="020F0502020204030204" pitchFamily="34" charset="0"/>
                <a:cs typeface="Calibri" panose="020F0502020204030204" pitchFamily="34" charset="0"/>
              </a:rPr>
              <a:t>Nearly all of the data is in </a:t>
            </a:r>
            <a:r>
              <a:rPr lang="en-IN" sz="3200" b="1" i="0" u="none" strike="noStrike" dirty="0">
                <a:effectLst/>
                <a:latin typeface="Calibri" panose="020F0502020204030204" pitchFamily="34" charset="0"/>
                <a:cs typeface="Calibri" panose="020F0502020204030204" pitchFamily="34" charset="0"/>
              </a:rPr>
              <a:t>Russian</a:t>
            </a:r>
            <a:r>
              <a:rPr lang="en-IN" sz="3200" b="0" i="0" u="none" strike="noStrike" dirty="0">
                <a:effectLst/>
                <a:latin typeface="Calibri" panose="020F0502020204030204" pitchFamily="34" charset="0"/>
                <a:cs typeface="Calibri" panose="020F0502020204030204" pitchFamily="34" charset="0"/>
              </a:rPr>
              <a:t> text</a:t>
            </a:r>
            <a:r>
              <a:rPr lang="en-US" sz="3200" b="0" i="0" dirty="0">
                <a:effectLst/>
                <a:latin typeface="Calibri" panose="020F0502020204030204" pitchFamily="34" charset="0"/>
                <a:cs typeface="Calibri" panose="020F0502020204030204" pitchFamily="34" charset="0"/>
              </a:rPr>
              <a:t>​, needs to be translated</a:t>
            </a:r>
          </a:p>
          <a:p>
            <a:pPr algn="l" rtl="0" fontAlgn="base"/>
            <a:r>
              <a:rPr lang="en-IN" sz="3200" b="0" i="0" dirty="0">
                <a:effectLst/>
                <a:latin typeface="Calibri" panose="020F0502020204030204" pitchFamily="34" charset="0"/>
                <a:cs typeface="Calibri" panose="020F0502020204030204" pitchFamily="34" charset="0"/>
              </a:rPr>
              <a:t>​</a:t>
            </a:r>
          </a:p>
          <a:p>
            <a:pPr algn="l" rtl="0" fontAlgn="base"/>
            <a:endParaRPr lang="en-US" sz="3200" b="0" i="0" dirty="0">
              <a:effectLst/>
              <a:latin typeface="Calibri" panose="020F0502020204030204" pitchFamily="34" charset="0"/>
              <a:cs typeface="Calibri" panose="020F0502020204030204" pitchFamily="34" charset="0"/>
            </a:endParaRPr>
          </a:p>
          <a:p>
            <a:pPr algn="l" rtl="0" fontAlgn="base"/>
            <a:endParaRPr lang="en-US" sz="3200" dirty="0">
              <a:latin typeface="Calibri" panose="020F0502020204030204" pitchFamily="34" charset="0"/>
              <a:cs typeface="Calibri" panose="020F0502020204030204" pitchFamily="34" charset="0"/>
            </a:endParaRPr>
          </a:p>
          <a:p>
            <a:pPr algn="l" rtl="0" fontAlgn="base"/>
            <a:endParaRPr lang="en-US" sz="3200" b="0" i="0" dirty="0">
              <a:effectLst/>
              <a:latin typeface="Calibri" panose="020F0502020204030204" pitchFamily="34" charset="0"/>
              <a:cs typeface="Calibri" panose="020F0502020204030204" pitchFamily="34" charset="0"/>
            </a:endParaRPr>
          </a:p>
          <a:p>
            <a:pPr algn="l" rtl="0" fontAlgn="base"/>
            <a:endParaRPr lang="en-US" sz="3200" dirty="0">
              <a:latin typeface="Calibri" panose="020F0502020204030204" pitchFamily="34" charset="0"/>
              <a:cs typeface="Calibri" panose="020F0502020204030204" pitchFamily="34" charset="0"/>
            </a:endParaRPr>
          </a:p>
          <a:p>
            <a:pPr algn="l" rtl="0" fontAlgn="base"/>
            <a:r>
              <a:rPr lang="en-US" sz="3200" b="0" i="0" dirty="0">
                <a:effectLst/>
                <a:latin typeface="Calibri" panose="020F0502020204030204" pitchFamily="34" charset="0"/>
                <a:cs typeface="Calibri" panose="020F0502020204030204" pitchFamily="34" charset="0"/>
              </a:rPr>
              <a:t>​</a:t>
            </a:r>
          </a:p>
          <a:p>
            <a:pPr algn="l" rtl="0" fontAlgn="base"/>
            <a:endParaRPr lang="en-US" sz="3200" u="none" strike="noStrike" dirty="0">
              <a:latin typeface="Calibri" panose="020F0502020204030204" pitchFamily="34" charset="0"/>
              <a:cs typeface="Calibri" panose="020F0502020204030204" pitchFamily="34" charset="0"/>
            </a:endParaRPr>
          </a:p>
          <a:p>
            <a:pPr algn="l" rtl="0" fontAlgn="base"/>
            <a:endParaRPr lang="en-IN" sz="3200" b="1" i="0" u="none" strike="noStrike" dirty="0">
              <a:effectLst/>
              <a:latin typeface="Calibri" panose="020F0502020204030204" pitchFamily="34" charset="0"/>
              <a:cs typeface="Calibri" panose="020F0502020204030204" pitchFamily="34" charset="0"/>
            </a:endParaRPr>
          </a:p>
          <a:p>
            <a:pPr algn="l" rtl="0" fontAlgn="base"/>
            <a:endParaRPr lang="en-IN" sz="3200" i="0" u="sng" strike="noStrike" dirty="0">
              <a:effectLst/>
              <a:latin typeface="Calibri" panose="020F0502020204030204" pitchFamily="34" charset="0"/>
              <a:cs typeface="Calibri" panose="020F0502020204030204" pitchFamily="34" charset="0"/>
            </a:endParaRPr>
          </a:p>
          <a:p>
            <a:pPr algn="l" rtl="0" fontAlgn="base"/>
            <a:endParaRPr lang="en-IN" sz="3200" i="0" u="sng" strike="noStrike" dirty="0">
              <a:effectLst/>
              <a:latin typeface="Calibri" panose="020F0502020204030204" pitchFamily="34" charset="0"/>
              <a:cs typeface="Calibri" panose="020F0502020204030204" pitchFamily="34" charset="0"/>
            </a:endParaRPr>
          </a:p>
          <a:p>
            <a:pPr algn="l" rtl="0" fontAlgn="base"/>
            <a:r>
              <a:rPr lang="en-IN" sz="3200" i="0" u="sng" strike="noStrike" dirty="0">
                <a:effectLst/>
                <a:latin typeface="Calibri" panose="020F0502020204030204" pitchFamily="34" charset="0"/>
                <a:cs typeface="Calibri" panose="020F0502020204030204" pitchFamily="34" charset="0"/>
              </a:rPr>
              <a:t>Large Data </a:t>
            </a:r>
            <a:r>
              <a:rPr lang="en-IN" sz="3200" b="0" i="0" u="none" strike="noStrike" dirty="0">
                <a:effectLst/>
                <a:latin typeface="Calibri" panose="020F0502020204030204" pitchFamily="34" charset="0"/>
                <a:cs typeface="Calibri" panose="020F0502020204030204" pitchFamily="34" charset="0"/>
              </a:rPr>
              <a:t>-</a:t>
            </a:r>
            <a:r>
              <a:rPr lang="en-IN" sz="3200" b="1" i="0" u="none" strike="noStrike" dirty="0">
                <a:effectLst/>
                <a:latin typeface="Calibri" panose="020F0502020204030204" pitchFamily="34" charset="0"/>
                <a:cs typeface="Calibri" panose="020F0502020204030204" pitchFamily="34" charset="0"/>
              </a:rPr>
              <a:t> </a:t>
            </a:r>
            <a:r>
              <a:rPr lang="en-IN" sz="3200" b="0" i="0" u="none" strike="noStrike" dirty="0">
                <a:effectLst/>
                <a:latin typeface="Calibri" panose="020F0502020204030204" pitchFamily="34" charset="0"/>
                <a:cs typeface="Calibri" panose="020F0502020204030204" pitchFamily="34" charset="0"/>
              </a:rPr>
              <a:t>The '</a:t>
            </a:r>
            <a:r>
              <a:rPr lang="en-IN" sz="3200" b="0" i="0" u="none" strike="noStrike" dirty="0" err="1">
                <a:effectLst/>
                <a:latin typeface="Calibri" panose="020F0502020204030204" pitchFamily="34" charset="0"/>
                <a:cs typeface="Calibri" panose="020F0502020204030204" pitchFamily="34" charset="0"/>
              </a:rPr>
              <a:t>sales_train</a:t>
            </a:r>
            <a:r>
              <a:rPr lang="en-IN" sz="3200" b="0" i="0" u="none" strike="noStrike" dirty="0">
                <a:effectLst/>
                <a:latin typeface="Calibri" panose="020F0502020204030204" pitchFamily="34" charset="0"/>
                <a:cs typeface="Calibri" panose="020F0502020204030204" pitchFamily="34" charset="0"/>
              </a:rPr>
              <a:t>' </a:t>
            </a:r>
            <a:r>
              <a:rPr lang="en-IN" sz="3200" b="0" i="0" u="none" strike="noStrike" dirty="0" err="1">
                <a:effectLst/>
                <a:latin typeface="Calibri" panose="020F0502020204030204" pitchFamily="34" charset="0"/>
                <a:cs typeface="Calibri" panose="020F0502020204030204" pitchFamily="34" charset="0"/>
              </a:rPr>
              <a:t>dataframe</a:t>
            </a:r>
            <a:r>
              <a:rPr lang="en-IN" sz="3200" b="0" i="0" u="none" strike="noStrike" dirty="0">
                <a:effectLst/>
                <a:latin typeface="Calibri" panose="020F0502020204030204" pitchFamily="34" charset="0"/>
                <a:cs typeface="Calibri" panose="020F0502020204030204" pitchFamily="34" charset="0"/>
              </a:rPr>
              <a:t> comprises of </a:t>
            </a:r>
            <a:r>
              <a:rPr lang="en-IN" sz="3200" b="1" i="0" u="none" strike="noStrike" dirty="0">
                <a:effectLst/>
                <a:latin typeface="Calibri" panose="020F0502020204030204" pitchFamily="34" charset="0"/>
                <a:cs typeface="Calibri" panose="020F0502020204030204" pitchFamily="34" charset="0"/>
              </a:rPr>
              <a:t>3 million</a:t>
            </a:r>
            <a:r>
              <a:rPr lang="en-IN" sz="3200" b="0" i="0" u="none" strike="noStrike" dirty="0">
                <a:effectLst/>
                <a:latin typeface="Calibri" panose="020F0502020204030204" pitchFamily="34" charset="0"/>
                <a:cs typeface="Calibri" panose="020F0502020204030204" pitchFamily="34" charset="0"/>
              </a:rPr>
              <a:t> rows, we must trim the noise from the data as far as possible</a:t>
            </a:r>
            <a:r>
              <a:rPr lang="en-US" sz="3200" b="0" i="0" dirty="0">
                <a:effectLst/>
                <a:latin typeface="Calibri" panose="020F0502020204030204" pitchFamily="34" charset="0"/>
                <a:cs typeface="Calibri" panose="020F0502020204030204" pitchFamily="34" charset="0"/>
              </a:rPr>
              <a:t>​</a:t>
            </a:r>
          </a:p>
          <a:p>
            <a:pPr algn="l" rtl="0" fontAlgn="base"/>
            <a:r>
              <a:rPr lang="en-US" sz="3200" b="0" i="0" dirty="0">
                <a:effectLst/>
                <a:latin typeface="Calibri" panose="020F0502020204030204" pitchFamily="34" charset="0"/>
                <a:cs typeface="Calibri" panose="020F0502020204030204" pitchFamily="34" charset="0"/>
              </a:rPr>
              <a:t>​</a:t>
            </a:r>
            <a:br>
              <a:rPr lang="en-US" sz="3200" b="0" i="0" dirty="0">
                <a:effectLst/>
                <a:latin typeface="Calibri" panose="020F0502020204030204" pitchFamily="34" charset="0"/>
                <a:cs typeface="Calibri" panose="020F0502020204030204" pitchFamily="34" charset="0"/>
              </a:rPr>
            </a:br>
            <a:r>
              <a:rPr lang="en-IN" sz="3200" i="0" u="sng" strike="noStrike" dirty="0">
                <a:effectLst/>
                <a:latin typeface="Calibri" panose="020F0502020204030204" pitchFamily="34" charset="0"/>
                <a:cs typeface="Calibri" panose="020F0502020204030204" pitchFamily="34" charset="0"/>
              </a:rPr>
              <a:t>Mix of shops and items Data </a:t>
            </a:r>
            <a:r>
              <a:rPr lang="en-IN" sz="3200" b="1" i="0" u="none" strike="noStrike" dirty="0">
                <a:effectLst/>
                <a:latin typeface="Calibri" panose="020F0502020204030204" pitchFamily="34" charset="0"/>
                <a:cs typeface="Calibri" panose="020F0502020204030204" pitchFamily="34" charset="0"/>
              </a:rPr>
              <a:t>(with some Test data items unseen in Train)</a:t>
            </a:r>
            <a:r>
              <a:rPr lang="en-IN" sz="3200" b="0" i="0" u="none" strike="noStrike" dirty="0">
                <a:effectLst/>
                <a:latin typeface="Calibri" panose="020F0502020204030204" pitchFamily="34" charset="0"/>
                <a:cs typeface="Calibri" panose="020F0502020204030204" pitchFamily="34" charset="0"/>
              </a:rPr>
              <a:t> -</a:t>
            </a:r>
            <a:r>
              <a:rPr lang="en-IN" sz="3200" b="1" i="0" u="none" strike="noStrike" dirty="0">
                <a:effectLst/>
                <a:latin typeface="Calibri" panose="020F0502020204030204" pitchFamily="34" charset="0"/>
                <a:cs typeface="Calibri" panose="020F0502020204030204" pitchFamily="34" charset="0"/>
              </a:rPr>
              <a:t> </a:t>
            </a:r>
            <a:r>
              <a:rPr lang="en-IN" sz="3200" b="0" i="0" u="none" strike="noStrike" dirty="0">
                <a:effectLst/>
                <a:latin typeface="Calibri" panose="020F0502020204030204" pitchFamily="34" charset="0"/>
                <a:cs typeface="Calibri" panose="020F0502020204030204" pitchFamily="34" charset="0"/>
              </a:rPr>
              <a:t>We are presented with transactions of various items and various shops in our train data set. Our model must be versatile enough to be able to predict sales for items for which we have no data in our train set too!</a:t>
            </a:r>
            <a:r>
              <a:rPr lang="en-US" sz="3200" b="0" i="0" dirty="0">
                <a:effectLst/>
                <a:latin typeface="Calibri" panose="020F0502020204030204" pitchFamily="34" charset="0"/>
                <a:cs typeface="Calibri" panose="020F0502020204030204" pitchFamily="34" charset="0"/>
              </a:rPr>
              <a:t>​</a:t>
            </a:r>
          </a:p>
        </p:txBody>
      </p:sp>
      <p:pic>
        <p:nvPicPr>
          <p:cNvPr id="1026" name="Picture 2">
            <a:extLst>
              <a:ext uri="{FF2B5EF4-FFF2-40B4-BE49-F238E27FC236}">
                <a16:creationId xmlns:a16="http://schemas.microsoft.com/office/drawing/2014/main" id="{A1BF4DB0-7E44-4FEE-82CA-CAA7D42546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849" y="3503108"/>
            <a:ext cx="13915395" cy="388380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A32C064-25ED-43B8-A394-EE79FA4FF4E1}"/>
              </a:ext>
            </a:extLst>
          </p:cNvPr>
          <p:cNvSpPr txBox="1"/>
          <p:nvPr/>
        </p:nvSpPr>
        <p:spPr>
          <a:xfrm>
            <a:off x="21031199" y="2607"/>
            <a:ext cx="3346451" cy="1384995"/>
          </a:xfrm>
          <a:prstGeom prst="rect">
            <a:avLst/>
          </a:prstGeom>
          <a:noFill/>
          <a:ln w="28575">
            <a:solidFill>
              <a:srgbClr val="002060"/>
            </a:solidFill>
          </a:ln>
        </p:spPr>
        <p:txBody>
          <a:bodyPr wrap="square">
            <a:spAutoFit/>
          </a:bodyPr>
          <a:lstStyle/>
          <a:p>
            <a:pPr algn="l" rtl="0" fontAlgn="base"/>
            <a:r>
              <a:rPr lang="en-US" sz="2800" b="0" i="0" u="none" strike="noStrike" dirty="0">
                <a:solidFill>
                  <a:srgbClr val="000000"/>
                </a:solidFill>
                <a:effectLst/>
                <a:latin typeface="Calibri" panose="020F0502020204030204" pitchFamily="34" charset="0"/>
              </a:rPr>
              <a:t>INTRODUCTION</a:t>
            </a:r>
            <a:r>
              <a:rPr lang="en-US" sz="2800" b="0" i="0" dirty="0">
                <a:solidFill>
                  <a:srgbClr val="000000"/>
                </a:solidFill>
                <a:effectLst/>
                <a:latin typeface="Calibri" panose="020F0502020204030204" pitchFamily="34" charset="0"/>
              </a:rPr>
              <a:t>​</a:t>
            </a:r>
            <a:endParaRPr lang="en-US" sz="2800" b="0" i="0" dirty="0">
              <a:solidFill>
                <a:srgbClr val="000000"/>
              </a:solidFill>
              <a:effectLst/>
              <a:latin typeface="Segoe UI" panose="020B0502040204020203" pitchFamily="34" charset="0"/>
            </a:endParaRPr>
          </a:p>
          <a:p>
            <a:pPr algn="l" rtl="0" fontAlgn="base"/>
            <a:r>
              <a:rPr lang="en-US" sz="2800" i="0" u="none" strike="noStrike" dirty="0">
                <a:solidFill>
                  <a:schemeClr val="bg1">
                    <a:lumMod val="75000"/>
                  </a:schemeClr>
                </a:solidFill>
                <a:effectLst/>
                <a:latin typeface="Calibri" panose="020F0502020204030204" pitchFamily="34" charset="0"/>
              </a:rPr>
              <a:t>-Intro to Competition</a:t>
            </a:r>
            <a:r>
              <a:rPr lang="en-US" sz="2800" i="0" dirty="0">
                <a:solidFill>
                  <a:schemeClr val="bg1">
                    <a:lumMod val="75000"/>
                  </a:schemeClr>
                </a:solidFill>
                <a:effectLst/>
                <a:latin typeface="Calibri" panose="020F0502020204030204" pitchFamily="34" charset="0"/>
              </a:rPr>
              <a:t>​</a:t>
            </a:r>
            <a:endParaRPr lang="en-US" sz="2800" i="0" dirty="0">
              <a:solidFill>
                <a:schemeClr val="bg1">
                  <a:lumMod val="75000"/>
                </a:schemeClr>
              </a:solidFill>
              <a:effectLst/>
              <a:latin typeface="Segoe UI" panose="020B0502040204020203" pitchFamily="34" charset="0"/>
            </a:endParaRPr>
          </a:p>
          <a:p>
            <a:pPr algn="l" rtl="0" fontAlgn="base"/>
            <a:r>
              <a:rPr lang="en-US" sz="2800" b="0" i="0" u="none" strike="noStrike" dirty="0">
                <a:effectLst/>
                <a:latin typeface="Calibri" panose="020F0502020204030204" pitchFamily="34" charset="0"/>
              </a:rPr>
              <a:t>-Data Challenges</a:t>
            </a:r>
            <a:endParaRPr lang="en-US" sz="2800" b="0" i="0" dirty="0">
              <a:effectLst/>
              <a:latin typeface="Segoe UI" panose="020B0502040204020203" pitchFamily="34" charset="0"/>
            </a:endParaRPr>
          </a:p>
        </p:txBody>
      </p:sp>
      <p:sp>
        <p:nvSpPr>
          <p:cNvPr id="9" name="TextBox 8">
            <a:extLst>
              <a:ext uri="{FF2B5EF4-FFF2-40B4-BE49-F238E27FC236}">
                <a16:creationId xmlns:a16="http://schemas.microsoft.com/office/drawing/2014/main" id="{D2F690C9-6806-40F0-983B-B49214117906}"/>
              </a:ext>
            </a:extLst>
          </p:cNvPr>
          <p:cNvSpPr txBox="1"/>
          <p:nvPr/>
        </p:nvSpPr>
        <p:spPr>
          <a:xfrm>
            <a:off x="62456" y="13069669"/>
            <a:ext cx="918556" cy="646331"/>
          </a:xfrm>
          <a:prstGeom prst="rect">
            <a:avLst/>
          </a:prstGeom>
          <a:noFill/>
        </p:spPr>
        <p:txBody>
          <a:bodyPr wrap="square">
            <a:spAutoFit/>
          </a:bodyPr>
          <a:lstStyle/>
          <a:p>
            <a:r>
              <a:rPr lang="en-IN" b="0" i="0" dirty="0">
                <a:solidFill>
                  <a:srgbClr val="000000"/>
                </a:solidFill>
                <a:effectLst/>
                <a:latin typeface="Times New Roman" panose="02020603050405020304" pitchFamily="18" charset="0"/>
              </a:rPr>
              <a:t>3</a:t>
            </a:r>
            <a:endParaRPr lang="en-IN" dirty="0"/>
          </a:p>
        </p:txBody>
      </p:sp>
    </p:spTree>
    <p:extLst>
      <p:ext uri="{BB962C8B-B14F-4D97-AF65-F5344CB8AC3E}">
        <p14:creationId xmlns:p14="http://schemas.microsoft.com/office/powerpoint/2010/main" val="7161016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3416C3FF-821B-4D34-904C-4B91BC9F694C}"/>
              </a:ext>
            </a:extLst>
          </p:cNvPr>
          <p:cNvSpPr txBox="1"/>
          <p:nvPr/>
        </p:nvSpPr>
        <p:spPr>
          <a:xfrm>
            <a:off x="710849" y="383961"/>
            <a:ext cx="12956634" cy="1246495"/>
          </a:xfrm>
          <a:prstGeom prst="rect">
            <a:avLst/>
          </a:prstGeom>
          <a:noFill/>
        </p:spPr>
        <p:txBody>
          <a:bodyPr wrap="square" lIns="91440" tIns="45720" rIns="91440" bIns="45720" rtlCol="0" anchor="t">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7500" dirty="0">
                <a:solidFill>
                  <a:schemeClr val="tx2"/>
                </a:solidFill>
                <a:latin typeface="Calibri" panose="020F0502020204030204" pitchFamily="34" charset="0"/>
                <a:ea typeface="Nunito" charset="0"/>
                <a:cs typeface="Calibri" panose="020F0502020204030204" pitchFamily="34" charset="0"/>
              </a:rPr>
              <a:t>Agenda</a:t>
            </a:r>
          </a:p>
        </p:txBody>
      </p:sp>
      <p:sp>
        <p:nvSpPr>
          <p:cNvPr id="5" name="TextBox 1">
            <a:extLst>
              <a:ext uri="{FF2B5EF4-FFF2-40B4-BE49-F238E27FC236}">
                <a16:creationId xmlns:a16="http://schemas.microsoft.com/office/drawing/2014/main" id="{F8BD91E8-3513-4D3A-95DC-33F67C3F24A0}"/>
              </a:ext>
            </a:extLst>
          </p:cNvPr>
          <p:cNvSpPr txBox="1"/>
          <p:nvPr/>
        </p:nvSpPr>
        <p:spPr>
          <a:xfrm>
            <a:off x="710849" y="2488651"/>
            <a:ext cx="5994751" cy="8463855"/>
          </a:xfrm>
          <a:prstGeom prst="rect">
            <a:avLst/>
          </a:prstGeom>
          <a:noFill/>
        </p:spPr>
        <p:txBody>
          <a:bodyPr wrap="square" lIns="91440" tIns="45720" rIns="91440" bIns="45720" rtlCol="0" anchor="t">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marL="457200" indent="-457200" algn="l" rtl="0" fontAlgn="base">
              <a:lnSpc>
                <a:spcPct val="200000"/>
              </a:lnSpc>
              <a:buFont typeface="Wingdings" panose="05000000000000000000" pitchFamily="2" charset="2"/>
              <a:buChar char="q"/>
            </a:pPr>
            <a:r>
              <a:rPr lang="en-US" sz="3200" b="0" i="0" u="none" strike="noStrike" dirty="0">
                <a:solidFill>
                  <a:srgbClr val="000000"/>
                </a:solidFill>
                <a:effectLst/>
                <a:latin typeface="Calibri" panose="020F0502020204030204" pitchFamily="34" charset="0"/>
              </a:rPr>
              <a:t>INTRODUCTION</a:t>
            </a:r>
            <a:r>
              <a:rPr lang="en-US" sz="3200" b="0" i="0" dirty="0">
                <a:solidFill>
                  <a:srgbClr val="000000"/>
                </a:solidFill>
                <a:effectLst/>
                <a:latin typeface="Calibri" panose="020F0502020204030204" pitchFamily="34" charset="0"/>
              </a:rPr>
              <a:t>​</a:t>
            </a:r>
          </a:p>
          <a:p>
            <a:pPr marL="457200" indent="-457200" algn="l" rtl="0" fontAlgn="base">
              <a:lnSpc>
                <a:spcPct val="200000"/>
              </a:lnSpc>
              <a:buFont typeface="Wingdings" panose="05000000000000000000" pitchFamily="2" charset="2"/>
              <a:buChar char="q"/>
            </a:pPr>
            <a:r>
              <a:rPr lang="en-US" sz="3200" dirty="0">
                <a:solidFill>
                  <a:srgbClr val="000000"/>
                </a:solidFill>
                <a:latin typeface="Segoe UI" panose="020B0502040204020203" pitchFamily="34" charset="0"/>
              </a:rPr>
              <a:t>DATA ENGINEERING</a:t>
            </a:r>
          </a:p>
          <a:p>
            <a:pPr marL="1371417" lvl="1" indent="-457200" fontAlgn="base">
              <a:lnSpc>
                <a:spcPct val="200000"/>
              </a:lnSpc>
              <a:buFont typeface="Arial" panose="020B0604020202020204" pitchFamily="34" charset="0"/>
              <a:buChar char="•"/>
            </a:pPr>
            <a:r>
              <a:rPr lang="en-US" sz="3200" b="0" i="0" u="none" strike="noStrike" dirty="0">
                <a:solidFill>
                  <a:schemeClr val="bg1">
                    <a:lumMod val="75000"/>
                  </a:schemeClr>
                </a:solidFill>
                <a:effectLst/>
                <a:latin typeface="Calibri" panose="020F0502020204030204" pitchFamily="34" charset="0"/>
              </a:rPr>
              <a:t>Data Transforms</a:t>
            </a:r>
            <a:endParaRPr lang="en-US" sz="3200" b="0" i="0" dirty="0">
              <a:solidFill>
                <a:schemeClr val="bg1">
                  <a:lumMod val="75000"/>
                </a:schemeClr>
              </a:solidFill>
              <a:effectLst/>
              <a:latin typeface="Segoe UI" panose="020B0502040204020203" pitchFamily="34" charset="0"/>
            </a:endParaRPr>
          </a:p>
          <a:p>
            <a:pPr marL="1371417" lvl="1" indent="-457200" fontAlgn="base">
              <a:lnSpc>
                <a:spcPct val="200000"/>
              </a:lnSpc>
              <a:buFont typeface="Arial" panose="020B0604020202020204" pitchFamily="34" charset="0"/>
              <a:buChar char="•"/>
            </a:pPr>
            <a:r>
              <a:rPr lang="en-US" sz="3200" b="0" i="0" u="none" strike="noStrike" dirty="0">
                <a:solidFill>
                  <a:srgbClr val="BFBFBF"/>
                </a:solidFill>
                <a:effectLst/>
                <a:latin typeface="Calibri" panose="020F0502020204030204" pitchFamily="34" charset="0"/>
              </a:rPr>
              <a:t>Data Cleaning</a:t>
            </a:r>
            <a:r>
              <a:rPr lang="en-US" sz="3200" b="0" i="0" dirty="0">
                <a:solidFill>
                  <a:srgbClr val="000000"/>
                </a:solidFill>
                <a:effectLst/>
                <a:latin typeface="Calibri" panose="020F0502020204030204" pitchFamily="34" charset="0"/>
              </a:rPr>
              <a:t>​</a:t>
            </a:r>
            <a:endParaRPr lang="en-US" sz="3200" b="0" i="0" dirty="0">
              <a:solidFill>
                <a:srgbClr val="000000"/>
              </a:solidFill>
              <a:effectLst/>
              <a:latin typeface="Segoe UI" panose="020B0502040204020203" pitchFamily="34" charset="0"/>
            </a:endParaRPr>
          </a:p>
          <a:p>
            <a:pPr marL="1371417" lvl="1" indent="-457200" fontAlgn="base">
              <a:lnSpc>
                <a:spcPct val="200000"/>
              </a:lnSpc>
              <a:buFont typeface="Arial" panose="020B0604020202020204" pitchFamily="34" charset="0"/>
              <a:buChar char="•"/>
            </a:pPr>
            <a:r>
              <a:rPr lang="en-US" sz="3200" b="0" i="0" u="none" strike="noStrike" dirty="0" err="1">
                <a:solidFill>
                  <a:srgbClr val="BFBFBF"/>
                </a:solidFill>
                <a:effectLst/>
                <a:latin typeface="Calibri" panose="020F0502020204030204" pitchFamily="34" charset="0"/>
              </a:rPr>
              <a:t>Downsampling</a:t>
            </a:r>
            <a:r>
              <a:rPr lang="en-US" sz="3200" b="0" i="0" u="none" strike="noStrike" dirty="0">
                <a:solidFill>
                  <a:srgbClr val="BFBFBF"/>
                </a:solidFill>
                <a:effectLst/>
                <a:latin typeface="Calibri" panose="020F0502020204030204" pitchFamily="34" charset="0"/>
              </a:rPr>
              <a:t> Data</a:t>
            </a:r>
          </a:p>
          <a:p>
            <a:pPr marL="1371417" lvl="1" indent="-457200" fontAlgn="base">
              <a:lnSpc>
                <a:spcPct val="200000"/>
              </a:lnSpc>
              <a:buFont typeface="Arial" panose="020B0604020202020204" pitchFamily="34" charset="0"/>
              <a:buChar char="•"/>
            </a:pPr>
            <a:r>
              <a:rPr lang="en-US" sz="3200" dirty="0">
                <a:solidFill>
                  <a:srgbClr val="BFBFBF"/>
                </a:solidFill>
                <a:latin typeface="Calibri" panose="020F0502020204030204" pitchFamily="34" charset="0"/>
              </a:rPr>
              <a:t>Feature Creation</a:t>
            </a:r>
            <a:endParaRPr lang="en-US" sz="3200" dirty="0">
              <a:solidFill>
                <a:srgbClr val="000000"/>
              </a:solidFill>
              <a:latin typeface="Segoe UI" panose="020B0502040204020203" pitchFamily="34" charset="0"/>
            </a:endParaRPr>
          </a:p>
          <a:p>
            <a:pPr marL="457200" indent="-457200" algn="l" rtl="0" fontAlgn="base">
              <a:lnSpc>
                <a:spcPct val="200000"/>
              </a:lnSpc>
              <a:buFont typeface="Wingdings" panose="05000000000000000000" pitchFamily="2" charset="2"/>
              <a:buChar char="q"/>
            </a:pPr>
            <a:r>
              <a:rPr lang="en-US" sz="3200" b="0" i="0" dirty="0">
                <a:solidFill>
                  <a:srgbClr val="000000"/>
                </a:solidFill>
                <a:effectLst/>
                <a:latin typeface="Segoe UI" panose="020B0502040204020203" pitchFamily="34" charset="0"/>
              </a:rPr>
              <a:t>TEST PREDICTION</a:t>
            </a:r>
          </a:p>
          <a:p>
            <a:pPr marL="457200" indent="-457200" algn="l" rtl="0" fontAlgn="base">
              <a:lnSpc>
                <a:spcPct val="200000"/>
              </a:lnSpc>
              <a:buFont typeface="Wingdings" panose="05000000000000000000" pitchFamily="2" charset="2"/>
              <a:buChar char="q"/>
            </a:pPr>
            <a:r>
              <a:rPr lang="en-US" sz="3200" dirty="0">
                <a:solidFill>
                  <a:srgbClr val="000000"/>
                </a:solidFill>
                <a:latin typeface="Segoe UI" panose="020B0502040204020203" pitchFamily="34" charset="0"/>
              </a:rPr>
              <a:t>CONCLUSION</a:t>
            </a:r>
            <a:endParaRPr lang="en-US" sz="3200" b="0" i="0" dirty="0">
              <a:solidFill>
                <a:srgbClr val="000000"/>
              </a:solidFill>
              <a:effectLst/>
              <a:latin typeface="Segoe UI" panose="020B0502040204020203" pitchFamily="34" charset="0"/>
            </a:endParaRPr>
          </a:p>
          <a:p>
            <a:pPr lvl="1" fontAlgn="base"/>
            <a:endParaRPr lang="en-US" sz="3200" u="none" strike="noStrike" dirty="0">
              <a:solidFill>
                <a:srgbClr val="000000"/>
              </a:solidFill>
              <a:latin typeface="Segoe UI" panose="020B0502040204020203" pitchFamily="34" charset="0"/>
            </a:endParaRPr>
          </a:p>
        </p:txBody>
      </p:sp>
      <p:sp>
        <p:nvSpPr>
          <p:cNvPr id="7" name="TextBox 6">
            <a:extLst>
              <a:ext uri="{FF2B5EF4-FFF2-40B4-BE49-F238E27FC236}">
                <a16:creationId xmlns:a16="http://schemas.microsoft.com/office/drawing/2014/main" id="{6BD4C20D-DA53-4917-9B9B-2952E59B449D}"/>
              </a:ext>
            </a:extLst>
          </p:cNvPr>
          <p:cNvSpPr txBox="1"/>
          <p:nvPr/>
        </p:nvSpPr>
        <p:spPr>
          <a:xfrm>
            <a:off x="21140928" y="2607"/>
            <a:ext cx="3236722" cy="2092881"/>
          </a:xfrm>
          <a:prstGeom prst="rect">
            <a:avLst/>
          </a:prstGeom>
          <a:noFill/>
          <a:ln w="28575">
            <a:solidFill>
              <a:srgbClr val="002060"/>
            </a:solidFill>
          </a:ln>
        </p:spPr>
        <p:txBody>
          <a:bodyPr wrap="square">
            <a:spAutoFit/>
          </a:bodyPr>
          <a:lstStyle/>
          <a:p>
            <a:pPr algn="l" rtl="0" fontAlgn="base"/>
            <a:r>
              <a:rPr lang="en-US" sz="2600" b="0" i="0" u="none" strike="noStrike" dirty="0">
                <a:solidFill>
                  <a:srgbClr val="000000"/>
                </a:solidFill>
                <a:effectLst/>
                <a:latin typeface="Calibri" panose="020F0502020204030204" pitchFamily="34" charset="0"/>
              </a:rPr>
              <a:t>DATA ENGINEERING</a:t>
            </a:r>
            <a:endParaRPr lang="en-US" sz="2600" b="0" i="0" dirty="0">
              <a:solidFill>
                <a:srgbClr val="000000"/>
              </a:solidFill>
              <a:effectLst/>
              <a:latin typeface="Segoe UI" panose="020B0502040204020203" pitchFamily="34" charset="0"/>
            </a:endParaRPr>
          </a:p>
          <a:p>
            <a:pPr algn="l" rtl="0" fontAlgn="base"/>
            <a:r>
              <a:rPr lang="en-US" sz="2600" b="0" i="0" u="none" strike="noStrike" dirty="0">
                <a:solidFill>
                  <a:schemeClr val="bg1">
                    <a:lumMod val="75000"/>
                  </a:schemeClr>
                </a:solidFill>
                <a:effectLst/>
                <a:latin typeface="Calibri" panose="020F0502020204030204" pitchFamily="34" charset="0"/>
              </a:rPr>
              <a:t>-Data Transforms</a:t>
            </a:r>
            <a:endParaRPr lang="en-US" sz="2600" b="0" i="0" dirty="0">
              <a:solidFill>
                <a:schemeClr val="bg1">
                  <a:lumMod val="75000"/>
                </a:schemeClr>
              </a:solidFill>
              <a:effectLst/>
              <a:latin typeface="Segoe UI" panose="020B0502040204020203" pitchFamily="34" charset="0"/>
            </a:endParaRPr>
          </a:p>
          <a:p>
            <a:pPr algn="l" rtl="0" fontAlgn="base"/>
            <a:r>
              <a:rPr lang="en-US" sz="2600" b="0" i="0" u="none" strike="noStrike" dirty="0">
                <a:solidFill>
                  <a:srgbClr val="BFBFBF"/>
                </a:solidFill>
                <a:effectLst/>
                <a:latin typeface="Calibri" panose="020F0502020204030204" pitchFamily="34" charset="0"/>
              </a:rPr>
              <a:t>-Data Cleaning</a:t>
            </a:r>
            <a:r>
              <a:rPr lang="en-US" sz="2600" b="0" i="0" dirty="0">
                <a:solidFill>
                  <a:srgbClr val="000000"/>
                </a:solidFill>
                <a:effectLst/>
                <a:latin typeface="Calibri" panose="020F0502020204030204" pitchFamily="34" charset="0"/>
              </a:rPr>
              <a:t>​</a:t>
            </a:r>
            <a:endParaRPr lang="en-US" sz="2600" b="0" i="0" dirty="0">
              <a:solidFill>
                <a:srgbClr val="000000"/>
              </a:solidFill>
              <a:effectLst/>
              <a:latin typeface="Segoe UI" panose="020B0502040204020203" pitchFamily="34" charset="0"/>
            </a:endParaRPr>
          </a:p>
          <a:p>
            <a:pPr algn="l" rtl="0" fontAlgn="base"/>
            <a:r>
              <a:rPr lang="en-US" sz="2600" b="0" i="0" u="none" strike="noStrike" dirty="0">
                <a:solidFill>
                  <a:srgbClr val="BFBFBF"/>
                </a:solidFill>
                <a:effectLst/>
                <a:latin typeface="Calibri" panose="020F0502020204030204" pitchFamily="34" charset="0"/>
              </a:rPr>
              <a:t>-Down Sampling Data</a:t>
            </a:r>
          </a:p>
          <a:p>
            <a:pPr algn="l" rtl="0" fontAlgn="base"/>
            <a:r>
              <a:rPr lang="en-US" sz="2600" dirty="0">
                <a:solidFill>
                  <a:srgbClr val="BFBFBF"/>
                </a:solidFill>
                <a:latin typeface="Calibri" panose="020F0502020204030204" pitchFamily="34" charset="0"/>
              </a:rPr>
              <a:t>-Feature Creation</a:t>
            </a:r>
            <a:endParaRPr lang="en-US" sz="26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94694365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AA56B996-C0F7-4263-8267-BDE8229AEF5D}"/>
              </a:ext>
            </a:extLst>
          </p:cNvPr>
          <p:cNvSpPr txBox="1"/>
          <p:nvPr/>
        </p:nvSpPr>
        <p:spPr>
          <a:xfrm>
            <a:off x="710849" y="383961"/>
            <a:ext cx="12956634" cy="1246495"/>
          </a:xfrm>
          <a:prstGeom prst="rect">
            <a:avLst/>
          </a:prstGeom>
          <a:noFill/>
        </p:spPr>
        <p:txBody>
          <a:bodyPr wrap="square" lIns="91440" tIns="45720" rIns="91440" bIns="45720" rtlCol="0" anchor="t">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7500" dirty="0">
                <a:solidFill>
                  <a:schemeClr val="tx2"/>
                </a:solidFill>
                <a:latin typeface="Calibri" panose="020F0502020204030204" pitchFamily="34" charset="0"/>
                <a:ea typeface="Nunito" charset="0"/>
                <a:cs typeface="Calibri" panose="020F0502020204030204" pitchFamily="34" charset="0"/>
              </a:rPr>
              <a:t>Data Transformations</a:t>
            </a:r>
          </a:p>
        </p:txBody>
      </p:sp>
      <p:sp>
        <p:nvSpPr>
          <p:cNvPr id="13" name="TextBox 1">
            <a:extLst>
              <a:ext uri="{FF2B5EF4-FFF2-40B4-BE49-F238E27FC236}">
                <a16:creationId xmlns:a16="http://schemas.microsoft.com/office/drawing/2014/main" id="{1EEE71A3-D571-440F-B8F1-73CD8F1C55EB}"/>
              </a:ext>
            </a:extLst>
          </p:cNvPr>
          <p:cNvSpPr txBox="1"/>
          <p:nvPr/>
        </p:nvSpPr>
        <p:spPr>
          <a:xfrm>
            <a:off x="710849" y="2027148"/>
            <a:ext cx="22593908" cy="3046988"/>
          </a:xfrm>
          <a:prstGeom prst="rect">
            <a:avLst/>
          </a:prstGeom>
          <a:noFill/>
        </p:spPr>
        <p:txBody>
          <a:bodyPr wrap="square" lIns="91440" tIns="45720" rIns="91440" bIns="45720" rtlCol="0" anchor="t">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l" rtl="0" fontAlgn="base"/>
            <a:r>
              <a:rPr lang="en-IN" sz="3200" i="0" u="sng" strike="noStrike" dirty="0">
                <a:effectLst/>
                <a:latin typeface="Calibri" panose="020F0502020204030204" pitchFamily="34" charset="0"/>
                <a:cs typeface="Calibri" panose="020F0502020204030204" pitchFamily="34" charset="0"/>
              </a:rPr>
              <a:t>Translating and Broadening name columns</a:t>
            </a:r>
            <a:r>
              <a:rPr lang="en-US" sz="3200" i="0" u="sng" dirty="0">
                <a:effectLst/>
                <a:latin typeface="Calibri" panose="020F0502020204030204" pitchFamily="34" charset="0"/>
                <a:cs typeface="Calibri" panose="020F0502020204030204" pitchFamily="34" charset="0"/>
              </a:rPr>
              <a:t>​</a:t>
            </a:r>
            <a:r>
              <a:rPr lang="en-US" sz="3200" i="0" dirty="0">
                <a:effectLst/>
                <a:latin typeface="Calibri" panose="020F0502020204030204" pitchFamily="34" charset="0"/>
                <a:cs typeface="Calibri" panose="020F0502020204030204" pitchFamily="34" charset="0"/>
              </a:rPr>
              <a:t> - By broadening shops for e.g</a:t>
            </a:r>
            <a:r>
              <a:rPr lang="en-US" sz="3200" dirty="0">
                <a:latin typeface="Calibri" panose="020F0502020204030204" pitchFamily="34" charset="0"/>
                <a:cs typeface="Calibri" panose="020F0502020204030204" pitchFamily="34" charset="0"/>
              </a:rPr>
              <a:t>. ‘Moscow</a:t>
            </a:r>
            <a:r>
              <a:rPr lang="en-US" sz="3200" i="0" dirty="0">
                <a:effectLst/>
                <a:latin typeface="Calibri" panose="020F0502020204030204" pitchFamily="34" charset="0"/>
                <a:cs typeface="Calibri" panose="020F0502020204030204" pitchFamily="34" charset="0"/>
              </a:rPr>
              <a:t> shopping center’ became ‘Moscow’ as a ‘city’ feature, similarly for </a:t>
            </a:r>
            <a:r>
              <a:rPr lang="en-US" sz="3200" dirty="0">
                <a:latin typeface="Calibri" panose="020F0502020204030204" pitchFamily="34" charset="0"/>
                <a:cs typeface="Calibri" panose="020F0502020204030204" pitchFamily="34" charset="0"/>
              </a:rPr>
              <a:t>items for e.g. ‘</a:t>
            </a:r>
            <a:endParaRPr lang="en-US" sz="3200" i="0" u="sng" dirty="0">
              <a:effectLst/>
              <a:latin typeface="Calibri" panose="020F0502020204030204" pitchFamily="34" charset="0"/>
              <a:cs typeface="Calibri" panose="020F0502020204030204" pitchFamily="34" charset="0"/>
            </a:endParaRPr>
          </a:p>
          <a:p>
            <a:pPr algn="l" rtl="0" fontAlgn="base"/>
            <a:r>
              <a:rPr lang="en-US" sz="3200" b="0" i="0" u="sng" strike="noStrike" dirty="0">
                <a:effectLst/>
                <a:latin typeface="Calibri" panose="020F0502020204030204" pitchFamily="34" charset="0"/>
                <a:cs typeface="Calibri" panose="020F0502020204030204" pitchFamily="34" charset="0"/>
              </a:rPr>
              <a:t>Removing item categories (16) and shops (4) absent in Test Set </a:t>
            </a:r>
            <a:r>
              <a:rPr lang="en-US" sz="3200" b="0" i="0" u="none" strike="noStrike" dirty="0">
                <a:effectLst/>
                <a:latin typeface="Calibri" panose="020F0502020204030204" pitchFamily="34" charset="0"/>
                <a:cs typeface="Calibri" panose="020F0502020204030204" pitchFamily="34" charset="0"/>
              </a:rPr>
              <a:t>– The item categories' sales data were generally very uncorrelated and so </a:t>
            </a:r>
            <a:r>
              <a:rPr lang="en-US" sz="3200" dirty="0">
                <a:latin typeface="Calibri" panose="020F0502020204030204" pitchFamily="34" charset="0"/>
                <a:cs typeface="Calibri" panose="020F0502020204030204" pitchFamily="34" charset="0"/>
              </a:rPr>
              <a:t>was the case for</a:t>
            </a:r>
            <a:r>
              <a:rPr lang="en-US" sz="3200" b="0" i="0" u="none" strike="noStrike" dirty="0">
                <a:effectLst/>
                <a:latin typeface="Calibri" panose="020F0502020204030204" pitchFamily="34" charset="0"/>
                <a:cs typeface="Calibri" panose="020F0502020204030204" pitchFamily="34" charset="0"/>
              </a:rPr>
              <a:t> some of the shops</a:t>
            </a:r>
            <a:r>
              <a:rPr lang="en-US" sz="3200" b="0" i="0" dirty="0">
                <a:effectLst/>
                <a:latin typeface="Calibri" panose="020F0502020204030204" pitchFamily="34" charset="0"/>
                <a:cs typeface="Calibri" panose="020F0502020204030204" pitchFamily="34" charset="0"/>
              </a:rPr>
              <a:t>​, so the training data for these could be eliminated without loss of much forecasting signal</a:t>
            </a:r>
          </a:p>
          <a:p>
            <a:pPr algn="l" rtl="0" fontAlgn="base"/>
            <a:r>
              <a:rPr lang="en-US" sz="3200" b="0" i="0" dirty="0">
                <a:effectLst/>
                <a:latin typeface="Calibri" panose="020F0502020204030204" pitchFamily="34" charset="0"/>
                <a:cs typeface="Calibri" panose="020F0502020204030204" pitchFamily="34" charset="0"/>
              </a:rPr>
              <a:t>​</a:t>
            </a:r>
          </a:p>
          <a:p>
            <a:endParaRPr lang="en-US" sz="3200" dirty="0">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0CA1B985-62DF-481F-BF4E-E35B5547E4B7}"/>
              </a:ext>
            </a:extLst>
          </p:cNvPr>
          <p:cNvSpPr txBox="1"/>
          <p:nvPr/>
        </p:nvSpPr>
        <p:spPr>
          <a:xfrm>
            <a:off x="21140928" y="2607"/>
            <a:ext cx="3236722" cy="2092881"/>
          </a:xfrm>
          <a:prstGeom prst="rect">
            <a:avLst/>
          </a:prstGeom>
          <a:noFill/>
          <a:ln w="28575">
            <a:solidFill>
              <a:srgbClr val="002060"/>
            </a:solidFill>
          </a:ln>
        </p:spPr>
        <p:txBody>
          <a:bodyPr wrap="square">
            <a:spAutoFit/>
          </a:bodyPr>
          <a:lstStyle/>
          <a:p>
            <a:pPr algn="l" rtl="0" fontAlgn="base"/>
            <a:r>
              <a:rPr lang="en-US" sz="2600" b="0" i="0" u="none" strike="noStrike" dirty="0">
                <a:solidFill>
                  <a:srgbClr val="000000"/>
                </a:solidFill>
                <a:effectLst/>
                <a:latin typeface="Calibri" panose="020F0502020204030204" pitchFamily="34" charset="0"/>
                <a:cs typeface="Calibri" panose="020F0502020204030204" pitchFamily="34" charset="0"/>
              </a:rPr>
              <a:t>DATA ENGINEERING</a:t>
            </a:r>
            <a:endParaRPr lang="en-US" sz="2600" b="0" i="0" dirty="0">
              <a:solidFill>
                <a:srgbClr val="000000"/>
              </a:solidFill>
              <a:effectLst/>
              <a:latin typeface="Calibri" panose="020F0502020204030204" pitchFamily="34" charset="0"/>
              <a:cs typeface="Calibri" panose="020F0502020204030204" pitchFamily="34" charset="0"/>
            </a:endParaRPr>
          </a:p>
          <a:p>
            <a:pPr algn="l" rtl="0" fontAlgn="base"/>
            <a:r>
              <a:rPr lang="en-US" sz="2600" b="0" i="0" u="none" strike="noStrike" dirty="0">
                <a:effectLst/>
                <a:latin typeface="Calibri" panose="020F0502020204030204" pitchFamily="34" charset="0"/>
                <a:cs typeface="Calibri" panose="020F0502020204030204" pitchFamily="34" charset="0"/>
              </a:rPr>
              <a:t>-Data Transforms</a:t>
            </a:r>
            <a:endParaRPr lang="en-US" sz="2600" b="0" i="0" dirty="0">
              <a:effectLst/>
              <a:latin typeface="Calibri" panose="020F0502020204030204" pitchFamily="34" charset="0"/>
              <a:cs typeface="Calibri" panose="020F0502020204030204" pitchFamily="34" charset="0"/>
            </a:endParaRPr>
          </a:p>
          <a:p>
            <a:pPr algn="l" rtl="0" fontAlgn="base"/>
            <a:r>
              <a:rPr lang="en-US" sz="2600" b="0" i="0" u="none" strike="noStrike" dirty="0">
                <a:solidFill>
                  <a:srgbClr val="BFBFBF"/>
                </a:solidFill>
                <a:effectLst/>
                <a:latin typeface="Calibri" panose="020F0502020204030204" pitchFamily="34" charset="0"/>
                <a:cs typeface="Calibri" panose="020F0502020204030204" pitchFamily="34" charset="0"/>
              </a:rPr>
              <a:t>-Data Cleaning</a:t>
            </a:r>
            <a:r>
              <a:rPr lang="en-US" sz="2600" b="0" i="0" dirty="0">
                <a:solidFill>
                  <a:srgbClr val="000000"/>
                </a:solidFill>
                <a:effectLst/>
                <a:latin typeface="Calibri" panose="020F0502020204030204" pitchFamily="34" charset="0"/>
                <a:cs typeface="Calibri" panose="020F0502020204030204" pitchFamily="34" charset="0"/>
              </a:rPr>
              <a:t>​</a:t>
            </a:r>
          </a:p>
          <a:p>
            <a:pPr algn="l" rtl="0" fontAlgn="base"/>
            <a:r>
              <a:rPr lang="en-US" sz="2600" b="0" i="0" u="none" strike="noStrike" dirty="0">
                <a:solidFill>
                  <a:srgbClr val="BFBFBF"/>
                </a:solidFill>
                <a:effectLst/>
                <a:latin typeface="Calibri" panose="020F0502020204030204" pitchFamily="34" charset="0"/>
                <a:cs typeface="Calibri" panose="020F0502020204030204" pitchFamily="34" charset="0"/>
              </a:rPr>
              <a:t>-Down Sampling Data</a:t>
            </a:r>
          </a:p>
          <a:p>
            <a:pPr algn="l" rtl="0" fontAlgn="base"/>
            <a:r>
              <a:rPr lang="en-US" sz="2600" dirty="0">
                <a:solidFill>
                  <a:srgbClr val="BFBFBF"/>
                </a:solidFill>
                <a:latin typeface="Calibri" panose="020F0502020204030204" pitchFamily="34" charset="0"/>
                <a:cs typeface="Calibri" panose="020F0502020204030204" pitchFamily="34" charset="0"/>
              </a:rPr>
              <a:t>-Feature Creation</a:t>
            </a:r>
            <a:endParaRPr lang="en-US" sz="2600" b="0" i="0" dirty="0">
              <a:solidFill>
                <a:srgbClr val="000000"/>
              </a:solidFill>
              <a:effectLst/>
              <a:latin typeface="Calibri" panose="020F0502020204030204" pitchFamily="34" charset="0"/>
              <a:cs typeface="Calibri" panose="020F0502020204030204" pitchFamily="34" charset="0"/>
            </a:endParaRPr>
          </a:p>
        </p:txBody>
      </p:sp>
      <p:pic>
        <p:nvPicPr>
          <p:cNvPr id="16" name="Picture 6">
            <a:extLst>
              <a:ext uri="{FF2B5EF4-FFF2-40B4-BE49-F238E27FC236}">
                <a16:creationId xmlns:a16="http://schemas.microsoft.com/office/drawing/2014/main" id="{93C932D4-E006-43DA-BA8A-B05910A3DC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88825" y="4100984"/>
            <a:ext cx="11477976" cy="948699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6D02CC6E-99CA-4764-A8E4-9B63E8C29F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817" y="4187650"/>
            <a:ext cx="10722288" cy="941862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8E4D816-0188-4905-99CA-F24AF1857287}"/>
              </a:ext>
            </a:extLst>
          </p:cNvPr>
          <p:cNvSpPr txBox="1"/>
          <p:nvPr/>
        </p:nvSpPr>
        <p:spPr>
          <a:xfrm>
            <a:off x="62456" y="13069669"/>
            <a:ext cx="918556" cy="646331"/>
          </a:xfrm>
          <a:prstGeom prst="rect">
            <a:avLst/>
          </a:prstGeom>
          <a:noFill/>
        </p:spPr>
        <p:txBody>
          <a:bodyPr wrap="square">
            <a:spAutoFit/>
          </a:bodyPr>
          <a:lstStyle/>
          <a:p>
            <a:r>
              <a:rPr lang="en-IN" b="0" i="0" dirty="0">
                <a:solidFill>
                  <a:srgbClr val="000000"/>
                </a:solidFill>
                <a:effectLst/>
                <a:latin typeface="Times New Roman" panose="02020603050405020304" pitchFamily="18" charset="0"/>
              </a:rPr>
              <a:t>4</a:t>
            </a:r>
            <a:endParaRPr lang="en-IN" dirty="0"/>
          </a:p>
        </p:txBody>
      </p:sp>
    </p:spTree>
    <p:extLst>
      <p:ext uri="{BB962C8B-B14F-4D97-AF65-F5344CB8AC3E}">
        <p14:creationId xmlns:p14="http://schemas.microsoft.com/office/powerpoint/2010/main" val="131927526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3416C3FF-821B-4D34-904C-4B91BC9F694C}"/>
              </a:ext>
            </a:extLst>
          </p:cNvPr>
          <p:cNvSpPr txBox="1"/>
          <p:nvPr/>
        </p:nvSpPr>
        <p:spPr>
          <a:xfrm>
            <a:off x="710849" y="383961"/>
            <a:ext cx="16806186" cy="1246495"/>
          </a:xfrm>
          <a:prstGeom prst="rect">
            <a:avLst/>
          </a:prstGeom>
          <a:noFill/>
        </p:spPr>
        <p:txBody>
          <a:bodyPr wrap="square" lIns="91440" tIns="45720" rIns="91440" bIns="45720" rtlCol="0" anchor="t">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IN" sz="7500" b="0" i="0" u="none" strike="noStrike" dirty="0">
                <a:solidFill>
                  <a:srgbClr val="000000"/>
                </a:solidFill>
                <a:effectLst/>
                <a:latin typeface="Calibri" panose="020F0502020204030204" pitchFamily="34" charset="0"/>
                <a:cs typeface="Calibri" panose="020F0502020204030204" pitchFamily="34" charset="0"/>
              </a:rPr>
              <a:t>DATA CLEANING &amp; OUTLIER DETECTION</a:t>
            </a:r>
            <a:r>
              <a:rPr lang="en-IN" sz="7500" b="0" i="0" dirty="0">
                <a:solidFill>
                  <a:srgbClr val="000000"/>
                </a:solidFill>
                <a:effectLst/>
                <a:latin typeface="Calibri" panose="020F0502020204030204" pitchFamily="34" charset="0"/>
                <a:cs typeface="Calibri" panose="020F0502020204030204" pitchFamily="34" charset="0"/>
              </a:rPr>
              <a:t>​ </a:t>
            </a:r>
            <a:endParaRPr lang="en-US" sz="7500" dirty="0">
              <a:solidFill>
                <a:srgbClr val="000000"/>
              </a:solidFill>
              <a:latin typeface="Calibri" panose="020F0502020204030204" pitchFamily="34" charset="0"/>
              <a:ea typeface="Nunito" charset="0"/>
              <a:cs typeface="Calibri" panose="020F0502020204030204" pitchFamily="34" charset="0"/>
            </a:endParaRPr>
          </a:p>
        </p:txBody>
      </p:sp>
      <p:pic>
        <p:nvPicPr>
          <p:cNvPr id="5122" name="Picture 2">
            <a:extLst>
              <a:ext uri="{FF2B5EF4-FFF2-40B4-BE49-F238E27FC236}">
                <a16:creationId xmlns:a16="http://schemas.microsoft.com/office/drawing/2014/main" id="{519BD68D-9954-4096-B9F2-FB84AB7C9F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7802" y="3275811"/>
            <a:ext cx="9691417" cy="762452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
            <a:extLst>
              <a:ext uri="{FF2B5EF4-FFF2-40B4-BE49-F238E27FC236}">
                <a16:creationId xmlns:a16="http://schemas.microsoft.com/office/drawing/2014/main" id="{57371EEA-E0E2-48F4-B1F1-1E7080A855AF}"/>
              </a:ext>
            </a:extLst>
          </p:cNvPr>
          <p:cNvSpPr txBox="1"/>
          <p:nvPr/>
        </p:nvSpPr>
        <p:spPr>
          <a:xfrm>
            <a:off x="710849" y="2027148"/>
            <a:ext cx="22593908" cy="1077218"/>
          </a:xfrm>
          <a:prstGeom prst="rect">
            <a:avLst/>
          </a:prstGeom>
          <a:noFill/>
        </p:spPr>
        <p:txBody>
          <a:bodyPr wrap="square" lIns="91440" tIns="45720" rIns="91440" bIns="45720" rtlCol="0" anchor="t">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l" rtl="0" fontAlgn="base"/>
            <a:r>
              <a:rPr lang="en-US" sz="3200" b="0" i="0" u="none" strike="noStrike" dirty="0">
                <a:solidFill>
                  <a:srgbClr val="000000"/>
                </a:solidFill>
                <a:effectLst/>
                <a:latin typeface="Calibri" panose="020F0502020204030204" pitchFamily="34" charset="0"/>
                <a:cs typeface="Calibri" panose="020F0502020204030204" pitchFamily="34" charset="0"/>
              </a:rPr>
              <a:t>- Sales of &gt;700 in a single transaction of an item by a software retail company seems super unlikely. Let's get rid of them.</a:t>
            </a:r>
          </a:p>
          <a:p>
            <a:pPr algn="l" rtl="0" fontAlgn="base"/>
            <a:r>
              <a:rPr lang="en-US" sz="3200" b="0" i="0" dirty="0">
                <a:solidFill>
                  <a:srgbClr val="000000"/>
                </a:solidFill>
                <a:effectLst/>
                <a:latin typeface="Calibri" panose="020F0502020204030204" pitchFamily="34" charset="0"/>
                <a:cs typeface="Calibri" panose="020F0502020204030204" pitchFamily="34" charset="0"/>
              </a:rPr>
              <a:t>​- No missing values in Data</a:t>
            </a:r>
            <a:endParaRPr lang="en-US" sz="3200" dirty="0">
              <a:solidFill>
                <a:schemeClr val="tx2"/>
              </a:solidFill>
              <a:latin typeface="Calibri" panose="020F0502020204030204" pitchFamily="34" charset="0"/>
              <a:cs typeface="Calibri" panose="020F0502020204030204" pitchFamily="34" charset="0"/>
            </a:endParaRPr>
          </a:p>
        </p:txBody>
      </p:sp>
      <p:sp>
        <p:nvSpPr>
          <p:cNvPr id="13" name="TextBox 1">
            <a:extLst>
              <a:ext uri="{FF2B5EF4-FFF2-40B4-BE49-F238E27FC236}">
                <a16:creationId xmlns:a16="http://schemas.microsoft.com/office/drawing/2014/main" id="{7C42517C-65F5-4C8F-8534-1D06C33E305F}"/>
              </a:ext>
            </a:extLst>
          </p:cNvPr>
          <p:cNvSpPr txBox="1"/>
          <p:nvPr/>
        </p:nvSpPr>
        <p:spPr>
          <a:xfrm>
            <a:off x="827227" y="3556843"/>
            <a:ext cx="7385747" cy="5570756"/>
          </a:xfrm>
          <a:prstGeom prst="rect">
            <a:avLst/>
          </a:prstGeom>
          <a:noFill/>
        </p:spPr>
        <p:txBody>
          <a:bodyPr wrap="square" lIns="91440" tIns="45720" rIns="91440" bIns="45720" rtlCol="0" anchor="t">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l" rtl="0" fontAlgn="base"/>
            <a:r>
              <a:rPr lang="en-US" sz="3200" b="0" i="0" u="none" strike="noStrike" dirty="0">
                <a:solidFill>
                  <a:srgbClr val="000000"/>
                </a:solidFill>
                <a:effectLst/>
                <a:latin typeface="Consolas" panose="020B0609020204030204" pitchFamily="49" charset="0"/>
              </a:rPr>
              <a:t>Missing Values in Sales Data:</a:t>
            </a:r>
            <a:r>
              <a:rPr lang="en-US" sz="3200" b="0" i="0" dirty="0">
                <a:solidFill>
                  <a:srgbClr val="003B55"/>
                </a:solidFill>
                <a:effectLst/>
                <a:latin typeface="Consolas" panose="020B0609020204030204" pitchFamily="49" charset="0"/>
              </a:rPr>
              <a:t>​</a:t>
            </a:r>
            <a:br>
              <a:rPr lang="en-US" sz="3200" b="0" i="0" dirty="0">
                <a:solidFill>
                  <a:srgbClr val="003B55"/>
                </a:solidFill>
                <a:effectLst/>
                <a:latin typeface="Consolas" panose="020B0609020204030204" pitchFamily="49" charset="0"/>
              </a:rPr>
            </a:br>
            <a:r>
              <a:rPr lang="en-US" sz="3200" b="0" i="0" u="none" strike="noStrike" dirty="0">
                <a:solidFill>
                  <a:srgbClr val="000000"/>
                </a:solidFill>
                <a:effectLst/>
                <a:latin typeface="Consolas" panose="020B0609020204030204" pitchFamily="49" charset="0"/>
              </a:rPr>
              <a:t>date              0</a:t>
            </a:r>
            <a:r>
              <a:rPr lang="en-US" sz="3200" b="0" i="0" dirty="0">
                <a:solidFill>
                  <a:srgbClr val="003B55"/>
                </a:solidFill>
                <a:effectLst/>
                <a:latin typeface="Consolas" panose="020B0609020204030204" pitchFamily="49" charset="0"/>
              </a:rPr>
              <a:t>​</a:t>
            </a:r>
            <a:br>
              <a:rPr lang="en-US" sz="3200" b="0" i="0" dirty="0">
                <a:solidFill>
                  <a:srgbClr val="003B55"/>
                </a:solidFill>
                <a:effectLst/>
                <a:latin typeface="Consolas" panose="020B0609020204030204" pitchFamily="49" charset="0"/>
              </a:rPr>
            </a:br>
            <a:r>
              <a:rPr lang="en-US" sz="3200" b="0" i="0" u="none" strike="noStrike" dirty="0" err="1">
                <a:solidFill>
                  <a:srgbClr val="000000"/>
                </a:solidFill>
                <a:effectLst/>
                <a:latin typeface="Consolas" panose="020B0609020204030204" pitchFamily="49" charset="0"/>
              </a:rPr>
              <a:t>date_block_num</a:t>
            </a:r>
            <a:r>
              <a:rPr lang="en-US" sz="3200" b="0" i="0" u="none" strike="noStrike" dirty="0">
                <a:solidFill>
                  <a:srgbClr val="000000"/>
                </a:solidFill>
                <a:effectLst/>
                <a:latin typeface="Consolas" panose="020B0609020204030204" pitchFamily="49" charset="0"/>
              </a:rPr>
              <a:t>    0</a:t>
            </a:r>
            <a:r>
              <a:rPr lang="en-US" sz="3200" b="0" i="0" dirty="0">
                <a:solidFill>
                  <a:srgbClr val="003B55"/>
                </a:solidFill>
                <a:effectLst/>
                <a:latin typeface="Consolas" panose="020B0609020204030204" pitchFamily="49" charset="0"/>
              </a:rPr>
              <a:t>​</a:t>
            </a:r>
            <a:br>
              <a:rPr lang="en-US" sz="3200" b="0" i="0" dirty="0">
                <a:solidFill>
                  <a:srgbClr val="003B55"/>
                </a:solidFill>
                <a:effectLst/>
                <a:latin typeface="Consolas" panose="020B0609020204030204" pitchFamily="49" charset="0"/>
              </a:rPr>
            </a:br>
            <a:r>
              <a:rPr lang="en-US" sz="3200" b="0" i="0" u="none" strike="noStrike" dirty="0" err="1">
                <a:solidFill>
                  <a:srgbClr val="000000"/>
                </a:solidFill>
                <a:effectLst/>
                <a:latin typeface="Consolas" panose="020B0609020204030204" pitchFamily="49" charset="0"/>
              </a:rPr>
              <a:t>shop_id</a:t>
            </a:r>
            <a:r>
              <a:rPr lang="en-US" sz="3200" b="0" i="0" u="none" strike="noStrike" dirty="0">
                <a:solidFill>
                  <a:srgbClr val="000000"/>
                </a:solidFill>
                <a:effectLst/>
                <a:latin typeface="Consolas" panose="020B0609020204030204" pitchFamily="49" charset="0"/>
              </a:rPr>
              <a:t>           0</a:t>
            </a:r>
            <a:r>
              <a:rPr lang="en-US" sz="3200" b="0" i="0" dirty="0">
                <a:solidFill>
                  <a:srgbClr val="003B55"/>
                </a:solidFill>
                <a:effectLst/>
                <a:latin typeface="Consolas" panose="020B0609020204030204" pitchFamily="49" charset="0"/>
              </a:rPr>
              <a:t>​</a:t>
            </a:r>
            <a:br>
              <a:rPr lang="en-US" sz="3200" b="0" i="0" dirty="0">
                <a:solidFill>
                  <a:srgbClr val="003B55"/>
                </a:solidFill>
                <a:effectLst/>
                <a:latin typeface="Consolas" panose="020B0609020204030204" pitchFamily="49" charset="0"/>
              </a:rPr>
            </a:br>
            <a:r>
              <a:rPr lang="en-US" sz="3200" b="0" i="0" u="none" strike="noStrike" dirty="0" err="1">
                <a:solidFill>
                  <a:srgbClr val="000000"/>
                </a:solidFill>
                <a:effectLst/>
                <a:latin typeface="Consolas" panose="020B0609020204030204" pitchFamily="49" charset="0"/>
              </a:rPr>
              <a:t>item_id</a:t>
            </a:r>
            <a:r>
              <a:rPr lang="en-US" sz="3200" b="0" i="0" u="none" strike="noStrike" dirty="0">
                <a:solidFill>
                  <a:srgbClr val="000000"/>
                </a:solidFill>
                <a:effectLst/>
                <a:latin typeface="Consolas" panose="020B0609020204030204" pitchFamily="49" charset="0"/>
              </a:rPr>
              <a:t>           0</a:t>
            </a:r>
            <a:r>
              <a:rPr lang="en-US" sz="3200" b="0" i="0" dirty="0">
                <a:solidFill>
                  <a:srgbClr val="003B55"/>
                </a:solidFill>
                <a:effectLst/>
                <a:latin typeface="Consolas" panose="020B0609020204030204" pitchFamily="49" charset="0"/>
              </a:rPr>
              <a:t>​</a:t>
            </a:r>
            <a:br>
              <a:rPr lang="en-US" sz="3200" b="0" i="0" dirty="0">
                <a:solidFill>
                  <a:srgbClr val="003B55"/>
                </a:solidFill>
                <a:effectLst/>
                <a:latin typeface="Consolas" panose="020B0609020204030204" pitchFamily="49" charset="0"/>
              </a:rPr>
            </a:br>
            <a:r>
              <a:rPr lang="en-US" sz="3200" b="0" i="0" u="none" strike="noStrike" dirty="0" err="1">
                <a:solidFill>
                  <a:srgbClr val="000000"/>
                </a:solidFill>
                <a:effectLst/>
                <a:latin typeface="Consolas" panose="020B0609020204030204" pitchFamily="49" charset="0"/>
              </a:rPr>
              <a:t>item_price</a:t>
            </a:r>
            <a:r>
              <a:rPr lang="en-US" sz="3200" b="0" i="0" u="none" strike="noStrike" dirty="0">
                <a:solidFill>
                  <a:srgbClr val="000000"/>
                </a:solidFill>
                <a:effectLst/>
                <a:latin typeface="Consolas" panose="020B0609020204030204" pitchFamily="49" charset="0"/>
              </a:rPr>
              <a:t>        0</a:t>
            </a:r>
            <a:r>
              <a:rPr lang="en-US" sz="3200" b="0" i="0" dirty="0">
                <a:solidFill>
                  <a:srgbClr val="003B55"/>
                </a:solidFill>
                <a:effectLst/>
                <a:latin typeface="Consolas" panose="020B0609020204030204" pitchFamily="49" charset="0"/>
              </a:rPr>
              <a:t>​</a:t>
            </a:r>
            <a:br>
              <a:rPr lang="en-US" sz="3200" b="0" i="0" dirty="0">
                <a:solidFill>
                  <a:srgbClr val="003B55"/>
                </a:solidFill>
                <a:effectLst/>
                <a:latin typeface="Consolas" panose="020B0609020204030204" pitchFamily="49" charset="0"/>
              </a:rPr>
            </a:br>
            <a:r>
              <a:rPr lang="en-US" sz="3200" b="0" i="0" u="none" strike="noStrike" dirty="0" err="1">
                <a:solidFill>
                  <a:srgbClr val="000000"/>
                </a:solidFill>
                <a:effectLst/>
                <a:latin typeface="Consolas" panose="020B0609020204030204" pitchFamily="49" charset="0"/>
              </a:rPr>
              <a:t>item_cnt_day</a:t>
            </a:r>
            <a:r>
              <a:rPr lang="en-US" sz="3200" b="0" i="0" u="none" strike="noStrike" dirty="0">
                <a:solidFill>
                  <a:srgbClr val="000000"/>
                </a:solidFill>
                <a:effectLst/>
                <a:latin typeface="Consolas" panose="020B0609020204030204" pitchFamily="49" charset="0"/>
              </a:rPr>
              <a:t>      0</a:t>
            </a:r>
            <a:r>
              <a:rPr lang="en-US" sz="3200" b="0" i="0" dirty="0">
                <a:solidFill>
                  <a:srgbClr val="003B55"/>
                </a:solidFill>
                <a:effectLst/>
                <a:latin typeface="Consolas" panose="020B0609020204030204" pitchFamily="49" charset="0"/>
              </a:rPr>
              <a:t>​</a:t>
            </a:r>
            <a:br>
              <a:rPr lang="en-US" sz="3200" b="0" i="0" dirty="0">
                <a:solidFill>
                  <a:srgbClr val="003B55"/>
                </a:solidFill>
                <a:effectLst/>
                <a:latin typeface="Consolas" panose="020B0609020204030204" pitchFamily="49" charset="0"/>
              </a:rPr>
            </a:br>
            <a:r>
              <a:rPr lang="en-US" sz="3200" b="0" i="0" u="none" strike="noStrike" dirty="0">
                <a:solidFill>
                  <a:srgbClr val="000000"/>
                </a:solidFill>
                <a:effectLst/>
                <a:latin typeface="Consolas" panose="020B0609020204030204" pitchFamily="49" charset="0"/>
              </a:rPr>
              <a:t>Revenue           0</a:t>
            </a:r>
            <a:r>
              <a:rPr lang="en-US" sz="3200" b="0" i="0" dirty="0">
                <a:solidFill>
                  <a:srgbClr val="003B55"/>
                </a:solidFill>
                <a:effectLst/>
                <a:latin typeface="Consolas" panose="020B0609020204030204" pitchFamily="49" charset="0"/>
              </a:rPr>
              <a:t>​</a:t>
            </a:r>
            <a:br>
              <a:rPr lang="en-US" sz="3200" b="0" i="0" dirty="0">
                <a:solidFill>
                  <a:srgbClr val="003B55"/>
                </a:solidFill>
                <a:effectLst/>
                <a:latin typeface="Consolas" panose="020B0609020204030204" pitchFamily="49" charset="0"/>
              </a:rPr>
            </a:br>
            <a:r>
              <a:rPr lang="en-US" sz="3200" b="0" i="0" u="none" strike="noStrike" dirty="0">
                <a:solidFill>
                  <a:srgbClr val="000000"/>
                </a:solidFill>
                <a:effectLst/>
                <a:latin typeface="Consolas" panose="020B0609020204030204" pitchFamily="49" charset="0"/>
              </a:rPr>
              <a:t>month             0</a:t>
            </a:r>
            <a:r>
              <a:rPr lang="en-US" sz="3200" b="0" i="0" dirty="0">
                <a:solidFill>
                  <a:srgbClr val="003B55"/>
                </a:solidFill>
                <a:effectLst/>
                <a:latin typeface="Consolas" panose="020B0609020204030204" pitchFamily="49" charset="0"/>
              </a:rPr>
              <a:t>​</a:t>
            </a:r>
            <a:br>
              <a:rPr lang="en-US" sz="3200" b="0" i="0" dirty="0">
                <a:solidFill>
                  <a:srgbClr val="003B55"/>
                </a:solidFill>
                <a:effectLst/>
                <a:latin typeface="Consolas" panose="020B0609020204030204" pitchFamily="49" charset="0"/>
              </a:rPr>
            </a:br>
            <a:r>
              <a:rPr lang="en-US" sz="3200" b="0" i="0" u="none" strike="noStrike" dirty="0" err="1">
                <a:solidFill>
                  <a:srgbClr val="000000"/>
                </a:solidFill>
                <a:effectLst/>
                <a:latin typeface="Consolas" panose="020B0609020204030204" pitchFamily="49" charset="0"/>
              </a:rPr>
              <a:t>dtype</a:t>
            </a:r>
            <a:r>
              <a:rPr lang="en-US" sz="3200" b="0" i="0" u="none" strike="noStrike" dirty="0">
                <a:solidFill>
                  <a:srgbClr val="000000"/>
                </a:solidFill>
                <a:effectLst/>
                <a:latin typeface="Consolas" panose="020B0609020204030204" pitchFamily="49" charset="0"/>
              </a:rPr>
              <a:t>: int64</a:t>
            </a:r>
            <a:r>
              <a:rPr lang="en-US" sz="3200" b="0" i="0" dirty="0">
                <a:solidFill>
                  <a:srgbClr val="003B55"/>
                </a:solidFill>
                <a:effectLst/>
                <a:latin typeface="Consolas" panose="020B0609020204030204" pitchFamily="49" charset="0"/>
              </a:rPr>
              <a:t>​</a:t>
            </a:r>
            <a:endParaRPr lang="en-US" sz="3200" b="0" i="0" dirty="0">
              <a:solidFill>
                <a:srgbClr val="003B55"/>
              </a:solidFill>
              <a:effectLst/>
              <a:latin typeface="Segoe UI" panose="020B0502040204020203" pitchFamily="34" charset="0"/>
            </a:endParaRPr>
          </a:p>
          <a:p>
            <a:pPr algn="l" rtl="0" fontAlgn="base"/>
            <a:r>
              <a:rPr lang="en-US" b="0" i="0" dirty="0">
                <a:solidFill>
                  <a:srgbClr val="003B55"/>
                </a:solidFill>
                <a:effectLst/>
                <a:latin typeface="Arial" panose="020B0604020202020204" pitchFamily="34" charset="0"/>
              </a:rPr>
              <a:t>​</a:t>
            </a:r>
            <a:endParaRPr lang="en-US" b="0" i="0" dirty="0">
              <a:solidFill>
                <a:srgbClr val="003B55"/>
              </a:solidFill>
              <a:effectLst/>
              <a:latin typeface="Segoe UI" panose="020B0502040204020203" pitchFamily="34" charset="0"/>
            </a:endParaRPr>
          </a:p>
        </p:txBody>
      </p:sp>
      <p:pic>
        <p:nvPicPr>
          <p:cNvPr id="5126" name="Picture 6">
            <a:extLst>
              <a:ext uri="{FF2B5EF4-FFF2-40B4-BE49-F238E27FC236}">
                <a16:creationId xmlns:a16="http://schemas.microsoft.com/office/drawing/2014/main" id="{EF2FC563-6F50-43FA-8C22-B8C31E501F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227" y="8624046"/>
            <a:ext cx="9691417" cy="227629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88824ED-5DC3-46C7-A878-1E16B3BA8D5A}"/>
              </a:ext>
            </a:extLst>
          </p:cNvPr>
          <p:cNvSpPr txBox="1"/>
          <p:nvPr/>
        </p:nvSpPr>
        <p:spPr>
          <a:xfrm>
            <a:off x="21140928" y="2607"/>
            <a:ext cx="3236722" cy="2092881"/>
          </a:xfrm>
          <a:prstGeom prst="rect">
            <a:avLst/>
          </a:prstGeom>
          <a:noFill/>
          <a:ln w="28575">
            <a:solidFill>
              <a:srgbClr val="002060"/>
            </a:solidFill>
          </a:ln>
        </p:spPr>
        <p:txBody>
          <a:bodyPr wrap="square">
            <a:spAutoFit/>
          </a:bodyPr>
          <a:lstStyle/>
          <a:p>
            <a:pPr algn="l" rtl="0" fontAlgn="base"/>
            <a:r>
              <a:rPr lang="en-US" sz="2600" b="0" i="0" u="none" strike="noStrike" dirty="0">
                <a:solidFill>
                  <a:srgbClr val="000000"/>
                </a:solidFill>
                <a:effectLst/>
                <a:latin typeface="Calibri" panose="020F0502020204030204" pitchFamily="34" charset="0"/>
                <a:cs typeface="Calibri" panose="020F0502020204030204" pitchFamily="34" charset="0"/>
              </a:rPr>
              <a:t>DATA ENGINEERING</a:t>
            </a:r>
            <a:endParaRPr lang="en-US" sz="2600" b="0" i="0" dirty="0">
              <a:solidFill>
                <a:srgbClr val="000000"/>
              </a:solidFill>
              <a:effectLst/>
              <a:latin typeface="Calibri" panose="020F0502020204030204" pitchFamily="34" charset="0"/>
              <a:cs typeface="Calibri" panose="020F0502020204030204" pitchFamily="34" charset="0"/>
            </a:endParaRPr>
          </a:p>
          <a:p>
            <a:pPr algn="l" rtl="0" fontAlgn="base"/>
            <a:r>
              <a:rPr lang="en-US" sz="2600" b="0" i="0" u="none" strike="noStrike" dirty="0">
                <a:solidFill>
                  <a:srgbClr val="BFBFBF"/>
                </a:solidFill>
                <a:effectLst/>
                <a:latin typeface="Calibri" panose="020F0502020204030204" pitchFamily="34" charset="0"/>
                <a:cs typeface="Calibri" panose="020F0502020204030204" pitchFamily="34" charset="0"/>
              </a:rPr>
              <a:t>-Data Transforms</a:t>
            </a:r>
            <a:endParaRPr lang="en-US" sz="2600" b="0" i="0" dirty="0">
              <a:solidFill>
                <a:srgbClr val="000000"/>
              </a:solidFill>
              <a:effectLst/>
              <a:latin typeface="Calibri" panose="020F0502020204030204" pitchFamily="34" charset="0"/>
              <a:cs typeface="Calibri" panose="020F0502020204030204" pitchFamily="34" charset="0"/>
            </a:endParaRPr>
          </a:p>
          <a:p>
            <a:pPr algn="l" rtl="0" fontAlgn="base"/>
            <a:r>
              <a:rPr lang="en-US" sz="2600" b="0" i="0" u="none" strike="noStrike" dirty="0">
                <a:effectLst/>
                <a:latin typeface="Calibri" panose="020F0502020204030204" pitchFamily="34" charset="0"/>
                <a:cs typeface="Calibri" panose="020F0502020204030204" pitchFamily="34" charset="0"/>
              </a:rPr>
              <a:t>-Data Cleaning</a:t>
            </a:r>
            <a:r>
              <a:rPr lang="en-US" sz="2600" b="0" i="0" dirty="0">
                <a:effectLst/>
                <a:latin typeface="Calibri" panose="020F0502020204030204" pitchFamily="34" charset="0"/>
                <a:cs typeface="Calibri" panose="020F0502020204030204" pitchFamily="34" charset="0"/>
              </a:rPr>
              <a:t>​</a:t>
            </a:r>
          </a:p>
          <a:p>
            <a:pPr algn="l" rtl="0" fontAlgn="base"/>
            <a:r>
              <a:rPr lang="en-US" sz="2600" b="0" i="0" u="none" strike="noStrike" dirty="0">
                <a:solidFill>
                  <a:srgbClr val="BFBFBF"/>
                </a:solidFill>
                <a:effectLst/>
                <a:latin typeface="Calibri" panose="020F0502020204030204" pitchFamily="34" charset="0"/>
                <a:cs typeface="Calibri" panose="020F0502020204030204" pitchFamily="34" charset="0"/>
              </a:rPr>
              <a:t>-Down Sampling Data</a:t>
            </a:r>
          </a:p>
          <a:p>
            <a:pPr algn="l" rtl="0" fontAlgn="base"/>
            <a:r>
              <a:rPr lang="en-US" sz="2600" dirty="0">
                <a:solidFill>
                  <a:srgbClr val="BFBFBF"/>
                </a:solidFill>
                <a:latin typeface="Calibri" panose="020F0502020204030204" pitchFamily="34" charset="0"/>
                <a:cs typeface="Calibri" panose="020F0502020204030204" pitchFamily="34" charset="0"/>
              </a:rPr>
              <a:t>-Feature Creation</a:t>
            </a:r>
            <a:endParaRPr lang="en-US" sz="2600" b="0" i="0" dirty="0">
              <a:solidFill>
                <a:srgbClr val="000000"/>
              </a:solidFill>
              <a:effectLst/>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109FAF4C-F99E-4BFB-838B-5C3F18B785FD}"/>
              </a:ext>
            </a:extLst>
          </p:cNvPr>
          <p:cNvSpPr txBox="1"/>
          <p:nvPr/>
        </p:nvSpPr>
        <p:spPr>
          <a:xfrm>
            <a:off x="62456" y="13069669"/>
            <a:ext cx="918556" cy="646331"/>
          </a:xfrm>
          <a:prstGeom prst="rect">
            <a:avLst/>
          </a:prstGeom>
          <a:noFill/>
        </p:spPr>
        <p:txBody>
          <a:bodyPr wrap="square">
            <a:spAutoFit/>
          </a:bodyPr>
          <a:lstStyle/>
          <a:p>
            <a:r>
              <a:rPr lang="en-IN" b="0" i="0" dirty="0">
                <a:solidFill>
                  <a:srgbClr val="000000"/>
                </a:solidFill>
                <a:effectLst/>
                <a:latin typeface="Times New Roman" panose="02020603050405020304" pitchFamily="18" charset="0"/>
              </a:rPr>
              <a:t> </a:t>
            </a:r>
            <a:r>
              <a:rPr lang="en-IN" dirty="0">
                <a:solidFill>
                  <a:srgbClr val="000000"/>
                </a:solidFill>
                <a:latin typeface="Times New Roman" panose="02020603050405020304" pitchFamily="18" charset="0"/>
              </a:rPr>
              <a:t>5</a:t>
            </a:r>
            <a:endParaRPr lang="en-IN" dirty="0"/>
          </a:p>
        </p:txBody>
      </p:sp>
    </p:spTree>
    <p:extLst>
      <p:ext uri="{BB962C8B-B14F-4D97-AF65-F5344CB8AC3E}">
        <p14:creationId xmlns:p14="http://schemas.microsoft.com/office/powerpoint/2010/main" val="90780493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Theme">
  <a:themeElements>
    <a:clrScheme name="Custom 5">
      <a:dk1>
        <a:srgbClr val="1B243B"/>
      </a:dk1>
      <a:lt1>
        <a:srgbClr val="FFFFFF"/>
      </a:lt1>
      <a:dk2>
        <a:srgbClr val="1B243B"/>
      </a:dk2>
      <a:lt2>
        <a:srgbClr val="FFFFFF"/>
      </a:lt2>
      <a:accent1>
        <a:srgbClr val="165AB6"/>
      </a:accent1>
      <a:accent2>
        <a:srgbClr val="1B8BCD"/>
      </a:accent2>
      <a:accent3>
        <a:srgbClr val="27C7CF"/>
      </a:accent3>
      <a:accent4>
        <a:srgbClr val="27C78A"/>
      </a:accent4>
      <a:accent5>
        <a:srgbClr val="70C456"/>
      </a:accent5>
      <a:accent6>
        <a:srgbClr val="CAC9D0"/>
      </a:accent6>
      <a:hlink>
        <a:srgbClr val="216BA9"/>
      </a:hlink>
      <a:folHlink>
        <a:srgbClr val="1FB18A"/>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30446</TotalTime>
  <Words>1482</Words>
  <Application>Microsoft Office PowerPoint</Application>
  <PresentationFormat>Custom</PresentationFormat>
  <Paragraphs>184</Paragraphs>
  <Slides>18</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Calibri</vt:lpstr>
      <vt:lpstr>Consolas</vt:lpstr>
      <vt:lpstr>Lato Light</vt:lpstr>
      <vt:lpstr>Nunito</vt:lpstr>
      <vt:lpstr>Nunito Light</vt:lpstr>
      <vt:lpstr>Segoe UI</vt:lpstr>
      <vt:lpstr>Times New Roman</vt:lpstr>
      <vt:lpstr>Titillium Web Light</vt:lpstr>
      <vt:lpstr>Wingdings</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Designed by Slidesmash</dc:title>
  <dc:subject/>
  <dc:creator>Designed by Slidesmash</dc:creator>
  <cp:keywords/>
  <dc:description/>
  <cp:lastModifiedBy>Kshitij Singla</cp:lastModifiedBy>
  <cp:revision>5818</cp:revision>
  <dcterms:created xsi:type="dcterms:W3CDTF">2014-11-12T21:47:38Z</dcterms:created>
  <dcterms:modified xsi:type="dcterms:W3CDTF">2021-08-11T11:42:49Z</dcterms:modified>
  <cp:category/>
</cp:coreProperties>
</file>