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t/>
            </a:r>
            <a:endParaRPr b="0" i="0" sz="1800" u="none" cap="none" strike="noStrike"/>
          </a:p>
        </p:txBody>
      </p:sp>
      <p:sp>
        <p:nvSpPr>
          <p:cNvPr id="87" name="Shape 87"/>
          <p:cNvSpPr txBox="1"/>
          <p:nvPr/>
        </p:nvSpPr>
        <p:spPr>
          <a:xfrm>
            <a:off x="3884612" y="868521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4" y="10242550"/>
            <a:ext cx="29627511" cy="28963937"/>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lnSpc>
                <a:spcPct val="100000"/>
              </a:lnSpc>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lnSpc>
                <a:spcPct val="100000"/>
              </a:lnSpc>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lnSpc>
                <a:spcPct val="100000"/>
              </a:lnSpc>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lnSpc>
                <a:spcPct val="100000"/>
              </a:lnSpc>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6" cy="362622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7"/>
            <a:ext cx="19751276" cy="263338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6" cy="5152464"/>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2" y="1748116"/>
            <a:ext cx="10829926" cy="743622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6"/>
            <a:ext cx="18402298" cy="37459024"/>
          </a:xfrm>
          <a:prstGeom prst="rect">
            <a:avLst/>
          </a:prstGeom>
          <a:noFill/>
          <a:ln>
            <a:noFill/>
          </a:ln>
        </p:spPr>
        <p:txBody>
          <a:bodyPr anchorCtr="0" anchor="t" bIns="91425" lIns="91425" rIns="91425" tIns="91425"/>
          <a:lstStyle>
            <a:lvl1pPr indent="-996950" lvl="0" marL="160655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814387" lvl="1" marL="3481388"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619125" lvl="2" marL="5356225"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690563" lvl="3" marL="7497763"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700088" lvl="4" marL="96408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700088" lvl="5" marL="100980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700088" lvl="6" marL="105552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700088" lvl="7" marL="110124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700088" lvl="8" marL="114696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2" y="9184339"/>
            <a:ext cx="10829926" cy="30022799"/>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1" y="9825317"/>
            <a:ext cx="14544675"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1" y="13919948"/>
            <a:ext cx="14544675" cy="25287194"/>
          </a:xfrm>
          <a:prstGeom prst="rect">
            <a:avLst/>
          </a:prstGeom>
          <a:noFill/>
          <a:ln>
            <a:noFill/>
          </a:ln>
        </p:spPr>
        <p:txBody>
          <a:bodyPr anchorCtr="0" anchor="t" bIns="91425" lIns="91425" rIns="91425" tIns="91425"/>
          <a:lstStyle>
            <a:lvl1pPr indent="-11493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966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7334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667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762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762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762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762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762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149350" lvl="0" marL="16065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966787" lvl="1" marL="3481388"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733425" lvl="2" marL="5356225"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66763" lvl="3" marL="7497763"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76288" lvl="4" marL="96408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76288" lvl="5" marL="100980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76288" lvl="6" marL="105552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76288" lvl="7" marL="110124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76288" lvl="8" marL="11469688"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2" y="10242177"/>
            <a:ext cx="14756605" cy="28964964"/>
          </a:xfrm>
          <a:prstGeom prst="rect">
            <a:avLst/>
          </a:prstGeom>
          <a:noFill/>
          <a:ln>
            <a:noFill/>
          </a:ln>
        </p:spPr>
        <p:txBody>
          <a:bodyPr anchorCtr="0" anchor="t" bIns="91425" lIns="91425" rIns="91425" tIns="91425"/>
          <a:lstStyle>
            <a:lvl1pPr indent="-10731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905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95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286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7381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7381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7381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7381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7381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073150" lvl="0" marL="16065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90587" lvl="1" marL="3481388"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95325" lvl="2" marL="5356225"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28663" lvl="3" marL="7497763"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738188" lvl="4" marL="96408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738188" lvl="5" marL="100980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738188" lvl="6" marL="105552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738188" lvl="7" marL="110124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738188" lvl="8" marL="11469688"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4" y="1757359"/>
            <a:ext cx="29627511" cy="7315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Clr>
                <a:schemeClr val="dk2"/>
              </a:buClr>
              <a:buFont typeface="Arial"/>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4" y="10242550"/>
            <a:ext cx="29627511" cy="28963937"/>
          </a:xfrm>
          <a:prstGeom prst="rect">
            <a:avLst/>
          </a:prstGeom>
          <a:noFill/>
          <a:ln>
            <a:noFill/>
          </a:ln>
        </p:spPr>
        <p:txBody>
          <a:bodyPr anchorCtr="0" anchor="t" bIns="91425" lIns="91425" rIns="91425" tIns="91425"/>
          <a:lstStyle>
            <a:lvl1pPr indent="1250950" lvl="0" marL="1606550" marR="0" rtl="0" algn="l">
              <a:lnSpc>
                <a:spcPct val="100000"/>
              </a:lnSpc>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1135062" lvl="1" marL="3481388" marR="0" rtl="0" algn="l">
              <a:lnSpc>
                <a:spcPct val="100000"/>
              </a:lnSpc>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1057275" lvl="2" marL="5356225" marR="0" rtl="0" algn="l">
              <a:lnSpc>
                <a:spcPct val="100000"/>
              </a:lnSpc>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706436" lvl="3" marL="7497763"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696911" lvl="4" marL="96408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696911" lvl="5" marL="100980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696911" lvl="6" marL="105552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696911" lvl="7" marL="110124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696911" lvl="8" marL="11469688" marR="0" rtl="0" algn="l">
              <a:lnSpc>
                <a:spcPct val="100000"/>
              </a:lnSpc>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0"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5"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Font typeface="Arial"/>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0"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1.png"/><Relationship Id="rId10" Type="http://schemas.openxmlformats.org/officeDocument/2006/relationships/image" Target="../media/image03.png"/><Relationship Id="rId13" Type="http://schemas.openxmlformats.org/officeDocument/2006/relationships/image" Target="../media/image0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 Id="rId4" Type="http://schemas.openxmlformats.org/officeDocument/2006/relationships/image" Target="../media/image07.png"/><Relationship Id="rId9" Type="http://schemas.openxmlformats.org/officeDocument/2006/relationships/image" Target="../media/image02.png"/><Relationship Id="rId5" Type="http://schemas.openxmlformats.org/officeDocument/2006/relationships/image" Target="../media/image06.png"/><Relationship Id="rId6" Type="http://schemas.openxmlformats.org/officeDocument/2006/relationships/image" Target="../media/image00.png"/><Relationship Id="rId7" Type="http://schemas.openxmlformats.org/officeDocument/2006/relationships/image" Target="../media/image05.png"/><Relationship Id="rId8"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9401325" y="1516950"/>
            <a:ext cx="15357300" cy="1077899"/>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i="0" lang="en-US" sz="7200" u="none" cap="none" strike="noStrike">
                <a:solidFill>
                  <a:schemeClr val="dk1"/>
                </a:solidFill>
                <a:latin typeface="Times New Roman"/>
                <a:ea typeface="Times New Roman"/>
                <a:cs typeface="Times New Roman"/>
                <a:sym typeface="Times New Roman"/>
              </a:rPr>
              <a:t>Senior Project, 2017, Spring</a:t>
            </a:r>
          </a:p>
        </p:txBody>
      </p:sp>
      <p:sp>
        <p:nvSpPr>
          <p:cNvPr id="90" name="Shape 90"/>
          <p:cNvSpPr txBox="1"/>
          <p:nvPr/>
        </p:nvSpPr>
        <p:spPr>
          <a:xfrm>
            <a:off x="6567485" y="2590800"/>
            <a:ext cx="19797599"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i="0" lang="en-US" sz="6000" u="none" cap="none" strike="noStrike">
                <a:solidFill>
                  <a:srgbClr val="3333CC"/>
                </a:solidFill>
                <a:latin typeface="Arial"/>
                <a:ea typeface="Arial"/>
                <a:cs typeface="Arial"/>
                <a:sym typeface="Arial"/>
              </a:rPr>
              <a:t>SkillCourt 7.0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Chandan Aubel</a:t>
            </a:r>
            <a:r>
              <a:rPr b="0" i="0" lang="en-US" sz="3500" u="none" cap="none" strike="noStrike">
                <a:solidFill>
                  <a:srgbClr val="3333CC"/>
                </a:solidFill>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b="0" lang="en-US" sz="3500" u="none" cap="none" strike="noStrike">
                <a:solidFill>
                  <a:srgbClr val="3333CC"/>
                </a:solidFill>
                <a:latin typeface="Arial"/>
                <a:ea typeface="Arial"/>
                <a:cs typeface="Arial"/>
                <a:sym typeface="Arial"/>
              </a:rPr>
              <a:t>Mohsen Taheri, </a:t>
            </a:r>
            <a:r>
              <a:rPr lang="en-US" sz="3500">
                <a:solidFill>
                  <a:srgbClr val="3333CC"/>
                </a:solidFill>
              </a:rPr>
              <a:t>Florida International University</a:t>
            </a:r>
            <a:r>
              <a:rPr b="0" lang="en-US" sz="3500" u="none" cap="none" strike="noStrike">
                <a:solidFill>
                  <a:srgbClr val="3333CC"/>
                </a:solidFill>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1" name="Shape 91"/>
          <p:cNvSpPr txBox="1"/>
          <p:nvPr/>
        </p:nvSpPr>
        <p:spPr>
          <a:xfrm>
            <a:off x="877800" y="5321787"/>
            <a:ext cx="31089600" cy="35661601"/>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8400" u="none" cap="none" strike="noStrike">
              <a:solidFill>
                <a:schemeClr val="dk1"/>
              </a:solidFill>
              <a:latin typeface="Arial"/>
              <a:ea typeface="Arial"/>
              <a:cs typeface="Arial"/>
              <a:sym typeface="Arial"/>
            </a:endParaRPr>
          </a:p>
        </p:txBody>
      </p:sp>
      <p:sp>
        <p:nvSpPr>
          <p:cNvPr id="92" name="Shape 92"/>
          <p:cNvSpPr txBox="1"/>
          <p:nvPr/>
        </p:nvSpPr>
        <p:spPr>
          <a:xfrm>
            <a:off x="990612" y="41924400"/>
            <a:ext cx="4979999" cy="7301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Acknowledgement</a:t>
            </a:r>
          </a:p>
        </p:txBody>
      </p:sp>
      <p:sp>
        <p:nvSpPr>
          <p:cNvPr id="93" name="Shape 93"/>
          <p:cNvSpPr txBox="1"/>
          <p:nvPr/>
        </p:nvSpPr>
        <p:spPr>
          <a:xfrm>
            <a:off x="15925800" y="446087"/>
            <a:ext cx="4724400" cy="10778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cap="none" strike="noStrike">
                <a:solidFill>
                  <a:schemeClr val="accent2"/>
                </a:solidFill>
                <a:latin typeface="Arial"/>
                <a:ea typeface="Arial"/>
                <a:cs typeface="Arial"/>
                <a:sym typeface="Arial"/>
              </a:rPr>
              <a:t>School of Computing &amp; Information Sciences</a:t>
            </a:r>
          </a:p>
        </p:txBody>
      </p:sp>
      <p:pic>
        <p:nvPicPr>
          <p:cNvPr id="94" name="Shape 94"/>
          <p:cNvPicPr preferRelativeResize="0"/>
          <p:nvPr/>
        </p:nvPicPr>
        <p:blipFill rotWithShape="1">
          <a:blip r:embed="rId3">
            <a:alphaModFix/>
          </a:blip>
          <a:srcRect b="0" l="0" r="0" t="0"/>
          <a:stretch/>
        </p:blipFill>
        <p:spPr>
          <a:xfrm>
            <a:off x="13182600" y="381000"/>
            <a:ext cx="2630400" cy="1219199"/>
          </a:xfrm>
          <a:prstGeom prst="rect">
            <a:avLst/>
          </a:prstGeom>
          <a:noFill/>
          <a:ln>
            <a:noFill/>
          </a:ln>
        </p:spPr>
      </p:pic>
      <p:sp>
        <p:nvSpPr>
          <p:cNvPr id="95" name="Shape 95"/>
          <p:cNvSpPr txBox="1"/>
          <p:nvPr/>
        </p:nvSpPr>
        <p:spPr>
          <a:xfrm>
            <a:off x="1811950" y="23063150"/>
            <a:ext cx="8349299" cy="90497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Requirements</a:t>
            </a:r>
          </a:p>
          <a:p>
            <a:pPr indent="0" lvl="0" marL="0" marR="0" rtl="0" algn="l">
              <a:lnSpc>
                <a:spcPct val="100000"/>
              </a:lnSpc>
              <a:spcBef>
                <a:spcPts val="0"/>
              </a:spcBef>
              <a:spcAft>
                <a:spcPts val="0"/>
              </a:spcAft>
              <a:buClr>
                <a:srgbClr val="336699"/>
              </a:buClr>
              <a:buSzPct val="25000"/>
              <a:buFont typeface="Arial"/>
              <a:buNone/>
            </a:pPr>
            <a:r>
              <a:rPr b="0" i="0" lang="en-US" sz="4100" u="none" cap="none" strike="noStrike">
                <a:solidFill>
                  <a:srgbClr val="336699"/>
                </a:solidFill>
                <a:latin typeface="Arial"/>
                <a:ea typeface="Arial"/>
                <a:cs typeface="Arial"/>
                <a:sym typeface="Arial"/>
              </a:rPr>
              <a:t>As a Player I want to:</a:t>
            </a:r>
          </a:p>
          <a:p>
            <a:pPr indent="-457200" lvl="0" marL="457200" marR="0" rtl="0" algn="l">
              <a:lnSpc>
                <a:spcPct val="100000"/>
              </a:lnSpc>
              <a:spcBef>
                <a:spcPts val="0"/>
              </a:spcBef>
              <a:spcAft>
                <a:spcPts val="0"/>
              </a:spcAft>
              <a:buClr>
                <a:srgbClr val="336699"/>
              </a:buClr>
              <a:buSzPct val="100000"/>
              <a:buFont typeface="Arial"/>
              <a:buChar char="●"/>
            </a:pPr>
            <a:r>
              <a:rPr lang="en-US" sz="4100">
                <a:solidFill>
                  <a:srgbClr val="336699"/>
                </a:solidFill>
              </a:rPr>
              <a:t>Create a lobby to play with other users</a:t>
            </a:r>
          </a:p>
          <a:p>
            <a:pPr indent="-457200" lvl="0" marL="457200" marR="0" rtl="0" algn="l">
              <a:lnSpc>
                <a:spcPct val="100000"/>
              </a:lnSpc>
              <a:spcBef>
                <a:spcPts val="0"/>
              </a:spcBef>
              <a:spcAft>
                <a:spcPts val="0"/>
              </a:spcAft>
              <a:buClr>
                <a:srgbClr val="336699"/>
              </a:buClr>
              <a:buSzPct val="100000"/>
              <a:buFont typeface="Arial"/>
              <a:buChar char="●"/>
            </a:pPr>
            <a:r>
              <a:rPr lang="en-US" sz="4100">
                <a:solidFill>
                  <a:srgbClr val="336699"/>
                </a:solidFill>
              </a:rPr>
              <a:t>Join an existing lobby to play with other users</a:t>
            </a:r>
          </a:p>
          <a:p>
            <a:pPr indent="-457200" lvl="0" marL="457200" marR="0" rtl="0" algn="l">
              <a:lnSpc>
                <a:spcPct val="100000"/>
              </a:lnSpc>
              <a:spcBef>
                <a:spcPts val="0"/>
              </a:spcBef>
              <a:spcAft>
                <a:spcPts val="0"/>
              </a:spcAft>
              <a:buClr>
                <a:srgbClr val="336699"/>
              </a:buClr>
              <a:buSzPct val="100000"/>
              <a:buFont typeface="Arial"/>
              <a:buChar char="●"/>
            </a:pPr>
            <a:r>
              <a:rPr lang="en-US" sz="4100">
                <a:solidFill>
                  <a:srgbClr val="336699"/>
                </a:solidFill>
              </a:rPr>
              <a:t>View my opponent’s progress in real-time</a:t>
            </a:r>
          </a:p>
          <a:p>
            <a:pPr indent="-457200" lvl="0" marL="457200" marR="0" rtl="0" algn="l">
              <a:lnSpc>
                <a:spcPct val="100000"/>
              </a:lnSpc>
              <a:spcBef>
                <a:spcPts val="0"/>
              </a:spcBef>
              <a:spcAft>
                <a:spcPts val="0"/>
              </a:spcAft>
              <a:buClr>
                <a:srgbClr val="336699"/>
              </a:buClr>
              <a:buSzPct val="100000"/>
              <a:buFont typeface="Arial"/>
              <a:buChar char="●"/>
            </a:pPr>
            <a:r>
              <a:rPr lang="en-US" sz="4100">
                <a:solidFill>
                  <a:srgbClr val="336699"/>
                </a:solidFill>
              </a:rPr>
              <a:t>Synchronize with player so that we can start simultaneously</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96" name="Shape 96"/>
          <p:cNvSpPr txBox="1"/>
          <p:nvPr/>
        </p:nvSpPr>
        <p:spPr>
          <a:xfrm>
            <a:off x="11478475" y="23063150"/>
            <a:ext cx="9975600" cy="9049799"/>
          </a:xfrm>
          <a:prstGeom prst="rect">
            <a:avLst/>
          </a:prstGeom>
          <a:solidFill>
            <a:schemeClr val="lt1"/>
          </a:solid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System Design</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nSpc>
                <a:spcPct val="100000"/>
              </a:lnSpc>
              <a:spcBef>
                <a:spcPts val="0"/>
              </a:spcBef>
              <a:spcAft>
                <a:spcPts val="0"/>
              </a:spcAft>
              <a:buClr>
                <a:srgbClr val="336699"/>
              </a:buClr>
              <a:buSzPct val="25000"/>
              <a:buFont typeface="Arial"/>
              <a:buNone/>
            </a:pPr>
            <a:r>
              <a:rPr lang="en-US" sz="4100">
                <a:solidFill>
                  <a:srgbClr val="336699"/>
                </a:solidFill>
              </a:rPr>
              <a:t>The system uses Java in our Android development environment to connect with the Arduino boards inside of our kick pads after authenticating users through our database. Hits into these notify the program through the ArduinoManager at which point we update the UI. In the case of Multiplayer play, we report the hits to Firebase and synchronize players in real-time.</a:t>
            </a:r>
          </a:p>
        </p:txBody>
      </p:sp>
      <p:sp>
        <p:nvSpPr>
          <p:cNvPr id="97" name="Shape 97"/>
          <p:cNvSpPr txBox="1"/>
          <p:nvPr/>
        </p:nvSpPr>
        <p:spPr>
          <a:xfrm>
            <a:off x="12117350" y="31403675"/>
            <a:ext cx="9975600" cy="7303800"/>
          </a:xfrm>
          <a:prstGeom prst="rect">
            <a:avLst/>
          </a:prstGeom>
          <a:solidFill>
            <a:schemeClr val="lt1"/>
          </a:solid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Object Design</a:t>
            </a:r>
          </a:p>
        </p:txBody>
      </p:sp>
      <p:sp>
        <p:nvSpPr>
          <p:cNvPr id="98" name="Shape 98"/>
          <p:cNvSpPr txBox="1"/>
          <p:nvPr/>
        </p:nvSpPr>
        <p:spPr>
          <a:xfrm>
            <a:off x="23383100" y="23063125"/>
            <a:ext cx="7933800" cy="90498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Implementation</a:t>
            </a:r>
          </a:p>
          <a:p>
            <a:pPr lvl="0" rtl="0">
              <a:spcBef>
                <a:spcPts val="0"/>
              </a:spcBef>
              <a:buClr>
                <a:srgbClr val="336699"/>
              </a:buClr>
              <a:buFont typeface="Arial"/>
              <a:buNone/>
            </a:pPr>
            <a:r>
              <a:t/>
            </a:r>
            <a:endParaRPr/>
          </a:p>
          <a:p>
            <a:pPr indent="-488950" lvl="0" marL="457200" rtl="0">
              <a:spcBef>
                <a:spcPts val="0"/>
              </a:spcBef>
              <a:buClr>
                <a:srgbClr val="336699"/>
              </a:buClr>
              <a:buSzPct val="100000"/>
              <a:buChar char="●"/>
            </a:pPr>
            <a:r>
              <a:rPr lang="en-US" sz="4100">
                <a:solidFill>
                  <a:srgbClr val="336699"/>
                </a:solidFill>
              </a:rPr>
              <a:t>Pull user profile information from social media</a:t>
            </a:r>
          </a:p>
          <a:p>
            <a:pPr indent="-488950" lvl="0" marL="457200" rtl="0">
              <a:spcBef>
                <a:spcPts val="0"/>
              </a:spcBef>
              <a:buClr>
                <a:srgbClr val="336699"/>
              </a:buClr>
              <a:buSzPct val="100000"/>
              <a:buChar char="●"/>
            </a:pPr>
            <a:r>
              <a:rPr lang="en-US" sz="4100">
                <a:solidFill>
                  <a:srgbClr val="336699"/>
                </a:solidFill>
              </a:rPr>
              <a:t>Paint the portraits using the Picasso library</a:t>
            </a:r>
          </a:p>
          <a:p>
            <a:pPr indent="-488950" lvl="0" marL="457200" rtl="0">
              <a:spcBef>
                <a:spcPts val="0"/>
              </a:spcBef>
              <a:buClr>
                <a:srgbClr val="336699"/>
              </a:buClr>
              <a:buSzPct val="100000"/>
              <a:buChar char="●"/>
            </a:pPr>
            <a:r>
              <a:rPr lang="en-US" sz="4100">
                <a:solidFill>
                  <a:srgbClr val="336699"/>
                </a:solidFill>
              </a:rPr>
              <a:t>Track changes in real-time database with event listeners</a:t>
            </a:r>
          </a:p>
          <a:p>
            <a:pPr indent="-488950" lvl="0" marL="457200" rtl="0">
              <a:spcBef>
                <a:spcPts val="0"/>
              </a:spcBef>
              <a:buClr>
                <a:srgbClr val="336699"/>
              </a:buClr>
              <a:buSzPct val="100000"/>
              <a:buChar char="●"/>
            </a:pPr>
            <a:r>
              <a:rPr lang="en-US" sz="4100">
                <a:solidFill>
                  <a:srgbClr val="336699"/>
                </a:solidFill>
              </a:rPr>
              <a:t>Update UI in callback methods</a:t>
            </a:r>
          </a:p>
          <a:p>
            <a:pPr indent="-488950" lvl="0" marL="457200" rtl="0">
              <a:spcBef>
                <a:spcPts val="0"/>
              </a:spcBef>
              <a:buClr>
                <a:srgbClr val="336699"/>
              </a:buClr>
              <a:buSzPct val="100000"/>
              <a:buChar char="●"/>
            </a:pPr>
            <a:r>
              <a:rPr lang="en-US" sz="4100">
                <a:solidFill>
                  <a:srgbClr val="336699"/>
                </a:solidFill>
              </a:rPr>
              <a:t>Post new data to Firebase</a:t>
            </a:r>
          </a:p>
          <a:p>
            <a:pPr indent="-488950" lvl="0" marL="457200" rtl="0">
              <a:spcBef>
                <a:spcPts val="0"/>
              </a:spcBef>
              <a:buClr>
                <a:srgbClr val="336699"/>
              </a:buClr>
              <a:buSzPct val="100000"/>
              <a:buChar char="●"/>
            </a:pPr>
            <a:r>
              <a:rPr lang="en-US" sz="4100">
                <a:solidFill>
                  <a:srgbClr val="336699"/>
                </a:solidFill>
              </a:rPr>
              <a:t>Update a room’s status depending on player status</a:t>
            </a:r>
          </a:p>
          <a:p>
            <a:pPr indent="-488950" lvl="0" marL="457200" rtl="0">
              <a:spcBef>
                <a:spcPts val="0"/>
              </a:spcBef>
              <a:buClr>
                <a:srgbClr val="336699"/>
              </a:buClr>
              <a:buSzPct val="100000"/>
              <a:buChar char="●"/>
            </a:pPr>
            <a:r>
              <a:rPr lang="en-US" sz="4100">
                <a:solidFill>
                  <a:srgbClr val="336699"/>
                </a:solidFill>
              </a:rPr>
              <a:t>Allocate pads depending on game mode</a:t>
            </a:r>
          </a:p>
        </p:txBody>
      </p:sp>
      <p:sp>
        <p:nvSpPr>
          <p:cNvPr id="99" name="Shape 99"/>
          <p:cNvSpPr txBox="1"/>
          <p:nvPr/>
        </p:nvSpPr>
        <p:spPr>
          <a:xfrm>
            <a:off x="1811950" y="33020500"/>
            <a:ext cx="9248999" cy="73685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Verification</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nSpc>
                <a:spcPct val="100000"/>
              </a:lnSpc>
              <a:spcBef>
                <a:spcPts val="0"/>
              </a:spcBef>
              <a:spcAft>
                <a:spcPts val="0"/>
              </a:spcAft>
              <a:buClr>
                <a:srgbClr val="336699"/>
              </a:buClr>
              <a:buSzPct val="25000"/>
              <a:buFont typeface="Arial"/>
              <a:buNone/>
            </a:pPr>
            <a:r>
              <a:rPr lang="en-US" sz="4100">
                <a:solidFill>
                  <a:srgbClr val="336699"/>
                </a:solidFill>
              </a:rPr>
              <a:t>Verification was handled iteratively with each new addition to make sure the system was robust. Since much of the work was through Firebase, monitoring the database through the natural flow of events served to catch many of the issues we would run into. </a:t>
            </a:r>
          </a:p>
        </p:txBody>
      </p:sp>
      <p:sp>
        <p:nvSpPr>
          <p:cNvPr id="100" name="Shape 100"/>
          <p:cNvSpPr txBox="1"/>
          <p:nvPr/>
        </p:nvSpPr>
        <p:spPr>
          <a:xfrm>
            <a:off x="1625875" y="13201025"/>
            <a:ext cx="29680801" cy="9213299"/>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Screenshots </a:t>
            </a:r>
            <a:r>
              <a:rPr b="1" lang="en-US" sz="4100">
                <a:solidFill>
                  <a:srgbClr val="336699"/>
                </a:solidFill>
              </a:rPr>
              <a:t>and Pictures</a:t>
            </a:r>
          </a:p>
          <a:p>
            <a:pPr indent="0" lvl="0" marL="0" marR="0" rtl="0" algn="ctr">
              <a:lnSpc>
                <a:spcPct val="100000"/>
              </a:lnSpc>
              <a:spcBef>
                <a:spcPts val="0"/>
              </a:spcBef>
              <a:spcAft>
                <a:spcPts val="0"/>
              </a:spcAft>
              <a:buClr>
                <a:srgbClr val="336699"/>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txBox="1"/>
          <p:nvPr/>
        </p:nvSpPr>
        <p:spPr>
          <a:xfrm>
            <a:off x="23149375" y="33179900"/>
            <a:ext cx="7933800" cy="73686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Summary</a:t>
            </a:r>
          </a:p>
          <a:p>
            <a:pPr indent="0" lvl="0" marL="0" marR="0" rtl="0" algn="l">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gn="l">
              <a:lnSpc>
                <a:spcPct val="100000"/>
              </a:lnSpc>
              <a:spcBef>
                <a:spcPts val="0"/>
              </a:spcBef>
              <a:spcAft>
                <a:spcPts val="0"/>
              </a:spcAft>
              <a:buClr>
                <a:srgbClr val="336699"/>
              </a:buClr>
              <a:buSzPct val="25000"/>
              <a:buFont typeface="Arial"/>
              <a:buNone/>
            </a:pPr>
            <a:r>
              <a:rPr lang="en-US" sz="4100">
                <a:solidFill>
                  <a:srgbClr val="336699"/>
                </a:solidFill>
              </a:rPr>
              <a:t>SkillCourt will allow athletes or beginners to practice soccer in an intuitive and interactive environment. We hope that our work will aid in allowing this application to improve the abilities of soccer players worldwide.</a:t>
            </a:r>
          </a:p>
          <a:p>
            <a:pPr indent="0" lvl="0" marL="0" marR="0" rtl="0" algn="ctr">
              <a:lnSpc>
                <a:spcPct val="100000"/>
              </a:lnSpc>
              <a:spcBef>
                <a:spcPts val="0"/>
              </a:spcBef>
              <a:spcAft>
                <a:spcPts val="0"/>
              </a:spcAft>
              <a:buClr>
                <a:srgbClr val="336699"/>
              </a:buClr>
              <a:buFont typeface="Arial"/>
              <a:buNone/>
            </a:pPr>
            <a:r>
              <a:t/>
            </a:r>
            <a:endParaRPr b="1" i="0" sz="4100" u="none" cap="none" strike="noStrike">
              <a:solidFill>
                <a:srgbClr val="336699"/>
              </a:solidFill>
              <a:latin typeface="Arial"/>
              <a:ea typeface="Arial"/>
              <a:cs typeface="Arial"/>
              <a:sym typeface="Arial"/>
            </a:endParaRPr>
          </a:p>
        </p:txBody>
      </p:sp>
      <p:sp>
        <p:nvSpPr>
          <p:cNvPr id="102" name="Shape 102"/>
          <p:cNvSpPr txBox="1"/>
          <p:nvPr/>
        </p:nvSpPr>
        <p:spPr>
          <a:xfrm>
            <a:off x="6343000" y="41615475"/>
            <a:ext cx="25737000" cy="1662900"/>
          </a:xfrm>
          <a:prstGeom prst="rect">
            <a:avLst/>
          </a:prstGeom>
          <a:noFill/>
          <a:ln cap="flat" cmpd="sng" w="63500">
            <a:solidFill>
              <a:srgbClr val="0033CC"/>
            </a:solidFill>
            <a:prstDash val="solid"/>
            <a:miter/>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a:t>
            </a:r>
            <a:r>
              <a:rPr lang="en-US" sz="3000">
                <a:solidFill>
                  <a:schemeClr val="dk1"/>
                </a:solidFill>
              </a:rPr>
              <a:t>Pedro Carillo. </a:t>
            </a:r>
            <a:r>
              <a:rPr b="0" i="0" lang="en-US" sz="3000" u="none" cap="none" strike="noStrike">
                <a:solidFill>
                  <a:schemeClr val="dk1"/>
                </a:solidFill>
                <a:latin typeface="Arial"/>
                <a:ea typeface="Arial"/>
                <a:cs typeface="Arial"/>
                <a:sym typeface="Arial"/>
              </a:rPr>
              <a:t>I am thankful to the help that I received from my group members,</a:t>
            </a:r>
            <a:r>
              <a:rPr lang="en-US" sz="3000">
                <a:solidFill>
                  <a:schemeClr val="dk1"/>
                </a:solidFill>
              </a:rPr>
              <a:t> Alvaro Silva and Antonio Riverol Special thanks also goes to our product owner Guðmundur Traustason for all of his motivation, support and encouragement.</a:t>
            </a:r>
            <a:r>
              <a:rPr i="0" lang="en-US" sz="3000" u="none" cap="none" strike="noStrike">
                <a:solidFill>
                  <a:schemeClr val="dk1"/>
                </a:solidFill>
              </a:rPr>
              <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3" name="Shape 103"/>
          <p:cNvPicPr preferRelativeResize="0"/>
          <p:nvPr/>
        </p:nvPicPr>
        <p:blipFill rotWithShape="1">
          <a:blip r:embed="rId4">
            <a:alphaModFix/>
          </a:blip>
          <a:srcRect b="0" l="0" r="0" t="0"/>
          <a:stretch/>
        </p:blipFill>
        <p:spPr>
          <a:xfrm>
            <a:off x="731625" y="1377149"/>
            <a:ext cx="8669699" cy="2719550"/>
          </a:xfrm>
          <a:prstGeom prst="rect">
            <a:avLst/>
          </a:prstGeom>
          <a:noFill/>
          <a:ln>
            <a:noFill/>
          </a:ln>
        </p:spPr>
      </p:pic>
      <p:pic>
        <p:nvPicPr>
          <p:cNvPr id="104" name="Shape 104"/>
          <p:cNvPicPr preferRelativeResize="0"/>
          <p:nvPr/>
        </p:nvPicPr>
        <p:blipFill rotWithShape="1">
          <a:blip r:embed="rId5">
            <a:alphaModFix/>
          </a:blip>
          <a:srcRect b="0" l="0" r="0" t="0"/>
          <a:stretch/>
        </p:blipFill>
        <p:spPr>
          <a:xfrm>
            <a:off x="26085473" y="1864399"/>
            <a:ext cx="7620600" cy="3905700"/>
          </a:xfrm>
          <a:prstGeom prst="rect">
            <a:avLst/>
          </a:prstGeom>
          <a:noFill/>
          <a:ln>
            <a:noFill/>
          </a:ln>
        </p:spPr>
      </p:pic>
      <p:sp>
        <p:nvSpPr>
          <p:cNvPr id="105" name="Shape 105"/>
          <p:cNvSpPr txBox="1"/>
          <p:nvPr/>
        </p:nvSpPr>
        <p:spPr>
          <a:xfrm>
            <a:off x="21666625" y="6015500"/>
            <a:ext cx="9248999" cy="73685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Solution</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nSpc>
                <a:spcPct val="100000"/>
              </a:lnSpc>
              <a:spcBef>
                <a:spcPts val="0"/>
              </a:spcBef>
              <a:spcAft>
                <a:spcPts val="0"/>
              </a:spcAft>
              <a:buClr>
                <a:srgbClr val="336699"/>
              </a:buClr>
              <a:buSzPct val="25000"/>
              <a:buFont typeface="Arial"/>
              <a:buNone/>
            </a:pPr>
            <a:r>
              <a:rPr lang="en-US" sz="4100">
                <a:solidFill>
                  <a:srgbClr val="336699"/>
                </a:solidFill>
              </a:rPr>
              <a:t>SkillCourt provides a way for players to match up with their coaches and teammates. In doing so, they are able to practice custom sequences tailored for them as well as improve their accuracy in their weakest areas. Players may also track their progress over time to get a visual representation of their accomplishments.</a:t>
            </a:r>
          </a:p>
        </p:txBody>
      </p:sp>
      <p:sp>
        <p:nvSpPr>
          <p:cNvPr id="106" name="Shape 106"/>
          <p:cNvSpPr txBox="1"/>
          <p:nvPr/>
        </p:nvSpPr>
        <p:spPr>
          <a:xfrm>
            <a:off x="1929575" y="6002012"/>
            <a:ext cx="9248999" cy="73685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Current System</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nSpc>
                <a:spcPct val="100000"/>
              </a:lnSpc>
              <a:spcBef>
                <a:spcPts val="0"/>
              </a:spcBef>
              <a:spcAft>
                <a:spcPts val="0"/>
              </a:spcAft>
              <a:buClr>
                <a:srgbClr val="336699"/>
              </a:buClr>
              <a:buSzPct val="25000"/>
              <a:buFont typeface="Arial"/>
              <a:buNone/>
            </a:pPr>
            <a:r>
              <a:rPr lang="en-US" sz="4100">
                <a:solidFill>
                  <a:srgbClr val="336699"/>
                </a:solidFill>
              </a:rPr>
              <a:t>SkillCourt features a constantly changing, interactive environment to practice with. Players willl attempt to kick the ball into the nearby LED pads. The goal is to strike the green pads while avoiding the red ones. All this is tracked and scored with real-time feedback and smartphone support.</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nSpc>
                <a:spcPct val="100000"/>
              </a:lnSpc>
              <a:spcBef>
                <a:spcPts val="0"/>
              </a:spcBef>
              <a:spcAft>
                <a:spcPts val="0"/>
              </a:spcAft>
              <a:buClr>
                <a:srgbClr val="336699"/>
              </a:buClr>
              <a:buFont typeface="Arial"/>
              <a:buNone/>
            </a:pPr>
            <a:r>
              <a:t/>
            </a:r>
            <a:endParaRPr b="1" sz="4100">
              <a:solidFill>
                <a:srgbClr val="336699"/>
              </a:solidFill>
            </a:endParaRPr>
          </a:p>
        </p:txBody>
      </p:sp>
      <p:sp>
        <p:nvSpPr>
          <p:cNvPr id="107" name="Shape 107"/>
          <p:cNvSpPr txBox="1"/>
          <p:nvPr/>
        </p:nvSpPr>
        <p:spPr>
          <a:xfrm>
            <a:off x="11798086" y="5999137"/>
            <a:ext cx="9248999" cy="7368599"/>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cap="none" strike="noStrike">
                <a:solidFill>
                  <a:srgbClr val="336699"/>
                </a:solidFill>
                <a:latin typeface="Arial"/>
                <a:ea typeface="Arial"/>
                <a:cs typeface="Arial"/>
                <a:sym typeface="Arial"/>
              </a:rPr>
              <a:t>Problem</a:t>
            </a:r>
          </a:p>
          <a:p>
            <a:pPr indent="0" lvl="0" marL="0" marR="0" rtl="0" algn="ctr">
              <a:lnSpc>
                <a:spcPct val="100000"/>
              </a:lnSpc>
              <a:spcBef>
                <a:spcPts val="0"/>
              </a:spcBef>
              <a:spcAft>
                <a:spcPts val="0"/>
              </a:spcAft>
              <a:buClr>
                <a:srgbClr val="336699"/>
              </a:buClr>
              <a:buFont typeface="Arial"/>
              <a:buNone/>
            </a:pPr>
            <a:r>
              <a:t/>
            </a:r>
            <a:endParaRPr sz="4100">
              <a:solidFill>
                <a:srgbClr val="336699"/>
              </a:solidFill>
            </a:endParaRPr>
          </a:p>
          <a:p>
            <a:pPr indent="0" lvl="0" marL="0" marR="0" rtl="0">
              <a:lnSpc>
                <a:spcPct val="100000"/>
              </a:lnSpc>
              <a:spcBef>
                <a:spcPts val="0"/>
              </a:spcBef>
              <a:spcAft>
                <a:spcPts val="0"/>
              </a:spcAft>
              <a:buClr>
                <a:srgbClr val="336699"/>
              </a:buClr>
              <a:buSzPct val="25000"/>
              <a:buFont typeface="Arial"/>
              <a:buNone/>
            </a:pPr>
            <a:r>
              <a:rPr lang="en-US" sz="4100">
                <a:solidFill>
                  <a:srgbClr val="336699"/>
                </a:solidFill>
              </a:rPr>
              <a:t>When looking to practice soccer in a competitive environment, the players need a field, a team and a coach to strive. However, with technology always improving, advances to track player progress, run coach drills and compare your progress with team members are desired.</a:t>
            </a:r>
          </a:p>
        </p:txBody>
      </p:sp>
      <p:pic>
        <p:nvPicPr>
          <p:cNvPr id="108" name="Shape 108"/>
          <p:cNvPicPr preferRelativeResize="0"/>
          <p:nvPr/>
        </p:nvPicPr>
        <p:blipFill>
          <a:blip r:embed="rId6">
            <a:alphaModFix/>
          </a:blip>
          <a:stretch>
            <a:fillRect/>
          </a:stretch>
        </p:blipFill>
        <p:spPr>
          <a:xfrm>
            <a:off x="23998075" y="2767675"/>
            <a:ext cx="2857500" cy="2381250"/>
          </a:xfrm>
          <a:prstGeom prst="rect">
            <a:avLst/>
          </a:prstGeom>
          <a:noFill/>
          <a:ln>
            <a:noFill/>
          </a:ln>
        </p:spPr>
      </p:pic>
      <p:pic>
        <p:nvPicPr>
          <p:cNvPr id="109" name="Shape 109"/>
          <p:cNvPicPr preferRelativeResize="0"/>
          <p:nvPr/>
        </p:nvPicPr>
        <p:blipFill>
          <a:blip r:embed="rId7">
            <a:alphaModFix/>
          </a:blip>
          <a:stretch>
            <a:fillRect/>
          </a:stretch>
        </p:blipFill>
        <p:spPr>
          <a:xfrm>
            <a:off x="26278825" y="461225"/>
            <a:ext cx="2143125" cy="2133600"/>
          </a:xfrm>
          <a:prstGeom prst="rect">
            <a:avLst/>
          </a:prstGeom>
          <a:noFill/>
          <a:ln>
            <a:noFill/>
          </a:ln>
        </p:spPr>
      </p:pic>
      <p:pic>
        <p:nvPicPr>
          <p:cNvPr id="110" name="Shape 110"/>
          <p:cNvPicPr preferRelativeResize="0"/>
          <p:nvPr/>
        </p:nvPicPr>
        <p:blipFill>
          <a:blip r:embed="rId8">
            <a:alphaModFix/>
          </a:blip>
          <a:stretch>
            <a:fillRect/>
          </a:stretch>
        </p:blipFill>
        <p:spPr>
          <a:xfrm>
            <a:off x="18191900" y="13968462"/>
            <a:ext cx="4724399" cy="8510336"/>
          </a:xfrm>
          <a:prstGeom prst="rect">
            <a:avLst/>
          </a:prstGeom>
          <a:noFill/>
          <a:ln>
            <a:noFill/>
          </a:ln>
        </p:spPr>
      </p:pic>
      <p:pic>
        <p:nvPicPr>
          <p:cNvPr id="111" name="Shape 111"/>
          <p:cNvPicPr preferRelativeResize="0"/>
          <p:nvPr/>
        </p:nvPicPr>
        <p:blipFill>
          <a:blip r:embed="rId9">
            <a:alphaModFix/>
          </a:blip>
          <a:stretch>
            <a:fillRect/>
          </a:stretch>
        </p:blipFill>
        <p:spPr>
          <a:xfrm>
            <a:off x="12661300" y="13960275"/>
            <a:ext cx="4347774" cy="8510324"/>
          </a:xfrm>
          <a:prstGeom prst="rect">
            <a:avLst/>
          </a:prstGeom>
          <a:noFill/>
          <a:ln>
            <a:noFill/>
          </a:ln>
        </p:spPr>
      </p:pic>
      <p:pic>
        <p:nvPicPr>
          <p:cNvPr id="112" name="Shape 112"/>
          <p:cNvPicPr preferRelativeResize="0"/>
          <p:nvPr/>
        </p:nvPicPr>
        <p:blipFill>
          <a:blip r:embed="rId10">
            <a:alphaModFix/>
          </a:blip>
          <a:stretch>
            <a:fillRect/>
          </a:stretch>
        </p:blipFill>
        <p:spPr>
          <a:xfrm>
            <a:off x="1929575" y="13961712"/>
            <a:ext cx="4347774" cy="8510325"/>
          </a:xfrm>
          <a:prstGeom prst="rect">
            <a:avLst/>
          </a:prstGeom>
          <a:noFill/>
          <a:ln>
            <a:noFill/>
          </a:ln>
        </p:spPr>
      </p:pic>
      <p:pic>
        <p:nvPicPr>
          <p:cNvPr id="113" name="Shape 113"/>
          <p:cNvPicPr preferRelativeResize="0"/>
          <p:nvPr/>
        </p:nvPicPr>
        <p:blipFill>
          <a:blip r:embed="rId11">
            <a:alphaModFix/>
          </a:blip>
          <a:stretch>
            <a:fillRect/>
          </a:stretch>
        </p:blipFill>
        <p:spPr>
          <a:xfrm>
            <a:off x="7130700" y="13961700"/>
            <a:ext cx="4347775" cy="8510324"/>
          </a:xfrm>
          <a:prstGeom prst="rect">
            <a:avLst/>
          </a:prstGeom>
          <a:noFill/>
          <a:ln>
            <a:noFill/>
          </a:ln>
        </p:spPr>
      </p:pic>
      <p:pic>
        <p:nvPicPr>
          <p:cNvPr id="114" name="Shape 114"/>
          <p:cNvPicPr preferRelativeResize="0"/>
          <p:nvPr/>
        </p:nvPicPr>
        <p:blipFill>
          <a:blip r:embed="rId12">
            <a:alphaModFix/>
          </a:blip>
          <a:stretch>
            <a:fillRect/>
          </a:stretch>
        </p:blipFill>
        <p:spPr>
          <a:xfrm>
            <a:off x="24099125" y="13960275"/>
            <a:ext cx="6034300" cy="8323900"/>
          </a:xfrm>
          <a:prstGeom prst="rect">
            <a:avLst/>
          </a:prstGeom>
          <a:noFill/>
          <a:ln>
            <a:noFill/>
          </a:ln>
        </p:spPr>
      </p:pic>
      <p:pic>
        <p:nvPicPr>
          <p:cNvPr id="115" name="Shape 115"/>
          <p:cNvPicPr preferRelativeResize="0"/>
          <p:nvPr/>
        </p:nvPicPr>
        <p:blipFill>
          <a:blip r:embed="rId13">
            <a:alphaModFix/>
          </a:blip>
          <a:stretch>
            <a:fillRect/>
          </a:stretch>
        </p:blipFill>
        <p:spPr>
          <a:xfrm>
            <a:off x="11709237" y="32470925"/>
            <a:ext cx="10791825" cy="8467725"/>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