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</p:sldIdLst>
  <p:sldSz cy="43891200" cx="32918400"/>
  <p:notesSz cx="6858000" cy="9144000"/>
  <p:embeddedFontLst>
    <p:embeddedFont>
      <p:font typeface="Helvetica Neue"/>
      <p:regular r:id="rId6"/>
      <p:bold r:id="rId7"/>
      <p:italic r:id="rId8"/>
      <p:bold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HelveticaNeue-boldItalic.fntdata"/><Relationship Id="rId5" Type="http://schemas.openxmlformats.org/officeDocument/2006/relationships/slide" Target="slides/slide1.xml"/><Relationship Id="rId6" Type="http://schemas.openxmlformats.org/officeDocument/2006/relationships/font" Target="fonts/HelveticaNeue-regular.fntdata"/><Relationship Id="rId7" Type="http://schemas.openxmlformats.org/officeDocument/2006/relationships/font" Target="fonts/HelveticaNeue-bold.fntdata"/><Relationship Id="rId8" Type="http://schemas.openxmlformats.org/officeDocument/2006/relationships/font" Target="fonts/HelveticaNeue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040" cy="41144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60" name="Shape 6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1645919" y="1751040"/>
            <a:ext cx="29626198" cy="7329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645919" y="10270439"/>
            <a:ext cx="29626198" cy="2545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1645919" y="1751040"/>
            <a:ext cx="29626198" cy="7329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1645919" y="10270439"/>
            <a:ext cx="29626198" cy="12142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1645919" y="23566679"/>
            <a:ext cx="29626198" cy="12142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1645919" y="1751040"/>
            <a:ext cx="29626198" cy="7329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1645919" y="10270439"/>
            <a:ext cx="14457239" cy="12142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16826400" y="10270439"/>
            <a:ext cx="14457239" cy="12142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9" name="Shape 49"/>
          <p:cNvSpPr txBox="1"/>
          <p:nvPr>
            <p:ph idx="3" type="body"/>
          </p:nvPr>
        </p:nvSpPr>
        <p:spPr>
          <a:xfrm>
            <a:off x="16826400" y="23566679"/>
            <a:ext cx="14457239" cy="12142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0" name="Shape 50"/>
          <p:cNvSpPr txBox="1"/>
          <p:nvPr>
            <p:ph idx="4" type="body"/>
          </p:nvPr>
        </p:nvSpPr>
        <p:spPr>
          <a:xfrm>
            <a:off x="1645919" y="23566679"/>
            <a:ext cx="14457239" cy="12142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1645919" y="1751040"/>
            <a:ext cx="29626198" cy="7329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645919" y="10270439"/>
            <a:ext cx="29626198" cy="25456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1645919" y="10270439"/>
            <a:ext cx="29626198" cy="25456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pic>
        <p:nvPicPr>
          <p:cNvPr id="55" name="Shape 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45559" y="11179439"/>
            <a:ext cx="29626198" cy="23637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45559" y="11179439"/>
            <a:ext cx="29626198" cy="23637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1645919" y="1751040"/>
            <a:ext cx="29626198" cy="7329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1645919" y="10270439"/>
            <a:ext cx="29626198" cy="25456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1645919" y="1751040"/>
            <a:ext cx="29626198" cy="7329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1645919" y="10270439"/>
            <a:ext cx="14457239" cy="25456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1" name="Shape 21"/>
          <p:cNvSpPr txBox="1"/>
          <p:nvPr>
            <p:ph idx="2" type="body"/>
          </p:nvPr>
        </p:nvSpPr>
        <p:spPr>
          <a:xfrm>
            <a:off x="16826400" y="10270439"/>
            <a:ext cx="14457239" cy="25456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1645919" y="1751040"/>
            <a:ext cx="29626198" cy="7329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subTitle"/>
          </p:nvPr>
        </p:nvSpPr>
        <p:spPr>
          <a:xfrm>
            <a:off x="1645919" y="1751040"/>
            <a:ext cx="29626198" cy="33975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1645919" y="1751040"/>
            <a:ext cx="29626198" cy="7329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1645919" y="10270439"/>
            <a:ext cx="14457239" cy="12142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1645919" y="23566679"/>
            <a:ext cx="14457239" cy="12142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0" name="Shape 30"/>
          <p:cNvSpPr txBox="1"/>
          <p:nvPr>
            <p:ph idx="3" type="body"/>
          </p:nvPr>
        </p:nvSpPr>
        <p:spPr>
          <a:xfrm>
            <a:off x="16826400" y="10270439"/>
            <a:ext cx="14457239" cy="25456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1645919" y="1751040"/>
            <a:ext cx="29626198" cy="7329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1645919" y="10270439"/>
            <a:ext cx="14457239" cy="25456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16826400" y="10270439"/>
            <a:ext cx="14457239" cy="12142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3" type="body"/>
          </p:nvPr>
        </p:nvSpPr>
        <p:spPr>
          <a:xfrm>
            <a:off x="16826400" y="23566679"/>
            <a:ext cx="14457239" cy="12142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1645919" y="1751040"/>
            <a:ext cx="29626198" cy="7329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1645919" y="10270439"/>
            <a:ext cx="14457239" cy="12142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16826400" y="10270439"/>
            <a:ext cx="14457239" cy="12142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1645919" y="23566679"/>
            <a:ext cx="29626198" cy="12142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idx="10" type="dt"/>
          </p:nvPr>
        </p:nvSpPr>
        <p:spPr>
          <a:xfrm>
            <a:off x="1644480" y="39968640"/>
            <a:ext cx="7681679" cy="3047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11247479" y="39968640"/>
            <a:ext cx="10424880" cy="3047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23591879" y="39968640"/>
            <a:ext cx="7681679" cy="304776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00" lIns="428400" rIns="428400" tIns="214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9" name="Shape 9"/>
          <p:cNvSpPr txBox="1"/>
          <p:nvPr>
            <p:ph type="title"/>
          </p:nvPr>
        </p:nvSpPr>
        <p:spPr>
          <a:xfrm>
            <a:off x="1645919" y="1751040"/>
            <a:ext cx="29626198" cy="7329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1645919" y="10270439"/>
            <a:ext cx="29626198" cy="25456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03.png"/><Relationship Id="rId10" Type="http://schemas.openxmlformats.org/officeDocument/2006/relationships/image" Target="../media/image01.png"/><Relationship Id="rId13" Type="http://schemas.openxmlformats.org/officeDocument/2006/relationships/image" Target="../media/image08.jpg"/><Relationship Id="rId12" Type="http://schemas.openxmlformats.org/officeDocument/2006/relationships/image" Target="../media/image0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png"/><Relationship Id="rId4" Type="http://schemas.openxmlformats.org/officeDocument/2006/relationships/image" Target="../media/image04.png"/><Relationship Id="rId9" Type="http://schemas.openxmlformats.org/officeDocument/2006/relationships/image" Target="../media/image07.png"/><Relationship Id="rId15" Type="http://schemas.openxmlformats.org/officeDocument/2006/relationships/image" Target="../media/image11.png"/><Relationship Id="rId14" Type="http://schemas.openxmlformats.org/officeDocument/2006/relationships/image" Target="../media/image15.png"/><Relationship Id="rId17" Type="http://schemas.openxmlformats.org/officeDocument/2006/relationships/image" Target="../media/image17.png"/><Relationship Id="rId16" Type="http://schemas.openxmlformats.org/officeDocument/2006/relationships/image" Target="../media/image13.png"/><Relationship Id="rId5" Type="http://schemas.openxmlformats.org/officeDocument/2006/relationships/image" Target="../media/image09.png"/><Relationship Id="rId19" Type="http://schemas.openxmlformats.org/officeDocument/2006/relationships/image" Target="../media/image16.png"/><Relationship Id="rId6" Type="http://schemas.openxmlformats.org/officeDocument/2006/relationships/image" Target="../media/image14.png"/><Relationship Id="rId18" Type="http://schemas.openxmlformats.org/officeDocument/2006/relationships/image" Target="../media/image10.png"/><Relationship Id="rId7" Type="http://schemas.openxmlformats.org/officeDocument/2006/relationships/image" Target="../media/image12.png"/><Relationship Id="rId8" Type="http://schemas.openxmlformats.org/officeDocument/2006/relationships/image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9075250" y="1610916"/>
            <a:ext cx="153570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300" lIns="98625" rIns="98625" tIns="49300">
            <a:noAutofit/>
          </a:bodyPr>
          <a:lstStyle/>
          <a:p>
            <a:pPr indent="0" lvl="0" marL="0" marR="0" rtl="0" algn="ctr">
              <a:lnSpc>
                <a:spcPct val="30000"/>
              </a:lnSpc>
              <a:spcBef>
                <a:spcPts val="0"/>
              </a:spcBef>
              <a:buSzPct val="25000"/>
              <a:buNone/>
            </a:pPr>
            <a:r>
              <a:rPr b="1" i="0" lang="en-US" sz="7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Senior Project, 2017, Spring</a:t>
            </a:r>
          </a:p>
        </p:txBody>
      </p:sp>
      <p:sp>
        <p:nvSpPr>
          <p:cNvPr id="63" name="Shape 63"/>
          <p:cNvSpPr/>
          <p:nvPr/>
        </p:nvSpPr>
        <p:spPr>
          <a:xfrm>
            <a:off x="6567479" y="2590919"/>
            <a:ext cx="19797120" cy="2452319"/>
          </a:xfrm>
          <a:prstGeom prst="rect">
            <a:avLst/>
          </a:prstGeom>
          <a:noFill/>
          <a:ln>
            <a:noFill/>
          </a:ln>
        </p:spPr>
        <p:txBody>
          <a:bodyPr anchorCtr="0" anchor="t" bIns="49300" lIns="98625" rIns="98625" tIns="49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6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SkillCourt 7.0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3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Student: </a:t>
            </a:r>
            <a:r>
              <a:rPr b="0" i="0" lang="en-US" sz="3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Alvaro Silva, Florida International University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3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Mentor:</a:t>
            </a:r>
            <a:r>
              <a:rPr b="1" i="1" lang="en-US" sz="3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-US" sz="3500">
                <a:solidFill>
                  <a:srgbClr val="595959"/>
                </a:solidFill>
              </a:rPr>
              <a:t>Guomundur Traustason, </a:t>
            </a:r>
            <a:r>
              <a:rPr b="0" i="1" lang="en-US" sz="3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Mohsen Taheri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3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Instructor:</a:t>
            </a:r>
            <a:r>
              <a:rPr b="1" i="1" lang="en-US" sz="3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Masoud Sadjadi, Florida International University</a:t>
            </a:r>
          </a:p>
        </p:txBody>
      </p:sp>
      <p:sp>
        <p:nvSpPr>
          <p:cNvPr id="64" name="Shape 64"/>
          <p:cNvSpPr/>
          <p:nvPr/>
        </p:nvSpPr>
        <p:spPr>
          <a:xfrm>
            <a:off x="877679" y="5321880"/>
            <a:ext cx="31089300" cy="35661300"/>
          </a:xfrm>
          <a:prstGeom prst="rect">
            <a:avLst/>
          </a:prstGeom>
          <a:noFill/>
          <a:ln cap="flat" cmpd="sng" w="63350">
            <a:solidFill>
              <a:srgbClr val="B7B7B7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990720" y="41924518"/>
            <a:ext cx="4979519" cy="729719"/>
          </a:xfrm>
          <a:prstGeom prst="rect">
            <a:avLst/>
          </a:prstGeom>
          <a:solidFill>
            <a:srgbClr val="FFFFFF"/>
          </a:solidFill>
          <a:ln cap="flat" cmpd="sng" w="126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00" lIns="98625" rIns="98625" tIns="49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Acknowledgement</a:t>
            </a:r>
          </a:p>
        </p:txBody>
      </p:sp>
      <p:sp>
        <p:nvSpPr>
          <p:cNvPr id="66" name="Shape 66"/>
          <p:cNvSpPr/>
          <p:nvPr/>
        </p:nvSpPr>
        <p:spPr>
          <a:xfrm>
            <a:off x="15925679" y="446039"/>
            <a:ext cx="4723920" cy="1077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3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School of Computing &amp; Information Sciences</a:t>
            </a:r>
          </a:p>
        </p:txBody>
      </p:sp>
      <p:pic>
        <p:nvPicPr>
          <p:cNvPr id="67" name="Shape 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82479" y="380880"/>
            <a:ext cx="2630160" cy="121896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/>
          <p:nvPr/>
        </p:nvSpPr>
        <p:spPr>
          <a:xfrm>
            <a:off x="1329717" y="11526596"/>
            <a:ext cx="9003000" cy="69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9300" lIns="98625" rIns="98625" tIns="49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41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Requirements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41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a </a:t>
            </a:r>
            <a:r>
              <a:rPr b="0" i="1" lang="en-US" sz="41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Challenger</a:t>
            </a:r>
            <a:r>
              <a:rPr b="0" i="0" lang="en-US" sz="41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 want to:</a:t>
            </a: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buClr>
                <a:srgbClr val="336699"/>
              </a:buClr>
              <a:buSzPct val="100000"/>
              <a:buFont typeface="Arial"/>
              <a:buChar char="•"/>
            </a:pPr>
            <a:r>
              <a:rPr b="0" i="0" lang="en-US" sz="41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Search for a player.</a:t>
            </a: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buClr>
                <a:srgbClr val="336699"/>
              </a:buClr>
              <a:buSzPct val="100000"/>
              <a:buFont typeface="Arial"/>
              <a:buChar char="•"/>
            </a:pPr>
            <a:r>
              <a:rPr b="0" i="0" lang="en-US" sz="41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Send invitation to this player.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buClr>
                <a:srgbClr val="336699"/>
              </a:buClr>
              <a:buFont typeface="Arial"/>
              <a:buNone/>
            </a:pPr>
            <a:r>
              <a:t/>
            </a:r>
            <a:endParaRPr b="0" i="0" sz="4100" u="none" cap="none" strike="noStrike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41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a </a:t>
            </a:r>
            <a:r>
              <a:rPr b="0" i="1" lang="en-US" sz="41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Challenged</a:t>
            </a:r>
            <a:r>
              <a:rPr b="0" i="0" lang="en-US" sz="41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 want to:</a:t>
            </a: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buClr>
                <a:srgbClr val="336699"/>
              </a:buClr>
              <a:buSzPct val="100000"/>
              <a:buFont typeface="Arial"/>
              <a:buChar char="•"/>
            </a:pPr>
            <a:r>
              <a:rPr b="0" i="0" lang="en-US" sz="41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Receive notifications.</a:t>
            </a: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buClr>
                <a:srgbClr val="336699"/>
              </a:buClr>
              <a:buSzPct val="100000"/>
              <a:buFont typeface="Arial"/>
              <a:buChar char="•"/>
            </a:pPr>
            <a:r>
              <a:rPr b="0" i="0" lang="en-US" sz="41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 notification.</a:t>
            </a: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buClr>
                <a:srgbClr val="336699"/>
              </a:buClr>
              <a:buSzPct val="100000"/>
              <a:buFont typeface="Arial"/>
              <a:buChar char="•"/>
            </a:pPr>
            <a:r>
              <a:rPr b="0" i="0" lang="en-US" sz="41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Accept or Decline invitation.</a:t>
            </a: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buClr>
                <a:srgbClr val="336699"/>
              </a:buClr>
              <a:buFont typeface="Arial"/>
              <a:buNone/>
            </a:pPr>
            <a:r>
              <a:t/>
            </a:r>
            <a:endParaRPr b="0" i="0" sz="4100" u="none" cap="none" strike="noStrike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buClr>
                <a:srgbClr val="336699"/>
              </a:buClr>
              <a:buFont typeface="Arial"/>
              <a:buNone/>
            </a:pPr>
            <a:r>
              <a:t/>
            </a:r>
            <a:endParaRPr b="0" i="0" sz="4100" u="none" cap="none" strike="noStrike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buClr>
                <a:srgbClr val="336699"/>
              </a:buClr>
              <a:buFont typeface="Arial"/>
              <a:buNone/>
            </a:pPr>
            <a:r>
              <a:t/>
            </a:r>
            <a:endParaRPr b="0" i="0" sz="4100" u="none" cap="none" strike="noStrike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buClr>
                <a:srgbClr val="336699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Shape 69"/>
          <p:cNvSpPr/>
          <p:nvPr/>
        </p:nvSpPr>
        <p:spPr>
          <a:xfrm>
            <a:off x="21751875" y="27488850"/>
            <a:ext cx="9816000" cy="79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9300" lIns="98625" rIns="98625" tIns="49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41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Summary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552450" lvl="0" marL="571500" marR="0" rtl="0" algn="just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ct val="100000"/>
              <a:buFont typeface="Arial"/>
              <a:buChar char="•"/>
            </a:pPr>
            <a:r>
              <a:rPr b="0" i="0" lang="en-US" sz="33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app now is capable of sending invitations to other users.</a:t>
            </a:r>
          </a:p>
          <a:p>
            <a:pPr indent="-552450" lvl="0" marL="571500" marR="0" rtl="0" algn="just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ct val="100000"/>
              <a:buFont typeface="Arial"/>
              <a:buChar char="•"/>
            </a:pPr>
            <a:r>
              <a:rPr b="0" i="0" lang="en-US" sz="33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Challenger just need to search the user by his email.</a:t>
            </a:r>
          </a:p>
          <a:p>
            <a:pPr indent="-552450" lvl="0" marL="571500" marR="0" rtl="0" algn="just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ct val="100000"/>
              <a:buFont typeface="Arial"/>
              <a:buChar char="•"/>
            </a:pPr>
            <a:r>
              <a:rPr b="0" i="0" lang="en-US" sz="33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the user is in the database, the system will take his Registration Key.</a:t>
            </a:r>
          </a:p>
          <a:p>
            <a:pPr indent="-552450" lvl="0" marL="571500" marR="0" rtl="0" algn="just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ct val="100000"/>
              <a:buFont typeface="Arial"/>
              <a:buChar char="•"/>
            </a:pPr>
            <a:r>
              <a:rPr b="0" i="0" lang="en-US" sz="33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System will send the Key to the Server by HTTP POST request.</a:t>
            </a:r>
          </a:p>
          <a:p>
            <a:pPr indent="-552450" lvl="0" marL="571500" marR="0" rtl="0" algn="just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ct val="100000"/>
              <a:buFont typeface="Arial"/>
              <a:buChar char="•"/>
            </a:pPr>
            <a:r>
              <a:rPr b="0" i="0" lang="en-US" sz="33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Server will interact with the FCM to send the notification to the target user.</a:t>
            </a:r>
          </a:p>
          <a:p>
            <a:pPr indent="-552450" lvl="0" marL="571500" marR="0" rtl="0" algn="just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ct val="100000"/>
              <a:buFont typeface="Arial"/>
              <a:buChar char="•"/>
            </a:pPr>
            <a:r>
              <a:rPr b="0" i="0" lang="en-US" sz="33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Target user will receive notification.</a:t>
            </a:r>
          </a:p>
          <a:p>
            <a:pPr indent="-552450" lvl="0" marL="571500" marR="0" rtl="0" algn="just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ct val="100000"/>
              <a:buFont typeface="Arial"/>
              <a:buChar char="•"/>
            </a:pPr>
            <a:r>
              <a:rPr b="0" i="0" lang="en-US" sz="33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Clicking the notification will send the user to the Accept/Decline screen</a:t>
            </a:r>
            <a:r>
              <a:rPr lang="en-US" sz="33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</a:p>
        </p:txBody>
      </p:sp>
      <p:sp>
        <p:nvSpPr>
          <p:cNvPr id="70" name="Shape 70"/>
          <p:cNvSpPr/>
          <p:nvPr/>
        </p:nvSpPr>
        <p:spPr>
          <a:xfrm>
            <a:off x="6342839" y="41615640"/>
            <a:ext cx="25736761" cy="1356119"/>
          </a:xfrm>
          <a:prstGeom prst="rect">
            <a:avLst/>
          </a:prstGeom>
          <a:noFill/>
          <a:ln cap="flat" cmpd="sng" w="63350">
            <a:solidFill>
              <a:srgbClr val="B7B7B7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material presented in this poster is based upon the work supported by Mohsen Taheri. I am thankful to the help that I received from my group members, Chandan Aubel, Antonio Riverol, and from the project owner Guomundur “Gummi” Traustason.</a:t>
            </a:r>
            <a:r>
              <a:rPr b="0" i="0" lang="en-US" sz="18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71" name="Shape 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1520" y="1377000"/>
            <a:ext cx="8669519" cy="2719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326350" y="35097525"/>
            <a:ext cx="5670000" cy="567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111789" y="10898712"/>
            <a:ext cx="12891600" cy="69828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/>
          <p:nvPr/>
        </p:nvSpPr>
        <p:spPr>
          <a:xfrm>
            <a:off x="13801342" y="10398586"/>
            <a:ext cx="9975300" cy="59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9300" lIns="98625" rIns="98625" tIns="49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4100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System Design</a:t>
            </a:r>
          </a:p>
        </p:txBody>
      </p:sp>
      <p:sp>
        <p:nvSpPr>
          <p:cNvPr id="75" name="Shape 75"/>
          <p:cNvSpPr/>
          <p:nvPr/>
        </p:nvSpPr>
        <p:spPr>
          <a:xfrm>
            <a:off x="1551900" y="27393525"/>
            <a:ext cx="9199800" cy="132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300" lIns="98625" rIns="98625" tIns="49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4100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Implementation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2400" strike="noStrike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6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handling notifications:</a:t>
            </a:r>
          </a:p>
          <a:p>
            <a:pPr indent="-571500" lvl="0" marL="571500" marR="0" rtl="0" algn="just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ct val="100000"/>
              <a:buFont typeface="Arial"/>
              <a:buChar char="•"/>
            </a:pPr>
            <a:r>
              <a:rPr b="0" lang="en-US" sz="3600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the Firebase Cloud Messaging for sending notifications to devices.</a:t>
            </a:r>
          </a:p>
          <a:p>
            <a:pPr indent="-571500" lvl="0" marL="571500" marR="0" rtl="0" algn="just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ct val="100000"/>
              <a:buFont typeface="Arial"/>
              <a:buChar char="•"/>
            </a:pPr>
            <a:r>
              <a:rPr lang="en-US" sz="36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a server that interacts with this service.</a:t>
            </a:r>
          </a:p>
          <a:p>
            <a:pPr indent="-571500" lvl="0" marL="571500" marR="0" rtl="0" algn="just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ct val="100000"/>
              <a:buFont typeface="Arial"/>
              <a:buChar char="•"/>
            </a:pPr>
            <a:r>
              <a:rPr lang="en-US" sz="36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Server is based in Node.js and is hosted in Heroku.</a:t>
            </a:r>
          </a:p>
          <a:p>
            <a:pPr indent="-571500" lvl="0" marL="571500" marR="0" rtl="0" algn="just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ct val="100000"/>
              <a:buFont typeface="Arial"/>
              <a:buChar char="•"/>
            </a:pPr>
            <a:r>
              <a:rPr lang="en-US" sz="36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Server is able to receive HTTP POST requests.</a:t>
            </a:r>
          </a:p>
          <a:p>
            <a:pPr indent="-571500" lvl="0" marL="571500" marR="0" rtl="0" algn="just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ct val="100000"/>
              <a:buFont typeface="Arial"/>
              <a:buChar char="•"/>
            </a:pPr>
            <a:r>
              <a:rPr lang="en-US" sz="36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POST requests are sent by the device using the Apache Library.</a:t>
            </a:r>
          </a:p>
          <a:p>
            <a:pPr indent="-571500" lvl="0" marL="571500" marR="0" rtl="0" algn="just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ct val="100000"/>
              <a:buFont typeface="Arial"/>
              <a:buChar char="•"/>
            </a:pPr>
            <a:r>
              <a:rPr lang="en-US" sz="36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Apache Library provides HTTP services for the device.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6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selecting the challenged player:</a:t>
            </a:r>
          </a:p>
          <a:p>
            <a:pPr indent="-571500" lvl="0" marL="571500" marR="0" rtl="0" algn="just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ct val="100000"/>
              <a:buFont typeface="Arial"/>
              <a:buChar char="•"/>
            </a:pPr>
            <a:r>
              <a:rPr lang="en-US" sz="36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Search the user in the database using his email.</a:t>
            </a:r>
          </a:p>
          <a:p>
            <a:pPr indent="-571500" lvl="0" marL="571500" marR="0" rtl="0" algn="just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ct val="100000"/>
              <a:buFont typeface="Arial"/>
              <a:buChar char="•"/>
            </a:pPr>
            <a:r>
              <a:rPr lang="en-US" sz="36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After locating the user, system will take his Registration Key.</a:t>
            </a:r>
          </a:p>
          <a:p>
            <a:pPr indent="-571500" lvl="0" marL="571500" marR="0" rtl="0" algn="just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ct val="100000"/>
              <a:buFont typeface="Arial"/>
              <a:buChar char="•"/>
            </a:pPr>
            <a:r>
              <a:rPr lang="en-US" sz="36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Registration Key is going to be send to the Server.</a:t>
            </a:r>
          </a:p>
          <a:p>
            <a:pPr indent="-571500" lvl="0" marL="571500" marR="0" rtl="0" algn="just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ct val="100000"/>
              <a:buFont typeface="Arial"/>
              <a:buChar char="•"/>
            </a:pPr>
            <a:r>
              <a:rPr lang="en-US" sz="36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Server will use this Key to target the user.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999999"/>
                </a:solidFill>
              </a:rPr>
              <a:t>z</a:t>
            </a:r>
          </a:p>
        </p:txBody>
      </p:sp>
      <p:pic>
        <p:nvPicPr>
          <p:cNvPr descr="use_case copy.png" id="76" name="Shape 7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172450" y="11391438"/>
            <a:ext cx="9975300" cy="713009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/>
          <p:nvPr/>
        </p:nvSpPr>
        <p:spPr>
          <a:xfrm>
            <a:off x="12295850" y="6034325"/>
            <a:ext cx="9816000" cy="41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9300" lIns="98625" rIns="98625" tIns="49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41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Current System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rtl="0" algn="just">
              <a:spcBef>
                <a:spcPts val="0"/>
              </a:spcBef>
              <a:buClr>
                <a:srgbClr val="000000"/>
              </a:buClr>
              <a:buSzPct val="27500"/>
              <a:buNone/>
            </a:pPr>
            <a:r>
              <a:rPr i="1" lang="en-US" sz="40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SkillCourt app:</a:t>
            </a:r>
          </a:p>
          <a:p>
            <a:pPr indent="-571500" lvl="0" marL="571500" rtl="0" algn="just">
              <a:spcBef>
                <a:spcPts val="0"/>
              </a:spcBef>
              <a:buClr>
                <a:srgbClr val="434343"/>
              </a:buClr>
              <a:buSzPct val="100000"/>
              <a:buChar char="•"/>
            </a:pPr>
            <a:r>
              <a:rPr lang="en-US" sz="40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Unique mode: Single Player.</a:t>
            </a:r>
          </a:p>
          <a:p>
            <a:pPr indent="-571500" lvl="0" marL="571500" rtl="0" algn="just">
              <a:spcBef>
                <a:spcPts val="0"/>
              </a:spcBef>
              <a:buClr>
                <a:srgbClr val="434343"/>
              </a:buClr>
              <a:buSzPct val="100000"/>
              <a:buChar char="•"/>
            </a:pPr>
            <a:r>
              <a:rPr lang="en-US" sz="40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capable of sending or receiving notifications.</a:t>
            </a:r>
          </a:p>
        </p:txBody>
      </p:sp>
      <p:sp>
        <p:nvSpPr>
          <p:cNvPr id="78" name="Shape 78"/>
          <p:cNvSpPr/>
          <p:nvPr/>
        </p:nvSpPr>
        <p:spPr>
          <a:xfrm>
            <a:off x="22271275" y="5822175"/>
            <a:ext cx="9427800" cy="485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9300" lIns="98625" rIns="98625" tIns="49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41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Solution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571500" lvl="0" marL="571500" rtl="0">
              <a:spcBef>
                <a:spcPts val="0"/>
              </a:spcBef>
              <a:buClr>
                <a:srgbClr val="434343"/>
              </a:buClr>
              <a:buSzPct val="100000"/>
              <a:buChar char="•"/>
            </a:pPr>
            <a:r>
              <a:rPr lang="en-US" sz="40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a Multiplayer Mode</a:t>
            </a:r>
          </a:p>
          <a:p>
            <a:pPr indent="-571500" lvl="0" marL="571500" rtl="0">
              <a:spcBef>
                <a:spcPts val="0"/>
              </a:spcBef>
              <a:buClr>
                <a:srgbClr val="434343"/>
              </a:buClr>
              <a:buSzPct val="100000"/>
              <a:buChar char="•"/>
            </a:pPr>
            <a:r>
              <a:rPr lang="en-US" sz="40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Players can challenge other players by sending requests.</a:t>
            </a:r>
          </a:p>
          <a:p>
            <a:pPr indent="-571500" lvl="0" marL="571500" rtl="0">
              <a:spcBef>
                <a:spcPts val="0"/>
              </a:spcBef>
              <a:buClr>
                <a:srgbClr val="434343"/>
              </a:buClr>
              <a:buSzPct val="100000"/>
              <a:buChar char="•"/>
            </a:pPr>
            <a:r>
              <a:rPr lang="en-US" sz="40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Players play simultaneously.</a:t>
            </a:r>
          </a:p>
          <a:p>
            <a:pPr indent="-571500" lvl="0" marL="571500" rtl="0">
              <a:spcBef>
                <a:spcPts val="0"/>
              </a:spcBef>
              <a:buClr>
                <a:srgbClr val="434343"/>
              </a:buClr>
              <a:buSzPct val="100000"/>
              <a:buChar char="•"/>
            </a:pPr>
            <a:r>
              <a:rPr lang="en-US" sz="40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Players receive results during and after the game.</a:t>
            </a: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buClr>
                <a:srgbClr val="336699"/>
              </a:buClr>
              <a:buFont typeface="Arial"/>
              <a:buNone/>
            </a:pPr>
            <a:r>
              <a:t/>
            </a:r>
            <a:endParaRPr b="0" i="0" sz="4100" u="none" cap="none" strike="noStrike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buClr>
                <a:srgbClr val="336699"/>
              </a:buClr>
              <a:buFont typeface="Arial"/>
              <a:buNone/>
            </a:pPr>
            <a:r>
              <a:t/>
            </a:r>
            <a:endParaRPr b="0" i="0" sz="4100" u="none" cap="none" strike="noStrike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buClr>
                <a:srgbClr val="336699"/>
              </a:buClr>
              <a:buFont typeface="Arial"/>
              <a:buNone/>
            </a:pPr>
            <a:r>
              <a:t/>
            </a:r>
            <a:endParaRPr b="0" i="0" sz="4100" u="none" cap="none" strike="noStrike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buClr>
                <a:srgbClr val="336699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1329725" y="6034325"/>
            <a:ext cx="10457400" cy="503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9300" lIns="98625" rIns="98625" tIns="49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41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571500" lvl="0" marL="571500" rtl="0" algn="just">
              <a:spcBef>
                <a:spcPts val="0"/>
              </a:spcBef>
              <a:buClr>
                <a:srgbClr val="434343"/>
              </a:buClr>
              <a:buSzPct val="100000"/>
              <a:buChar char="•"/>
            </a:pPr>
            <a:r>
              <a:rPr lang="en-US" sz="40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Players wants to play against other players.</a:t>
            </a:r>
          </a:p>
          <a:p>
            <a:pPr indent="-571500" lvl="0" marL="571500" rtl="0" algn="just">
              <a:spcBef>
                <a:spcPts val="0"/>
              </a:spcBef>
              <a:buClr>
                <a:srgbClr val="434343"/>
              </a:buClr>
              <a:buSzPct val="100000"/>
              <a:buChar char="•"/>
            </a:pPr>
            <a:r>
              <a:rPr lang="en-US" sz="40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Players want to compare their performance with other players.</a:t>
            </a:r>
          </a:p>
          <a:p>
            <a:pPr indent="-571500" lvl="0" marL="571500" rtl="0" algn="just">
              <a:spcBef>
                <a:spcPts val="0"/>
              </a:spcBef>
              <a:buClr>
                <a:srgbClr val="434343"/>
              </a:buClr>
              <a:buSzPct val="100000"/>
              <a:buChar char="•"/>
            </a:pPr>
            <a:r>
              <a:rPr lang="en-US" sz="40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Players want these features to be on real time.</a:t>
            </a:r>
          </a:p>
        </p:txBody>
      </p:sp>
      <p:sp>
        <p:nvSpPr>
          <p:cNvPr id="80" name="Shape 80"/>
          <p:cNvSpPr/>
          <p:nvPr/>
        </p:nvSpPr>
        <p:spPr>
          <a:xfrm>
            <a:off x="11117425" y="28179650"/>
            <a:ext cx="10457400" cy="92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9300" lIns="98625" rIns="98625" tIns="49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41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Verification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3600" strike="noStrike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7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Send Invitation</a:t>
            </a:r>
          </a:p>
          <a:p>
            <a:pPr indent="-577850" lvl="0" marL="571500" rtl="0" algn="just">
              <a:spcBef>
                <a:spcPts val="400"/>
              </a:spcBef>
              <a:buClr>
                <a:srgbClr val="595959"/>
              </a:buClr>
              <a:buSzPct val="100000"/>
              <a:buFont typeface="Arial"/>
              <a:buChar char="•"/>
            </a:pPr>
            <a:r>
              <a:rPr lang="en-US" sz="3700" u="sng">
                <a:solidFill>
                  <a:srgbClr val="595959"/>
                </a:solidFill>
                <a:highlight>
                  <a:srgbClr val="FFFFFF"/>
                </a:highlight>
              </a:rPr>
              <a:t>Description:</a:t>
            </a:r>
            <a:r>
              <a:rPr lang="en-US" sz="3700">
                <a:solidFill>
                  <a:srgbClr val="595959"/>
                </a:solidFill>
                <a:highlight>
                  <a:srgbClr val="FFFFFF"/>
                </a:highlight>
              </a:rPr>
              <a:t> Test if the implementation for sending the notification for multiplayer mode works..</a:t>
            </a:r>
          </a:p>
          <a:p>
            <a:pPr indent="-577850" lvl="0" marL="571500" rtl="0" algn="just">
              <a:spcBef>
                <a:spcPts val="400"/>
              </a:spcBef>
              <a:buClr>
                <a:srgbClr val="595959"/>
              </a:buClr>
              <a:buSzPct val="100000"/>
              <a:buFont typeface="Arial"/>
              <a:buChar char="•"/>
            </a:pPr>
            <a:r>
              <a:rPr lang="en-US" sz="3700" u="sng">
                <a:solidFill>
                  <a:srgbClr val="595959"/>
                </a:solidFill>
                <a:highlight>
                  <a:srgbClr val="FFFFFF"/>
                </a:highlight>
              </a:rPr>
              <a:t>Expected Results</a:t>
            </a:r>
            <a:r>
              <a:rPr lang="en-US" sz="3700">
                <a:solidFill>
                  <a:srgbClr val="595959"/>
                </a:solidFill>
                <a:highlight>
                  <a:srgbClr val="FFFFFF"/>
                </a:highlight>
              </a:rPr>
              <a:t>: Convert the Registration ID in a JSON object, send this to the app server, server to decode, send the Registration ID to FCM Server; create a room and add the challenger to it.</a:t>
            </a:r>
          </a:p>
          <a:p>
            <a:pPr indent="-577850" lvl="0" marL="571500" rtl="0" algn="just">
              <a:spcBef>
                <a:spcPts val="400"/>
              </a:spcBef>
              <a:buClr>
                <a:srgbClr val="595959"/>
              </a:buClr>
              <a:buSzPct val="100000"/>
              <a:buFont typeface="Arial"/>
              <a:buChar char="•"/>
            </a:pPr>
            <a:r>
              <a:rPr lang="en-US" sz="3700" u="sng">
                <a:solidFill>
                  <a:srgbClr val="595959"/>
                </a:solidFill>
                <a:highlight>
                  <a:srgbClr val="FFFFFF"/>
                </a:highlight>
              </a:rPr>
              <a:t>Actual Result</a:t>
            </a:r>
            <a:r>
              <a:rPr lang="en-US" sz="3700">
                <a:solidFill>
                  <a:srgbClr val="595959"/>
                </a:solidFill>
                <a:highlight>
                  <a:srgbClr val="FFFFFF"/>
                </a:highlight>
              </a:rPr>
              <a:t>: Converts, decodes, send the Registration ID, creates the room and adds the challenger.</a:t>
            </a:r>
          </a:p>
          <a:p>
            <a:pPr lvl="0" rtl="0" algn="just">
              <a:spcBef>
                <a:spcPts val="400"/>
              </a:spcBef>
              <a:buNone/>
            </a:pPr>
            <a:r>
              <a:t/>
            </a:r>
            <a:endParaRPr sz="3700">
              <a:solidFill>
                <a:srgbClr val="595959"/>
              </a:solidFill>
              <a:highlight>
                <a:srgbClr val="FFFFFF"/>
              </a:highlight>
            </a:endParaRPr>
          </a:p>
          <a:p>
            <a:pPr lvl="0" rtl="0" algn="just">
              <a:spcBef>
                <a:spcPts val="400"/>
              </a:spcBef>
              <a:buNone/>
            </a:pPr>
            <a:r>
              <a:t/>
            </a:r>
            <a:endParaRPr sz="3700">
              <a:solidFill>
                <a:srgbClr val="595959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400"/>
              </a:spcBef>
              <a:buNone/>
            </a:pPr>
            <a:r>
              <a:t/>
            </a:r>
            <a:endParaRPr sz="3700">
              <a:solidFill>
                <a:srgbClr val="595959"/>
              </a:solidFill>
              <a:highlight>
                <a:srgbClr val="FFFFFF"/>
              </a:highlight>
            </a:endParaRPr>
          </a:p>
          <a:p>
            <a:pPr indent="457200" lvl="0" marL="2743200" rtl="0" algn="l">
              <a:spcBef>
                <a:spcPts val="400"/>
              </a:spcBef>
              <a:buNone/>
            </a:pPr>
            <a:r>
              <a:rPr b="1" lang="en-US" sz="4000">
                <a:solidFill>
                  <a:srgbClr val="595959"/>
                </a:solidFill>
                <a:highlight>
                  <a:srgbClr val="FFFFFF"/>
                </a:highlight>
              </a:rPr>
              <a:t>Status</a:t>
            </a:r>
            <a:r>
              <a:rPr lang="en-US" sz="3500">
                <a:solidFill>
                  <a:srgbClr val="595959"/>
                </a:solidFill>
                <a:highlight>
                  <a:srgbClr val="FFFFFF"/>
                </a:highlight>
              </a:rPr>
              <a:t>:</a:t>
            </a:r>
          </a:p>
        </p:txBody>
      </p:sp>
      <p:sp>
        <p:nvSpPr>
          <p:cNvPr id="81" name="Shape 81"/>
          <p:cNvSpPr/>
          <p:nvPr/>
        </p:nvSpPr>
        <p:spPr>
          <a:xfrm>
            <a:off x="22894875" y="19043950"/>
            <a:ext cx="8461500" cy="79137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10292825" y="19073725"/>
            <a:ext cx="12047400" cy="79137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7281854" y="20405593"/>
            <a:ext cx="3561900" cy="59622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84" name="Shape 8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3445420" y="20437693"/>
            <a:ext cx="3561900" cy="59622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85" name="Shape 85"/>
          <p:cNvSpPr txBox="1"/>
          <p:nvPr/>
        </p:nvSpPr>
        <p:spPr>
          <a:xfrm>
            <a:off x="23523840" y="19471740"/>
            <a:ext cx="7275000" cy="7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4400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PLAYER 2 (CHALLENGED)</a:t>
            </a:r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8376054" y="20453918"/>
            <a:ext cx="3561900" cy="59622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87" name="Shape 8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4573634" y="20425690"/>
            <a:ext cx="3561900" cy="59622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88" name="Shape 8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0771210" y="20425740"/>
            <a:ext cx="3561899" cy="59622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89" name="Shape 89"/>
          <p:cNvSpPr txBox="1"/>
          <p:nvPr/>
        </p:nvSpPr>
        <p:spPr>
          <a:xfrm>
            <a:off x="12717079" y="19543156"/>
            <a:ext cx="7275000" cy="7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4400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PLAYER 1 (CHALLENGER)</a:t>
            </a:r>
          </a:p>
        </p:txBody>
      </p:sp>
      <p:pic>
        <p:nvPicPr>
          <p:cNvPr descr="skillcourt_logo.jpg" id="90" name="Shape 9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8755962" y="-12"/>
            <a:ext cx="3933825" cy="393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6288400" y="2286117"/>
            <a:ext cx="7620600" cy="390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3313967" y="1959462"/>
            <a:ext cx="5421900" cy="19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24285840" y="19405"/>
            <a:ext cx="3867900" cy="236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786925" y="20416737"/>
            <a:ext cx="3562350" cy="595312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95" name="Shape 95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5958862" y="20429075"/>
            <a:ext cx="3562350" cy="595312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96" name="Shape 96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16228122" y="37305652"/>
            <a:ext cx="2369129" cy="236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