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7 seconds.( I will select 2 best slides (i will give them extra points and students will present for CIS committee)</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26" name="Shape 22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6" name="Shape 23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37" name="Shape 23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7" name="Shape 24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48" name="Shape 24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7" name="Shape 25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58" name="Shape 25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4" name="Shape 26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65" name="Shape 26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Introduce the problem that the whole project</a:t>
            </a:r>
            <a:r>
              <a:rPr lang="en-US"/>
              <a:t> (in all versions)</a:t>
            </a:r>
            <a:r>
              <a:rPr b="0" i="0" lang="en-US" sz="1200" u="none" cap="none" strike="noStrike">
                <a:solidFill>
                  <a:schemeClr val="dk1"/>
                </a:solidFill>
                <a:latin typeface="Calibri"/>
                <a:ea typeface="Calibri"/>
                <a:cs typeface="Calibri"/>
                <a:sym typeface="Calibri"/>
              </a:rPr>
              <a:t> tackles</a:t>
            </a:r>
            <a:r>
              <a:rPr lang="en-US"/>
              <a:t> with GIF or screenshot. </a:t>
            </a:r>
          </a:p>
          <a:p>
            <a:pPr lvl="0" marR="0" rtl="0" algn="l">
              <a:lnSpc>
                <a:spcPct val="100000"/>
              </a:lnSpc>
              <a:spcBef>
                <a:spcPts val="0"/>
              </a:spcBef>
              <a:spcAft>
                <a:spcPts val="0"/>
              </a:spcAft>
              <a:buNone/>
            </a:pPr>
            <a:r>
              <a:t/>
            </a:r>
            <a:endParaRPr/>
          </a:p>
        </p:txBody>
      </p:sp>
      <p:sp>
        <p:nvSpPr>
          <p:cNvPr id="158" name="Shape 15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lvl="0" rtl="0">
              <a:spcBef>
                <a:spcPts val="0"/>
              </a:spcBef>
              <a:buClr>
                <a:schemeClr val="dk1"/>
              </a:buClr>
              <a:buSzPct val="91666"/>
              <a:buFont typeface="Arial"/>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7" name="Shape 16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5 seconds</a:t>
            </a:r>
          </a:p>
          <a:p>
            <a:pPr indent="0" lvl="0" marL="0" marR="0" rtl="0" algn="l">
              <a:spcBef>
                <a:spcPts val="0"/>
              </a:spcBef>
              <a:spcAft>
                <a:spcPts val="0"/>
              </a:spcAft>
              <a:buSzPct val="25000"/>
              <a:buNone/>
            </a:pPr>
            <a:r>
              <a:rPr lang="en-US"/>
              <a:t>Show the Use Case Diagram for the whole project.</a:t>
            </a:r>
            <a:br>
              <a:rPr lang="en-US"/>
            </a:br>
            <a:r>
              <a:rPr lang="en-US"/>
              <a:t>Highlight your use cases.</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4" name="Shape 17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20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System decomposition; identify the architecture patterns used </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System deployment – h/w and s/w requirements </a:t>
            </a:r>
          </a:p>
          <a:p>
            <a:pPr indent="0" lvl="0" marL="0" marR="0" rtl="0" algn="l">
              <a:spcBef>
                <a:spcPts val="360"/>
              </a:spcBef>
              <a:spcAft>
                <a:spcPts val="0"/>
              </a:spcAft>
              <a:buSzPct val="25000"/>
              <a:buNone/>
            </a:pPr>
            <a:br>
              <a:rPr lang="en-US"/>
            </a:br>
            <a:br>
              <a:rPr lang="en-US"/>
            </a:b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84" name="Shape 18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Identify the design patterns used (one or more slides).</a:t>
            </a:r>
          </a:p>
          <a:p>
            <a:pPr lvl="0" rtl="0">
              <a:spcBef>
                <a:spcPts val="0"/>
              </a:spcBef>
              <a:buSzPct val="25000"/>
              <a:buNone/>
            </a:pPr>
            <a:r>
              <a:t/>
            </a:r>
            <a:endParaRPr/>
          </a:p>
          <a:p>
            <a:pPr indent="0" lvl="0" marL="0" marR="0" rtl="0" algn="l">
              <a:spcBef>
                <a:spcPts val="360"/>
              </a:spcBef>
              <a:spcAft>
                <a:spcPts val="0"/>
              </a:spcAft>
              <a:buSzPct val="25000"/>
              <a:buNone/>
            </a:pPr>
            <a:r>
              <a:t/>
            </a:r>
            <a:endParaRPr/>
          </a:p>
        </p:txBody>
      </p:sp>
      <p:sp>
        <p:nvSpPr>
          <p:cNvPr id="191" name="Shape 19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8" name="Shape 19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99" name="Shape 19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6" name="Shape 20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5" name="Shape 21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6" name="Shape 21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9" name="Shape 19"/>
          <p:cNvSpPr txBox="1"/>
          <p:nvPr>
            <p:ph type="ctrTitle"/>
          </p:nvPr>
        </p:nvSpPr>
        <p:spPr>
          <a:xfrm>
            <a:off x="1600200" y="2492375"/>
            <a:ext cx="6762748" cy="1470024"/>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0" y="3966882"/>
            <a:ext cx="6762748" cy="1752600"/>
          </a:xfrm>
          <a:prstGeom prst="rect">
            <a:avLst/>
          </a:prstGeom>
          <a:noFill/>
          <a:ln>
            <a:noFill/>
          </a:ln>
        </p:spPr>
        <p:txBody>
          <a:bodyPr anchorCtr="0" anchor="t" bIns="91425" lIns="91425" rIns="91425" tIns="91425"/>
          <a:lstStyle>
            <a:lvl1pPr indent="0" lvl="0" marL="0" marR="0" rtl="0" algn="r">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95" name="Shape 9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00" name="Shape 100"/>
          <p:cNvSpPr txBox="1"/>
          <p:nvPr>
            <p:ph type="title"/>
          </p:nvPr>
        </p:nvSpPr>
        <p:spPr>
          <a:xfrm>
            <a:off x="779464" y="590550"/>
            <a:ext cx="3657600" cy="1162049"/>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7"/>
            <a:ext cx="3657600" cy="5308786"/>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rIns="91425" tIns="91425"/>
          <a:lstStyle>
            <a:lvl1pPr indent="0" lvl="0" marL="0" marR="0" rtl="0" algn="ctr">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2" y="187325"/>
            <a:ext cx="8535987" cy="6483349"/>
          </a:xfrm>
          <a:prstGeom prst="rect">
            <a:avLst/>
          </a:prstGeom>
          <a:noFill/>
          <a:ln>
            <a:noFill/>
          </a:ln>
        </p:spPr>
      </p:pic>
      <p:sp>
        <p:nvSpPr>
          <p:cNvPr id="108" name="Shape 108"/>
          <p:cNvSpPr txBox="1"/>
          <p:nvPr>
            <p:ph type="title"/>
          </p:nvPr>
        </p:nvSpPr>
        <p:spPr>
          <a:xfrm>
            <a:off x="3886200" y="533400"/>
            <a:ext cx="4476749"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3" y="1828800"/>
            <a:ext cx="4474539"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2" y="179292"/>
            <a:ext cx="3281086" cy="6483095"/>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7"/>
            <a:ext cx="267652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16" name="Shape 116"/>
          <p:cNvSpPr txBox="1"/>
          <p:nvPr>
            <p:ph type="title"/>
          </p:nvPr>
        </p:nvSpPr>
        <p:spPr>
          <a:xfrm>
            <a:off x="4710953" y="533400"/>
            <a:ext cx="3657600"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24" name="Shape 124"/>
          <p:cNvSpPr txBox="1"/>
          <p:nvPr>
            <p:ph type="title"/>
          </p:nvPr>
        </p:nvSpPr>
        <p:spPr>
          <a:xfrm>
            <a:off x="808037" y="3778623"/>
            <a:ext cx="7560514" cy="1102658"/>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3"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3" y="4827492"/>
            <a:ext cx="7559977" cy="1220881"/>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2" name="Shape 13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2" cy="7583486"/>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9" name="Shape 139"/>
          <p:cNvSpPr txBox="1"/>
          <p:nvPr>
            <p:ph type="title"/>
          </p:nvPr>
        </p:nvSpPr>
        <p:spPr>
          <a:xfrm rot="5400000">
            <a:off x="5373266" y="2734842"/>
            <a:ext cx="5268912" cy="135815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26" name="Shape 26"/>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499" cy="6483349"/>
          </a:xfrm>
          <a:prstGeom prst="rect">
            <a:avLst/>
          </a:prstGeom>
          <a:noFill/>
          <a:ln>
            <a:noFill/>
          </a:ln>
        </p:spPr>
      </p:pic>
      <p:sp>
        <p:nvSpPr>
          <p:cNvPr id="33" name="Shape 33"/>
          <p:cNvSpPr txBox="1"/>
          <p:nvPr>
            <p:ph type="title"/>
          </p:nvPr>
        </p:nvSpPr>
        <p:spPr>
          <a:xfrm>
            <a:off x="779462" y="2591359"/>
            <a:ext cx="7583486" cy="13620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2" y="3950353"/>
            <a:ext cx="7583486" cy="1500187"/>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40" name="Shape 4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2" y="381000"/>
            <a:ext cx="7583486" cy="104438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2"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2"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62" name="Shape 6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0"/>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0" name="Shape 7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9" name="Shape 7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89" name="Shape 8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7" y="5959475"/>
            <a:ext cx="2430462" cy="6937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1.png"/><Relationship Id="rId4" Type="http://schemas.openxmlformats.org/officeDocument/2006/relationships/image" Target="../media/image27.png"/><Relationship Id="rId5"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4.png"/><Relationship Id="rId4" Type="http://schemas.openxmlformats.org/officeDocument/2006/relationships/image" Target="../media/image33.png"/><Relationship Id="rId5"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37.png"/><Relationship Id="rId5" Type="http://schemas.openxmlformats.org/officeDocument/2006/relationships/image" Target="../media/image35.png"/><Relationship Id="rId6"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2.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jpg"/><Relationship Id="rId4" Type="http://schemas.openxmlformats.org/officeDocument/2006/relationships/image" Target="../media/image23.png"/><Relationship Id="rId5" Type="http://schemas.openxmlformats.org/officeDocument/2006/relationships/image" Target="../media/image10.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jpg"/><Relationship Id="rId4" Type="http://schemas.openxmlformats.org/officeDocument/2006/relationships/image" Target="../media/image25.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17.jp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87"/>
            <a:ext cx="8686800" cy="39009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lang="en-US"/>
              <a:t>SkillCourt 7.0</a:t>
            </a:r>
          </a:p>
          <a:p>
            <a:pPr indent="0" lvl="0" marL="0" marR="0" rtl="0" algn="ctr">
              <a:spcBef>
                <a:spcPts val="0"/>
              </a:spcBef>
              <a:spcAft>
                <a:spcPts val="0"/>
              </a:spcAft>
              <a:buSzPct val="25000"/>
              <a:buNone/>
            </a:pPr>
            <a:r>
              <a:t/>
            </a:r>
            <a:endParaRPr sz="2900"/>
          </a:p>
          <a:p>
            <a:pPr indent="0" lvl="0" marL="0" marR="0" rtl="0" algn="ctr">
              <a:spcBef>
                <a:spcPts val="0"/>
              </a:spcBef>
              <a:spcAft>
                <a:spcPts val="0"/>
              </a:spcAft>
              <a:buSzPct val="25000"/>
              <a:buNone/>
            </a:pPr>
            <a:r>
              <a:rPr b="0" i="0" lang="en-US" sz="2500" u="none" cap="none" strike="noStrike">
                <a:solidFill>
                  <a:srgbClr val="001D4D"/>
                </a:solidFill>
                <a:latin typeface="Trebuchet MS"/>
                <a:ea typeface="Trebuchet MS"/>
                <a:cs typeface="Trebuchet MS"/>
                <a:sym typeface="Trebuchet MS"/>
              </a:rPr>
              <a:t>Team Members: </a:t>
            </a:r>
            <a:r>
              <a:rPr lang="en-US" sz="2500"/>
              <a:t>Alvaro Silva,Antonio Riverol,Chandan Aubel</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a:t>
            </a:r>
            <a:r>
              <a:rPr lang="en-US" sz="2500"/>
              <a:t> </a:t>
            </a:r>
            <a:r>
              <a:rPr b="0" i="0" lang="en-US" sz="2500" u="none" cap="none" strike="noStrike">
                <a:solidFill>
                  <a:srgbClr val="001D4D"/>
                </a:solidFill>
                <a:latin typeface="Trebuchet MS"/>
                <a:ea typeface="Trebuchet MS"/>
                <a:cs typeface="Trebuchet MS"/>
                <a:sym typeface="Trebuchet MS"/>
              </a:rPr>
              <a:t>Guðmundur Traustason</a:t>
            </a:r>
          </a:p>
          <a:p>
            <a:pPr indent="0" lvl="0" marL="0" marR="0" rtl="0" algn="ctr">
              <a:spcBef>
                <a:spcPts val="0"/>
              </a:spcBef>
              <a:spcAft>
                <a:spcPts val="0"/>
              </a:spcAft>
              <a:buSzPct val="25000"/>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150" name="Shape 150"/>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600" u="none" cap="none" strike="noStrike">
                <a:solidFill>
                  <a:srgbClr val="001D4D"/>
                </a:solidFill>
                <a:latin typeface="Trebuchet MS"/>
                <a:ea typeface="Trebuchet MS"/>
                <a:cs typeface="Trebuchet MS"/>
                <a:sym typeface="Trebuchet MS"/>
              </a:rPr>
              <a:t>Final Presentation</a:t>
            </a:r>
          </a:p>
          <a:p>
            <a:pPr lvl="0" rtl="0" algn="ctr">
              <a:spcBef>
                <a:spcPts val="0"/>
              </a:spcBef>
              <a:buClr>
                <a:schemeClr val="dk1"/>
              </a:buClr>
              <a:buSzPct val="25000"/>
              <a:buFont typeface="Arial"/>
              <a:buNone/>
            </a:pPr>
            <a:r>
              <a:rPr lang="en-US" sz="2600">
                <a:solidFill>
                  <a:srgbClr val="001D4D"/>
                </a:solidFill>
                <a:latin typeface="Trebuchet MS"/>
                <a:ea typeface="Trebuchet MS"/>
                <a:cs typeface="Trebuchet MS"/>
                <a:sym typeface="Trebuchet MS"/>
              </a:rPr>
              <a:t>Spring 2017</a:t>
            </a:r>
          </a:p>
        </p:txBody>
      </p:sp>
      <p:pic>
        <p:nvPicPr>
          <p:cNvPr id="152" name="Shape 152"/>
          <p:cNvPicPr preferRelativeResize="0"/>
          <p:nvPr/>
        </p:nvPicPr>
        <p:blipFill>
          <a:blip r:embed="rId3">
            <a:alphaModFix/>
          </a:blip>
          <a:stretch>
            <a:fillRect/>
          </a:stretch>
        </p:blipFill>
        <p:spPr>
          <a:xfrm>
            <a:off x="321500" y="5548475"/>
            <a:ext cx="3667034" cy="1219199"/>
          </a:xfrm>
          <a:prstGeom prst="rect">
            <a:avLst/>
          </a:prstGeom>
          <a:noFill/>
          <a:ln>
            <a:noFill/>
          </a:ln>
        </p:spPr>
      </p:pic>
      <p:pic>
        <p:nvPicPr>
          <p:cNvPr id="153" name="Shape 153"/>
          <p:cNvPicPr preferRelativeResize="0"/>
          <p:nvPr/>
        </p:nvPicPr>
        <p:blipFill>
          <a:blip r:embed="rId4">
            <a:alphaModFix/>
          </a:blip>
          <a:stretch>
            <a:fillRect/>
          </a:stretch>
        </p:blipFill>
        <p:spPr>
          <a:xfrm>
            <a:off x="526975" y="1052411"/>
            <a:ext cx="1992350" cy="1020074"/>
          </a:xfrm>
          <a:prstGeom prst="rect">
            <a:avLst/>
          </a:prstGeom>
          <a:noFill/>
          <a:ln>
            <a:noFill/>
          </a:ln>
        </p:spPr>
      </p:pic>
      <p:pic>
        <p:nvPicPr>
          <p:cNvPr id="154" name="Shape 154"/>
          <p:cNvPicPr preferRelativeResize="0"/>
          <p:nvPr/>
        </p:nvPicPr>
        <p:blipFill rotWithShape="1">
          <a:blip r:embed="rId5">
            <a:alphaModFix/>
          </a:blip>
          <a:srcRect b="0" l="0" r="50709" t="0"/>
          <a:stretch/>
        </p:blipFill>
        <p:spPr>
          <a:xfrm>
            <a:off x="6694725" y="927436"/>
            <a:ext cx="1992350" cy="126999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#3: Create Lobby</a:t>
            </a:r>
          </a:p>
        </p:txBody>
      </p:sp>
      <p:sp>
        <p:nvSpPr>
          <p:cNvPr id="229" name="Shape 229"/>
          <p:cNvSpPr txBox="1"/>
          <p:nvPr>
            <p:ph idx="1" type="body"/>
          </p:nvPr>
        </p:nvSpPr>
        <p:spPr>
          <a:xfrm>
            <a:off x="779462" y="1766325"/>
            <a:ext cx="7583400" cy="4208400"/>
          </a:xfrm>
          <a:prstGeom prst="rect">
            <a:avLst/>
          </a:prstGeom>
          <a:noFill/>
          <a:ln>
            <a:noFill/>
          </a:ln>
        </p:spPr>
        <p:txBody>
          <a:bodyPr anchorCtr="0" anchor="t" bIns="45700" lIns="91425" rIns="91425" tIns="45700">
            <a:noAutofit/>
          </a:bodyPr>
          <a:lstStyle/>
          <a:p>
            <a:pPr indent="0" lvl="0" marL="0" rtl="0">
              <a:spcBef>
                <a:spcPts val="500"/>
              </a:spcBef>
              <a:buNone/>
            </a:pPr>
            <a:r>
              <a:t/>
            </a:r>
            <a:endParaRPr sz="1300"/>
          </a:p>
          <a:p>
            <a:pPr indent="-69850" lvl="0" marL="0" rtl="0">
              <a:spcBef>
                <a:spcPts val="500"/>
              </a:spcBef>
              <a:buClr>
                <a:schemeClr val="dk1"/>
              </a:buClr>
              <a:buSzPct val="78571"/>
              <a:buFont typeface="Arial"/>
              <a:buNone/>
            </a:pPr>
            <a:r>
              <a:t/>
            </a:r>
            <a:endParaRPr sz="1400"/>
          </a:p>
          <a:p>
            <a:pPr indent="-69850" lvl="0" marL="0" rtl="0">
              <a:spcBef>
                <a:spcPts val="0"/>
              </a:spcBef>
              <a:buClr>
                <a:schemeClr val="dk1"/>
              </a:buClr>
              <a:buSzPct val="50000"/>
              <a:buFont typeface="Arial"/>
              <a:buNone/>
            </a:pPr>
            <a:r>
              <a:t/>
            </a:r>
            <a:endParaRPr/>
          </a:p>
          <a:p>
            <a:pPr indent="0" lvl="0" marL="0" marR="0" rtl="0" algn="l">
              <a:spcBef>
                <a:spcPts val="2000"/>
              </a:spcBef>
              <a:spcAft>
                <a:spcPts val="0"/>
              </a:spcAft>
              <a:buNone/>
            </a:pPr>
            <a:r>
              <a:t/>
            </a:r>
            <a:endParaRPr/>
          </a:p>
        </p:txBody>
      </p:sp>
      <p:sp>
        <p:nvSpPr>
          <p:cNvPr id="230" name="Shape 230"/>
          <p:cNvSpPr txBox="1"/>
          <p:nvPr/>
        </p:nvSpPr>
        <p:spPr>
          <a:xfrm>
            <a:off x="874425" y="1848800"/>
            <a:ext cx="4709400" cy="1623900"/>
          </a:xfrm>
          <a:prstGeom prst="rect">
            <a:avLst/>
          </a:prstGeom>
          <a:noFill/>
          <a:ln>
            <a:noFill/>
          </a:ln>
        </p:spPr>
        <p:txBody>
          <a:bodyPr anchorCtr="0" anchor="t" bIns="91425" lIns="91425" rIns="91425" tIns="91425">
            <a:noAutofit/>
          </a:bodyPr>
          <a:lstStyle/>
          <a:p>
            <a:pPr lvl="0" rtl="0">
              <a:spcBef>
                <a:spcPts val="500"/>
              </a:spcBef>
              <a:buClr>
                <a:schemeClr val="dk1"/>
              </a:buClr>
              <a:buSzPct val="84615"/>
              <a:buFont typeface="Arial"/>
              <a:buNone/>
            </a:pPr>
            <a:r>
              <a:rPr lang="en-US" sz="1300">
                <a:solidFill>
                  <a:srgbClr val="001D4D"/>
                </a:solidFill>
                <a:latin typeface="Trebuchet MS"/>
                <a:ea typeface="Trebuchet MS"/>
                <a:cs typeface="Trebuchet MS"/>
                <a:sym typeface="Trebuchet MS"/>
              </a:rPr>
              <a:t>Description: </a:t>
            </a:r>
          </a:p>
          <a:p>
            <a:pPr indent="-311150" lvl="0" marL="457200" rtl="0">
              <a:spcBef>
                <a:spcPts val="500"/>
              </a:spcBef>
              <a:buClr>
                <a:srgbClr val="001D4D"/>
              </a:buClr>
              <a:buSzPct val="100000"/>
              <a:buFont typeface="Noto Sans Symbols"/>
              <a:buChar char="●"/>
            </a:pPr>
            <a:r>
              <a:rPr lang="en-US" sz="1300">
                <a:solidFill>
                  <a:srgbClr val="001D4D"/>
                </a:solidFill>
                <a:latin typeface="Trebuchet MS"/>
                <a:ea typeface="Trebuchet MS"/>
                <a:cs typeface="Trebuchet MS"/>
                <a:sym typeface="Trebuchet MS"/>
              </a:rPr>
              <a:t>Allow the user to create their own room in Firebase to join with another player</a:t>
            </a:r>
          </a:p>
          <a:p>
            <a:pPr indent="-311150" lvl="0" marL="457200" rtl="0">
              <a:spcBef>
                <a:spcPts val="500"/>
              </a:spcBef>
              <a:buClr>
                <a:srgbClr val="001D4D"/>
              </a:buClr>
              <a:buSzPct val="100000"/>
              <a:buFont typeface="Noto Sans Symbols"/>
              <a:buChar char="●"/>
            </a:pPr>
            <a:r>
              <a:rPr lang="en-US" sz="1300">
                <a:solidFill>
                  <a:srgbClr val="001D4D"/>
                </a:solidFill>
                <a:latin typeface="Trebuchet MS"/>
                <a:ea typeface="Trebuchet MS"/>
                <a:cs typeface="Trebuchet MS"/>
                <a:sym typeface="Trebuchet MS"/>
              </a:rPr>
              <a:t>Set their own rules and number of pads for this specific room</a:t>
            </a:r>
          </a:p>
          <a:p>
            <a:pPr lvl="0" rtl="0">
              <a:spcBef>
                <a:spcPts val="500"/>
              </a:spcBef>
              <a:buClr>
                <a:schemeClr val="dk1"/>
              </a:buClr>
              <a:buFont typeface="Arial"/>
              <a:buNone/>
            </a:pPr>
            <a:r>
              <a:t/>
            </a:r>
            <a:endParaRPr>
              <a:solidFill>
                <a:srgbClr val="001D4D"/>
              </a:solidFill>
              <a:latin typeface="Trebuchet MS"/>
              <a:ea typeface="Trebuchet MS"/>
              <a:cs typeface="Trebuchet MS"/>
              <a:sym typeface="Trebuchet MS"/>
            </a:endParaRPr>
          </a:p>
          <a:p>
            <a:pPr lvl="0" rtl="0">
              <a:spcBef>
                <a:spcPts val="2000"/>
              </a:spcBef>
              <a:buClr>
                <a:schemeClr val="dk1"/>
              </a:buClr>
              <a:buFont typeface="Arial"/>
              <a:buNone/>
            </a:pPr>
            <a:r>
              <a:t/>
            </a:r>
            <a:endParaRPr sz="2200">
              <a:solidFill>
                <a:srgbClr val="001D4D"/>
              </a:solidFill>
              <a:latin typeface="Trebuchet MS"/>
              <a:ea typeface="Trebuchet MS"/>
              <a:cs typeface="Trebuchet MS"/>
              <a:sym typeface="Trebuchet MS"/>
            </a:endParaRPr>
          </a:p>
          <a:p>
            <a:pPr lvl="0" rtl="0">
              <a:spcBef>
                <a:spcPts val="2000"/>
              </a:spcBef>
              <a:buClr>
                <a:schemeClr val="dk1"/>
              </a:buClr>
              <a:buSzPct val="50000"/>
              <a:buFont typeface="Arial"/>
              <a:buNone/>
            </a:pPr>
            <a:r>
              <a:rPr lang="en-US" sz="2200">
                <a:solidFill>
                  <a:srgbClr val="001D4D"/>
                </a:solidFill>
                <a:latin typeface="Trebuchet MS"/>
                <a:ea typeface="Trebuchet MS"/>
                <a:cs typeface="Trebuchet MS"/>
                <a:sym typeface="Trebuchet MS"/>
              </a:rPr>
              <a:t>c</a:t>
            </a:r>
          </a:p>
        </p:txBody>
      </p:sp>
      <p:pic>
        <p:nvPicPr>
          <p:cNvPr id="231" name="Shape 231"/>
          <p:cNvPicPr preferRelativeResize="0"/>
          <p:nvPr/>
        </p:nvPicPr>
        <p:blipFill>
          <a:blip r:embed="rId3">
            <a:alphaModFix/>
          </a:blip>
          <a:stretch>
            <a:fillRect/>
          </a:stretch>
        </p:blipFill>
        <p:spPr>
          <a:xfrm>
            <a:off x="2161074" y="4119800"/>
            <a:ext cx="3360299" cy="2478374"/>
          </a:xfrm>
          <a:prstGeom prst="rect">
            <a:avLst/>
          </a:prstGeom>
          <a:noFill/>
          <a:ln>
            <a:noFill/>
          </a:ln>
        </p:spPr>
      </p:pic>
      <p:pic>
        <p:nvPicPr>
          <p:cNvPr id="232" name="Shape 232"/>
          <p:cNvPicPr preferRelativeResize="0"/>
          <p:nvPr/>
        </p:nvPicPr>
        <p:blipFill>
          <a:blip r:embed="rId4">
            <a:alphaModFix/>
          </a:blip>
          <a:stretch>
            <a:fillRect/>
          </a:stretch>
        </p:blipFill>
        <p:spPr>
          <a:xfrm>
            <a:off x="600725" y="3472700"/>
            <a:ext cx="1467393" cy="2731849"/>
          </a:xfrm>
          <a:prstGeom prst="rect">
            <a:avLst/>
          </a:prstGeom>
          <a:noFill/>
          <a:ln>
            <a:noFill/>
          </a:ln>
        </p:spPr>
      </p:pic>
      <p:pic>
        <p:nvPicPr>
          <p:cNvPr id="233" name="Shape 233"/>
          <p:cNvPicPr preferRelativeResize="0"/>
          <p:nvPr/>
        </p:nvPicPr>
        <p:blipFill>
          <a:blip r:embed="rId5">
            <a:alphaModFix/>
          </a:blip>
          <a:stretch>
            <a:fillRect/>
          </a:stretch>
        </p:blipFill>
        <p:spPr>
          <a:xfrm>
            <a:off x="5521374" y="1936225"/>
            <a:ext cx="3410274" cy="4661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#4: Join Lobby</a:t>
            </a:r>
          </a:p>
        </p:txBody>
      </p:sp>
      <p:sp>
        <p:nvSpPr>
          <p:cNvPr id="240" name="Shape 240"/>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a:p>
          <a:p>
            <a:pPr indent="0" lvl="0" marL="0" marR="0" rtl="0" algn="l">
              <a:spcBef>
                <a:spcPts val="2000"/>
              </a:spcBef>
              <a:spcAft>
                <a:spcPts val="0"/>
              </a:spcAft>
              <a:buNone/>
            </a:pPr>
            <a:r>
              <a:t/>
            </a:r>
            <a:endParaRPr/>
          </a:p>
        </p:txBody>
      </p:sp>
      <p:pic>
        <p:nvPicPr>
          <p:cNvPr id="241" name="Shape 241"/>
          <p:cNvPicPr preferRelativeResize="0"/>
          <p:nvPr/>
        </p:nvPicPr>
        <p:blipFill>
          <a:blip r:embed="rId3">
            <a:alphaModFix/>
          </a:blip>
          <a:stretch>
            <a:fillRect/>
          </a:stretch>
        </p:blipFill>
        <p:spPr>
          <a:xfrm>
            <a:off x="204850" y="3150450"/>
            <a:ext cx="1590675" cy="2952750"/>
          </a:xfrm>
          <a:prstGeom prst="rect">
            <a:avLst/>
          </a:prstGeom>
          <a:noFill/>
          <a:ln>
            <a:noFill/>
          </a:ln>
        </p:spPr>
      </p:pic>
      <p:sp>
        <p:nvSpPr>
          <p:cNvPr id="242" name="Shape 242"/>
          <p:cNvSpPr txBox="1"/>
          <p:nvPr/>
        </p:nvSpPr>
        <p:spPr>
          <a:xfrm>
            <a:off x="779475" y="1828800"/>
            <a:ext cx="4534500" cy="1998600"/>
          </a:xfrm>
          <a:prstGeom prst="rect">
            <a:avLst/>
          </a:prstGeom>
          <a:noFill/>
          <a:ln>
            <a:noFill/>
          </a:ln>
        </p:spPr>
        <p:txBody>
          <a:bodyPr anchorCtr="0" anchor="t" bIns="91425" lIns="91425" rIns="91425" tIns="91425">
            <a:noAutofit/>
          </a:bodyPr>
          <a:lstStyle/>
          <a:p>
            <a:pPr lvl="0" rtl="0">
              <a:spcBef>
                <a:spcPts val="500"/>
              </a:spcBef>
              <a:buClr>
                <a:schemeClr val="dk1"/>
              </a:buClr>
              <a:buSzPct val="84615"/>
              <a:buFont typeface="Arial"/>
              <a:buNone/>
            </a:pPr>
            <a:r>
              <a:rPr lang="en-US" sz="1300">
                <a:solidFill>
                  <a:srgbClr val="001D4D"/>
                </a:solidFill>
                <a:latin typeface="Trebuchet MS"/>
                <a:ea typeface="Trebuchet MS"/>
                <a:cs typeface="Trebuchet MS"/>
                <a:sym typeface="Trebuchet MS"/>
              </a:rPr>
              <a:t>Description: </a:t>
            </a:r>
          </a:p>
          <a:p>
            <a:pPr indent="-311150" lvl="0" marL="457200" rtl="0">
              <a:spcBef>
                <a:spcPts val="500"/>
              </a:spcBef>
              <a:buClr>
                <a:srgbClr val="001D4D"/>
              </a:buClr>
              <a:buSzPct val="100000"/>
              <a:buFont typeface="Noto Sans Symbols"/>
              <a:buChar char="●"/>
            </a:pPr>
            <a:r>
              <a:rPr lang="en-US" sz="1300">
                <a:solidFill>
                  <a:srgbClr val="001D4D"/>
                </a:solidFill>
                <a:latin typeface="Trebuchet MS"/>
                <a:ea typeface="Trebuchet MS"/>
                <a:cs typeface="Trebuchet MS"/>
                <a:sym typeface="Trebuchet MS"/>
              </a:rPr>
              <a:t>Allow the user to join an existing room in Firebase to join with another player</a:t>
            </a:r>
          </a:p>
          <a:p>
            <a:pPr indent="-311150" lvl="0" marL="457200" rtl="0">
              <a:spcBef>
                <a:spcPts val="500"/>
              </a:spcBef>
              <a:buClr>
                <a:srgbClr val="001D4D"/>
              </a:buClr>
              <a:buSzPct val="100000"/>
              <a:buFont typeface="Noto Sans Symbols"/>
              <a:buChar char="●"/>
            </a:pPr>
            <a:r>
              <a:rPr lang="en-US" sz="1300">
                <a:solidFill>
                  <a:srgbClr val="001D4D"/>
                </a:solidFill>
                <a:latin typeface="Trebuchet MS"/>
                <a:ea typeface="Trebuchet MS"/>
                <a:cs typeface="Trebuchet MS"/>
                <a:sym typeface="Trebuchet MS"/>
              </a:rPr>
              <a:t>Load host’s room data and profile into UI</a:t>
            </a:r>
          </a:p>
          <a:p>
            <a:pPr lvl="0" rtl="0">
              <a:spcBef>
                <a:spcPts val="500"/>
              </a:spcBef>
              <a:buClr>
                <a:schemeClr val="dk1"/>
              </a:buClr>
              <a:buFont typeface="Arial"/>
              <a:buNone/>
            </a:pPr>
            <a:r>
              <a:t/>
            </a:r>
            <a:endParaRPr>
              <a:solidFill>
                <a:srgbClr val="001D4D"/>
              </a:solidFill>
              <a:latin typeface="Trebuchet MS"/>
              <a:ea typeface="Trebuchet MS"/>
              <a:cs typeface="Trebuchet MS"/>
              <a:sym typeface="Trebuchet MS"/>
            </a:endParaRPr>
          </a:p>
          <a:p>
            <a:pPr lvl="0" rtl="0">
              <a:spcBef>
                <a:spcPts val="2000"/>
              </a:spcBef>
              <a:buClr>
                <a:schemeClr val="dk1"/>
              </a:buClr>
              <a:buFont typeface="Arial"/>
              <a:buNone/>
            </a:pPr>
            <a:r>
              <a:t/>
            </a:r>
            <a:endParaRPr sz="2200">
              <a:solidFill>
                <a:srgbClr val="001D4D"/>
              </a:solidFill>
              <a:latin typeface="Trebuchet MS"/>
              <a:ea typeface="Trebuchet MS"/>
              <a:cs typeface="Trebuchet MS"/>
              <a:sym typeface="Trebuchet MS"/>
            </a:endParaRPr>
          </a:p>
          <a:p>
            <a:pPr lvl="0" rtl="0">
              <a:spcBef>
                <a:spcPts val="2000"/>
              </a:spcBef>
              <a:buClr>
                <a:schemeClr val="dk1"/>
              </a:buClr>
              <a:buFont typeface="Arial"/>
              <a:buNone/>
            </a:pPr>
            <a:r>
              <a:t/>
            </a:r>
            <a:endParaRPr sz="2200">
              <a:solidFill>
                <a:srgbClr val="001D4D"/>
              </a:solidFill>
              <a:latin typeface="Trebuchet MS"/>
              <a:ea typeface="Trebuchet MS"/>
              <a:cs typeface="Trebuchet MS"/>
              <a:sym typeface="Trebuchet MS"/>
            </a:endParaRPr>
          </a:p>
          <a:p>
            <a:pPr lvl="0">
              <a:spcBef>
                <a:spcPts val="0"/>
              </a:spcBef>
              <a:buNone/>
            </a:pPr>
            <a:r>
              <a:t/>
            </a:r>
            <a:endParaRPr/>
          </a:p>
        </p:txBody>
      </p:sp>
      <p:pic>
        <p:nvPicPr>
          <p:cNvPr id="243" name="Shape 243"/>
          <p:cNvPicPr preferRelativeResize="0"/>
          <p:nvPr/>
        </p:nvPicPr>
        <p:blipFill>
          <a:blip r:embed="rId4">
            <a:alphaModFix/>
          </a:blip>
          <a:stretch>
            <a:fillRect/>
          </a:stretch>
        </p:blipFill>
        <p:spPr>
          <a:xfrm>
            <a:off x="1795525" y="3383250"/>
            <a:ext cx="3518450" cy="2653950"/>
          </a:xfrm>
          <a:prstGeom prst="rect">
            <a:avLst/>
          </a:prstGeom>
          <a:noFill/>
          <a:ln>
            <a:noFill/>
          </a:ln>
        </p:spPr>
      </p:pic>
      <p:pic>
        <p:nvPicPr>
          <p:cNvPr id="244" name="Shape 244"/>
          <p:cNvPicPr preferRelativeResize="0"/>
          <p:nvPr/>
        </p:nvPicPr>
        <p:blipFill>
          <a:blip r:embed="rId5">
            <a:alphaModFix/>
          </a:blip>
          <a:stretch>
            <a:fillRect/>
          </a:stretch>
        </p:blipFill>
        <p:spPr>
          <a:xfrm>
            <a:off x="5313974" y="1370899"/>
            <a:ext cx="3707524" cy="4549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779475" y="381000"/>
            <a:ext cx="7583400" cy="12555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#5: Mobile Formatting and Standard Login</a:t>
            </a:r>
          </a:p>
        </p:txBody>
      </p:sp>
      <p:sp>
        <p:nvSpPr>
          <p:cNvPr id="251" name="Shape 251"/>
          <p:cNvSpPr txBox="1"/>
          <p:nvPr>
            <p:ph idx="1" type="body"/>
          </p:nvPr>
        </p:nvSpPr>
        <p:spPr>
          <a:xfrm>
            <a:off x="779475" y="1828800"/>
            <a:ext cx="4520400" cy="1667700"/>
          </a:xfrm>
          <a:prstGeom prst="rect">
            <a:avLst/>
          </a:prstGeom>
          <a:noFill/>
          <a:ln>
            <a:noFill/>
          </a:ln>
        </p:spPr>
        <p:txBody>
          <a:bodyPr anchorCtr="0" anchor="t" bIns="45700" lIns="91425" rIns="91425" tIns="45700">
            <a:noAutofit/>
          </a:bodyPr>
          <a:lstStyle/>
          <a:p>
            <a:pPr indent="0" lvl="0" marL="0" marR="0" rtl="0" algn="l">
              <a:spcBef>
                <a:spcPts val="500"/>
              </a:spcBef>
              <a:spcAft>
                <a:spcPts val="0"/>
              </a:spcAft>
              <a:buNone/>
            </a:pPr>
            <a:r>
              <a:rPr lang="en-US" sz="1300"/>
              <a:t>Description: </a:t>
            </a:r>
          </a:p>
          <a:p>
            <a:pPr indent="-311150" lvl="0" marL="457200" marR="0" rtl="0" algn="l">
              <a:spcBef>
                <a:spcPts val="500"/>
              </a:spcBef>
              <a:spcAft>
                <a:spcPts val="0"/>
              </a:spcAft>
              <a:buSzPct val="100000"/>
            </a:pPr>
            <a:r>
              <a:rPr lang="en-US" sz="1300"/>
              <a:t>Allow the SkillCourt website to scale depending on the device accessing the site</a:t>
            </a:r>
          </a:p>
          <a:p>
            <a:pPr indent="-311150" lvl="0" marL="457200" marR="0" rtl="0" algn="l">
              <a:spcBef>
                <a:spcPts val="500"/>
              </a:spcBef>
              <a:spcAft>
                <a:spcPts val="0"/>
              </a:spcAft>
              <a:buSzPct val="100000"/>
            </a:pPr>
            <a:r>
              <a:rPr lang="en-US" sz="1300"/>
              <a:t>Allow Users to create a new account with SkillCourt using an e-mail/password combination, and then log-in to SKillCourt with their new account.</a:t>
            </a:r>
          </a:p>
          <a:p>
            <a:pPr indent="0" lvl="0" marL="0" marR="0" rtl="0" algn="l">
              <a:spcBef>
                <a:spcPts val="500"/>
              </a:spcBef>
              <a:spcAft>
                <a:spcPts val="0"/>
              </a:spcAft>
              <a:buNone/>
            </a:pPr>
            <a:r>
              <a:t/>
            </a:r>
            <a:endParaRPr sz="1400"/>
          </a:p>
          <a:p>
            <a:pPr indent="0" lvl="0" marL="0" marR="0" rtl="0" algn="l">
              <a:spcBef>
                <a:spcPts val="2000"/>
              </a:spcBef>
              <a:spcAft>
                <a:spcPts val="0"/>
              </a:spcAft>
              <a:buNone/>
            </a:pPr>
            <a:r>
              <a:t/>
            </a:r>
            <a:endParaRPr/>
          </a:p>
        </p:txBody>
      </p:sp>
      <p:pic>
        <p:nvPicPr>
          <p:cNvPr id="252" name="Shape 252"/>
          <p:cNvPicPr preferRelativeResize="0"/>
          <p:nvPr/>
        </p:nvPicPr>
        <p:blipFill>
          <a:blip r:embed="rId3">
            <a:alphaModFix/>
          </a:blip>
          <a:stretch>
            <a:fillRect/>
          </a:stretch>
        </p:blipFill>
        <p:spPr>
          <a:xfrm>
            <a:off x="5299850" y="2588825"/>
            <a:ext cx="3539324" cy="3203388"/>
          </a:xfrm>
          <a:prstGeom prst="rect">
            <a:avLst/>
          </a:prstGeom>
          <a:noFill/>
          <a:ln>
            <a:noFill/>
          </a:ln>
        </p:spPr>
      </p:pic>
      <p:pic>
        <p:nvPicPr>
          <p:cNvPr id="253" name="Shape 253"/>
          <p:cNvPicPr preferRelativeResize="0"/>
          <p:nvPr/>
        </p:nvPicPr>
        <p:blipFill>
          <a:blip r:embed="rId4">
            <a:alphaModFix/>
          </a:blip>
          <a:stretch>
            <a:fillRect/>
          </a:stretch>
        </p:blipFill>
        <p:spPr>
          <a:xfrm>
            <a:off x="310625" y="3496500"/>
            <a:ext cx="1733917" cy="3056700"/>
          </a:xfrm>
          <a:prstGeom prst="rect">
            <a:avLst/>
          </a:prstGeom>
          <a:noFill/>
          <a:ln>
            <a:noFill/>
          </a:ln>
        </p:spPr>
      </p:pic>
      <p:pic>
        <p:nvPicPr>
          <p:cNvPr id="254" name="Shape 254"/>
          <p:cNvPicPr preferRelativeResize="0"/>
          <p:nvPr/>
        </p:nvPicPr>
        <p:blipFill>
          <a:blip r:embed="rId5">
            <a:alphaModFix/>
          </a:blip>
          <a:stretch>
            <a:fillRect/>
          </a:stretch>
        </p:blipFill>
        <p:spPr>
          <a:xfrm>
            <a:off x="2135755" y="3688788"/>
            <a:ext cx="3072896" cy="210343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Test Suites and Test Cases</a:t>
            </a:r>
          </a:p>
        </p:txBody>
      </p:sp>
      <p:sp>
        <p:nvSpPr>
          <p:cNvPr id="261" name="Shape 261"/>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rtl="0">
              <a:spcBef>
                <a:spcPts val="400"/>
              </a:spcBef>
              <a:buNone/>
            </a:pPr>
            <a:r>
              <a:rPr b="1" lang="en-US" sz="2400">
                <a:solidFill>
                  <a:srgbClr val="001D4D"/>
                </a:solidFill>
              </a:rPr>
              <a:t>Use Case: Send Invitation</a:t>
            </a:r>
          </a:p>
          <a:p>
            <a:pPr indent="0" lvl="0" marL="0" rtl="0">
              <a:spcBef>
                <a:spcPts val="400"/>
              </a:spcBef>
              <a:buNone/>
            </a:pPr>
            <a:r>
              <a:t/>
            </a:r>
            <a:endParaRPr b="1" sz="2400">
              <a:solidFill>
                <a:srgbClr val="001D4D"/>
              </a:solidFill>
            </a:endParaRPr>
          </a:p>
          <a:p>
            <a:pPr lvl="0" rtl="0">
              <a:spcBef>
                <a:spcPts val="400"/>
              </a:spcBef>
              <a:buClr>
                <a:srgbClr val="001D4D"/>
              </a:buClr>
              <a:buSzPct val="100000"/>
              <a:buFont typeface="Trebuchet MS"/>
              <a:buChar char="●"/>
            </a:pPr>
            <a:r>
              <a:rPr lang="en-US" sz="1800">
                <a:solidFill>
                  <a:srgbClr val="001D4D"/>
                </a:solidFill>
              </a:rPr>
              <a:t>Description/Summary of Test: Test if the implementation for sending the notification for multiplayer mode works..</a:t>
            </a:r>
          </a:p>
          <a:p>
            <a:pPr lvl="0" rtl="0">
              <a:spcBef>
                <a:spcPts val="400"/>
              </a:spcBef>
              <a:buClr>
                <a:srgbClr val="001D4D"/>
              </a:buClr>
              <a:buSzPct val="100000"/>
              <a:buFont typeface="Trebuchet MS"/>
              <a:buChar char="●"/>
            </a:pPr>
            <a:r>
              <a:rPr lang="en-US" sz="1800">
                <a:solidFill>
                  <a:srgbClr val="001D4D"/>
                </a:solidFill>
              </a:rPr>
              <a:t>Pre-condition: SkillCourt app running and app server is deployed.</a:t>
            </a:r>
          </a:p>
          <a:p>
            <a:pPr lvl="0" rtl="0">
              <a:spcBef>
                <a:spcPts val="400"/>
              </a:spcBef>
              <a:buClr>
                <a:srgbClr val="001D4D"/>
              </a:buClr>
              <a:buSzPct val="100000"/>
              <a:buFont typeface="Trebuchet MS"/>
              <a:buChar char="●"/>
            </a:pPr>
            <a:r>
              <a:rPr lang="en-US" sz="1800">
                <a:solidFill>
                  <a:srgbClr val="001D4D"/>
                </a:solidFill>
              </a:rPr>
              <a:t>Expected Results: Convert the Registration ID in a JSON object, send this to the app server, server to decode, send the Registration ID to FCM Server; create a room and add the challenger to it.</a:t>
            </a:r>
          </a:p>
          <a:p>
            <a:pPr lvl="0" rtl="0">
              <a:spcBef>
                <a:spcPts val="400"/>
              </a:spcBef>
              <a:buClr>
                <a:srgbClr val="001D4D"/>
              </a:buClr>
              <a:buSzPct val="100000"/>
              <a:buFont typeface="Trebuchet MS"/>
              <a:buChar char="●"/>
            </a:pPr>
            <a:r>
              <a:rPr lang="en-US" sz="1800">
                <a:solidFill>
                  <a:srgbClr val="001D4D"/>
                </a:solidFill>
              </a:rPr>
              <a:t>Actual Result: Converts, decodes, send the Registration ID, creates the room and adds the challenger.</a:t>
            </a:r>
          </a:p>
          <a:p>
            <a:pPr lvl="0" rtl="0">
              <a:spcBef>
                <a:spcPts val="400"/>
              </a:spcBef>
              <a:buClr>
                <a:srgbClr val="001D4D"/>
              </a:buClr>
              <a:buSzPct val="100000"/>
              <a:buFont typeface="Trebuchet MS"/>
              <a:buChar char="●"/>
            </a:pPr>
            <a:r>
              <a:rPr lang="en-US" sz="1800">
                <a:solidFill>
                  <a:srgbClr val="001D4D"/>
                </a:solidFill>
              </a:rPr>
              <a:t>Status (Fail/Pass): Pass.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Summary</a:t>
            </a:r>
          </a:p>
        </p:txBody>
      </p:sp>
      <p:sp>
        <p:nvSpPr>
          <p:cNvPr id="268" name="Shape 268"/>
          <p:cNvSpPr txBox="1"/>
          <p:nvPr>
            <p:ph idx="1" type="body"/>
          </p:nvPr>
        </p:nvSpPr>
        <p:spPr>
          <a:xfrm>
            <a:off x="779462" y="1828800"/>
            <a:ext cx="7583486" cy="4208462"/>
          </a:xfrm>
          <a:prstGeom prst="rect">
            <a:avLst/>
          </a:prstGeom>
          <a:noFill/>
          <a:ln>
            <a:noFill/>
          </a:ln>
        </p:spPr>
        <p:txBody>
          <a:bodyPr anchorCtr="0" anchor="t" bIns="45700" lIns="91425" rIns="91425" tIns="45700">
            <a:noAutofit/>
          </a:bodyPr>
          <a:lstStyle/>
          <a:p>
            <a:pPr indent="-282575" lvl="0" marL="282575" marR="0" rtl="0" algn="l">
              <a:spcBef>
                <a:spcPts val="0"/>
              </a:spcBef>
              <a:spcAft>
                <a:spcPts val="0"/>
              </a:spcAft>
              <a:buClr>
                <a:srgbClr val="001D4D"/>
              </a:buClr>
              <a:buSzPct val="100000"/>
              <a:buFont typeface="Noto Sans Symbols"/>
              <a:buChar char="●"/>
            </a:pPr>
            <a:r>
              <a:rPr lang="en-US"/>
              <a:t>For the duration of the semester, Chandan and Alvaro worked on the mobile application while Antonio built the website. We met each week in the MARC building and kept in contact each day for updates on our progress with Mingle and Whatsapp.</a:t>
            </a: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282575" lvl="0" marL="282575" marR="0" rtl="0" algn="l">
              <a:spcBef>
                <a:spcPts val="0"/>
              </a:spcBef>
              <a:spcAft>
                <a:spcPts val="0"/>
              </a:spcAft>
              <a:buClr>
                <a:srgbClr val="001D4D"/>
              </a:buClr>
              <a:buSzPct val="100000"/>
              <a:buFont typeface="Noto Sans Symbols"/>
              <a:buChar char="●"/>
            </a:pPr>
            <a:r>
              <a:rPr lang="en-US"/>
              <a:t>Chandan Aubel - caube001@fiu.edu</a:t>
            </a:r>
          </a:p>
          <a:p>
            <a:pPr indent="-282575" lvl="0" marL="282575" marR="0" rtl="0" algn="l">
              <a:spcBef>
                <a:spcPts val="0"/>
              </a:spcBef>
              <a:spcAft>
                <a:spcPts val="0"/>
              </a:spcAft>
              <a:buClr>
                <a:srgbClr val="001D4D"/>
              </a:buClr>
              <a:buSzPct val="100000"/>
              <a:buFont typeface="Noto Sans Symbols"/>
              <a:buChar char="●"/>
            </a:pPr>
            <a:r>
              <a:rPr lang="en-US"/>
              <a:t>Alvaro Silva - asilv129@fiu.edu</a:t>
            </a:r>
          </a:p>
          <a:p>
            <a:pPr indent="-282575" lvl="0" marL="282575" marR="0" rtl="0" algn="l">
              <a:spcBef>
                <a:spcPts val="0"/>
              </a:spcBef>
              <a:spcAft>
                <a:spcPts val="0"/>
              </a:spcAft>
              <a:buClr>
                <a:srgbClr val="001D4D"/>
              </a:buClr>
              <a:buSzPct val="100000"/>
              <a:buFont typeface="Noto Sans Symbols"/>
              <a:buChar char="●"/>
            </a:pPr>
            <a:r>
              <a:rPr lang="en-US"/>
              <a:t>Antonio Riverol - riverol26@aol.com</a:t>
            </a:r>
          </a:p>
          <a:p>
            <a:pPr indent="0" lvl="0" marL="0" marR="0" rtl="0" algn="l">
              <a:spcBef>
                <a:spcPts val="2000"/>
              </a:spcBef>
              <a:spcAft>
                <a:spcPts val="0"/>
              </a:spcAft>
              <a:buNone/>
            </a:pPr>
            <a:r>
              <a:t/>
            </a:r>
            <a:endParaRPr/>
          </a:p>
          <a:p>
            <a:pPr indent="0" lvl="0" marL="0" marR="0" rtl="0" algn="l">
              <a:spcBef>
                <a:spcPts val="2000"/>
              </a:spcBef>
              <a:spcAft>
                <a:spcPts val="0"/>
              </a:spcAft>
              <a:buNone/>
            </a:pPr>
            <a:r>
              <a:t/>
            </a:r>
            <a:endParaRPr/>
          </a:p>
        </p:txBody>
      </p:sp>
      <p:pic>
        <p:nvPicPr>
          <p:cNvPr id="269" name="Shape 269"/>
          <p:cNvPicPr preferRelativeResize="0"/>
          <p:nvPr/>
        </p:nvPicPr>
        <p:blipFill>
          <a:blip r:embed="rId3">
            <a:alphaModFix/>
          </a:blip>
          <a:stretch>
            <a:fillRect/>
          </a:stretch>
        </p:blipFill>
        <p:spPr>
          <a:xfrm>
            <a:off x="6126200" y="3780712"/>
            <a:ext cx="807575" cy="807575"/>
          </a:xfrm>
          <a:prstGeom prst="rect">
            <a:avLst/>
          </a:prstGeom>
          <a:noFill/>
          <a:ln>
            <a:noFill/>
          </a:ln>
        </p:spPr>
      </p:pic>
      <p:pic>
        <p:nvPicPr>
          <p:cNvPr id="270" name="Shape 270"/>
          <p:cNvPicPr preferRelativeResize="0"/>
          <p:nvPr/>
        </p:nvPicPr>
        <p:blipFill>
          <a:blip r:embed="rId4">
            <a:alphaModFix/>
          </a:blip>
          <a:stretch>
            <a:fillRect/>
          </a:stretch>
        </p:blipFill>
        <p:spPr>
          <a:xfrm>
            <a:off x="6508950" y="4946887"/>
            <a:ext cx="2148765" cy="807575"/>
          </a:xfrm>
          <a:prstGeom prst="rect">
            <a:avLst/>
          </a:prstGeom>
          <a:noFill/>
          <a:ln>
            <a:noFill/>
          </a:ln>
        </p:spPr>
      </p:pic>
      <p:pic>
        <p:nvPicPr>
          <p:cNvPr id="271" name="Shape 271"/>
          <p:cNvPicPr preferRelativeResize="0"/>
          <p:nvPr/>
        </p:nvPicPr>
        <p:blipFill rotWithShape="1">
          <a:blip r:embed="rId5">
            <a:alphaModFix/>
          </a:blip>
          <a:srcRect b="30879" l="9543" r="9096" t="32800"/>
          <a:stretch/>
        </p:blipFill>
        <p:spPr>
          <a:xfrm>
            <a:off x="6933775" y="4103293"/>
            <a:ext cx="1723950" cy="769550"/>
          </a:xfrm>
          <a:prstGeom prst="rect">
            <a:avLst/>
          </a:prstGeom>
          <a:noFill/>
          <a:ln>
            <a:noFill/>
          </a:ln>
        </p:spPr>
      </p:pic>
      <p:pic>
        <p:nvPicPr>
          <p:cNvPr id="272" name="Shape 272"/>
          <p:cNvPicPr preferRelativeResize="0"/>
          <p:nvPr/>
        </p:nvPicPr>
        <p:blipFill>
          <a:blip r:embed="rId6">
            <a:alphaModFix/>
          </a:blip>
          <a:stretch>
            <a:fillRect/>
          </a:stretch>
        </p:blipFill>
        <p:spPr>
          <a:xfrm>
            <a:off x="7207775" y="3295699"/>
            <a:ext cx="1318325" cy="807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
        <p:nvSpPr>
          <p:cNvPr id="161" name="Shape 161"/>
          <p:cNvSpPr txBox="1"/>
          <p:nvPr>
            <p:ph idx="1" type="body"/>
          </p:nvPr>
        </p:nvSpPr>
        <p:spPr>
          <a:xfrm>
            <a:off x="779475" y="1524000"/>
            <a:ext cx="7583400" cy="1949700"/>
          </a:xfrm>
          <a:prstGeom prst="rect">
            <a:avLst/>
          </a:prstGeom>
          <a:noFill/>
          <a:ln>
            <a:noFill/>
          </a:ln>
        </p:spPr>
        <p:txBody>
          <a:bodyPr anchorCtr="0" anchor="t" bIns="45700" lIns="91425" rIns="91425" tIns="45700">
            <a:noAutofit/>
          </a:bodyPr>
          <a:lstStyle/>
          <a:p>
            <a:pPr indent="-282575" lvl="0" marL="282575" marR="0" rtl="0" algn="l">
              <a:lnSpc>
                <a:spcPct val="100000"/>
              </a:lnSpc>
              <a:spcBef>
                <a:spcPts val="2000"/>
              </a:spcBef>
              <a:spcAft>
                <a:spcPts val="0"/>
              </a:spcAft>
              <a:buClr>
                <a:srgbClr val="001D4D"/>
              </a:buClr>
              <a:buSzPct val="81818"/>
              <a:buFont typeface="Noto Sans Symbols"/>
              <a:buChar char="●"/>
            </a:pPr>
            <a:r>
              <a:rPr lang="en-US"/>
              <a:t>SkillCourt is an interactive training system designed for improving the performance of athletes. </a:t>
            </a:r>
          </a:p>
          <a:p>
            <a:pPr indent="-282575" lvl="0" marL="282575" marR="0" rtl="0" algn="l">
              <a:lnSpc>
                <a:spcPct val="100000"/>
              </a:lnSpc>
              <a:spcBef>
                <a:spcPts val="2000"/>
              </a:spcBef>
              <a:spcAft>
                <a:spcPts val="0"/>
              </a:spcAft>
              <a:buClr>
                <a:srgbClr val="001D4D"/>
              </a:buClr>
              <a:buSzPct val="81818"/>
              <a:buFont typeface="Noto Sans Symbols"/>
              <a:buChar char="●"/>
            </a:pPr>
            <a:r>
              <a:rPr lang="en-US"/>
              <a:t>SkillCourt App is running in Android and is connected to pads via bluetooth using Arduinos.</a:t>
            </a:r>
          </a:p>
          <a:p>
            <a:pPr indent="0" lvl="0" marL="0" marR="0" rtl="0" algn="l">
              <a:lnSpc>
                <a:spcPct val="100000"/>
              </a:lnSpc>
              <a:spcBef>
                <a:spcPts val="2000"/>
              </a:spcBef>
              <a:spcAft>
                <a:spcPts val="0"/>
              </a:spcAft>
              <a:buNone/>
            </a:pPr>
            <a:r>
              <a:t/>
            </a:r>
            <a:endParaRPr/>
          </a:p>
        </p:txBody>
      </p:sp>
      <p:pic>
        <p:nvPicPr>
          <p:cNvPr id="162" name="Shape 162"/>
          <p:cNvPicPr preferRelativeResize="0"/>
          <p:nvPr/>
        </p:nvPicPr>
        <p:blipFill>
          <a:blip r:embed="rId3">
            <a:alphaModFix/>
          </a:blip>
          <a:stretch>
            <a:fillRect/>
          </a:stretch>
        </p:blipFill>
        <p:spPr>
          <a:xfrm>
            <a:off x="1300424" y="3687949"/>
            <a:ext cx="1709150" cy="2856175"/>
          </a:xfrm>
          <a:prstGeom prst="rect">
            <a:avLst/>
          </a:prstGeom>
          <a:noFill/>
          <a:ln cap="flat" cmpd="sng" w="9525">
            <a:solidFill>
              <a:srgbClr val="999999"/>
            </a:solidFill>
            <a:prstDash val="solid"/>
            <a:round/>
            <a:headEnd len="med" w="med" type="none"/>
            <a:tailEnd len="med" w="med" type="none"/>
          </a:ln>
        </p:spPr>
      </p:pic>
      <p:pic>
        <p:nvPicPr>
          <p:cNvPr id="163" name="Shape 163"/>
          <p:cNvPicPr preferRelativeResize="0"/>
          <p:nvPr/>
        </p:nvPicPr>
        <p:blipFill>
          <a:blip r:embed="rId4">
            <a:alphaModFix/>
          </a:blip>
          <a:stretch>
            <a:fillRect/>
          </a:stretch>
        </p:blipFill>
        <p:spPr>
          <a:xfrm>
            <a:off x="3681949" y="3687934"/>
            <a:ext cx="1709150" cy="2856215"/>
          </a:xfrm>
          <a:prstGeom prst="rect">
            <a:avLst/>
          </a:prstGeom>
          <a:noFill/>
          <a:ln cap="flat" cmpd="sng" w="9525">
            <a:solidFill>
              <a:srgbClr val="999999"/>
            </a:solidFill>
            <a:prstDash val="solid"/>
            <a:round/>
            <a:headEnd len="med" w="med" type="none"/>
            <a:tailEnd len="med" w="med"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
        <p:nvSpPr>
          <p:cNvPr id="170" name="Shape 170"/>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a:t>This Semester, the SkillCourt Application implemented its first version of a multiplayer game. Players will now be able to match up against each other head-to-head in a competitive environment.</a:t>
            </a:r>
          </a:p>
          <a:p>
            <a:pPr indent="0" lvl="0" marL="0" marR="0" rtl="0" algn="l">
              <a:spcBef>
                <a:spcPts val="2000"/>
              </a:spcBef>
              <a:spcAft>
                <a:spcPts val="0"/>
              </a:spcAft>
              <a:buNone/>
            </a:pPr>
            <a:r>
              <a:rPr lang="en-US"/>
              <a:t>SkillCourt lacks a website, and therefore lacks a quick and easy way to inform interested parties about the SkillCourt system. A website should be built (from scratch) to be informative and to allow individuals to create their own accounts for future use.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Requirements: Use Cases</a:t>
            </a:r>
          </a:p>
        </p:txBody>
      </p:sp>
      <p:pic>
        <p:nvPicPr>
          <p:cNvPr id="177" name="Shape 177"/>
          <p:cNvPicPr preferRelativeResize="0"/>
          <p:nvPr/>
        </p:nvPicPr>
        <p:blipFill>
          <a:blip r:embed="rId3">
            <a:alphaModFix/>
          </a:blip>
          <a:stretch>
            <a:fillRect/>
          </a:stretch>
        </p:blipFill>
        <p:spPr>
          <a:xfrm>
            <a:off x="779475" y="1828800"/>
            <a:ext cx="2832429" cy="2025124"/>
          </a:xfrm>
          <a:prstGeom prst="rect">
            <a:avLst/>
          </a:prstGeom>
          <a:noFill/>
          <a:ln>
            <a:noFill/>
          </a:ln>
        </p:spPr>
      </p:pic>
      <p:pic>
        <p:nvPicPr>
          <p:cNvPr id="178" name="Shape 178"/>
          <p:cNvPicPr preferRelativeResize="0"/>
          <p:nvPr/>
        </p:nvPicPr>
        <p:blipFill>
          <a:blip r:embed="rId4">
            <a:alphaModFix/>
          </a:blip>
          <a:stretch>
            <a:fillRect/>
          </a:stretch>
        </p:blipFill>
        <p:spPr>
          <a:xfrm>
            <a:off x="4154640" y="1828800"/>
            <a:ext cx="2971559" cy="2025125"/>
          </a:xfrm>
          <a:prstGeom prst="rect">
            <a:avLst/>
          </a:prstGeom>
          <a:noFill/>
          <a:ln>
            <a:noFill/>
          </a:ln>
        </p:spPr>
      </p:pic>
      <p:pic>
        <p:nvPicPr>
          <p:cNvPr id="179" name="Shape 179"/>
          <p:cNvPicPr preferRelativeResize="0"/>
          <p:nvPr/>
        </p:nvPicPr>
        <p:blipFill>
          <a:blip r:embed="rId5">
            <a:alphaModFix/>
          </a:blip>
          <a:stretch>
            <a:fillRect/>
          </a:stretch>
        </p:blipFill>
        <p:spPr>
          <a:xfrm>
            <a:off x="784750" y="3909925"/>
            <a:ext cx="2832424" cy="2127274"/>
          </a:xfrm>
          <a:prstGeom prst="rect">
            <a:avLst/>
          </a:prstGeom>
          <a:noFill/>
          <a:ln>
            <a:noFill/>
          </a:ln>
        </p:spPr>
      </p:pic>
      <p:pic>
        <p:nvPicPr>
          <p:cNvPr id="180" name="Shape 180"/>
          <p:cNvPicPr preferRelativeResize="0"/>
          <p:nvPr/>
        </p:nvPicPr>
        <p:blipFill>
          <a:blip r:embed="rId6">
            <a:alphaModFix/>
          </a:blip>
          <a:stretch>
            <a:fillRect/>
          </a:stretch>
        </p:blipFill>
        <p:spPr>
          <a:xfrm>
            <a:off x="4154650" y="3909925"/>
            <a:ext cx="2971549" cy="2127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System Design: Architecture</a:t>
            </a:r>
          </a:p>
        </p:txBody>
      </p:sp>
      <p:sp>
        <p:nvSpPr>
          <p:cNvPr id="187" name="Shape 187"/>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a:t>SkillCourt Application:</a:t>
            </a:r>
          </a:p>
          <a:p>
            <a:pPr indent="-342900" lvl="0" marL="457200" marR="0" rtl="0" algn="l">
              <a:spcBef>
                <a:spcPts val="2000"/>
              </a:spcBef>
              <a:spcAft>
                <a:spcPts val="0"/>
              </a:spcAft>
              <a:buSzPct val="100000"/>
            </a:pPr>
            <a:r>
              <a:rPr lang="en-US" sz="1800"/>
              <a:t>Developed in Android Studio for mobile devices</a:t>
            </a:r>
          </a:p>
          <a:p>
            <a:pPr indent="-342900" lvl="0" marL="457200" marR="0" rtl="0" algn="l">
              <a:spcBef>
                <a:spcPts val="2000"/>
              </a:spcBef>
              <a:spcAft>
                <a:spcPts val="0"/>
              </a:spcAft>
              <a:buSzPct val="100000"/>
            </a:pPr>
            <a:r>
              <a:rPr lang="en-US" sz="1800"/>
              <a:t>Connects to Arduino boards in nearby pads </a:t>
            </a:r>
          </a:p>
          <a:p>
            <a:pPr indent="-342900" lvl="0" marL="457200" marR="0" rtl="0" algn="l">
              <a:spcBef>
                <a:spcPts val="2000"/>
              </a:spcBef>
              <a:spcAft>
                <a:spcPts val="0"/>
              </a:spcAft>
              <a:buSzPct val="100000"/>
            </a:pPr>
            <a:r>
              <a:rPr lang="en-US" sz="1800"/>
              <a:t>Sends notifications through a Node.js server</a:t>
            </a:r>
          </a:p>
          <a:p>
            <a:pPr indent="-342900" lvl="0" marL="457200" marR="0" rtl="0" algn="l">
              <a:spcBef>
                <a:spcPts val="2000"/>
              </a:spcBef>
              <a:spcAft>
                <a:spcPts val="0"/>
              </a:spcAft>
              <a:buSzPct val="100000"/>
            </a:pPr>
            <a:r>
              <a:rPr lang="en-US" sz="1800"/>
              <a:t>Communicate with the server using HTTP requests</a:t>
            </a:r>
          </a:p>
          <a:p>
            <a:pPr indent="0" lvl="0" marL="0" marR="0" rtl="0" algn="l">
              <a:spcBef>
                <a:spcPts val="2000"/>
              </a:spcBef>
              <a:spcAft>
                <a:spcPts val="0"/>
              </a:spcAft>
              <a:buNone/>
            </a:pPr>
            <a:r>
              <a:rPr lang="en-US"/>
              <a:t>SkillCourt.com:</a:t>
            </a:r>
          </a:p>
          <a:p>
            <a:pPr indent="-342900" lvl="0" marL="457200" marR="0" rtl="0" algn="l">
              <a:spcBef>
                <a:spcPts val="0"/>
              </a:spcBef>
              <a:spcAft>
                <a:spcPts val="0"/>
              </a:spcAft>
              <a:buSzPct val="100000"/>
            </a:pPr>
            <a:r>
              <a:rPr lang="en-US" sz="1800"/>
              <a:t>MVC framework used to separate views from the logic of the site</a:t>
            </a:r>
          </a:p>
          <a:p>
            <a:pPr indent="-342900" lvl="0" marL="457200" marR="0" rtl="0" algn="l">
              <a:spcBef>
                <a:spcPts val="2000"/>
              </a:spcBef>
              <a:spcAft>
                <a:spcPts val="0"/>
              </a:spcAft>
              <a:buSzPct val="100000"/>
            </a:pPr>
            <a:r>
              <a:rPr lang="en-US" sz="1800"/>
              <a:t>Requirements for deployment:  </a:t>
            </a:r>
          </a:p>
          <a:p>
            <a:pPr indent="-342900" lvl="1" marL="914400" marR="0" rtl="0" algn="l">
              <a:spcBef>
                <a:spcPts val="2000"/>
              </a:spcBef>
              <a:spcAft>
                <a:spcPts val="0"/>
              </a:spcAft>
              <a:buSzPct val="100000"/>
            </a:pPr>
            <a:r>
              <a:rPr lang="en-US" sz="1800"/>
              <a:t>Any system paired with an up-to-date web browser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Minimal Class Diagram</a:t>
            </a:r>
          </a:p>
        </p:txBody>
      </p:sp>
      <p:sp>
        <p:nvSpPr>
          <p:cNvPr id="194" name="Shape 194"/>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pic>
        <p:nvPicPr>
          <p:cNvPr id="195" name="Shape 195"/>
          <p:cNvPicPr preferRelativeResize="0"/>
          <p:nvPr/>
        </p:nvPicPr>
        <p:blipFill>
          <a:blip r:embed="rId3">
            <a:alphaModFix/>
          </a:blip>
          <a:stretch>
            <a:fillRect/>
          </a:stretch>
        </p:blipFill>
        <p:spPr>
          <a:xfrm>
            <a:off x="779475" y="1838325"/>
            <a:ext cx="7583399" cy="420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Stories </a:t>
            </a:r>
          </a:p>
        </p:txBody>
      </p:sp>
      <p:sp>
        <p:nvSpPr>
          <p:cNvPr id="202" name="Shape 202"/>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a:t>1. Send Invitation</a:t>
            </a:r>
          </a:p>
          <a:p>
            <a:pPr indent="0" lvl="0" marL="0" marR="0" rtl="0" algn="l">
              <a:spcBef>
                <a:spcPts val="2000"/>
              </a:spcBef>
              <a:spcAft>
                <a:spcPts val="0"/>
              </a:spcAft>
              <a:buNone/>
            </a:pPr>
            <a:r>
              <a:rPr lang="en-US"/>
              <a:t>2. Search User</a:t>
            </a:r>
          </a:p>
          <a:p>
            <a:pPr indent="0" lvl="0" marL="0" marR="0" rtl="0" algn="l">
              <a:spcBef>
                <a:spcPts val="2000"/>
              </a:spcBef>
              <a:spcAft>
                <a:spcPts val="0"/>
              </a:spcAft>
              <a:buNone/>
            </a:pPr>
            <a:r>
              <a:rPr lang="en-US"/>
              <a:t>3. Create Lobby</a:t>
            </a:r>
          </a:p>
          <a:p>
            <a:pPr indent="0" lvl="0" marL="0" marR="0" rtl="0" algn="l">
              <a:spcBef>
                <a:spcPts val="2000"/>
              </a:spcBef>
              <a:spcAft>
                <a:spcPts val="0"/>
              </a:spcAft>
              <a:buNone/>
            </a:pPr>
            <a:r>
              <a:rPr lang="en-US"/>
              <a:t>4. Join Lobby</a:t>
            </a:r>
          </a:p>
          <a:p>
            <a:pPr indent="0" lvl="0" marL="0" marR="0" rtl="0" algn="l">
              <a:spcBef>
                <a:spcPts val="2000"/>
              </a:spcBef>
              <a:spcAft>
                <a:spcPts val="0"/>
              </a:spcAft>
              <a:buNone/>
            </a:pPr>
            <a:r>
              <a:rPr lang="en-US"/>
              <a:t>5. Mobile Formatting and Standard Login for Website</a:t>
            </a:r>
          </a:p>
          <a:p>
            <a:pPr indent="0" lvl="0" marL="0" marR="0" rtl="0" algn="l">
              <a:spcBef>
                <a:spcPts val="2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 Send Invitation</a:t>
            </a:r>
          </a:p>
        </p:txBody>
      </p:sp>
      <p:sp>
        <p:nvSpPr>
          <p:cNvPr id="209" name="Shape 209"/>
          <p:cNvSpPr txBox="1"/>
          <p:nvPr/>
        </p:nvSpPr>
        <p:spPr>
          <a:xfrm>
            <a:off x="874425" y="1848800"/>
            <a:ext cx="4709400" cy="1623900"/>
          </a:xfrm>
          <a:prstGeom prst="rect">
            <a:avLst/>
          </a:prstGeom>
          <a:noFill/>
          <a:ln>
            <a:noFill/>
          </a:ln>
        </p:spPr>
        <p:txBody>
          <a:bodyPr anchorCtr="0" anchor="t" bIns="91425" lIns="91425" rIns="91425" tIns="91425">
            <a:noAutofit/>
          </a:bodyPr>
          <a:lstStyle/>
          <a:p>
            <a:pPr lvl="0" rtl="0">
              <a:spcBef>
                <a:spcPts val="500"/>
              </a:spcBef>
              <a:buClr>
                <a:schemeClr val="dk1"/>
              </a:buClr>
              <a:buSzPct val="84615"/>
              <a:buFont typeface="Arial"/>
              <a:buNone/>
            </a:pPr>
            <a:r>
              <a:rPr lang="en-US" sz="1300">
                <a:solidFill>
                  <a:srgbClr val="001D4D"/>
                </a:solidFill>
                <a:latin typeface="Trebuchet MS"/>
                <a:ea typeface="Trebuchet MS"/>
                <a:cs typeface="Trebuchet MS"/>
                <a:sym typeface="Trebuchet MS"/>
              </a:rPr>
              <a:t>Description: </a:t>
            </a:r>
          </a:p>
          <a:p>
            <a:pPr indent="-311150" lvl="0" marL="457200" rtl="0">
              <a:spcBef>
                <a:spcPts val="500"/>
              </a:spcBef>
              <a:buClr>
                <a:srgbClr val="001D4D"/>
              </a:buClr>
              <a:buSzPct val="100000"/>
              <a:buFont typeface="Noto Sans Symbols"/>
              <a:buChar char="●"/>
            </a:pPr>
            <a:r>
              <a:rPr lang="en-US" sz="1300">
                <a:solidFill>
                  <a:srgbClr val="001D4D"/>
                </a:solidFill>
                <a:latin typeface="Trebuchet MS"/>
                <a:ea typeface="Trebuchet MS"/>
                <a:cs typeface="Trebuchet MS"/>
                <a:sym typeface="Trebuchet MS"/>
              </a:rPr>
              <a:t>Allow the user to send multiplayer invitations to other users.</a:t>
            </a:r>
          </a:p>
          <a:p>
            <a:pPr indent="-311150" lvl="0" marL="457200" rtl="0">
              <a:spcBef>
                <a:spcPts val="500"/>
              </a:spcBef>
              <a:buClr>
                <a:srgbClr val="001D4D"/>
              </a:buClr>
              <a:buSzPct val="100000"/>
              <a:buFont typeface="Noto Sans Symbols"/>
              <a:buChar char="●"/>
            </a:pPr>
            <a:r>
              <a:rPr lang="en-US" sz="1300">
                <a:solidFill>
                  <a:srgbClr val="001D4D"/>
                </a:solidFill>
                <a:latin typeface="Trebuchet MS"/>
                <a:ea typeface="Trebuchet MS"/>
                <a:cs typeface="Trebuchet MS"/>
                <a:sym typeface="Trebuchet MS"/>
              </a:rPr>
              <a:t>Send the invitation via a Node.Js Server and the FCM Server</a:t>
            </a:r>
          </a:p>
        </p:txBody>
      </p:sp>
      <p:pic>
        <p:nvPicPr>
          <p:cNvPr id="210" name="Shape 210"/>
          <p:cNvPicPr preferRelativeResize="0"/>
          <p:nvPr/>
        </p:nvPicPr>
        <p:blipFill>
          <a:blip r:embed="rId3">
            <a:alphaModFix/>
          </a:blip>
          <a:stretch>
            <a:fillRect/>
          </a:stretch>
        </p:blipFill>
        <p:spPr>
          <a:xfrm>
            <a:off x="2357199" y="3770924"/>
            <a:ext cx="3770925" cy="2338700"/>
          </a:xfrm>
          <a:prstGeom prst="rect">
            <a:avLst/>
          </a:prstGeom>
          <a:noFill/>
          <a:ln>
            <a:noFill/>
          </a:ln>
        </p:spPr>
      </p:pic>
      <p:pic>
        <p:nvPicPr>
          <p:cNvPr id="211" name="Shape 211"/>
          <p:cNvPicPr preferRelativeResize="0"/>
          <p:nvPr/>
        </p:nvPicPr>
        <p:blipFill>
          <a:blip r:embed="rId4">
            <a:alphaModFix/>
          </a:blip>
          <a:stretch>
            <a:fillRect/>
          </a:stretch>
        </p:blipFill>
        <p:spPr>
          <a:xfrm>
            <a:off x="340725" y="3770924"/>
            <a:ext cx="1903424" cy="2903275"/>
          </a:xfrm>
          <a:prstGeom prst="rect">
            <a:avLst/>
          </a:prstGeom>
          <a:noFill/>
          <a:ln>
            <a:noFill/>
          </a:ln>
        </p:spPr>
      </p:pic>
      <p:pic>
        <p:nvPicPr>
          <p:cNvPr id="212" name="Shape 212"/>
          <p:cNvPicPr preferRelativeResize="0"/>
          <p:nvPr/>
        </p:nvPicPr>
        <p:blipFill>
          <a:blip r:embed="rId5">
            <a:alphaModFix/>
          </a:blip>
          <a:stretch>
            <a:fillRect/>
          </a:stretch>
        </p:blipFill>
        <p:spPr>
          <a:xfrm>
            <a:off x="6241175" y="3254400"/>
            <a:ext cx="2451998" cy="26171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#2: Search User</a:t>
            </a:r>
          </a:p>
        </p:txBody>
      </p:sp>
      <p:sp>
        <p:nvSpPr>
          <p:cNvPr id="219" name="Shape 219"/>
          <p:cNvSpPr txBox="1"/>
          <p:nvPr/>
        </p:nvSpPr>
        <p:spPr>
          <a:xfrm>
            <a:off x="874425" y="1848800"/>
            <a:ext cx="4709400" cy="1623900"/>
          </a:xfrm>
          <a:prstGeom prst="rect">
            <a:avLst/>
          </a:prstGeom>
          <a:noFill/>
          <a:ln>
            <a:noFill/>
          </a:ln>
        </p:spPr>
        <p:txBody>
          <a:bodyPr anchorCtr="0" anchor="t" bIns="91425" lIns="91425" rIns="91425" tIns="91425">
            <a:noAutofit/>
          </a:bodyPr>
          <a:lstStyle/>
          <a:p>
            <a:pPr lvl="0" rtl="0">
              <a:spcBef>
                <a:spcPts val="500"/>
              </a:spcBef>
              <a:buClr>
                <a:schemeClr val="dk1"/>
              </a:buClr>
              <a:buSzPct val="84615"/>
              <a:buFont typeface="Arial"/>
              <a:buNone/>
            </a:pPr>
            <a:r>
              <a:rPr lang="en-US" sz="1300">
                <a:solidFill>
                  <a:srgbClr val="001D4D"/>
                </a:solidFill>
                <a:latin typeface="Trebuchet MS"/>
                <a:ea typeface="Trebuchet MS"/>
                <a:cs typeface="Trebuchet MS"/>
                <a:sym typeface="Trebuchet MS"/>
              </a:rPr>
              <a:t>Description: </a:t>
            </a:r>
          </a:p>
          <a:p>
            <a:pPr indent="-311150" lvl="0" marL="457200" rtl="0">
              <a:spcBef>
                <a:spcPts val="500"/>
              </a:spcBef>
              <a:buClr>
                <a:srgbClr val="001D4D"/>
              </a:buClr>
              <a:buSzPct val="100000"/>
              <a:buFont typeface="Noto Sans Symbols"/>
              <a:buChar char="●"/>
            </a:pPr>
            <a:r>
              <a:rPr lang="en-US" sz="1300">
                <a:solidFill>
                  <a:srgbClr val="001D4D"/>
                </a:solidFill>
                <a:latin typeface="Trebuchet MS"/>
                <a:ea typeface="Trebuchet MS"/>
                <a:cs typeface="Trebuchet MS"/>
                <a:sym typeface="Trebuchet MS"/>
              </a:rPr>
              <a:t>Allow the user to search others and select the one to send the invitation</a:t>
            </a:r>
          </a:p>
          <a:p>
            <a:pPr indent="-311150" lvl="0" marL="457200" rtl="0">
              <a:spcBef>
                <a:spcPts val="500"/>
              </a:spcBef>
              <a:buClr>
                <a:srgbClr val="001D4D"/>
              </a:buClr>
              <a:buSzPct val="100000"/>
              <a:buFont typeface="Noto Sans Symbols"/>
              <a:buChar char="●"/>
            </a:pPr>
            <a:r>
              <a:rPr lang="en-US" sz="1300">
                <a:solidFill>
                  <a:srgbClr val="001D4D"/>
                </a:solidFill>
                <a:latin typeface="Trebuchet MS"/>
                <a:ea typeface="Trebuchet MS"/>
                <a:cs typeface="Trebuchet MS"/>
                <a:sym typeface="Trebuchet MS"/>
              </a:rPr>
              <a:t>It extends the Send Invitation Use Case</a:t>
            </a:r>
          </a:p>
        </p:txBody>
      </p:sp>
      <p:pic>
        <p:nvPicPr>
          <p:cNvPr id="220" name="Shape 220"/>
          <p:cNvPicPr preferRelativeResize="0"/>
          <p:nvPr/>
        </p:nvPicPr>
        <p:blipFill>
          <a:blip r:embed="rId3">
            <a:alphaModFix/>
          </a:blip>
          <a:stretch>
            <a:fillRect/>
          </a:stretch>
        </p:blipFill>
        <p:spPr>
          <a:xfrm>
            <a:off x="573100" y="3558150"/>
            <a:ext cx="1671050" cy="2592100"/>
          </a:xfrm>
          <a:prstGeom prst="rect">
            <a:avLst/>
          </a:prstGeom>
          <a:noFill/>
          <a:ln>
            <a:noFill/>
          </a:ln>
        </p:spPr>
      </p:pic>
      <p:pic>
        <p:nvPicPr>
          <p:cNvPr id="221" name="Shape 221"/>
          <p:cNvPicPr preferRelativeResize="0"/>
          <p:nvPr/>
        </p:nvPicPr>
        <p:blipFill>
          <a:blip r:embed="rId4">
            <a:alphaModFix/>
          </a:blip>
          <a:stretch>
            <a:fillRect/>
          </a:stretch>
        </p:blipFill>
        <p:spPr>
          <a:xfrm>
            <a:off x="2564150" y="3472699"/>
            <a:ext cx="4027702" cy="2208275"/>
          </a:xfrm>
          <a:prstGeom prst="rect">
            <a:avLst/>
          </a:prstGeom>
          <a:noFill/>
          <a:ln>
            <a:noFill/>
          </a:ln>
        </p:spPr>
      </p:pic>
      <p:pic>
        <p:nvPicPr>
          <p:cNvPr id="222" name="Shape 222"/>
          <p:cNvPicPr preferRelativeResize="0"/>
          <p:nvPr/>
        </p:nvPicPr>
        <p:blipFill>
          <a:blip r:embed="rId5">
            <a:alphaModFix/>
          </a:blip>
          <a:stretch>
            <a:fillRect/>
          </a:stretch>
        </p:blipFill>
        <p:spPr>
          <a:xfrm>
            <a:off x="6698527" y="2995325"/>
            <a:ext cx="2247347" cy="279797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