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79" r:id="rId3"/>
    <p:sldId id="280" r:id="rId4"/>
    <p:sldId id="282" r:id="rId5"/>
    <p:sldId id="289" r:id="rId6"/>
    <p:sldId id="291" r:id="rId7"/>
    <p:sldId id="290" r:id="rId8"/>
    <p:sldId id="292" r:id="rId9"/>
    <p:sldId id="286" r:id="rId10"/>
    <p:sldId id="285" r:id="rId11"/>
    <p:sldId id="284" r:id="rId12"/>
    <p:sldId id="288" r:id="rId13"/>
    <p:sldId id="269" r:id="rId14"/>
    <p:sldId id="274" r:id="rId15"/>
    <p:sldId id="287" r:id="rId16"/>
    <p:sldId id="283" r:id="rId17"/>
    <p:sldId id="281" r:id="rId18"/>
    <p:sldId id="276" r:id="rId19"/>
    <p:sldId id="278" r:id="rId20"/>
  </p:sldIdLst>
  <p:sldSz cx="9144000" cy="6858000" type="screen4x3"/>
  <p:notesSz cx="6858000" cy="9144000"/>
  <p:embeddedFontLst>
    <p:embeddedFont>
      <p:font typeface="Montserrat" panose="020B0604020202020204" charset="0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0A987E-1636-4442-838D-794D8C1C0AC0}">
  <a:tblStyle styleId="{260A987E-1636-4442-838D-794D8C1C0AC0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4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48129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10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08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10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89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9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/>
        </p:nvSpPr>
        <p:spPr>
          <a:xfrm>
            <a:off x="0" y="1705939"/>
            <a:ext cx="9144000" cy="2129310"/>
          </a:xfrm>
          <a:prstGeom prst="rect">
            <a:avLst/>
          </a:prstGeom>
          <a:solidFill>
            <a:srgbClr val="5259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1981000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371600" y="4085432"/>
            <a:ext cx="6400799" cy="1281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084BD"/>
              </a:buClr>
              <a:buFont typeface="Arial"/>
              <a:buNone/>
              <a:defRPr sz="3200" b="0" i="0" u="none" strike="noStrike" cap="none">
                <a:solidFill>
                  <a:srgbClr val="8084B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AAACD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AAACD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AAACD3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rgbClr val="AAACD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Shape 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216" y="254322"/>
            <a:ext cx="1898254" cy="1119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/>
        </p:nvSpPr>
        <p:spPr>
          <a:xfrm>
            <a:off x="0" y="0"/>
            <a:ext cx="9144000" cy="1506704"/>
          </a:xfrm>
          <a:prstGeom prst="rect">
            <a:avLst/>
          </a:prstGeom>
          <a:solidFill>
            <a:srgbClr val="5259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accent6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accent6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accent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accent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accent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ABADD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ABADD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ABADD4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rgbClr val="ABAD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259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5413" y="219429"/>
            <a:ext cx="1238085" cy="1215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/>
        </p:nvSpPr>
        <p:spPr>
          <a:xfrm>
            <a:off x="0" y="0"/>
            <a:ext cx="9144000" cy="1506704"/>
          </a:xfrm>
          <a:prstGeom prst="rect">
            <a:avLst/>
          </a:prstGeom>
          <a:solidFill>
            <a:srgbClr val="5259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accent6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accent6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accent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accent6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accent6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accent6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accent6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accent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accent6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accent6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AAACD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AAACD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AAACD3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rgbClr val="AAACD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0" y="0"/>
            <a:ext cx="9144000" cy="1506704"/>
          </a:xfrm>
          <a:prstGeom prst="rect">
            <a:avLst/>
          </a:prstGeom>
          <a:solidFill>
            <a:srgbClr val="5259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4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accent6"/>
              </a:buClr>
              <a:buFont typeface="Arial"/>
              <a:buNone/>
              <a:defRPr sz="24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accent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accent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accent6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accent6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accent6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accent6"/>
              </a:buClr>
              <a:buFont typeface="Arial"/>
              <a:buNone/>
              <a:defRPr sz="24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accent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accent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accent6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accent6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accent6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AAACD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AAACD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AAACD3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rgbClr val="AAACD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0" y="0"/>
            <a:ext cx="3124199" cy="6858000"/>
          </a:xfrm>
          <a:prstGeom prst="rect">
            <a:avLst/>
          </a:prstGeom>
          <a:solidFill>
            <a:srgbClr val="5259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2666999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271294" y="273050"/>
            <a:ext cx="5415505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accent6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accent6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accent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accent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accent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2667001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AAACD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AAACD3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rgbClr val="AAACD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0" y="4727575"/>
            <a:ext cx="9150649" cy="1506704"/>
          </a:xfrm>
          <a:prstGeom prst="rect">
            <a:avLst/>
          </a:prstGeom>
          <a:solidFill>
            <a:srgbClr val="5259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2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0" y="0"/>
            <a:ext cx="9150649" cy="1506704"/>
          </a:xfrm>
          <a:prstGeom prst="rect">
            <a:avLst/>
          </a:prstGeom>
          <a:solidFill>
            <a:srgbClr val="5259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4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accent6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accent6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accent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accent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accent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AAACD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AAACD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AAACD3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rgbClr val="AAACD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Montserrat"/>
              <a:buNone/>
              <a:defRPr sz="4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Montserrat"/>
              <a:buNone/>
              <a:defRPr sz="4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satools.org/" TargetMode="External"/><Relationship Id="rId11" Type="http://schemas.openxmlformats.org/officeDocument/2006/relationships/image" Target="../media/image14.png"/><Relationship Id="rId5" Type="http://schemas.openxmlformats.org/officeDocument/2006/relationships/image" Target="../media/image9.jpg"/><Relationship Id="rId10" Type="http://schemas.openxmlformats.org/officeDocument/2006/relationships/image" Target="../media/image13.png"/><Relationship Id="rId4" Type="http://schemas.openxmlformats.org/officeDocument/2006/relationships/hyperlink" Target="http://workflow4metabolomics.org" TargetMode="External"/><Relationship Id="rId9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JHw7FntqtntZV0qoWsFmcOLcHlM2wv4jt4-ccLUgZNU/edit" TargetMode="External"/><Relationship Id="rId2" Type="http://schemas.openxmlformats.org/officeDocument/2006/relationships/hyperlink" Target="https://github.com/DSchober/MIECO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sneumann@ipb-halle.d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henomenal-h2020.eu/hom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1981000"/>
            <a:ext cx="7772400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MIECO</a:t>
            </a:r>
            <a:r>
              <a:rPr lang="en-US" dirty="0"/>
              <a:t>: Metabolite Identification Evidence </a:t>
            </a:r>
            <a:r>
              <a:rPr lang="en-US" dirty="0" smtClean="0"/>
              <a:t>Codes</a:t>
            </a:r>
            <a:endParaRPr lang="en-US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1403873" y="4064794"/>
            <a:ext cx="6400799" cy="1281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/>
              <a:t>Daniel </a:t>
            </a:r>
            <a:r>
              <a:rPr lang="en-US" dirty="0" err="1" smtClean="0"/>
              <a:t>Schober</a:t>
            </a:r>
            <a:r>
              <a:rPr lang="en-US" dirty="0" smtClean="0"/>
              <a:t> </a:t>
            </a:r>
          </a:p>
          <a:p>
            <a:pPr lvl="0">
              <a:spcBef>
                <a:spcPts val="0"/>
              </a:spcBef>
            </a:pPr>
            <a:r>
              <a:rPr lang="en-US" dirty="0" smtClean="0"/>
              <a:t>Steffen Neumann</a:t>
            </a:r>
          </a:p>
        </p:txBody>
      </p:sp>
      <p:pic>
        <p:nvPicPr>
          <p:cNvPr id="1026" name="Picture 2" descr="http://europa.eu/about-eu/basic-information/symbols/images/flag_yellow_lo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65891"/>
            <a:ext cx="762000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_ipb_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445" y="5223005"/>
            <a:ext cx="261937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Confidence</a:t>
            </a:r>
            <a:r>
              <a:rPr lang="de-DE" dirty="0" smtClean="0"/>
              <a:t> in </a:t>
            </a:r>
            <a:r>
              <a:rPr lang="de-DE" dirty="0" err="1" smtClean="0"/>
              <a:t>Identification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levels </a:t>
            </a:r>
            <a:r>
              <a:rPr lang="en-US" dirty="0"/>
              <a:t>of confidence in identification </a:t>
            </a:r>
            <a:r>
              <a:rPr lang="en-US" dirty="0" smtClean="0"/>
              <a:t>statements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are varying greatly between </a:t>
            </a:r>
            <a:r>
              <a:rPr lang="en-US" dirty="0" smtClean="0"/>
              <a:t>studies</a:t>
            </a:r>
          </a:p>
          <a:p>
            <a:pPr lvl="1"/>
            <a:r>
              <a:rPr lang="en-US" dirty="0" smtClean="0"/>
              <a:t>difficult </a:t>
            </a:r>
            <a:r>
              <a:rPr lang="en-US" dirty="0"/>
              <a:t>to communicate to data users in a concise and accurate fashion</a:t>
            </a:r>
          </a:p>
        </p:txBody>
      </p:sp>
    </p:spTree>
    <p:extLst>
      <p:ext uri="{BB962C8B-B14F-4D97-AF65-F5344CB8AC3E}">
        <p14:creationId xmlns:p14="http://schemas.microsoft.com/office/powerpoint/2010/main" val="2733970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Scopeing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General </a:t>
            </a:r>
            <a:r>
              <a:rPr lang="de-DE" dirty="0" err="1" smtClean="0"/>
              <a:t>Constraints</a:t>
            </a:r>
            <a:endParaRPr lang="de-DE" dirty="0" smtClean="0"/>
          </a:p>
          <a:p>
            <a:pPr lvl="1"/>
            <a:r>
              <a:rPr lang="en-US" dirty="0" smtClean="0"/>
              <a:t>Retain mappings to earlier Schemes for downward compatibility</a:t>
            </a:r>
          </a:p>
          <a:p>
            <a:pPr lvl="1"/>
            <a:r>
              <a:rPr lang="de-DE" dirty="0" smtClean="0"/>
              <a:t>Simple </a:t>
            </a:r>
            <a:r>
              <a:rPr lang="de-DE" dirty="0" err="1" smtClean="0"/>
              <a:t>set-up</a:t>
            </a:r>
            <a:r>
              <a:rPr lang="de-DE" dirty="0" smtClean="0"/>
              <a:t> so non-IT </a:t>
            </a:r>
            <a:r>
              <a:rPr lang="de-DE" dirty="0" err="1" smtClean="0"/>
              <a:t>users</a:t>
            </a:r>
            <a:r>
              <a:rPr lang="de-DE" dirty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 smtClean="0"/>
          </a:p>
          <a:p>
            <a:pPr lvl="1"/>
            <a:r>
              <a:rPr lang="de-DE" dirty="0" smtClean="0"/>
              <a:t>Low </a:t>
            </a:r>
            <a:r>
              <a:rPr lang="de-DE" dirty="0" err="1" smtClean="0"/>
              <a:t>entry</a:t>
            </a:r>
            <a:r>
              <a:rPr lang="de-DE" dirty="0" smtClean="0"/>
              <a:t> </a:t>
            </a:r>
            <a:r>
              <a:rPr lang="en-US" dirty="0" smtClean="0"/>
              <a:t>hurdle for bio </a:t>
            </a:r>
            <a:r>
              <a:rPr lang="en-US" dirty="0"/>
              <a:t>community </a:t>
            </a:r>
            <a:endParaRPr lang="en-US" dirty="0" smtClean="0"/>
          </a:p>
          <a:p>
            <a:pPr lvl="2"/>
            <a:r>
              <a:rPr lang="en-US" dirty="0" smtClean="0"/>
              <a:t>Easy to adopt &amp; use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3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Existing</a:t>
            </a:r>
            <a:r>
              <a:rPr lang="de-DE" dirty="0" smtClean="0"/>
              <a:t> Standards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EU </a:t>
            </a:r>
            <a:r>
              <a:rPr lang="en-US" dirty="0" smtClean="0"/>
              <a:t>Directive </a:t>
            </a:r>
            <a:r>
              <a:rPr lang="en-US" dirty="0"/>
              <a:t>96/23/EC concerning </a:t>
            </a:r>
            <a:r>
              <a:rPr lang="en-US" dirty="0" smtClean="0"/>
              <a:t> </a:t>
            </a:r>
            <a:r>
              <a:rPr lang="en-US" dirty="0"/>
              <a:t>performance of analytical methods </a:t>
            </a:r>
            <a:r>
              <a:rPr lang="en-US" dirty="0" smtClean="0"/>
              <a:t>&amp; </a:t>
            </a:r>
            <a:r>
              <a:rPr lang="en-US" dirty="0"/>
              <a:t>the interpretation of results (C(2002) </a:t>
            </a:r>
            <a:r>
              <a:rPr lang="en-US" dirty="0" smtClean="0"/>
              <a:t>3044)</a:t>
            </a:r>
          </a:p>
          <a:p>
            <a:pPr lvl="1"/>
            <a:r>
              <a:rPr lang="en-US" dirty="0" smtClean="0"/>
              <a:t>Too complex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provide </a:t>
            </a:r>
            <a:r>
              <a:rPr lang="en-US" dirty="0"/>
              <a:t>little practical </a:t>
            </a:r>
            <a:r>
              <a:rPr lang="en-US" dirty="0" smtClean="0"/>
              <a:t>utility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11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849" y="3891925"/>
            <a:ext cx="2574300" cy="16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Publication Workflow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267975" y="1600200"/>
            <a:ext cx="8418600" cy="15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Package the data for standards-compliant dissemination and reporting </a:t>
            </a:r>
          </a:p>
        </p:txBody>
      </p:sp>
      <p:sp>
        <p:nvSpPr>
          <p:cNvPr id="237" name="Shape 237"/>
          <p:cNvSpPr/>
          <p:nvPr/>
        </p:nvSpPr>
        <p:spPr>
          <a:xfrm rot="-1667113">
            <a:off x="5950165" y="3782168"/>
            <a:ext cx="1140384" cy="394133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93C47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 txBox="1"/>
          <p:nvPr/>
        </p:nvSpPr>
        <p:spPr>
          <a:xfrm>
            <a:off x="70825" y="6393450"/>
            <a:ext cx="28992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http://workflow4metabolomics.org</a:t>
            </a:r>
          </a:p>
        </p:txBody>
      </p:sp>
      <p:grpSp>
        <p:nvGrpSpPr>
          <p:cNvPr id="239" name="Shape 239"/>
          <p:cNvGrpSpPr/>
          <p:nvPr/>
        </p:nvGrpSpPr>
        <p:grpSpPr>
          <a:xfrm>
            <a:off x="7116750" y="4534900"/>
            <a:ext cx="2718900" cy="1390825"/>
            <a:chOff x="6964375" y="2839275"/>
            <a:chExt cx="2718900" cy="1390825"/>
          </a:xfrm>
        </p:grpSpPr>
        <p:pic>
          <p:nvPicPr>
            <p:cNvPr id="240" name="Shape 24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16772" y="2839275"/>
              <a:ext cx="1547839" cy="619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1" name="Shape 241"/>
            <p:cNvGrpSpPr/>
            <p:nvPr/>
          </p:nvGrpSpPr>
          <p:grpSpPr>
            <a:xfrm>
              <a:off x="6964375" y="3480450"/>
              <a:ext cx="2718900" cy="749650"/>
              <a:chOff x="6964375" y="3480450"/>
              <a:chExt cx="2718900" cy="749650"/>
            </a:xfrm>
          </p:grpSpPr>
          <p:sp>
            <p:nvSpPr>
              <p:cNvPr id="242" name="Shape 242"/>
              <p:cNvSpPr txBox="1"/>
              <p:nvPr/>
            </p:nvSpPr>
            <p:spPr>
              <a:xfrm>
                <a:off x="7421575" y="3832300"/>
                <a:ext cx="2261700" cy="39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1200" u="sng">
                    <a:solidFill>
                      <a:schemeClr val="hlink"/>
                    </a:solidFill>
                    <a:hlinkClick r:id="rId6"/>
                  </a:rPr>
                  <a:t>http://www.isatools.org/</a:t>
                </a:r>
                <a:r>
                  <a:rPr lang="en-US" sz="1200"/>
                  <a:t> </a:t>
                </a:r>
              </a:p>
            </p:txBody>
          </p:sp>
          <p:pic>
            <p:nvPicPr>
              <p:cNvPr id="243" name="Shape 243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6964375" y="3480450"/>
                <a:ext cx="1971675" cy="6191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44" name="Shape 2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42436" y="3040054"/>
            <a:ext cx="1028700" cy="137926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/>
          <p:nvPr/>
        </p:nvSpPr>
        <p:spPr>
          <a:xfrm rot="455320">
            <a:off x="5917753" y="4608477"/>
            <a:ext cx="1140387" cy="39433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93C47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46" name="Shape 2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71586" y="6183562"/>
            <a:ext cx="3356176" cy="37407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/>
          <p:nvPr/>
        </p:nvSpPr>
        <p:spPr>
          <a:xfrm rot="2661628">
            <a:off x="5707367" y="5318838"/>
            <a:ext cx="779209" cy="39416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93C47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48" name="Shape 248"/>
          <p:cNvGrpSpPr/>
          <p:nvPr/>
        </p:nvGrpSpPr>
        <p:grpSpPr>
          <a:xfrm>
            <a:off x="70825" y="3305825"/>
            <a:ext cx="2238225" cy="847725"/>
            <a:chOff x="76200" y="2245300"/>
            <a:chExt cx="2238225" cy="847725"/>
          </a:xfrm>
        </p:grpSpPr>
        <p:pic>
          <p:nvPicPr>
            <p:cNvPr id="249" name="Shape 24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285725" y="2245300"/>
              <a:ext cx="1028700" cy="847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Shape 250"/>
            <p:cNvPicPr preferRelativeResize="0"/>
            <p:nvPr/>
          </p:nvPicPr>
          <p:blipFill rotWithShape="1">
            <a:blip r:embed="rId11">
              <a:alphaModFix/>
            </a:blip>
            <a:srcRect t="30382" b="32402"/>
            <a:stretch/>
          </p:blipFill>
          <p:spPr>
            <a:xfrm>
              <a:off x="76200" y="2300525"/>
              <a:ext cx="1333500" cy="737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1" name="Shape 251"/>
          <p:cNvSpPr/>
          <p:nvPr/>
        </p:nvSpPr>
        <p:spPr>
          <a:xfrm rot="2011874">
            <a:off x="2065697" y="4260080"/>
            <a:ext cx="1140495" cy="393977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93C47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52" name="Shape 25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358944" y="2739350"/>
            <a:ext cx="1423996" cy="67194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/>
          <p:nvPr/>
        </p:nvSpPr>
        <p:spPr>
          <a:xfrm rot="5401551">
            <a:off x="4660574" y="3554298"/>
            <a:ext cx="664800" cy="393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93C47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Next tasks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457200" y="22860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15000"/>
              </a:lnSpc>
              <a:spcBef>
                <a:spcPts val="0"/>
              </a:spcBef>
            </a:pPr>
            <a:r>
              <a:rPr lang="de-DE" dirty="0" smtClean="0"/>
              <a:t>Write </a:t>
            </a:r>
            <a:r>
              <a:rPr lang="de-DE" dirty="0" err="1" smtClean="0"/>
              <a:t>paper</a:t>
            </a:r>
            <a:endParaRPr lang="en-US" dirty="0" smtClean="0"/>
          </a:p>
          <a:p>
            <a:pPr marL="457200" lvl="0" indent="-228600"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How to best impose </a:t>
            </a:r>
            <a:r>
              <a:rPr lang="en-US" dirty="0"/>
              <a:t>the requirement to use reporting standards for metabolite identification </a:t>
            </a:r>
            <a:r>
              <a:rPr lang="en-US" dirty="0" smtClean="0"/>
              <a:t>?</a:t>
            </a:r>
          </a:p>
          <a:p>
            <a:pPr marL="457200" lvl="0" indent="-228600"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Recommend publishers &amp; repositories </a:t>
            </a:r>
            <a:r>
              <a:rPr lang="en-US" dirty="0"/>
              <a:t>to enforce </a:t>
            </a:r>
            <a:r>
              <a:rPr lang="en-US" dirty="0" smtClean="0"/>
              <a:t>usage</a:t>
            </a:r>
          </a:p>
          <a:p>
            <a:pPr marL="857250" lvl="1" indent="-228600">
              <a:lnSpc>
                <a:spcPct val="115000"/>
              </a:lnSpc>
              <a:spcBef>
                <a:spcPts val="0"/>
              </a:spcBef>
            </a:pPr>
            <a:r>
              <a:rPr lang="de-DE" dirty="0" smtClean="0"/>
              <a:t>i.e. </a:t>
            </a:r>
            <a:r>
              <a:rPr lang="en-US" dirty="0"/>
              <a:t>Springer </a:t>
            </a:r>
            <a:r>
              <a:rPr lang="en-US" dirty="0" smtClean="0"/>
              <a:t>Metabolomics &amp; </a:t>
            </a:r>
            <a:r>
              <a:rPr lang="en-US" dirty="0" err="1" smtClean="0"/>
              <a:t>Metabolights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Autogenerate </a:t>
            </a:r>
            <a:r>
              <a:rPr lang="de-DE" dirty="0" err="1" smtClean="0"/>
              <a:t>Evidence</a:t>
            </a:r>
            <a:r>
              <a:rPr lang="de-DE" dirty="0" smtClean="0"/>
              <a:t> Codes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standardized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?</a:t>
            </a:r>
          </a:p>
          <a:p>
            <a:pPr lvl="1"/>
            <a:r>
              <a:rPr lang="en-US" dirty="0" smtClean="0"/>
              <a:t>Text mining to derive ECOs from paper methods sec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or ideally formal future workflow specifications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13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Resources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  <a:p>
            <a:pPr lvl="1"/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://github.com/DSchober/MIECO</a:t>
            </a:r>
            <a:r>
              <a:rPr lang="en-US" dirty="0"/>
              <a:t> </a:t>
            </a:r>
            <a:endParaRPr lang="en-US" dirty="0" smtClean="0"/>
          </a:p>
          <a:p>
            <a:r>
              <a:rPr lang="de-DE" dirty="0" err="1" smtClean="0"/>
              <a:t>Gdoc</a:t>
            </a:r>
            <a:endParaRPr lang="de-DE" dirty="0" smtClean="0"/>
          </a:p>
          <a:p>
            <a:pPr lvl="1"/>
            <a:r>
              <a:rPr lang="en-US" dirty="0">
                <a:hlinkClick r:id="rId3"/>
              </a:rPr>
              <a:t>https://docs.google.com/document/d/1JHw7FntqtntZV0qoWsFmcOLcHlM2wv4jt4-ccLUgZNU/edit</a:t>
            </a:r>
            <a:r>
              <a:rPr lang="en-US" dirty="0" smtClean="0">
                <a:hlinkClick r:id="rId3"/>
              </a:rPr>
              <a:t>#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934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Acknowledgements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869141"/>
            <a:ext cx="8229600" cy="4525963"/>
          </a:xfrm>
        </p:spPr>
        <p:txBody>
          <a:bodyPr/>
          <a:lstStyle/>
          <a:p>
            <a:r>
              <a:rPr lang="en-US" dirty="0" err="1"/>
              <a:t>PhenoMeNal</a:t>
            </a:r>
            <a:r>
              <a:rPr lang="en-US" dirty="0"/>
              <a:t> is funded by European Commission's Horizon2020 </a:t>
            </a:r>
            <a:r>
              <a:rPr lang="en-US" dirty="0" err="1"/>
              <a:t>programme</a:t>
            </a:r>
            <a:r>
              <a:rPr lang="en-US" dirty="0"/>
              <a:t>, grant agreement number </a:t>
            </a:r>
            <a:r>
              <a:rPr lang="en-US" dirty="0" smtClean="0"/>
              <a:t>654241</a:t>
            </a:r>
          </a:p>
          <a:p>
            <a:r>
              <a:rPr lang="en-US" dirty="0"/>
              <a:t>Metabolomics Society: Metabolite Identification Task </a:t>
            </a:r>
            <a:r>
              <a:rPr lang="en-US" dirty="0" smtClean="0"/>
              <a:t>Group</a:t>
            </a:r>
          </a:p>
          <a:p>
            <a:r>
              <a:rPr lang="de-DE" dirty="0" smtClean="0"/>
              <a:t>Nadine </a:t>
            </a:r>
            <a:r>
              <a:rPr lang="de-DE" dirty="0" err="1" smtClean="0"/>
              <a:t>Strehmel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2395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ctrTitle"/>
          </p:nvPr>
        </p:nvSpPr>
        <p:spPr>
          <a:xfrm>
            <a:off x="685800" y="1981000"/>
            <a:ext cx="7772400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Thank you!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subTitle" idx="1"/>
          </p:nvPr>
        </p:nvSpPr>
        <p:spPr>
          <a:xfrm>
            <a:off x="1371600" y="4085432"/>
            <a:ext cx="6400800" cy="1281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dschober@ipb-halle.de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Overview of Use Cases</a:t>
            </a:r>
          </a:p>
        </p:txBody>
      </p:sp>
      <p:graphicFrame>
        <p:nvGraphicFramePr>
          <p:cNvPr id="327" name="Shape 327"/>
          <p:cNvGraphicFramePr/>
          <p:nvPr/>
        </p:nvGraphicFramePr>
        <p:xfrm>
          <a:off x="70400" y="1640425"/>
          <a:ext cx="9024675" cy="4949730"/>
        </p:xfrm>
        <a:graphic>
          <a:graphicData uri="http://schemas.openxmlformats.org/drawingml/2006/table">
            <a:tbl>
              <a:tblPr>
                <a:noFill/>
                <a:tableStyleId>{260A987E-1636-4442-838D-794D8C1C0AC0}</a:tableStyleId>
              </a:tblPr>
              <a:tblGrid>
                <a:gridCol w="1249000"/>
                <a:gridCol w="841625"/>
                <a:gridCol w="788225"/>
                <a:gridCol w="1172550"/>
                <a:gridCol w="3436475"/>
                <a:gridCol w="1536800"/>
              </a:tblGrid>
              <a:tr h="6740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Use Case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Partner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Cohort </a:t>
                      </a:r>
                      <a:br>
                        <a:rPr lang="en-US" b="1"/>
                      </a:br>
                      <a:r>
                        <a:rPr lang="en-US" b="1"/>
                        <a:t>Size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Assays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Workflow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Implementation</a:t>
                      </a:r>
                    </a:p>
                  </a:txBody>
                  <a:tcPr marL="91425" marR="91425" marT="91425" marB="91425"/>
                </a:tc>
              </a:tr>
              <a:tr h="77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b="1"/>
                        <a:t>MESA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ICL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4,000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NMR,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LC/MS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NMR:</a:t>
                      </a:r>
                      <a:r>
                        <a:rPr lang="en-US"/>
                        <a:t> calibration, alignment, normalisation, statistics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MS:</a:t>
                      </a:r>
                      <a:r>
                        <a:rPr lang="en-US"/>
                        <a:t> Data conversion, feature detection, alignment, deconvolution, QC filtering, normalisation, batch correction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Matlab, </a:t>
                      </a:r>
                      <a:br>
                        <a:rPr lang="en-US"/>
                      </a:br>
                      <a:r>
                        <a:rPr lang="en-US"/>
                        <a:t>Octave,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</a:t>
                      </a:r>
                    </a:p>
                  </a:txBody>
                  <a:tcPr marL="91425" marR="91425" marT="91425" marB="91425"/>
                </a:tc>
              </a:tr>
              <a:tr h="542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CoLaus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SIB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6,733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NMR,</a:t>
                      </a:r>
                      <a:br>
                        <a:rPr lang="en-US"/>
                      </a:br>
                      <a:r>
                        <a:rPr lang="en-US"/>
                        <a:t>Genotyping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NMR processing, MetaboMatching (Genotype correlation)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Octave</a:t>
                      </a:r>
                    </a:p>
                  </a:txBody>
                  <a:tcPr marL="91425" marR="91425" marT="91425" marB="91425"/>
                </a:tc>
              </a:tr>
              <a:tr h="542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Uppsala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UU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LC/MS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Data conversion, feature detection, alignment, blank removal, feature selection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OpenMS</a:t>
                      </a:r>
                    </a:p>
                  </a:txBody>
                  <a:tcPr marL="91425" marR="91425" marT="91425" marB="91425"/>
                </a:tc>
              </a:tr>
              <a:tr h="77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MetaboHUB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CEA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183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LC/MS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Data conversion, feature detection, alignment, univariate and multivariate statistics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</a:t>
                      </a:r>
                    </a:p>
                  </a:txBody>
                  <a:tcPr marL="91425" marR="91425" marT="91425" marB="91425"/>
                </a:tc>
              </a:tr>
              <a:tr h="77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baseline="30000"/>
                        <a:t>13</a:t>
                      </a:r>
                      <a:r>
                        <a:rPr lang="en-US" b="1"/>
                        <a:t>C tracer </a:t>
                      </a:r>
                      <a:br>
                        <a:rPr lang="en-US" b="1"/>
                      </a:br>
                      <a:r>
                        <a:rPr lang="en-US" b="1">
                          <a:solidFill>
                            <a:schemeClr val="dk1"/>
                          </a:solidFill>
                        </a:rPr>
                        <a:t>cell line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--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GC/MS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Data import, Natural Isotope abundance correction, Label enrichment, SBML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R, Python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</a:t>
            </a:r>
            <a:r>
              <a:rPr lang="de-DE" dirty="0" smtClean="0"/>
              <a:t>ontents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400" dirty="0" smtClean="0"/>
              <a:t>Project </a:t>
            </a:r>
            <a:r>
              <a:rPr lang="de-DE" sz="2400" dirty="0" err="1" smtClean="0"/>
              <a:t>setting</a:t>
            </a:r>
            <a:endParaRPr lang="de-DE" sz="2400" dirty="0" smtClean="0"/>
          </a:p>
          <a:p>
            <a:r>
              <a:rPr lang="de-DE" sz="2400" dirty="0" err="1" smtClean="0"/>
              <a:t>Metabolite</a:t>
            </a:r>
            <a:r>
              <a:rPr lang="de-DE" sz="2400" dirty="0" smtClean="0"/>
              <a:t> </a:t>
            </a:r>
            <a:r>
              <a:rPr lang="de-DE" sz="2400" dirty="0" err="1" smtClean="0"/>
              <a:t>Identification</a:t>
            </a:r>
            <a:r>
              <a:rPr lang="de-DE" sz="2400" dirty="0" smtClean="0"/>
              <a:t> </a:t>
            </a:r>
            <a:r>
              <a:rPr lang="de-DE" sz="2400" dirty="0" err="1" smtClean="0"/>
              <a:t>Schemes</a:t>
            </a:r>
            <a:endParaRPr lang="de-DE" sz="2400" dirty="0" smtClean="0"/>
          </a:p>
          <a:p>
            <a:pPr lvl="1"/>
            <a:r>
              <a:rPr lang="de-DE" sz="2400" dirty="0" smtClean="0"/>
              <a:t>Review </a:t>
            </a:r>
            <a:r>
              <a:rPr lang="de-DE" sz="2400" dirty="0" err="1" smtClean="0"/>
              <a:t>state</a:t>
            </a:r>
            <a:r>
              <a:rPr lang="de-DE" sz="2400" dirty="0" smtClean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 smtClean="0"/>
              <a:t>art</a:t>
            </a:r>
            <a:endParaRPr lang="de-DE" sz="2400" dirty="0" smtClean="0"/>
          </a:p>
          <a:p>
            <a:pPr lvl="2"/>
            <a:r>
              <a:rPr lang="de-DE" sz="2000" dirty="0" smtClean="0"/>
              <a:t>MI </a:t>
            </a:r>
            <a:r>
              <a:rPr lang="de-DE" sz="2000" dirty="0" err="1" smtClean="0"/>
              <a:t>Schemes</a:t>
            </a:r>
            <a:endParaRPr lang="de-DE" sz="2000" dirty="0" smtClean="0"/>
          </a:p>
          <a:p>
            <a:pPr lvl="2"/>
            <a:r>
              <a:rPr lang="de-DE" sz="2000" dirty="0" err="1" smtClean="0"/>
              <a:t>Terminologies</a:t>
            </a:r>
            <a:r>
              <a:rPr lang="de-DE" sz="2000" dirty="0" smtClean="0"/>
              <a:t>/</a:t>
            </a:r>
            <a:r>
              <a:rPr lang="de-DE" sz="2000" dirty="0" err="1" smtClean="0"/>
              <a:t>ontologies</a:t>
            </a:r>
            <a:endParaRPr lang="en-US" sz="2000" dirty="0"/>
          </a:p>
          <a:p>
            <a:r>
              <a:rPr lang="de-DE" sz="2400" dirty="0" err="1" smtClean="0"/>
              <a:t>Why</a:t>
            </a:r>
            <a:r>
              <a:rPr lang="de-DE" sz="2400" dirty="0" smtClean="0"/>
              <a:t> </a:t>
            </a:r>
            <a:r>
              <a:rPr lang="de-DE" sz="2400" dirty="0" err="1" smtClean="0"/>
              <a:t>yet</a:t>
            </a:r>
            <a:r>
              <a:rPr lang="de-DE" sz="2400" dirty="0" smtClean="0"/>
              <a:t> </a:t>
            </a:r>
            <a:r>
              <a:rPr lang="de-DE" sz="2400" dirty="0" err="1" smtClean="0"/>
              <a:t>another</a:t>
            </a:r>
            <a:r>
              <a:rPr lang="de-DE" sz="2400" dirty="0" smtClean="0"/>
              <a:t> </a:t>
            </a:r>
            <a:r>
              <a:rPr lang="de-DE" sz="2400" dirty="0" err="1" smtClean="0"/>
              <a:t>ontology</a:t>
            </a:r>
            <a:r>
              <a:rPr lang="de-DE" sz="2400" dirty="0" smtClean="0"/>
              <a:t>?</a:t>
            </a:r>
          </a:p>
          <a:p>
            <a:r>
              <a:rPr lang="de-DE" sz="2400" dirty="0" err="1" smtClean="0"/>
              <a:t>Efforts</a:t>
            </a:r>
            <a:r>
              <a:rPr lang="de-DE" sz="2400" dirty="0" smtClean="0"/>
              <a:t> </a:t>
            </a:r>
            <a:r>
              <a:rPr lang="de-DE" sz="2400" dirty="0" err="1" smtClean="0"/>
              <a:t>we</a:t>
            </a:r>
            <a:r>
              <a:rPr lang="de-DE" sz="2400" dirty="0" smtClean="0"/>
              <a:t>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 smtClean="0"/>
              <a:t>re-use</a:t>
            </a:r>
            <a:endParaRPr lang="de-DE" sz="2400" dirty="0" smtClean="0"/>
          </a:p>
          <a:p>
            <a:pPr lvl="1"/>
            <a:r>
              <a:rPr lang="de-DE" sz="2400" dirty="0" smtClean="0"/>
              <a:t>ECO</a:t>
            </a:r>
          </a:p>
          <a:p>
            <a:r>
              <a:rPr lang="de-DE" sz="2400" dirty="0" err="1" smtClean="0"/>
              <a:t>Our</a:t>
            </a:r>
            <a:r>
              <a:rPr lang="de-DE" sz="2400" dirty="0"/>
              <a:t> </a:t>
            </a:r>
            <a:r>
              <a:rPr lang="de-DE" sz="2400" dirty="0" err="1" smtClean="0"/>
              <a:t>Use</a:t>
            </a:r>
            <a:r>
              <a:rPr lang="de-DE" sz="2400" dirty="0" smtClean="0"/>
              <a:t> Case</a:t>
            </a:r>
          </a:p>
          <a:p>
            <a:r>
              <a:rPr lang="de-DE" sz="2400" dirty="0" smtClean="0"/>
              <a:t>Basic MI </a:t>
            </a:r>
            <a:r>
              <a:rPr lang="de-DE" sz="2400" dirty="0" err="1" smtClean="0"/>
              <a:t>evidence</a:t>
            </a:r>
            <a:r>
              <a:rPr lang="de-DE" sz="2400" dirty="0" smtClean="0"/>
              <a:t> </a:t>
            </a:r>
            <a:r>
              <a:rPr lang="de-DE" sz="2400" dirty="0" err="1" smtClean="0"/>
              <a:t>patterns</a:t>
            </a:r>
            <a:endParaRPr lang="de-DE" sz="2400" dirty="0" smtClean="0"/>
          </a:p>
          <a:p>
            <a:r>
              <a:rPr lang="de-DE" sz="2400" dirty="0" smtClean="0"/>
              <a:t>MIECO </a:t>
            </a:r>
            <a:r>
              <a:rPr lang="de-DE" sz="2400" dirty="0" err="1" smtClean="0"/>
              <a:t>overview</a:t>
            </a:r>
            <a:endParaRPr lang="de-DE" sz="2400" dirty="0" smtClean="0"/>
          </a:p>
          <a:p>
            <a:r>
              <a:rPr lang="de-DE" sz="2400" dirty="0" smtClean="0"/>
              <a:t>MIECO </a:t>
            </a:r>
            <a:r>
              <a:rPr lang="de-DE" sz="2400" dirty="0" err="1" smtClean="0"/>
              <a:t>Use</a:t>
            </a:r>
            <a:r>
              <a:rPr lang="de-DE" sz="2400" dirty="0" smtClean="0"/>
              <a:t> Case </a:t>
            </a:r>
            <a:r>
              <a:rPr lang="de-DE" sz="2400" dirty="0" err="1" smtClean="0"/>
              <a:t>Example</a:t>
            </a:r>
            <a:endParaRPr lang="de-DE" sz="24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6776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context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0" y="1417637"/>
            <a:ext cx="8686800" cy="4525963"/>
          </a:xfrm>
        </p:spPr>
        <p:txBody>
          <a:bodyPr/>
          <a:lstStyle/>
          <a:p>
            <a:r>
              <a:rPr lang="en-US" dirty="0" err="1" smtClean="0"/>
              <a:t>PhenoMeNal</a:t>
            </a:r>
            <a:r>
              <a:rPr lang="en-US" dirty="0" smtClean="0"/>
              <a:t> H2020 EU Project</a:t>
            </a:r>
          </a:p>
          <a:p>
            <a:pPr lvl="1"/>
            <a:r>
              <a:rPr lang="en-US" b="1" dirty="0" smtClean="0"/>
              <a:t>Pheno</a:t>
            </a:r>
            <a:r>
              <a:rPr lang="en-US" dirty="0" smtClean="0"/>
              <a:t>me </a:t>
            </a:r>
            <a:r>
              <a:rPr lang="en-US" dirty="0"/>
              <a:t>and </a:t>
            </a:r>
            <a:r>
              <a:rPr lang="en-US" b="1" dirty="0"/>
              <a:t>Me</a:t>
            </a:r>
            <a:r>
              <a:rPr lang="en-US" dirty="0"/>
              <a:t>tabolome </a:t>
            </a:r>
            <a:r>
              <a:rPr lang="en-US" dirty="0" err="1" smtClean="0"/>
              <a:t>a</a:t>
            </a:r>
            <a:r>
              <a:rPr lang="en-US" b="1" dirty="0" err="1" smtClean="0"/>
              <a:t>Nal</a:t>
            </a:r>
            <a:r>
              <a:rPr lang="en-US" dirty="0" err="1" smtClean="0"/>
              <a:t>ysis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http://phenomenal-h2020.eu/home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 </a:t>
            </a:r>
            <a:r>
              <a:rPr lang="en-US" dirty="0" smtClean="0"/>
              <a:t>e-Infrastructure </a:t>
            </a:r>
          </a:p>
          <a:p>
            <a:pPr lvl="2"/>
            <a:r>
              <a:rPr lang="en-US" dirty="0" smtClean="0"/>
              <a:t>processing</a:t>
            </a:r>
            <a:r>
              <a:rPr lang="en-US" dirty="0"/>
              <a:t>, analysis </a:t>
            </a:r>
            <a:r>
              <a:rPr lang="en-US" dirty="0" smtClean="0"/>
              <a:t>&amp; </a:t>
            </a:r>
            <a:r>
              <a:rPr lang="en-US" dirty="0"/>
              <a:t>information-mining of </a:t>
            </a:r>
            <a:r>
              <a:rPr lang="en-US" dirty="0" smtClean="0"/>
              <a:t>metabolomics phenotyping data</a:t>
            </a:r>
            <a:endParaRPr lang="en-US" dirty="0"/>
          </a:p>
          <a:p>
            <a:pPr lvl="1"/>
            <a:r>
              <a:rPr lang="en-US" dirty="0" smtClean="0"/>
              <a:t>Contribute to </a:t>
            </a:r>
            <a:r>
              <a:rPr lang="en-US" dirty="0"/>
              <a:t>WP 8 Data </a:t>
            </a:r>
            <a:r>
              <a:rPr lang="en-US" dirty="0" smtClean="0"/>
              <a:t>standards</a:t>
            </a:r>
          </a:p>
          <a:p>
            <a:pPr lvl="2"/>
            <a:r>
              <a:rPr lang="en-US" dirty="0"/>
              <a:t>D8.4: Signal processing and analysis data exchange </a:t>
            </a:r>
            <a:r>
              <a:rPr lang="en-US" dirty="0" smtClean="0"/>
              <a:t>format</a:t>
            </a:r>
          </a:p>
          <a:p>
            <a:pPr lvl="3"/>
            <a:r>
              <a:rPr lang="en-US" dirty="0"/>
              <a:t>D8.4.1: specifications for derived data matrices </a:t>
            </a:r>
            <a:r>
              <a:rPr lang="en-US" dirty="0" smtClean="0"/>
              <a:t>and </a:t>
            </a:r>
            <a:r>
              <a:rPr lang="en-US" dirty="0"/>
              <a:t>terminology for description of analysis </a:t>
            </a:r>
            <a:r>
              <a:rPr lang="en-US" dirty="0" smtClean="0"/>
              <a:t>&amp; </a:t>
            </a:r>
            <a:r>
              <a:rPr lang="en-US" dirty="0"/>
              <a:t>statistical results (M24)</a:t>
            </a:r>
          </a:p>
        </p:txBody>
      </p:sp>
    </p:spTree>
    <p:extLst>
      <p:ext uri="{BB962C8B-B14F-4D97-AF65-F5344CB8AC3E}">
        <p14:creationId xmlns:p14="http://schemas.microsoft.com/office/powerpoint/2010/main" val="260586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MetSoc</a:t>
            </a:r>
            <a:r>
              <a:rPr lang="en-US" dirty="0"/>
              <a:t> Ident Task force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>
              <a:buNone/>
            </a:pPr>
            <a:r>
              <a:rPr lang="en-US" b="1" dirty="0"/>
              <a:t>Metabolomics Society: Metabolite Identification Task </a:t>
            </a:r>
            <a:r>
              <a:rPr lang="en-US" b="1" dirty="0" smtClean="0"/>
              <a:t>Group</a:t>
            </a:r>
          </a:p>
          <a:p>
            <a:pPr marL="203200" indent="0">
              <a:buNone/>
            </a:pPr>
            <a:r>
              <a:rPr lang="de-DE" b="1" dirty="0" err="1" smtClean="0"/>
              <a:t>Objective</a:t>
            </a:r>
            <a:endParaRPr lang="de-DE" b="1" dirty="0" smtClean="0"/>
          </a:p>
          <a:p>
            <a:pPr marL="203200" indent="0">
              <a:buNone/>
            </a:pPr>
            <a:r>
              <a:rPr lang="de-DE" b="1" dirty="0"/>
              <a:t>	</a:t>
            </a:r>
            <a:r>
              <a:rPr lang="en-US" dirty="0"/>
              <a:t>update </a:t>
            </a:r>
            <a:r>
              <a:rPr lang="en-US" dirty="0" smtClean="0"/>
              <a:t>4 Level </a:t>
            </a:r>
            <a:r>
              <a:rPr lang="en-US" dirty="0"/>
              <a:t>reporting </a:t>
            </a:r>
            <a:r>
              <a:rPr lang="en-US" dirty="0" smtClean="0"/>
              <a:t>standard by adding increased granularity on instruments, data &amp; </a:t>
            </a:r>
            <a:r>
              <a:rPr lang="en-US" dirty="0"/>
              <a:t>bioinformatics </a:t>
            </a:r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744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talking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?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Metabolite </a:t>
            </a:r>
            <a:r>
              <a:rPr lang="en-US" dirty="0" smtClean="0"/>
              <a:t>Assignments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assertions </a:t>
            </a:r>
            <a:r>
              <a:rPr lang="en-US" dirty="0" smtClean="0"/>
              <a:t>on the involvement of a compound </a:t>
            </a:r>
            <a:r>
              <a:rPr lang="en-US" dirty="0"/>
              <a:t>under </a:t>
            </a:r>
            <a:r>
              <a:rPr lang="en-US" dirty="0" smtClean="0"/>
              <a:t>investigation</a:t>
            </a:r>
          </a:p>
          <a:p>
            <a:pPr lvl="1"/>
            <a:r>
              <a:rPr lang="de-DE" dirty="0" err="1" smtClean="0"/>
              <a:t>Metabolite</a:t>
            </a:r>
            <a:r>
              <a:rPr lang="de-DE" dirty="0" smtClean="0"/>
              <a:t> </a:t>
            </a:r>
            <a:r>
              <a:rPr lang="de-DE" dirty="0" err="1" smtClean="0"/>
              <a:t>Characterisation</a:t>
            </a:r>
            <a:endParaRPr lang="de-DE" dirty="0" smtClean="0"/>
          </a:p>
          <a:p>
            <a:pPr lvl="2"/>
            <a:r>
              <a:rPr lang="en-US" dirty="0" err="1" smtClean="0"/>
              <a:t>Compoubnd</a:t>
            </a:r>
            <a:r>
              <a:rPr lang="en-US" dirty="0" smtClean="0"/>
              <a:t> is </a:t>
            </a:r>
            <a:r>
              <a:rPr lang="en-US" dirty="0"/>
              <a:t>of a certain backbone structure (Identification on the class level).</a:t>
            </a:r>
          </a:p>
          <a:p>
            <a:pPr lvl="3"/>
            <a:r>
              <a:rPr lang="en-US" dirty="0" smtClean="0"/>
              <a:t>Metabolite Identification</a:t>
            </a:r>
          </a:p>
          <a:p>
            <a:pPr lvl="4"/>
            <a:r>
              <a:rPr lang="en-US" dirty="0" smtClean="0"/>
              <a:t>totally </a:t>
            </a:r>
            <a:r>
              <a:rPr lang="en-US" dirty="0"/>
              <a:t>defined molecular structure (Identification on the individual level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9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Assertions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>
              <a:buNone/>
            </a:pPr>
            <a:r>
              <a:rPr lang="de-DE" dirty="0" smtClean="0"/>
              <a:t>A simple </a:t>
            </a:r>
            <a:r>
              <a:rPr lang="de-DE" dirty="0" err="1" smtClean="0"/>
              <a:t>is</a:t>
            </a:r>
            <a:r>
              <a:rPr lang="de-DE" dirty="0" smtClean="0"/>
              <a:t>-a </a:t>
            </a:r>
            <a:r>
              <a:rPr lang="de-DE" dirty="0" err="1" smtClean="0"/>
              <a:t>taxonomy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72" y="2646381"/>
            <a:ext cx="6969056" cy="172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4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Molecular</a:t>
            </a:r>
            <a:r>
              <a:rPr lang="de-DE" dirty="0" smtClean="0"/>
              <a:t> </a:t>
            </a:r>
            <a:r>
              <a:rPr lang="de-DE" dirty="0" err="1" smtClean="0"/>
              <a:t>Structures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2286000" y="316739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http://phenomenal-h2020.eu/home/workpackages/wp8-data-provenance-compliance-and-integrity/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059" y="1678193"/>
            <a:ext cx="10338059" cy="486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6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873" y="-1"/>
            <a:ext cx="9560149" cy="70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Quality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Quality is an important </a:t>
            </a:r>
            <a:r>
              <a:rPr lang="en-US" dirty="0" smtClean="0"/>
              <a:t>provenance data</a:t>
            </a:r>
          </a:p>
          <a:p>
            <a:r>
              <a:rPr lang="en-US" dirty="0" smtClean="0"/>
              <a:t>Audit trail allows </a:t>
            </a:r>
            <a:r>
              <a:rPr lang="en-US" dirty="0"/>
              <a:t>to judge data </a:t>
            </a:r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based on source data </a:t>
            </a:r>
            <a:r>
              <a:rPr lang="en-US" dirty="0" smtClean="0"/>
              <a:t>&amp; </a:t>
            </a:r>
            <a:r>
              <a:rPr lang="en-US" dirty="0"/>
              <a:t>transformation </a:t>
            </a:r>
            <a:r>
              <a:rPr lang="en-US" dirty="0" smtClean="0"/>
              <a:t>indicators</a:t>
            </a:r>
          </a:p>
          <a:p>
            <a:r>
              <a:rPr lang="de-DE" dirty="0" err="1" smtClean="0"/>
              <a:t>Foundation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Trust </a:t>
            </a:r>
            <a:r>
              <a:rPr lang="de-DE" dirty="0" err="1" smtClean="0"/>
              <a:t>and</a:t>
            </a:r>
            <a:r>
              <a:rPr lang="de-DE" dirty="0" smtClean="0"/>
              <a:t> Evaluation</a:t>
            </a:r>
          </a:p>
          <a:p>
            <a:r>
              <a:rPr lang="de-DE" dirty="0" smtClean="0"/>
              <a:t>Drives </a:t>
            </a:r>
            <a:r>
              <a:rPr lang="de-DE" dirty="0" err="1" smtClean="0"/>
              <a:t>decisions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re-use</a:t>
            </a:r>
            <a:r>
              <a:rPr lang="de-DE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5746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template">
  <a:themeElements>
    <a:clrScheme name="PhenoMeNal Palette">
      <a:dk1>
        <a:srgbClr val="000000"/>
      </a:dk1>
      <a:lt1>
        <a:srgbClr val="FFFFFF"/>
      </a:lt1>
      <a:dk2>
        <a:srgbClr val="41457E"/>
      </a:dk2>
      <a:lt2>
        <a:srgbClr val="EEECE1"/>
      </a:lt2>
      <a:accent1>
        <a:srgbClr val="6E0141"/>
      </a:accent1>
      <a:accent2>
        <a:srgbClr val="D83C8A"/>
      </a:accent2>
      <a:accent3>
        <a:srgbClr val="91BADE"/>
      </a:accent3>
      <a:accent4>
        <a:srgbClr val="39ADC2"/>
      </a:accent4>
      <a:accent5>
        <a:srgbClr val="9FB3C5"/>
      </a:accent5>
      <a:accent6>
        <a:srgbClr val="41457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Office PowerPoint</Application>
  <PresentationFormat>Bildschirmpräsentation (4:3)</PresentationFormat>
  <Paragraphs>129</Paragraphs>
  <Slides>19</Slides>
  <Notes>5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Montserrat</vt:lpstr>
      <vt:lpstr>Wingdings</vt:lpstr>
      <vt:lpstr>Calibri</vt:lpstr>
      <vt:lpstr>Arial</vt:lpstr>
      <vt:lpstr>master_template</vt:lpstr>
      <vt:lpstr>MIECO: Metabolite Identification Evidence Codes</vt:lpstr>
      <vt:lpstr>Contents</vt:lpstr>
      <vt:lpstr>Project context</vt:lpstr>
      <vt:lpstr>MetSoc Ident Task force</vt:lpstr>
      <vt:lpstr>What are we talking about ?</vt:lpstr>
      <vt:lpstr>Assertions</vt:lpstr>
      <vt:lpstr>Molecular Structures</vt:lpstr>
      <vt:lpstr>PowerPoint-Präsentation</vt:lpstr>
      <vt:lpstr>Data Quality</vt:lpstr>
      <vt:lpstr>Confidence in Identification statements</vt:lpstr>
      <vt:lpstr>Scopeing</vt:lpstr>
      <vt:lpstr>Existing Standards</vt:lpstr>
      <vt:lpstr>Publication Workflow</vt:lpstr>
      <vt:lpstr>Next tasks</vt:lpstr>
      <vt:lpstr>PowerPoint-Präsentation</vt:lpstr>
      <vt:lpstr>Resources</vt:lpstr>
      <vt:lpstr>Acknowledgements</vt:lpstr>
      <vt:lpstr>Thank you!</vt:lpstr>
      <vt:lpstr>Overview of Use Cases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MIECO: Metabolite Identification Evidence Codes</dc:title>
  <cp:lastModifiedBy>Schober, Daniel</cp:lastModifiedBy>
  <cp:revision>21</cp:revision>
  <dcterms:modified xsi:type="dcterms:W3CDTF">2016-04-12T13:53:20Z</dcterms:modified>
</cp:coreProperties>
</file>