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Nuni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BDE028E-F477-4B69-8503-8B830EA1A87C}">
  <a:tblStyle styleId="{ABDE028E-F477-4B69-8503-8B830EA1A87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Nunito-boldItalic.fntdata"/><Relationship Id="rId25" Type="http://schemas.openxmlformats.org/officeDocument/2006/relationships/font" Target="fonts/Nuni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0b59869885_0_18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0b59869885_0_18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0b59869885_0_18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0b59869885_0_18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0b59869885_0_18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0b59869885_0_18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0b59869885_0_18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0b59869885_0_18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0b59869885_0_18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0b59869885_0_18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0b59869885_0_18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0b59869885_0_18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0b59869885_0_18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0b59869885_0_18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0b59869885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0b59869885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0b59869885_0_17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0b59869885_0_17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0b59869885_0_17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0b59869885_0_17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0b59869885_0_17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0b59869885_0_17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0b59869885_0_17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0b59869885_0_17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0b59869885_0_17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0b59869885_0_17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0b59869885_0_17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0b59869885_0_17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0b59869885_0_17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0b59869885_0_17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91353" y="2166208"/>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400"/>
              <a:t>Heart Disease </a:t>
            </a:r>
            <a:r>
              <a:rPr lang="en" sz="2400"/>
              <a:t>Diagnostic</a:t>
            </a:r>
            <a:r>
              <a:rPr lang="en" sz="2400"/>
              <a:t> - Analysis</a:t>
            </a:r>
            <a:endParaRPr sz="2400"/>
          </a:p>
          <a:p>
            <a:pPr indent="0" lvl="0" marL="0" rtl="0" algn="ctr">
              <a:spcBef>
                <a:spcPts val="0"/>
              </a:spcBef>
              <a:spcAft>
                <a:spcPts val="0"/>
              </a:spcAft>
              <a:buNone/>
            </a:pPr>
            <a:r>
              <a:rPr lang="en" sz="1600"/>
              <a:t>Detailed Project Report</a:t>
            </a:r>
            <a:endParaRPr sz="1600"/>
          </a:p>
        </p:txBody>
      </p:sp>
      <p:sp>
        <p:nvSpPr>
          <p:cNvPr id="129" name="Google Shape;129;p13"/>
          <p:cNvSpPr txBox="1"/>
          <p:nvPr>
            <p:ph idx="1" type="subTitle"/>
          </p:nvPr>
        </p:nvSpPr>
        <p:spPr>
          <a:xfrm>
            <a:off x="2945300" y="4178350"/>
            <a:ext cx="28878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Bhushan Patil</a:t>
            </a:r>
            <a:endParaRPr/>
          </a:p>
        </p:txBody>
      </p:sp>
      <p:sp>
        <p:nvSpPr>
          <p:cNvPr id="130" name="Google Shape;130;p13"/>
          <p:cNvSpPr txBox="1"/>
          <p:nvPr/>
        </p:nvSpPr>
        <p:spPr>
          <a:xfrm>
            <a:off x="8031325" y="4239550"/>
            <a:ext cx="80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Calibri"/>
                <a:ea typeface="Calibri"/>
                <a:cs typeface="Calibri"/>
                <a:sym typeface="Calibri"/>
              </a:rPr>
              <a:t>iNeuron</a:t>
            </a:r>
            <a:endParaRPr>
              <a:solidFill>
                <a:schemeClr val="lt1"/>
              </a:solidFill>
              <a:latin typeface="Calibri"/>
              <a:ea typeface="Calibri"/>
              <a:cs typeface="Calibri"/>
              <a:sym typeface="Calibri"/>
            </a:endParaRPr>
          </a:p>
        </p:txBody>
      </p:sp>
      <p:pic>
        <p:nvPicPr>
          <p:cNvPr id="131" name="Google Shape;131;p13"/>
          <p:cNvPicPr preferRelativeResize="0"/>
          <p:nvPr/>
        </p:nvPicPr>
        <p:blipFill>
          <a:blip r:embed="rId3">
            <a:alphaModFix/>
          </a:blip>
          <a:stretch>
            <a:fillRect/>
          </a:stretch>
        </p:blipFill>
        <p:spPr>
          <a:xfrm>
            <a:off x="3465175" y="1086300"/>
            <a:ext cx="1707050" cy="1155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819150" y="470975"/>
            <a:ext cx="7505700" cy="55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latin typeface="Arial"/>
                <a:ea typeface="Arial"/>
                <a:cs typeface="Arial"/>
                <a:sym typeface="Arial"/>
              </a:rPr>
              <a:t>Who suffers from Heart Disease</a:t>
            </a:r>
            <a:endParaRPr sz="2400">
              <a:latin typeface="Arial"/>
              <a:ea typeface="Arial"/>
              <a:cs typeface="Arial"/>
              <a:sym typeface="Arial"/>
            </a:endParaRPr>
          </a:p>
        </p:txBody>
      </p:sp>
      <p:pic>
        <p:nvPicPr>
          <p:cNvPr id="188" name="Google Shape;188;p22"/>
          <p:cNvPicPr preferRelativeResize="0"/>
          <p:nvPr/>
        </p:nvPicPr>
        <p:blipFill>
          <a:blip r:embed="rId3">
            <a:alphaModFix/>
          </a:blip>
          <a:stretch>
            <a:fillRect/>
          </a:stretch>
        </p:blipFill>
        <p:spPr>
          <a:xfrm>
            <a:off x="285050" y="1181075"/>
            <a:ext cx="3160476" cy="2599100"/>
          </a:xfrm>
          <a:prstGeom prst="rect">
            <a:avLst/>
          </a:prstGeom>
          <a:noFill/>
          <a:ln>
            <a:noFill/>
          </a:ln>
        </p:spPr>
      </p:pic>
      <p:pic>
        <p:nvPicPr>
          <p:cNvPr id="189" name="Google Shape;189;p22"/>
          <p:cNvPicPr preferRelativeResize="0"/>
          <p:nvPr/>
        </p:nvPicPr>
        <p:blipFill>
          <a:blip r:embed="rId4">
            <a:alphaModFix/>
          </a:blip>
          <a:stretch>
            <a:fillRect/>
          </a:stretch>
        </p:blipFill>
        <p:spPr>
          <a:xfrm>
            <a:off x="3238500" y="1203850"/>
            <a:ext cx="2698225" cy="2599100"/>
          </a:xfrm>
          <a:prstGeom prst="rect">
            <a:avLst/>
          </a:prstGeom>
          <a:noFill/>
          <a:ln>
            <a:noFill/>
          </a:ln>
        </p:spPr>
      </p:pic>
      <p:pic>
        <p:nvPicPr>
          <p:cNvPr id="190" name="Google Shape;190;p22"/>
          <p:cNvPicPr preferRelativeResize="0"/>
          <p:nvPr/>
        </p:nvPicPr>
        <p:blipFill>
          <a:blip r:embed="rId5">
            <a:alphaModFix/>
          </a:blip>
          <a:stretch>
            <a:fillRect/>
          </a:stretch>
        </p:blipFill>
        <p:spPr>
          <a:xfrm>
            <a:off x="5831125" y="1181075"/>
            <a:ext cx="3160475" cy="2537125"/>
          </a:xfrm>
          <a:prstGeom prst="rect">
            <a:avLst/>
          </a:prstGeom>
          <a:noFill/>
          <a:ln>
            <a:noFill/>
          </a:ln>
        </p:spPr>
      </p:pic>
      <p:sp>
        <p:nvSpPr>
          <p:cNvPr id="191" name="Google Shape;191;p22"/>
          <p:cNvSpPr txBox="1"/>
          <p:nvPr/>
        </p:nvSpPr>
        <p:spPr>
          <a:xfrm>
            <a:off x="619700" y="4003250"/>
            <a:ext cx="2255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Calibri"/>
                <a:ea typeface="Calibri"/>
                <a:cs typeface="Calibri"/>
                <a:sym typeface="Calibri"/>
              </a:rPr>
              <a:t>Elderly age </a:t>
            </a:r>
            <a:r>
              <a:rPr lang="en">
                <a:solidFill>
                  <a:schemeClr val="lt1"/>
                </a:solidFill>
                <a:latin typeface="Calibri"/>
                <a:ea typeface="Calibri"/>
                <a:cs typeface="Calibri"/>
                <a:sym typeface="Calibri"/>
              </a:rPr>
              <a:t>people</a:t>
            </a:r>
            <a:r>
              <a:rPr lang="en">
                <a:solidFill>
                  <a:schemeClr val="lt1"/>
                </a:solidFill>
                <a:latin typeface="Calibri"/>
                <a:ea typeface="Calibri"/>
                <a:cs typeface="Calibri"/>
                <a:sym typeface="Calibri"/>
              </a:rPr>
              <a:t> are more in our population                         </a:t>
            </a:r>
            <a:endParaRPr>
              <a:solidFill>
                <a:schemeClr val="lt1"/>
              </a:solidFill>
              <a:latin typeface="Calibri"/>
              <a:ea typeface="Calibri"/>
              <a:cs typeface="Calibri"/>
              <a:sym typeface="Calibri"/>
            </a:endParaRPr>
          </a:p>
        </p:txBody>
      </p:sp>
      <p:sp>
        <p:nvSpPr>
          <p:cNvPr id="192" name="Google Shape;192;p22"/>
          <p:cNvSpPr txBox="1"/>
          <p:nvPr/>
        </p:nvSpPr>
        <p:spPr>
          <a:xfrm>
            <a:off x="3121950" y="3978125"/>
            <a:ext cx="2900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Calibri"/>
                <a:ea typeface="Calibri"/>
                <a:cs typeface="Calibri"/>
                <a:sym typeface="Calibri"/>
              </a:rPr>
              <a:t>Male are more prone to Heart Disease</a:t>
            </a:r>
            <a:endParaRPr>
              <a:solidFill>
                <a:schemeClr val="lt1"/>
              </a:solidFill>
              <a:latin typeface="Calibri"/>
              <a:ea typeface="Calibri"/>
              <a:cs typeface="Calibri"/>
              <a:sym typeface="Calibri"/>
            </a:endParaRPr>
          </a:p>
        </p:txBody>
      </p:sp>
      <p:sp>
        <p:nvSpPr>
          <p:cNvPr id="193" name="Google Shape;193;p22"/>
          <p:cNvSpPr txBox="1"/>
          <p:nvPr/>
        </p:nvSpPr>
        <p:spPr>
          <a:xfrm>
            <a:off x="5738274" y="4003250"/>
            <a:ext cx="3073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Calibri"/>
                <a:ea typeface="Calibri"/>
                <a:cs typeface="Calibri"/>
                <a:sym typeface="Calibri"/>
              </a:rPr>
              <a:t>Elderly age people (&gt;55) are more prone to Heart Disease                         </a:t>
            </a:r>
            <a:endParaRPr>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3"/>
          <p:cNvSpPr txBox="1"/>
          <p:nvPr>
            <p:ph type="title"/>
          </p:nvPr>
        </p:nvSpPr>
        <p:spPr>
          <a:xfrm>
            <a:off x="819150" y="495750"/>
            <a:ext cx="7505700" cy="58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latin typeface="Arial"/>
                <a:ea typeface="Arial"/>
                <a:cs typeface="Arial"/>
                <a:sym typeface="Arial"/>
              </a:rPr>
              <a:t>Chest pain Experience by Patients</a:t>
            </a:r>
            <a:endParaRPr sz="2400">
              <a:latin typeface="Arial"/>
              <a:ea typeface="Arial"/>
              <a:cs typeface="Arial"/>
              <a:sym typeface="Arial"/>
            </a:endParaRPr>
          </a:p>
        </p:txBody>
      </p:sp>
      <p:pic>
        <p:nvPicPr>
          <p:cNvPr id="199" name="Google Shape;199;p23"/>
          <p:cNvPicPr preferRelativeResize="0"/>
          <p:nvPr/>
        </p:nvPicPr>
        <p:blipFill>
          <a:blip r:embed="rId3">
            <a:alphaModFix/>
          </a:blip>
          <a:stretch>
            <a:fillRect/>
          </a:stretch>
        </p:blipFill>
        <p:spPr>
          <a:xfrm>
            <a:off x="152400" y="1230750"/>
            <a:ext cx="3143475" cy="2313925"/>
          </a:xfrm>
          <a:prstGeom prst="rect">
            <a:avLst/>
          </a:prstGeom>
          <a:noFill/>
          <a:ln>
            <a:noFill/>
          </a:ln>
        </p:spPr>
      </p:pic>
      <p:pic>
        <p:nvPicPr>
          <p:cNvPr id="200" name="Google Shape;200;p23"/>
          <p:cNvPicPr preferRelativeResize="0"/>
          <p:nvPr/>
        </p:nvPicPr>
        <p:blipFill>
          <a:blip r:embed="rId4">
            <a:alphaModFix/>
          </a:blip>
          <a:stretch>
            <a:fillRect/>
          </a:stretch>
        </p:blipFill>
        <p:spPr>
          <a:xfrm>
            <a:off x="3295875" y="1230750"/>
            <a:ext cx="2920375" cy="2313925"/>
          </a:xfrm>
          <a:prstGeom prst="rect">
            <a:avLst/>
          </a:prstGeom>
          <a:noFill/>
          <a:ln>
            <a:noFill/>
          </a:ln>
        </p:spPr>
      </p:pic>
      <p:pic>
        <p:nvPicPr>
          <p:cNvPr id="201" name="Google Shape;201;p23"/>
          <p:cNvPicPr preferRelativeResize="0"/>
          <p:nvPr/>
        </p:nvPicPr>
        <p:blipFill>
          <a:blip r:embed="rId5">
            <a:alphaModFix/>
          </a:blip>
          <a:stretch>
            <a:fillRect/>
          </a:stretch>
        </p:blipFill>
        <p:spPr>
          <a:xfrm>
            <a:off x="6113525" y="1230750"/>
            <a:ext cx="2920374" cy="2313925"/>
          </a:xfrm>
          <a:prstGeom prst="rect">
            <a:avLst/>
          </a:prstGeom>
          <a:noFill/>
          <a:ln>
            <a:noFill/>
          </a:ln>
        </p:spPr>
      </p:pic>
      <p:sp>
        <p:nvSpPr>
          <p:cNvPr id="202" name="Google Shape;202;p23"/>
          <p:cNvSpPr txBox="1"/>
          <p:nvPr/>
        </p:nvSpPr>
        <p:spPr>
          <a:xfrm>
            <a:off x="371825" y="3544675"/>
            <a:ext cx="29745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It seems people having</a:t>
            </a:r>
            <a:endParaRPr>
              <a:solidFill>
                <a:schemeClr val="lt1"/>
              </a:solidFill>
            </a:endParaRPr>
          </a:p>
          <a:p>
            <a:pPr indent="0" lvl="0" marL="0" rtl="0" algn="l">
              <a:spcBef>
                <a:spcPts val="0"/>
              </a:spcBef>
              <a:spcAft>
                <a:spcPts val="0"/>
              </a:spcAft>
              <a:buNone/>
            </a:pPr>
            <a:r>
              <a:rPr lang="en">
                <a:solidFill>
                  <a:schemeClr val="lt1"/>
                </a:solidFill>
              </a:rPr>
              <a:t>asymptomatic chest pain have</a:t>
            </a:r>
            <a:endParaRPr>
              <a:solidFill>
                <a:schemeClr val="lt1"/>
              </a:solidFill>
            </a:endParaRPr>
          </a:p>
          <a:p>
            <a:pPr indent="0" lvl="0" marL="0" rtl="0" algn="l">
              <a:spcBef>
                <a:spcPts val="0"/>
              </a:spcBef>
              <a:spcAft>
                <a:spcPts val="0"/>
              </a:spcAft>
              <a:buNone/>
            </a:pPr>
            <a:r>
              <a:rPr lang="en">
                <a:solidFill>
                  <a:schemeClr val="lt1"/>
                </a:solidFill>
              </a:rPr>
              <a:t>a higher chance of heart</a:t>
            </a:r>
            <a:endParaRPr>
              <a:solidFill>
                <a:schemeClr val="lt1"/>
              </a:solidFill>
            </a:endParaRPr>
          </a:p>
          <a:p>
            <a:pPr indent="0" lvl="0" marL="0" rtl="0" algn="l">
              <a:spcBef>
                <a:spcPts val="0"/>
              </a:spcBef>
              <a:spcAft>
                <a:spcPts val="0"/>
              </a:spcAft>
              <a:buNone/>
            </a:pPr>
            <a:r>
              <a:rPr lang="en">
                <a:solidFill>
                  <a:schemeClr val="lt1"/>
                </a:solidFill>
              </a:rPr>
              <a:t>disease.</a:t>
            </a:r>
            <a:endParaRPr>
              <a:solidFill>
                <a:schemeClr val="lt1"/>
              </a:solidFill>
            </a:endParaRPr>
          </a:p>
          <a:p>
            <a:pPr indent="0" lvl="0" marL="0" rtl="0" algn="l">
              <a:spcBef>
                <a:spcPts val="0"/>
              </a:spcBef>
              <a:spcAft>
                <a:spcPts val="0"/>
              </a:spcAft>
              <a:buNone/>
            </a:pPr>
            <a:r>
              <a:t/>
            </a:r>
            <a:endParaRPr>
              <a:latin typeface="Calibri"/>
              <a:ea typeface="Calibri"/>
              <a:cs typeface="Calibri"/>
              <a:sym typeface="Calibri"/>
            </a:endParaRPr>
          </a:p>
        </p:txBody>
      </p:sp>
      <p:sp>
        <p:nvSpPr>
          <p:cNvPr id="203" name="Google Shape;203;p23"/>
          <p:cNvSpPr txBox="1"/>
          <p:nvPr/>
        </p:nvSpPr>
        <p:spPr>
          <a:xfrm>
            <a:off x="3084750" y="3544675"/>
            <a:ext cx="2974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We can see that a higher number of men are suffering from</a:t>
            </a:r>
            <a:endParaRPr>
              <a:solidFill>
                <a:schemeClr val="lt1"/>
              </a:solidFill>
            </a:endParaRPr>
          </a:p>
          <a:p>
            <a:pPr indent="0" lvl="0" marL="0" rtl="0" algn="l">
              <a:spcBef>
                <a:spcPts val="0"/>
              </a:spcBef>
              <a:spcAft>
                <a:spcPts val="0"/>
              </a:spcAft>
              <a:buNone/>
            </a:pPr>
            <a:r>
              <a:rPr lang="en">
                <a:solidFill>
                  <a:schemeClr val="lt1"/>
                </a:solidFill>
              </a:rPr>
              <a:t>Asymptomatic type of Chest Pain.</a:t>
            </a:r>
            <a:endParaRPr>
              <a:solidFill>
                <a:schemeClr val="lt1"/>
              </a:solidFill>
            </a:endParaRPr>
          </a:p>
          <a:p>
            <a:pPr indent="0" lvl="0" marL="0" rtl="0" algn="l">
              <a:spcBef>
                <a:spcPts val="0"/>
              </a:spcBef>
              <a:spcAft>
                <a:spcPts val="0"/>
              </a:spcAft>
              <a:buNone/>
            </a:pPr>
            <a:r>
              <a:t/>
            </a:r>
            <a:endParaRPr>
              <a:latin typeface="Calibri"/>
              <a:ea typeface="Calibri"/>
              <a:cs typeface="Calibri"/>
              <a:sym typeface="Calibri"/>
            </a:endParaRPr>
          </a:p>
        </p:txBody>
      </p:sp>
      <p:sp>
        <p:nvSpPr>
          <p:cNvPr id="204" name="Google Shape;204;p23"/>
          <p:cNvSpPr txBox="1"/>
          <p:nvPr/>
        </p:nvSpPr>
        <p:spPr>
          <a:xfrm>
            <a:off x="5949200" y="3544675"/>
            <a:ext cx="2974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There is very high number of</a:t>
            </a:r>
            <a:endParaRPr>
              <a:solidFill>
                <a:schemeClr val="lt1"/>
              </a:solidFill>
            </a:endParaRPr>
          </a:p>
          <a:p>
            <a:pPr indent="0" lvl="0" marL="0" rtl="0" algn="l">
              <a:spcBef>
                <a:spcPts val="0"/>
              </a:spcBef>
              <a:spcAft>
                <a:spcPts val="0"/>
              </a:spcAft>
              <a:buNone/>
            </a:pPr>
            <a:r>
              <a:rPr lang="en">
                <a:solidFill>
                  <a:schemeClr val="lt1"/>
                </a:solidFill>
              </a:rPr>
              <a:t>Asymptomatic Pain in Elderly</a:t>
            </a:r>
            <a:endParaRPr>
              <a:solidFill>
                <a:schemeClr val="lt1"/>
              </a:solidFill>
            </a:endParaRPr>
          </a:p>
          <a:p>
            <a:pPr indent="0" lvl="0" marL="0" rtl="0" algn="l">
              <a:spcBef>
                <a:spcPts val="0"/>
              </a:spcBef>
              <a:spcAft>
                <a:spcPts val="0"/>
              </a:spcAft>
              <a:buNone/>
            </a:pPr>
            <a:r>
              <a:rPr lang="en">
                <a:solidFill>
                  <a:schemeClr val="lt1"/>
                </a:solidFill>
              </a:rPr>
              <a:t>age Category.</a:t>
            </a:r>
            <a:endParaRPr>
              <a:solidFill>
                <a:schemeClr val="lt1"/>
              </a:solidFill>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4"/>
          <p:cNvSpPr txBox="1"/>
          <p:nvPr>
            <p:ph type="title"/>
          </p:nvPr>
        </p:nvSpPr>
        <p:spPr>
          <a:xfrm>
            <a:off x="334625" y="523350"/>
            <a:ext cx="37182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latin typeface="Arial"/>
                <a:ea typeface="Arial"/>
                <a:cs typeface="Arial"/>
                <a:sym typeface="Arial"/>
              </a:rPr>
              <a:t>Other symptoms people</a:t>
            </a:r>
            <a:endParaRPr b="1" sz="1400">
              <a:latin typeface="Arial"/>
              <a:ea typeface="Arial"/>
              <a:cs typeface="Arial"/>
              <a:sym typeface="Arial"/>
            </a:endParaRPr>
          </a:p>
          <a:p>
            <a:pPr indent="0" lvl="0" marL="0" rtl="0" algn="l">
              <a:spcBef>
                <a:spcPts val="0"/>
              </a:spcBef>
              <a:spcAft>
                <a:spcPts val="0"/>
              </a:spcAft>
              <a:buNone/>
            </a:pPr>
            <a:r>
              <a:rPr b="1" lang="en" sz="1400">
                <a:latin typeface="Arial"/>
                <a:ea typeface="Arial"/>
                <a:cs typeface="Arial"/>
                <a:sym typeface="Arial"/>
              </a:rPr>
              <a:t>experience in heart disease</a:t>
            </a:r>
            <a:endParaRPr b="1"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p:txBody>
      </p:sp>
      <p:pic>
        <p:nvPicPr>
          <p:cNvPr id="210" name="Google Shape;210;p24"/>
          <p:cNvPicPr preferRelativeResize="0"/>
          <p:nvPr/>
        </p:nvPicPr>
        <p:blipFill>
          <a:blip r:embed="rId3">
            <a:alphaModFix/>
          </a:blip>
          <a:stretch>
            <a:fillRect/>
          </a:stretch>
        </p:blipFill>
        <p:spPr>
          <a:xfrm>
            <a:off x="3263300" y="688400"/>
            <a:ext cx="5762625" cy="2112650"/>
          </a:xfrm>
          <a:prstGeom prst="rect">
            <a:avLst/>
          </a:prstGeom>
          <a:noFill/>
          <a:ln>
            <a:noFill/>
          </a:ln>
        </p:spPr>
      </p:pic>
      <p:pic>
        <p:nvPicPr>
          <p:cNvPr id="211" name="Google Shape;211;p24"/>
          <p:cNvPicPr preferRelativeResize="0"/>
          <p:nvPr/>
        </p:nvPicPr>
        <p:blipFill>
          <a:blip r:embed="rId4">
            <a:alphaModFix/>
          </a:blip>
          <a:stretch>
            <a:fillRect/>
          </a:stretch>
        </p:blipFill>
        <p:spPr>
          <a:xfrm>
            <a:off x="3507498" y="2801050"/>
            <a:ext cx="5518425" cy="2037650"/>
          </a:xfrm>
          <a:prstGeom prst="rect">
            <a:avLst/>
          </a:prstGeom>
          <a:noFill/>
          <a:ln>
            <a:noFill/>
          </a:ln>
        </p:spPr>
      </p:pic>
      <p:sp>
        <p:nvSpPr>
          <p:cNvPr id="212" name="Google Shape;212;p24"/>
          <p:cNvSpPr txBox="1"/>
          <p:nvPr/>
        </p:nvSpPr>
        <p:spPr>
          <a:xfrm>
            <a:off x="334625" y="1363325"/>
            <a:ext cx="3110700" cy="22164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lt1"/>
              </a:buClr>
              <a:buSzPts val="1300"/>
              <a:buChar char="●"/>
            </a:pPr>
            <a:r>
              <a:rPr lang="en" sz="1300">
                <a:solidFill>
                  <a:schemeClr val="lt1"/>
                </a:solidFill>
              </a:rPr>
              <a:t>Here we can observe that Blood Pressure increases</a:t>
            </a:r>
            <a:endParaRPr sz="1300">
              <a:solidFill>
                <a:schemeClr val="lt1"/>
              </a:solidFill>
            </a:endParaRPr>
          </a:p>
          <a:p>
            <a:pPr indent="0" lvl="0" marL="457200" rtl="0" algn="l">
              <a:spcBef>
                <a:spcPts val="0"/>
              </a:spcBef>
              <a:spcAft>
                <a:spcPts val="0"/>
              </a:spcAft>
              <a:buNone/>
            </a:pPr>
            <a:r>
              <a:rPr lang="en" sz="1300">
                <a:solidFill>
                  <a:schemeClr val="lt1"/>
                </a:solidFill>
              </a:rPr>
              <a:t>between age of 50 to 60 and somehow continue</a:t>
            </a:r>
            <a:endParaRPr sz="1300">
              <a:solidFill>
                <a:schemeClr val="lt1"/>
              </a:solidFill>
            </a:endParaRPr>
          </a:p>
          <a:p>
            <a:pPr indent="0" lvl="0" marL="457200" rtl="0" algn="l">
              <a:spcBef>
                <a:spcPts val="0"/>
              </a:spcBef>
              <a:spcAft>
                <a:spcPts val="0"/>
              </a:spcAft>
              <a:buNone/>
            </a:pPr>
            <a:r>
              <a:rPr lang="en" sz="1300">
                <a:solidFill>
                  <a:schemeClr val="lt1"/>
                </a:solidFill>
              </a:rPr>
              <a:t>the pattern till 70.</a:t>
            </a:r>
            <a:endParaRPr sz="1300">
              <a:solidFill>
                <a:schemeClr val="lt1"/>
              </a:solidFill>
            </a:endParaRPr>
          </a:p>
          <a:p>
            <a:pPr indent="-311150" lvl="0" marL="457200" rtl="0" algn="l">
              <a:spcBef>
                <a:spcPts val="0"/>
              </a:spcBef>
              <a:spcAft>
                <a:spcPts val="0"/>
              </a:spcAft>
              <a:buClr>
                <a:schemeClr val="lt1"/>
              </a:buClr>
              <a:buSzPts val="1300"/>
              <a:buChar char="●"/>
            </a:pPr>
            <a:r>
              <a:rPr lang="en" sz="1300">
                <a:solidFill>
                  <a:schemeClr val="lt1"/>
                </a:solidFill>
              </a:rPr>
              <a:t>Similarly, Cholesterol and maximum heart rate Increasing in the age group of 50-60.</a:t>
            </a:r>
            <a:endParaRPr sz="1300">
              <a:solidFill>
                <a:schemeClr val="lt1"/>
              </a:solidFill>
            </a:endParaRPr>
          </a:p>
          <a:p>
            <a:pPr indent="0" lvl="0" marL="457200" rtl="0" algn="l">
              <a:spcBef>
                <a:spcPts val="0"/>
              </a:spcBef>
              <a:spcAft>
                <a:spcPts val="0"/>
              </a:spcAft>
              <a:buNone/>
            </a:pPr>
            <a:r>
              <a:t/>
            </a:r>
            <a:endParaRPr>
              <a:solidFill>
                <a:schemeClr val="lt1"/>
              </a:solidFill>
            </a:endParaRPr>
          </a:p>
          <a:p>
            <a:pPr indent="0" lvl="0" marL="457200" rtl="0" algn="l">
              <a:spcBef>
                <a:spcPts val="0"/>
              </a:spcBef>
              <a:spcAft>
                <a:spcPts val="0"/>
              </a:spcAft>
              <a:buNone/>
            </a:pPr>
            <a:r>
              <a:t/>
            </a:r>
            <a:endParaRPr>
              <a:solidFill>
                <a:schemeClr val="lt1"/>
              </a:solidFill>
            </a:endParaRPr>
          </a:p>
        </p:txBody>
      </p:sp>
      <p:sp>
        <p:nvSpPr>
          <p:cNvPr id="213" name="Google Shape;213;p24"/>
          <p:cNvSpPr txBox="1"/>
          <p:nvPr/>
        </p:nvSpPr>
        <p:spPr>
          <a:xfrm>
            <a:off x="334625" y="3557075"/>
            <a:ext cx="3346500" cy="10005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lt1"/>
              </a:buClr>
              <a:buSzPts val="1300"/>
              <a:buChar char="●"/>
            </a:pPr>
            <a:r>
              <a:rPr lang="en" sz="1300">
                <a:solidFill>
                  <a:schemeClr val="lt1"/>
                </a:solidFill>
              </a:rPr>
              <a:t>we can observe from here that ST depression mostly increases between the age group of 30-40.</a:t>
            </a:r>
            <a:endParaRPr sz="1300">
              <a:solidFill>
                <a:schemeClr val="lt1"/>
              </a:solidFill>
            </a:endParaRPr>
          </a:p>
          <a:p>
            <a:pPr indent="0" lvl="0" marL="45720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5"/>
          <p:cNvSpPr txBox="1"/>
          <p:nvPr>
            <p:ph type="title"/>
          </p:nvPr>
        </p:nvSpPr>
        <p:spPr>
          <a:xfrm>
            <a:off x="819150" y="597725"/>
            <a:ext cx="7505700" cy="48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00">
                <a:latin typeface="Arial"/>
                <a:ea typeface="Arial"/>
                <a:cs typeface="Arial"/>
                <a:sym typeface="Arial"/>
              </a:rPr>
              <a:t>Key Performance Indicator (KPI)</a:t>
            </a:r>
            <a:endParaRPr sz="2400">
              <a:latin typeface="Arial"/>
              <a:ea typeface="Arial"/>
              <a:cs typeface="Arial"/>
              <a:sym typeface="Arial"/>
            </a:endParaRPr>
          </a:p>
        </p:txBody>
      </p:sp>
      <p:sp>
        <p:nvSpPr>
          <p:cNvPr id="219" name="Google Shape;219;p25"/>
          <p:cNvSpPr txBox="1"/>
          <p:nvPr>
            <p:ph idx="1" type="body"/>
          </p:nvPr>
        </p:nvSpPr>
        <p:spPr>
          <a:xfrm>
            <a:off x="819150" y="1347750"/>
            <a:ext cx="7505700" cy="32505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lt1"/>
              </a:buClr>
              <a:buSzPts val="1400"/>
              <a:buFont typeface="Arial"/>
              <a:buAutoNum type="arabicPeriod"/>
            </a:pPr>
            <a:r>
              <a:rPr lang="en" sz="1400">
                <a:solidFill>
                  <a:schemeClr val="lt1"/>
                </a:solidFill>
                <a:latin typeface="Arial"/>
                <a:ea typeface="Arial"/>
                <a:cs typeface="Arial"/>
                <a:sym typeface="Arial"/>
              </a:rPr>
              <a:t>Percentage of People Having Heart Disease</a:t>
            </a:r>
            <a:endParaRPr sz="1400">
              <a:solidFill>
                <a:schemeClr val="lt1"/>
              </a:solidFill>
              <a:latin typeface="Arial"/>
              <a:ea typeface="Arial"/>
              <a:cs typeface="Arial"/>
              <a:sym typeface="Arial"/>
            </a:endParaRPr>
          </a:p>
          <a:p>
            <a:pPr indent="-317500" lvl="0" marL="457200" rtl="0" algn="l">
              <a:spcBef>
                <a:spcPts val="0"/>
              </a:spcBef>
              <a:spcAft>
                <a:spcPts val="0"/>
              </a:spcAft>
              <a:buClr>
                <a:schemeClr val="lt1"/>
              </a:buClr>
              <a:buSzPts val="1400"/>
              <a:buFont typeface="Arial"/>
              <a:buAutoNum type="arabicPeriod"/>
            </a:pPr>
            <a:r>
              <a:rPr lang="en" sz="1400">
                <a:solidFill>
                  <a:schemeClr val="lt1"/>
                </a:solidFill>
                <a:latin typeface="Arial"/>
                <a:ea typeface="Arial"/>
                <a:cs typeface="Arial"/>
                <a:sym typeface="Arial"/>
              </a:rPr>
              <a:t>Age Distribution including Gender</a:t>
            </a:r>
            <a:endParaRPr sz="1400">
              <a:solidFill>
                <a:schemeClr val="lt1"/>
              </a:solidFill>
              <a:latin typeface="Arial"/>
              <a:ea typeface="Arial"/>
              <a:cs typeface="Arial"/>
              <a:sym typeface="Arial"/>
            </a:endParaRPr>
          </a:p>
          <a:p>
            <a:pPr indent="-317500" lvl="0" marL="457200" rtl="0" algn="l">
              <a:spcBef>
                <a:spcPts val="0"/>
              </a:spcBef>
              <a:spcAft>
                <a:spcPts val="0"/>
              </a:spcAft>
              <a:buClr>
                <a:schemeClr val="lt1"/>
              </a:buClr>
              <a:buSzPts val="1400"/>
              <a:buFont typeface="Arial"/>
              <a:buAutoNum type="arabicPeriod"/>
            </a:pPr>
            <a:r>
              <a:rPr lang="en" sz="1400">
                <a:solidFill>
                  <a:schemeClr val="lt1"/>
                </a:solidFill>
                <a:latin typeface="Arial"/>
                <a:ea typeface="Arial"/>
                <a:cs typeface="Arial"/>
                <a:sym typeface="Arial"/>
              </a:rPr>
              <a:t>Gender Distribution Based on Heart Disease</a:t>
            </a:r>
            <a:endParaRPr sz="1400">
              <a:solidFill>
                <a:schemeClr val="lt1"/>
              </a:solidFill>
              <a:latin typeface="Arial"/>
              <a:ea typeface="Arial"/>
              <a:cs typeface="Arial"/>
              <a:sym typeface="Arial"/>
            </a:endParaRPr>
          </a:p>
          <a:p>
            <a:pPr indent="-317500" lvl="0" marL="457200" rtl="0" algn="l">
              <a:spcBef>
                <a:spcPts val="0"/>
              </a:spcBef>
              <a:spcAft>
                <a:spcPts val="0"/>
              </a:spcAft>
              <a:buClr>
                <a:schemeClr val="lt1"/>
              </a:buClr>
              <a:buSzPts val="1400"/>
              <a:buFont typeface="Arial"/>
              <a:buAutoNum type="arabicPeriod"/>
            </a:pPr>
            <a:r>
              <a:rPr lang="en" sz="1400">
                <a:solidFill>
                  <a:schemeClr val="lt1"/>
                </a:solidFill>
                <a:latin typeface="Arial"/>
                <a:ea typeface="Arial"/>
                <a:cs typeface="Arial"/>
                <a:sym typeface="Arial"/>
              </a:rPr>
              <a:t>Chest Pain Experienced by People Suffering from Heart Disease</a:t>
            </a:r>
            <a:endParaRPr sz="1400">
              <a:solidFill>
                <a:schemeClr val="lt1"/>
              </a:solidFill>
              <a:latin typeface="Arial"/>
              <a:ea typeface="Arial"/>
              <a:cs typeface="Arial"/>
              <a:sym typeface="Arial"/>
            </a:endParaRPr>
          </a:p>
          <a:p>
            <a:pPr indent="-317500" lvl="0" marL="457200" rtl="0" algn="l">
              <a:spcBef>
                <a:spcPts val="0"/>
              </a:spcBef>
              <a:spcAft>
                <a:spcPts val="0"/>
              </a:spcAft>
              <a:buClr>
                <a:schemeClr val="lt1"/>
              </a:buClr>
              <a:buSzPts val="1400"/>
              <a:buFont typeface="Arial"/>
              <a:buAutoNum type="arabicPeriod"/>
            </a:pPr>
            <a:r>
              <a:rPr lang="en" sz="1400">
                <a:solidFill>
                  <a:schemeClr val="lt1"/>
                </a:solidFill>
                <a:latin typeface="Arial"/>
                <a:ea typeface="Arial"/>
                <a:cs typeface="Arial"/>
                <a:sym typeface="Arial"/>
              </a:rPr>
              <a:t>Blood Pressure, Cholesterol Level and Maximum Heart Rate of People According to their Age and Heart Disease Patients.</a:t>
            </a:r>
            <a:endParaRPr sz="1400">
              <a:solidFill>
                <a:schemeClr val="lt1"/>
              </a:solidFill>
              <a:latin typeface="Arial"/>
              <a:ea typeface="Arial"/>
              <a:cs typeface="Arial"/>
              <a:sym typeface="Arial"/>
            </a:endParaRPr>
          </a:p>
          <a:p>
            <a:pPr indent="-317500" lvl="0" marL="457200" rtl="0" algn="l">
              <a:spcBef>
                <a:spcPts val="0"/>
              </a:spcBef>
              <a:spcAft>
                <a:spcPts val="0"/>
              </a:spcAft>
              <a:buClr>
                <a:schemeClr val="lt1"/>
              </a:buClr>
              <a:buSzPts val="1400"/>
              <a:buFont typeface="Arial"/>
              <a:buAutoNum type="arabicPeriod"/>
            </a:pPr>
            <a:r>
              <a:rPr lang="en" sz="1400">
                <a:solidFill>
                  <a:schemeClr val="lt1"/>
                </a:solidFill>
                <a:latin typeface="Arial"/>
                <a:ea typeface="Arial"/>
                <a:cs typeface="Arial"/>
                <a:sym typeface="Arial"/>
              </a:rPr>
              <a:t>ST Depression Experienced by People According to their age and heart disease.</a:t>
            </a:r>
            <a:endParaRPr sz="1400">
              <a:solidFill>
                <a:schemeClr val="lt1"/>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6"/>
          <p:cNvSpPr txBox="1"/>
          <p:nvPr>
            <p:ph type="title"/>
          </p:nvPr>
        </p:nvSpPr>
        <p:spPr>
          <a:xfrm>
            <a:off x="819150" y="374600"/>
            <a:ext cx="7505700" cy="69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latin typeface="Arial"/>
                <a:ea typeface="Arial"/>
                <a:cs typeface="Arial"/>
                <a:sym typeface="Arial"/>
              </a:rPr>
              <a:t>Conclusion</a:t>
            </a:r>
            <a:endParaRPr sz="2400">
              <a:latin typeface="Arial"/>
              <a:ea typeface="Arial"/>
              <a:cs typeface="Arial"/>
              <a:sym typeface="Arial"/>
            </a:endParaRPr>
          </a:p>
        </p:txBody>
      </p:sp>
      <p:sp>
        <p:nvSpPr>
          <p:cNvPr id="225" name="Google Shape;225;p26"/>
          <p:cNvSpPr txBox="1"/>
          <p:nvPr>
            <p:ph idx="1" type="body"/>
          </p:nvPr>
        </p:nvSpPr>
        <p:spPr>
          <a:xfrm>
            <a:off x="819150" y="1065875"/>
            <a:ext cx="7505700" cy="394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400">
                <a:solidFill>
                  <a:schemeClr val="lt1"/>
                </a:solidFill>
                <a:latin typeface="Arial"/>
                <a:ea typeface="Arial"/>
                <a:cs typeface="Arial"/>
                <a:sym typeface="Arial"/>
              </a:rPr>
              <a:t>➢ 45.87% People suffering from heart disease.</a:t>
            </a:r>
            <a:endParaRPr sz="1400">
              <a:solidFill>
                <a:schemeClr val="lt1"/>
              </a:solidFill>
              <a:latin typeface="Arial"/>
              <a:ea typeface="Arial"/>
              <a:cs typeface="Arial"/>
              <a:sym typeface="Arial"/>
            </a:endParaRPr>
          </a:p>
          <a:p>
            <a:pPr indent="0" lvl="0" marL="0" rtl="0" algn="l">
              <a:spcBef>
                <a:spcPts val="1200"/>
              </a:spcBef>
              <a:spcAft>
                <a:spcPts val="0"/>
              </a:spcAft>
              <a:buNone/>
            </a:pPr>
            <a:r>
              <a:rPr lang="en" sz="1400">
                <a:solidFill>
                  <a:schemeClr val="lt1"/>
                </a:solidFill>
                <a:latin typeface="Arial"/>
                <a:ea typeface="Arial"/>
                <a:cs typeface="Arial"/>
                <a:sym typeface="Arial"/>
              </a:rPr>
              <a:t>➢ Elderly Aged Men are more (50 to 60 Years) and Females are more in 55 to 65 Years     Category.</a:t>
            </a:r>
            <a:endParaRPr sz="1400">
              <a:solidFill>
                <a:schemeClr val="lt1"/>
              </a:solidFill>
              <a:latin typeface="Arial"/>
              <a:ea typeface="Arial"/>
              <a:cs typeface="Arial"/>
              <a:sym typeface="Arial"/>
            </a:endParaRPr>
          </a:p>
          <a:p>
            <a:pPr indent="0" lvl="0" marL="0" rtl="0" algn="l">
              <a:spcBef>
                <a:spcPts val="1200"/>
              </a:spcBef>
              <a:spcAft>
                <a:spcPts val="0"/>
              </a:spcAft>
              <a:buNone/>
            </a:pPr>
            <a:r>
              <a:rPr lang="en" sz="1400">
                <a:solidFill>
                  <a:schemeClr val="lt1"/>
                </a:solidFill>
                <a:latin typeface="Arial"/>
                <a:ea typeface="Arial"/>
                <a:cs typeface="Arial"/>
                <a:sym typeface="Arial"/>
              </a:rPr>
              <a:t>➢ Males are more prone to heart disease.</a:t>
            </a:r>
            <a:endParaRPr sz="1400">
              <a:solidFill>
                <a:schemeClr val="lt1"/>
              </a:solidFill>
              <a:latin typeface="Arial"/>
              <a:ea typeface="Arial"/>
              <a:cs typeface="Arial"/>
              <a:sym typeface="Arial"/>
            </a:endParaRPr>
          </a:p>
          <a:p>
            <a:pPr indent="0" lvl="0" marL="0" rtl="0" algn="l">
              <a:spcBef>
                <a:spcPts val="1200"/>
              </a:spcBef>
              <a:spcAft>
                <a:spcPts val="0"/>
              </a:spcAft>
              <a:buNone/>
            </a:pPr>
            <a:r>
              <a:rPr lang="en" sz="1400">
                <a:solidFill>
                  <a:schemeClr val="lt1"/>
                </a:solidFill>
                <a:latin typeface="Arial"/>
                <a:ea typeface="Arial"/>
                <a:cs typeface="Arial"/>
                <a:sym typeface="Arial"/>
              </a:rPr>
              <a:t>➢ Elderly Aged People are more prone to heart disease.</a:t>
            </a:r>
            <a:endParaRPr sz="1400">
              <a:solidFill>
                <a:schemeClr val="lt1"/>
              </a:solidFill>
              <a:latin typeface="Arial"/>
              <a:ea typeface="Arial"/>
              <a:cs typeface="Arial"/>
              <a:sym typeface="Arial"/>
            </a:endParaRPr>
          </a:p>
          <a:p>
            <a:pPr indent="0" lvl="0" marL="0" rtl="0" algn="l">
              <a:spcBef>
                <a:spcPts val="1200"/>
              </a:spcBef>
              <a:spcAft>
                <a:spcPts val="0"/>
              </a:spcAft>
              <a:buNone/>
            </a:pPr>
            <a:r>
              <a:rPr lang="en" sz="1400">
                <a:solidFill>
                  <a:schemeClr val="lt1"/>
                </a:solidFill>
                <a:latin typeface="Arial"/>
                <a:ea typeface="Arial"/>
                <a:cs typeface="Arial"/>
                <a:sym typeface="Arial"/>
              </a:rPr>
              <a:t>➢ People having asymptomatic chest pain have a higher chance of heart disease.</a:t>
            </a:r>
            <a:endParaRPr sz="1400">
              <a:solidFill>
                <a:schemeClr val="lt1"/>
              </a:solidFill>
              <a:latin typeface="Arial"/>
              <a:ea typeface="Arial"/>
              <a:cs typeface="Arial"/>
              <a:sym typeface="Arial"/>
            </a:endParaRPr>
          </a:p>
          <a:p>
            <a:pPr indent="0" lvl="0" marL="0" rtl="0" algn="l">
              <a:spcBef>
                <a:spcPts val="1200"/>
              </a:spcBef>
              <a:spcAft>
                <a:spcPts val="0"/>
              </a:spcAft>
              <a:buNone/>
            </a:pPr>
            <a:r>
              <a:rPr lang="en" sz="1400">
                <a:solidFill>
                  <a:schemeClr val="lt1"/>
                </a:solidFill>
                <a:latin typeface="Arial"/>
                <a:ea typeface="Arial"/>
                <a:cs typeface="Arial"/>
                <a:sym typeface="Arial"/>
              </a:rPr>
              <a:t>➢ High number of cholesterol level in people having heart disease.</a:t>
            </a:r>
            <a:endParaRPr sz="1400">
              <a:solidFill>
                <a:schemeClr val="lt1"/>
              </a:solidFill>
              <a:latin typeface="Arial"/>
              <a:ea typeface="Arial"/>
              <a:cs typeface="Arial"/>
              <a:sym typeface="Arial"/>
            </a:endParaRPr>
          </a:p>
          <a:p>
            <a:pPr indent="0" lvl="0" marL="0" rtl="0" algn="l">
              <a:spcBef>
                <a:spcPts val="1200"/>
              </a:spcBef>
              <a:spcAft>
                <a:spcPts val="0"/>
              </a:spcAft>
              <a:buNone/>
            </a:pPr>
            <a:r>
              <a:rPr lang="en" sz="1400">
                <a:solidFill>
                  <a:schemeClr val="lt1"/>
                </a:solidFill>
                <a:latin typeface="Arial"/>
                <a:ea typeface="Arial"/>
                <a:cs typeface="Arial"/>
                <a:sym typeface="Arial"/>
              </a:rPr>
              <a:t>➢ Blood Pressure increases between age of 50 to 60 and somehow continue till 70.</a:t>
            </a:r>
            <a:endParaRPr sz="1400">
              <a:solidFill>
                <a:schemeClr val="lt1"/>
              </a:solidFill>
              <a:latin typeface="Arial"/>
              <a:ea typeface="Arial"/>
              <a:cs typeface="Arial"/>
              <a:sym typeface="Arial"/>
            </a:endParaRPr>
          </a:p>
          <a:p>
            <a:pPr indent="0" lvl="0" marL="0" rtl="0" algn="l">
              <a:spcBef>
                <a:spcPts val="1200"/>
              </a:spcBef>
              <a:spcAft>
                <a:spcPts val="0"/>
              </a:spcAft>
              <a:buNone/>
            </a:pPr>
            <a:r>
              <a:rPr lang="en" sz="1400">
                <a:solidFill>
                  <a:schemeClr val="lt1"/>
                </a:solidFill>
                <a:latin typeface="Arial"/>
                <a:ea typeface="Arial"/>
                <a:cs typeface="Arial"/>
                <a:sym typeface="Arial"/>
              </a:rPr>
              <a:t>➢ Cholesterol and maximum heart rate Increasing in the age group of 50-60.</a:t>
            </a:r>
            <a:endParaRPr sz="1400">
              <a:solidFill>
                <a:schemeClr val="lt1"/>
              </a:solidFill>
              <a:latin typeface="Arial"/>
              <a:ea typeface="Arial"/>
              <a:cs typeface="Arial"/>
              <a:sym typeface="Arial"/>
            </a:endParaRPr>
          </a:p>
          <a:p>
            <a:pPr indent="0" lvl="0" marL="0" rtl="0" algn="l">
              <a:spcBef>
                <a:spcPts val="1200"/>
              </a:spcBef>
              <a:spcAft>
                <a:spcPts val="0"/>
              </a:spcAft>
              <a:buNone/>
            </a:pPr>
            <a:r>
              <a:rPr lang="en" sz="1400">
                <a:solidFill>
                  <a:schemeClr val="lt1"/>
                </a:solidFill>
                <a:latin typeface="Arial"/>
                <a:ea typeface="Arial"/>
                <a:cs typeface="Arial"/>
                <a:sym typeface="Arial"/>
              </a:rPr>
              <a:t>➢ ST depression mostly increases between the age group of 30-40.</a:t>
            </a:r>
            <a:endParaRPr sz="1400">
              <a:solidFill>
                <a:schemeClr val="lt1"/>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7"/>
          <p:cNvSpPr txBox="1"/>
          <p:nvPr>
            <p:ph type="title"/>
          </p:nvPr>
        </p:nvSpPr>
        <p:spPr>
          <a:xfrm>
            <a:off x="347025" y="371825"/>
            <a:ext cx="7977900" cy="458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00">
                <a:latin typeface="Arial"/>
                <a:ea typeface="Arial"/>
                <a:cs typeface="Arial"/>
                <a:sym typeface="Arial"/>
              </a:rPr>
              <a:t>Q &amp; A</a:t>
            </a:r>
            <a:endParaRPr sz="2400">
              <a:latin typeface="Arial"/>
              <a:ea typeface="Arial"/>
              <a:cs typeface="Arial"/>
              <a:sym typeface="Arial"/>
            </a:endParaRPr>
          </a:p>
        </p:txBody>
      </p:sp>
      <p:sp>
        <p:nvSpPr>
          <p:cNvPr id="231" name="Google Shape;231;p27"/>
          <p:cNvSpPr txBox="1"/>
          <p:nvPr>
            <p:ph idx="1" type="body"/>
          </p:nvPr>
        </p:nvSpPr>
        <p:spPr>
          <a:xfrm>
            <a:off x="347025" y="1016300"/>
            <a:ext cx="8465100" cy="3854400"/>
          </a:xfrm>
          <a:prstGeom prst="rect">
            <a:avLst/>
          </a:prstGeom>
        </p:spPr>
        <p:txBody>
          <a:bodyPr anchorCtr="0" anchor="t" bIns="91425" lIns="91425" spcFirstLastPara="1" rIns="91425" wrap="square" tIns="91425">
            <a:normAutofit/>
          </a:bodyPr>
          <a:lstStyle/>
          <a:p>
            <a:pPr indent="0" lvl="0" marL="0" rtl="0" algn="l">
              <a:lnSpc>
                <a:spcPct val="100000"/>
              </a:lnSpc>
              <a:spcBef>
                <a:spcPts val="6616"/>
              </a:spcBef>
              <a:spcAft>
                <a:spcPts val="0"/>
              </a:spcAft>
              <a:buNone/>
            </a:pPr>
            <a:r>
              <a:rPr b="1" lang="en" sz="1404">
                <a:solidFill>
                  <a:schemeClr val="lt1"/>
                </a:solidFill>
                <a:latin typeface="Arial"/>
                <a:ea typeface="Arial"/>
                <a:cs typeface="Arial"/>
                <a:sym typeface="Arial"/>
              </a:rPr>
              <a:t>Q1) What’s the source of data? </a:t>
            </a:r>
            <a:endParaRPr b="1" sz="1404">
              <a:solidFill>
                <a:schemeClr val="lt1"/>
              </a:solidFill>
              <a:latin typeface="Arial"/>
              <a:ea typeface="Arial"/>
              <a:cs typeface="Arial"/>
              <a:sym typeface="Arial"/>
            </a:endParaRPr>
          </a:p>
          <a:p>
            <a:pPr indent="0" lvl="0" marL="0" rtl="0" algn="l">
              <a:lnSpc>
                <a:spcPct val="99675"/>
              </a:lnSpc>
              <a:spcBef>
                <a:spcPts val="30"/>
              </a:spcBef>
              <a:spcAft>
                <a:spcPts val="0"/>
              </a:spcAft>
              <a:buNone/>
            </a:pPr>
            <a:r>
              <a:rPr lang="en" sz="1404">
                <a:solidFill>
                  <a:schemeClr val="lt1"/>
                </a:solidFill>
                <a:latin typeface="Arial"/>
                <a:ea typeface="Arial"/>
                <a:cs typeface="Arial"/>
                <a:sym typeface="Arial"/>
              </a:rPr>
              <a:t>Ans) The Dataset was taken from iNeuron’s Provided Project Description Document.  </a:t>
            </a:r>
            <a:r>
              <a:rPr lang="en" sz="1404" u="sng">
                <a:solidFill>
                  <a:schemeClr val="accent5"/>
                </a:solidFill>
                <a:latin typeface="Arial"/>
                <a:ea typeface="Arial"/>
                <a:cs typeface="Arial"/>
                <a:sym typeface="Arial"/>
              </a:rPr>
              <a:t>https://drive.google.com/drive/folders/165Pjmfb9W9PGy0rZjHEA22LW0Lt3Y-Q8</a:t>
            </a:r>
            <a:r>
              <a:rPr lang="en" sz="1404">
                <a:solidFill>
                  <a:schemeClr val="accent5"/>
                </a:solidFill>
                <a:latin typeface="Arial"/>
                <a:ea typeface="Arial"/>
                <a:cs typeface="Arial"/>
                <a:sym typeface="Arial"/>
              </a:rPr>
              <a:t> </a:t>
            </a:r>
            <a:endParaRPr sz="1404">
              <a:solidFill>
                <a:schemeClr val="accent5"/>
              </a:solidFill>
              <a:latin typeface="Arial"/>
              <a:ea typeface="Arial"/>
              <a:cs typeface="Arial"/>
              <a:sym typeface="Arial"/>
            </a:endParaRPr>
          </a:p>
          <a:p>
            <a:pPr indent="0" lvl="0" marL="0" rtl="0" algn="l">
              <a:lnSpc>
                <a:spcPct val="99675"/>
              </a:lnSpc>
              <a:spcBef>
                <a:spcPts val="30"/>
              </a:spcBef>
              <a:spcAft>
                <a:spcPts val="0"/>
              </a:spcAft>
              <a:buNone/>
            </a:pPr>
            <a:r>
              <a:rPr b="1" lang="en" sz="1404">
                <a:solidFill>
                  <a:schemeClr val="lt1"/>
                </a:solidFill>
                <a:latin typeface="Arial"/>
                <a:ea typeface="Arial"/>
                <a:cs typeface="Arial"/>
                <a:sym typeface="Arial"/>
              </a:rPr>
              <a:t>Q2) What was the type of data?</a:t>
            </a:r>
            <a:endParaRPr b="1" sz="1404">
              <a:solidFill>
                <a:schemeClr val="lt1"/>
              </a:solidFill>
              <a:latin typeface="Arial"/>
              <a:ea typeface="Arial"/>
              <a:cs typeface="Arial"/>
              <a:sym typeface="Arial"/>
            </a:endParaRPr>
          </a:p>
          <a:p>
            <a:pPr indent="0" lvl="0" marL="0" rtl="0" algn="l">
              <a:lnSpc>
                <a:spcPct val="99675"/>
              </a:lnSpc>
              <a:spcBef>
                <a:spcPts val="30"/>
              </a:spcBef>
              <a:spcAft>
                <a:spcPts val="0"/>
              </a:spcAft>
              <a:buNone/>
            </a:pPr>
            <a:r>
              <a:rPr lang="en" sz="1404">
                <a:solidFill>
                  <a:schemeClr val="lt1"/>
                </a:solidFill>
                <a:latin typeface="Arial"/>
                <a:ea typeface="Arial"/>
                <a:cs typeface="Arial"/>
                <a:sym typeface="Arial"/>
              </a:rPr>
              <a:t>Ans) The data was the combination of numerical and Categorical values.</a:t>
            </a:r>
            <a:endParaRPr sz="1404">
              <a:solidFill>
                <a:schemeClr val="lt1"/>
              </a:solidFill>
              <a:latin typeface="Arial"/>
              <a:ea typeface="Arial"/>
              <a:cs typeface="Arial"/>
              <a:sym typeface="Arial"/>
            </a:endParaRPr>
          </a:p>
          <a:p>
            <a:pPr indent="0" lvl="0" marL="0" rtl="0" algn="l">
              <a:lnSpc>
                <a:spcPct val="99675"/>
              </a:lnSpc>
              <a:spcBef>
                <a:spcPts val="30"/>
              </a:spcBef>
              <a:spcAft>
                <a:spcPts val="0"/>
              </a:spcAft>
              <a:buNone/>
            </a:pPr>
            <a:r>
              <a:rPr b="1" lang="en" sz="1404">
                <a:solidFill>
                  <a:schemeClr val="lt1"/>
                </a:solidFill>
                <a:latin typeface="Arial"/>
                <a:ea typeface="Arial"/>
                <a:cs typeface="Arial"/>
                <a:sym typeface="Arial"/>
              </a:rPr>
              <a:t>Q3) What’s the complete flow you followed in the project?</a:t>
            </a:r>
            <a:endParaRPr b="1" sz="1404">
              <a:solidFill>
                <a:schemeClr val="lt1"/>
              </a:solidFill>
              <a:latin typeface="Arial"/>
              <a:ea typeface="Arial"/>
              <a:cs typeface="Arial"/>
              <a:sym typeface="Arial"/>
            </a:endParaRPr>
          </a:p>
          <a:p>
            <a:pPr indent="0" lvl="0" marL="0" rtl="0" algn="l">
              <a:lnSpc>
                <a:spcPct val="99675"/>
              </a:lnSpc>
              <a:spcBef>
                <a:spcPts val="30"/>
              </a:spcBef>
              <a:spcAft>
                <a:spcPts val="0"/>
              </a:spcAft>
              <a:buNone/>
            </a:pPr>
            <a:r>
              <a:rPr lang="en" sz="1404">
                <a:solidFill>
                  <a:schemeClr val="lt1"/>
                </a:solidFill>
                <a:latin typeface="Arial"/>
                <a:ea typeface="Arial"/>
                <a:cs typeface="Arial"/>
                <a:sym typeface="Arial"/>
              </a:rPr>
              <a:t>Ans) Refer slide 5</a:t>
            </a:r>
            <a:endParaRPr sz="1404">
              <a:solidFill>
                <a:schemeClr val="lt1"/>
              </a:solidFill>
              <a:latin typeface="Arial"/>
              <a:ea typeface="Arial"/>
              <a:cs typeface="Arial"/>
              <a:sym typeface="Arial"/>
            </a:endParaRPr>
          </a:p>
          <a:p>
            <a:pPr indent="0" lvl="0" marL="0" rtl="0" algn="l">
              <a:lnSpc>
                <a:spcPct val="99675"/>
              </a:lnSpc>
              <a:spcBef>
                <a:spcPts val="30"/>
              </a:spcBef>
              <a:spcAft>
                <a:spcPts val="0"/>
              </a:spcAft>
              <a:buNone/>
            </a:pPr>
            <a:r>
              <a:rPr b="1" lang="en" sz="1404">
                <a:solidFill>
                  <a:schemeClr val="lt1"/>
                </a:solidFill>
                <a:latin typeface="Arial"/>
                <a:ea typeface="Arial"/>
                <a:cs typeface="Arial"/>
                <a:sym typeface="Arial"/>
              </a:rPr>
              <a:t>Q4) What techniques were you </a:t>
            </a:r>
            <a:r>
              <a:rPr b="1" lang="en" sz="1404">
                <a:solidFill>
                  <a:schemeClr val="lt1"/>
                </a:solidFill>
                <a:latin typeface="Arial"/>
                <a:ea typeface="Arial"/>
                <a:cs typeface="Arial"/>
                <a:sym typeface="Arial"/>
              </a:rPr>
              <a:t>using for data?</a:t>
            </a:r>
            <a:endParaRPr b="1" sz="1404">
              <a:solidFill>
                <a:schemeClr val="lt1"/>
              </a:solidFill>
              <a:latin typeface="Arial"/>
              <a:ea typeface="Arial"/>
              <a:cs typeface="Arial"/>
              <a:sym typeface="Arial"/>
            </a:endParaRPr>
          </a:p>
          <a:p>
            <a:pPr indent="0" lvl="0" marL="0" rtl="0" algn="l">
              <a:lnSpc>
                <a:spcPct val="99675"/>
              </a:lnSpc>
              <a:spcBef>
                <a:spcPts val="30"/>
              </a:spcBef>
              <a:spcAft>
                <a:spcPts val="0"/>
              </a:spcAft>
              <a:buNone/>
            </a:pPr>
            <a:r>
              <a:rPr lang="en" sz="1404">
                <a:solidFill>
                  <a:schemeClr val="lt1"/>
                </a:solidFill>
                <a:latin typeface="Arial"/>
                <a:ea typeface="Arial"/>
                <a:cs typeface="Arial"/>
                <a:sym typeface="Arial"/>
              </a:rPr>
              <a:t>Ans) Removing unwanted attributes.</a:t>
            </a:r>
            <a:endParaRPr sz="1404">
              <a:solidFill>
                <a:schemeClr val="lt1"/>
              </a:solidFill>
              <a:latin typeface="Arial"/>
              <a:ea typeface="Arial"/>
              <a:cs typeface="Arial"/>
              <a:sym typeface="Arial"/>
            </a:endParaRPr>
          </a:p>
          <a:p>
            <a:pPr indent="-317754" lvl="0" marL="457200" rtl="0" algn="l">
              <a:lnSpc>
                <a:spcPct val="99675"/>
              </a:lnSpc>
              <a:spcBef>
                <a:spcPts val="30"/>
              </a:spcBef>
              <a:spcAft>
                <a:spcPts val="0"/>
              </a:spcAft>
              <a:buClr>
                <a:schemeClr val="lt1"/>
              </a:buClr>
              <a:buSzPts val="1404"/>
              <a:buFont typeface="Arial"/>
              <a:buChar char="-"/>
            </a:pPr>
            <a:r>
              <a:rPr lang="en" sz="1404">
                <a:solidFill>
                  <a:schemeClr val="lt1"/>
                </a:solidFill>
                <a:latin typeface="Arial"/>
                <a:ea typeface="Arial"/>
                <a:cs typeface="Arial"/>
                <a:sym typeface="Arial"/>
              </a:rPr>
              <a:t>Visualizing relation of independent variables with each other and output variables.</a:t>
            </a:r>
            <a:endParaRPr sz="1404">
              <a:solidFill>
                <a:schemeClr val="lt1"/>
              </a:solidFill>
              <a:latin typeface="Arial"/>
              <a:ea typeface="Arial"/>
              <a:cs typeface="Arial"/>
              <a:sym typeface="Arial"/>
            </a:endParaRPr>
          </a:p>
          <a:p>
            <a:pPr indent="-317754" lvl="0" marL="457200" rtl="0" algn="l">
              <a:lnSpc>
                <a:spcPct val="99675"/>
              </a:lnSpc>
              <a:spcBef>
                <a:spcPts val="0"/>
              </a:spcBef>
              <a:spcAft>
                <a:spcPts val="0"/>
              </a:spcAft>
              <a:buClr>
                <a:schemeClr val="lt1"/>
              </a:buClr>
              <a:buSzPts val="1404"/>
              <a:buFont typeface="Arial"/>
              <a:buChar char="-"/>
            </a:pPr>
            <a:r>
              <a:rPr lang="en" sz="1404">
                <a:solidFill>
                  <a:schemeClr val="lt1"/>
                </a:solidFill>
                <a:latin typeface="Arial"/>
                <a:ea typeface="Arial"/>
                <a:cs typeface="Arial"/>
                <a:sym typeface="Arial"/>
              </a:rPr>
              <a:t>Removing outlier</a:t>
            </a:r>
            <a:endParaRPr sz="1404">
              <a:solidFill>
                <a:schemeClr val="lt1"/>
              </a:solidFill>
              <a:latin typeface="Arial"/>
              <a:ea typeface="Arial"/>
              <a:cs typeface="Arial"/>
              <a:sym typeface="Arial"/>
            </a:endParaRPr>
          </a:p>
          <a:p>
            <a:pPr indent="-317754" lvl="0" marL="457200" rtl="0" algn="l">
              <a:lnSpc>
                <a:spcPct val="99675"/>
              </a:lnSpc>
              <a:spcBef>
                <a:spcPts val="0"/>
              </a:spcBef>
              <a:spcAft>
                <a:spcPts val="0"/>
              </a:spcAft>
              <a:buClr>
                <a:schemeClr val="lt1"/>
              </a:buClr>
              <a:buSzPts val="1404"/>
              <a:buFont typeface="Arial"/>
              <a:buChar char="-"/>
            </a:pPr>
            <a:r>
              <a:rPr lang="en" sz="1404">
                <a:solidFill>
                  <a:schemeClr val="lt1"/>
                </a:solidFill>
                <a:latin typeface="Arial"/>
                <a:ea typeface="Arial"/>
                <a:cs typeface="Arial"/>
                <a:sym typeface="Arial"/>
              </a:rPr>
              <a:t>Cleaning data and imputing if null values are present.</a:t>
            </a:r>
            <a:endParaRPr sz="1404">
              <a:solidFill>
                <a:schemeClr val="lt1"/>
              </a:solidFill>
              <a:latin typeface="Arial"/>
              <a:ea typeface="Arial"/>
              <a:cs typeface="Arial"/>
              <a:sym typeface="Arial"/>
            </a:endParaRPr>
          </a:p>
          <a:p>
            <a:pPr indent="-317754" lvl="0" marL="457200" rtl="0" algn="l">
              <a:lnSpc>
                <a:spcPct val="99675"/>
              </a:lnSpc>
              <a:spcBef>
                <a:spcPts val="0"/>
              </a:spcBef>
              <a:spcAft>
                <a:spcPts val="0"/>
              </a:spcAft>
              <a:buClr>
                <a:schemeClr val="lt1"/>
              </a:buClr>
              <a:buSzPts val="1404"/>
              <a:buFont typeface="Arial"/>
              <a:buChar char="-"/>
            </a:pPr>
            <a:r>
              <a:rPr lang="en" sz="1404">
                <a:solidFill>
                  <a:schemeClr val="lt1"/>
                </a:solidFill>
                <a:latin typeface="Arial"/>
                <a:ea typeface="Arial"/>
                <a:cs typeface="Arial"/>
                <a:sym typeface="Arial"/>
              </a:rPr>
              <a:t>Converting Numerical data into categorical values.</a:t>
            </a:r>
            <a:endParaRPr sz="1404">
              <a:solidFill>
                <a:schemeClr val="lt1"/>
              </a:solidFill>
              <a:latin typeface="Arial"/>
              <a:ea typeface="Arial"/>
              <a:cs typeface="Arial"/>
              <a:sym typeface="Arial"/>
            </a:endParaRPr>
          </a:p>
          <a:p>
            <a:pPr indent="0" lvl="0" marL="0" rtl="0" algn="l">
              <a:lnSpc>
                <a:spcPct val="99675"/>
              </a:lnSpc>
              <a:spcBef>
                <a:spcPts val="30"/>
              </a:spcBef>
              <a:spcAft>
                <a:spcPts val="0"/>
              </a:spcAft>
              <a:buNone/>
            </a:pPr>
            <a:r>
              <a:rPr b="1" lang="en" sz="1404">
                <a:solidFill>
                  <a:schemeClr val="lt1"/>
                </a:solidFill>
                <a:latin typeface="Arial"/>
                <a:ea typeface="Arial"/>
                <a:cs typeface="Arial"/>
                <a:sym typeface="Arial"/>
              </a:rPr>
              <a:t>Q5) What was libraries used in Python?</a:t>
            </a:r>
            <a:endParaRPr b="1" sz="1404">
              <a:solidFill>
                <a:schemeClr val="lt1"/>
              </a:solidFill>
              <a:latin typeface="Arial"/>
              <a:ea typeface="Arial"/>
              <a:cs typeface="Arial"/>
              <a:sym typeface="Arial"/>
            </a:endParaRPr>
          </a:p>
          <a:p>
            <a:pPr indent="0" lvl="0" marL="0" rtl="0" algn="l">
              <a:lnSpc>
                <a:spcPct val="99675"/>
              </a:lnSpc>
              <a:spcBef>
                <a:spcPts val="30"/>
              </a:spcBef>
              <a:spcAft>
                <a:spcPts val="0"/>
              </a:spcAft>
              <a:buNone/>
            </a:pPr>
            <a:r>
              <a:rPr lang="en" sz="1404">
                <a:solidFill>
                  <a:schemeClr val="lt1"/>
                </a:solidFill>
                <a:latin typeface="Arial"/>
                <a:ea typeface="Arial"/>
                <a:cs typeface="Arial"/>
                <a:sym typeface="Arial"/>
              </a:rPr>
              <a:t>Ans) I used Pandas, Numpy and Matplotlib and Seaborn.</a:t>
            </a:r>
            <a:endParaRPr sz="1404">
              <a:solidFill>
                <a:schemeClr val="lt1"/>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8"/>
          <p:cNvSpPr txBox="1"/>
          <p:nvPr>
            <p:ph type="title"/>
          </p:nvPr>
        </p:nvSpPr>
        <p:spPr>
          <a:xfrm>
            <a:off x="819150" y="22461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4000">
                <a:latin typeface="Arial"/>
                <a:ea typeface="Arial"/>
                <a:cs typeface="Arial"/>
                <a:sym typeface="Arial"/>
              </a:rPr>
              <a:t>Thank You</a:t>
            </a:r>
            <a:endParaRPr b="1" sz="40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Project Details </a:t>
            </a:r>
            <a:endParaRPr sz="2400"/>
          </a:p>
        </p:txBody>
      </p:sp>
      <p:graphicFrame>
        <p:nvGraphicFramePr>
          <p:cNvPr id="137" name="Google Shape;137;p14"/>
          <p:cNvGraphicFramePr/>
          <p:nvPr/>
        </p:nvGraphicFramePr>
        <p:xfrm>
          <a:off x="952500" y="1730475"/>
          <a:ext cx="3000000" cy="3000000"/>
        </p:xfrm>
        <a:graphic>
          <a:graphicData uri="http://schemas.openxmlformats.org/drawingml/2006/table">
            <a:tbl>
              <a:tblPr>
                <a:noFill/>
                <a:tableStyleId>{ABDE028E-F477-4B69-8503-8B830EA1A87C}</a:tableStyleId>
              </a:tblPr>
              <a:tblGrid>
                <a:gridCol w="3231575"/>
                <a:gridCol w="4007425"/>
              </a:tblGrid>
              <a:tr h="381000">
                <a:tc>
                  <a:txBody>
                    <a:bodyPr/>
                    <a:lstStyle/>
                    <a:p>
                      <a:pPr indent="0" lvl="0" marL="0" rtl="0" algn="l">
                        <a:spcBef>
                          <a:spcPts val="0"/>
                        </a:spcBef>
                        <a:spcAft>
                          <a:spcPts val="0"/>
                        </a:spcAft>
                        <a:buNone/>
                      </a:pPr>
                      <a:r>
                        <a:rPr lang="en">
                          <a:solidFill>
                            <a:schemeClr val="lt1"/>
                          </a:solidFill>
                        </a:rPr>
                        <a:t>Project Title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Heart Disease Diagnostic - Analysis</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Technology</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Business Intelligence</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Domain</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Healthcare</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Project Difficulty Level</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Advance</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Programming Language Used</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Python</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Tools Used</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Jupyter Notebook, MS-Excel, MS Power BI</a:t>
                      </a:r>
                      <a:endParaRPr>
                        <a:solidFill>
                          <a:schemeClr val="lt1"/>
                        </a:solidFill>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Objective</a:t>
            </a:r>
            <a:endParaRPr sz="2400"/>
          </a:p>
        </p:txBody>
      </p:sp>
      <p:sp>
        <p:nvSpPr>
          <p:cNvPr id="143" name="Google Shape;143;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lt1"/>
              </a:buClr>
              <a:buSzPts val="2000"/>
              <a:buFont typeface="Arial"/>
              <a:buChar char="●"/>
            </a:pPr>
            <a:r>
              <a:rPr lang="en" sz="2000">
                <a:solidFill>
                  <a:schemeClr val="lt1"/>
                </a:solidFill>
                <a:latin typeface="Arial"/>
                <a:ea typeface="Arial"/>
                <a:cs typeface="Arial"/>
                <a:sym typeface="Arial"/>
              </a:rPr>
              <a:t>The goal of project is to analyse the heart disease occurrence, based on combination of feature that </a:t>
            </a:r>
            <a:r>
              <a:rPr lang="en" sz="2000">
                <a:solidFill>
                  <a:schemeClr val="lt1"/>
                </a:solidFill>
                <a:latin typeface="Arial"/>
                <a:ea typeface="Arial"/>
                <a:cs typeface="Arial"/>
                <a:sym typeface="Arial"/>
              </a:rPr>
              <a:t>describe</a:t>
            </a:r>
            <a:r>
              <a:rPr lang="en" sz="2000">
                <a:solidFill>
                  <a:schemeClr val="lt1"/>
                </a:solidFill>
                <a:latin typeface="Arial"/>
                <a:ea typeface="Arial"/>
                <a:cs typeface="Arial"/>
                <a:sym typeface="Arial"/>
              </a:rPr>
              <a:t> the heart disease.</a:t>
            </a:r>
            <a:endParaRPr sz="2000">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Problem Statement</a:t>
            </a:r>
            <a:endParaRPr sz="2400"/>
          </a:p>
        </p:txBody>
      </p:sp>
      <p:sp>
        <p:nvSpPr>
          <p:cNvPr id="149" name="Google Shape;149;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Arial"/>
              <a:buChar char="●"/>
            </a:pPr>
            <a:r>
              <a:rPr lang="en" sz="1800">
                <a:solidFill>
                  <a:schemeClr val="lt1"/>
                </a:solidFill>
                <a:latin typeface="Arial"/>
                <a:ea typeface="Arial"/>
                <a:cs typeface="Arial"/>
                <a:sym typeface="Arial"/>
              </a:rPr>
              <a:t>Health is real wealth in the pandemic time we all realise the brute effect of covid - 19 on all irrespective of any status. We need to analyse this health and medical data for better future preparation.</a:t>
            </a:r>
            <a:endParaRPr sz="1800">
              <a:solidFill>
                <a:schemeClr val="lt1"/>
              </a:solidFill>
              <a:latin typeface="Arial"/>
              <a:ea typeface="Arial"/>
              <a:cs typeface="Arial"/>
              <a:sym typeface="Arial"/>
            </a:endParaRPr>
          </a:p>
          <a:p>
            <a:pPr indent="-342900" lvl="0" marL="457200" rtl="0" algn="l">
              <a:spcBef>
                <a:spcPts val="0"/>
              </a:spcBef>
              <a:spcAft>
                <a:spcPts val="0"/>
              </a:spcAft>
              <a:buClr>
                <a:schemeClr val="lt1"/>
              </a:buClr>
              <a:buSzPts val="1800"/>
              <a:buFont typeface="Arial"/>
              <a:buChar char="●"/>
            </a:pPr>
            <a:r>
              <a:rPr lang="en" sz="1800">
                <a:solidFill>
                  <a:schemeClr val="lt1"/>
                </a:solidFill>
                <a:latin typeface="Arial"/>
                <a:ea typeface="Arial"/>
                <a:cs typeface="Arial"/>
                <a:sym typeface="Arial"/>
              </a:rPr>
              <a:t>A dataset is formed by taking into consideration some of the information of 303 individuals.</a:t>
            </a:r>
            <a:endParaRPr sz="1800">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765775" y="5669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Architecture</a:t>
            </a:r>
            <a:endParaRPr sz="2400"/>
          </a:p>
        </p:txBody>
      </p:sp>
      <p:pic>
        <p:nvPicPr>
          <p:cNvPr id="155" name="Google Shape;155;p17"/>
          <p:cNvPicPr preferRelativeResize="0"/>
          <p:nvPr/>
        </p:nvPicPr>
        <p:blipFill>
          <a:blip r:embed="rId3">
            <a:alphaModFix/>
          </a:blip>
          <a:stretch>
            <a:fillRect/>
          </a:stretch>
        </p:blipFill>
        <p:spPr>
          <a:xfrm>
            <a:off x="819150" y="1521575"/>
            <a:ext cx="7398950" cy="2979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Dataset Information</a:t>
            </a:r>
            <a:endParaRPr sz="2400"/>
          </a:p>
        </p:txBody>
      </p:sp>
      <p:sp>
        <p:nvSpPr>
          <p:cNvPr id="161" name="Google Shape;161;p18"/>
          <p:cNvSpPr txBox="1"/>
          <p:nvPr>
            <p:ph idx="1" type="body"/>
          </p:nvPr>
        </p:nvSpPr>
        <p:spPr>
          <a:xfrm>
            <a:off x="459975" y="1479825"/>
            <a:ext cx="4870200" cy="3476700"/>
          </a:xfrm>
          <a:prstGeom prst="rect">
            <a:avLst/>
          </a:prstGeom>
        </p:spPr>
        <p:txBody>
          <a:bodyPr anchorCtr="0" anchor="t" bIns="91425" lIns="91425" spcFirstLastPara="1" rIns="91425" wrap="square" tIns="91425">
            <a:normAutofit fontScale="92500" lnSpcReduction="10000"/>
          </a:bodyPr>
          <a:lstStyle/>
          <a:p>
            <a:pPr indent="-310832" lvl="0" marL="457200" rtl="0" algn="l">
              <a:spcBef>
                <a:spcPts val="0"/>
              </a:spcBef>
              <a:spcAft>
                <a:spcPts val="0"/>
              </a:spcAft>
              <a:buClr>
                <a:schemeClr val="lt1"/>
              </a:buClr>
              <a:buSzPct val="100000"/>
              <a:buFont typeface="Arial"/>
              <a:buChar char="●"/>
            </a:pPr>
            <a:r>
              <a:rPr b="1" lang="en" sz="1400">
                <a:solidFill>
                  <a:schemeClr val="lt1"/>
                </a:solidFill>
                <a:latin typeface="Arial"/>
                <a:ea typeface="Arial"/>
                <a:cs typeface="Arial"/>
                <a:sym typeface="Arial"/>
              </a:rPr>
              <a:t>Age : </a:t>
            </a:r>
            <a:r>
              <a:rPr lang="en" sz="1400">
                <a:solidFill>
                  <a:schemeClr val="lt1"/>
                </a:solidFill>
                <a:latin typeface="Arial"/>
                <a:ea typeface="Arial"/>
                <a:cs typeface="Arial"/>
                <a:sym typeface="Arial"/>
              </a:rPr>
              <a:t>The person’s age in years.</a:t>
            </a:r>
            <a:endParaRPr sz="1400">
              <a:solidFill>
                <a:schemeClr val="lt1"/>
              </a:solidFill>
              <a:latin typeface="Arial"/>
              <a:ea typeface="Arial"/>
              <a:cs typeface="Arial"/>
              <a:sym typeface="Arial"/>
            </a:endParaRPr>
          </a:p>
          <a:p>
            <a:pPr indent="-310832" lvl="0" marL="457200" rtl="0" algn="l">
              <a:spcBef>
                <a:spcPts val="0"/>
              </a:spcBef>
              <a:spcAft>
                <a:spcPts val="0"/>
              </a:spcAft>
              <a:buClr>
                <a:schemeClr val="lt1"/>
              </a:buClr>
              <a:buSzPct val="100000"/>
              <a:buFont typeface="Arial"/>
              <a:buChar char="●"/>
            </a:pPr>
            <a:r>
              <a:rPr b="1" lang="en" sz="1400">
                <a:solidFill>
                  <a:schemeClr val="lt1"/>
                </a:solidFill>
                <a:latin typeface="Arial"/>
                <a:ea typeface="Arial"/>
                <a:cs typeface="Arial"/>
                <a:sym typeface="Arial"/>
              </a:rPr>
              <a:t>Sex : </a:t>
            </a:r>
            <a:r>
              <a:rPr lang="en" sz="1400">
                <a:solidFill>
                  <a:schemeClr val="lt1"/>
                </a:solidFill>
                <a:latin typeface="Arial"/>
                <a:ea typeface="Arial"/>
                <a:cs typeface="Arial"/>
                <a:sym typeface="Arial"/>
              </a:rPr>
              <a:t>the person’s sex (male = 1, female = 0)</a:t>
            </a:r>
            <a:endParaRPr sz="1400">
              <a:solidFill>
                <a:schemeClr val="lt1"/>
              </a:solidFill>
              <a:latin typeface="Arial"/>
              <a:ea typeface="Arial"/>
              <a:cs typeface="Arial"/>
              <a:sym typeface="Arial"/>
            </a:endParaRPr>
          </a:p>
          <a:p>
            <a:pPr indent="-310832" lvl="0" marL="457200" rtl="0" algn="l">
              <a:spcBef>
                <a:spcPts val="0"/>
              </a:spcBef>
              <a:spcAft>
                <a:spcPts val="0"/>
              </a:spcAft>
              <a:buClr>
                <a:schemeClr val="lt1"/>
              </a:buClr>
              <a:buSzPct val="100000"/>
              <a:buFont typeface="Arial"/>
              <a:buChar char="●"/>
            </a:pPr>
            <a:r>
              <a:rPr b="1" lang="en" sz="1400">
                <a:solidFill>
                  <a:schemeClr val="lt1"/>
                </a:solidFill>
                <a:latin typeface="Arial"/>
                <a:ea typeface="Arial"/>
                <a:cs typeface="Arial"/>
                <a:sym typeface="Arial"/>
              </a:rPr>
              <a:t>Cp : </a:t>
            </a:r>
            <a:r>
              <a:rPr lang="en" sz="1400">
                <a:solidFill>
                  <a:schemeClr val="lt1"/>
                </a:solidFill>
                <a:latin typeface="Arial"/>
                <a:ea typeface="Arial"/>
                <a:cs typeface="Arial"/>
                <a:sym typeface="Arial"/>
              </a:rPr>
              <a:t>The chest pain experience(Value 1 : typical angina, Value 2 : atypical angina, Value 3 : non-anginal pain, Value 4 : asymptomatic)</a:t>
            </a:r>
            <a:endParaRPr sz="1400">
              <a:solidFill>
                <a:schemeClr val="lt1"/>
              </a:solidFill>
              <a:latin typeface="Arial"/>
              <a:ea typeface="Arial"/>
              <a:cs typeface="Arial"/>
              <a:sym typeface="Arial"/>
            </a:endParaRPr>
          </a:p>
          <a:p>
            <a:pPr indent="-310832" lvl="0" marL="457200" rtl="0" algn="l">
              <a:spcBef>
                <a:spcPts val="0"/>
              </a:spcBef>
              <a:spcAft>
                <a:spcPts val="0"/>
              </a:spcAft>
              <a:buClr>
                <a:schemeClr val="lt1"/>
              </a:buClr>
              <a:buSzPct val="100000"/>
              <a:buFont typeface="Arial"/>
              <a:buChar char="●"/>
            </a:pPr>
            <a:r>
              <a:rPr b="1" lang="en" sz="1400">
                <a:solidFill>
                  <a:schemeClr val="lt1"/>
                </a:solidFill>
                <a:latin typeface="Arial"/>
                <a:ea typeface="Arial"/>
                <a:cs typeface="Arial"/>
                <a:sym typeface="Arial"/>
              </a:rPr>
              <a:t>Trestbps : </a:t>
            </a:r>
            <a:r>
              <a:rPr lang="en" sz="1400">
                <a:solidFill>
                  <a:schemeClr val="lt1"/>
                </a:solidFill>
                <a:latin typeface="Arial"/>
                <a:ea typeface="Arial"/>
                <a:cs typeface="Arial"/>
                <a:sym typeface="Arial"/>
              </a:rPr>
              <a:t>The person’s resting blood pressure (mm Hg on admission to the hospital)</a:t>
            </a:r>
            <a:endParaRPr sz="1400">
              <a:solidFill>
                <a:schemeClr val="lt1"/>
              </a:solidFill>
              <a:latin typeface="Arial"/>
              <a:ea typeface="Arial"/>
              <a:cs typeface="Arial"/>
              <a:sym typeface="Arial"/>
            </a:endParaRPr>
          </a:p>
          <a:p>
            <a:pPr indent="-310832" lvl="0" marL="457200" rtl="0" algn="l">
              <a:spcBef>
                <a:spcPts val="0"/>
              </a:spcBef>
              <a:spcAft>
                <a:spcPts val="0"/>
              </a:spcAft>
              <a:buClr>
                <a:schemeClr val="lt1"/>
              </a:buClr>
              <a:buSzPct val="100000"/>
              <a:buFont typeface="Arial"/>
              <a:buChar char="●"/>
            </a:pPr>
            <a:r>
              <a:rPr b="1" lang="en" sz="1400">
                <a:solidFill>
                  <a:schemeClr val="lt1"/>
                </a:solidFill>
                <a:latin typeface="Arial"/>
                <a:ea typeface="Arial"/>
                <a:cs typeface="Arial"/>
                <a:sym typeface="Arial"/>
              </a:rPr>
              <a:t>Chol : </a:t>
            </a:r>
            <a:r>
              <a:rPr lang="en" sz="1400">
                <a:solidFill>
                  <a:schemeClr val="lt1"/>
                </a:solidFill>
                <a:latin typeface="Arial"/>
                <a:ea typeface="Arial"/>
                <a:cs typeface="Arial"/>
                <a:sym typeface="Arial"/>
              </a:rPr>
              <a:t>The person’s </a:t>
            </a:r>
            <a:r>
              <a:rPr lang="en" sz="1400">
                <a:solidFill>
                  <a:schemeClr val="lt1"/>
                </a:solidFill>
                <a:latin typeface="Arial"/>
                <a:ea typeface="Arial"/>
                <a:cs typeface="Arial"/>
                <a:sym typeface="Arial"/>
              </a:rPr>
              <a:t>cholesterol</a:t>
            </a:r>
            <a:r>
              <a:rPr lang="en" sz="1400">
                <a:solidFill>
                  <a:schemeClr val="lt1"/>
                </a:solidFill>
                <a:latin typeface="Arial"/>
                <a:ea typeface="Arial"/>
                <a:cs typeface="Arial"/>
                <a:sym typeface="Arial"/>
              </a:rPr>
              <a:t> measurement in mg/dl</a:t>
            </a:r>
            <a:endParaRPr sz="1400">
              <a:solidFill>
                <a:schemeClr val="lt1"/>
              </a:solidFill>
              <a:latin typeface="Arial"/>
              <a:ea typeface="Arial"/>
              <a:cs typeface="Arial"/>
              <a:sym typeface="Arial"/>
            </a:endParaRPr>
          </a:p>
          <a:p>
            <a:pPr indent="-310832" lvl="0" marL="457200" rtl="0" algn="l">
              <a:spcBef>
                <a:spcPts val="0"/>
              </a:spcBef>
              <a:spcAft>
                <a:spcPts val="0"/>
              </a:spcAft>
              <a:buClr>
                <a:schemeClr val="lt1"/>
              </a:buClr>
              <a:buSzPct val="100000"/>
              <a:buFont typeface="Arial"/>
              <a:buChar char="●"/>
            </a:pPr>
            <a:r>
              <a:rPr b="1" lang="en" sz="1400">
                <a:solidFill>
                  <a:schemeClr val="lt1"/>
                </a:solidFill>
                <a:latin typeface="Arial"/>
                <a:ea typeface="Arial"/>
                <a:cs typeface="Arial"/>
                <a:sym typeface="Arial"/>
              </a:rPr>
              <a:t>Fbs : </a:t>
            </a:r>
            <a:r>
              <a:rPr lang="en" sz="1400">
                <a:solidFill>
                  <a:schemeClr val="lt1"/>
                </a:solidFill>
                <a:latin typeface="Arial"/>
                <a:ea typeface="Arial"/>
                <a:cs typeface="Arial"/>
                <a:sym typeface="Arial"/>
              </a:rPr>
              <a:t> The person’s fasting blood sugar (&gt; 120 mg/dl, 1=true, 0=false)</a:t>
            </a:r>
            <a:endParaRPr sz="1400">
              <a:solidFill>
                <a:schemeClr val="lt1"/>
              </a:solidFill>
              <a:latin typeface="Arial"/>
              <a:ea typeface="Arial"/>
              <a:cs typeface="Arial"/>
              <a:sym typeface="Arial"/>
            </a:endParaRPr>
          </a:p>
          <a:p>
            <a:pPr indent="-310832" lvl="0" marL="457200" rtl="0" algn="l">
              <a:spcBef>
                <a:spcPts val="0"/>
              </a:spcBef>
              <a:spcAft>
                <a:spcPts val="0"/>
              </a:spcAft>
              <a:buClr>
                <a:schemeClr val="lt1"/>
              </a:buClr>
              <a:buSzPct val="100000"/>
              <a:buFont typeface="Arial"/>
              <a:buChar char="●"/>
            </a:pPr>
            <a:r>
              <a:rPr b="1" lang="en" sz="1400">
                <a:solidFill>
                  <a:schemeClr val="lt1"/>
                </a:solidFill>
                <a:latin typeface="Arial"/>
                <a:ea typeface="Arial"/>
                <a:cs typeface="Arial"/>
                <a:sym typeface="Arial"/>
              </a:rPr>
              <a:t>Restecg :</a:t>
            </a:r>
            <a:r>
              <a:rPr lang="en" sz="1400">
                <a:solidFill>
                  <a:schemeClr val="lt1"/>
                </a:solidFill>
                <a:latin typeface="Arial"/>
                <a:ea typeface="Arial"/>
                <a:cs typeface="Arial"/>
                <a:sym typeface="Arial"/>
              </a:rPr>
              <a:t> Resting electrocardiographic measurement(0=normal, 1=having ST-T wave </a:t>
            </a:r>
            <a:r>
              <a:rPr lang="en" sz="1400">
                <a:solidFill>
                  <a:schemeClr val="lt1"/>
                </a:solidFill>
                <a:latin typeface="Arial"/>
                <a:ea typeface="Arial"/>
                <a:cs typeface="Arial"/>
                <a:sym typeface="Arial"/>
              </a:rPr>
              <a:t>abnormality, 2 = showing probable or definite left ventricular hypertrophy by Estes’ criteria)</a:t>
            </a:r>
            <a:r>
              <a:rPr lang="en" sz="1400">
                <a:solidFill>
                  <a:schemeClr val="lt1"/>
                </a:solidFill>
                <a:latin typeface="Arial"/>
                <a:ea typeface="Arial"/>
                <a:cs typeface="Arial"/>
                <a:sym typeface="Arial"/>
              </a:rPr>
              <a:t> </a:t>
            </a:r>
            <a:endParaRPr sz="1400">
              <a:solidFill>
                <a:schemeClr val="lt1"/>
              </a:solidFill>
              <a:latin typeface="Arial"/>
              <a:ea typeface="Arial"/>
              <a:cs typeface="Arial"/>
              <a:sym typeface="Arial"/>
            </a:endParaRPr>
          </a:p>
          <a:p>
            <a:pPr indent="-310832" lvl="0" marL="457200" rtl="0" algn="l">
              <a:spcBef>
                <a:spcPts val="0"/>
              </a:spcBef>
              <a:spcAft>
                <a:spcPts val="0"/>
              </a:spcAft>
              <a:buClr>
                <a:schemeClr val="lt1"/>
              </a:buClr>
              <a:buSzPct val="100000"/>
              <a:buFont typeface="Arial"/>
              <a:buChar char="●"/>
            </a:pPr>
            <a:r>
              <a:rPr b="1" lang="en" sz="1400">
                <a:solidFill>
                  <a:schemeClr val="lt1"/>
                </a:solidFill>
                <a:latin typeface="Arial"/>
                <a:ea typeface="Arial"/>
                <a:cs typeface="Arial"/>
                <a:sym typeface="Arial"/>
              </a:rPr>
              <a:t>Thalach : </a:t>
            </a:r>
            <a:r>
              <a:rPr lang="en" sz="1400">
                <a:solidFill>
                  <a:schemeClr val="lt1"/>
                </a:solidFill>
                <a:latin typeface="Arial"/>
                <a:ea typeface="Arial"/>
                <a:cs typeface="Arial"/>
                <a:sym typeface="Arial"/>
              </a:rPr>
              <a:t>The person’s maximum heart rate achieved.</a:t>
            </a:r>
            <a:endParaRPr sz="1400">
              <a:solidFill>
                <a:schemeClr val="lt1"/>
              </a:solidFill>
              <a:latin typeface="Arial"/>
              <a:ea typeface="Arial"/>
              <a:cs typeface="Arial"/>
              <a:sym typeface="Arial"/>
            </a:endParaRPr>
          </a:p>
        </p:txBody>
      </p:sp>
      <p:sp>
        <p:nvSpPr>
          <p:cNvPr id="162" name="Google Shape;162;p18"/>
          <p:cNvSpPr txBox="1"/>
          <p:nvPr/>
        </p:nvSpPr>
        <p:spPr>
          <a:xfrm>
            <a:off x="5157875" y="1400000"/>
            <a:ext cx="3720900" cy="2770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Calibri"/>
              <a:buChar char="●"/>
            </a:pPr>
            <a:r>
              <a:rPr b="1" lang="en">
                <a:solidFill>
                  <a:schemeClr val="lt1"/>
                </a:solidFill>
                <a:latin typeface="Calibri"/>
                <a:ea typeface="Calibri"/>
                <a:cs typeface="Calibri"/>
                <a:sym typeface="Calibri"/>
              </a:rPr>
              <a:t>Exang: </a:t>
            </a:r>
            <a:r>
              <a:rPr lang="en">
                <a:solidFill>
                  <a:schemeClr val="lt1"/>
                </a:solidFill>
                <a:latin typeface="Calibri"/>
                <a:ea typeface="Calibri"/>
                <a:cs typeface="Calibri"/>
                <a:sym typeface="Calibri"/>
              </a:rPr>
              <a:t>Exercise induced angina ( 1= yes, 0= no)</a:t>
            </a:r>
            <a:endParaRPr>
              <a:solidFill>
                <a:schemeClr val="lt1"/>
              </a:solidFill>
              <a:latin typeface="Calibri"/>
              <a:ea typeface="Calibri"/>
              <a:cs typeface="Calibri"/>
              <a:sym typeface="Calibri"/>
            </a:endParaRPr>
          </a:p>
          <a:p>
            <a:pPr indent="-317500" lvl="0" marL="457200" rtl="0" algn="l">
              <a:spcBef>
                <a:spcPts val="0"/>
              </a:spcBef>
              <a:spcAft>
                <a:spcPts val="0"/>
              </a:spcAft>
              <a:buClr>
                <a:schemeClr val="lt1"/>
              </a:buClr>
              <a:buSzPts val="1400"/>
              <a:buFont typeface="Calibri"/>
              <a:buChar char="●"/>
            </a:pPr>
            <a:r>
              <a:rPr b="1" lang="en">
                <a:solidFill>
                  <a:schemeClr val="lt1"/>
                </a:solidFill>
                <a:latin typeface="Calibri"/>
                <a:ea typeface="Calibri"/>
                <a:cs typeface="Calibri"/>
                <a:sym typeface="Calibri"/>
              </a:rPr>
              <a:t>Oldpeak: </a:t>
            </a:r>
            <a:r>
              <a:rPr lang="en">
                <a:solidFill>
                  <a:schemeClr val="lt1"/>
                </a:solidFill>
                <a:latin typeface="Calibri"/>
                <a:ea typeface="Calibri"/>
                <a:cs typeface="Calibri"/>
                <a:sym typeface="Calibri"/>
              </a:rPr>
              <a:t>ST depression induced by exercise related to rest</a:t>
            </a:r>
            <a:endParaRPr>
              <a:solidFill>
                <a:schemeClr val="lt1"/>
              </a:solidFill>
              <a:latin typeface="Calibri"/>
              <a:ea typeface="Calibri"/>
              <a:cs typeface="Calibri"/>
              <a:sym typeface="Calibri"/>
            </a:endParaRPr>
          </a:p>
          <a:p>
            <a:pPr indent="-317500" lvl="0" marL="457200" rtl="0" algn="l">
              <a:spcBef>
                <a:spcPts val="0"/>
              </a:spcBef>
              <a:spcAft>
                <a:spcPts val="0"/>
              </a:spcAft>
              <a:buClr>
                <a:schemeClr val="lt1"/>
              </a:buClr>
              <a:buSzPts val="1400"/>
              <a:buFont typeface="Calibri"/>
              <a:buChar char="●"/>
            </a:pPr>
            <a:r>
              <a:rPr b="1" lang="en">
                <a:solidFill>
                  <a:schemeClr val="lt1"/>
                </a:solidFill>
                <a:latin typeface="Calibri"/>
                <a:ea typeface="Calibri"/>
                <a:cs typeface="Calibri"/>
                <a:sym typeface="Calibri"/>
              </a:rPr>
              <a:t>Slope: </a:t>
            </a:r>
            <a:r>
              <a:rPr lang="en">
                <a:solidFill>
                  <a:schemeClr val="lt1"/>
                </a:solidFill>
                <a:latin typeface="Calibri"/>
                <a:ea typeface="Calibri"/>
                <a:cs typeface="Calibri"/>
                <a:sym typeface="Calibri"/>
              </a:rPr>
              <a:t>The slope of peak exercise ST segment (Value 1= </a:t>
            </a:r>
            <a:r>
              <a:rPr lang="en">
                <a:solidFill>
                  <a:schemeClr val="lt1"/>
                </a:solidFill>
                <a:latin typeface="Calibri"/>
                <a:ea typeface="Calibri"/>
                <a:cs typeface="Calibri"/>
                <a:sym typeface="Calibri"/>
              </a:rPr>
              <a:t>upsloping</a:t>
            </a:r>
            <a:r>
              <a:rPr lang="en">
                <a:solidFill>
                  <a:schemeClr val="lt1"/>
                </a:solidFill>
                <a:latin typeface="Calibri"/>
                <a:ea typeface="Calibri"/>
                <a:cs typeface="Calibri"/>
                <a:sym typeface="Calibri"/>
              </a:rPr>
              <a:t>, Value 2=flat, Value 3= down sloping</a:t>
            </a:r>
            <a:endParaRPr>
              <a:solidFill>
                <a:schemeClr val="lt1"/>
              </a:solidFill>
              <a:latin typeface="Calibri"/>
              <a:ea typeface="Calibri"/>
              <a:cs typeface="Calibri"/>
              <a:sym typeface="Calibri"/>
            </a:endParaRPr>
          </a:p>
          <a:p>
            <a:pPr indent="-317500" lvl="0" marL="457200" rtl="0" algn="l">
              <a:spcBef>
                <a:spcPts val="0"/>
              </a:spcBef>
              <a:spcAft>
                <a:spcPts val="0"/>
              </a:spcAft>
              <a:buClr>
                <a:schemeClr val="lt1"/>
              </a:buClr>
              <a:buSzPts val="1400"/>
              <a:buFont typeface="Calibri"/>
              <a:buChar char="●"/>
            </a:pPr>
            <a:r>
              <a:rPr b="1" lang="en">
                <a:solidFill>
                  <a:schemeClr val="lt1"/>
                </a:solidFill>
                <a:latin typeface="Calibri"/>
                <a:ea typeface="Calibri"/>
                <a:cs typeface="Calibri"/>
                <a:sym typeface="Calibri"/>
              </a:rPr>
              <a:t>Ca : </a:t>
            </a:r>
            <a:r>
              <a:rPr lang="en">
                <a:solidFill>
                  <a:schemeClr val="lt1"/>
                </a:solidFill>
                <a:latin typeface="Calibri"/>
                <a:ea typeface="Calibri"/>
                <a:cs typeface="Calibri"/>
                <a:sym typeface="Calibri"/>
              </a:rPr>
              <a:t>Te no of measure vessels (0-3)</a:t>
            </a:r>
            <a:endParaRPr>
              <a:solidFill>
                <a:schemeClr val="lt1"/>
              </a:solidFill>
              <a:latin typeface="Calibri"/>
              <a:ea typeface="Calibri"/>
              <a:cs typeface="Calibri"/>
              <a:sym typeface="Calibri"/>
            </a:endParaRPr>
          </a:p>
          <a:p>
            <a:pPr indent="-317500" lvl="0" marL="457200" rtl="0" algn="l">
              <a:spcBef>
                <a:spcPts val="0"/>
              </a:spcBef>
              <a:spcAft>
                <a:spcPts val="0"/>
              </a:spcAft>
              <a:buClr>
                <a:schemeClr val="lt1"/>
              </a:buClr>
              <a:buSzPts val="1400"/>
              <a:buFont typeface="Calibri"/>
              <a:buChar char="●"/>
            </a:pPr>
            <a:r>
              <a:rPr b="1" lang="en">
                <a:solidFill>
                  <a:schemeClr val="lt1"/>
                </a:solidFill>
                <a:latin typeface="Calibri"/>
                <a:ea typeface="Calibri"/>
                <a:cs typeface="Calibri"/>
                <a:sym typeface="Calibri"/>
              </a:rPr>
              <a:t>Thal : </a:t>
            </a:r>
            <a:r>
              <a:rPr lang="en">
                <a:solidFill>
                  <a:schemeClr val="lt1"/>
                </a:solidFill>
                <a:latin typeface="Calibri"/>
                <a:ea typeface="Calibri"/>
                <a:cs typeface="Calibri"/>
                <a:sym typeface="Calibri"/>
              </a:rPr>
              <a:t>A blood disorder called </a:t>
            </a:r>
            <a:r>
              <a:rPr lang="en">
                <a:solidFill>
                  <a:schemeClr val="lt1"/>
                </a:solidFill>
                <a:latin typeface="Calibri"/>
                <a:ea typeface="Calibri"/>
                <a:cs typeface="Calibri"/>
                <a:sym typeface="Calibri"/>
              </a:rPr>
              <a:t>thalassemia (3=normal, 6 = fixed defect, 7= reversible defect)</a:t>
            </a:r>
            <a:endParaRPr>
              <a:solidFill>
                <a:schemeClr val="lt1"/>
              </a:solidFill>
              <a:latin typeface="Calibri"/>
              <a:ea typeface="Calibri"/>
              <a:cs typeface="Calibri"/>
              <a:sym typeface="Calibri"/>
            </a:endParaRPr>
          </a:p>
          <a:p>
            <a:pPr indent="-317500" lvl="0" marL="457200" rtl="0" algn="l">
              <a:spcBef>
                <a:spcPts val="0"/>
              </a:spcBef>
              <a:spcAft>
                <a:spcPts val="0"/>
              </a:spcAft>
              <a:buClr>
                <a:schemeClr val="lt1"/>
              </a:buClr>
              <a:buSzPts val="1400"/>
              <a:buFont typeface="Calibri"/>
              <a:buChar char="●"/>
            </a:pPr>
            <a:r>
              <a:rPr b="1" lang="en">
                <a:solidFill>
                  <a:schemeClr val="lt1"/>
                </a:solidFill>
                <a:latin typeface="Calibri"/>
                <a:ea typeface="Calibri"/>
                <a:cs typeface="Calibri"/>
                <a:sym typeface="Calibri"/>
              </a:rPr>
              <a:t>Num : </a:t>
            </a:r>
            <a:r>
              <a:rPr lang="en">
                <a:solidFill>
                  <a:schemeClr val="lt1"/>
                </a:solidFill>
                <a:latin typeface="Calibri"/>
                <a:ea typeface="Calibri"/>
                <a:cs typeface="Calibri"/>
                <a:sym typeface="Calibri"/>
              </a:rPr>
              <a:t>Heart disease (0 = no, 1=yes)</a:t>
            </a:r>
            <a:r>
              <a:rPr lang="en">
                <a:solidFill>
                  <a:schemeClr val="lt1"/>
                </a:solidFill>
                <a:latin typeface="Calibri"/>
                <a:ea typeface="Calibri"/>
                <a:cs typeface="Calibri"/>
                <a:sym typeface="Calibri"/>
              </a:rPr>
              <a:t> </a:t>
            </a:r>
            <a:endParaRPr>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9"/>
          <p:cNvSpPr txBox="1"/>
          <p:nvPr>
            <p:ph idx="1" type="body"/>
          </p:nvPr>
        </p:nvSpPr>
        <p:spPr>
          <a:xfrm>
            <a:off x="301925" y="348900"/>
            <a:ext cx="8562600" cy="44457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Clr>
                <a:schemeClr val="lt1"/>
              </a:buClr>
              <a:buSzPts val="1300"/>
              <a:buChar char="●"/>
            </a:pPr>
            <a:r>
              <a:rPr b="1" lang="en">
                <a:solidFill>
                  <a:schemeClr val="lt1"/>
                </a:solidFill>
              </a:rPr>
              <a:t>Age : </a:t>
            </a:r>
            <a:r>
              <a:rPr lang="en" sz="1298">
                <a:solidFill>
                  <a:schemeClr val="lt1"/>
                </a:solidFill>
                <a:latin typeface="Arial"/>
                <a:ea typeface="Arial"/>
                <a:cs typeface="Arial"/>
                <a:sym typeface="Arial"/>
              </a:rPr>
              <a:t>Age is the most important risk factor in developing cardiovascular or heart diseases, with approximately a tripling of  </a:t>
            </a:r>
            <a:r>
              <a:rPr lang="en" sz="1296">
                <a:solidFill>
                  <a:schemeClr val="lt1"/>
                </a:solidFill>
                <a:latin typeface="Arial"/>
                <a:ea typeface="Arial"/>
                <a:cs typeface="Arial"/>
                <a:sym typeface="Arial"/>
              </a:rPr>
              <a:t>risk with each decade of life. Coronary fatty streaks can begin to form in adolescence. It is estimated that 82 percent of  people who die of coronary heart disease are 65 and older. Simultaneously, the risk of stroke doubles every decade after  age 55.</a:t>
            </a:r>
            <a:endParaRPr sz="1296">
              <a:solidFill>
                <a:schemeClr val="lt1"/>
              </a:solidFill>
              <a:latin typeface="Arial"/>
              <a:ea typeface="Arial"/>
              <a:cs typeface="Arial"/>
              <a:sym typeface="Arial"/>
            </a:endParaRPr>
          </a:p>
          <a:p>
            <a:pPr indent="-310896" lvl="0" marL="457200" rtl="0" algn="l">
              <a:lnSpc>
                <a:spcPct val="100191"/>
              </a:lnSpc>
              <a:spcBef>
                <a:spcPts val="0"/>
              </a:spcBef>
              <a:spcAft>
                <a:spcPts val="0"/>
              </a:spcAft>
              <a:buClr>
                <a:schemeClr val="lt1"/>
              </a:buClr>
              <a:buSzPts val="1296"/>
              <a:buFont typeface="Arial"/>
              <a:buChar char="●"/>
            </a:pPr>
            <a:r>
              <a:rPr b="1" lang="en" sz="1296">
                <a:solidFill>
                  <a:schemeClr val="lt1"/>
                </a:solidFill>
                <a:latin typeface="Arial"/>
                <a:ea typeface="Arial"/>
                <a:cs typeface="Arial"/>
                <a:sym typeface="Arial"/>
              </a:rPr>
              <a:t>Sex: </a:t>
            </a:r>
            <a:r>
              <a:rPr lang="en" sz="1296">
                <a:solidFill>
                  <a:schemeClr val="lt1"/>
                </a:solidFill>
                <a:latin typeface="Arial"/>
                <a:ea typeface="Arial"/>
                <a:cs typeface="Arial"/>
                <a:sym typeface="Arial"/>
              </a:rPr>
              <a:t>Men are at greater risk of heart disease than pre-menopausal women. Once past menopause, it has been argued  that a woman's risk is similar to a man’s although more recent data from the WHO and UN disputes this. If a female has  </a:t>
            </a:r>
            <a:r>
              <a:rPr lang="en" sz="1298">
                <a:solidFill>
                  <a:schemeClr val="lt1"/>
                </a:solidFill>
                <a:latin typeface="Arial"/>
                <a:ea typeface="Arial"/>
                <a:cs typeface="Arial"/>
                <a:sym typeface="Arial"/>
              </a:rPr>
              <a:t>diabetes, she is more likely to develop heart disease than a male with diabetes.</a:t>
            </a:r>
            <a:endParaRPr sz="1298">
              <a:solidFill>
                <a:schemeClr val="lt1"/>
              </a:solidFill>
              <a:latin typeface="Arial"/>
              <a:ea typeface="Arial"/>
              <a:cs typeface="Arial"/>
              <a:sym typeface="Arial"/>
            </a:endParaRPr>
          </a:p>
          <a:p>
            <a:pPr indent="-311048" lvl="0" marL="457200" rtl="0" algn="l">
              <a:lnSpc>
                <a:spcPct val="100191"/>
              </a:lnSpc>
              <a:spcBef>
                <a:spcPts val="0"/>
              </a:spcBef>
              <a:spcAft>
                <a:spcPts val="0"/>
              </a:spcAft>
              <a:buClr>
                <a:schemeClr val="lt1"/>
              </a:buClr>
              <a:buSzPts val="1298"/>
              <a:buFont typeface="Arial"/>
              <a:buChar char="●"/>
            </a:pPr>
            <a:r>
              <a:rPr b="1" lang="en" sz="1298">
                <a:solidFill>
                  <a:schemeClr val="lt1"/>
                </a:solidFill>
                <a:latin typeface="Arial"/>
                <a:ea typeface="Arial"/>
                <a:cs typeface="Arial"/>
                <a:sym typeface="Arial"/>
              </a:rPr>
              <a:t>Resting Blood Pressure : </a:t>
            </a:r>
            <a:r>
              <a:rPr lang="en" sz="1298">
                <a:solidFill>
                  <a:schemeClr val="lt1"/>
                </a:solidFill>
                <a:latin typeface="Arial"/>
                <a:ea typeface="Arial"/>
                <a:cs typeface="Arial"/>
                <a:sym typeface="Arial"/>
              </a:rPr>
              <a:t>Over time, high blood pressure can damage </a:t>
            </a:r>
            <a:r>
              <a:rPr lang="en" sz="1296">
                <a:solidFill>
                  <a:schemeClr val="lt1"/>
                </a:solidFill>
                <a:latin typeface="Arial"/>
                <a:ea typeface="Arial"/>
                <a:cs typeface="Arial"/>
                <a:sym typeface="Arial"/>
              </a:rPr>
              <a:t>arteries that feed your heart. High blood pressure  that occurs with other conditions, such as obesity, high cholesterol or diabetes, increases your risk even more. </a:t>
            </a:r>
            <a:endParaRPr sz="1296">
              <a:solidFill>
                <a:schemeClr val="lt1"/>
              </a:solidFill>
              <a:latin typeface="Arial"/>
              <a:ea typeface="Arial"/>
              <a:cs typeface="Arial"/>
              <a:sym typeface="Arial"/>
            </a:endParaRPr>
          </a:p>
          <a:p>
            <a:pPr indent="-310896" lvl="0" marL="457200" rtl="0" algn="l">
              <a:lnSpc>
                <a:spcPct val="100191"/>
              </a:lnSpc>
              <a:spcBef>
                <a:spcPts val="0"/>
              </a:spcBef>
              <a:spcAft>
                <a:spcPts val="0"/>
              </a:spcAft>
              <a:buClr>
                <a:schemeClr val="lt1"/>
              </a:buClr>
              <a:buSzPts val="1296"/>
              <a:buFont typeface="Arial"/>
              <a:buChar char="●"/>
            </a:pPr>
            <a:r>
              <a:rPr b="1" lang="en" sz="1296">
                <a:solidFill>
                  <a:schemeClr val="lt1"/>
                </a:solidFill>
                <a:latin typeface="Arial"/>
                <a:ea typeface="Arial"/>
                <a:cs typeface="Arial"/>
                <a:sym typeface="Arial"/>
              </a:rPr>
              <a:t>Fast Blood Sugar : </a:t>
            </a:r>
            <a:r>
              <a:rPr lang="en" sz="1296">
                <a:solidFill>
                  <a:schemeClr val="lt1"/>
                </a:solidFill>
                <a:latin typeface="Arial"/>
                <a:ea typeface="Arial"/>
                <a:cs typeface="Arial"/>
                <a:sym typeface="Arial"/>
              </a:rPr>
              <a:t> Not producing enough of a hormone </a:t>
            </a:r>
            <a:r>
              <a:rPr lang="en" sz="1296">
                <a:solidFill>
                  <a:schemeClr val="lt1"/>
                </a:solidFill>
                <a:latin typeface="Arial"/>
                <a:ea typeface="Arial"/>
                <a:cs typeface="Arial"/>
                <a:sym typeface="Arial"/>
              </a:rPr>
              <a:t>secreted by your pancreas (insulin) or not responding to insulin  properly causes your body's blood sugar levels to rise, increasing your risk of heart attack. </a:t>
            </a:r>
            <a:endParaRPr sz="1296">
              <a:solidFill>
                <a:schemeClr val="lt1"/>
              </a:solidFill>
              <a:latin typeface="Arial"/>
              <a:ea typeface="Arial"/>
              <a:cs typeface="Arial"/>
              <a:sym typeface="Arial"/>
            </a:endParaRPr>
          </a:p>
          <a:p>
            <a:pPr indent="-310896" lvl="0" marL="457200" rtl="0" algn="l">
              <a:lnSpc>
                <a:spcPct val="100317"/>
              </a:lnSpc>
              <a:spcBef>
                <a:spcPts val="0"/>
              </a:spcBef>
              <a:spcAft>
                <a:spcPts val="0"/>
              </a:spcAft>
              <a:buClr>
                <a:schemeClr val="lt1"/>
              </a:buClr>
              <a:buSzPts val="1296"/>
              <a:buFont typeface="Arial"/>
              <a:buChar char="●"/>
            </a:pPr>
            <a:r>
              <a:rPr b="1" lang="en" sz="1298">
                <a:solidFill>
                  <a:schemeClr val="lt1"/>
                </a:solidFill>
                <a:latin typeface="Arial"/>
                <a:ea typeface="Arial"/>
                <a:cs typeface="Arial"/>
                <a:sym typeface="Arial"/>
              </a:rPr>
              <a:t>Cholesterol: </a:t>
            </a:r>
            <a:r>
              <a:rPr lang="en" sz="1298">
                <a:solidFill>
                  <a:schemeClr val="lt1"/>
                </a:solidFill>
                <a:latin typeface="Arial"/>
                <a:ea typeface="Arial"/>
                <a:cs typeface="Arial"/>
                <a:sym typeface="Arial"/>
              </a:rPr>
              <a:t>A high level of low-density lipoprotein (LDL) cholesterol (the "bad" cholesterol) is most likely to narrow arteries.  </a:t>
            </a:r>
            <a:r>
              <a:rPr lang="en" sz="1296">
                <a:solidFill>
                  <a:schemeClr val="lt1"/>
                </a:solidFill>
                <a:latin typeface="Arial"/>
                <a:ea typeface="Arial"/>
                <a:cs typeface="Arial"/>
                <a:sym typeface="Arial"/>
              </a:rPr>
              <a:t>A high level of triglycerides, a type of blood fat related to your diet, also ups your risk of heart attack. However, a high  level of high-density lipoprotein (HDL) cholesterol (the "good" cholesterol) lowers your risk of heart attack.</a:t>
            </a:r>
            <a:endParaRPr sz="1296">
              <a:solidFill>
                <a:schemeClr val="lt1"/>
              </a:solidFill>
              <a:latin typeface="Arial"/>
              <a:ea typeface="Arial"/>
              <a:cs typeface="Arial"/>
              <a:sym typeface="Arial"/>
            </a:endParaRPr>
          </a:p>
          <a:p>
            <a:pPr indent="-310896" lvl="0" marL="457200" rtl="0" algn="l">
              <a:lnSpc>
                <a:spcPct val="100268"/>
              </a:lnSpc>
              <a:spcBef>
                <a:spcPts val="0"/>
              </a:spcBef>
              <a:spcAft>
                <a:spcPts val="0"/>
              </a:spcAft>
              <a:buClr>
                <a:schemeClr val="lt1"/>
              </a:buClr>
              <a:buSzPts val="1296"/>
              <a:buFont typeface="Arial"/>
              <a:buChar char="●"/>
            </a:pPr>
            <a:r>
              <a:rPr b="1" lang="en" sz="1296">
                <a:solidFill>
                  <a:schemeClr val="lt1"/>
                </a:solidFill>
                <a:latin typeface="Arial"/>
                <a:ea typeface="Arial"/>
                <a:cs typeface="Arial"/>
                <a:sym typeface="Arial"/>
              </a:rPr>
              <a:t>Resting ECG: </a:t>
            </a:r>
            <a:r>
              <a:rPr lang="en" sz="1296">
                <a:solidFill>
                  <a:schemeClr val="lt1"/>
                </a:solidFill>
                <a:latin typeface="Arial"/>
                <a:ea typeface="Arial"/>
                <a:cs typeface="Arial"/>
                <a:sym typeface="Arial"/>
              </a:rPr>
              <a:t>For people at low risk of cardiovascular disease, the USPSTF concludes with moderate certainty that the  potential harms of screening with resting or exercise ECG equal or exceed the potential benefits. For people at  intermediate to high risk, current evidence is insufficient to assess the balance of benefits and harms of screening. </a:t>
            </a:r>
            <a:endParaRPr sz="1296">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0"/>
          <p:cNvSpPr txBox="1"/>
          <p:nvPr>
            <p:ph idx="1" type="body"/>
          </p:nvPr>
        </p:nvSpPr>
        <p:spPr>
          <a:xfrm>
            <a:off x="334625" y="285050"/>
            <a:ext cx="8477400" cy="4499100"/>
          </a:xfrm>
          <a:prstGeom prst="rect">
            <a:avLst/>
          </a:prstGeom>
        </p:spPr>
        <p:txBody>
          <a:bodyPr anchorCtr="0" anchor="t" bIns="91425" lIns="91425" spcFirstLastPara="1" rIns="91425" wrap="square" tIns="91425">
            <a:normAutofit/>
          </a:bodyPr>
          <a:lstStyle/>
          <a:p>
            <a:pPr indent="-311150" lvl="0" marL="457200" rtl="0" algn="l">
              <a:lnSpc>
                <a:spcPct val="100313"/>
              </a:lnSpc>
              <a:spcBef>
                <a:spcPts val="1602"/>
              </a:spcBef>
              <a:spcAft>
                <a:spcPts val="0"/>
              </a:spcAft>
              <a:buClr>
                <a:schemeClr val="lt1"/>
              </a:buClr>
              <a:buSzPts val="1300"/>
              <a:buChar char="●"/>
            </a:pPr>
            <a:r>
              <a:rPr b="1" lang="en" sz="1298">
                <a:solidFill>
                  <a:schemeClr val="lt1"/>
                </a:solidFill>
                <a:latin typeface="Arial"/>
                <a:ea typeface="Arial"/>
                <a:cs typeface="Arial"/>
                <a:sym typeface="Arial"/>
              </a:rPr>
              <a:t>Max heart rate achieved: </a:t>
            </a:r>
            <a:r>
              <a:rPr lang="en" sz="1298">
                <a:solidFill>
                  <a:schemeClr val="lt1"/>
                </a:solidFill>
                <a:latin typeface="Arial"/>
                <a:ea typeface="Arial"/>
                <a:cs typeface="Arial"/>
                <a:sym typeface="Arial"/>
              </a:rPr>
              <a:t>The increase in the cardiovascular risk, associated with the acceleration of heart rate, was  </a:t>
            </a:r>
            <a:r>
              <a:rPr lang="en" sz="1296">
                <a:solidFill>
                  <a:schemeClr val="lt1"/>
                </a:solidFill>
                <a:latin typeface="Arial"/>
                <a:ea typeface="Arial"/>
                <a:cs typeface="Arial"/>
                <a:sym typeface="Arial"/>
              </a:rPr>
              <a:t>comparable to the increase in risk observed with high blood pressure. It has been shown that an increase in heart rate by  10 beats per minute was associated with an increase in the risk of cardiac death by at least 20%, and this increase in the  risk is similar to the one observed with an increase in systolic blood pressure by 10 mm Hg.</a:t>
            </a:r>
            <a:endParaRPr sz="1296">
              <a:solidFill>
                <a:schemeClr val="lt1"/>
              </a:solidFill>
              <a:latin typeface="Arial"/>
              <a:ea typeface="Arial"/>
              <a:cs typeface="Arial"/>
              <a:sym typeface="Arial"/>
            </a:endParaRPr>
          </a:p>
          <a:p>
            <a:pPr indent="-310896" lvl="0" marL="457200" rtl="0" algn="l">
              <a:lnSpc>
                <a:spcPct val="100268"/>
              </a:lnSpc>
              <a:spcBef>
                <a:spcPts val="0"/>
              </a:spcBef>
              <a:spcAft>
                <a:spcPts val="0"/>
              </a:spcAft>
              <a:buClr>
                <a:schemeClr val="lt1"/>
              </a:buClr>
              <a:buSzPts val="1296"/>
              <a:buFont typeface="Arial"/>
              <a:buChar char="●"/>
            </a:pPr>
            <a:r>
              <a:rPr b="1" lang="en" sz="1296">
                <a:solidFill>
                  <a:schemeClr val="lt1"/>
                </a:solidFill>
                <a:latin typeface="Arial"/>
                <a:ea typeface="Arial"/>
                <a:cs typeface="Arial"/>
                <a:sym typeface="Arial"/>
              </a:rPr>
              <a:t>ST Depression: </a:t>
            </a:r>
            <a:r>
              <a:rPr lang="en" sz="1296">
                <a:solidFill>
                  <a:schemeClr val="lt1"/>
                </a:solidFill>
                <a:latin typeface="Arial"/>
                <a:ea typeface="Arial"/>
                <a:cs typeface="Arial"/>
                <a:sym typeface="Arial"/>
              </a:rPr>
              <a:t>In unstable coronary artery disease, ST-segment depression is associated with a 100% increase in the  occurrence of three-vessel/left main disease and to an increased risk of subsequent cardiac events. In these patients an  early invasive strategy substantially decreases death/myocardial infarction. </a:t>
            </a:r>
            <a:endParaRPr sz="1296">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1"/>
          <p:cNvSpPr txBox="1"/>
          <p:nvPr>
            <p:ph type="title"/>
          </p:nvPr>
        </p:nvSpPr>
        <p:spPr>
          <a:xfrm>
            <a:off x="819150" y="470975"/>
            <a:ext cx="7505700" cy="57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Insights</a:t>
            </a:r>
            <a:endParaRPr sz="2400"/>
          </a:p>
        </p:txBody>
      </p:sp>
      <p:sp>
        <p:nvSpPr>
          <p:cNvPr id="178" name="Google Shape;178;p21"/>
          <p:cNvSpPr txBox="1"/>
          <p:nvPr>
            <p:ph idx="1" type="body"/>
          </p:nvPr>
        </p:nvSpPr>
        <p:spPr>
          <a:xfrm>
            <a:off x="819150" y="1189825"/>
            <a:ext cx="7505700" cy="4215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sz="1400">
                <a:solidFill>
                  <a:schemeClr val="lt1"/>
                </a:solidFill>
              </a:rPr>
              <a:t>What </a:t>
            </a:r>
            <a:r>
              <a:rPr b="1" lang="en" sz="1400">
                <a:solidFill>
                  <a:schemeClr val="lt1"/>
                </a:solidFill>
              </a:rPr>
              <a:t>kind of population do we have?</a:t>
            </a:r>
            <a:endParaRPr b="1" sz="1400">
              <a:solidFill>
                <a:schemeClr val="lt1"/>
              </a:solidFill>
            </a:endParaRPr>
          </a:p>
        </p:txBody>
      </p:sp>
      <p:pic>
        <p:nvPicPr>
          <p:cNvPr id="179" name="Google Shape;179;p21"/>
          <p:cNvPicPr preferRelativeResize="0"/>
          <p:nvPr/>
        </p:nvPicPr>
        <p:blipFill>
          <a:blip r:embed="rId3">
            <a:alphaModFix/>
          </a:blip>
          <a:stretch>
            <a:fillRect/>
          </a:stretch>
        </p:blipFill>
        <p:spPr>
          <a:xfrm>
            <a:off x="743650" y="1760175"/>
            <a:ext cx="3017825" cy="2143093"/>
          </a:xfrm>
          <a:prstGeom prst="rect">
            <a:avLst/>
          </a:prstGeom>
          <a:noFill/>
          <a:ln>
            <a:noFill/>
          </a:ln>
        </p:spPr>
      </p:pic>
      <p:pic>
        <p:nvPicPr>
          <p:cNvPr id="180" name="Google Shape;180;p21"/>
          <p:cNvPicPr preferRelativeResize="0"/>
          <p:nvPr/>
        </p:nvPicPr>
        <p:blipFill>
          <a:blip r:embed="rId4">
            <a:alphaModFix/>
          </a:blip>
          <a:stretch>
            <a:fillRect/>
          </a:stretch>
        </p:blipFill>
        <p:spPr>
          <a:xfrm>
            <a:off x="3913875" y="1763725"/>
            <a:ext cx="4489250" cy="2305050"/>
          </a:xfrm>
          <a:prstGeom prst="rect">
            <a:avLst/>
          </a:prstGeom>
          <a:noFill/>
          <a:ln>
            <a:noFill/>
          </a:ln>
        </p:spPr>
      </p:pic>
      <p:sp>
        <p:nvSpPr>
          <p:cNvPr id="181" name="Google Shape;181;p21"/>
          <p:cNvSpPr txBox="1"/>
          <p:nvPr/>
        </p:nvSpPr>
        <p:spPr>
          <a:xfrm>
            <a:off x="818000" y="4102400"/>
            <a:ext cx="3096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45.87% People suffering from heart disease.</a:t>
            </a:r>
            <a:endParaRPr>
              <a:solidFill>
                <a:schemeClr val="lt1"/>
              </a:solidFill>
            </a:endParaRPr>
          </a:p>
        </p:txBody>
      </p:sp>
      <p:sp>
        <p:nvSpPr>
          <p:cNvPr id="182" name="Google Shape;182;p21"/>
          <p:cNvSpPr txBox="1"/>
          <p:nvPr/>
        </p:nvSpPr>
        <p:spPr>
          <a:xfrm>
            <a:off x="4285700" y="4068775"/>
            <a:ext cx="3882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More men are from age category &gt;50 and</a:t>
            </a:r>
            <a:endParaRPr>
              <a:solidFill>
                <a:schemeClr val="lt1"/>
              </a:solidFill>
            </a:endParaRPr>
          </a:p>
          <a:p>
            <a:pPr indent="0" lvl="0" marL="0" rtl="0" algn="l">
              <a:spcBef>
                <a:spcPts val="0"/>
              </a:spcBef>
              <a:spcAft>
                <a:spcPts val="0"/>
              </a:spcAft>
              <a:buNone/>
            </a:pPr>
            <a:r>
              <a:rPr lang="en">
                <a:solidFill>
                  <a:schemeClr val="lt1"/>
                </a:solidFill>
              </a:rPr>
              <a:t>females are from category &gt;55</a:t>
            </a:r>
            <a:endParaRPr>
              <a:solidFill>
                <a:schemeClr val="lt1"/>
              </a:solidFill>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