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5" r:id="rId1"/>
  </p:sldMasterIdLst>
  <p:notesMasterIdLst>
    <p:notesMasterId r:id="rId39"/>
  </p:notesMasterIdLst>
  <p:sldIdLst>
    <p:sldId id="256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5" r:id="rId17"/>
    <p:sldId id="277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7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0CEDE-81C1-5245-AA20-2EC8DA49E1D4}">
          <p14:sldIdLst>
            <p14:sldId id="256"/>
            <p14:sldId id="258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5"/>
            <p14:sldId id="277"/>
            <p14:sldId id="274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7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5" autoAdjust="0"/>
  </p:normalViewPr>
  <p:slideViewPr>
    <p:cSldViewPr snapToGrid="0" snapToObjects="1">
      <p:cViewPr varScale="1">
        <p:scale>
          <a:sx n="122" d="100"/>
          <a:sy n="122" d="100"/>
        </p:scale>
        <p:origin x="-20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DD4B-5DB6-9141-A300-5AF80A3D9B9A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D573A-CAC9-0D4E-9C85-96D5F8E7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7BF9DC-5180-7B47-A039-1F6100285838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E018566-A19B-1F4E-AB84-D295639827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tgox.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Cash: Bitcoins and Cryptology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Segal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7157" y="3756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bitcoin: Implementation</a:t>
            </a:r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block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“Block chain” is bitcoin’s answer to these 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Every user has record of every transaction and helps verify these 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Longest chain is assumed to be correct</a:t>
            </a:r>
            <a:endParaRPr lang="en-US" dirty="0"/>
          </a:p>
        </p:txBody>
      </p:sp>
      <p:pic>
        <p:nvPicPr>
          <p:cNvPr id="4" name="Picture 3" descr="Screen Shot 2013-04-14 at 4.2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38" y="2590217"/>
            <a:ext cx="4876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5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bitcoin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1) Alice decides to pay a sum of bitcoins to Bob</a:t>
            </a:r>
          </a:p>
          <a:p>
            <a:r>
              <a:rPr lang="en-US" dirty="0" smtClean="0"/>
              <a:t>Step 2) Alice signs the transaction with her private key</a:t>
            </a:r>
          </a:p>
          <a:p>
            <a:r>
              <a:rPr lang="en-US" dirty="0" smtClean="0"/>
              <a:t>Step 3) Alice’s client notifies other clients of the transaction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8901" y="3031884"/>
            <a:ext cx="75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3674" y="2234740"/>
            <a:ext cx="60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7" name="Picture 6" descr="bit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01" y="3401216"/>
            <a:ext cx="743028" cy="743028"/>
          </a:xfrm>
          <a:prstGeom prst="rect">
            <a:avLst/>
          </a:prstGeom>
        </p:spPr>
      </p:pic>
      <p:pic>
        <p:nvPicPr>
          <p:cNvPr id="9" name="Picture 8" descr="check-mark-clip-art_43171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2" b="97924" l="3994" r="98083">
                        <a14:foregroundMark x1="30192" y1="35986" x2="30192" y2="35986"/>
                        <a14:foregroundMark x1="31629" y1="92388" x2="31629" y2="92388"/>
                        <a14:foregroundMark x1="7029" y1="64706" x2="7029" y2="64706"/>
                        <a14:foregroundMark x1="3994" y1="61419" x2="3994" y2="61419"/>
                        <a14:foregroundMark x1="32907" y1="97924" x2="32907" y2="97924"/>
                        <a14:foregroundMark x1="94569" y1="5709" x2="94569" y2="5709"/>
                        <a14:foregroundMark x1="98083" y1="2422" x2="98083" y2="2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46" y="3539950"/>
            <a:ext cx="543230" cy="5015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52677" y="2214500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7994" y="2760807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00410" y="4041527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8021" y="2207073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52677" y="3891285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4" idx="3"/>
          </p:cNvCxnSpPr>
          <p:nvPr/>
        </p:nvCxnSpPr>
        <p:spPr>
          <a:xfrm flipV="1">
            <a:off x="4830930" y="3031884"/>
            <a:ext cx="34727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4830930" y="3216550"/>
            <a:ext cx="769480" cy="92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</p:cNvCxnSpPr>
          <p:nvPr/>
        </p:nvCxnSpPr>
        <p:spPr>
          <a:xfrm flipH="1">
            <a:off x="3331821" y="3216550"/>
            <a:ext cx="747080" cy="92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1"/>
            <a:endCxn id="11" idx="6"/>
          </p:cNvCxnSpPr>
          <p:nvPr/>
        </p:nvCxnSpPr>
        <p:spPr>
          <a:xfrm flipH="1" flipV="1">
            <a:off x="3331820" y="2604072"/>
            <a:ext cx="747081" cy="61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5"/>
            <a:endCxn id="15" idx="1"/>
          </p:cNvCxnSpPr>
          <p:nvPr/>
        </p:nvCxnSpPr>
        <p:spPr>
          <a:xfrm>
            <a:off x="1513034" y="3425847"/>
            <a:ext cx="1153746" cy="57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2" idx="7"/>
          </p:cNvCxnSpPr>
          <p:nvPr/>
        </p:nvCxnSpPr>
        <p:spPr>
          <a:xfrm flipH="1">
            <a:off x="1513034" y="2604072"/>
            <a:ext cx="1039643" cy="270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6"/>
            <a:endCxn id="5" idx="1"/>
          </p:cNvCxnSpPr>
          <p:nvPr/>
        </p:nvCxnSpPr>
        <p:spPr>
          <a:xfrm flipV="1">
            <a:off x="5777164" y="2419406"/>
            <a:ext cx="2146510" cy="177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bitcoin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4) Each node competes to solve a computationally hard problem (this problem will be described later)</a:t>
            </a:r>
          </a:p>
          <a:p>
            <a:r>
              <a:rPr lang="en-US" dirty="0" smtClean="0"/>
              <a:t>Step 5) A node broadcasts that it has found a solution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8901" y="3031884"/>
            <a:ext cx="75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3674" y="2234740"/>
            <a:ext cx="60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7" name="Picture 6" descr="bit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01" y="3401216"/>
            <a:ext cx="743028" cy="743028"/>
          </a:xfrm>
          <a:prstGeom prst="rect">
            <a:avLst/>
          </a:prstGeom>
        </p:spPr>
      </p:pic>
      <p:pic>
        <p:nvPicPr>
          <p:cNvPr id="9" name="Picture 8" descr="check-mark-clip-art_43171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2" b="97924" l="3994" r="98083">
                        <a14:foregroundMark x1="30192" y1="35986" x2="30192" y2="35986"/>
                        <a14:foregroundMark x1="31629" y1="92388" x2="31629" y2="92388"/>
                        <a14:foregroundMark x1="7029" y1="64706" x2="7029" y2="64706"/>
                        <a14:foregroundMark x1="3994" y1="61419" x2="3994" y2="61419"/>
                        <a14:foregroundMark x1="32907" y1="97924" x2="32907" y2="97924"/>
                        <a14:foregroundMark x1="94569" y1="5709" x2="94569" y2="5709"/>
                        <a14:foregroundMark x1="98083" y1="2422" x2="98083" y2="2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46" y="3539950"/>
            <a:ext cx="543230" cy="5015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52677" y="2214500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7994" y="2760807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00410" y="4041527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8021" y="2207073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52677" y="3891285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4" idx="3"/>
          </p:cNvCxnSpPr>
          <p:nvPr/>
        </p:nvCxnSpPr>
        <p:spPr>
          <a:xfrm flipV="1">
            <a:off x="4830930" y="3031884"/>
            <a:ext cx="34727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4830930" y="3216550"/>
            <a:ext cx="769480" cy="92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</p:cNvCxnSpPr>
          <p:nvPr/>
        </p:nvCxnSpPr>
        <p:spPr>
          <a:xfrm flipH="1">
            <a:off x="3331821" y="3216550"/>
            <a:ext cx="747080" cy="92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1"/>
            <a:endCxn id="11" idx="6"/>
          </p:cNvCxnSpPr>
          <p:nvPr/>
        </p:nvCxnSpPr>
        <p:spPr>
          <a:xfrm flipH="1" flipV="1">
            <a:off x="3331820" y="2604072"/>
            <a:ext cx="747081" cy="61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5"/>
            <a:endCxn id="15" idx="1"/>
          </p:cNvCxnSpPr>
          <p:nvPr/>
        </p:nvCxnSpPr>
        <p:spPr>
          <a:xfrm>
            <a:off x="1513034" y="3425847"/>
            <a:ext cx="1153746" cy="57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2" idx="7"/>
          </p:cNvCxnSpPr>
          <p:nvPr/>
        </p:nvCxnSpPr>
        <p:spPr>
          <a:xfrm flipH="1">
            <a:off x="1513034" y="2604072"/>
            <a:ext cx="1039643" cy="270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6"/>
            <a:endCxn id="5" idx="1"/>
          </p:cNvCxnSpPr>
          <p:nvPr/>
        </p:nvCxnSpPr>
        <p:spPr>
          <a:xfrm flipV="1">
            <a:off x="5777164" y="2419406"/>
            <a:ext cx="2146510" cy="177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5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bitcoin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6) Each node verifies the solver node’s solution</a:t>
            </a:r>
          </a:p>
          <a:p>
            <a:r>
              <a:rPr lang="en-US" dirty="0" smtClean="0"/>
              <a:t>Step 7) The transaction authorized and added the the block chain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8901" y="3031884"/>
            <a:ext cx="75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3674" y="2234740"/>
            <a:ext cx="60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7" name="Picture 6" descr="bitco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01" y="3401216"/>
            <a:ext cx="743028" cy="743028"/>
          </a:xfrm>
          <a:prstGeom prst="rect">
            <a:avLst/>
          </a:prstGeom>
        </p:spPr>
      </p:pic>
      <p:pic>
        <p:nvPicPr>
          <p:cNvPr id="9" name="Picture 8" descr="check-mark-clip-art_431710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2" b="97924" l="3994" r="98083">
                        <a14:foregroundMark x1="30192" y1="35986" x2="30192" y2="35986"/>
                        <a14:foregroundMark x1="31629" y1="92388" x2="31629" y2="92388"/>
                        <a14:foregroundMark x1="7029" y1="64706" x2="7029" y2="64706"/>
                        <a14:foregroundMark x1="3994" y1="61419" x2="3994" y2="61419"/>
                        <a14:foregroundMark x1="32907" y1="97924" x2="32907" y2="97924"/>
                        <a14:foregroundMark x1="94569" y1="5709" x2="94569" y2="5709"/>
                        <a14:foregroundMark x1="98083" y1="2422" x2="98083" y2="2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46" y="3539950"/>
            <a:ext cx="543230" cy="5015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52677" y="2214500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7994" y="2760807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00410" y="4041527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8021" y="2207073"/>
            <a:ext cx="779143" cy="77914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52677" y="3891285"/>
            <a:ext cx="779143" cy="77914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4" idx="3"/>
          </p:cNvCxnSpPr>
          <p:nvPr/>
        </p:nvCxnSpPr>
        <p:spPr>
          <a:xfrm flipV="1">
            <a:off x="4830930" y="3031884"/>
            <a:ext cx="34727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4830930" y="3216550"/>
            <a:ext cx="769480" cy="92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</p:cNvCxnSpPr>
          <p:nvPr/>
        </p:nvCxnSpPr>
        <p:spPr>
          <a:xfrm flipH="1">
            <a:off x="3331821" y="3216550"/>
            <a:ext cx="747080" cy="92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1"/>
            <a:endCxn id="11" idx="6"/>
          </p:cNvCxnSpPr>
          <p:nvPr/>
        </p:nvCxnSpPr>
        <p:spPr>
          <a:xfrm flipH="1" flipV="1">
            <a:off x="3331820" y="2604072"/>
            <a:ext cx="747081" cy="61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5"/>
            <a:endCxn id="15" idx="1"/>
          </p:cNvCxnSpPr>
          <p:nvPr/>
        </p:nvCxnSpPr>
        <p:spPr>
          <a:xfrm>
            <a:off x="1513034" y="3425847"/>
            <a:ext cx="1153746" cy="57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2" idx="7"/>
          </p:cNvCxnSpPr>
          <p:nvPr/>
        </p:nvCxnSpPr>
        <p:spPr>
          <a:xfrm flipH="1">
            <a:off x="1513034" y="2604072"/>
            <a:ext cx="1039643" cy="270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6"/>
            <a:endCxn id="5" idx="1"/>
          </p:cNvCxnSpPr>
          <p:nvPr/>
        </p:nvCxnSpPr>
        <p:spPr>
          <a:xfrm flipV="1">
            <a:off x="5777164" y="2419406"/>
            <a:ext cx="2146510" cy="177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7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367E-6 0.00856 C 0.12149 0.01989 0.24315 0.03146 0.31153 0.01295 C 0.37973 -0.00532 0.3931 -0.08212 0.40958 -0.10109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79" y="-434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783E-6 1.66551E-7 C 0.12131 0.01249 0.24262 0.02521 0.31065 0.00486 C 0.37886 -0.0155 0.39205 -0.10039 0.40854 -0.12121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27" y="-48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BITCOIN: 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Two different types of hashes used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SHA-256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256 bit SHA-2 (Secure Hash Algorithm, Generation 2)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Designed by National Security Agency (NSA), published by National Institute of Standards and Technology in 2001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RIPEMD-160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160 bit RIPEMD variant (RACE Integrity Primitives Evaluation Message Digest)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Designed academically, published in 1996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Both currently believed to be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SHA-256 used for creating aforementioned difficult problem (stay patient, we will get to this soon)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Always used twice (hashed value is hashed again)</a:t>
            </a:r>
          </a:p>
          <a:p>
            <a:pPr>
              <a:buFont typeface="Arial"/>
              <a:buChar char="•"/>
            </a:pPr>
            <a:r>
              <a:rPr lang="en-US" dirty="0" smtClean="0"/>
              <a:t>RIPEMD-160 used for bitcoin address</a:t>
            </a:r>
          </a:p>
          <a:p>
            <a:pPr lvl="2">
              <a:buFont typeface="Arial"/>
              <a:buChar char="•"/>
            </a:pPr>
            <a:r>
              <a:rPr lang="en-US" dirty="0"/>
              <a:t>Used after value has already been hashed by </a:t>
            </a:r>
            <a:r>
              <a:rPr lang="en-US" dirty="0" smtClean="0"/>
              <a:t>SHA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Useful for shorter digest size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Address is user’s bitcoin “wallet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Alice transfers bitcoins to Bob by sending them to his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Alice uses the elliptic curve digital signature algorithm (ECDSA) to sign transactions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Uses secp256k1 curve</a:t>
            </a:r>
            <a:r>
              <a:rPr lang="en-US" dirty="0"/>
              <a:t> </a:t>
            </a:r>
            <a:r>
              <a:rPr lang="en-US" dirty="0" smtClean="0"/>
              <a:t>given in Standards for Efficient Cryptography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128 bits of security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Over a 256 bit field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Comparable in strength to 3072 bit RSA</a:t>
            </a:r>
          </a:p>
        </p:txBody>
      </p:sp>
    </p:spTree>
    <p:extLst>
      <p:ext uri="{BB962C8B-B14F-4D97-AF65-F5344CB8AC3E}">
        <p14:creationId xmlns:p14="http://schemas.microsoft.com/office/powerpoint/2010/main" val="74193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Signature releases bitcoins from previous transaction (i.e. whenever the bitcoins were transferred to Alice)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only be authorized by current owner’s private key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 contains amount and destination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Block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Proofs of work stored as Merkle (Hash) Tree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Allows old leaves to be deleted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verify transaction by attempting to insert into place in block chain</a:t>
            </a:r>
            <a:endParaRPr lang="en-US" dirty="0"/>
          </a:p>
        </p:txBody>
      </p:sp>
      <p:pic>
        <p:nvPicPr>
          <p:cNvPr id="4" name="Picture 3" descr="Screen Shot 2013-04-14 at 5.4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21" y="2818648"/>
            <a:ext cx="6642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“hard” Problem (Finally)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Find a value which, when double hashed by SHA-256, begins with n zeroes where n is set by the bitcoin network in proportion to amount of processing power available (more power = hard problems)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Keep incrementing a nonce (k in this example) stored in the transaction block until find an appropriate value</a:t>
            </a:r>
            <a:endParaRPr lang="en-US" dirty="0"/>
          </a:p>
          <a:p>
            <a:pPr marL="466344" lvl="3" indent="0">
              <a:buNone/>
            </a:pPr>
            <a:r>
              <a:rPr lang="en-US" dirty="0" smtClean="0"/>
              <a:t>	k = 1    SHA-256</a:t>
            </a:r>
            <a:r>
              <a:rPr lang="en-US" sz="1200" dirty="0" smtClean="0"/>
              <a:t>: </a:t>
            </a:r>
            <a:r>
              <a:rPr lang="fi-FI" sz="1200" dirty="0" smtClean="0"/>
              <a:t>6b86b273ff34fce19d6b804eff5a3f5747ada4eaa22f1d49c01e52ddb7875b4b</a:t>
            </a:r>
          </a:p>
          <a:p>
            <a:pPr marL="466344" lvl="3" indent="0">
              <a:buNone/>
            </a:pPr>
            <a:r>
              <a:rPr lang="fi-FI" dirty="0"/>
              <a:t>k</a:t>
            </a:r>
            <a:r>
              <a:rPr lang="fi-FI" dirty="0" smtClean="0"/>
              <a:t> = 2    SHA-256</a:t>
            </a:r>
            <a:r>
              <a:rPr lang="fi-FI" sz="1200" dirty="0" smtClean="0"/>
              <a:t>: </a:t>
            </a:r>
            <a:r>
              <a:rPr lang="nl-NL" sz="1200" dirty="0" smtClean="0"/>
              <a:t>d4735e3a265e16eee03f59718b9b5d03019c07d8b6c51f90da3a666eec13ab35</a:t>
            </a:r>
          </a:p>
          <a:p>
            <a:pPr marL="466344" lvl="3" indent="0">
              <a:buNone/>
            </a:pPr>
            <a:r>
              <a:rPr lang="nl-NL" sz="1200" dirty="0"/>
              <a:t>	</a:t>
            </a:r>
            <a:r>
              <a:rPr lang="nl-NL" sz="1200" dirty="0" smtClean="0"/>
              <a:t>	.</a:t>
            </a:r>
          </a:p>
          <a:p>
            <a:pPr marL="466344" lvl="3" indent="0">
              <a:buNone/>
            </a:pPr>
            <a:r>
              <a:rPr lang="nl-NL" sz="1200" dirty="0"/>
              <a:t>	</a:t>
            </a:r>
            <a:r>
              <a:rPr lang="nl-NL" sz="1200" dirty="0" smtClean="0"/>
              <a:t>	.</a:t>
            </a:r>
          </a:p>
          <a:p>
            <a:pPr marL="466344" lvl="3" indent="0">
              <a:buNone/>
            </a:pPr>
            <a:r>
              <a:rPr lang="nl-NL" sz="1200" dirty="0"/>
              <a:t>	</a:t>
            </a:r>
            <a:r>
              <a:rPr lang="nl-NL" sz="1200" dirty="0" smtClean="0"/>
              <a:t>	.</a:t>
            </a:r>
          </a:p>
          <a:p>
            <a:pPr marL="466344" lvl="3" indent="0">
              <a:buNone/>
            </a:pPr>
            <a:r>
              <a:rPr lang="nl-NL" sz="1200" dirty="0"/>
              <a:t>	</a:t>
            </a:r>
            <a:r>
              <a:rPr lang="nl-NL" sz="1200" dirty="0" smtClean="0"/>
              <a:t>	.</a:t>
            </a:r>
          </a:p>
          <a:p>
            <a:pPr marL="466344" lvl="3" indent="0">
              <a:buNone/>
            </a:pPr>
            <a:r>
              <a:rPr lang="nl-NL" sz="1200" dirty="0"/>
              <a:t>	</a:t>
            </a:r>
            <a:r>
              <a:rPr lang="nl-NL" sz="1200" dirty="0" smtClean="0"/>
              <a:t>	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473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“HARD” Problem (FINALLY)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Entire network can solve a problem every 10 minutes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62.118 x  10</a:t>
            </a:r>
            <a:r>
              <a:rPr lang="en-US" baseline="30000" dirty="0" smtClean="0"/>
              <a:t>12</a:t>
            </a:r>
            <a:r>
              <a:rPr lang="en-US" dirty="0" smtClean="0"/>
              <a:t> hashes per second</a:t>
            </a:r>
          </a:p>
          <a:p>
            <a:pPr>
              <a:buFont typeface="Arial"/>
              <a:buChar char="•"/>
            </a:pPr>
            <a:r>
              <a:rPr lang="en-US" dirty="0" smtClean="0"/>
              <a:t>Would take an individual several weeks – months (</a:t>
            </a:r>
            <a:r>
              <a:rPr lang="en-US" dirty="0"/>
              <a:t>currently)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Bitcoins: Privacy &amp; Security</a:t>
            </a:r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1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private are bitcoin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05801" y="594244"/>
            <a:ext cx="1962664" cy="4055303"/>
          </a:xfrm>
        </p:spPr>
        <p:txBody>
          <a:bodyPr>
            <a:noAutofit/>
          </a:bodyPr>
          <a:lstStyle/>
          <a:p>
            <a:r>
              <a:rPr lang="en-US" sz="30000" dirty="0" smtClean="0"/>
              <a:t>?</a:t>
            </a:r>
            <a:endParaRPr lang="en-US" sz="30000" dirty="0"/>
          </a:p>
        </p:txBody>
      </p:sp>
    </p:spTree>
    <p:extLst>
      <p:ext uri="{BB962C8B-B14F-4D97-AF65-F5344CB8AC3E}">
        <p14:creationId xmlns:p14="http://schemas.microsoft.com/office/powerpoint/2010/main" val="234713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private are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Bitcoin network makes efforts to remove user identifiable information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Never transmit to a person, just to a hashed address</a:t>
            </a:r>
          </a:p>
          <a:p>
            <a:pPr>
              <a:buFont typeface="Arial"/>
              <a:buChar char="•"/>
            </a:pPr>
            <a:r>
              <a:rPr lang="en-US" dirty="0" smtClean="0"/>
              <a:t>Security is contingent on address not being linked to person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As bitcoins grow in popularity, government agencies might start building databases</a:t>
            </a:r>
            <a:endParaRPr lang="en-US" dirty="0"/>
          </a:p>
        </p:txBody>
      </p:sp>
      <p:pic>
        <p:nvPicPr>
          <p:cNvPr id="5" name="Picture 4" descr="Screen Shot 2013-04-14 at 6.0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5" y="2967332"/>
            <a:ext cx="7086800" cy="22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Secure Are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6081"/>
            <a:ext cx="7520940" cy="3579849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Very</a:t>
            </a:r>
          </a:p>
          <a:p>
            <a:pPr algn="ctr"/>
            <a:r>
              <a:rPr lang="en-US" sz="3200" dirty="0" smtClean="0"/>
              <a:t>(until you add people into the mix)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16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secure are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All of bitcoins cryptographic functions are provided by established and vetted algorithms (SHA-256, ECDSA)</a:t>
            </a:r>
          </a:p>
          <a:p>
            <a:pPr>
              <a:buFont typeface="Arial"/>
              <a:buChar char="•"/>
            </a:pPr>
            <a:r>
              <a:rPr lang="en-US" dirty="0" smtClean="0"/>
              <a:t>Only one vulnerability identified so far: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Bug found in transaction log that did not properly verify transactions which overflowed transaction size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Two users generated 184 billion bitcoins in a day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Protocol was updated, transaction reversed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2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Secure are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All malicious attacks on bitcoins have been focused on peripheral trading sites and wallets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Users store their bitcoin wallet online to avoid loss, malicious users gain access </a:t>
            </a:r>
          </a:p>
          <a:p>
            <a:pPr>
              <a:buFont typeface="Arial"/>
              <a:buChar char="•"/>
            </a:pPr>
            <a:r>
              <a:rPr lang="en-US" dirty="0" smtClean="0"/>
              <a:t>Trading websites have been exploited (mass sell offs) to manipulate market value of 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3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51%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By design, bitcoin network is 1 vote per CPU instead of 1 vote per IP</a:t>
            </a:r>
          </a:p>
          <a:p>
            <a:pPr>
              <a:buFont typeface="Arial"/>
              <a:buChar char="•"/>
            </a:pPr>
            <a:r>
              <a:rPr lang="en-US" dirty="0" smtClean="0"/>
              <a:t>Malicious user would need to control 51% of processing power, and then could only double-spend own money, can’t create money</a:t>
            </a:r>
          </a:p>
          <a:p>
            <a:pPr>
              <a:buFont typeface="Arial"/>
              <a:buChar char="•"/>
            </a:pPr>
            <a:r>
              <a:rPr lang="en-US" dirty="0" smtClean="0"/>
              <a:t>Since longest chain accepted as correct chain</a:t>
            </a:r>
          </a:p>
          <a:p>
            <a:pPr marL="237744" lvl="2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p = </a:t>
            </a:r>
            <a:r>
              <a:rPr lang="en-US" dirty="0" smtClean="0"/>
              <a:t>probability honest node finds next block</a:t>
            </a:r>
          </a:p>
          <a:p>
            <a:pPr marL="237744" lvl="2" indent="0">
              <a:buNone/>
            </a:pPr>
            <a:r>
              <a:rPr lang="en-US" dirty="0"/>
              <a:t>	</a:t>
            </a:r>
            <a:r>
              <a:rPr lang="en-US" i="1" dirty="0" smtClean="0"/>
              <a:t>q</a:t>
            </a:r>
            <a:r>
              <a:rPr lang="en-US" dirty="0" smtClean="0"/>
              <a:t> = probability attacker finds next block</a:t>
            </a:r>
          </a:p>
          <a:p>
            <a:pPr marL="237744" lvl="2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z</a:t>
            </a:r>
            <a:r>
              <a:rPr lang="en-US" i="1" dirty="0" smtClean="0"/>
              <a:t> = </a:t>
            </a:r>
            <a:r>
              <a:rPr lang="en-US" dirty="0" smtClean="0"/>
              <a:t>probability attacker can catch up from z blocks behind</a:t>
            </a:r>
          </a:p>
          <a:p>
            <a:pPr marL="237744" lvl="2" indent="0">
              <a:buNone/>
            </a:pPr>
            <a:endParaRPr lang="en-US" dirty="0"/>
          </a:p>
          <a:p>
            <a:pPr marL="237744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 descr="Screen Shot 2013-04-14 at 6.1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50" y="3545657"/>
            <a:ext cx="2928254" cy="9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cryptocurrency?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 digital currency that derives its value and security from cryptographic principles</a:t>
            </a:r>
          </a:p>
          <a:p>
            <a:pPr>
              <a:buFont typeface="Arial"/>
              <a:buChar char="•"/>
            </a:pPr>
            <a:r>
              <a:rPr lang="en-US" dirty="0" smtClean="0"/>
              <a:t>Difficult to counterfeit &amp; trace</a:t>
            </a:r>
          </a:p>
          <a:p>
            <a:pPr>
              <a:buFont typeface="Arial"/>
              <a:buChar char="•"/>
            </a:pPr>
            <a:r>
              <a:rPr lang="en-US" dirty="0" smtClean="0"/>
              <a:t>Utilize public and private keys for transfer</a:t>
            </a:r>
          </a:p>
        </p:txBody>
      </p:sp>
    </p:spTree>
    <p:extLst>
      <p:ext uri="{BB962C8B-B14F-4D97-AF65-F5344CB8AC3E}">
        <p14:creationId xmlns:p14="http://schemas.microsoft.com/office/powerpoint/2010/main" val="76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Digital Cash, Analog market</a:t>
            </a:r>
            <a:endParaRPr lang="en-US" sz="2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bitcoins come from?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Mining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Every time a transaction is verified, node that verified it gets a predetermined number of bitcoins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Started at 50BTC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In March, dropped to 25BTC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BTC limited to 21 million, intended to last until 2140</a:t>
            </a:r>
          </a:p>
        </p:txBody>
      </p:sp>
      <p:pic>
        <p:nvPicPr>
          <p:cNvPr id="6" name="Picture 5" descr="Total_bitcoins_over_time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82" y="3209604"/>
            <a:ext cx="3631275" cy="29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Difficult for individual user to mine bitcoins at this point</a:t>
            </a:r>
          </a:p>
          <a:p>
            <a:pPr>
              <a:buFont typeface="Arial"/>
              <a:buChar char="•"/>
            </a:pPr>
            <a:r>
              <a:rPr lang="en-US" dirty="0" smtClean="0"/>
              <a:t>People are building machines specifically to mine bitcoins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GPU heavy machines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Top commercial devices can try ~60 billion hashes per second</a:t>
            </a:r>
          </a:p>
          <a:p>
            <a:pPr>
              <a:buFont typeface="Arial"/>
              <a:buChar char="•"/>
            </a:pPr>
            <a:r>
              <a:rPr lang="en-US" dirty="0" smtClean="0"/>
              <a:t>Balance performance against energy costs (current estimates of $150,000 in power used daily mining bitcoins)</a:t>
            </a:r>
          </a:p>
          <a:p>
            <a:pPr>
              <a:buFont typeface="Arial"/>
              <a:buChar char="•"/>
            </a:pPr>
            <a:r>
              <a:rPr lang="en-US" dirty="0" smtClean="0"/>
              <a:t>Many users join mining “pools”, contribute computing power for portion of block payout</a:t>
            </a:r>
            <a:endParaRPr lang="en-US" dirty="0"/>
          </a:p>
        </p:txBody>
      </p:sp>
      <p:pic>
        <p:nvPicPr>
          <p:cNvPr id="4" name="Picture 3" descr="i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60" y="3629307"/>
            <a:ext cx="4039040" cy="27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4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buy with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First purchase made with bitcoins was on May 21</a:t>
            </a:r>
            <a:r>
              <a:rPr lang="en-US" baseline="30000" dirty="0" smtClean="0"/>
              <a:t>st</a:t>
            </a:r>
            <a:r>
              <a:rPr lang="en-US" dirty="0" smtClean="0"/>
              <a:t> 2010. A Florida programmer gave a man in England                      to order him a pizza from Papa Johns.</a:t>
            </a:r>
          </a:p>
          <a:p>
            <a:pPr>
              <a:buFont typeface="Arial"/>
              <a:buChar char="•"/>
            </a:pPr>
            <a:r>
              <a:rPr lang="en-US" dirty="0" smtClean="0"/>
              <a:t>Many niche companies are starting to accept bitcoins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Web services (VPN, web hosting)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Gambling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 dental practice in Seattle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Alpaca socks (0.2487 BTC)</a:t>
            </a:r>
          </a:p>
          <a:p>
            <a:pPr>
              <a:buFont typeface="Arial"/>
              <a:buChar char="•"/>
            </a:pPr>
            <a:r>
              <a:rPr lang="en-US" dirty="0" smtClean="0"/>
              <a:t>Most people are treating bitcoin as an investment</a:t>
            </a:r>
            <a:endParaRPr lang="en-US" dirty="0"/>
          </a:p>
        </p:txBody>
      </p:sp>
      <p:pic>
        <p:nvPicPr>
          <p:cNvPr id="4" name="Picture 3" descr="alpacaso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97" y="1959728"/>
            <a:ext cx="248920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4270" y="1342969"/>
            <a:ext cx="1219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10,000 BTC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3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Several exchanges have been created</a:t>
            </a:r>
          </a:p>
          <a:p>
            <a:pPr>
              <a:buFont typeface="Arial"/>
              <a:buChar char="•"/>
            </a:pPr>
            <a:r>
              <a:rPr lang="en-US" dirty="0" smtClean="0"/>
              <a:t>Largest is Mt. </a:t>
            </a:r>
            <a:r>
              <a:rPr lang="en-US" dirty="0" err="1" smtClean="0"/>
              <a:t>Gox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www.mtgox.com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Handles 70% of bitcoin trading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Over past year has handled $550,704,696.11 of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5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WkHv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48" y="0"/>
            <a:ext cx="6570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ptfPL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79" y="0"/>
            <a:ext cx="6455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in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Not regulated by a central bank</a:t>
            </a:r>
          </a:p>
          <a:p>
            <a:pPr>
              <a:buFont typeface="Arial"/>
              <a:buChar char="•"/>
            </a:pPr>
            <a:r>
              <a:rPr lang="en-US" dirty="0" smtClean="0"/>
              <a:t>Market forces drive value</a:t>
            </a:r>
            <a:endParaRPr lang="en-US" dirty="0"/>
          </a:p>
        </p:txBody>
      </p:sp>
      <p:pic>
        <p:nvPicPr>
          <p:cNvPr id="4" name="Picture 3" descr="Screen Shot 2013-04-14 at 3.0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" y="2413631"/>
            <a:ext cx="7928066" cy="3125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2929" y="5645410"/>
            <a:ext cx="247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Chart from </a:t>
            </a:r>
            <a:r>
              <a:rPr lang="en-US" sz="1400" dirty="0" err="1" smtClean="0"/>
              <a:t>bitcoincharts.com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409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 </a:t>
            </a:r>
            <a:r>
              <a:rPr lang="en-US" dirty="0" err="1" smtClean="0"/>
              <a:t>cryptocurrencies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Many </a:t>
            </a:r>
            <a:r>
              <a:rPr lang="en-US" dirty="0" err="1" smtClean="0"/>
              <a:t>cryptocurrencies</a:t>
            </a:r>
            <a:r>
              <a:rPr lang="en-US" dirty="0" smtClean="0"/>
              <a:t> have failed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Qubic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TimeKoin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BBQCoin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Coiledcoin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Currencies fail when system is broken or not enough users participate</a:t>
            </a:r>
          </a:p>
          <a:p>
            <a:pPr>
              <a:buFont typeface="Arial"/>
              <a:buChar char="•"/>
            </a:pPr>
            <a:r>
              <a:rPr lang="en-US" dirty="0" smtClean="0"/>
              <a:t>Bitcoin (BTC) is only current successful cryptocurrency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5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bitcoin: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Satoshi Nakamoto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Introduced bitcoins in a paper (2008)</a:t>
            </a:r>
          </a:p>
          <a:p>
            <a:pPr>
              <a:buFont typeface="Arial"/>
              <a:buChar char="•"/>
            </a:pPr>
            <a:r>
              <a:rPr lang="en-US" dirty="0" smtClean="0"/>
              <a:t>Nakamoto is a presumed pseudonym for a person or group of people</a:t>
            </a:r>
          </a:p>
          <a:p>
            <a:pPr>
              <a:buFont typeface="Arial"/>
              <a:buChar char="•"/>
            </a:pPr>
            <a:r>
              <a:rPr lang="en-US" dirty="0" smtClean="0"/>
              <a:t>Currently no confirmed identity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Posted to forums from a German IP address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Active times corresponded with somebody in EST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Uses British formatting, but American spelling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Has since stepped down from public eye</a:t>
            </a:r>
          </a:p>
          <a:p>
            <a:pPr>
              <a:buFont typeface="Arial"/>
              <a:buChar char="•"/>
            </a:pPr>
            <a:r>
              <a:rPr lang="en-US" dirty="0" smtClean="0"/>
              <a:t>Wrote and maintained bitcoin client, “mined” first bitcoins on January 3,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1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Eliminate need for a central authority</a:t>
            </a:r>
          </a:p>
          <a:p>
            <a:pPr>
              <a:buFont typeface="Arial"/>
              <a:buChar char="•"/>
            </a:pPr>
            <a:r>
              <a:rPr lang="en-US" dirty="0" smtClean="0"/>
              <a:t>Enable easy transfer of bitcoins between individuals</a:t>
            </a:r>
          </a:p>
          <a:p>
            <a:pPr>
              <a:buFont typeface="Arial"/>
              <a:buChar char="•"/>
            </a:pPr>
            <a:r>
              <a:rPr lang="en-US" dirty="0" smtClean="0"/>
              <a:t>Create a secure &amp; private 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5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to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Double Spending Problem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Digital “coins” (character strings) are easy to reproduce, how do you prevent somebody from spending those coins multiple times</a:t>
            </a:r>
          </a:p>
          <a:p>
            <a:pPr lvl="2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Sybil (51%) Attacks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Since no central authority, users need to agree on validity of transaction. If a malicious user controls 51% of the network (via processing power or number of identities), they can overrule honest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9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334</TotalTime>
  <Words>1217</Words>
  <Application>Microsoft Macintosh PowerPoint</Application>
  <PresentationFormat>On-screen Show (4:3)</PresentationFormat>
  <Paragraphs>180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Angles</vt:lpstr>
      <vt:lpstr>Digital Cash: Bitcoins and Cryptology</vt:lpstr>
      <vt:lpstr>Cryptocurrency</vt:lpstr>
      <vt:lpstr>What is cryptocurrency?</vt:lpstr>
      <vt:lpstr>The value in Cryptocurrency</vt:lpstr>
      <vt:lpstr>Attempted cryptocurrencies</vt:lpstr>
      <vt:lpstr>The bitcoin: Basics</vt:lpstr>
      <vt:lpstr>Satoshi Nakamoto</vt:lpstr>
      <vt:lpstr>Goals of bitcoin</vt:lpstr>
      <vt:lpstr>Obstacles to bitcoin</vt:lpstr>
      <vt:lpstr>The bitcoin: Implementation</vt:lpstr>
      <vt:lpstr>Solution: The block chain</vt:lpstr>
      <vt:lpstr>A bitcoin Transaction</vt:lpstr>
      <vt:lpstr>A bitcoin Transaction</vt:lpstr>
      <vt:lpstr>A bitcoin Transaction</vt:lpstr>
      <vt:lpstr>THE BITCOIN: MATHEMATICs</vt:lpstr>
      <vt:lpstr>THE HASHES</vt:lpstr>
      <vt:lpstr>THE HASHES</vt:lpstr>
      <vt:lpstr>The Signature</vt:lpstr>
      <vt:lpstr>The Transaction</vt:lpstr>
      <vt:lpstr>The Block chain</vt:lpstr>
      <vt:lpstr>The “hard” Problem (Finally)</vt:lpstr>
      <vt:lpstr>The “HARD” Problem (FINALLY)</vt:lpstr>
      <vt:lpstr>Bitcoins: Privacy &amp; Security</vt:lpstr>
      <vt:lpstr>How private are bitcoin transactions</vt:lpstr>
      <vt:lpstr>How private are bitcoins</vt:lpstr>
      <vt:lpstr>How Secure Are Bitcoins</vt:lpstr>
      <vt:lpstr>How secure are bitcoins</vt:lpstr>
      <vt:lpstr>How Secure are bitcoins</vt:lpstr>
      <vt:lpstr>Preventing 51% Attacks</vt:lpstr>
      <vt:lpstr>Digital Cash, Analog market</vt:lpstr>
      <vt:lpstr>Where do bitcoins come from?</vt:lpstr>
      <vt:lpstr>Mining bitcoins</vt:lpstr>
      <vt:lpstr>What can you buy with bitcoins</vt:lpstr>
      <vt:lpstr>Trading bitcoins</vt:lpstr>
      <vt:lpstr>PowerPoint Presentation</vt:lpstr>
      <vt:lpstr>PowerPoint Presentation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Cash: Bitcoins and Cryptology</dc:title>
  <dc:creator>Daniel Segal</dc:creator>
  <cp:lastModifiedBy>Daniel Segal</cp:lastModifiedBy>
  <cp:revision>28</cp:revision>
  <dcterms:created xsi:type="dcterms:W3CDTF">2013-04-14T18:53:58Z</dcterms:created>
  <dcterms:modified xsi:type="dcterms:W3CDTF">2013-04-15T00:28:56Z</dcterms:modified>
</cp:coreProperties>
</file>