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1ECE1-0406-714F-AC61-A317C9759B96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6D626-E758-CA49-AB88-B04F5E666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27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6D626-E758-CA49-AB88-B04F5E6661C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450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6D626-E758-CA49-AB88-B04F5E6661C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556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6D626-E758-CA49-AB88-B04F5E6661C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754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B1DCBC-95BA-A249-868A-1215A717E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9012B2E-47CA-5C42-B5B1-B9720B28A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2DB3CB-8E4B-1D44-A88B-9B35D983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DB2B-3559-0D4E-89F7-BF4C5128B71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E4EC55-AB12-DD47-95E3-D8334918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35A075-2898-B64E-81C4-0DE8F7D9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0335-DAF6-3B40-B0AD-016FC2CAA7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99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37EC91-CB83-5E4F-B69E-8F172A25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4009F11-08EE-C347-8B56-11418C8CE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748C77-0E97-504D-A5F9-1E60D1B5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DB2B-3559-0D4E-89F7-BF4C5128B71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4C171D-83E3-D246-9586-FA068778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F1E5EF-C5AC-4E46-B195-3867E687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0335-DAF6-3B40-B0AD-016FC2CAA7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98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0E4D88-EA2A-8049-B547-C51E699A4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DFC41B-FAF5-744C-9218-3B0C38451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CC6F7D-6F53-E548-BBBC-E60574AB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DB2B-3559-0D4E-89F7-BF4C5128B71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24DFF5-8FD4-0946-9767-4369C4BE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37CE54-BCB2-6444-A81C-A5655A2A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0335-DAF6-3B40-B0AD-016FC2CAA7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51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F0D0DD-8BAA-A54F-BC7B-F55BC551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98AB78-3308-8D44-8FFD-6CC6E221B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70E31-60E8-1A48-90C4-731B7F49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DB2B-3559-0D4E-89F7-BF4C5128B71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5AE849-8A17-7540-9823-E898E993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5D4BCE-0AE6-ED4B-9090-33DF0708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0335-DAF6-3B40-B0AD-016FC2CAA7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86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8242C0-5F57-9F4D-8E4E-4280BD24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F838E3-6B4F-0C46-A385-76E943511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7F6D99-826B-BA4E-8701-4B4A4F08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DB2B-3559-0D4E-89F7-BF4C5128B71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5DF8F5-3AA1-2C44-9603-88108EC8E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D739C7-80F6-DE4B-9512-DF141CD8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0335-DAF6-3B40-B0AD-016FC2CAA7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94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8023F9-F20C-AE4D-8386-5D67A4F2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FE0F6B-3B80-4B41-BA8A-8498F4199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66BCCE-CB51-6048-946C-9A88DFEE2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84DA79-0FAB-B946-A86A-02E2A1F7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DB2B-3559-0D4E-89F7-BF4C5128B71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77A0DF-7C0C-504F-969F-93C502F6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840395-725E-2149-9867-CD7DAF03D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0335-DAF6-3B40-B0AD-016FC2CAA7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49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26B45C-0477-5F41-A2C6-C75C94392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DBECF7-5EAE-D741-BD8C-94612EA26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6B2101-6E74-7C47-AD52-C6F4292C8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F5A13C-3EDE-444D-AA9F-777676A05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9554346-635E-AE46-9418-6EC68E354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19EC183-7C7B-A149-A3A9-5D3C853C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DB2B-3559-0D4E-89F7-BF4C5128B71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310B26F-06F9-D449-A0C2-C1336CB7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4A0C784-1294-524C-BBB9-B6FBC983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0335-DAF6-3B40-B0AD-016FC2CAA7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4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D45CD3-E503-EC4F-B477-018036B6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5723FF7-C194-A84E-9FB1-7247678C5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DB2B-3559-0D4E-89F7-BF4C5128B71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666FE83-05A9-FF43-A636-4958CC68A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928C23-4539-0E4B-B079-AC9EF759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0335-DAF6-3B40-B0AD-016FC2CAA7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75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B83E57-0837-4843-A37E-4ECA708DB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DB2B-3559-0D4E-89F7-BF4C5128B71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C3A6E6-5D9F-7443-8E1A-4DC5EC8F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7C4161-F1CF-0A4E-8A68-FE60551C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0335-DAF6-3B40-B0AD-016FC2CAA7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97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121006-FD5F-C344-979B-C51907499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2A2AD9-F0E7-8D4F-B478-91591A1D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CE1FE4-B23B-AF47-B303-480A1DAA8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9AC75E-C738-7243-85DC-242DC1F2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DB2B-3559-0D4E-89F7-BF4C5128B71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F11530-BEE0-A444-819F-E4386B4D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F71D5B-99ED-564F-A4C0-0A38BA84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0335-DAF6-3B40-B0AD-016FC2CAA7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40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8AB472-EF9A-114E-BE13-73F03CAA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3BF027-F63D-964F-9C09-FEE1F9076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5B78C9-F7D6-8347-930D-CDA59A55A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C9345B-90E1-3442-99E7-5BBD71B8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DB2B-3559-0D4E-89F7-BF4C5128B71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F7372B-C708-B645-A2A2-94B56572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DF2541-B338-5F4A-A971-7F0FBAF54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0335-DAF6-3B40-B0AD-016FC2CAA7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54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3A099FD-6A34-7D4D-936A-7546DC99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E5C212-042C-3D4C-80D1-61AE1A9D6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DF5EA7-219D-A24A-B590-88D7EEC75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CDB2B-3559-0D4E-89F7-BF4C5128B71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31B75D-D422-CA44-A282-EBB260E92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6C6A1B-B027-424F-9DCE-F5841054D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C0335-DAF6-3B40-B0AD-016FC2CAA7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00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iamengb@kth.se" TargetMode="External"/><Relationship Id="rId2" Type="http://schemas.openxmlformats.org/officeDocument/2006/relationships/hyperlink" Target="mailto:daikish@kth.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C083F6-3D44-854F-A4B0-5B2464AC62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altLang="ja-JP" sz="2400" dirty="0"/>
              <a:t>DD2380 ARTIFICIAL INTELLIGENCE</a:t>
            </a:r>
            <a:br>
              <a:rPr lang="sv-SE" altLang="ja-JP" sz="2400" dirty="0"/>
            </a:br>
            <a:r>
              <a:rPr lang="sv-SE" altLang="ja-JP" sz="4000" dirty="0"/>
              <a:t> </a:t>
            </a:r>
            <a:br>
              <a:rPr lang="sv-SE" altLang="ja-JP" dirty="0"/>
            </a:br>
            <a:r>
              <a:rPr lang="sv-SE" altLang="ja-JP" dirty="0" err="1"/>
              <a:t>Hidden</a:t>
            </a:r>
            <a:r>
              <a:rPr lang="sv-SE" altLang="ja-JP" dirty="0"/>
              <a:t> Markov </a:t>
            </a:r>
            <a:r>
              <a:rPr lang="sv-SE" altLang="ja-JP" dirty="0" err="1"/>
              <a:t>Models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FABF4FB-32A7-5D4C-BD7D-CC1D3C577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16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kumimoji="1" lang="en-US" altLang="ja-JP" b="1" dirty="0"/>
              <a:t>Daiki </a:t>
            </a:r>
            <a:r>
              <a:rPr kumimoji="1" lang="en-US" altLang="ja-JP" b="1" dirty="0" err="1"/>
              <a:t>Shirafuji</a:t>
            </a:r>
            <a:endParaRPr kumimoji="1" lang="en-US" altLang="ja-JP" b="1" dirty="0"/>
          </a:p>
          <a:p>
            <a:r>
              <a:rPr kumimoji="1" lang="en-US" altLang="ja-JP" dirty="0">
                <a:hlinkClick r:id="rId2"/>
              </a:rPr>
              <a:t>daikish@kth.se</a:t>
            </a:r>
            <a:endParaRPr kumimoji="1" lang="en-US" altLang="ja-JP" dirty="0"/>
          </a:p>
          <a:p>
            <a:r>
              <a:rPr lang="sv-SE" altLang="ja-JP" b="1" dirty="0" err="1"/>
              <a:t>Jiameng</a:t>
            </a:r>
            <a:r>
              <a:rPr lang="sv-SE" altLang="ja-JP" b="1" dirty="0"/>
              <a:t> </a:t>
            </a:r>
            <a:r>
              <a:rPr lang="sv-SE" altLang="ja-JP" b="1" dirty="0" err="1"/>
              <a:t>Bian</a:t>
            </a:r>
            <a:endParaRPr lang="sv-SE" altLang="ja-JP" b="1" dirty="0"/>
          </a:p>
          <a:p>
            <a:r>
              <a:rPr lang="sv-SE" altLang="ja-JP" dirty="0">
                <a:hlinkClick r:id="rId3"/>
              </a:rPr>
              <a:t>jiamengb@kth.se</a:t>
            </a:r>
            <a:endParaRPr lang="sv-SE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756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3C276BF-8CA4-034F-9D95-5BEDC3175D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666243" cy="466725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sv-SE" altLang="ja-JP" b="1" i="1" u="sng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Prove</a:t>
                </a:r>
                <a:r>
                  <a:rPr lang="sv-SE" altLang="ja-JP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sv-SE" altLang="ja-JP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v-SE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ja-JP" sz="24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𝑶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l-GR" altLang="ja-JP" sz="2400" dirty="0"/>
                        <m:t>λ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sv-SE" altLang="ja-JP" sz="1200" dirty="0">
                  <a:ea typeface="Cambria Math" panose="02040503050406030204" pitchFamily="18" charset="0"/>
                </a:endParaRPr>
              </a:p>
              <a:p>
                <a:r>
                  <a:rPr lang="sv-SE" altLang="ja-JP" sz="2400" dirty="0">
                    <a:ea typeface="Cambria Math" panose="02040503050406030204" pitchFamily="18" charset="0"/>
                  </a:rPr>
                  <a:t>Before calculating </a:t>
                </a:r>
                <a14:m>
                  <m:oMath xmlns:m="http://schemas.openxmlformats.org/officeDocument/2006/math">
                    <m:r>
                      <a:rPr lang="sv-SE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ja-JP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 dirty="0"/>
                  <a:t>, we calculate: </a:t>
                </a:r>
              </a:p>
              <a:p>
                <a:pPr marL="0" indent="0">
                  <a:buNone/>
                </a:pPr>
                <a:r>
                  <a:rPr lang="en-US" sz="900" dirty="0"/>
                  <a:t> 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l-GR" altLang="ja-JP" sz="2400" dirty="0"/>
                            <m:t>λ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v-S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ja-JP" sz="24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𝑗𝐵𝑗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𝒐</m:t>
                      </m:r>
                      <m:r>
                        <a:rPr lang="en-US" altLang="ja-JP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n-US" altLang="ja-JP" sz="24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4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ja-JP" sz="2400" dirty="0">
                  <a:ea typeface="Cambria Math" panose="02040503050406030204" pitchFamily="18" charset="0"/>
                </a:endParaRPr>
              </a:p>
              <a:p>
                <a:endParaRPr lang="en-US" altLang="ja-JP" sz="2400" dirty="0">
                  <a:ea typeface="Cambria Math" panose="02040503050406030204" pitchFamily="18" charset="0"/>
                </a:endParaRPr>
              </a:p>
              <a:p>
                <a:r>
                  <a:rPr lang="en-US" altLang="ja-JP" sz="2400" dirty="0">
                    <a:ea typeface="Cambria Math" panose="02040503050406030204" pitchFamily="18" charset="0"/>
                  </a:rPr>
                  <a:t>Then, since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ja-JP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1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ja-JP" sz="24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l-GR" altLang="ja-JP" sz="2400" dirty="0"/>
                            <m:t>λ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l-GR" altLang="ja-JP" sz="2400" dirty="0"/>
                                <m:t>λ</m:t>
                              </m:r>
                            </m:e>
                          </m:d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11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ja-JP" sz="2400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400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𝑗𝐵𝑗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  <m:r>
                            <a:rPr lang="en-US" altLang="ja-JP" sz="2400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  <m:r>
                            <a:rPr lang="en-US" altLang="ja-JP" sz="2400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altLang="ja-JP" sz="2400" dirty="0"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altLang="ja-JP" sz="2400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ja-JP" sz="2400" b="0" dirty="0"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ja-JP" altLang="en-US" sz="2400" b="0">
                    <a:ea typeface="Cambria Math" panose="02040503050406030204" pitchFamily="18" charset="0"/>
                  </a:rPr>
                  <a:t>■</a:t>
                </a:r>
                <a:endParaRPr lang="en-US" altLang="ja-JP" sz="2400" b="0" dirty="0"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3C276BF-8CA4-034F-9D95-5BEDC3175D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666243" cy="4667250"/>
              </a:xfrm>
              <a:blipFill>
                <a:blip r:embed="rId3"/>
                <a:stretch>
                  <a:fillRect l="-951" t="-2725" r="-3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881F38E8-ADD0-4D45-991E-8B0B49BD1313}"/>
              </a:ext>
            </a:extLst>
          </p:cNvPr>
          <p:cNvGrpSpPr/>
          <p:nvPr/>
        </p:nvGrpSpPr>
        <p:grpSpPr>
          <a:xfrm>
            <a:off x="7187921" y="1825625"/>
            <a:ext cx="4864684" cy="2293488"/>
            <a:chOff x="7358140" y="3904488"/>
            <a:chExt cx="4864684" cy="2293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円/楕円 3">
                  <a:extLst>
                    <a:ext uri="{FF2B5EF4-FFF2-40B4-BE49-F238E27FC236}">
                      <a16:creationId xmlns:a16="http://schemas.microsoft.com/office/drawing/2014/main" id="{62CCC0BB-9CE7-CD48-B374-939287D5C451}"/>
                    </a:ext>
                  </a:extLst>
                </p:cNvPr>
                <p:cNvSpPr/>
                <p:nvPr/>
              </p:nvSpPr>
              <p:spPr>
                <a:xfrm>
                  <a:off x="8100996" y="3904488"/>
                  <a:ext cx="791976" cy="7920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4" name="円/楕円 3">
                  <a:extLst>
                    <a:ext uri="{FF2B5EF4-FFF2-40B4-BE49-F238E27FC236}">
                      <a16:creationId xmlns:a16="http://schemas.microsoft.com/office/drawing/2014/main" id="{62CCC0BB-9CE7-CD48-B374-939287D5C4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996" y="3904488"/>
                  <a:ext cx="791976" cy="792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円/楕円 4">
                  <a:extLst>
                    <a:ext uri="{FF2B5EF4-FFF2-40B4-BE49-F238E27FC236}">
                      <a16:creationId xmlns:a16="http://schemas.microsoft.com/office/drawing/2014/main" id="{3F443ECA-64CB-7C4C-A23B-424D4B632AD8}"/>
                    </a:ext>
                  </a:extLst>
                </p:cNvPr>
                <p:cNvSpPr/>
                <p:nvPr/>
              </p:nvSpPr>
              <p:spPr>
                <a:xfrm>
                  <a:off x="10121388" y="3904488"/>
                  <a:ext cx="791976" cy="7920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5" name="円/楕円 4">
                  <a:extLst>
                    <a:ext uri="{FF2B5EF4-FFF2-40B4-BE49-F238E27FC236}">
                      <a16:creationId xmlns:a16="http://schemas.microsoft.com/office/drawing/2014/main" id="{3F443ECA-64CB-7C4C-A23B-424D4B632A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1388" y="3904488"/>
                  <a:ext cx="791976" cy="792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4BC968D9-7CD1-DE4E-B4C5-DCE617C98A91}"/>
                </a:ext>
              </a:extLst>
            </p:cNvPr>
            <p:cNvSpPr/>
            <p:nvPr/>
          </p:nvSpPr>
          <p:spPr>
            <a:xfrm>
              <a:off x="8100996" y="5405976"/>
              <a:ext cx="791976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O </a:t>
              </a:r>
              <a:r>
                <a:rPr kumimoji="1" lang="en-US" altLang="ja-JP" dirty="0" err="1"/>
                <a:t>i</a:t>
              </a:r>
              <a:endParaRPr kumimoji="1" lang="ja-JP" altLang="en-US"/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671E6030-EBA6-4C40-B189-E34B921AA257}"/>
                </a:ext>
              </a:extLst>
            </p:cNvPr>
            <p:cNvSpPr/>
            <p:nvPr/>
          </p:nvSpPr>
          <p:spPr>
            <a:xfrm>
              <a:off x="10121388" y="5405976"/>
              <a:ext cx="791976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O </a:t>
              </a:r>
              <a:r>
                <a:rPr lang="en-US" altLang="ja-JP" dirty="0"/>
                <a:t>j</a:t>
              </a:r>
              <a:endParaRPr kumimoji="1" lang="ja-JP" altLang="en-US"/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9A4B8464-6B93-6646-9321-ABDEC77CF28A}"/>
                </a:ext>
              </a:extLst>
            </p:cNvPr>
            <p:cNvCxnSpPr>
              <a:cxnSpLocks/>
              <a:stCxn id="4" idx="4"/>
              <a:endCxn id="8" idx="0"/>
            </p:cNvCxnSpPr>
            <p:nvPr/>
          </p:nvCxnSpPr>
          <p:spPr>
            <a:xfrm>
              <a:off x="8496984" y="4696488"/>
              <a:ext cx="0" cy="7094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DBDB4D8D-D290-FA41-9F40-CA724525AD48}"/>
                </a:ext>
              </a:extLst>
            </p:cNvPr>
            <p:cNvCxnSpPr>
              <a:cxnSpLocks/>
              <a:stCxn id="5" idx="4"/>
              <a:endCxn id="9" idx="0"/>
            </p:cNvCxnSpPr>
            <p:nvPr/>
          </p:nvCxnSpPr>
          <p:spPr>
            <a:xfrm>
              <a:off x="10517376" y="4696488"/>
              <a:ext cx="0" cy="7094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DD1B0464-FB77-D647-8163-FF8C1D633411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10913364" y="4300488"/>
              <a:ext cx="5888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978AD533-BCB3-C64E-B38E-856BD6AB6640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7620000" y="4300488"/>
              <a:ext cx="4809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F37EC96C-94A4-364B-A1B9-DFFEB8C0CA4F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8892972" y="4300488"/>
              <a:ext cx="12284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1A6E44A3-967C-464F-B861-4E8484408779}"/>
                    </a:ext>
                  </a:extLst>
                </p:cNvPr>
                <p:cNvSpPr/>
                <p:nvPr/>
              </p:nvSpPr>
              <p:spPr>
                <a:xfrm>
                  <a:off x="7358140" y="4300487"/>
                  <a:ext cx="909416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ja-JP" sz="24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ja-JP" altLang="en-US" sz="2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1A6E44A3-967C-464F-B861-4E8484408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8140" y="4300487"/>
                  <a:ext cx="909416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D16A3F33-6C82-114D-946D-33B0E212ADC7}"/>
                    </a:ext>
                  </a:extLst>
                </p:cNvPr>
                <p:cNvSpPr/>
                <p:nvPr/>
              </p:nvSpPr>
              <p:spPr>
                <a:xfrm>
                  <a:off x="10913363" y="4300488"/>
                  <a:ext cx="1309461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  <m:r>
                          <a:rPr lang="en-US" altLang="ja-JP" sz="24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oMath>
                    </m:oMathPara>
                  </a14:m>
                  <a:endParaRPr lang="ja-JP" altLang="en-US" sz="2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D16A3F33-6C82-114D-946D-33B0E212AD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3363" y="4300488"/>
                  <a:ext cx="1309461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885" b="-1351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D0D774A4-F424-2141-986F-E9992E67737D}"/>
                    </a:ext>
                  </a:extLst>
                </p:cNvPr>
                <p:cNvSpPr/>
                <p:nvPr/>
              </p:nvSpPr>
              <p:spPr>
                <a:xfrm>
                  <a:off x="8892268" y="4340489"/>
                  <a:ext cx="12298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ja-JP" b="1" dirty="0"/>
                    <a:t>A</a:t>
                  </a:r>
                  <a:r>
                    <a:rPr lang="en-US" altLang="ja-JP" b="1" baseline="-25000" dirty="0"/>
                    <a:t>i, j</a:t>
                  </a:r>
                  <a:r>
                    <a:rPr lang="en-US" altLang="ja-JP" b="1" dirty="0"/>
                    <a:t>*</a:t>
                  </a:r>
                  <a:r>
                    <a:rPr lang="en-US" altLang="ja-JP" b="1" dirty="0" err="1"/>
                    <a:t>B</a:t>
                  </a:r>
                  <a:r>
                    <a:rPr lang="en-US" altLang="ja-JP" b="1" baseline="-25000" dirty="0" err="1"/>
                    <a:t>j</a:t>
                  </a:r>
                  <a:r>
                    <a:rPr lang="en-US" altLang="ja-JP" b="1" dirty="0"/>
                    <a:t>(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sv-SE" altLang="ja-JP" b="1" i="1" dirty="0"/>
                        <m:t>o</m:t>
                      </m:r>
                      <m:r>
                        <m:rPr>
                          <m:nor/>
                        </m:rPr>
                        <a:rPr lang="en-US" altLang="ja-JP" b="1" i="1" baseline="-25000" dirty="0"/>
                        <m:t>t</m:t>
                      </m:r>
                    </m:oMath>
                  </a14:m>
                  <a:r>
                    <a:rPr lang="en-US" altLang="ja-JP" b="1" dirty="0"/>
                    <a:t>)</a:t>
                  </a:r>
                  <a:endParaRPr lang="ja-JP" altLang="en-US" b="1"/>
                </a:p>
              </p:txBody>
            </p:sp>
          </mc:Choice>
          <mc:Fallback xmlns=""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D0D774A4-F424-2141-986F-E9992E6773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2268" y="4340489"/>
                  <a:ext cx="1229824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061" t="-3333" r="-3061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タイトル 1">
            <a:extLst>
              <a:ext uri="{FF2B5EF4-FFF2-40B4-BE49-F238E27FC236}">
                <a16:creationId xmlns:a16="http://schemas.microsoft.com/office/drawing/2014/main" id="{EAE7FD04-73A1-2C4B-A6B9-99595A5E9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sv-SE" altLang="ja-JP" sz="2800" b="1" dirty="0" err="1"/>
              <a:t>Question</a:t>
            </a:r>
            <a:r>
              <a:rPr lang="sv-SE" altLang="ja-JP" sz="2800" b="1" dirty="0"/>
              <a:t> 6: </a:t>
            </a:r>
            <a:r>
              <a:rPr lang="sv-SE" altLang="ja-JP" sz="2800" dirty="0" err="1"/>
              <a:t>Why</a:t>
            </a:r>
            <a:r>
              <a:rPr lang="sv-SE" altLang="ja-JP" sz="2800" dirty="0"/>
              <a:t> </a:t>
            </a:r>
            <a:r>
              <a:rPr lang="sv-SE" altLang="ja-JP" sz="2800" dirty="0" err="1"/>
              <a:t>we</a:t>
            </a:r>
            <a:r>
              <a:rPr lang="sv-SE" altLang="ja-JP" sz="2800" dirty="0"/>
              <a:t> do </a:t>
            </a:r>
            <a:r>
              <a:rPr lang="sv-SE" altLang="ja-JP" sz="2800" dirty="0" err="1"/>
              <a:t>we</a:t>
            </a:r>
            <a:r>
              <a:rPr lang="sv-SE" altLang="ja-JP" sz="2800" dirty="0"/>
              <a:t> </a:t>
            </a:r>
            <a:r>
              <a:rPr lang="sv-SE" altLang="ja-JP" sz="2800" dirty="0" err="1"/>
              <a:t>need</a:t>
            </a:r>
            <a:r>
              <a:rPr lang="sv-SE" altLang="ja-JP" sz="2800" dirty="0"/>
              <a:t> to </a:t>
            </a:r>
            <a:r>
              <a:rPr lang="sv-SE" altLang="ja-JP" sz="2800" dirty="0" err="1"/>
              <a:t>divide</a:t>
            </a:r>
            <a:r>
              <a:rPr lang="sv-SE" altLang="ja-JP" sz="2800" dirty="0"/>
              <a:t> by the </a:t>
            </a:r>
            <a:r>
              <a:rPr lang="sv-SE" altLang="ja-JP" sz="2800" dirty="0" err="1"/>
              <a:t>sum</a:t>
            </a:r>
            <a:r>
              <a:rPr lang="sv-SE" altLang="ja-JP" sz="2800" dirty="0"/>
              <a:t> over the final </a:t>
            </a:r>
            <a:br>
              <a:rPr lang="sv-SE" altLang="ja-JP" sz="2800" dirty="0"/>
            </a:br>
            <a:r>
              <a:rPr lang="sv-SE" altLang="ja-JP" sz="2800" dirty="0"/>
              <a:t>                  </a:t>
            </a:r>
            <a:r>
              <a:rPr lang="el-GR" altLang="ja-JP" sz="2800" dirty="0"/>
              <a:t>α </a:t>
            </a:r>
            <a:r>
              <a:rPr lang="sv-SE" altLang="ja-JP" sz="2800" dirty="0" err="1"/>
              <a:t>values</a:t>
            </a:r>
            <a:r>
              <a:rPr lang="sv-SE" altLang="ja-JP" sz="2800" dirty="0"/>
              <a:t> for the di-gamma </a:t>
            </a:r>
            <a:r>
              <a:rPr lang="sv-SE" altLang="ja-JP" sz="2800" dirty="0" err="1"/>
              <a:t>function</a:t>
            </a:r>
            <a:r>
              <a:rPr lang="sv-SE" altLang="ja-JP" sz="2800" dirty="0"/>
              <a:t>? </a:t>
            </a:r>
            <a:endParaRPr kumimoji="1" lang="ja-JP" altLang="en-US" sz="2800" b="1"/>
          </a:p>
        </p:txBody>
      </p:sp>
    </p:spTree>
    <p:extLst>
      <p:ext uri="{BB962C8B-B14F-4D97-AF65-F5344CB8AC3E}">
        <p14:creationId xmlns:p14="http://schemas.microsoft.com/office/powerpoint/2010/main" val="59538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B37540-9EDD-584D-9135-E9E7DEB9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Appendix 1: The Forward Algorithm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DDCB5-AA21-2A42-AC21-75289030B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75687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Also called α-pass.</a:t>
            </a:r>
          </a:p>
          <a:p>
            <a:r>
              <a:rPr kumimoji="1" lang="en-US" altLang="ja-JP" dirty="0"/>
              <a:t>To find P(</a:t>
            </a:r>
            <a:r>
              <a:rPr kumimoji="1" lang="en-US" altLang="ja-JP" b="1" dirty="0" err="1"/>
              <a:t>O</a:t>
            </a:r>
            <a:r>
              <a:rPr kumimoji="1" lang="en-US" altLang="ja-JP" dirty="0" err="1"/>
              <a:t>|λ</a:t>
            </a:r>
            <a:r>
              <a:rPr kumimoji="1" lang="en-US" altLang="ja-JP" dirty="0"/>
              <a:t>).</a:t>
            </a:r>
          </a:p>
          <a:p>
            <a:r>
              <a:rPr lang="en-US" altLang="ja-JP" dirty="0"/>
              <a:t>α</a:t>
            </a:r>
            <a:r>
              <a:rPr lang="sv-SE" altLang="ja-JP" baseline="-25000" dirty="0"/>
              <a:t>t </a:t>
            </a:r>
            <a:r>
              <a:rPr lang="sv-SE" altLang="ja-JP" dirty="0"/>
              <a:t>(i) is the </a:t>
            </a:r>
            <a:r>
              <a:rPr lang="sv-SE" altLang="ja-JP" dirty="0" err="1"/>
              <a:t>probability</a:t>
            </a:r>
            <a:r>
              <a:rPr lang="sv-SE" altLang="ja-JP" dirty="0"/>
              <a:t> </a:t>
            </a:r>
            <a:r>
              <a:rPr lang="sv-SE" altLang="ja-JP" dirty="0" err="1"/>
              <a:t>of</a:t>
            </a:r>
            <a:r>
              <a:rPr lang="sv-SE" altLang="ja-JP" dirty="0"/>
              <a:t> the partial observation </a:t>
            </a:r>
            <a:r>
              <a:rPr lang="sv-SE" altLang="ja-JP" dirty="0" err="1"/>
              <a:t>sequence</a:t>
            </a:r>
            <a:r>
              <a:rPr lang="sv-SE" altLang="ja-JP" dirty="0"/>
              <a:t> </a:t>
            </a:r>
            <a:r>
              <a:rPr lang="sv-SE" altLang="ja-JP" dirty="0" err="1"/>
              <a:t>up</a:t>
            </a:r>
            <a:r>
              <a:rPr lang="sv-SE" altLang="ja-JP" dirty="0"/>
              <a:t> to </a:t>
            </a:r>
            <a:r>
              <a:rPr lang="sv-SE" altLang="ja-JP" dirty="0" err="1"/>
              <a:t>time</a:t>
            </a:r>
            <a:r>
              <a:rPr lang="sv-SE" altLang="ja-JP" dirty="0"/>
              <a:t> t, </a:t>
            </a:r>
            <a:r>
              <a:rPr lang="sv-SE" altLang="ja-JP" dirty="0" err="1"/>
              <a:t>where</a:t>
            </a:r>
            <a:r>
              <a:rPr lang="sv-SE" altLang="ja-JP" dirty="0"/>
              <a:t> the </a:t>
            </a:r>
            <a:r>
              <a:rPr lang="sv-SE" altLang="ja-JP" dirty="0" err="1"/>
              <a:t>underlying</a:t>
            </a:r>
            <a:r>
              <a:rPr lang="sv-SE" altLang="ja-JP" dirty="0"/>
              <a:t> Markov process is in </a:t>
            </a:r>
            <a:r>
              <a:rPr lang="sv-SE" altLang="ja-JP" dirty="0" err="1"/>
              <a:t>state</a:t>
            </a:r>
            <a:r>
              <a:rPr lang="sv-SE" altLang="ja-JP" dirty="0"/>
              <a:t> </a:t>
            </a:r>
            <a:r>
              <a:rPr lang="sv-SE" altLang="ja-JP" dirty="0" err="1"/>
              <a:t>qi</a:t>
            </a:r>
            <a:r>
              <a:rPr lang="sv-SE" altLang="ja-JP" dirty="0"/>
              <a:t> at </a:t>
            </a:r>
            <a:r>
              <a:rPr lang="sv-SE" altLang="ja-JP" dirty="0" err="1"/>
              <a:t>time</a:t>
            </a:r>
            <a:r>
              <a:rPr lang="sv-SE" altLang="ja-JP" dirty="0"/>
              <a:t> t. </a:t>
            </a:r>
          </a:p>
          <a:p>
            <a:endParaRPr kumimoji="1" lang="ja-JP" altLang="en-US"/>
          </a:p>
        </p:txBody>
      </p:sp>
      <p:pic>
        <p:nvPicPr>
          <p:cNvPr id="6" name="コンテンツ プレースホルダー 4">
            <a:extLst>
              <a:ext uri="{FF2B5EF4-FFF2-40B4-BE49-F238E27FC236}">
                <a16:creationId xmlns:a16="http://schemas.microsoft.com/office/drawing/2014/main" id="{2DF958B3-0B2F-9346-82AE-AEE2DFDCA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36249"/>
            <a:ext cx="10515600" cy="103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41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11DDFD-6836-B742-ADA7-714095DA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Appendix 2: </a:t>
            </a:r>
            <a:r>
              <a:rPr lang="sv-SE" altLang="ja-JP" dirty="0"/>
              <a:t>The </a:t>
            </a:r>
            <a:r>
              <a:rPr lang="sv-SE" altLang="ja-JP" dirty="0" err="1"/>
              <a:t>Viterbi</a:t>
            </a:r>
            <a:r>
              <a:rPr lang="sv-SE" altLang="ja-JP" dirty="0"/>
              <a:t> </a:t>
            </a:r>
            <a:r>
              <a:rPr lang="sv-SE" altLang="ja-JP" dirty="0" err="1"/>
              <a:t>Algorithm</a:t>
            </a:r>
            <a:endParaRPr kumimoji="1" lang="ja-JP" altLang="en-US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77B93696-A364-3B41-A054-84E411F6F82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2575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Also called β-pass.</a:t>
            </a:r>
          </a:p>
          <a:p>
            <a:r>
              <a:rPr lang="en-US" altLang="ja-JP" dirty="0"/>
              <a:t>To </a:t>
            </a:r>
            <a:r>
              <a:rPr lang="sv-SE" altLang="ja-JP" dirty="0" err="1"/>
              <a:t>find</a:t>
            </a:r>
            <a:r>
              <a:rPr lang="sv-SE" altLang="ja-JP" dirty="0"/>
              <a:t> the </a:t>
            </a:r>
            <a:r>
              <a:rPr lang="sv-SE" altLang="ja-JP" dirty="0" err="1"/>
              <a:t>most</a:t>
            </a:r>
            <a:r>
              <a:rPr lang="sv-SE" altLang="ja-JP" dirty="0"/>
              <a:t> </a:t>
            </a:r>
            <a:r>
              <a:rPr lang="sv-SE" altLang="ja-JP" dirty="0" err="1"/>
              <a:t>likely</a:t>
            </a:r>
            <a:r>
              <a:rPr lang="sv-SE" altLang="ja-JP" dirty="0"/>
              <a:t> </a:t>
            </a:r>
            <a:r>
              <a:rPr lang="sv-SE" altLang="ja-JP" dirty="0" err="1"/>
              <a:t>state</a:t>
            </a:r>
            <a:r>
              <a:rPr lang="sv-SE" altLang="ja-JP" dirty="0"/>
              <a:t> </a:t>
            </a:r>
            <a:r>
              <a:rPr lang="sv-SE" altLang="ja-JP" dirty="0" err="1"/>
              <a:t>sequence</a:t>
            </a:r>
            <a:r>
              <a:rPr lang="sv-SE" altLang="ja-JP" dirty="0"/>
              <a:t>. </a:t>
            </a:r>
          </a:p>
          <a:p>
            <a:r>
              <a:rPr lang="en-US" altLang="ja-JP" dirty="0"/>
              <a:t>β</a:t>
            </a:r>
            <a:r>
              <a:rPr lang="sv-SE" altLang="ja-JP" baseline="-25000" dirty="0"/>
              <a:t>t </a:t>
            </a:r>
            <a:r>
              <a:rPr lang="sv-SE" altLang="ja-JP" dirty="0"/>
              <a:t>(i) it starts at the end and </a:t>
            </a:r>
            <a:r>
              <a:rPr lang="sv-SE" altLang="ja-JP" dirty="0" err="1"/>
              <a:t>works</a:t>
            </a:r>
            <a:r>
              <a:rPr lang="sv-SE" altLang="ja-JP" dirty="0"/>
              <a:t> back </a:t>
            </a:r>
            <a:r>
              <a:rPr lang="sv-SE" altLang="ja-JP" dirty="0" err="1"/>
              <a:t>toward</a:t>
            </a:r>
            <a:r>
              <a:rPr lang="sv-SE" altLang="ja-JP" dirty="0"/>
              <a:t> the </a:t>
            </a:r>
            <a:r>
              <a:rPr lang="sv-SE" altLang="ja-JP" dirty="0" err="1"/>
              <a:t>beginning</a:t>
            </a:r>
            <a:r>
              <a:rPr lang="sv-SE" altLang="ja-JP" dirty="0"/>
              <a:t>.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4B7E6BC-3DD1-1348-B902-2AC59A317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4401312"/>
            <a:ext cx="9766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69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758D4-0BD6-0548-8755-75B2209A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Appendix 3: </a:t>
            </a:r>
            <a:r>
              <a:rPr lang="sv-SE" altLang="ja-JP" sz="4000" dirty="0"/>
              <a:t>The Forward-</a:t>
            </a:r>
            <a:r>
              <a:rPr lang="sv-SE" altLang="ja-JP" sz="4000" dirty="0" err="1"/>
              <a:t>Backward</a:t>
            </a:r>
            <a:r>
              <a:rPr lang="sv-SE" altLang="ja-JP" sz="4000" dirty="0"/>
              <a:t> </a:t>
            </a:r>
            <a:r>
              <a:rPr lang="sv-SE" altLang="ja-JP" sz="4000" dirty="0" err="1"/>
              <a:t>Algorithm</a:t>
            </a:r>
            <a:endParaRPr kumimoji="1" lang="ja-JP" altLang="en-US" sz="40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784C7E-5C27-8B4F-8876-1B0BA9E2F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Also called </a:t>
            </a:r>
            <a:r>
              <a:rPr lang="sv-SE" altLang="ja-JP" sz="2400" dirty="0" err="1"/>
              <a:t>Baum</a:t>
            </a:r>
            <a:r>
              <a:rPr lang="sv-SE" altLang="ja-JP" sz="2400" dirty="0"/>
              <a:t>-Welch </a:t>
            </a:r>
            <a:r>
              <a:rPr lang="sv-SE" altLang="ja-JP" sz="2400" dirty="0" err="1"/>
              <a:t>Algorithm</a:t>
            </a:r>
            <a:endParaRPr kumimoji="1" lang="en-US" altLang="ja-JP" sz="2400" dirty="0"/>
          </a:p>
          <a:p>
            <a:r>
              <a:rPr kumimoji="1" lang="en-US" altLang="ja-JP" sz="2400" dirty="0"/>
              <a:t>For Estimation of Appropriate Model Parameters</a:t>
            </a:r>
          </a:p>
          <a:p>
            <a:pPr lvl="1"/>
            <a:r>
              <a:rPr lang="sv-SE" altLang="ja-JP" dirty="0" err="1"/>
              <a:t>Estimate</a:t>
            </a:r>
            <a:r>
              <a:rPr lang="sv-SE" altLang="ja-JP" dirty="0"/>
              <a:t> the </a:t>
            </a:r>
            <a:r>
              <a:rPr lang="sv-SE" altLang="ja-JP" dirty="0" err="1"/>
              <a:t>model</a:t>
            </a:r>
            <a:r>
              <a:rPr lang="sv-SE" altLang="ja-JP" dirty="0"/>
              <a:t> </a:t>
            </a:r>
            <a:r>
              <a:rPr lang="el-GR" altLang="ja-JP" dirty="0"/>
              <a:t>λ=(</a:t>
            </a:r>
            <a:r>
              <a:rPr lang="sv-SE" altLang="ja-JP" dirty="0"/>
              <a:t>A,B,</a:t>
            </a:r>
            <a:r>
              <a:rPr lang="el-GR" altLang="ja-JP" dirty="0"/>
              <a:t>π) </a:t>
            </a:r>
            <a:r>
              <a:rPr lang="sv-SE" altLang="ja-JP" dirty="0"/>
              <a:t>to </a:t>
            </a:r>
            <a:r>
              <a:rPr lang="sv-SE" altLang="ja-JP" dirty="0" err="1"/>
              <a:t>find</a:t>
            </a:r>
            <a:r>
              <a:rPr lang="sv-SE" altLang="ja-JP" dirty="0"/>
              <a:t> the </a:t>
            </a:r>
            <a:r>
              <a:rPr lang="sv-SE" altLang="ja-JP" dirty="0" err="1"/>
              <a:t>one</a:t>
            </a:r>
            <a:r>
              <a:rPr lang="sv-SE" altLang="ja-JP" dirty="0"/>
              <a:t> </a:t>
            </a:r>
            <a:r>
              <a:rPr lang="sv-SE" altLang="ja-JP" dirty="0" err="1"/>
              <a:t>that</a:t>
            </a:r>
            <a:r>
              <a:rPr lang="sv-SE" altLang="ja-JP" dirty="0"/>
              <a:t> </a:t>
            </a:r>
            <a:r>
              <a:rPr lang="sv-SE" altLang="ja-JP" dirty="0" err="1"/>
              <a:t>maximizes</a:t>
            </a:r>
            <a:r>
              <a:rPr lang="sv-SE" altLang="ja-JP" dirty="0"/>
              <a:t> P (O|</a:t>
            </a:r>
            <a:r>
              <a:rPr lang="el-GR" altLang="ja-JP" dirty="0"/>
              <a:t>λ). </a:t>
            </a:r>
            <a:endParaRPr lang="en-US" altLang="ja-JP" dirty="0"/>
          </a:p>
          <a:p>
            <a:r>
              <a:rPr lang="en-US" altLang="ja-JP" dirty="0"/>
              <a:t>Using α and β.</a:t>
            </a:r>
            <a:endParaRPr lang="el-GR" altLang="ja-JP" dirty="0"/>
          </a:p>
        </p:txBody>
      </p:sp>
    </p:spTree>
    <p:extLst>
      <p:ext uri="{BB962C8B-B14F-4D97-AF65-F5344CB8AC3E}">
        <p14:creationId xmlns:p14="http://schemas.microsoft.com/office/powerpoint/2010/main" val="303847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0F9AD8-30B9-4743-A68D-BD54EAEAF3E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sv-SE" altLang="ja-JP" sz="2800" b="1" dirty="0" err="1"/>
              <a:t>Question</a:t>
            </a:r>
            <a:r>
              <a:rPr lang="sv-SE" altLang="ja-JP" sz="2800" b="1" dirty="0"/>
              <a:t> 1: </a:t>
            </a:r>
            <a:r>
              <a:rPr lang="sv-SE" altLang="ja-JP" sz="2400" b="1" dirty="0" err="1"/>
              <a:t>This</a:t>
            </a:r>
            <a:r>
              <a:rPr lang="sv-SE" altLang="ja-JP" sz="2400" b="1" dirty="0"/>
              <a:t> problem </a:t>
            </a:r>
            <a:r>
              <a:rPr lang="sv-SE" altLang="ja-JP" sz="2400" b="1" dirty="0" err="1"/>
              <a:t>can</a:t>
            </a:r>
            <a:r>
              <a:rPr lang="sv-SE" altLang="ja-JP" sz="2400" b="1" dirty="0"/>
              <a:t> be </a:t>
            </a:r>
            <a:r>
              <a:rPr lang="sv-SE" altLang="ja-JP" sz="2400" b="1" dirty="0" err="1"/>
              <a:t>formulated</a:t>
            </a:r>
            <a:r>
              <a:rPr lang="sv-SE" altLang="ja-JP" sz="2400" b="1" dirty="0"/>
              <a:t> in matrix form. </a:t>
            </a:r>
            <a:r>
              <a:rPr lang="sv-SE" altLang="ja-JP" sz="2400" b="1" dirty="0" err="1"/>
              <a:t>Please</a:t>
            </a:r>
            <a:r>
              <a:rPr lang="sv-SE" altLang="ja-JP" sz="2400" b="1" dirty="0"/>
              <a:t> </a:t>
            </a:r>
            <a:r>
              <a:rPr lang="sv-SE" altLang="ja-JP" sz="2400" b="1" dirty="0" err="1"/>
              <a:t>specify</a:t>
            </a:r>
            <a:r>
              <a:rPr lang="sv-SE" altLang="ja-JP" sz="2400" b="1" dirty="0"/>
              <a:t> </a:t>
            </a:r>
            <a:br>
              <a:rPr lang="sv-SE" altLang="ja-JP" sz="2400" b="1" dirty="0"/>
            </a:br>
            <a:r>
              <a:rPr lang="sv-SE" altLang="ja-JP" sz="2400" b="1" dirty="0"/>
              <a:t>		the initial </a:t>
            </a:r>
            <a:r>
              <a:rPr lang="sv-SE" altLang="ja-JP" sz="2400" b="1" dirty="0" err="1"/>
              <a:t>probability</a:t>
            </a:r>
            <a:r>
              <a:rPr lang="sv-SE" altLang="ja-JP" sz="2400" b="1" dirty="0"/>
              <a:t> </a:t>
            </a:r>
            <a:r>
              <a:rPr lang="sv-SE" altLang="ja-JP" sz="2400" b="1" dirty="0" err="1"/>
              <a:t>vector</a:t>
            </a:r>
            <a:r>
              <a:rPr lang="sv-SE" altLang="ja-JP" sz="2400" b="1" dirty="0"/>
              <a:t> </a:t>
            </a:r>
            <a:r>
              <a:rPr lang="el-GR" altLang="ja-JP" sz="2400" b="1" dirty="0"/>
              <a:t>π, </a:t>
            </a:r>
            <a:r>
              <a:rPr lang="sv-SE" altLang="ja-JP" sz="2400" b="1" dirty="0"/>
              <a:t>the </a:t>
            </a:r>
            <a:r>
              <a:rPr lang="sv-SE" altLang="ja-JP" sz="2400" b="1" dirty="0" err="1"/>
              <a:t>transition</a:t>
            </a:r>
            <a:r>
              <a:rPr lang="sv-SE" altLang="ja-JP" sz="2400" b="1" dirty="0"/>
              <a:t> </a:t>
            </a:r>
            <a:r>
              <a:rPr lang="sv-SE" altLang="ja-JP" sz="2400" b="1" dirty="0" err="1"/>
              <a:t>probability</a:t>
            </a:r>
            <a:r>
              <a:rPr lang="sv-SE" altLang="ja-JP" sz="2400" b="1" dirty="0"/>
              <a:t> matrix A </a:t>
            </a:r>
            <a:br>
              <a:rPr lang="sv-SE" altLang="ja-JP" sz="2400" b="1" dirty="0"/>
            </a:br>
            <a:r>
              <a:rPr lang="sv-SE" altLang="ja-JP" sz="2400" b="1" dirty="0"/>
              <a:t>		and the observation </a:t>
            </a:r>
            <a:r>
              <a:rPr lang="sv-SE" altLang="ja-JP" sz="2400" b="1" dirty="0" err="1"/>
              <a:t>probability</a:t>
            </a:r>
            <a:r>
              <a:rPr lang="sv-SE" altLang="ja-JP" sz="2400" b="1" dirty="0"/>
              <a:t> matrix B.</a:t>
            </a:r>
            <a:endParaRPr kumimoji="1" lang="ja-JP" altLang="en-US" sz="2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767D0E0-EBB7-1B44-B635-9F99E6108D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ja-JP" sz="2400" dirty="0"/>
                  <a:t>We want to formulate </a:t>
                </a:r>
                <a:r>
                  <a:rPr kumimoji="1" lang="en-US" altLang="ja-JP" sz="2400" u="sng" dirty="0">
                    <a:highlight>
                      <a:srgbClr val="FFFF00"/>
                    </a:highlight>
                  </a:rPr>
                  <a:t>P(</a:t>
                </a:r>
                <a:r>
                  <a:rPr kumimoji="1" lang="en-US" altLang="ja-JP" sz="2400" b="1" u="sng" dirty="0" err="1">
                    <a:highlight>
                      <a:srgbClr val="FFFF00"/>
                    </a:highlight>
                  </a:rPr>
                  <a:t>O</a:t>
                </a:r>
                <a:r>
                  <a:rPr kumimoji="1" lang="en-US" altLang="ja-JP" sz="2400" u="sng" dirty="0" err="1">
                    <a:highlight>
                      <a:srgbClr val="FFFF00"/>
                    </a:highlight>
                  </a:rPr>
                  <a:t>|λ</a:t>
                </a:r>
                <a:r>
                  <a:rPr kumimoji="1" lang="en-US" altLang="ja-JP" sz="2400" u="sng" dirty="0">
                    <a:highlight>
                      <a:srgbClr val="FFFF00"/>
                    </a:highlight>
                  </a:rPr>
                  <a:t>)</a:t>
                </a:r>
                <a:r>
                  <a:rPr kumimoji="1" lang="en-US" altLang="ja-JP" sz="2400" dirty="0"/>
                  <a:t>, where</a:t>
                </a:r>
                <a:r>
                  <a:rPr lang="en-US" altLang="ja-JP" sz="2400" dirty="0"/>
                  <a:t> </a:t>
                </a:r>
                <a:r>
                  <a:rPr lang="en-US" altLang="ja-JP" sz="2400" dirty="0" err="1"/>
                  <a:t>λ</a:t>
                </a:r>
                <a:r>
                  <a:rPr lang="en-US" altLang="ja-JP" sz="2400" dirty="0"/>
                  <a:t> is (</a:t>
                </a:r>
                <a:r>
                  <a:rPr lang="en-US" altLang="ja-JP" sz="2400" b="1" dirty="0"/>
                  <a:t>A</a:t>
                </a:r>
                <a:r>
                  <a:rPr lang="en-US" altLang="ja-JP" sz="2400" dirty="0"/>
                  <a:t>, </a:t>
                </a:r>
                <a:r>
                  <a:rPr lang="en-US" altLang="ja-JP" sz="2400" b="1" dirty="0"/>
                  <a:t>B</a:t>
                </a:r>
                <a:r>
                  <a:rPr lang="en-US" altLang="ja-JP" sz="2400" dirty="0"/>
                  <a:t>, π).     (</a:t>
                </a:r>
                <a:r>
                  <a:rPr lang="sv-SE" altLang="ja-JP" sz="2400" i="1" dirty="0"/>
                  <a:t>t</a:t>
                </a:r>
                <a:r>
                  <a:rPr lang="sv-SE" altLang="ja-JP" sz="2400" dirty="0"/>
                  <a:t> = [1, T])</a:t>
                </a:r>
                <a:endParaRPr lang="en-US" altLang="ja-JP" sz="2400" dirty="0"/>
              </a:p>
              <a:p>
                <a:r>
                  <a:rPr lang="sv-SE" altLang="ja-JP" sz="2400" b="1" dirty="0"/>
                  <a:t>O</a:t>
                </a:r>
                <a:r>
                  <a:rPr lang="sv-SE" altLang="ja-JP" sz="2400" dirty="0"/>
                  <a:t>∈{</a:t>
                </a:r>
                <a:r>
                  <a:rPr lang="sv-SE" altLang="ja-JP" sz="2400" b="1" dirty="0"/>
                  <a:t>o</a:t>
                </a:r>
                <a:r>
                  <a:rPr lang="sv-SE" altLang="ja-JP" sz="2400" baseline="-25000" dirty="0"/>
                  <a:t>1</a:t>
                </a:r>
                <a:r>
                  <a:rPr lang="sv-SE" altLang="ja-JP" sz="2400" dirty="0"/>
                  <a:t>, </a:t>
                </a:r>
                <a:r>
                  <a:rPr lang="sv-SE" altLang="ja-JP" sz="2400" b="1" dirty="0"/>
                  <a:t>o</a:t>
                </a:r>
                <a:r>
                  <a:rPr lang="sv-SE" altLang="ja-JP" sz="2400" baseline="-25000" dirty="0"/>
                  <a:t>2</a:t>
                </a:r>
                <a:r>
                  <a:rPr lang="sv-SE" altLang="ja-JP" sz="2400" dirty="0"/>
                  <a:t>, ..., </a:t>
                </a:r>
                <a:r>
                  <a:rPr lang="sv-SE" altLang="ja-JP" sz="2400" b="1" dirty="0" err="1"/>
                  <a:t>o</a:t>
                </a:r>
                <a:r>
                  <a:rPr lang="sv-SE" altLang="ja-JP" sz="2400" i="1" baseline="-25000" dirty="0" err="1"/>
                  <a:t>K</a:t>
                </a:r>
                <a:r>
                  <a:rPr lang="sv-SE" altLang="ja-JP" sz="2400" dirty="0"/>
                  <a:t>}, </a:t>
                </a:r>
                <a:r>
                  <a:rPr lang="sv-SE" altLang="ja-JP" sz="2400" i="1" dirty="0"/>
                  <a:t>K</a:t>
                </a:r>
                <a:r>
                  <a:rPr lang="sv-SE" altLang="ja-JP" sz="2400" dirty="0"/>
                  <a:t>: </a:t>
                </a:r>
                <a:r>
                  <a:rPr lang="sv-SE" altLang="ja-JP" sz="2400" dirty="0" err="1"/>
                  <a:t>Possible</a:t>
                </a:r>
                <a:r>
                  <a:rPr lang="sv-SE" altLang="ja-JP" sz="2400" dirty="0"/>
                  <a:t> Observations</a:t>
                </a:r>
              </a:p>
              <a:p>
                <a:r>
                  <a:rPr lang="sv-SE" altLang="ja-JP" sz="2400" b="1" dirty="0"/>
                  <a:t>X</a:t>
                </a:r>
                <a:r>
                  <a:rPr lang="sv-SE" altLang="ja-JP" sz="2400" dirty="0"/>
                  <a:t>∈{</a:t>
                </a:r>
                <a:r>
                  <a:rPr lang="sv-SE" altLang="ja-JP" sz="2400" b="1" dirty="0"/>
                  <a:t>x</a:t>
                </a:r>
                <a:r>
                  <a:rPr lang="sv-SE" altLang="ja-JP" sz="2400" baseline="-25000" dirty="0"/>
                  <a:t>1</a:t>
                </a:r>
                <a:r>
                  <a:rPr lang="sv-SE" altLang="ja-JP" sz="2400" dirty="0"/>
                  <a:t>, </a:t>
                </a:r>
                <a:r>
                  <a:rPr lang="sv-SE" altLang="ja-JP" sz="2400" b="1" dirty="0"/>
                  <a:t>x</a:t>
                </a:r>
                <a:r>
                  <a:rPr lang="sv-SE" altLang="ja-JP" sz="2400" baseline="-25000" dirty="0"/>
                  <a:t>2</a:t>
                </a:r>
                <a:r>
                  <a:rPr lang="sv-SE" altLang="ja-JP" sz="2400" dirty="0"/>
                  <a:t>, ..., </a:t>
                </a:r>
                <a:r>
                  <a:rPr lang="sv-SE" altLang="ja-JP" sz="2400" b="1" dirty="0" err="1"/>
                  <a:t>x</a:t>
                </a:r>
                <a:r>
                  <a:rPr lang="sv-SE" altLang="ja-JP" sz="2400" i="1" baseline="-25000" dirty="0" err="1"/>
                  <a:t>N</a:t>
                </a:r>
                <a:r>
                  <a:rPr lang="sv-SE" altLang="ja-JP" sz="2400" dirty="0"/>
                  <a:t>},  </a:t>
                </a:r>
                <a:r>
                  <a:rPr lang="sv-SE" altLang="ja-JP" sz="2400" i="1" dirty="0"/>
                  <a:t>N</a:t>
                </a:r>
                <a:r>
                  <a:rPr lang="sv-SE" altLang="ja-JP" sz="2400" dirty="0"/>
                  <a:t>: </a:t>
                </a:r>
                <a:r>
                  <a:rPr lang="sv-SE" altLang="ja-JP" sz="2400" dirty="0" err="1"/>
                  <a:t>Possible</a:t>
                </a:r>
                <a:r>
                  <a:rPr lang="sv-SE" altLang="ja-JP" sz="2400" dirty="0"/>
                  <a:t> </a:t>
                </a:r>
                <a:r>
                  <a:rPr lang="sv-SE" altLang="ja-JP" sz="2400" dirty="0" err="1"/>
                  <a:t>Hidden</a:t>
                </a:r>
                <a:r>
                  <a:rPr lang="sv-SE" altLang="ja-JP" sz="2400" dirty="0"/>
                  <a:t> State</a:t>
                </a:r>
              </a:p>
              <a:p>
                <a:pPr marL="0" indent="0">
                  <a:buNone/>
                </a:pPr>
                <a:endParaRPr lang="sv-SE" altLang="ja-JP" sz="2400" dirty="0"/>
              </a:p>
              <a:p>
                <a:pPr marL="0" indent="0">
                  <a:buNone/>
                </a:pPr>
                <a:r>
                  <a:rPr lang="sv-SE" altLang="ja-JP" sz="2400" b="1" u="sng" dirty="0"/>
                  <a:t>Preparation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v-SE" altLang="ja-JP" sz="2400" dirty="0"/>
              </a:p>
              <a:p>
                <a:pPr marL="0" indent="0">
                  <a:buNone/>
                </a:pPr>
                <a:r>
                  <a:rPr lang="sv-SE" altLang="ja-JP" sz="2400" dirty="0"/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altLang="ja-JP" sz="2400" dirty="0"/>
              </a:p>
              <a:p>
                <a:pPr marL="0" indent="0">
                  <a:buNone/>
                </a:pPr>
                <a:r>
                  <a:rPr lang="sv-SE" altLang="ja-JP" sz="2400" dirty="0"/>
                  <a:t>so,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sv-SE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767D0E0-EBB7-1B44-B635-9F99E6108D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844" t="-2725" b="-10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BCBFA3FC-4095-F74A-B844-18A0129E1C62}"/>
              </a:ext>
            </a:extLst>
          </p:cNvPr>
          <p:cNvGrpSpPr/>
          <p:nvPr/>
        </p:nvGrpSpPr>
        <p:grpSpPr>
          <a:xfrm>
            <a:off x="8930244" y="2400875"/>
            <a:ext cx="2423556" cy="2299457"/>
            <a:chOff x="8707832" y="3301005"/>
            <a:chExt cx="3136392" cy="3028543"/>
          </a:xfrm>
        </p:grpSpPr>
        <p:sp>
          <p:nvSpPr>
            <p:cNvPr id="42" name="円/楕円 41">
              <a:extLst>
                <a:ext uri="{FF2B5EF4-FFF2-40B4-BE49-F238E27FC236}">
                  <a16:creationId xmlns:a16="http://schemas.microsoft.com/office/drawing/2014/main" id="{FA827BE5-FEF2-A643-B24B-2DCA8EF20982}"/>
                </a:ext>
              </a:extLst>
            </p:cNvPr>
            <p:cNvSpPr/>
            <p:nvPr/>
          </p:nvSpPr>
          <p:spPr>
            <a:xfrm>
              <a:off x="8707832" y="3506456"/>
              <a:ext cx="1116000" cy="1116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X t-1</a:t>
              </a:r>
              <a:endParaRPr kumimoji="1" lang="ja-JP" altLang="en-US" sz="1400"/>
            </a:p>
          </p:txBody>
        </p:sp>
        <p:sp>
          <p:nvSpPr>
            <p:cNvPr id="43" name="円/楕円 42">
              <a:extLst>
                <a:ext uri="{FF2B5EF4-FFF2-40B4-BE49-F238E27FC236}">
                  <a16:creationId xmlns:a16="http://schemas.microsoft.com/office/drawing/2014/main" id="{E6485ECB-4724-B344-8032-96426E8E4DBF}"/>
                </a:ext>
              </a:extLst>
            </p:cNvPr>
            <p:cNvSpPr/>
            <p:nvPr/>
          </p:nvSpPr>
          <p:spPr>
            <a:xfrm>
              <a:off x="10728224" y="3506456"/>
              <a:ext cx="1116000" cy="1116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X t</a:t>
              </a:r>
              <a:endParaRPr kumimoji="1" lang="ja-JP" altLang="en-US" sz="1400"/>
            </a:p>
          </p:txBody>
        </p: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95EFDFC2-BFE9-4648-8D9E-37BD4A5CAAC5}"/>
                </a:ext>
              </a:extLst>
            </p:cNvPr>
            <p:cNvCxnSpPr>
              <a:cxnSpLocks/>
              <a:stCxn id="42" idx="6"/>
              <a:endCxn id="43" idx="2"/>
            </p:cNvCxnSpPr>
            <p:nvPr/>
          </p:nvCxnSpPr>
          <p:spPr>
            <a:xfrm>
              <a:off x="9823832" y="4064456"/>
              <a:ext cx="9043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円/楕円 46">
              <a:extLst>
                <a:ext uri="{FF2B5EF4-FFF2-40B4-BE49-F238E27FC236}">
                  <a16:creationId xmlns:a16="http://schemas.microsoft.com/office/drawing/2014/main" id="{B57DC2D2-3D2F-6741-9025-5B2DBF55101B}"/>
                </a:ext>
              </a:extLst>
            </p:cNvPr>
            <p:cNvSpPr/>
            <p:nvPr/>
          </p:nvSpPr>
          <p:spPr>
            <a:xfrm>
              <a:off x="10728224" y="5213548"/>
              <a:ext cx="1116000" cy="111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O t</a:t>
              </a:r>
              <a:endParaRPr kumimoji="1" lang="ja-JP" altLang="en-US" sz="1400"/>
            </a:p>
          </p:txBody>
        </p: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0CA01150-0FEC-7443-9078-61FE518C2656}"/>
                </a:ext>
              </a:extLst>
            </p:cNvPr>
            <p:cNvCxnSpPr>
              <a:cxnSpLocks/>
              <a:stCxn id="43" idx="4"/>
              <a:endCxn id="47" idx="0"/>
            </p:cNvCxnSpPr>
            <p:nvPr/>
          </p:nvCxnSpPr>
          <p:spPr>
            <a:xfrm>
              <a:off x="11286224" y="4622456"/>
              <a:ext cx="0" cy="591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ED636CCA-F913-7148-BC21-A7607B7C5958}"/>
                </a:ext>
              </a:extLst>
            </p:cNvPr>
            <p:cNvSpPr/>
            <p:nvPr/>
          </p:nvSpPr>
          <p:spPr>
            <a:xfrm>
              <a:off x="10007364" y="3301005"/>
              <a:ext cx="53732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ja-JP" sz="4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ja-JP" alt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D0E762F4-559A-8942-AA83-AA570D1DE8FF}"/>
                </a:ext>
              </a:extLst>
            </p:cNvPr>
            <p:cNvSpPr/>
            <p:nvPr/>
          </p:nvSpPr>
          <p:spPr>
            <a:xfrm>
              <a:off x="10526303" y="4511327"/>
              <a:ext cx="54854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ja-JP" sz="4000" b="1" dirty="0">
                  <a:ln w="0"/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  <a:endParaRPr lang="ja-JP" altLang="en-US" sz="4000" b="1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817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0F9AD8-30B9-4743-A68D-BD54EAEAF3E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sv-SE" altLang="ja-JP" sz="2800" b="1" dirty="0" err="1"/>
              <a:t>Question</a:t>
            </a:r>
            <a:r>
              <a:rPr lang="sv-SE" altLang="ja-JP" sz="2800" b="1" dirty="0"/>
              <a:t> 1: </a:t>
            </a:r>
            <a:r>
              <a:rPr lang="sv-SE" altLang="ja-JP" sz="2400" b="1" dirty="0" err="1"/>
              <a:t>This</a:t>
            </a:r>
            <a:r>
              <a:rPr lang="sv-SE" altLang="ja-JP" sz="2400" b="1" dirty="0"/>
              <a:t> problem </a:t>
            </a:r>
            <a:r>
              <a:rPr lang="sv-SE" altLang="ja-JP" sz="2400" b="1" dirty="0" err="1"/>
              <a:t>can</a:t>
            </a:r>
            <a:r>
              <a:rPr lang="sv-SE" altLang="ja-JP" sz="2400" b="1" dirty="0"/>
              <a:t> be </a:t>
            </a:r>
            <a:r>
              <a:rPr lang="sv-SE" altLang="ja-JP" sz="2400" b="1" dirty="0" err="1"/>
              <a:t>formulated</a:t>
            </a:r>
            <a:r>
              <a:rPr lang="sv-SE" altLang="ja-JP" sz="2400" b="1" dirty="0"/>
              <a:t> in matrix form. </a:t>
            </a:r>
            <a:r>
              <a:rPr lang="sv-SE" altLang="ja-JP" sz="2400" b="1" dirty="0" err="1"/>
              <a:t>Please</a:t>
            </a:r>
            <a:r>
              <a:rPr lang="sv-SE" altLang="ja-JP" sz="2400" b="1" dirty="0"/>
              <a:t> </a:t>
            </a:r>
            <a:r>
              <a:rPr lang="sv-SE" altLang="ja-JP" sz="2400" b="1" dirty="0" err="1"/>
              <a:t>specify</a:t>
            </a:r>
            <a:r>
              <a:rPr lang="sv-SE" altLang="ja-JP" sz="2400" b="1" dirty="0"/>
              <a:t> </a:t>
            </a:r>
            <a:br>
              <a:rPr lang="sv-SE" altLang="ja-JP" sz="2400" b="1" dirty="0"/>
            </a:br>
            <a:r>
              <a:rPr lang="sv-SE" altLang="ja-JP" sz="2400" b="1" dirty="0"/>
              <a:t>		the initial </a:t>
            </a:r>
            <a:r>
              <a:rPr lang="sv-SE" altLang="ja-JP" sz="2400" b="1" dirty="0" err="1"/>
              <a:t>probability</a:t>
            </a:r>
            <a:r>
              <a:rPr lang="sv-SE" altLang="ja-JP" sz="2400" b="1" dirty="0"/>
              <a:t> </a:t>
            </a:r>
            <a:r>
              <a:rPr lang="sv-SE" altLang="ja-JP" sz="2400" b="1" dirty="0" err="1"/>
              <a:t>vector</a:t>
            </a:r>
            <a:r>
              <a:rPr lang="sv-SE" altLang="ja-JP" sz="2400" b="1" dirty="0"/>
              <a:t> </a:t>
            </a:r>
            <a:r>
              <a:rPr lang="el-GR" altLang="ja-JP" sz="2400" b="1" dirty="0"/>
              <a:t>π, </a:t>
            </a:r>
            <a:r>
              <a:rPr lang="sv-SE" altLang="ja-JP" sz="2400" b="1" dirty="0"/>
              <a:t>the </a:t>
            </a:r>
            <a:r>
              <a:rPr lang="sv-SE" altLang="ja-JP" sz="2400" b="1" dirty="0" err="1"/>
              <a:t>transition</a:t>
            </a:r>
            <a:r>
              <a:rPr lang="sv-SE" altLang="ja-JP" sz="2400" b="1" dirty="0"/>
              <a:t> </a:t>
            </a:r>
            <a:r>
              <a:rPr lang="sv-SE" altLang="ja-JP" sz="2400" b="1" dirty="0" err="1"/>
              <a:t>probability</a:t>
            </a:r>
            <a:r>
              <a:rPr lang="sv-SE" altLang="ja-JP" sz="2400" b="1" dirty="0"/>
              <a:t> matrix A </a:t>
            </a:r>
            <a:br>
              <a:rPr lang="sv-SE" altLang="ja-JP" sz="2400" b="1" dirty="0"/>
            </a:br>
            <a:r>
              <a:rPr lang="sv-SE" altLang="ja-JP" sz="2400" b="1" dirty="0"/>
              <a:t>		and the observation </a:t>
            </a:r>
            <a:r>
              <a:rPr lang="sv-SE" altLang="ja-JP" sz="2400" b="1" dirty="0" err="1"/>
              <a:t>probability</a:t>
            </a:r>
            <a:r>
              <a:rPr lang="sv-SE" altLang="ja-JP" sz="2400" b="1" dirty="0"/>
              <a:t> matrix B.</a:t>
            </a:r>
            <a:endParaRPr kumimoji="1" lang="ja-JP" altLang="en-US" sz="2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767D0E0-EBB7-1B44-B635-9F99E6108D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Autofit/>
              </a:bodyPr>
              <a:lstStyle/>
              <a:p>
                <a:r>
                  <a:rPr lang="sv-SE" altLang="ja-JP" sz="2400" dirty="0"/>
                  <a:t>We </a:t>
                </a:r>
                <a:r>
                  <a:rPr lang="sv-SE" altLang="ja-JP" sz="2400" dirty="0" err="1"/>
                  <a:t>define</a:t>
                </a:r>
                <a:r>
                  <a:rPr lang="sv-SE" altLang="ja-JP" sz="2400" dirty="0"/>
                  <a:t> the forward </a:t>
                </a:r>
                <a:r>
                  <a:rPr lang="sv-SE" altLang="ja-JP" sz="2400" dirty="0" err="1"/>
                  <a:t>path</a:t>
                </a:r>
                <a:r>
                  <a:rPr lang="sv-SE" altLang="ja-JP" sz="2400" dirty="0"/>
                  <a:t> as </a:t>
                </a:r>
                <a14:m>
                  <m:oMath xmlns:m="http://schemas.openxmlformats.org/officeDocument/2006/math">
                    <m:r>
                      <a:rPr lang="sv-SE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ja-JP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sv-SE" altLang="ja-JP" sz="2400" dirty="0"/>
                  <a:t>P(</a:t>
                </a:r>
                <a:r>
                  <a:rPr lang="sv-SE" altLang="ja-JP" sz="2400" b="1" i="1" dirty="0"/>
                  <a:t>o</a:t>
                </a:r>
                <a:r>
                  <a:rPr lang="sv-SE" altLang="ja-JP" sz="2400" b="1" i="1" baseline="-25000" dirty="0"/>
                  <a:t>1</a:t>
                </a:r>
                <a:r>
                  <a:rPr lang="sv-SE" altLang="ja-JP" sz="2400" i="1" dirty="0"/>
                  <a:t>,</a:t>
                </a:r>
                <a:r>
                  <a:rPr lang="sv-SE" altLang="ja-JP" sz="2400" b="1" i="1" dirty="0"/>
                  <a:t>o</a:t>
                </a:r>
                <a:r>
                  <a:rPr lang="sv-SE" altLang="ja-JP" sz="2400" b="1" i="1" baseline="-25000" dirty="0"/>
                  <a:t>2</a:t>
                </a:r>
                <a:r>
                  <a:rPr lang="sv-SE" altLang="ja-JP" sz="2400" i="1" dirty="0"/>
                  <a:t>,...,</a:t>
                </a:r>
                <a:r>
                  <a:rPr lang="sv-SE" altLang="ja-JP" sz="2400" b="1" i="1" dirty="0"/>
                  <a:t>o</a:t>
                </a:r>
                <a:r>
                  <a:rPr lang="sv-SE" altLang="ja-JP" sz="2400" b="1" i="1" baseline="-25000" dirty="0"/>
                  <a:t>t</a:t>
                </a:r>
                <a:r>
                  <a:rPr lang="sv-SE" altLang="ja-JP" sz="2400" dirty="0"/>
                  <a:t>, x</a:t>
                </a:r>
                <a:r>
                  <a:rPr lang="sv-SE" altLang="ja-JP" sz="2400" baseline="-25000" dirty="0"/>
                  <a:t>t</a:t>
                </a:r>
                <a:r>
                  <a:rPr lang="sv-SE" altLang="ja-JP" sz="2400" dirty="0"/>
                  <a:t>=</a:t>
                </a:r>
                <a:r>
                  <a:rPr lang="en-US" altLang="ja-JP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altLang="ja-JP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sv-SE" altLang="ja-JP" sz="2400" dirty="0"/>
                  <a:t>|</a:t>
                </a:r>
                <a:r>
                  <a:rPr lang="el-GR" altLang="ja-JP" sz="2400" dirty="0"/>
                  <a:t>λ)</a:t>
                </a:r>
                <a:r>
                  <a:rPr lang="en-US" altLang="ja-JP" sz="2400" dirty="0"/>
                  <a:t>,  where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400" b="0" i="1" baseline="-2500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ja-JP" sz="2400" dirty="0"/>
                  <a:t> is the state at </a:t>
                </a:r>
                <a:r>
                  <a:rPr lang="en-US" altLang="ja-JP" sz="2400" i="1" dirty="0"/>
                  <a:t>t</a:t>
                </a:r>
                <a:r>
                  <a:rPr lang="en-US" altLang="ja-JP" sz="2400" dirty="0"/>
                  <a:t>. 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altLang="ja-JP" sz="2400" b="0" i="0" baseline="-2500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400" b="0" i="1" baseline="-2500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sv-SE" altLang="ja-JP" sz="2400" dirty="0"/>
                  <a:t> : ”the </a:t>
                </a:r>
                <a:r>
                  <a:rPr lang="sv-SE" altLang="ja-JP" sz="2400" i="1" dirty="0"/>
                  <a:t>t</a:t>
                </a:r>
                <a:r>
                  <a:rPr lang="sv-SE" altLang="ja-JP" sz="2400" dirty="0"/>
                  <a:t> </a:t>
                </a:r>
                <a:r>
                  <a:rPr lang="sv-SE" altLang="ja-JP" sz="2400" dirty="0" err="1"/>
                  <a:t>state</a:t>
                </a:r>
                <a:r>
                  <a:rPr lang="sv-SE" altLang="ja-JP" sz="2400" dirty="0"/>
                  <a:t> in the </a:t>
                </a:r>
                <a:r>
                  <a:rPr lang="sv-SE" altLang="ja-JP" sz="2400" dirty="0" err="1"/>
                  <a:t>sequence</a:t>
                </a:r>
                <a:r>
                  <a:rPr lang="sv-SE" altLang="ja-JP" sz="2400" dirty="0"/>
                  <a:t> </a:t>
                </a:r>
                <a:r>
                  <a:rPr lang="sv-SE" altLang="ja-JP" sz="2400" dirty="0" err="1"/>
                  <a:t>of</a:t>
                </a:r>
                <a:r>
                  <a:rPr lang="sv-SE" altLang="ja-JP" sz="2400" dirty="0"/>
                  <a:t> </a:t>
                </a:r>
                <a:r>
                  <a:rPr lang="sv-SE" altLang="ja-JP" sz="2400" dirty="0" err="1"/>
                  <a:t>states</a:t>
                </a:r>
                <a:r>
                  <a:rPr lang="sv-SE" altLang="ja-JP" sz="2400" dirty="0"/>
                  <a:t> is </a:t>
                </a:r>
                <a:r>
                  <a:rPr lang="sv-SE" altLang="ja-JP" sz="2400" dirty="0" err="1"/>
                  <a:t>state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400" i="1" baseline="-25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sv-SE" altLang="ja-JP" sz="2400" dirty="0"/>
                  <a:t>”</a:t>
                </a:r>
              </a:p>
              <a:p>
                <a:pPr marL="0" indent="0">
                  <a:buNone/>
                </a:pPr>
                <a:endParaRPr lang="sv-SE" altLang="ja-JP" sz="2400" dirty="0"/>
              </a:p>
              <a:p>
                <a:r>
                  <a:rPr lang="sv-SE" altLang="ja-JP" sz="2400" dirty="0"/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  <m:r>
                            <a:rPr lang="en-US" altLang="ja-JP" sz="2400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𝑞𝑗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𝑞𝑗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𝑞𝑗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US" altLang="ja-JP" sz="2400" dirty="0"/>
                        <m:t>π</m:t>
                      </m:r>
                      <m:r>
                        <a:rPr lang="en-US" altLang="ja-JP" sz="2400" i="1" baseline="-2500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sv-SE" altLang="ja-JP" sz="2400" b="1" i="1" dirty="0"/>
                        <m:t>o</m:t>
                      </m:r>
                      <m:r>
                        <m:rPr>
                          <m:nor/>
                        </m:rPr>
                        <a:rPr lang="en-US" altLang="ja-JP" sz="2400" b="1" i="1" baseline="-25000" dirty="0"/>
                        <m:t>0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400" dirty="0">
                  <a:ea typeface="Cambria Math" panose="02040503050406030204" pitchFamily="18" charset="0"/>
                </a:endParaRPr>
              </a:p>
              <a:p>
                <a:r>
                  <a:rPr lang="sv-SE" altLang="ja-JP" sz="2400" dirty="0"/>
                  <a:t>W</a:t>
                </a:r>
                <a:r>
                  <a:rPr lang="sv-SE" altLang="ja-JP" sz="2400" dirty="0" err="1"/>
                  <a:t>hen</a:t>
                </a:r>
                <a:r>
                  <a:rPr lang="sv-SE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sv-SE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ja-JP" sz="2400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sv-SE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ja-JP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US" altLang="ja-JP" sz="2400" b="1" i="1" baseline="-2500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ja-JP" sz="24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US" altLang="ja-JP" sz="2400" b="1" i="1" baseline="-2500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ja-JP" sz="240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US" altLang="ja-JP" sz="2400" b="1" i="1" baseline="-2500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ja-JP" sz="24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400" i="1" baseline="-250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sz="2400">
                            <a:latin typeface="Cambria Math" panose="02040503050406030204" pitchFamily="18" charset="0"/>
                          </a:rPr>
                          <m:t>qj</m:t>
                        </m:r>
                        <m:r>
                          <a:rPr lang="en-US" altLang="ja-JP" sz="240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m:rPr>
                            <m:nor/>
                          </m:rPr>
                          <a:rPr lang="el-GR" altLang="ja-JP" sz="2400" dirty="0"/>
                          <m:t>λ</m:t>
                        </m:r>
                      </m:e>
                    </m:d>
                  </m:oMath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</m:t>
                      </m:r>
                      <m:r>
                        <a:rPr lang="en-US" altLang="ja-JP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2400"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ja-JP" sz="2400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−1∗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𝐴𝑖</m:t>
                          </m:r>
                          <m:r>
                            <a:rPr lang="en-US" altLang="ja-JP" sz="2400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𝐵𝑗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𝑶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24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767D0E0-EBB7-1B44-B635-9F99E6108D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724" t="-2180" r="-844" b="-381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52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0F9AD8-30B9-4743-A68D-BD54EAEAF3E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sv-SE" altLang="ja-JP" sz="2800" b="1" dirty="0" err="1"/>
              <a:t>Question</a:t>
            </a:r>
            <a:r>
              <a:rPr lang="sv-SE" altLang="ja-JP" sz="2800" b="1" dirty="0"/>
              <a:t> 1: </a:t>
            </a:r>
            <a:r>
              <a:rPr lang="sv-SE" altLang="ja-JP" sz="2400" b="1" dirty="0" err="1"/>
              <a:t>This</a:t>
            </a:r>
            <a:r>
              <a:rPr lang="sv-SE" altLang="ja-JP" sz="2400" b="1" dirty="0"/>
              <a:t> problem </a:t>
            </a:r>
            <a:r>
              <a:rPr lang="sv-SE" altLang="ja-JP" sz="2400" b="1" dirty="0" err="1"/>
              <a:t>can</a:t>
            </a:r>
            <a:r>
              <a:rPr lang="sv-SE" altLang="ja-JP" sz="2400" b="1" dirty="0"/>
              <a:t> be </a:t>
            </a:r>
            <a:r>
              <a:rPr lang="sv-SE" altLang="ja-JP" sz="2400" b="1" dirty="0" err="1"/>
              <a:t>formulated</a:t>
            </a:r>
            <a:r>
              <a:rPr lang="sv-SE" altLang="ja-JP" sz="2400" b="1" dirty="0"/>
              <a:t> in matrix form. </a:t>
            </a:r>
            <a:r>
              <a:rPr lang="sv-SE" altLang="ja-JP" sz="2400" b="1" dirty="0" err="1"/>
              <a:t>Please</a:t>
            </a:r>
            <a:r>
              <a:rPr lang="sv-SE" altLang="ja-JP" sz="2400" b="1" dirty="0"/>
              <a:t> </a:t>
            </a:r>
            <a:r>
              <a:rPr lang="sv-SE" altLang="ja-JP" sz="2400" b="1" dirty="0" err="1"/>
              <a:t>specify</a:t>
            </a:r>
            <a:r>
              <a:rPr lang="sv-SE" altLang="ja-JP" sz="2400" b="1" dirty="0"/>
              <a:t> </a:t>
            </a:r>
            <a:br>
              <a:rPr lang="sv-SE" altLang="ja-JP" sz="2400" b="1" dirty="0"/>
            </a:br>
            <a:r>
              <a:rPr lang="sv-SE" altLang="ja-JP" sz="2400" b="1" dirty="0"/>
              <a:t>		the initial </a:t>
            </a:r>
            <a:r>
              <a:rPr lang="sv-SE" altLang="ja-JP" sz="2400" b="1" dirty="0" err="1"/>
              <a:t>probability</a:t>
            </a:r>
            <a:r>
              <a:rPr lang="sv-SE" altLang="ja-JP" sz="2400" b="1" dirty="0"/>
              <a:t> </a:t>
            </a:r>
            <a:r>
              <a:rPr lang="sv-SE" altLang="ja-JP" sz="2400" b="1" dirty="0" err="1"/>
              <a:t>vector</a:t>
            </a:r>
            <a:r>
              <a:rPr lang="sv-SE" altLang="ja-JP" sz="2400" b="1" dirty="0"/>
              <a:t> </a:t>
            </a:r>
            <a:r>
              <a:rPr lang="el-GR" altLang="ja-JP" sz="2400" b="1" dirty="0"/>
              <a:t>π, </a:t>
            </a:r>
            <a:r>
              <a:rPr lang="sv-SE" altLang="ja-JP" sz="2400" b="1" dirty="0"/>
              <a:t>the </a:t>
            </a:r>
            <a:r>
              <a:rPr lang="sv-SE" altLang="ja-JP" sz="2400" b="1" dirty="0" err="1"/>
              <a:t>transition</a:t>
            </a:r>
            <a:r>
              <a:rPr lang="sv-SE" altLang="ja-JP" sz="2400" b="1" dirty="0"/>
              <a:t> </a:t>
            </a:r>
            <a:r>
              <a:rPr lang="sv-SE" altLang="ja-JP" sz="2400" b="1" dirty="0" err="1"/>
              <a:t>probability</a:t>
            </a:r>
            <a:r>
              <a:rPr lang="sv-SE" altLang="ja-JP" sz="2400" b="1" dirty="0"/>
              <a:t> matrix A </a:t>
            </a:r>
            <a:br>
              <a:rPr lang="sv-SE" altLang="ja-JP" sz="2400" b="1" dirty="0"/>
            </a:br>
            <a:r>
              <a:rPr lang="sv-SE" altLang="ja-JP" sz="2400" b="1" dirty="0"/>
              <a:t>		and the observation </a:t>
            </a:r>
            <a:r>
              <a:rPr lang="sv-SE" altLang="ja-JP" sz="2400" b="1" dirty="0" err="1"/>
              <a:t>probability</a:t>
            </a:r>
            <a:r>
              <a:rPr lang="sv-SE" altLang="ja-JP" sz="2400" b="1" dirty="0"/>
              <a:t> matrix B.</a:t>
            </a:r>
            <a:endParaRPr kumimoji="1" lang="ja-JP" altLang="en-US" sz="2400" b="1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C59D3CB1-79E5-7341-A172-33962042F798}"/>
              </a:ext>
            </a:extLst>
          </p:cNvPr>
          <p:cNvGrpSpPr/>
          <p:nvPr/>
        </p:nvGrpSpPr>
        <p:grpSpPr>
          <a:xfrm>
            <a:off x="5534309" y="1815968"/>
            <a:ext cx="6087715" cy="4676907"/>
            <a:chOff x="4489843" y="1815968"/>
            <a:chExt cx="6087715" cy="4676907"/>
          </a:xfrm>
        </p:grpSpPr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85E7DDCD-E783-D74F-9DBF-461AF3DC97A5}"/>
                </a:ext>
              </a:extLst>
            </p:cNvPr>
            <p:cNvSpPr/>
            <p:nvPr/>
          </p:nvSpPr>
          <p:spPr>
            <a:xfrm>
              <a:off x="5718000" y="2561675"/>
              <a:ext cx="756000" cy="756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q</a:t>
              </a:r>
              <a:r>
                <a:rPr kumimoji="1" lang="en-US" altLang="ja-JP" sz="2400" baseline="-25000" dirty="0"/>
                <a:t>1</a:t>
              </a:r>
              <a:endParaRPr kumimoji="1" lang="ja-JP" altLang="en-US" sz="2400" baseline="-25000"/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20EE3A48-8259-CE47-BDBF-9F44E97E0061}"/>
                </a:ext>
              </a:extLst>
            </p:cNvPr>
            <p:cNvSpPr/>
            <p:nvPr/>
          </p:nvSpPr>
          <p:spPr>
            <a:xfrm>
              <a:off x="5718000" y="3758315"/>
              <a:ext cx="756000" cy="756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q</a:t>
              </a:r>
              <a:r>
                <a:rPr kumimoji="1" lang="en-US" altLang="ja-JP" sz="2400" baseline="-25000" dirty="0"/>
                <a:t>2</a:t>
              </a:r>
              <a:endParaRPr kumimoji="1" lang="ja-JP" altLang="en-US" sz="2400" baseline="-25000"/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E394966C-4F2A-954E-BE83-EA1EF7C07E60}"/>
                </a:ext>
              </a:extLst>
            </p:cNvPr>
            <p:cNvSpPr/>
            <p:nvPr/>
          </p:nvSpPr>
          <p:spPr>
            <a:xfrm>
              <a:off x="5718000" y="5736875"/>
              <a:ext cx="756000" cy="756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err="1"/>
                <a:t>q</a:t>
              </a:r>
              <a:r>
                <a:rPr kumimoji="1" lang="en-US" altLang="ja-JP" sz="2400" baseline="-25000" dirty="0" err="1"/>
                <a:t>N</a:t>
              </a:r>
              <a:endParaRPr kumimoji="1" lang="ja-JP" altLang="en-US" sz="2400" baseline="-25000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A4284AA4-BD2B-0B49-B7D9-FBD6BCC236ED}"/>
                </a:ext>
              </a:extLst>
            </p:cNvPr>
            <p:cNvCxnSpPr/>
            <p:nvPr/>
          </p:nvCxnSpPr>
          <p:spPr>
            <a:xfrm>
              <a:off x="6084763" y="4647673"/>
              <a:ext cx="0" cy="97200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1E9B1D2-3EB2-AB49-82FE-374D2B6C3EB7}"/>
                </a:ext>
              </a:extLst>
            </p:cNvPr>
            <p:cNvSpPr/>
            <p:nvPr/>
          </p:nvSpPr>
          <p:spPr>
            <a:xfrm>
              <a:off x="5773304" y="1815968"/>
              <a:ext cx="67999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ja-JP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t-1</a:t>
              </a:r>
              <a:endParaRPr lang="ja-JP" altLang="en-US" sz="2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79D6FE95-8020-8146-BB56-0B8CB71185F2}"/>
                </a:ext>
              </a:extLst>
            </p:cNvPr>
            <p:cNvSpPr/>
            <p:nvPr/>
          </p:nvSpPr>
          <p:spPr>
            <a:xfrm>
              <a:off x="8491680" y="4002388"/>
              <a:ext cx="756000" cy="756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err="1"/>
                <a:t>q</a:t>
              </a:r>
              <a:r>
                <a:rPr kumimoji="1" lang="en-US" altLang="ja-JP" sz="2400" baseline="-25000" dirty="0" err="1"/>
                <a:t>j</a:t>
              </a:r>
              <a:endParaRPr kumimoji="1" lang="ja-JP" altLang="en-US" sz="2400" baseline="-2500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3EF7C1C-AD20-974F-B6DA-DB1356F6AB1A}"/>
                </a:ext>
              </a:extLst>
            </p:cNvPr>
            <p:cNvSpPr/>
            <p:nvPr/>
          </p:nvSpPr>
          <p:spPr>
            <a:xfrm>
              <a:off x="8726520" y="1815968"/>
              <a:ext cx="320922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ja-JP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</a:t>
              </a:r>
              <a:endParaRPr lang="ja-JP" altLang="en-US" sz="2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D09AC0D7-60C6-4C41-ADE9-F6C33854D55B}"/>
                </a:ext>
              </a:extLst>
            </p:cNvPr>
            <p:cNvSpPr/>
            <p:nvPr/>
          </p:nvSpPr>
          <p:spPr>
            <a:xfrm>
              <a:off x="8508980" y="2561675"/>
              <a:ext cx="756000" cy="756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q</a:t>
              </a:r>
              <a:r>
                <a:rPr kumimoji="1" lang="en-US" altLang="ja-JP" sz="2400" baseline="-25000" dirty="0"/>
                <a:t>1</a:t>
              </a:r>
              <a:endParaRPr kumimoji="1" lang="ja-JP" altLang="en-US" sz="2400" baseline="-25000"/>
            </a:p>
          </p:txBody>
        </p:sp>
        <p:sp>
          <p:nvSpPr>
            <p:cNvPr id="19" name="円/楕円 18">
              <a:extLst>
                <a:ext uri="{FF2B5EF4-FFF2-40B4-BE49-F238E27FC236}">
                  <a16:creationId xmlns:a16="http://schemas.microsoft.com/office/drawing/2014/main" id="{EB6D3E81-B9BD-BC4B-B86F-5FBD05E16F7E}"/>
                </a:ext>
              </a:extLst>
            </p:cNvPr>
            <p:cNvSpPr/>
            <p:nvPr/>
          </p:nvSpPr>
          <p:spPr>
            <a:xfrm>
              <a:off x="8508040" y="5736875"/>
              <a:ext cx="756000" cy="756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q</a:t>
              </a:r>
              <a:r>
                <a:rPr kumimoji="1" lang="en-US" altLang="ja-JP" sz="2400" baseline="-25000" dirty="0"/>
                <a:t>1</a:t>
              </a:r>
              <a:endParaRPr kumimoji="1" lang="ja-JP" altLang="en-US" sz="2400" baseline="-25000"/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32C4A890-F623-9646-B31D-F4B8963BC8B2}"/>
                </a:ext>
              </a:extLst>
            </p:cNvPr>
            <p:cNvCxnSpPr>
              <a:cxnSpLocks/>
              <a:stCxn id="6" idx="6"/>
              <a:endCxn id="14" idx="1"/>
            </p:cNvCxnSpPr>
            <p:nvPr/>
          </p:nvCxnSpPr>
          <p:spPr>
            <a:xfrm>
              <a:off x="6474000" y="2939675"/>
              <a:ext cx="2128394" cy="1173427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FC49A585-3CA1-F541-A005-4584AF2F8C8D}"/>
                </a:ext>
              </a:extLst>
            </p:cNvPr>
            <p:cNvCxnSpPr>
              <a:cxnSpLocks/>
              <a:stCxn id="8" idx="6"/>
              <a:endCxn id="14" idx="2"/>
            </p:cNvCxnSpPr>
            <p:nvPr/>
          </p:nvCxnSpPr>
          <p:spPr>
            <a:xfrm>
              <a:off x="6474000" y="4136315"/>
              <a:ext cx="2017680" cy="24407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EA3B1294-3A45-6847-A494-E1955203F2B5}"/>
                </a:ext>
              </a:extLst>
            </p:cNvPr>
            <p:cNvCxnSpPr>
              <a:cxnSpLocks/>
              <a:stCxn id="9" idx="7"/>
              <a:endCxn id="14" idx="3"/>
            </p:cNvCxnSpPr>
            <p:nvPr/>
          </p:nvCxnSpPr>
          <p:spPr>
            <a:xfrm flipV="1">
              <a:off x="6363286" y="4647674"/>
              <a:ext cx="2239108" cy="1199915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348B68A9-AF5A-AA42-AFBE-9BAD2FEBBCD1}"/>
                    </a:ext>
                  </a:extLst>
                </p:cNvPr>
                <p:cNvSpPr/>
                <p:nvPr/>
              </p:nvSpPr>
              <p:spPr>
                <a:xfrm>
                  <a:off x="4541011" y="2737614"/>
                  <a:ext cx="1176989" cy="4001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sz="20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ja-JP" sz="2000" b="0" i="1" cap="none" spc="0" baseline="-2500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000" b="0" i="1" cap="none" spc="0" baseline="-2500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−1(1)</m:t>
                        </m:r>
                      </m:oMath>
                    </m:oMathPara>
                  </a14:m>
                  <a:endParaRPr lang="ja-JP" altLang="en-US" sz="20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348B68A9-AF5A-AA42-AFBE-9BAD2FEBBC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011" y="2737614"/>
                  <a:ext cx="1176989" cy="400110"/>
                </a:xfrm>
                <a:prstGeom prst="rect">
                  <a:avLst/>
                </a:prstGeom>
                <a:blipFill>
                  <a:blip r:embed="rId2"/>
                  <a:stretch>
                    <a:fillRect b="-1935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15F8B171-ABF0-E64B-9F87-2FBCAD2AF915}"/>
                    </a:ext>
                  </a:extLst>
                </p:cNvPr>
                <p:cNvSpPr/>
                <p:nvPr/>
              </p:nvSpPr>
              <p:spPr>
                <a:xfrm>
                  <a:off x="4541011" y="3936260"/>
                  <a:ext cx="1176989" cy="4001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sz="20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ja-JP" sz="2000" b="0" i="1" cap="none" spc="0" baseline="-2500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000" b="0" i="1" cap="none" spc="0" baseline="-2500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−1(2)</m:t>
                        </m:r>
                      </m:oMath>
                    </m:oMathPara>
                  </a14:m>
                  <a:endParaRPr lang="ja-JP" altLang="en-US" sz="20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15F8B171-ABF0-E64B-9F87-2FBCAD2AF9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011" y="3936260"/>
                  <a:ext cx="1176989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875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A1CA566E-2057-8E44-B3B1-171F43A8F2FC}"/>
                    </a:ext>
                  </a:extLst>
                </p:cNvPr>
                <p:cNvSpPr/>
                <p:nvPr/>
              </p:nvSpPr>
              <p:spPr>
                <a:xfrm>
                  <a:off x="4489843" y="5914820"/>
                  <a:ext cx="1228157" cy="4001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sz="20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ja-JP" sz="2000" b="0" i="1" cap="none" spc="0" baseline="-2500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000" b="0" i="1" cap="none" spc="0" baseline="-2500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−1(</m:t>
                        </m:r>
                        <m:r>
                          <a:rPr lang="en-US" altLang="ja-JP" sz="20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ja-JP" sz="20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ja-JP" altLang="en-US" sz="20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A1CA566E-2057-8E44-B3B1-171F43A8F2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9843" y="5914820"/>
                  <a:ext cx="1228157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875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D421B5E3-8A4A-6A4E-90C2-8AFDDDF40AEE}"/>
                </a:ext>
              </a:extLst>
            </p:cNvPr>
            <p:cNvSpPr/>
            <p:nvPr/>
          </p:nvSpPr>
          <p:spPr>
            <a:xfrm>
              <a:off x="6988403" y="3231582"/>
              <a:ext cx="857991" cy="3786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b="1" dirty="0">
                  <a:solidFill>
                    <a:schemeClr val="tx1"/>
                  </a:solidFill>
                </a:rPr>
                <a:t>A</a:t>
              </a:r>
              <a:r>
                <a:rPr kumimoji="1" lang="en-US" altLang="ja-JP" sz="2400" b="1" baseline="-25000" dirty="0">
                  <a:solidFill>
                    <a:schemeClr val="tx1"/>
                  </a:solidFill>
                </a:rPr>
                <a:t>1, j</a:t>
              </a:r>
              <a:endParaRPr kumimoji="1" lang="ja-JP" altLang="en-US" sz="2400" b="1" baseline="-25000">
                <a:solidFill>
                  <a:schemeClr val="tx1"/>
                </a:solidFill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E281DDB8-4113-F443-BA8D-9BD5F5F37CCA}"/>
                </a:ext>
              </a:extLst>
            </p:cNvPr>
            <p:cNvSpPr/>
            <p:nvPr/>
          </p:nvSpPr>
          <p:spPr>
            <a:xfrm>
              <a:off x="6992439" y="4069011"/>
              <a:ext cx="857991" cy="3786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b="1" dirty="0">
                  <a:solidFill>
                    <a:schemeClr val="tx1"/>
                  </a:solidFill>
                </a:rPr>
                <a:t>A</a:t>
              </a:r>
              <a:r>
                <a:rPr lang="en-US" altLang="ja-JP" sz="2400" b="1" baseline="-25000" dirty="0">
                  <a:solidFill>
                    <a:schemeClr val="tx1"/>
                  </a:solidFill>
                </a:rPr>
                <a:t>2</a:t>
              </a:r>
              <a:r>
                <a:rPr kumimoji="1" lang="en-US" altLang="ja-JP" sz="2400" b="1" baseline="-25000" dirty="0">
                  <a:solidFill>
                    <a:schemeClr val="tx1"/>
                  </a:solidFill>
                </a:rPr>
                <a:t>, j</a:t>
              </a:r>
              <a:endParaRPr kumimoji="1" lang="ja-JP" altLang="en-US" sz="2400" b="1" baseline="-25000">
                <a:solidFill>
                  <a:schemeClr val="tx1"/>
                </a:solidFill>
              </a:endParaRP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EEE569A6-AA10-644B-8BE9-97975539F8AF}"/>
                </a:ext>
              </a:extLst>
            </p:cNvPr>
            <p:cNvSpPr/>
            <p:nvPr/>
          </p:nvSpPr>
          <p:spPr>
            <a:xfrm>
              <a:off x="6988402" y="5031171"/>
              <a:ext cx="857991" cy="3786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b="1" dirty="0">
                  <a:solidFill>
                    <a:schemeClr val="tx1"/>
                  </a:solidFill>
                </a:rPr>
                <a:t>A</a:t>
              </a:r>
              <a:r>
                <a:rPr lang="en-US" altLang="ja-JP" sz="2400" b="1" baseline="-25000" dirty="0">
                  <a:solidFill>
                    <a:schemeClr val="tx1"/>
                  </a:solidFill>
                </a:rPr>
                <a:t>N</a:t>
              </a:r>
              <a:r>
                <a:rPr kumimoji="1" lang="en-US" altLang="ja-JP" sz="2400" b="1" baseline="-25000" dirty="0">
                  <a:solidFill>
                    <a:schemeClr val="tx1"/>
                  </a:solidFill>
                </a:rPr>
                <a:t>, j</a:t>
              </a:r>
              <a:endParaRPr kumimoji="1" lang="ja-JP" altLang="en-US" sz="2400" b="1" baseline="-2500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C571D7B-F7D7-0F48-87D7-FD8FEDE73E1D}"/>
                </a:ext>
              </a:extLst>
            </p:cNvPr>
            <p:cNvSpPr/>
            <p:nvPr/>
          </p:nvSpPr>
          <p:spPr>
            <a:xfrm>
              <a:off x="9619488" y="5892917"/>
              <a:ext cx="756000" cy="599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 err="1"/>
                <a:t>O</a:t>
              </a:r>
              <a:r>
                <a:rPr kumimoji="1" lang="en-US" altLang="ja-JP" sz="2800" baseline="-25000" dirty="0" err="1"/>
                <a:t>t</a:t>
              </a:r>
              <a:endParaRPr kumimoji="1" lang="ja-JP" altLang="en-US" sz="2800" baseline="-25000"/>
            </a:p>
          </p:txBody>
        </p:sp>
        <p:cxnSp>
          <p:nvCxnSpPr>
            <p:cNvPr id="37" name="カギ線コネクタ 36">
              <a:extLst>
                <a:ext uri="{FF2B5EF4-FFF2-40B4-BE49-F238E27FC236}">
                  <a16:creationId xmlns:a16="http://schemas.microsoft.com/office/drawing/2014/main" id="{744345EF-19BB-1648-BC11-290FEDCCCE8D}"/>
                </a:ext>
              </a:extLst>
            </p:cNvPr>
            <p:cNvCxnSpPr>
              <a:cxnSpLocks/>
              <a:stCxn id="14" idx="5"/>
              <a:endCxn id="35" idx="0"/>
            </p:cNvCxnSpPr>
            <p:nvPr/>
          </p:nvCxnSpPr>
          <p:spPr>
            <a:xfrm rot="16200000" flipH="1">
              <a:off x="8944606" y="4840034"/>
              <a:ext cx="1245243" cy="86052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35324B92-CB7C-5847-BCE9-9D18ABE2A941}"/>
                    </a:ext>
                  </a:extLst>
                </p:cNvPr>
                <p:cNvSpPr/>
                <p:nvPr/>
              </p:nvSpPr>
              <p:spPr>
                <a:xfrm>
                  <a:off x="9417418" y="5090097"/>
                  <a:ext cx="1160140" cy="4057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2400" b="1" dirty="0">
                      <a:solidFill>
                        <a:schemeClr val="tx1"/>
                      </a:solidFill>
                    </a:rPr>
                    <a:t>B</a:t>
                  </a:r>
                  <a:r>
                    <a:rPr kumimoji="1" lang="en-US" altLang="ja-JP" sz="2400" b="1" baseline="-25000" dirty="0" err="1">
                      <a:solidFill>
                        <a:schemeClr val="tx1"/>
                      </a:solidFill>
                    </a:rPr>
                    <a:t>j</a:t>
                  </a:r>
                  <a:r>
                    <a:rPr kumimoji="1" lang="en-US" altLang="ja-JP" sz="2400" b="1" dirty="0">
                      <a:solidFill>
                        <a:schemeClr val="tx1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sv-SE" altLang="ja-JP" sz="2400" b="1" i="1" dirty="0">
                          <a:solidFill>
                            <a:schemeClr val="tx1"/>
                          </a:solidFill>
                        </a:rPr>
                        <m:t>o</m:t>
                      </m:r>
                      <m:r>
                        <m:rPr>
                          <m:nor/>
                        </m:rPr>
                        <a:rPr lang="en-US" altLang="ja-JP" sz="2400" b="1" i="1" baseline="-25000" dirty="0" smtClean="0">
                          <a:solidFill>
                            <a:schemeClr val="tx1"/>
                          </a:solidFill>
                        </a:rPr>
                        <m:t>t</m:t>
                      </m:r>
                    </m:oMath>
                  </a14:m>
                  <a:r>
                    <a:rPr kumimoji="1" lang="en-US" altLang="ja-JP" sz="2400" b="1" dirty="0">
                      <a:solidFill>
                        <a:schemeClr val="tx1"/>
                      </a:solidFill>
                    </a:rPr>
                    <a:t>)</a:t>
                  </a:r>
                  <a:endParaRPr kumimoji="1" lang="ja-JP" altLang="en-US" sz="2400" b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35324B92-CB7C-5847-BCE9-9D18ABE2A9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7418" y="5090097"/>
                  <a:ext cx="1160140" cy="405723"/>
                </a:xfrm>
                <a:prstGeom prst="rect">
                  <a:avLst/>
                </a:prstGeom>
                <a:blipFill>
                  <a:blip r:embed="rId5"/>
                  <a:stretch>
                    <a:fillRect t="-14706" b="-3235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正方形/長方形 38">
                  <a:extLst>
                    <a:ext uri="{FF2B5EF4-FFF2-40B4-BE49-F238E27FC236}">
                      <a16:creationId xmlns:a16="http://schemas.microsoft.com/office/drawing/2014/main" id="{AA4FA12C-172D-1141-ADB3-0913F298A60E}"/>
                    </a:ext>
                  </a:extLst>
                </p:cNvPr>
                <p:cNvSpPr/>
                <p:nvPr/>
              </p:nvSpPr>
              <p:spPr>
                <a:xfrm>
                  <a:off x="9247680" y="4180333"/>
                  <a:ext cx="686278" cy="4001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ja-JP" altLang="en-US" sz="20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ja-JP" sz="2000" b="0" i="1" cap="none" spc="0" baseline="-2500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altLang="ja-JP" sz="2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(j)</a:t>
                  </a:r>
                  <a:endParaRPr lang="ja-JP" altLang="en-US" sz="20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39" name="正方形/長方形 38">
                  <a:extLst>
                    <a:ext uri="{FF2B5EF4-FFF2-40B4-BE49-F238E27FC236}">
                      <a16:creationId xmlns:a16="http://schemas.microsoft.com/office/drawing/2014/main" id="{AA4FA12C-172D-1141-ADB3-0913F298A6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7680" y="4180333"/>
                  <a:ext cx="686278" cy="400110"/>
                </a:xfrm>
                <a:prstGeom prst="rect">
                  <a:avLst/>
                </a:prstGeom>
                <a:blipFill>
                  <a:blip r:embed="rId6"/>
                  <a:stretch>
                    <a:fillRect t="-6061" r="-12727" b="-3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1B9AD8DD-2EDE-B147-B686-382E081C7B49}"/>
                  </a:ext>
                </a:extLst>
              </p:cNvPr>
              <p:cNvSpPr/>
              <p:nvPr/>
            </p:nvSpPr>
            <p:spPr>
              <a:xfrm>
                <a:off x="411948" y="2018544"/>
                <a:ext cx="4854137" cy="15898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r>
                      <a:rPr lang="sv-SE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ja-JP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  <m:r>
                            <a:rPr lang="en-US" altLang="ja-JP" sz="2400" b="1" i="1" baseline="-2500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  <m:r>
                            <a:rPr lang="en-US" altLang="ja-JP" sz="2400" b="1" i="1" baseline="-2500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  <m:r>
                            <a:rPr lang="en-US" altLang="ja-JP" sz="2400" b="1" i="1" baseline="-2500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baseline="-2500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qj</m:t>
                          </m:r>
                          <m: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m:rPr>
                              <m:nor/>
                            </m:rPr>
                            <a:rPr lang="el-GR" altLang="ja-JP" sz="2400" dirty="0"/>
                            <m:t>λ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r>
                  <a:rPr lang="en-US" altLang="ja-JP" sz="2400" b="0" dirty="0"/>
                  <a:t>   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ja-JP" sz="24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4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−1∗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𝐴𝑖</m:t>
                        </m:r>
                        <m:r>
                          <a:rPr lang="en-US" altLang="ja-JP" sz="24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ja-JP" sz="24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𝑶</m:t>
                        </m:r>
                        <m:r>
                          <a:rPr lang="en-US" altLang="ja-JP" sz="24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ja-JP" altLang="en-US" sz="2400"/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1B9AD8DD-2EDE-B147-B686-382E081C7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48" y="2018544"/>
                <a:ext cx="4854137" cy="1589859"/>
              </a:xfrm>
              <a:prstGeom prst="rect">
                <a:avLst/>
              </a:prstGeom>
              <a:blipFill>
                <a:blip r:embed="rId7"/>
                <a:stretch>
                  <a:fillRect l="-1042" b="-5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4A7D77C1-DDF2-0146-B374-BB641DB042F7}"/>
                  </a:ext>
                </a:extLst>
              </p:cNvPr>
              <p:cNvSpPr/>
              <p:nvPr/>
            </p:nvSpPr>
            <p:spPr>
              <a:xfrm>
                <a:off x="838200" y="3988228"/>
                <a:ext cx="4331582" cy="15075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2400" dirty="0"/>
                  <a:t>From the definition of </a:t>
                </a:r>
                <a14:m>
                  <m:oMath xmlns:m="http://schemas.openxmlformats.org/officeDocument/2006/math">
                    <m:r>
                      <a:rPr lang="sv-SE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altLang="ja-JP" sz="2400" dirty="0"/>
                  <a:t>,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l-GR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sv-SE" altLang="ja-JP" sz="2400" dirty="0"/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4A7D77C1-DDF2-0146-B374-BB641DB042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88228"/>
                <a:ext cx="4331582" cy="1507592"/>
              </a:xfrm>
              <a:prstGeom prst="rect">
                <a:avLst/>
              </a:prstGeom>
              <a:blipFill>
                <a:blip r:embed="rId8"/>
                <a:stretch>
                  <a:fillRect l="-2041" t="-50413" b="-11652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9AE9CCAC-15BE-144B-B57D-3E7995E26447}"/>
                  </a:ext>
                </a:extLst>
              </p:cNvPr>
              <p:cNvSpPr/>
              <p:nvPr/>
            </p:nvSpPr>
            <p:spPr>
              <a:xfrm>
                <a:off x="838200" y="5661878"/>
                <a:ext cx="485413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2400" u="sng" dirty="0"/>
                  <a:t>So, we can formulate </a:t>
                </a:r>
                <a14:m>
                  <m:oMath xmlns:m="http://schemas.openxmlformats.org/officeDocument/2006/math">
                    <m:r>
                      <a:rPr lang="en-US" altLang="ja-JP" sz="2400" i="1" u="sng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sz="2400" i="1" u="sng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1" i="1" u="sng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e>
                        <m:r>
                          <a:rPr lang="en-US" altLang="ja-JP" sz="24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altLang="ja-JP" sz="2400" u="sng" dirty="0"/>
                  <a:t> with A, B, and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ja-JP" sz="2400" u="sng" dirty="0"/>
                      <m:t>π</m:t>
                    </m:r>
                    <m:r>
                      <m:rPr>
                        <m:nor/>
                      </m:rPr>
                      <a:rPr lang="en-US" altLang="ja-JP" sz="2400" b="0" i="0" u="sng" dirty="0" smtClean="0"/>
                      <m:t>.</m:t>
                    </m:r>
                  </m:oMath>
                </a14:m>
                <a:endParaRPr lang="ja-JP" altLang="en-US" sz="2400" u="sng"/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9AE9CCAC-15BE-144B-B57D-3E7995E26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61878"/>
                <a:ext cx="4854137" cy="830997"/>
              </a:xfrm>
              <a:prstGeom prst="rect">
                <a:avLst/>
              </a:prstGeom>
              <a:blipFill>
                <a:blip r:embed="rId9"/>
                <a:stretch>
                  <a:fillRect l="-1828" t="-4545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003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0F9AD8-30B9-4743-A68D-BD54EAEAF3E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sv-SE" altLang="ja-JP" sz="2800" b="1" dirty="0" err="1"/>
              <a:t>Question</a:t>
            </a:r>
            <a:r>
              <a:rPr lang="sv-SE" altLang="ja-JP" sz="2800" b="1" dirty="0"/>
              <a:t> 2: </a:t>
            </a:r>
            <a:r>
              <a:rPr lang="sv-SE" altLang="ja-JP" sz="2800" b="1" dirty="0" err="1"/>
              <a:t>What</a:t>
            </a:r>
            <a:r>
              <a:rPr lang="sv-SE" altLang="ja-JP" sz="2800" b="1" dirty="0"/>
              <a:t> is the </a:t>
            </a:r>
            <a:r>
              <a:rPr lang="sv-SE" altLang="ja-JP" sz="2800" b="1" dirty="0" err="1"/>
              <a:t>result</a:t>
            </a:r>
            <a:r>
              <a:rPr lang="sv-SE" altLang="ja-JP" sz="2800" b="1" dirty="0"/>
              <a:t> </a:t>
            </a:r>
            <a:r>
              <a:rPr lang="sv-SE" altLang="ja-JP" sz="2800" b="1" dirty="0" err="1"/>
              <a:t>of</a:t>
            </a:r>
            <a:r>
              <a:rPr lang="sv-SE" altLang="ja-JP" sz="2800" b="1" dirty="0"/>
              <a:t> </a:t>
            </a:r>
            <a:r>
              <a:rPr lang="sv-SE" altLang="ja-JP" sz="2800" b="1" dirty="0" err="1"/>
              <a:t>this</a:t>
            </a:r>
            <a:r>
              <a:rPr lang="sv-SE" altLang="ja-JP" sz="2800" b="1" dirty="0"/>
              <a:t> operation?</a:t>
            </a:r>
            <a:endParaRPr kumimoji="1" lang="ja-JP" altLang="en-US" sz="2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767D0E0-EBB7-1B44-B635-9F99E6108D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5"/>
                <a:ext cx="4077357" cy="4667250"/>
              </a:xfrm>
            </p:spPr>
            <p:txBody>
              <a:bodyPr>
                <a:normAutofit fontScale="92500"/>
              </a:bodyPr>
              <a:lstStyle/>
              <a:p>
                <a:pPr marL="0" indent="0" algn="just">
                  <a:buNone/>
                </a:pPr>
                <a:r>
                  <a:rPr lang="sv-SE" altLang="ja-JP" sz="2400" dirty="0"/>
                  <a:t>We </a:t>
                </a:r>
                <a:r>
                  <a:rPr lang="sv-SE" altLang="ja-JP" sz="2400" dirty="0" err="1"/>
                  <a:t>multiply</a:t>
                </a:r>
                <a:r>
                  <a:rPr lang="sv-SE" altLang="ja-JP" sz="2400" dirty="0"/>
                  <a:t> the </a:t>
                </a:r>
                <a:r>
                  <a:rPr lang="sv-SE" altLang="ja-JP" sz="2400" dirty="0" err="1"/>
                  <a:t>transition</a:t>
                </a:r>
                <a:r>
                  <a:rPr lang="sv-SE" altLang="ja-JP" sz="2400" dirty="0"/>
                  <a:t> matrix (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sv-SE" altLang="ja-JP" sz="2400" dirty="0"/>
                  <a:t>) with </a:t>
                </a:r>
                <a:r>
                  <a:rPr lang="sv-SE" altLang="ja-JP" sz="2400" dirty="0" err="1"/>
                  <a:t>our</a:t>
                </a:r>
                <a:r>
                  <a:rPr lang="sv-SE" altLang="ja-JP" sz="2400" dirty="0"/>
                  <a:t> </a:t>
                </a:r>
                <a:r>
                  <a:rPr lang="sv-SE" altLang="ja-JP" sz="2400" dirty="0" err="1"/>
                  <a:t>current</a:t>
                </a:r>
                <a:r>
                  <a:rPr lang="sv-SE" altLang="ja-JP" sz="2400" dirty="0"/>
                  <a:t> </a:t>
                </a:r>
                <a:r>
                  <a:rPr lang="sv-SE" altLang="ja-JP" sz="2400" dirty="0" err="1"/>
                  <a:t>estimate</a:t>
                </a:r>
                <a:r>
                  <a:rPr lang="sv-SE" altLang="ja-JP" sz="2400" dirty="0"/>
                  <a:t> </a:t>
                </a:r>
                <a:r>
                  <a:rPr lang="sv-SE" altLang="ja-JP" sz="2400" dirty="0" err="1"/>
                  <a:t>of</a:t>
                </a:r>
                <a:r>
                  <a:rPr lang="sv-SE" altLang="ja-JP" sz="2400" dirty="0"/>
                  <a:t> </a:t>
                </a:r>
                <a:r>
                  <a:rPr lang="sv-SE" altLang="ja-JP" sz="2400" dirty="0" err="1"/>
                  <a:t>states</a:t>
                </a:r>
                <a:r>
                  <a:rPr lang="en-US" altLang="ja-JP" sz="2400" dirty="0"/>
                  <a:t> (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𝑃𝑖</m:t>
                    </m:r>
                  </m:oMath>
                </a14:m>
                <a:r>
                  <a:rPr lang="sv-SE" altLang="ja-JP" sz="2400" dirty="0"/>
                  <a:t>). </a:t>
                </a:r>
              </a:p>
              <a:p>
                <a:pPr marL="0" indent="0">
                  <a:buNone/>
                </a:pPr>
                <a:endParaRPr lang="sv-SE" altLang="ja-JP" sz="2400" dirty="0"/>
              </a:p>
              <a:p>
                <a:pPr marL="0" indent="0">
                  <a:buNone/>
                </a:pPr>
                <a:r>
                  <a:rPr lang="sv-SE" altLang="ja-JP" sz="2400" dirty="0" err="1"/>
                  <a:t>When</a:t>
                </a:r>
                <a:r>
                  <a:rPr lang="sv-SE" altLang="ja-JP" sz="2400" dirty="0"/>
                  <a:t> X</a:t>
                </a:r>
                <a:r>
                  <a:rPr lang="sv-SE" altLang="ja-JP" sz="1800" dirty="0"/>
                  <a:t>t-1</a:t>
                </a:r>
                <a:r>
                  <a:rPr lang="sv-SE" altLang="ja-JP" sz="2400" dirty="0"/>
                  <a:t>=C1, P(X</a:t>
                </a:r>
                <a:r>
                  <a:rPr lang="sv-SE" altLang="ja-JP" sz="1800" dirty="0"/>
                  <a:t>t</a:t>
                </a:r>
                <a:r>
                  <a:rPr lang="sv-SE" altLang="ja-JP" sz="2400" dirty="0"/>
                  <a:t>=C1)=0.5.</a:t>
                </a:r>
              </a:p>
              <a:p>
                <a:pPr marL="0" indent="0">
                  <a:buNone/>
                </a:pPr>
                <a:r>
                  <a:rPr lang="sv-SE" altLang="ja-JP" sz="2400" dirty="0" err="1"/>
                  <a:t>When</a:t>
                </a:r>
                <a:r>
                  <a:rPr lang="sv-SE" altLang="ja-JP" sz="2400" dirty="0"/>
                  <a:t> X</a:t>
                </a:r>
                <a:r>
                  <a:rPr lang="sv-SE" altLang="ja-JP" sz="1800" dirty="0"/>
                  <a:t>t-1</a:t>
                </a:r>
                <a:r>
                  <a:rPr lang="sv-SE" altLang="ja-JP" sz="2400" dirty="0"/>
                  <a:t>=C2, P(X</a:t>
                </a:r>
                <a:r>
                  <a:rPr lang="sv-SE" altLang="ja-JP" sz="1800" dirty="0"/>
                  <a:t>t</a:t>
                </a:r>
                <a:r>
                  <a:rPr lang="sv-SE" altLang="ja-JP" sz="2400" dirty="0"/>
                  <a:t>=C2)=0.5.</a:t>
                </a:r>
              </a:p>
              <a:p>
                <a:pPr marL="0" indent="0">
                  <a:buNone/>
                </a:pPr>
                <a:endParaRPr lang="sv-SE" altLang="ja-JP" dirty="0"/>
              </a:p>
              <a:p>
                <a:pPr marL="0" indent="0">
                  <a:buNone/>
                </a:pPr>
                <a:r>
                  <a:rPr lang="sv-SE" altLang="ja-JP" dirty="0" err="1"/>
                  <a:t>Therefore</a:t>
                </a:r>
                <a:r>
                  <a:rPr lang="sv-SE" altLang="ja-JP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𝑃𝑖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sv-SE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sv-SE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767D0E0-EBB7-1B44-B635-9F99E6108D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5"/>
                <a:ext cx="4077357" cy="4667250"/>
              </a:xfrm>
              <a:blipFill>
                <a:blip r:embed="rId2"/>
                <a:stretch>
                  <a:fillRect l="-2484" t="-1635" r="-18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9657A3-FD8E-954E-9A69-59F3BA163FF5}"/>
              </a:ext>
            </a:extLst>
          </p:cNvPr>
          <p:cNvSpPr txBox="1"/>
          <p:nvPr/>
        </p:nvSpPr>
        <p:spPr>
          <a:xfrm>
            <a:off x="1389888" y="21579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C101081E-4D45-6D4A-9D63-AE4E01338F29}"/>
              </a:ext>
            </a:extLst>
          </p:cNvPr>
          <p:cNvGrpSpPr/>
          <p:nvPr/>
        </p:nvGrpSpPr>
        <p:grpSpPr>
          <a:xfrm>
            <a:off x="4915555" y="1825625"/>
            <a:ext cx="7133045" cy="4486275"/>
            <a:chOff x="4435301" y="1825624"/>
            <a:chExt cx="7133045" cy="4486275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2931CE26-69A1-324A-88EF-4B2C487BF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5301" y="1825624"/>
              <a:ext cx="7133045" cy="4486275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C3D9C166-1916-E742-8130-92FD3EA92670}"/>
                </a:ext>
              </a:extLst>
            </p:cNvPr>
            <p:cNvSpPr/>
            <p:nvPr/>
          </p:nvSpPr>
          <p:spPr>
            <a:xfrm>
              <a:off x="4781445" y="3429000"/>
              <a:ext cx="67839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0.5</a:t>
              </a:r>
              <a:endParaRPr lang="ja-JP" altLang="en-US"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1B4287F-CAC8-1B44-8DA5-70322EDE6722}"/>
                </a:ext>
              </a:extLst>
            </p:cNvPr>
            <p:cNvSpPr/>
            <p:nvPr/>
          </p:nvSpPr>
          <p:spPr>
            <a:xfrm>
              <a:off x="5323989" y="3429000"/>
              <a:ext cx="67839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0.5</a:t>
              </a:r>
              <a:endParaRPr lang="ja-JP" altLang="en-US"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016E48D8-B608-D74F-81B2-5A7D4E8C39DB}"/>
                </a:ext>
              </a:extLst>
            </p:cNvPr>
            <p:cNvSpPr/>
            <p:nvPr/>
          </p:nvSpPr>
          <p:spPr>
            <a:xfrm>
              <a:off x="6869944" y="3292223"/>
              <a:ext cx="67839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0.5</a:t>
              </a:r>
              <a:endParaRPr lang="ja-JP" altLang="en-US"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1851A69-D58B-5846-A495-42823966AA74}"/>
                </a:ext>
              </a:extLst>
            </p:cNvPr>
            <p:cNvSpPr/>
            <p:nvPr/>
          </p:nvSpPr>
          <p:spPr>
            <a:xfrm>
              <a:off x="6869943" y="3613179"/>
              <a:ext cx="67839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0.5</a:t>
              </a:r>
              <a:endParaRPr lang="ja-JP" altLang="en-US"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6A363DA-F6BA-804C-A0BD-1FEE0A75020A}"/>
                </a:ext>
              </a:extLst>
            </p:cNvPr>
            <p:cNvSpPr/>
            <p:nvPr/>
          </p:nvSpPr>
          <p:spPr>
            <a:xfrm>
              <a:off x="7323432" y="3292223"/>
              <a:ext cx="67839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0.5</a:t>
              </a:r>
              <a:endParaRPr lang="ja-JP" altLang="en-US"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E7D1081-6683-624C-BA62-BB56CB16207D}"/>
                </a:ext>
              </a:extLst>
            </p:cNvPr>
            <p:cNvSpPr/>
            <p:nvPr/>
          </p:nvSpPr>
          <p:spPr>
            <a:xfrm>
              <a:off x="7323431" y="3613179"/>
              <a:ext cx="67839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0.5</a:t>
              </a:r>
              <a:endParaRPr lang="ja-JP" altLang="en-US"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09C67C9-468E-0F4A-A154-4B4C519D039E}"/>
                </a:ext>
              </a:extLst>
            </p:cNvPr>
            <p:cNvSpPr/>
            <p:nvPr/>
          </p:nvSpPr>
          <p:spPr>
            <a:xfrm>
              <a:off x="10084919" y="3307360"/>
              <a:ext cx="67839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0.1</a:t>
              </a:r>
              <a:endParaRPr lang="ja-JP" altLang="en-US"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094F9EAB-9D4F-734B-BB1E-41008A9CEF54}"/>
                </a:ext>
              </a:extLst>
            </p:cNvPr>
            <p:cNvSpPr/>
            <p:nvPr/>
          </p:nvSpPr>
          <p:spPr>
            <a:xfrm>
              <a:off x="10084919" y="3615694"/>
              <a:ext cx="67839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0.5</a:t>
              </a:r>
              <a:endParaRPr lang="ja-JP" altLang="en-US"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986D4EC-6C0E-D044-B2D4-7594DE13DCAE}"/>
                </a:ext>
              </a:extLst>
            </p:cNvPr>
            <p:cNvSpPr/>
            <p:nvPr/>
          </p:nvSpPr>
          <p:spPr>
            <a:xfrm>
              <a:off x="9631430" y="3611590"/>
              <a:ext cx="67839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0.5</a:t>
              </a:r>
              <a:endParaRPr lang="ja-JP" altLang="en-US"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85FA7F50-A5E2-2E4E-B316-4BCD9AE0E43B}"/>
                </a:ext>
              </a:extLst>
            </p:cNvPr>
            <p:cNvSpPr/>
            <p:nvPr/>
          </p:nvSpPr>
          <p:spPr>
            <a:xfrm>
              <a:off x="9631429" y="3307360"/>
              <a:ext cx="67839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0.9</a:t>
              </a:r>
              <a:endParaRPr lang="ja-JP" altLang="en-US"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863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0F9AD8-30B9-4743-A68D-BD54EAEAF3E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sv-SE" altLang="ja-JP" sz="2800" b="1" dirty="0" err="1"/>
              <a:t>Question</a:t>
            </a:r>
            <a:r>
              <a:rPr lang="sv-SE" altLang="ja-JP" sz="2800" b="1" dirty="0"/>
              <a:t> 3: </a:t>
            </a:r>
            <a:r>
              <a:rPr lang="sv-SE" altLang="ja-JP" sz="2800" b="1" dirty="0" err="1"/>
              <a:t>What</a:t>
            </a:r>
            <a:r>
              <a:rPr lang="sv-SE" altLang="ja-JP" sz="2800" b="1" dirty="0"/>
              <a:t> is the </a:t>
            </a:r>
            <a:r>
              <a:rPr lang="sv-SE" altLang="ja-JP" sz="2800" b="1" dirty="0" err="1"/>
              <a:t>result</a:t>
            </a:r>
            <a:r>
              <a:rPr lang="sv-SE" altLang="ja-JP" sz="2800" b="1" dirty="0"/>
              <a:t> </a:t>
            </a:r>
            <a:r>
              <a:rPr lang="sv-SE" altLang="ja-JP" sz="2800" b="1" dirty="0" err="1"/>
              <a:t>of</a:t>
            </a:r>
            <a:r>
              <a:rPr lang="sv-SE" altLang="ja-JP" sz="2800" b="1" dirty="0"/>
              <a:t> </a:t>
            </a:r>
            <a:r>
              <a:rPr lang="sv-SE" altLang="ja-JP" sz="2800" b="1" dirty="0" err="1"/>
              <a:t>this</a:t>
            </a:r>
            <a:r>
              <a:rPr lang="sv-SE" altLang="ja-JP" sz="2800" b="1" dirty="0"/>
              <a:t> operation?</a:t>
            </a:r>
            <a:endParaRPr kumimoji="1" lang="ja-JP" altLang="en-US" sz="2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40FE0607-B73B-BA4B-870A-B8C4B7C7FD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825625"/>
                <a:ext cx="4098480" cy="4667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sv-SE" altLang="ja-JP" dirty="0"/>
                  <a:t>When X</a:t>
                </a:r>
                <a:r>
                  <a:rPr lang="sv-SE" altLang="ja-JP" sz="2000" dirty="0"/>
                  <a:t>t-1</a:t>
                </a:r>
                <a:r>
                  <a:rPr lang="sv-SE" altLang="ja-JP" dirty="0"/>
                  <a:t>=C1, P(</a:t>
                </a:r>
                <a:r>
                  <a:rPr lang="sv-SE" altLang="ja-JP" b="1" dirty="0"/>
                  <a:t>O</a:t>
                </a:r>
                <a:r>
                  <a:rPr lang="sv-SE" altLang="ja-JP" sz="2000" dirty="0"/>
                  <a:t>t</a:t>
                </a:r>
                <a:r>
                  <a:rPr lang="sv-SE" altLang="ja-JP" dirty="0"/>
                  <a:t>=C1)=0.9.</a:t>
                </a:r>
              </a:p>
              <a:p>
                <a:pPr marL="0" indent="0">
                  <a:buNone/>
                </a:pPr>
                <a:r>
                  <a:rPr lang="sv-SE" altLang="ja-JP" dirty="0" err="1"/>
                  <a:t>When</a:t>
                </a:r>
                <a:r>
                  <a:rPr lang="sv-SE" altLang="ja-JP" dirty="0"/>
                  <a:t> X</a:t>
                </a:r>
                <a:r>
                  <a:rPr lang="sv-SE" altLang="ja-JP" sz="2000" dirty="0"/>
                  <a:t>t-1</a:t>
                </a:r>
                <a:r>
                  <a:rPr lang="sv-SE" altLang="ja-JP" dirty="0"/>
                  <a:t>=C2, P(</a:t>
                </a:r>
                <a:r>
                  <a:rPr lang="sv-SE" altLang="ja-JP" b="1" dirty="0"/>
                  <a:t>O</a:t>
                </a:r>
                <a:r>
                  <a:rPr lang="sv-SE" altLang="ja-JP" sz="2000" dirty="0"/>
                  <a:t>t</a:t>
                </a:r>
                <a:r>
                  <a:rPr lang="sv-SE" altLang="ja-JP" dirty="0"/>
                  <a:t>=C2)=0.5.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ja-JP" dirty="0">
                    <a:latin typeface="Cambria Math" panose="02040503050406030204" pitchFamily="18" charset="0"/>
                  </a:rPr>
                  <a:t>Therefore,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sv-SE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sv-SE" altLang="ja-JP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ja-JP" sz="2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ja-JP" sz="2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ja-JP" dirty="0"/>
                  <a:t>Therefore, </a:t>
                </a:r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ja-JP" i="1" baseline="-2500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altLang="ja-JP" dirty="0"/>
                  <a:t> is </a:t>
                </a:r>
                <a:r>
                  <a:rPr lang="en-US" altLang="ja-JP" b="1" i="1" dirty="0"/>
                  <a:t>Head</a:t>
                </a:r>
                <a:r>
                  <a:rPr lang="en-US" altLang="ja-JP" dirty="0"/>
                  <a:t> </a:t>
                </a:r>
                <a:r>
                  <a:rPr lang="sv-SE" altLang="ja-JP" dirty="0" err="1"/>
                  <a:t>with</a:t>
                </a:r>
                <a:endParaRPr lang="sv-SE" altLang="ja-JP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sv-SE" altLang="ja-JP" dirty="0"/>
                  <a:t> a </a:t>
                </a:r>
                <a:r>
                  <a:rPr lang="sv-SE" altLang="ja-JP" dirty="0" err="1"/>
                  <a:t>probability</a:t>
                </a:r>
                <a:r>
                  <a:rPr lang="sv-SE" altLang="ja-JP" dirty="0"/>
                  <a:t> </a:t>
                </a:r>
                <a:r>
                  <a:rPr lang="sv-SE" altLang="ja-JP" dirty="0" err="1"/>
                  <a:t>of</a:t>
                </a:r>
                <a:r>
                  <a:rPr lang="sv-SE" altLang="ja-JP" dirty="0"/>
                  <a:t> 0.7, and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sv-SE" altLang="ja-JP" b="1" i="1" dirty="0" err="1"/>
                  <a:t>Tail</a:t>
                </a:r>
                <a:r>
                  <a:rPr lang="sv-SE" altLang="ja-JP" dirty="0"/>
                  <a:t> </a:t>
                </a:r>
                <a:r>
                  <a:rPr lang="sv-SE" altLang="ja-JP" dirty="0" err="1"/>
                  <a:t>with</a:t>
                </a:r>
                <a:r>
                  <a:rPr lang="sv-SE" altLang="ja-JP" dirty="0"/>
                  <a:t> a </a:t>
                </a:r>
                <a:r>
                  <a:rPr lang="sv-SE" altLang="ja-JP" dirty="0" err="1"/>
                  <a:t>probability</a:t>
                </a:r>
                <a:r>
                  <a:rPr lang="sv-SE" altLang="ja-JP" dirty="0"/>
                  <a:t> </a:t>
                </a:r>
                <a:r>
                  <a:rPr lang="sv-SE" altLang="ja-JP" dirty="0" err="1"/>
                  <a:t>of</a:t>
                </a:r>
                <a:r>
                  <a:rPr lang="sv-SE" altLang="ja-JP" dirty="0"/>
                  <a:t> 0.3.</a:t>
                </a:r>
              </a:p>
            </p:txBody>
          </p:sp>
        </mc:Choice>
        <mc:Fallback xmlns="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40FE0607-B73B-BA4B-870A-B8C4B7C7F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5"/>
                <a:ext cx="4098480" cy="4667250"/>
              </a:xfrm>
              <a:prstGeom prst="rect">
                <a:avLst/>
              </a:prstGeom>
              <a:blipFill>
                <a:blip r:embed="rId2"/>
                <a:stretch>
                  <a:fillRect l="-1543" t="-2725" r="-3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FC4763A-A3D1-6047-8100-0DACFFAF609D}"/>
              </a:ext>
            </a:extLst>
          </p:cNvPr>
          <p:cNvGrpSpPr/>
          <p:nvPr/>
        </p:nvGrpSpPr>
        <p:grpSpPr>
          <a:xfrm>
            <a:off x="4915555" y="1825625"/>
            <a:ext cx="7133045" cy="4486275"/>
            <a:chOff x="4435301" y="1825624"/>
            <a:chExt cx="7133045" cy="4486275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9DF2FE0E-C794-EE4A-AED4-6ECF9642B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5301" y="1825624"/>
              <a:ext cx="7133045" cy="4486275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0CF0E699-A67C-7145-9916-803A0B395EB5}"/>
                </a:ext>
              </a:extLst>
            </p:cNvPr>
            <p:cNvSpPr/>
            <p:nvPr/>
          </p:nvSpPr>
          <p:spPr>
            <a:xfrm>
              <a:off x="4781445" y="3429000"/>
              <a:ext cx="67839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0.5</a:t>
              </a:r>
              <a:endParaRPr lang="ja-JP" altLang="en-US"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C9A1CE3-3135-164A-8679-EE89D7E98B10}"/>
                </a:ext>
              </a:extLst>
            </p:cNvPr>
            <p:cNvSpPr/>
            <p:nvPr/>
          </p:nvSpPr>
          <p:spPr>
            <a:xfrm>
              <a:off x="5323989" y="3429000"/>
              <a:ext cx="67839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0.5</a:t>
              </a:r>
              <a:endParaRPr lang="ja-JP" altLang="en-US"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BC78C50-74A9-DC46-B3A2-9E4B9402B7E5}"/>
                </a:ext>
              </a:extLst>
            </p:cNvPr>
            <p:cNvSpPr/>
            <p:nvPr/>
          </p:nvSpPr>
          <p:spPr>
            <a:xfrm>
              <a:off x="6869944" y="3292223"/>
              <a:ext cx="67839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0.5</a:t>
              </a:r>
              <a:endParaRPr lang="ja-JP" altLang="en-US"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68106A2-C34F-B34F-90D9-18CE77715424}"/>
                </a:ext>
              </a:extLst>
            </p:cNvPr>
            <p:cNvSpPr/>
            <p:nvPr/>
          </p:nvSpPr>
          <p:spPr>
            <a:xfrm>
              <a:off x="6869943" y="3613179"/>
              <a:ext cx="67839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0.5</a:t>
              </a:r>
              <a:endParaRPr lang="ja-JP" altLang="en-US"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122D5E1E-AB72-664B-88B2-C70E8E07DE8F}"/>
                </a:ext>
              </a:extLst>
            </p:cNvPr>
            <p:cNvSpPr/>
            <p:nvPr/>
          </p:nvSpPr>
          <p:spPr>
            <a:xfrm>
              <a:off x="7323432" y="3292223"/>
              <a:ext cx="67839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0.5</a:t>
              </a:r>
              <a:endParaRPr lang="ja-JP" altLang="en-US"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A6905F5C-2506-2B44-ADD6-671F3E641560}"/>
                </a:ext>
              </a:extLst>
            </p:cNvPr>
            <p:cNvSpPr/>
            <p:nvPr/>
          </p:nvSpPr>
          <p:spPr>
            <a:xfrm>
              <a:off x="7323431" y="3613179"/>
              <a:ext cx="67839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0.5</a:t>
              </a:r>
              <a:endParaRPr lang="ja-JP" altLang="en-US"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5AE2C923-11A8-934D-9852-008193C3D7BE}"/>
                </a:ext>
              </a:extLst>
            </p:cNvPr>
            <p:cNvSpPr/>
            <p:nvPr/>
          </p:nvSpPr>
          <p:spPr>
            <a:xfrm>
              <a:off x="10084919" y="3307360"/>
              <a:ext cx="67839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0.1</a:t>
              </a:r>
              <a:endParaRPr lang="ja-JP" altLang="en-US"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DCAA83F-7478-244C-A7AB-77E934BF5A64}"/>
                </a:ext>
              </a:extLst>
            </p:cNvPr>
            <p:cNvSpPr/>
            <p:nvPr/>
          </p:nvSpPr>
          <p:spPr>
            <a:xfrm>
              <a:off x="10084919" y="3615694"/>
              <a:ext cx="67839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0.5</a:t>
              </a:r>
              <a:endParaRPr lang="ja-JP" altLang="en-US"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C465C61-7A67-D348-9FA9-E31AC2BE2AF9}"/>
                </a:ext>
              </a:extLst>
            </p:cNvPr>
            <p:cNvSpPr/>
            <p:nvPr/>
          </p:nvSpPr>
          <p:spPr>
            <a:xfrm>
              <a:off x="9631430" y="3611590"/>
              <a:ext cx="67839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0.5</a:t>
              </a:r>
              <a:endParaRPr lang="ja-JP" altLang="en-US"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A40A8266-2B5A-AD40-BC6C-0EEB2C63003D}"/>
                </a:ext>
              </a:extLst>
            </p:cNvPr>
            <p:cNvSpPr/>
            <p:nvPr/>
          </p:nvSpPr>
          <p:spPr>
            <a:xfrm>
              <a:off x="9631429" y="3307360"/>
              <a:ext cx="67839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0.9</a:t>
              </a:r>
              <a:endParaRPr lang="ja-JP" altLang="en-US"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5083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A3007EF5-932F-BB4A-8048-CFF6443F96A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>
                <a:normAutofit/>
              </a:bodyPr>
              <a:lstStyle/>
              <a:p>
                <a:r>
                  <a:rPr kumimoji="1" lang="en-US" altLang="ja-JP" sz="2800" b="1" dirty="0"/>
                  <a:t>Question 4: Why is it valid </a:t>
                </a:r>
                <a:r>
                  <a:rPr lang="en-US" altLang="ja-JP" sz="2800" b="1" dirty="0"/>
                  <a:t>to substitute </a:t>
                </a:r>
                <a14:m>
                  <m:oMath xmlns:m="http://schemas.openxmlformats.org/officeDocument/2006/math">
                    <m:r>
                      <a:rPr lang="en-US" altLang="ja-JP" sz="28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ja-JP" sz="2800" b="1" i="1" baseline="-2500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ja-JP" sz="2800" b="1" i="1" baseline="-2500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sz="2800" b="1" i="1" baseline="-2500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ja-JP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b="1" i="1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altLang="ja-JP" sz="2800" b="1" i="1" baseline="-2500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ja-JP" sz="2800" b="1" i="1" baseline="-2500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sz="2800" b="1" i="1" baseline="-2500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ja-JP" sz="2800" b="1" baseline="-25000" dirty="0"/>
                  <a:t> </a:t>
                </a:r>
                <a:r>
                  <a:rPr lang="en-US" altLang="ja-JP" sz="2800" b="1" dirty="0"/>
                  <a:t>with </a:t>
                </a:r>
                <a14:m>
                  <m:oMath xmlns:m="http://schemas.openxmlformats.org/officeDocument/2006/math">
                    <m:r>
                      <a:rPr lang="en-US" altLang="ja-JP" sz="28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ja-JP" sz="2800" b="1" i="1" baseline="-2500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ja-JP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b="1" i="1" smtClean="0">
                        <a:latin typeface="Cambria Math" panose="02040503050406030204" pitchFamily="18" charset="0"/>
                      </a:rPr>
                      <m:t>𝒐𝒕</m:t>
                    </m:r>
                    <m:r>
                      <a:rPr lang="en-US" altLang="ja-JP" sz="28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altLang="ja-JP" sz="2800" b="1" dirty="0"/>
                </a:br>
                <a:br>
                  <a:rPr lang="en-US" altLang="ja-JP" sz="800" b="1" dirty="0"/>
                </a:br>
                <a:br>
                  <a:rPr lang="en-US" altLang="ja-JP" sz="800" b="1" dirty="0"/>
                </a:br>
                <a:r>
                  <a:rPr lang="en-US" altLang="ja-JP" sz="800" b="1" dirty="0"/>
                  <a:t>		</a:t>
                </a:r>
                <a:r>
                  <a:rPr lang="en-US" altLang="ja-JP" sz="2800" b="1" dirty="0"/>
                  <a:t>when we condition on the state </a:t>
                </a:r>
                <a:r>
                  <a:rPr lang="en-US" altLang="ja-JP" sz="2800" b="1" dirty="0" err="1"/>
                  <a:t>X</a:t>
                </a:r>
                <a:r>
                  <a:rPr lang="en-US" altLang="ja-JP" sz="1800" b="1" dirty="0" err="1"/>
                  <a:t>t</a:t>
                </a:r>
                <a:r>
                  <a:rPr lang="en-US" altLang="ja-JP" sz="2800" b="1" dirty="0"/>
                  <a:t> =x</a:t>
                </a:r>
                <a:r>
                  <a:rPr lang="en-US" altLang="ja-JP" sz="1800" b="1" dirty="0"/>
                  <a:t>i</a:t>
                </a:r>
                <a:r>
                  <a:rPr lang="en-US" altLang="ja-JP" sz="2800" b="1" dirty="0"/>
                  <a:t>?</a:t>
                </a:r>
                <a:endParaRPr kumimoji="1" lang="ja-JP" altLang="en-US" sz="2800" b="1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A3007EF5-932F-BB4A-8048-CFF6443F96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086" b="-38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86228A-7EFF-624D-AE58-BDD5A317D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3189"/>
          </a:xfrm>
        </p:spPr>
        <p:txBody>
          <a:bodyPr/>
          <a:lstStyle/>
          <a:p>
            <a:r>
              <a:rPr kumimoji="1" lang="en-US" altLang="ja-JP" dirty="0"/>
              <a:t>When </a:t>
            </a:r>
            <a:r>
              <a:rPr kumimoji="1" lang="en-US" altLang="ja-JP" dirty="0" err="1"/>
              <a:t>X</a:t>
            </a:r>
            <a:r>
              <a:rPr kumimoji="1" lang="en-US" altLang="ja-JP" sz="1800" dirty="0" err="1"/>
              <a:t>t</a:t>
            </a:r>
            <a:r>
              <a:rPr kumimoji="1" lang="en-US" altLang="ja-JP" dirty="0"/>
              <a:t>=x</a:t>
            </a:r>
            <a:r>
              <a:rPr kumimoji="1" lang="en-US" altLang="ja-JP" sz="1800" dirty="0"/>
              <a:t>i</a:t>
            </a:r>
            <a:r>
              <a:rPr kumimoji="1" lang="en-US" altLang="ja-JP" dirty="0"/>
              <a:t> is given, we can ignore O</a:t>
            </a:r>
            <a:r>
              <a:rPr kumimoji="1" lang="en-US" altLang="ja-JP" sz="1800" dirty="0"/>
              <a:t>1:t-1</a:t>
            </a:r>
            <a:r>
              <a:rPr kumimoji="1" lang="en-US" altLang="ja-JP" dirty="0"/>
              <a:t> because there </a:t>
            </a:r>
            <a:r>
              <a:rPr lang="en-US" altLang="ja-JP" dirty="0"/>
              <a:t>is</a:t>
            </a:r>
            <a:r>
              <a:rPr kumimoji="1" lang="en-US" altLang="ja-JP" dirty="0"/>
              <a:t> no arrow from </a:t>
            </a:r>
            <a:r>
              <a:rPr lang="en-US" altLang="ja-JP" dirty="0"/>
              <a:t>O</a:t>
            </a:r>
            <a:r>
              <a:rPr lang="en-US" altLang="ja-JP" sz="1800" dirty="0"/>
              <a:t>1:t-1</a:t>
            </a:r>
            <a:r>
              <a:rPr lang="en-US" altLang="ja-JP" dirty="0"/>
              <a:t> to </a:t>
            </a:r>
            <a:r>
              <a:rPr lang="en-US" altLang="ja-JP" dirty="0" err="1"/>
              <a:t>O</a:t>
            </a:r>
            <a:r>
              <a:rPr lang="en-US" altLang="ja-JP" sz="1800" dirty="0" err="1"/>
              <a:t>t</a:t>
            </a:r>
            <a:r>
              <a:rPr lang="en-US" altLang="ja-JP" dirty="0"/>
              <a:t>.</a:t>
            </a:r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A72F3A00-6D88-3D4C-93C8-ADD52B050347}"/>
              </a:ext>
            </a:extLst>
          </p:cNvPr>
          <p:cNvSpPr/>
          <p:nvPr/>
        </p:nvSpPr>
        <p:spPr>
          <a:xfrm>
            <a:off x="1188132" y="3429000"/>
            <a:ext cx="1116000" cy="111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X 1</a:t>
            </a:r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37988509-A25A-A448-B364-23CC6F4ECD37}"/>
              </a:ext>
            </a:extLst>
          </p:cNvPr>
          <p:cNvSpPr/>
          <p:nvPr/>
        </p:nvSpPr>
        <p:spPr>
          <a:xfrm>
            <a:off x="3208524" y="3429000"/>
            <a:ext cx="1116000" cy="111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X 2</a:t>
            </a:r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56DAF3EF-CFD2-4E49-BAC8-56695B2E42F2}"/>
              </a:ext>
            </a:extLst>
          </p:cNvPr>
          <p:cNvSpPr/>
          <p:nvPr/>
        </p:nvSpPr>
        <p:spPr>
          <a:xfrm>
            <a:off x="5563770" y="3441187"/>
            <a:ext cx="1116000" cy="111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X t-1</a:t>
            </a:r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FA12A54-1B03-9646-B793-5039527C1DEC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2304132" y="3987000"/>
            <a:ext cx="904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9D703FA-9D71-9B41-B132-440389AE02FF}"/>
              </a:ext>
            </a:extLst>
          </p:cNvPr>
          <p:cNvCxnSpPr>
            <a:cxnSpLocks/>
          </p:cNvCxnSpPr>
          <p:nvPr/>
        </p:nvCxnSpPr>
        <p:spPr>
          <a:xfrm>
            <a:off x="5140510" y="3986995"/>
            <a:ext cx="423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D48CC17-75F2-B942-B36E-49D7675EE8DF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4324524" y="3987000"/>
            <a:ext cx="3623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7D74C87-916D-864B-8482-7B672959B5FB}"/>
              </a:ext>
            </a:extLst>
          </p:cNvPr>
          <p:cNvCxnSpPr>
            <a:cxnSpLocks/>
          </p:cNvCxnSpPr>
          <p:nvPr/>
        </p:nvCxnSpPr>
        <p:spPr>
          <a:xfrm flipV="1">
            <a:off x="4694204" y="3984223"/>
            <a:ext cx="502100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円/楕円 23">
            <a:extLst>
              <a:ext uri="{FF2B5EF4-FFF2-40B4-BE49-F238E27FC236}">
                <a16:creationId xmlns:a16="http://schemas.microsoft.com/office/drawing/2014/main" id="{CEDC2582-88EC-8948-8633-AA9C7D73D92C}"/>
              </a:ext>
            </a:extLst>
          </p:cNvPr>
          <p:cNvSpPr/>
          <p:nvPr/>
        </p:nvSpPr>
        <p:spPr>
          <a:xfrm>
            <a:off x="7584162" y="3441187"/>
            <a:ext cx="1116000" cy="111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X t</a:t>
            </a:r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9E4DEB3-7928-894A-B4B4-71687037818E}"/>
              </a:ext>
            </a:extLst>
          </p:cNvPr>
          <p:cNvCxnSpPr>
            <a:cxnSpLocks/>
            <a:stCxn id="9" idx="6"/>
            <a:endCxn id="24" idx="2"/>
          </p:cNvCxnSpPr>
          <p:nvPr/>
        </p:nvCxnSpPr>
        <p:spPr>
          <a:xfrm>
            <a:off x="6679770" y="3999187"/>
            <a:ext cx="904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円/楕円 27">
            <a:extLst>
              <a:ext uri="{FF2B5EF4-FFF2-40B4-BE49-F238E27FC236}">
                <a16:creationId xmlns:a16="http://schemas.microsoft.com/office/drawing/2014/main" id="{650689DB-2975-3942-ACE7-CEA96ED96308}"/>
              </a:ext>
            </a:extLst>
          </p:cNvPr>
          <p:cNvSpPr/>
          <p:nvPr/>
        </p:nvSpPr>
        <p:spPr>
          <a:xfrm>
            <a:off x="9604554" y="3441187"/>
            <a:ext cx="1116000" cy="111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X t+1</a:t>
            </a:r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CE28065-99D9-5D40-AE2C-B71A4A26E5D7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>
            <a:off x="8700162" y="3999187"/>
            <a:ext cx="904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円/楕円 30">
            <a:extLst>
              <a:ext uri="{FF2B5EF4-FFF2-40B4-BE49-F238E27FC236}">
                <a16:creationId xmlns:a16="http://schemas.microsoft.com/office/drawing/2014/main" id="{F84BEA66-7F96-5D45-AACC-163757481D57}"/>
              </a:ext>
            </a:extLst>
          </p:cNvPr>
          <p:cNvSpPr/>
          <p:nvPr/>
        </p:nvSpPr>
        <p:spPr>
          <a:xfrm>
            <a:off x="1188132" y="5123905"/>
            <a:ext cx="1116000" cy="11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 1</a:t>
            </a:r>
            <a:endParaRPr kumimoji="1" lang="ja-JP" altLang="en-US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1D0E6232-519C-7240-944F-95B051DEC21C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10720554" y="3999187"/>
            <a:ext cx="672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円/楕円 55">
            <a:extLst>
              <a:ext uri="{FF2B5EF4-FFF2-40B4-BE49-F238E27FC236}">
                <a16:creationId xmlns:a16="http://schemas.microsoft.com/office/drawing/2014/main" id="{EF0BC619-719F-C244-AFF6-F96AAA1267C7}"/>
              </a:ext>
            </a:extLst>
          </p:cNvPr>
          <p:cNvSpPr/>
          <p:nvPr/>
        </p:nvSpPr>
        <p:spPr>
          <a:xfrm>
            <a:off x="5563770" y="5115187"/>
            <a:ext cx="1116000" cy="11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 t-1</a:t>
            </a:r>
            <a:endParaRPr kumimoji="1" lang="ja-JP" altLang="en-US"/>
          </a:p>
        </p:txBody>
      </p:sp>
      <p:sp>
        <p:nvSpPr>
          <p:cNvPr id="57" name="円/楕円 56">
            <a:extLst>
              <a:ext uri="{FF2B5EF4-FFF2-40B4-BE49-F238E27FC236}">
                <a16:creationId xmlns:a16="http://schemas.microsoft.com/office/drawing/2014/main" id="{DF12C118-4A52-3E40-9FD5-6A9D982DF35F}"/>
              </a:ext>
            </a:extLst>
          </p:cNvPr>
          <p:cNvSpPr/>
          <p:nvPr/>
        </p:nvSpPr>
        <p:spPr>
          <a:xfrm>
            <a:off x="7584162" y="5148279"/>
            <a:ext cx="1116000" cy="11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 t</a:t>
            </a:r>
            <a:endParaRPr kumimoji="1" lang="ja-JP" altLang="en-US"/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6AE17258-32C1-EB43-BED2-695B95DCF881}"/>
              </a:ext>
            </a:extLst>
          </p:cNvPr>
          <p:cNvSpPr/>
          <p:nvPr/>
        </p:nvSpPr>
        <p:spPr>
          <a:xfrm>
            <a:off x="9604554" y="5123905"/>
            <a:ext cx="1116000" cy="11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 t+1</a:t>
            </a:r>
            <a:endParaRPr kumimoji="1" lang="ja-JP" altLang="en-US"/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EE48AEB6-8C0B-CA4E-8EE6-99C25F2C6F26}"/>
              </a:ext>
            </a:extLst>
          </p:cNvPr>
          <p:cNvSpPr/>
          <p:nvPr/>
        </p:nvSpPr>
        <p:spPr>
          <a:xfrm>
            <a:off x="3208524" y="5123905"/>
            <a:ext cx="1116000" cy="11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 2</a:t>
            </a:r>
            <a:endParaRPr kumimoji="1" lang="ja-JP" altLang="en-US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3FC67DCF-CD87-5840-ADAC-19A7F9E85BF8}"/>
              </a:ext>
            </a:extLst>
          </p:cNvPr>
          <p:cNvCxnSpPr>
            <a:cxnSpLocks/>
            <a:stCxn id="4" idx="4"/>
            <a:endCxn id="31" idx="0"/>
          </p:cNvCxnSpPr>
          <p:nvPr/>
        </p:nvCxnSpPr>
        <p:spPr>
          <a:xfrm>
            <a:off x="1746132" y="4545000"/>
            <a:ext cx="0" cy="57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68508708-0AA5-E64F-80BC-ACC46B2C21AE}"/>
              </a:ext>
            </a:extLst>
          </p:cNvPr>
          <p:cNvCxnSpPr>
            <a:cxnSpLocks/>
            <a:stCxn id="8" idx="4"/>
            <a:endCxn id="59" idx="0"/>
          </p:cNvCxnSpPr>
          <p:nvPr/>
        </p:nvCxnSpPr>
        <p:spPr>
          <a:xfrm>
            <a:off x="3766524" y="4545000"/>
            <a:ext cx="0" cy="57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C3C3060A-83EA-FE49-983B-9DDD50CC6242}"/>
              </a:ext>
            </a:extLst>
          </p:cNvPr>
          <p:cNvCxnSpPr>
            <a:cxnSpLocks/>
            <a:stCxn id="9" idx="4"/>
            <a:endCxn id="56" idx="0"/>
          </p:cNvCxnSpPr>
          <p:nvPr/>
        </p:nvCxnSpPr>
        <p:spPr>
          <a:xfrm>
            <a:off x="6121770" y="4557187"/>
            <a:ext cx="0" cy="55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B728365-03C0-144D-A247-3DDF8B1B9A5D}"/>
              </a:ext>
            </a:extLst>
          </p:cNvPr>
          <p:cNvCxnSpPr>
            <a:cxnSpLocks/>
            <a:stCxn id="24" idx="4"/>
            <a:endCxn id="57" idx="0"/>
          </p:cNvCxnSpPr>
          <p:nvPr/>
        </p:nvCxnSpPr>
        <p:spPr>
          <a:xfrm>
            <a:off x="8142162" y="4557187"/>
            <a:ext cx="0" cy="59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AFFAE4F4-2E5E-D843-B1F1-335F407DF324}"/>
              </a:ext>
            </a:extLst>
          </p:cNvPr>
          <p:cNvCxnSpPr>
            <a:cxnSpLocks/>
            <a:stCxn id="28" idx="4"/>
            <a:endCxn id="58" idx="0"/>
          </p:cNvCxnSpPr>
          <p:nvPr/>
        </p:nvCxnSpPr>
        <p:spPr>
          <a:xfrm>
            <a:off x="10162554" y="4557187"/>
            <a:ext cx="0" cy="566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44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0F9AD8-30B9-4743-A68D-BD54EAEAF3E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sv-SE" altLang="ja-JP" sz="2800" b="1" dirty="0" err="1"/>
              <a:t>Question</a:t>
            </a:r>
            <a:r>
              <a:rPr lang="sv-SE" altLang="ja-JP" sz="2800" b="1" dirty="0"/>
              <a:t> 5: </a:t>
            </a:r>
            <a:r>
              <a:rPr lang="sv-SE" altLang="ja-JP" sz="2800" b="1" dirty="0" err="1"/>
              <a:t>How</a:t>
            </a:r>
            <a:r>
              <a:rPr lang="sv-SE" altLang="ja-JP" sz="2800" b="1" dirty="0"/>
              <a:t> </a:t>
            </a:r>
            <a:r>
              <a:rPr lang="sv-SE" altLang="ja-JP" sz="2800" b="1" dirty="0" err="1"/>
              <a:t>many</a:t>
            </a:r>
            <a:r>
              <a:rPr lang="sv-SE" altLang="ja-JP" sz="2800" b="1" dirty="0"/>
              <a:t> </a:t>
            </a:r>
            <a:r>
              <a:rPr lang="sv-SE" altLang="ja-JP" sz="2800" b="1" dirty="0" err="1"/>
              <a:t>values</a:t>
            </a:r>
            <a:r>
              <a:rPr lang="sv-SE" altLang="ja-JP" sz="2800" b="1" dirty="0"/>
              <a:t> </a:t>
            </a:r>
            <a:r>
              <a:rPr lang="sv-SE" altLang="ja-JP" sz="2800" b="1" dirty="0" err="1"/>
              <a:t>are</a:t>
            </a:r>
            <a:r>
              <a:rPr lang="sv-SE" altLang="ja-JP" sz="2800" b="1" dirty="0"/>
              <a:t> </a:t>
            </a:r>
            <a:r>
              <a:rPr lang="sv-SE" altLang="ja-JP" sz="2800" b="1" dirty="0" err="1"/>
              <a:t>stored</a:t>
            </a:r>
            <a:r>
              <a:rPr lang="sv-SE" altLang="ja-JP" sz="2800" b="1" dirty="0"/>
              <a:t> in the </a:t>
            </a:r>
            <a:r>
              <a:rPr lang="sv-SE" altLang="ja-JP" sz="2800" b="1" dirty="0" err="1"/>
              <a:t>matrices</a:t>
            </a:r>
            <a:r>
              <a:rPr lang="sv-SE" altLang="ja-JP" sz="2800" b="1" dirty="0"/>
              <a:t> </a:t>
            </a:r>
            <a:br>
              <a:rPr lang="sv-SE" altLang="ja-JP" sz="2800" b="1" dirty="0"/>
            </a:br>
            <a:r>
              <a:rPr lang="sv-SE" altLang="ja-JP" sz="2800" b="1" dirty="0"/>
              <a:t>                 </a:t>
            </a:r>
            <a:r>
              <a:rPr lang="el-GR" altLang="ja-JP" sz="2800" b="1" dirty="0"/>
              <a:t>δ </a:t>
            </a:r>
            <a:r>
              <a:rPr lang="sv-SE" altLang="ja-JP" sz="2800" b="1" dirty="0"/>
              <a:t>and </a:t>
            </a:r>
            <a:r>
              <a:rPr lang="el-GR" altLang="ja-JP" sz="2800" b="1" dirty="0"/>
              <a:t>δ</a:t>
            </a:r>
            <a:r>
              <a:rPr lang="sv-SE" altLang="ja-JP" sz="2800" b="1" i="1" baseline="30000" dirty="0"/>
              <a:t>i d x </a:t>
            </a:r>
            <a:r>
              <a:rPr lang="sv-SE" altLang="ja-JP" sz="2800" b="1" dirty="0" err="1"/>
              <a:t>respectively</a:t>
            </a:r>
            <a:r>
              <a:rPr lang="sv-SE" altLang="ja-JP" sz="2800" b="1" dirty="0"/>
              <a:t>? </a:t>
            </a:r>
            <a:endParaRPr kumimoji="1" lang="ja-JP" altLang="en-US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767D0E0-EBB7-1B44-B635-9F99E6108D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ja-JP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i="1" smtClean="0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altLang="ja-JP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𝐵𝑖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altLang="ja-JP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b="0" i="1" baseline="-2500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𝑎𝑛𝑑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⊂{1,…, 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𝐴𝑗</m:t>
                          </m:r>
                          <m:r>
                            <a:rPr lang="en-US" altLang="ja-JP" b="0" i="1" baseline="-2500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𝐵𝑖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altLang="ja-JP" b="0" i="1" baseline="-2500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=2, …,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sz="2400" dirty="0"/>
                  <a:t>Therefore, there are N*T values in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ja-JP" sz="2400" dirty="0"/>
                  <a:t>, where N is the </a:t>
                </a:r>
                <a:r>
                  <a:rPr lang="sv-SE" altLang="ja-JP" sz="2400" dirty="0" err="1"/>
                  <a:t>number</a:t>
                </a:r>
                <a:r>
                  <a:rPr lang="sv-SE" altLang="ja-JP" sz="2400" dirty="0"/>
                  <a:t> </a:t>
                </a:r>
                <a:r>
                  <a:rPr lang="sv-SE" altLang="ja-JP" sz="2400" dirty="0" err="1"/>
                  <a:t>of</a:t>
                </a:r>
                <a:r>
                  <a:rPr lang="sv-SE" altLang="ja-JP" sz="2400" dirty="0"/>
                  <a:t> </a:t>
                </a:r>
                <a:r>
                  <a:rPr lang="sv-SE" altLang="ja-JP" sz="2400" dirty="0" err="1"/>
                  <a:t>states</a:t>
                </a:r>
                <a:r>
                  <a:rPr lang="sv-SE" altLang="ja-JP" sz="2400" dirty="0"/>
                  <a:t> in the </a:t>
                </a:r>
              </a:p>
              <a:p>
                <a:pPr marL="0" indent="0">
                  <a:buNone/>
                </a:pPr>
                <a:r>
                  <a:rPr lang="sv-SE" altLang="ja-JP" sz="2400" dirty="0" err="1"/>
                  <a:t>model</a:t>
                </a:r>
                <a:r>
                  <a:rPr lang="sv-SE" altLang="ja-JP" sz="2400" dirty="0"/>
                  <a:t> and T is the </a:t>
                </a:r>
                <a:r>
                  <a:rPr lang="sv-SE" altLang="ja-JP" sz="2400" dirty="0" err="1"/>
                  <a:t>length</a:t>
                </a:r>
                <a:r>
                  <a:rPr lang="sv-SE" altLang="ja-JP" sz="2400" dirty="0"/>
                  <a:t> </a:t>
                </a:r>
                <a:r>
                  <a:rPr lang="sv-SE" altLang="ja-JP" sz="2400" dirty="0" err="1"/>
                  <a:t>of</a:t>
                </a:r>
                <a:r>
                  <a:rPr lang="sv-SE" altLang="ja-JP" sz="2400" dirty="0"/>
                  <a:t> the observation </a:t>
                </a:r>
                <a:r>
                  <a:rPr lang="sv-SE" altLang="ja-JP" sz="2400" dirty="0" err="1"/>
                  <a:t>sequence</a:t>
                </a:r>
                <a:r>
                  <a:rPr lang="sv-SE" altLang="ja-JP" sz="2400" dirty="0"/>
                  <a:t>.</a:t>
                </a:r>
                <a:br>
                  <a:rPr lang="sv-SE" altLang="ja-JP" dirty="0"/>
                </a:br>
                <a:endParaRPr lang="el-GR" altLang="ja-JP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𝑖𝑑𝑥</m:t>
                        </m:r>
                      </m:sup>
                    </m:sSup>
                  </m:oMath>
                </a14:m>
                <a:r>
                  <a:rPr kumimoji="1" lang="en-US" altLang="ja-JP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𝑖𝑑𝑥</m:t>
                          </m:r>
                        </m:sup>
                      </m:sSubSup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altLang="ja-JP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𝐵𝑖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  <m:r>
                                <a:rPr lang="en-US" altLang="ja-JP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ja-JP" i="1" baseline="-2500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𝑎𝑛𝑑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𝑖𝑑𝑥</m:t>
                          </m:r>
                        </m:sup>
                      </m:sSubSup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⊂{1,…,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𝑖𝑑𝑥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ja-JP" b="0" i="1" baseline="-2500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ja-JP" b="0" i="1" baseline="-2500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ja-JP" b="0" i="1" baseline="-250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𝐵𝑖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  <m:r>
                                <a:rPr lang="en-US" altLang="ja-JP" i="1" baseline="-250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</m:fun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=2, …,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kumimoji="1" lang="en-US" altLang="ja-JP" sz="2400" dirty="0"/>
                  <a:t>Therefore, </a:t>
                </a:r>
                <a:r>
                  <a:rPr lang="en-US" altLang="ja-JP" sz="2400" dirty="0"/>
                  <a:t>there are N*T values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𝑖𝑑𝑥</m:t>
                        </m:r>
                      </m:sup>
                    </m:sSup>
                  </m:oMath>
                </a14:m>
                <a:r>
                  <a:rPr kumimoji="1" lang="en-US" altLang="ja-JP" sz="2400" dirty="0"/>
                  <a:t>.</a:t>
                </a:r>
                <a:endParaRPr kumimoji="1" lang="ja-JP" altLang="en-US" sz="240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767D0E0-EBB7-1B44-B635-9F99E6108D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924" b="-1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67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0F9AD8-30B9-4743-A68D-BD54EAEAF3E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sv-SE" altLang="ja-JP" sz="2800" b="1" dirty="0" err="1"/>
              <a:t>Question</a:t>
            </a:r>
            <a:r>
              <a:rPr lang="sv-SE" altLang="ja-JP" sz="2800" b="1" dirty="0"/>
              <a:t> 6: </a:t>
            </a:r>
            <a:r>
              <a:rPr lang="sv-SE" altLang="ja-JP" sz="2800" dirty="0" err="1"/>
              <a:t>Why</a:t>
            </a:r>
            <a:r>
              <a:rPr lang="sv-SE" altLang="ja-JP" sz="2800" dirty="0"/>
              <a:t> </a:t>
            </a:r>
            <a:r>
              <a:rPr lang="sv-SE" altLang="ja-JP" sz="2800" dirty="0" err="1"/>
              <a:t>we</a:t>
            </a:r>
            <a:r>
              <a:rPr lang="sv-SE" altLang="ja-JP" sz="2800" dirty="0"/>
              <a:t> do </a:t>
            </a:r>
            <a:r>
              <a:rPr lang="sv-SE" altLang="ja-JP" sz="2800" dirty="0" err="1"/>
              <a:t>we</a:t>
            </a:r>
            <a:r>
              <a:rPr lang="sv-SE" altLang="ja-JP" sz="2800" dirty="0"/>
              <a:t> </a:t>
            </a:r>
            <a:r>
              <a:rPr lang="sv-SE" altLang="ja-JP" sz="2800" dirty="0" err="1"/>
              <a:t>need</a:t>
            </a:r>
            <a:r>
              <a:rPr lang="sv-SE" altLang="ja-JP" sz="2800" dirty="0"/>
              <a:t> to </a:t>
            </a:r>
            <a:r>
              <a:rPr lang="sv-SE" altLang="ja-JP" sz="2800" dirty="0" err="1"/>
              <a:t>divide</a:t>
            </a:r>
            <a:r>
              <a:rPr lang="sv-SE" altLang="ja-JP" sz="2800" dirty="0"/>
              <a:t> by the </a:t>
            </a:r>
            <a:r>
              <a:rPr lang="sv-SE" altLang="ja-JP" sz="2800" dirty="0" err="1"/>
              <a:t>sum</a:t>
            </a:r>
            <a:r>
              <a:rPr lang="sv-SE" altLang="ja-JP" sz="2800" dirty="0"/>
              <a:t> over the final </a:t>
            </a:r>
            <a:br>
              <a:rPr lang="sv-SE" altLang="ja-JP" sz="2800" dirty="0"/>
            </a:br>
            <a:r>
              <a:rPr lang="sv-SE" altLang="ja-JP" sz="2800" dirty="0"/>
              <a:t>                  </a:t>
            </a:r>
            <a:r>
              <a:rPr lang="el-GR" altLang="ja-JP" sz="2800" dirty="0"/>
              <a:t>α </a:t>
            </a:r>
            <a:r>
              <a:rPr lang="sv-SE" altLang="ja-JP" sz="2800" dirty="0" err="1"/>
              <a:t>values</a:t>
            </a:r>
            <a:r>
              <a:rPr lang="sv-SE" altLang="ja-JP" sz="2800" dirty="0"/>
              <a:t> for the di-gamma </a:t>
            </a:r>
            <a:r>
              <a:rPr lang="sv-SE" altLang="ja-JP" sz="2800" dirty="0" err="1"/>
              <a:t>function</a:t>
            </a:r>
            <a:r>
              <a:rPr lang="sv-SE" altLang="ja-JP" sz="2800" dirty="0"/>
              <a:t>? </a:t>
            </a:r>
            <a:endParaRPr kumimoji="1" lang="ja-JP" altLang="en-US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767D0E0-EBB7-1B44-B635-9F99E6108D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altLang="ja-JP" sz="24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altLang="ja-JP" sz="24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ja-JP" sz="24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ja-JP" sz="24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sv-SE" altLang="ja-JP" sz="2400" u="sng" dirty="0"/>
                  <a:t> is the </a:t>
                </a:r>
                <a:r>
                  <a:rPr lang="sv-SE" altLang="ja-JP" sz="2400" u="sng" dirty="0" err="1"/>
                  <a:t>probability</a:t>
                </a:r>
                <a:r>
                  <a:rPr lang="sv-SE" altLang="ja-JP" sz="2400" u="sng" dirty="0"/>
                  <a:t> in a </a:t>
                </a:r>
                <a:r>
                  <a:rPr lang="sv-SE" altLang="ja-JP" sz="2400" u="sng" dirty="0" err="1"/>
                  <a:t>state</a:t>
                </a:r>
                <a:r>
                  <a:rPr lang="sv-SE" altLang="ja-JP" sz="2400" u="sng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ja-JP" sz="2400" i="1" u="sng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sv-SE" altLang="ja-JP" sz="2400" u="sng" dirty="0"/>
                  <a:t> at </a:t>
                </a:r>
                <a14:m>
                  <m:oMath xmlns:m="http://schemas.openxmlformats.org/officeDocument/2006/math">
                    <m:r>
                      <a:rPr lang="en-US" altLang="ja-JP" sz="24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sv-SE" altLang="ja-JP" sz="2400" u="sng" dirty="0"/>
                  <a:t> and a </a:t>
                </a:r>
                <a:r>
                  <a:rPr lang="sv-SE" altLang="ja-JP" sz="2400" u="sng" dirty="0" err="1"/>
                  <a:t>state</a:t>
                </a:r>
                <a:r>
                  <a:rPr lang="sv-SE" altLang="ja-JP" sz="2400" u="sng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ja-JP" sz="2400" i="1" u="sng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sv-SE" altLang="ja-JP" sz="2400" u="sng" dirty="0"/>
                  <a:t> at </a:t>
                </a:r>
                <a:r>
                  <a:rPr lang="sv-SE" altLang="ja-JP" sz="2400" u="sng" dirty="0" err="1"/>
                  <a:t>time</a:t>
                </a:r>
                <a:r>
                  <a:rPr lang="sv-SE" altLang="ja-JP" sz="2400" u="sng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u="sng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i="1" u="sng">
                        <a:latin typeface="Cambria Math" panose="02040503050406030204" pitchFamily="18" charset="0"/>
                      </a:rPr>
                      <m:t>+1.</m:t>
                    </m:r>
                  </m:oMath>
                </a14:m>
                <a:endParaRPr lang="sv-SE" altLang="ja-JP" sz="2400" u="sng" dirty="0"/>
              </a:p>
              <a:p>
                <a:endParaRPr lang="sv-SE" altLang="ja-JP" sz="2400" dirty="0"/>
              </a:p>
              <a:p>
                <a:r>
                  <a:rPr lang="sv-SE" altLang="ja-JP" sz="2400" dirty="0"/>
                  <a:t>Ans: For </a:t>
                </a:r>
                <a:r>
                  <a:rPr lang="sv-SE" altLang="ja-JP" sz="2400" b="1" dirty="0" err="1"/>
                  <a:t>scaling</a:t>
                </a:r>
                <a:r>
                  <a:rPr lang="sv-SE" altLang="ja-JP" sz="2400" b="1" dirty="0"/>
                  <a:t> </a:t>
                </a:r>
                <a14:m>
                  <m:oMath xmlns:m="http://schemas.openxmlformats.org/officeDocument/2006/math">
                    <m:r>
                      <a:rPr lang="sv-SE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sv-SE" altLang="ja-JP" sz="24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sv-SE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sz="2400" dirty="0"/>
                  <a:t> definition: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sv-SE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ja-JP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sv-SE" altLang="ja-JP" sz="2400" dirty="0"/>
                  <a:t>P(</a:t>
                </a:r>
                <a:r>
                  <a:rPr lang="sv-SE" altLang="ja-JP" sz="2400" b="1" i="1" dirty="0"/>
                  <a:t>o</a:t>
                </a:r>
                <a:r>
                  <a:rPr lang="sv-SE" altLang="ja-JP" sz="2400" b="1" i="1" baseline="-25000" dirty="0"/>
                  <a:t>1</a:t>
                </a:r>
                <a:r>
                  <a:rPr lang="sv-SE" altLang="ja-JP" sz="2400" i="1" dirty="0"/>
                  <a:t>,</a:t>
                </a:r>
                <a:r>
                  <a:rPr lang="sv-SE" altLang="ja-JP" sz="2400" b="1" i="1" dirty="0"/>
                  <a:t>o</a:t>
                </a:r>
                <a:r>
                  <a:rPr lang="sv-SE" altLang="ja-JP" sz="2400" b="1" i="1" baseline="-25000" dirty="0"/>
                  <a:t>2</a:t>
                </a:r>
                <a:r>
                  <a:rPr lang="sv-SE" altLang="ja-JP" sz="2400" i="1" dirty="0"/>
                  <a:t>,...,</a:t>
                </a:r>
                <a:r>
                  <a:rPr lang="sv-SE" altLang="ja-JP" sz="2400" b="1" i="1" dirty="0"/>
                  <a:t>o</a:t>
                </a:r>
                <a:r>
                  <a:rPr lang="sv-SE" altLang="ja-JP" sz="2400" b="1" i="1" baseline="-25000" dirty="0"/>
                  <a:t>t</a:t>
                </a:r>
                <a:r>
                  <a:rPr lang="sv-SE" altLang="ja-JP" sz="2400" dirty="0"/>
                  <a:t>, x</a:t>
                </a:r>
                <a:r>
                  <a:rPr lang="sv-SE" altLang="ja-JP" sz="2400" baseline="-25000" dirty="0"/>
                  <a:t>t</a:t>
                </a:r>
                <a:r>
                  <a:rPr lang="sv-SE" altLang="ja-JP" sz="2400" dirty="0"/>
                  <a:t>=</a:t>
                </a:r>
                <a:r>
                  <a:rPr lang="en-US" altLang="ja-JP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altLang="ja-JP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sv-SE" altLang="ja-JP" sz="2400" dirty="0"/>
                  <a:t>|</a:t>
                </a:r>
                <a:r>
                  <a:rPr lang="el-GR" altLang="ja-JP" sz="2400" dirty="0"/>
                  <a:t>λ)</a:t>
                </a:r>
                <a:endParaRPr lang="en-US" altLang="ja-JP" sz="2400" dirty="0"/>
              </a:p>
              <a:p>
                <a14:m>
                  <m:oMath xmlns:m="http://schemas.openxmlformats.org/officeDocument/2006/math">
                    <m:r>
                      <a:rPr lang="sv-SE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altLang="ja-JP" sz="2400" dirty="0"/>
                  <a:t> </a:t>
                </a:r>
                <a:r>
                  <a:rPr lang="sv-SE" altLang="ja-JP" sz="2400" dirty="0" err="1"/>
                  <a:t>will</a:t>
                </a:r>
                <a:r>
                  <a:rPr lang="sv-SE" altLang="ja-JP" sz="2400" dirty="0"/>
                  <a:t> </a:t>
                </a:r>
                <a:r>
                  <a:rPr lang="sv-SE" altLang="ja-JP" sz="2400" dirty="0" err="1"/>
                  <a:t>become</a:t>
                </a:r>
                <a:r>
                  <a:rPr lang="sv-SE" altLang="ja-JP" sz="2400" dirty="0"/>
                  <a:t> </a:t>
                </a:r>
                <a:r>
                  <a:rPr lang="sv-SE" altLang="ja-JP" sz="2400" dirty="0" err="1"/>
                  <a:t>lower</a:t>
                </a:r>
                <a:r>
                  <a:rPr lang="sv-SE" altLang="ja-JP" sz="2400" dirty="0"/>
                  <a:t> </a:t>
                </a:r>
                <a:r>
                  <a:rPr lang="sv-SE" altLang="ja-JP" sz="2400" dirty="0" err="1"/>
                  <a:t>number</a:t>
                </a:r>
                <a:r>
                  <a:rPr lang="sv-SE" altLang="ja-JP" sz="2400" dirty="0"/>
                  <a:t> (approach to 0) as t </a:t>
                </a:r>
                <a:r>
                  <a:rPr lang="sv-SE" altLang="ja-JP" sz="2400" dirty="0" err="1"/>
                  <a:t>increases</a:t>
                </a:r>
                <a:r>
                  <a:rPr lang="sv-SE" altLang="ja-JP" sz="2400" dirty="0"/>
                  <a:t>. </a:t>
                </a:r>
                <a:r>
                  <a:rPr lang="sv-SE" altLang="ja-JP" sz="2400" dirty="0" err="1"/>
                  <a:t>This</a:t>
                </a:r>
                <a:r>
                  <a:rPr lang="sv-SE" altLang="ja-JP" sz="2400" dirty="0"/>
                  <a:t> is </a:t>
                </a:r>
                <a:r>
                  <a:rPr lang="sv-SE" altLang="ja-JP" sz="2400" dirty="0" err="1"/>
                  <a:t>because</a:t>
                </a:r>
                <a:r>
                  <a:rPr lang="sv-SE" altLang="ja-JP" sz="2400" dirty="0"/>
                  <a:t> the </a:t>
                </a:r>
                <a:r>
                  <a:rPr lang="sv-SE" altLang="ja-JP" sz="2400" dirty="0" err="1"/>
                  <a:t>number</a:t>
                </a:r>
                <a:r>
                  <a:rPr lang="sv-SE" altLang="ja-JP" sz="2400" dirty="0"/>
                  <a:t> </a:t>
                </a:r>
                <a:r>
                  <a:rPr lang="sv-SE" altLang="ja-JP" sz="2400" dirty="0" err="1"/>
                  <a:t>of</a:t>
                </a:r>
                <a:r>
                  <a:rPr lang="sv-SE" altLang="ja-JP" sz="2400" dirty="0"/>
                  <a:t> </a:t>
                </a:r>
                <a:r>
                  <a:rPr lang="sv-SE" altLang="ja-JP" sz="2400" dirty="0" err="1"/>
                  <a:t>condition</a:t>
                </a:r>
                <a:r>
                  <a:rPr lang="sv-SE" altLang="ja-JP" sz="2400" dirty="0"/>
                  <a:t> (</a:t>
                </a:r>
                <a:r>
                  <a:rPr lang="sv-SE" altLang="ja-JP" sz="2400" b="1" i="1" dirty="0"/>
                  <a:t>o</a:t>
                </a:r>
                <a:r>
                  <a:rPr lang="sv-SE" altLang="ja-JP" sz="2400" b="1" i="1" baseline="-25000" dirty="0"/>
                  <a:t>t</a:t>
                </a:r>
                <a:r>
                  <a:rPr lang="sv-SE" altLang="ja-JP" sz="2400" dirty="0"/>
                  <a:t>) </a:t>
                </a:r>
                <a:r>
                  <a:rPr lang="sv-SE" altLang="ja-JP" sz="2400" dirty="0" err="1"/>
                  <a:t>increases</a:t>
                </a:r>
                <a:r>
                  <a:rPr lang="sv-SE" altLang="ja-JP" sz="2400" dirty="0"/>
                  <a:t>.</a:t>
                </a:r>
              </a:p>
              <a:p>
                <a:r>
                  <a:rPr lang="sv-SE" altLang="ja-JP" sz="2400" dirty="0" err="1"/>
                  <a:t>Therefore</a:t>
                </a:r>
                <a:r>
                  <a:rPr lang="sv-SE" altLang="ja-JP" sz="2400" dirty="0"/>
                  <a:t>, the </a:t>
                </a:r>
                <a:r>
                  <a:rPr lang="sv-SE" altLang="ja-JP" sz="2400" dirty="0" err="1"/>
                  <a:t>result</a:t>
                </a:r>
                <a:r>
                  <a:rPr lang="sv-SE" altLang="ja-JP" sz="2400" dirty="0"/>
                  <a:t> </a:t>
                </a:r>
                <a:r>
                  <a:rPr lang="sv-SE" altLang="ja-JP" sz="2400" dirty="0" err="1"/>
                  <a:t>of</a:t>
                </a:r>
                <a:r>
                  <a:rPr lang="sv-SE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altLang="ja-JP" sz="24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altLang="ja-JP" sz="24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ja-JP" sz="24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ja-JP" sz="24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sv-SE" altLang="ja-JP" sz="2400" dirty="0"/>
                  <a:t> </a:t>
                </a:r>
                <a:r>
                  <a:rPr lang="sv-SE" altLang="ja-JP" sz="2400" dirty="0" err="1"/>
                  <a:t>become</a:t>
                </a:r>
                <a:r>
                  <a:rPr lang="sv-SE" altLang="ja-JP" sz="2400" dirty="0"/>
                  <a:t> </a:t>
                </a:r>
                <a:r>
                  <a:rPr lang="sv-SE" altLang="ja-JP" sz="2400" dirty="0" err="1"/>
                  <a:t>lower</a:t>
                </a:r>
                <a:r>
                  <a:rPr lang="sv-SE" altLang="ja-JP" sz="2400" dirty="0"/>
                  <a:t> as t </a:t>
                </a:r>
                <a:r>
                  <a:rPr lang="sv-SE" altLang="ja-JP" sz="2400" dirty="0" err="1"/>
                  <a:t>increases</a:t>
                </a:r>
                <a:r>
                  <a:rPr lang="sv-SE" altLang="ja-JP" sz="2400" dirty="0"/>
                  <a:t> </a:t>
                </a:r>
              </a:p>
              <a:p>
                <a:pPr marL="0" indent="0">
                  <a:buNone/>
                </a:pPr>
                <a:r>
                  <a:rPr lang="sv-SE" altLang="ja-JP" sz="2400" dirty="0"/>
                  <a:t>   (i.e. </a:t>
                </a:r>
                <a:r>
                  <a:rPr lang="sv-SE" altLang="ja-JP" sz="2400" dirty="0" err="1"/>
                  <a:t>underflow</a:t>
                </a:r>
                <a:r>
                  <a:rPr lang="sv-SE" altLang="ja-JP" sz="2400" dirty="0"/>
                  <a:t> </a:t>
                </a:r>
                <a:r>
                  <a:rPr lang="sv-SE" altLang="ja-JP" sz="2400" dirty="0" err="1"/>
                  <a:t>happens</a:t>
                </a:r>
                <a:r>
                  <a:rPr lang="sv-SE" altLang="ja-JP" sz="2400" dirty="0"/>
                  <a:t>).</a:t>
                </a:r>
              </a:p>
              <a:p>
                <a:endParaRPr lang="sv-SE" altLang="ja-JP" sz="2400" dirty="0"/>
              </a:p>
              <a:p>
                <a:pPr marL="0" indent="0" algn="ctr">
                  <a:buNone/>
                </a:pPr>
                <a:r>
                  <a:rPr lang="sv-SE" altLang="ja-JP" sz="2400" dirty="0"/>
                  <a:t>=&gt; For </a:t>
                </a:r>
                <a:r>
                  <a:rPr lang="sv-SE" altLang="ja-JP" sz="2400" dirty="0" err="1"/>
                  <a:t>solving</a:t>
                </a:r>
                <a:r>
                  <a:rPr lang="sv-SE" altLang="ja-JP" sz="2400" dirty="0"/>
                  <a:t> </a:t>
                </a:r>
                <a:r>
                  <a:rPr lang="sv-SE" altLang="ja-JP" sz="2400" dirty="0" err="1"/>
                  <a:t>this</a:t>
                </a:r>
                <a:r>
                  <a:rPr lang="sv-SE" altLang="ja-JP" sz="2400" dirty="0"/>
                  <a:t> problem, </a:t>
                </a:r>
                <a14:m>
                  <m:oMath xmlns:m="http://schemas.openxmlformats.org/officeDocument/2006/math">
                    <m:r>
                      <a:rPr lang="sv-SE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v-SE" altLang="ja-JP" sz="2400" dirty="0"/>
                  <a:t> </a:t>
                </a:r>
                <a:r>
                  <a:rPr lang="sv-SE" altLang="ja-JP" sz="2400" dirty="0" err="1"/>
                  <a:t>should</a:t>
                </a:r>
                <a:r>
                  <a:rPr lang="sv-SE" altLang="ja-JP" sz="2400" dirty="0"/>
                  <a:t> be </a:t>
                </a:r>
                <a:r>
                  <a:rPr lang="sv-SE" altLang="ja-JP" sz="2400" dirty="0" err="1"/>
                  <a:t>scaled</a:t>
                </a:r>
                <a:r>
                  <a:rPr lang="sv-SE" altLang="ja-JP" sz="2400" dirty="0"/>
                  <a:t>.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767D0E0-EBB7-1B44-B635-9F99E6108D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724" t="-27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587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900</Words>
  <Application>Microsoft Macintosh PowerPoint</Application>
  <PresentationFormat>ワイド画面</PresentationFormat>
  <Paragraphs>165</Paragraphs>
  <Slides>13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游ゴシック</vt:lpstr>
      <vt:lpstr>游ゴシック Light</vt:lpstr>
      <vt:lpstr>Arial</vt:lpstr>
      <vt:lpstr>Cambria Math</vt:lpstr>
      <vt:lpstr>Office テーマ</vt:lpstr>
      <vt:lpstr>DD2380 ARTIFICIAL INTELLIGENCE   Hidden Markov Models</vt:lpstr>
      <vt:lpstr>Question 1: This problem can be formulated in matrix form. Please specify    the initial probability vector π, the transition probability matrix A    and the observation probability matrix B.</vt:lpstr>
      <vt:lpstr>Question 1: This problem can be formulated in matrix form. Please specify    the initial probability vector π, the transition probability matrix A    and the observation probability matrix B.</vt:lpstr>
      <vt:lpstr>Question 1: This problem can be formulated in matrix form. Please specify    the initial probability vector π, the transition probability matrix A    and the observation probability matrix B.</vt:lpstr>
      <vt:lpstr>Question 2: What is the result of this operation?</vt:lpstr>
      <vt:lpstr>Question 3: What is the result of this operation?</vt:lpstr>
      <vt:lpstr>Question 4: Why is it valid to substitute O1:t=o1:t with Ot=ot      when we condition on the state Xt =xi?</vt:lpstr>
      <vt:lpstr>Question 5: How many values are stored in the matrices                   δ and δi d x respectively? </vt:lpstr>
      <vt:lpstr>Question 6: Why we do we need to divide by the sum over the final                    α values for the di-gamma function? </vt:lpstr>
      <vt:lpstr>Question 6: Why we do we need to divide by the sum over the final                    α values for the di-gamma function? </vt:lpstr>
      <vt:lpstr>Appendix 1: The Forward Algorithm</vt:lpstr>
      <vt:lpstr>Appendix 2: The Viterbi Algorithm</vt:lpstr>
      <vt:lpstr>Appendix 3: The Forward-Backward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白藤 大幹</dc:creator>
  <cp:lastModifiedBy>白藤 大幹</cp:lastModifiedBy>
  <cp:revision>64</cp:revision>
  <dcterms:created xsi:type="dcterms:W3CDTF">2019-09-17T17:32:23Z</dcterms:created>
  <dcterms:modified xsi:type="dcterms:W3CDTF">2019-09-19T11:02:37Z</dcterms:modified>
</cp:coreProperties>
</file>