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82" r:id="rId9"/>
    <p:sldId id="264" r:id="rId10"/>
    <p:sldId id="265" r:id="rId11"/>
    <p:sldId id="267" r:id="rId12"/>
    <p:sldId id="268" r:id="rId13"/>
    <p:sldId id="266" r:id="rId14"/>
    <p:sldId id="270" r:id="rId15"/>
    <p:sldId id="271" r:id="rId16"/>
    <p:sldId id="272" r:id="rId17"/>
    <p:sldId id="276" r:id="rId18"/>
    <p:sldId id="273" r:id="rId19"/>
    <p:sldId id="274" r:id="rId20"/>
    <p:sldId id="275" r:id="rId21"/>
    <p:sldId id="283" r:id="rId22"/>
    <p:sldId id="284" r:id="rId23"/>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919B5-C15C-3D4E-B699-2B531D25BD65}"/>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字幕 2">
            <a:extLst>
              <a:ext uri="{FF2B5EF4-FFF2-40B4-BE49-F238E27FC236}">
                <a16:creationId xmlns:a16="http://schemas.microsoft.com/office/drawing/2014/main" id="{17E881F2-1F24-644D-92A2-64BD37D9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日付プレースホルダー 3">
            <a:extLst>
              <a:ext uri="{FF2B5EF4-FFF2-40B4-BE49-F238E27FC236}">
                <a16:creationId xmlns:a16="http://schemas.microsoft.com/office/drawing/2014/main" id="{166B9652-24CC-4D4F-A0CE-7FB7850C7046}"/>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5" name="フッター プレースホルダー 4">
            <a:extLst>
              <a:ext uri="{FF2B5EF4-FFF2-40B4-BE49-F238E27FC236}">
                <a16:creationId xmlns:a16="http://schemas.microsoft.com/office/drawing/2014/main" id="{F8A6FAD3-0FD8-F642-972B-91391EFA68F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C620717B-8168-9849-A248-ADD2543B6712}"/>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45305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66BB37-E3AD-B04B-99A6-69E2B412BA35}"/>
              </a:ext>
            </a:extLst>
          </p:cNvPr>
          <p:cNvSpPr>
            <a:spLocks noGrp="1"/>
          </p:cNvSpPr>
          <p:nvPr>
            <p:ph type="title"/>
          </p:nvPr>
        </p:nvSpPr>
        <p:spPr/>
        <p:txBody>
          <a:bodyPr/>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5D80AF5A-5D50-F14B-A97A-1F27FA409144}"/>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26EDB6E1-8332-A540-B056-E53ED2FF18BD}"/>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5" name="フッター プレースホルダー 4">
            <a:extLst>
              <a:ext uri="{FF2B5EF4-FFF2-40B4-BE49-F238E27FC236}">
                <a16:creationId xmlns:a16="http://schemas.microsoft.com/office/drawing/2014/main" id="{D6A5C919-F0DB-DD44-A703-404AC351875F}"/>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E3950533-7F6A-2A42-A2AD-EDE35C641CA2}"/>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170356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776D5E-84E4-E247-B44B-6CD1719335D8}"/>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B88E2EF1-EEFA-9045-BAE1-7AA9FAE463FC}"/>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14270675-834A-9645-963D-60CDDFB8DB9C}"/>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5" name="フッター プレースホルダー 4">
            <a:extLst>
              <a:ext uri="{FF2B5EF4-FFF2-40B4-BE49-F238E27FC236}">
                <a16:creationId xmlns:a16="http://schemas.microsoft.com/office/drawing/2014/main" id="{F42F1E56-28AD-BF4A-9A92-1109CC895E2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275DD722-7AB7-BF44-ABA9-02F9C2FFF009}"/>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264324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93299-1EF9-C340-8082-FEA0D1895491}"/>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412B372A-B237-C14F-B71D-7E05C26B9669}"/>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2715F2CF-4D6A-574E-9503-91F4D8F18F0E}"/>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5" name="フッター プレースホルダー 4">
            <a:extLst>
              <a:ext uri="{FF2B5EF4-FFF2-40B4-BE49-F238E27FC236}">
                <a16:creationId xmlns:a16="http://schemas.microsoft.com/office/drawing/2014/main" id="{A5A35CA8-0A8E-A546-B554-180404453B3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BECD6CD7-B92E-EB4D-BE91-9784CDE14F57}"/>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124588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9748AC-CEAE-5A48-B93B-1FC67E543B79}"/>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C13F6DF1-FAFE-DD49-A921-9006EA7FA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3FBE1861-E3FF-AD48-9CA3-A91F19087497}"/>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5" name="フッター プレースホルダー 4">
            <a:extLst>
              <a:ext uri="{FF2B5EF4-FFF2-40B4-BE49-F238E27FC236}">
                <a16:creationId xmlns:a16="http://schemas.microsoft.com/office/drawing/2014/main" id="{E16DBCF6-D8A2-4241-84DE-AE2A560F52E0}"/>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37A67290-9226-C04F-ADCE-BECAA51EDFDA}"/>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119054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BAA15-5351-7946-8041-436AF0C3BA74}"/>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99E042AB-865F-DE4B-8EFB-C5E7169A64C9}"/>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a:extLst>
              <a:ext uri="{FF2B5EF4-FFF2-40B4-BE49-F238E27FC236}">
                <a16:creationId xmlns:a16="http://schemas.microsoft.com/office/drawing/2014/main" id="{79DFEFA7-CEAB-294A-A440-936E6B0C695B}"/>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a:extLst>
              <a:ext uri="{FF2B5EF4-FFF2-40B4-BE49-F238E27FC236}">
                <a16:creationId xmlns:a16="http://schemas.microsoft.com/office/drawing/2014/main" id="{4E5D49AF-016D-0441-B215-EA86B97B7176}"/>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6" name="フッター プレースホルダー 5">
            <a:extLst>
              <a:ext uri="{FF2B5EF4-FFF2-40B4-BE49-F238E27FC236}">
                <a16:creationId xmlns:a16="http://schemas.microsoft.com/office/drawing/2014/main" id="{2BE42C0A-1DB3-C245-87BE-35F1F4A71255}"/>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D60CA4E3-47D3-9040-B5B5-51438DABC90C}"/>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403113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0C59B-CE4B-5742-93F3-EDC9B78B0F61}"/>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ECD61169-3042-0241-9F85-0E7C6C31C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F344E2BD-DFAB-F148-9451-6355E88E9A68}"/>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a:extLst>
              <a:ext uri="{FF2B5EF4-FFF2-40B4-BE49-F238E27FC236}">
                <a16:creationId xmlns:a16="http://schemas.microsoft.com/office/drawing/2014/main" id="{C275721E-0238-014D-95FA-E74A5B7550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ACB4420F-684E-784D-A585-D3092F216805}"/>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a:extLst>
              <a:ext uri="{FF2B5EF4-FFF2-40B4-BE49-F238E27FC236}">
                <a16:creationId xmlns:a16="http://schemas.microsoft.com/office/drawing/2014/main" id="{FE260091-E451-F74D-A7AC-BA203EFEC663}"/>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8" name="フッター プレースホルダー 7">
            <a:extLst>
              <a:ext uri="{FF2B5EF4-FFF2-40B4-BE49-F238E27FC236}">
                <a16:creationId xmlns:a16="http://schemas.microsoft.com/office/drawing/2014/main" id="{44357958-D456-5247-BDE0-87E6E76AF16F}"/>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7E12DE4B-F452-1B43-A6A9-AC3D5B1F3A0F}"/>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7497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BBCF7-D9AA-814A-9137-B0B11B2B5711}"/>
              </a:ext>
            </a:extLst>
          </p:cNvPr>
          <p:cNvSpPr>
            <a:spLocks noGrp="1"/>
          </p:cNvSpPr>
          <p:nvPr>
            <p:ph type="title"/>
          </p:nvPr>
        </p:nvSpPr>
        <p:spPr/>
        <p:txBody>
          <a:bodyPr/>
          <a:lstStyle/>
          <a:p>
            <a:r>
              <a:rPr lang="ja-JP" altLang="en-US"/>
              <a:t>マスター タイトルの書式設定</a:t>
            </a:r>
            <a:endParaRPr lang="en-US"/>
          </a:p>
        </p:txBody>
      </p:sp>
      <p:sp>
        <p:nvSpPr>
          <p:cNvPr id="3" name="日付プレースホルダー 2">
            <a:extLst>
              <a:ext uri="{FF2B5EF4-FFF2-40B4-BE49-F238E27FC236}">
                <a16:creationId xmlns:a16="http://schemas.microsoft.com/office/drawing/2014/main" id="{A41F6222-FCA9-CB49-8E81-A32E0197A11B}"/>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4" name="フッター プレースホルダー 3">
            <a:extLst>
              <a:ext uri="{FF2B5EF4-FFF2-40B4-BE49-F238E27FC236}">
                <a16:creationId xmlns:a16="http://schemas.microsoft.com/office/drawing/2014/main" id="{47135821-4E1F-5A40-8101-0669A571FE6F}"/>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0A42B324-B9C3-D546-B60F-157E9839F766}"/>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237746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3A72E8D-EBF8-4D4D-9A0A-7887FF82A038}"/>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3" name="フッター プレースホルダー 2">
            <a:extLst>
              <a:ext uri="{FF2B5EF4-FFF2-40B4-BE49-F238E27FC236}">
                <a16:creationId xmlns:a16="http://schemas.microsoft.com/office/drawing/2014/main" id="{8AE34507-962C-C647-8BF4-FBA2828D48D6}"/>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F4E7EF5A-EE65-7949-9588-7DA053988809}"/>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18235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F6508-DCAA-2A4A-8460-47C53B5B25F3}"/>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88A05A3D-FDEC-C946-9614-82203B731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a:extLst>
              <a:ext uri="{FF2B5EF4-FFF2-40B4-BE49-F238E27FC236}">
                <a16:creationId xmlns:a16="http://schemas.microsoft.com/office/drawing/2014/main" id="{2610429F-CD33-AA4E-BF3D-3322476D9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FEA95700-7628-094D-AE30-6E6FFC0DB01C}"/>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6" name="フッター プレースホルダー 5">
            <a:extLst>
              <a:ext uri="{FF2B5EF4-FFF2-40B4-BE49-F238E27FC236}">
                <a16:creationId xmlns:a16="http://schemas.microsoft.com/office/drawing/2014/main" id="{BDA2D17C-3EF2-D34A-94B5-2EB495683EF8}"/>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F7A72733-B02F-EA4E-9CF5-D5120AD26B04}"/>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11266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236B78-243D-2648-8C2D-6CF5AC88CE96}"/>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図プレースホルダー 2">
            <a:extLst>
              <a:ext uri="{FF2B5EF4-FFF2-40B4-BE49-F238E27FC236}">
                <a16:creationId xmlns:a16="http://schemas.microsoft.com/office/drawing/2014/main" id="{A58A719C-3BA2-9842-9BA0-6453E73F58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a:extLst>
              <a:ext uri="{FF2B5EF4-FFF2-40B4-BE49-F238E27FC236}">
                <a16:creationId xmlns:a16="http://schemas.microsoft.com/office/drawing/2014/main" id="{8B0BFE1A-9B21-A44F-990E-86777534E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13363845-01EC-CE48-831E-F03F45E6F010}"/>
              </a:ext>
            </a:extLst>
          </p:cNvPr>
          <p:cNvSpPr>
            <a:spLocks noGrp="1"/>
          </p:cNvSpPr>
          <p:nvPr>
            <p:ph type="dt" sz="half" idx="10"/>
          </p:nvPr>
        </p:nvSpPr>
        <p:spPr/>
        <p:txBody>
          <a:bodyPr/>
          <a:lstStyle/>
          <a:p>
            <a:fld id="{F6BEDBBD-10E9-4B4C-A12E-34AB44EE48AF}" type="datetimeFigureOut">
              <a:rPr lang="en-US" smtClean="0"/>
              <a:t>10/17/19</a:t>
            </a:fld>
            <a:endParaRPr lang="en-US"/>
          </a:p>
        </p:txBody>
      </p:sp>
      <p:sp>
        <p:nvSpPr>
          <p:cNvPr id="6" name="フッター プレースホルダー 5">
            <a:extLst>
              <a:ext uri="{FF2B5EF4-FFF2-40B4-BE49-F238E27FC236}">
                <a16:creationId xmlns:a16="http://schemas.microsoft.com/office/drawing/2014/main" id="{99C99A0F-3494-464D-8580-9D8125EF7687}"/>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2EE3278C-194D-0D47-AC2F-1EA44A9DC687}"/>
              </a:ext>
            </a:extLst>
          </p:cNvPr>
          <p:cNvSpPr>
            <a:spLocks noGrp="1"/>
          </p:cNvSpPr>
          <p:nvPr>
            <p:ph type="sldNum" sz="quarter" idx="12"/>
          </p:nvPr>
        </p:nvSpPr>
        <p:spPr/>
        <p:txBody>
          <a:bodyPr/>
          <a:lstStyle/>
          <a:p>
            <a:fld id="{C60A6E26-7598-AD4B-9EC9-A5037E84C39E}" type="slidenum">
              <a:rPr lang="en-US" smtClean="0"/>
              <a:t>‹#›</a:t>
            </a:fld>
            <a:endParaRPr lang="en-US"/>
          </a:p>
        </p:txBody>
      </p:sp>
    </p:spTree>
    <p:extLst>
      <p:ext uri="{BB962C8B-B14F-4D97-AF65-F5344CB8AC3E}">
        <p14:creationId xmlns:p14="http://schemas.microsoft.com/office/powerpoint/2010/main" val="324888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CA7A3D-C26D-F14B-9EB5-6D175D7BB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BE7D1C02-C752-914E-8D24-9DAAFBA89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C0E07CEA-9440-B842-AF07-C7F79AFD0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EDBBD-10E9-4B4C-A12E-34AB44EE48AF}" type="datetimeFigureOut">
              <a:rPr lang="en-US" smtClean="0"/>
              <a:t>10/17/19</a:t>
            </a:fld>
            <a:endParaRPr lang="en-US"/>
          </a:p>
        </p:txBody>
      </p:sp>
      <p:sp>
        <p:nvSpPr>
          <p:cNvPr id="5" name="フッター プレースホルダー 4">
            <a:extLst>
              <a:ext uri="{FF2B5EF4-FFF2-40B4-BE49-F238E27FC236}">
                <a16:creationId xmlns:a16="http://schemas.microsoft.com/office/drawing/2014/main" id="{6004AAD3-815B-E442-9FC3-9B3C159B2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9BA742D9-8165-D745-9B4A-9FA1840F0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A6E26-7598-AD4B-9EC9-A5037E84C39E}" type="slidenum">
              <a:rPr lang="en-US" smtClean="0"/>
              <a:t>‹#›</a:t>
            </a:fld>
            <a:endParaRPr lang="en-US"/>
          </a:p>
        </p:txBody>
      </p:sp>
    </p:spTree>
    <p:extLst>
      <p:ext uri="{BB962C8B-B14F-4D97-AF65-F5344CB8AC3E}">
        <p14:creationId xmlns:p14="http://schemas.microsoft.com/office/powerpoint/2010/main" val="75994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D1D9F9-DB8A-7E44-A830-36C4238D829E}"/>
              </a:ext>
            </a:extLst>
          </p:cNvPr>
          <p:cNvSpPr>
            <a:spLocks noGrp="1"/>
          </p:cNvSpPr>
          <p:nvPr>
            <p:ph type="ctrTitle"/>
          </p:nvPr>
        </p:nvSpPr>
        <p:spPr/>
        <p:txBody>
          <a:bodyPr>
            <a:normAutofit fontScale="90000"/>
          </a:bodyPr>
          <a:lstStyle/>
          <a:p>
            <a:r>
              <a:rPr lang="sv-SE" altLang="ja-JP" b="1" dirty="0"/>
              <a:t>DD2421</a:t>
            </a:r>
            <a:br>
              <a:rPr lang="sv-SE" altLang="ja-JP" dirty="0"/>
            </a:br>
            <a:r>
              <a:rPr lang="sv-SE" altLang="ja-JP" b="1" dirty="0"/>
              <a:t>LAB 3: BAYESIAN LEARNING AND BOOSTING </a:t>
            </a:r>
            <a:endParaRPr lang="en-US" dirty="0"/>
          </a:p>
        </p:txBody>
      </p:sp>
      <p:sp>
        <p:nvSpPr>
          <p:cNvPr id="3" name="字幕 2">
            <a:extLst>
              <a:ext uri="{FF2B5EF4-FFF2-40B4-BE49-F238E27FC236}">
                <a16:creationId xmlns:a16="http://schemas.microsoft.com/office/drawing/2014/main" id="{252031C0-04CC-BA4E-AD26-A6C2517E5B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93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44E57-F3BD-4B4D-8956-D410904AE719}"/>
              </a:ext>
            </a:extLst>
          </p:cNvPr>
          <p:cNvSpPr>
            <a:spLocks noGrp="1"/>
          </p:cNvSpPr>
          <p:nvPr>
            <p:ph type="title"/>
          </p:nvPr>
        </p:nvSpPr>
        <p:spPr/>
        <p:txBody>
          <a:bodyPr>
            <a:normAutofit fontScale="90000"/>
          </a:bodyPr>
          <a:lstStyle/>
          <a:p>
            <a:r>
              <a:rPr lang="en-US" altLang="ja-JP" dirty="0"/>
              <a:t>Assignment 5 (1)  Is there any improvement in classification accuracy? Why/why not? </a:t>
            </a:r>
            <a:endParaRPr lang="en-US" dirty="0"/>
          </a:p>
        </p:txBody>
      </p:sp>
      <p:sp>
        <p:nvSpPr>
          <p:cNvPr id="6" name="コンテンツ プレースホルダー 5">
            <a:extLst>
              <a:ext uri="{FF2B5EF4-FFF2-40B4-BE49-F238E27FC236}">
                <a16:creationId xmlns:a16="http://schemas.microsoft.com/office/drawing/2014/main" id="{4B75990E-A626-074D-BC91-93297C14B60B}"/>
              </a:ext>
            </a:extLst>
          </p:cNvPr>
          <p:cNvSpPr>
            <a:spLocks noGrp="1"/>
          </p:cNvSpPr>
          <p:nvPr>
            <p:ph idx="1"/>
          </p:nvPr>
        </p:nvSpPr>
        <p:spPr>
          <a:xfrm>
            <a:off x="838200" y="1825625"/>
            <a:ext cx="10515600" cy="406936"/>
          </a:xfrm>
        </p:spPr>
        <p:txBody>
          <a:bodyPr>
            <a:normAutofit fontScale="92500" lnSpcReduction="20000"/>
          </a:bodyPr>
          <a:lstStyle/>
          <a:p>
            <a:pPr marL="0" indent="0">
              <a:buNone/>
            </a:pPr>
            <a:r>
              <a:rPr lang="en-US" u="sng" dirty="0"/>
              <a:t>dataset=iris, split=0.7</a:t>
            </a:r>
          </a:p>
          <a:p>
            <a:pPr marL="0" indent="0">
              <a:buNone/>
            </a:pPr>
            <a:endParaRPr lang="en-US" dirty="0"/>
          </a:p>
        </p:txBody>
      </p:sp>
      <p:sp>
        <p:nvSpPr>
          <p:cNvPr id="7" name="正方形/長方形 6">
            <a:extLst>
              <a:ext uri="{FF2B5EF4-FFF2-40B4-BE49-F238E27FC236}">
                <a16:creationId xmlns:a16="http://schemas.microsoft.com/office/drawing/2014/main" id="{AE2E61D6-DC02-974D-9660-9FFA93FC5C57}"/>
              </a:ext>
            </a:extLst>
          </p:cNvPr>
          <p:cNvSpPr/>
          <p:nvPr/>
        </p:nvSpPr>
        <p:spPr>
          <a:xfrm>
            <a:off x="838201" y="2471450"/>
            <a:ext cx="4683826" cy="3785652"/>
          </a:xfrm>
          <a:prstGeom prst="rect">
            <a:avLst/>
          </a:prstGeom>
          <a:noFill/>
        </p:spPr>
        <p:txBody>
          <a:bodyPr wrap="square" lIns="91440" tIns="45720" rIns="91440" bIns="45720">
            <a:spAutoFit/>
          </a:bodyPr>
          <a:lstStyle/>
          <a:p>
            <a:r>
              <a:rPr lang="sv-SE" altLang="ja-JP" sz="2000" dirty="0">
                <a:ln w="0"/>
                <a:effectLst>
                  <a:outerShdw blurRad="38100" dist="19050" dir="2700000" algn="tl" rotWithShape="0">
                    <a:schemeClr val="dk1">
                      <a:alpha val="40000"/>
                    </a:schemeClr>
                  </a:outerShdw>
                </a:effectLst>
              </a:rPr>
              <a:t>Trial: 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84.4</a:t>
            </a:r>
          </a:p>
          <a:p>
            <a:r>
              <a:rPr lang="sv-SE" altLang="ja-JP" sz="2000" dirty="0">
                <a:ln w="0"/>
                <a:effectLst>
                  <a:outerShdw blurRad="38100" dist="19050" dir="2700000" algn="tl" rotWithShape="0">
                    <a:schemeClr val="dk1">
                      <a:alpha val="40000"/>
                    </a:schemeClr>
                  </a:outerShdw>
                </a:effectLst>
              </a:rPr>
              <a:t>Trial: 10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95.6</a:t>
            </a:r>
          </a:p>
          <a:p>
            <a:r>
              <a:rPr lang="sv-SE" altLang="ja-JP" sz="2000" dirty="0">
                <a:ln w="0"/>
                <a:effectLst>
                  <a:outerShdw blurRad="38100" dist="19050" dir="2700000" algn="tl" rotWithShape="0">
                    <a:schemeClr val="dk1">
                      <a:alpha val="40000"/>
                    </a:schemeClr>
                  </a:outerShdw>
                </a:effectLst>
              </a:rPr>
              <a:t>Trial: 20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93.3</a:t>
            </a:r>
          </a:p>
          <a:p>
            <a:r>
              <a:rPr lang="sv-SE" altLang="ja-JP" sz="2000" dirty="0">
                <a:ln w="0"/>
                <a:effectLst>
                  <a:outerShdw blurRad="38100" dist="19050" dir="2700000" algn="tl" rotWithShape="0">
                    <a:schemeClr val="dk1">
                      <a:alpha val="40000"/>
                    </a:schemeClr>
                  </a:outerShdw>
                </a:effectLst>
              </a:rPr>
              <a:t>Trial: 30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86.7</a:t>
            </a:r>
          </a:p>
          <a:p>
            <a:r>
              <a:rPr lang="sv-SE" altLang="ja-JP" sz="2000" dirty="0">
                <a:ln w="0"/>
                <a:effectLst>
                  <a:outerShdw blurRad="38100" dist="19050" dir="2700000" algn="tl" rotWithShape="0">
                    <a:schemeClr val="dk1">
                      <a:alpha val="40000"/>
                    </a:schemeClr>
                  </a:outerShdw>
                </a:effectLst>
              </a:rPr>
              <a:t>Trial: 40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88.9</a:t>
            </a:r>
          </a:p>
          <a:p>
            <a:r>
              <a:rPr lang="sv-SE" altLang="ja-JP" sz="2000" dirty="0">
                <a:ln w="0"/>
                <a:effectLst>
                  <a:outerShdw blurRad="38100" dist="19050" dir="2700000" algn="tl" rotWithShape="0">
                    <a:schemeClr val="dk1">
                      <a:alpha val="40000"/>
                    </a:schemeClr>
                  </a:outerShdw>
                </a:effectLst>
              </a:rPr>
              <a:t>Trial: 50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91.1</a:t>
            </a:r>
          </a:p>
          <a:p>
            <a:r>
              <a:rPr lang="sv-SE" altLang="ja-JP" sz="2000" dirty="0">
                <a:ln w="0"/>
                <a:effectLst>
                  <a:outerShdw blurRad="38100" dist="19050" dir="2700000" algn="tl" rotWithShape="0">
                    <a:schemeClr val="dk1">
                      <a:alpha val="40000"/>
                    </a:schemeClr>
                  </a:outerShdw>
                </a:effectLst>
              </a:rPr>
              <a:t>Trial: 60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86.7</a:t>
            </a:r>
          </a:p>
          <a:p>
            <a:r>
              <a:rPr lang="sv-SE" altLang="ja-JP" sz="2000" dirty="0">
                <a:ln w="0"/>
                <a:effectLst>
                  <a:outerShdw blurRad="38100" dist="19050" dir="2700000" algn="tl" rotWithShape="0">
                    <a:schemeClr val="dk1">
                      <a:alpha val="40000"/>
                    </a:schemeClr>
                  </a:outerShdw>
                </a:effectLst>
              </a:rPr>
              <a:t>Trial: 70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91.1</a:t>
            </a:r>
          </a:p>
          <a:p>
            <a:r>
              <a:rPr lang="sv-SE" altLang="ja-JP" sz="2000" dirty="0">
                <a:ln w="0"/>
                <a:effectLst>
                  <a:outerShdw blurRad="38100" dist="19050" dir="2700000" algn="tl" rotWithShape="0">
                    <a:schemeClr val="dk1">
                      <a:alpha val="40000"/>
                    </a:schemeClr>
                  </a:outerShdw>
                </a:effectLst>
              </a:rPr>
              <a:t>Trial: 80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86.7</a:t>
            </a:r>
          </a:p>
          <a:p>
            <a:r>
              <a:rPr lang="sv-SE" altLang="ja-JP" sz="2000" dirty="0">
                <a:ln w="0"/>
                <a:effectLst>
                  <a:outerShdw blurRad="38100" dist="19050" dir="2700000" algn="tl" rotWithShape="0">
                    <a:schemeClr val="dk1">
                      <a:alpha val="40000"/>
                    </a:schemeClr>
                  </a:outerShdw>
                </a:effectLst>
              </a:rPr>
              <a:t>Trial: 90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91.1</a:t>
            </a:r>
            <a:endParaRPr lang="sv-SE" altLang="ja-JP" sz="2000" b="0" cap="none" spc="0" dirty="0">
              <a:ln w="0"/>
              <a:solidFill>
                <a:schemeClr val="tx1"/>
              </a:solidFill>
              <a:effectLst>
                <a:outerShdw blurRad="38100" dist="19050" dir="2700000" algn="tl" rotWithShape="0">
                  <a:schemeClr val="dk1">
                    <a:alpha val="40000"/>
                  </a:schemeClr>
                </a:outerShdw>
              </a:effectLst>
            </a:endParaRPr>
          </a:p>
          <a:p>
            <a:r>
              <a:rPr lang="sv-SE" altLang="ja-JP" sz="2000" dirty="0">
                <a:ln w="0"/>
                <a:effectLst>
                  <a:outerShdw blurRad="38100" dist="19050" dir="2700000" algn="tl" rotWithShape="0">
                    <a:schemeClr val="dk1">
                      <a:alpha val="40000"/>
                    </a:schemeClr>
                  </a:outerShdw>
                </a:effectLst>
              </a:rPr>
              <a:t>Final </a:t>
            </a:r>
            <a:r>
              <a:rPr lang="sv-SE" altLang="ja-JP" sz="2000" dirty="0" err="1">
                <a:ln w="0"/>
                <a:effectLst>
                  <a:outerShdw blurRad="38100" dist="19050" dir="2700000" algn="tl" rotWithShape="0">
                    <a:schemeClr val="dk1">
                      <a:alpha val="40000"/>
                    </a:schemeClr>
                  </a:outerShdw>
                </a:effectLst>
              </a:rPr>
              <a:t>mean</a:t>
            </a:r>
            <a:r>
              <a:rPr lang="sv-SE" altLang="ja-JP" sz="2000" dirty="0">
                <a:ln w="0"/>
                <a:effectLst>
                  <a:outerShdw blurRad="38100" dist="19050" dir="2700000" algn="tl" rotWithShape="0">
                    <a:schemeClr val="dk1">
                      <a:alpha val="40000"/>
                    </a:schemeClr>
                  </a:outerShdw>
                </a:effectLst>
              </a:rPr>
              <a:t> </a:t>
            </a:r>
            <a:r>
              <a:rPr lang="sv-SE" altLang="ja-JP" sz="2000" dirty="0" err="1">
                <a:ln w="0"/>
                <a:effectLst>
                  <a:outerShdw blurRad="38100" dist="19050" dir="2700000" algn="tl" rotWithShape="0">
                    <a:schemeClr val="dk1">
                      <a:alpha val="40000"/>
                    </a:schemeClr>
                  </a:outerShdw>
                </a:effectLst>
              </a:rPr>
              <a:t>classification</a:t>
            </a:r>
            <a:r>
              <a:rPr lang="sv-SE" altLang="ja-JP" sz="2000" dirty="0">
                <a:ln w="0"/>
                <a:effectLst>
                  <a:outerShdw blurRad="38100" dist="19050" dir="2700000" algn="tl" rotWithShape="0">
                    <a:schemeClr val="dk1">
                      <a:alpha val="40000"/>
                    </a:schemeClr>
                  </a:outerShdw>
                </a:effectLst>
              </a:rPr>
              <a:t>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89 </a:t>
            </a:r>
            <a:r>
              <a:rPr lang="sv-SE" altLang="ja-JP" sz="2000" dirty="0" err="1">
                <a:ln w="0"/>
                <a:effectLst>
                  <a:outerShdw blurRad="38100" dist="19050" dir="2700000" algn="tl" rotWithShape="0">
                    <a:schemeClr val="dk1">
                      <a:alpha val="40000"/>
                    </a:schemeClr>
                  </a:outerShdw>
                </a:effectLst>
              </a:rPr>
              <a:t>with</a:t>
            </a:r>
            <a:r>
              <a:rPr lang="sv-SE" altLang="ja-JP" sz="2000" dirty="0">
                <a:ln w="0"/>
                <a:effectLst>
                  <a:outerShdw blurRad="38100" dist="19050" dir="2700000" algn="tl" rotWithShape="0">
                    <a:schemeClr val="dk1">
                      <a:alpha val="40000"/>
                    </a:schemeClr>
                  </a:outerShdw>
                </a:effectLst>
              </a:rPr>
              <a:t> standard deviation 4.16</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
        <p:nvSpPr>
          <p:cNvPr id="8" name="右矢印 7">
            <a:extLst>
              <a:ext uri="{FF2B5EF4-FFF2-40B4-BE49-F238E27FC236}">
                <a16:creationId xmlns:a16="http://schemas.microsoft.com/office/drawing/2014/main" id="{47B6552E-3A71-134A-8DE5-A367C8CB7B4D}"/>
              </a:ext>
            </a:extLst>
          </p:cNvPr>
          <p:cNvSpPr/>
          <p:nvPr/>
        </p:nvSpPr>
        <p:spPr>
          <a:xfrm>
            <a:off x="5810992" y="3057991"/>
            <a:ext cx="570015" cy="2446317"/>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a:extLst>
              <a:ext uri="{FF2B5EF4-FFF2-40B4-BE49-F238E27FC236}">
                <a16:creationId xmlns:a16="http://schemas.microsoft.com/office/drawing/2014/main" id="{9B53BFC0-5EAD-0F46-96EC-D095FCBC1D97}"/>
              </a:ext>
            </a:extLst>
          </p:cNvPr>
          <p:cNvSpPr/>
          <p:nvPr/>
        </p:nvSpPr>
        <p:spPr>
          <a:xfrm>
            <a:off x="6669973" y="2477483"/>
            <a:ext cx="4884718" cy="3785652"/>
          </a:xfrm>
          <a:prstGeom prst="rect">
            <a:avLst/>
          </a:prstGeom>
        </p:spPr>
        <p:txBody>
          <a:bodyPr wrap="square">
            <a:spAutoFit/>
          </a:bodyPr>
          <a:lstStyle/>
          <a:p>
            <a:r>
              <a:rPr lang="sv-SE" altLang="ja-JP" sz="2000" dirty="0">
                <a:solidFill>
                  <a:srgbClr val="000000"/>
                </a:solidFill>
              </a:rPr>
              <a:t>Trial: 0 </a:t>
            </a:r>
            <a:r>
              <a:rPr lang="sv-SE" altLang="ja-JP" sz="2000" dirty="0" err="1">
                <a:solidFill>
                  <a:srgbClr val="000000"/>
                </a:solidFill>
              </a:rPr>
              <a:t>Accuracy</a:t>
            </a:r>
            <a:r>
              <a:rPr lang="sv-SE" altLang="ja-JP" sz="2000" dirty="0">
                <a:solidFill>
                  <a:srgbClr val="000000"/>
                </a:solidFill>
              </a:rPr>
              <a:t> 95.6</a:t>
            </a:r>
          </a:p>
          <a:p>
            <a:r>
              <a:rPr lang="sv-SE" altLang="ja-JP" sz="2000" dirty="0">
                <a:solidFill>
                  <a:srgbClr val="000000"/>
                </a:solidFill>
              </a:rPr>
              <a:t>Trial: 10 </a:t>
            </a:r>
            <a:r>
              <a:rPr lang="sv-SE" altLang="ja-JP" sz="2000" dirty="0" err="1">
                <a:solidFill>
                  <a:srgbClr val="000000"/>
                </a:solidFill>
              </a:rPr>
              <a:t>Accuracy</a:t>
            </a:r>
            <a:r>
              <a:rPr lang="sv-SE" altLang="ja-JP" sz="2000" dirty="0">
                <a:solidFill>
                  <a:srgbClr val="000000"/>
                </a:solidFill>
              </a:rPr>
              <a:t> 97.8</a:t>
            </a:r>
          </a:p>
          <a:p>
            <a:r>
              <a:rPr lang="sv-SE" altLang="ja-JP" sz="2000" dirty="0">
                <a:solidFill>
                  <a:srgbClr val="000000"/>
                </a:solidFill>
              </a:rPr>
              <a:t>Trial: 20 </a:t>
            </a:r>
            <a:r>
              <a:rPr lang="sv-SE" altLang="ja-JP" sz="2000" dirty="0" err="1">
                <a:solidFill>
                  <a:srgbClr val="000000"/>
                </a:solidFill>
              </a:rPr>
              <a:t>Accuracy</a:t>
            </a:r>
            <a:r>
              <a:rPr lang="sv-SE" altLang="ja-JP" sz="2000" dirty="0">
                <a:solidFill>
                  <a:srgbClr val="000000"/>
                </a:solidFill>
              </a:rPr>
              <a:t> 93.3</a:t>
            </a:r>
          </a:p>
          <a:p>
            <a:r>
              <a:rPr lang="sv-SE" altLang="ja-JP" sz="2000" dirty="0">
                <a:solidFill>
                  <a:srgbClr val="000000"/>
                </a:solidFill>
              </a:rPr>
              <a:t>Trial: 30 </a:t>
            </a:r>
            <a:r>
              <a:rPr lang="sv-SE" altLang="ja-JP" sz="2000" dirty="0" err="1">
                <a:solidFill>
                  <a:srgbClr val="000000"/>
                </a:solidFill>
              </a:rPr>
              <a:t>Accuracy</a:t>
            </a:r>
            <a:r>
              <a:rPr lang="sv-SE" altLang="ja-JP" sz="2000" dirty="0">
                <a:solidFill>
                  <a:srgbClr val="000000"/>
                </a:solidFill>
              </a:rPr>
              <a:t> 93.3</a:t>
            </a:r>
          </a:p>
          <a:p>
            <a:r>
              <a:rPr lang="sv-SE" altLang="ja-JP" sz="2000" dirty="0">
                <a:solidFill>
                  <a:srgbClr val="000000"/>
                </a:solidFill>
              </a:rPr>
              <a:t>Trial: 40 </a:t>
            </a:r>
            <a:r>
              <a:rPr lang="sv-SE" altLang="ja-JP" sz="2000" dirty="0" err="1">
                <a:solidFill>
                  <a:srgbClr val="000000"/>
                </a:solidFill>
              </a:rPr>
              <a:t>Accuracy</a:t>
            </a:r>
            <a:r>
              <a:rPr lang="sv-SE" altLang="ja-JP" sz="2000" dirty="0">
                <a:solidFill>
                  <a:srgbClr val="000000"/>
                </a:solidFill>
              </a:rPr>
              <a:t> 97.8</a:t>
            </a:r>
          </a:p>
          <a:p>
            <a:r>
              <a:rPr lang="sv-SE" altLang="ja-JP" sz="2000" dirty="0">
                <a:solidFill>
                  <a:srgbClr val="000000"/>
                </a:solidFill>
              </a:rPr>
              <a:t>Trial: 50 </a:t>
            </a:r>
            <a:r>
              <a:rPr lang="sv-SE" altLang="ja-JP" sz="2000" dirty="0" err="1">
                <a:solidFill>
                  <a:srgbClr val="000000"/>
                </a:solidFill>
              </a:rPr>
              <a:t>Accuracy</a:t>
            </a:r>
            <a:r>
              <a:rPr lang="sv-SE" altLang="ja-JP" sz="2000" dirty="0">
                <a:solidFill>
                  <a:srgbClr val="000000"/>
                </a:solidFill>
              </a:rPr>
              <a:t> 93.3</a:t>
            </a:r>
          </a:p>
          <a:p>
            <a:r>
              <a:rPr lang="sv-SE" altLang="ja-JP" sz="2000" dirty="0">
                <a:solidFill>
                  <a:srgbClr val="000000"/>
                </a:solidFill>
              </a:rPr>
              <a:t>Trial: 60 </a:t>
            </a:r>
            <a:r>
              <a:rPr lang="sv-SE" altLang="ja-JP" sz="2000" dirty="0" err="1">
                <a:solidFill>
                  <a:srgbClr val="000000"/>
                </a:solidFill>
              </a:rPr>
              <a:t>Accuracy</a:t>
            </a:r>
            <a:r>
              <a:rPr lang="sv-SE" altLang="ja-JP" sz="2000" dirty="0">
                <a:solidFill>
                  <a:srgbClr val="000000"/>
                </a:solidFill>
              </a:rPr>
              <a:t> 95.6</a:t>
            </a:r>
          </a:p>
          <a:p>
            <a:r>
              <a:rPr lang="sv-SE" altLang="ja-JP" sz="2000" dirty="0">
                <a:solidFill>
                  <a:srgbClr val="000000"/>
                </a:solidFill>
              </a:rPr>
              <a:t>Trial: 70 </a:t>
            </a:r>
            <a:r>
              <a:rPr lang="sv-SE" altLang="ja-JP" sz="2000" dirty="0" err="1">
                <a:solidFill>
                  <a:srgbClr val="000000"/>
                </a:solidFill>
              </a:rPr>
              <a:t>Accuracy</a:t>
            </a:r>
            <a:r>
              <a:rPr lang="sv-SE" altLang="ja-JP" sz="2000" dirty="0">
                <a:solidFill>
                  <a:srgbClr val="000000"/>
                </a:solidFill>
              </a:rPr>
              <a:t> 95.6</a:t>
            </a:r>
          </a:p>
          <a:p>
            <a:r>
              <a:rPr lang="sv-SE" altLang="ja-JP" sz="2000" dirty="0">
                <a:solidFill>
                  <a:srgbClr val="000000"/>
                </a:solidFill>
              </a:rPr>
              <a:t>Trial: 80 </a:t>
            </a:r>
            <a:r>
              <a:rPr lang="sv-SE" altLang="ja-JP" sz="2000" dirty="0" err="1">
                <a:solidFill>
                  <a:srgbClr val="000000"/>
                </a:solidFill>
              </a:rPr>
              <a:t>Accuracy</a:t>
            </a:r>
            <a:r>
              <a:rPr lang="sv-SE" altLang="ja-JP" sz="2000" dirty="0">
                <a:solidFill>
                  <a:srgbClr val="000000"/>
                </a:solidFill>
              </a:rPr>
              <a:t> 93.3</a:t>
            </a:r>
          </a:p>
          <a:p>
            <a:r>
              <a:rPr lang="sv-SE" altLang="ja-JP" sz="2000" dirty="0">
                <a:solidFill>
                  <a:srgbClr val="000000"/>
                </a:solidFill>
              </a:rPr>
              <a:t>Trial: 90 </a:t>
            </a:r>
            <a:r>
              <a:rPr lang="sv-SE" altLang="ja-JP" sz="2000" dirty="0" err="1">
                <a:solidFill>
                  <a:srgbClr val="000000"/>
                </a:solidFill>
              </a:rPr>
              <a:t>Accuracy</a:t>
            </a:r>
            <a:r>
              <a:rPr lang="sv-SE" altLang="ja-JP" sz="2000" dirty="0">
                <a:solidFill>
                  <a:srgbClr val="000000"/>
                </a:solidFill>
              </a:rPr>
              <a:t> 93.3</a:t>
            </a:r>
          </a:p>
          <a:p>
            <a:r>
              <a:rPr lang="sv-SE" altLang="ja-JP" sz="2000" dirty="0">
                <a:solidFill>
                  <a:srgbClr val="000000"/>
                </a:solidFill>
              </a:rPr>
              <a:t>Final </a:t>
            </a:r>
            <a:r>
              <a:rPr lang="sv-SE" altLang="ja-JP" sz="2000" dirty="0" err="1">
                <a:solidFill>
                  <a:srgbClr val="000000"/>
                </a:solidFill>
              </a:rPr>
              <a:t>mean</a:t>
            </a:r>
            <a:r>
              <a:rPr lang="sv-SE" altLang="ja-JP" sz="2000" dirty="0">
                <a:solidFill>
                  <a:srgbClr val="000000"/>
                </a:solidFill>
              </a:rPr>
              <a:t> </a:t>
            </a:r>
            <a:r>
              <a:rPr lang="sv-SE" altLang="ja-JP" sz="2000" dirty="0" err="1">
                <a:solidFill>
                  <a:srgbClr val="000000"/>
                </a:solidFill>
              </a:rPr>
              <a:t>classification</a:t>
            </a:r>
            <a:r>
              <a:rPr lang="sv-SE" altLang="ja-JP" sz="2000" dirty="0">
                <a:solidFill>
                  <a:srgbClr val="000000"/>
                </a:solidFill>
              </a:rPr>
              <a:t> </a:t>
            </a:r>
            <a:r>
              <a:rPr lang="sv-SE" altLang="ja-JP" sz="2000" dirty="0" err="1">
                <a:solidFill>
                  <a:srgbClr val="000000"/>
                </a:solidFill>
              </a:rPr>
              <a:t>accuracy</a:t>
            </a:r>
            <a:r>
              <a:rPr lang="sv-SE" altLang="ja-JP" sz="2000" dirty="0">
                <a:solidFill>
                  <a:srgbClr val="000000"/>
                </a:solidFill>
              </a:rPr>
              <a:t>  94.5 </a:t>
            </a:r>
            <a:r>
              <a:rPr lang="sv-SE" altLang="ja-JP" sz="2000" dirty="0" err="1">
                <a:solidFill>
                  <a:srgbClr val="000000"/>
                </a:solidFill>
              </a:rPr>
              <a:t>with</a:t>
            </a:r>
            <a:r>
              <a:rPr lang="sv-SE" altLang="ja-JP" sz="2000" dirty="0">
                <a:solidFill>
                  <a:srgbClr val="000000"/>
                </a:solidFill>
              </a:rPr>
              <a:t> standard deviation 2.92</a:t>
            </a:r>
            <a:endParaRPr lang="sv-SE" altLang="ja-JP" sz="2000" dirty="0">
              <a:solidFill>
                <a:srgbClr val="000000"/>
              </a:solidFill>
              <a:effectLst/>
            </a:endParaRPr>
          </a:p>
        </p:txBody>
      </p:sp>
    </p:spTree>
    <p:extLst>
      <p:ext uri="{BB962C8B-B14F-4D97-AF65-F5344CB8AC3E}">
        <p14:creationId xmlns:p14="http://schemas.microsoft.com/office/powerpoint/2010/main" val="155156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4B75990E-A626-074D-BC91-93297C14B60B}"/>
              </a:ext>
            </a:extLst>
          </p:cNvPr>
          <p:cNvSpPr>
            <a:spLocks noGrp="1"/>
          </p:cNvSpPr>
          <p:nvPr>
            <p:ph idx="1"/>
          </p:nvPr>
        </p:nvSpPr>
        <p:spPr>
          <a:xfrm>
            <a:off x="838200" y="1825625"/>
            <a:ext cx="10515600" cy="406936"/>
          </a:xfrm>
        </p:spPr>
        <p:txBody>
          <a:bodyPr>
            <a:normAutofit fontScale="92500" lnSpcReduction="20000"/>
          </a:bodyPr>
          <a:lstStyle/>
          <a:p>
            <a:pPr marL="0" indent="0">
              <a:buNone/>
            </a:pPr>
            <a:r>
              <a:rPr lang="en-US" u="sng" dirty="0"/>
              <a:t>dataset=vowel, split=0.7</a:t>
            </a:r>
          </a:p>
          <a:p>
            <a:pPr marL="0" indent="0">
              <a:buNone/>
            </a:pPr>
            <a:endParaRPr lang="en-US" dirty="0"/>
          </a:p>
        </p:txBody>
      </p:sp>
      <p:sp>
        <p:nvSpPr>
          <p:cNvPr id="8" name="右矢印 7">
            <a:extLst>
              <a:ext uri="{FF2B5EF4-FFF2-40B4-BE49-F238E27FC236}">
                <a16:creationId xmlns:a16="http://schemas.microsoft.com/office/drawing/2014/main" id="{47B6552E-3A71-134A-8DE5-A367C8CB7B4D}"/>
              </a:ext>
            </a:extLst>
          </p:cNvPr>
          <p:cNvSpPr/>
          <p:nvPr/>
        </p:nvSpPr>
        <p:spPr>
          <a:xfrm>
            <a:off x="5810992" y="3057991"/>
            <a:ext cx="570015" cy="2446317"/>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a:extLst>
              <a:ext uri="{FF2B5EF4-FFF2-40B4-BE49-F238E27FC236}">
                <a16:creationId xmlns:a16="http://schemas.microsoft.com/office/drawing/2014/main" id="{9B53BFC0-5EAD-0F46-96EC-D095FCBC1D97}"/>
              </a:ext>
            </a:extLst>
          </p:cNvPr>
          <p:cNvSpPr/>
          <p:nvPr/>
        </p:nvSpPr>
        <p:spPr>
          <a:xfrm>
            <a:off x="6669973" y="2477483"/>
            <a:ext cx="4884718" cy="3785652"/>
          </a:xfrm>
          <a:prstGeom prst="rect">
            <a:avLst/>
          </a:prstGeom>
        </p:spPr>
        <p:txBody>
          <a:bodyPr wrap="square">
            <a:spAutoFit/>
          </a:bodyPr>
          <a:lstStyle/>
          <a:p>
            <a:r>
              <a:rPr lang="sv-SE" altLang="ja-JP" sz="2000" dirty="0">
                <a:solidFill>
                  <a:srgbClr val="000000"/>
                </a:solidFill>
              </a:rPr>
              <a:t>Trial: 0 </a:t>
            </a:r>
            <a:r>
              <a:rPr lang="sv-SE" altLang="ja-JP" sz="2000" dirty="0" err="1">
                <a:solidFill>
                  <a:srgbClr val="000000"/>
                </a:solidFill>
              </a:rPr>
              <a:t>Accuracy</a:t>
            </a:r>
            <a:r>
              <a:rPr lang="sv-SE" altLang="ja-JP" sz="2000" dirty="0">
                <a:solidFill>
                  <a:srgbClr val="000000"/>
                </a:solidFill>
              </a:rPr>
              <a:t> 68.2</a:t>
            </a:r>
          </a:p>
          <a:p>
            <a:r>
              <a:rPr lang="sv-SE" altLang="ja-JP" sz="2000" dirty="0">
                <a:solidFill>
                  <a:srgbClr val="000000"/>
                </a:solidFill>
              </a:rPr>
              <a:t>Trial: 10 </a:t>
            </a:r>
            <a:r>
              <a:rPr lang="sv-SE" altLang="ja-JP" sz="2000" dirty="0" err="1">
                <a:solidFill>
                  <a:srgbClr val="000000"/>
                </a:solidFill>
              </a:rPr>
              <a:t>Accuracy</a:t>
            </a:r>
            <a:r>
              <a:rPr lang="sv-SE" altLang="ja-JP" sz="2000" dirty="0">
                <a:solidFill>
                  <a:srgbClr val="000000"/>
                </a:solidFill>
              </a:rPr>
              <a:t> 68.8</a:t>
            </a:r>
          </a:p>
          <a:p>
            <a:r>
              <a:rPr lang="sv-SE" altLang="ja-JP" sz="2000" dirty="0">
                <a:solidFill>
                  <a:srgbClr val="000000"/>
                </a:solidFill>
              </a:rPr>
              <a:t>Trial: 20 </a:t>
            </a:r>
            <a:r>
              <a:rPr lang="sv-SE" altLang="ja-JP" sz="2000" dirty="0" err="1">
                <a:solidFill>
                  <a:srgbClr val="000000"/>
                </a:solidFill>
              </a:rPr>
              <a:t>Accuracy</a:t>
            </a:r>
            <a:r>
              <a:rPr lang="sv-SE" altLang="ja-JP" sz="2000" dirty="0">
                <a:solidFill>
                  <a:srgbClr val="000000"/>
                </a:solidFill>
              </a:rPr>
              <a:t> 74</a:t>
            </a:r>
          </a:p>
          <a:p>
            <a:r>
              <a:rPr lang="sv-SE" altLang="ja-JP" sz="2000" dirty="0">
                <a:solidFill>
                  <a:srgbClr val="000000"/>
                </a:solidFill>
              </a:rPr>
              <a:t>Trial: 30 </a:t>
            </a:r>
            <a:r>
              <a:rPr lang="sv-SE" altLang="ja-JP" sz="2000" dirty="0" err="1">
                <a:solidFill>
                  <a:srgbClr val="000000"/>
                </a:solidFill>
              </a:rPr>
              <a:t>Accuracy</a:t>
            </a:r>
            <a:r>
              <a:rPr lang="sv-SE" altLang="ja-JP" sz="2000" dirty="0">
                <a:solidFill>
                  <a:srgbClr val="000000"/>
                </a:solidFill>
              </a:rPr>
              <a:t> 70.1</a:t>
            </a:r>
          </a:p>
          <a:p>
            <a:r>
              <a:rPr lang="sv-SE" altLang="ja-JP" sz="2000" dirty="0">
                <a:solidFill>
                  <a:srgbClr val="000000"/>
                </a:solidFill>
              </a:rPr>
              <a:t>Trial: 40 </a:t>
            </a:r>
            <a:r>
              <a:rPr lang="sv-SE" altLang="ja-JP" sz="2000" dirty="0" err="1">
                <a:solidFill>
                  <a:srgbClr val="000000"/>
                </a:solidFill>
              </a:rPr>
              <a:t>Accuracy</a:t>
            </a:r>
            <a:r>
              <a:rPr lang="sv-SE" altLang="ja-JP" sz="2000" dirty="0">
                <a:solidFill>
                  <a:srgbClr val="000000"/>
                </a:solidFill>
              </a:rPr>
              <a:t> 67.5</a:t>
            </a:r>
          </a:p>
          <a:p>
            <a:r>
              <a:rPr lang="sv-SE" altLang="ja-JP" sz="2000" dirty="0">
                <a:solidFill>
                  <a:srgbClr val="000000"/>
                </a:solidFill>
              </a:rPr>
              <a:t>Trial: 50 </a:t>
            </a:r>
            <a:r>
              <a:rPr lang="sv-SE" altLang="ja-JP" sz="2000" dirty="0" err="1">
                <a:solidFill>
                  <a:srgbClr val="000000"/>
                </a:solidFill>
              </a:rPr>
              <a:t>Accuracy</a:t>
            </a:r>
            <a:r>
              <a:rPr lang="sv-SE" altLang="ja-JP" sz="2000" dirty="0">
                <a:solidFill>
                  <a:srgbClr val="000000"/>
                </a:solidFill>
              </a:rPr>
              <a:t> 69.5</a:t>
            </a:r>
          </a:p>
          <a:p>
            <a:r>
              <a:rPr lang="sv-SE" altLang="ja-JP" sz="2000" dirty="0">
                <a:solidFill>
                  <a:srgbClr val="000000"/>
                </a:solidFill>
              </a:rPr>
              <a:t>Trial: 60 </a:t>
            </a:r>
            <a:r>
              <a:rPr lang="sv-SE" altLang="ja-JP" sz="2000" dirty="0" err="1">
                <a:solidFill>
                  <a:srgbClr val="000000"/>
                </a:solidFill>
              </a:rPr>
              <a:t>Accuracy</a:t>
            </a:r>
            <a:r>
              <a:rPr lang="sv-SE" altLang="ja-JP" sz="2000" dirty="0">
                <a:solidFill>
                  <a:srgbClr val="000000"/>
                </a:solidFill>
              </a:rPr>
              <a:t> 72.1</a:t>
            </a:r>
          </a:p>
          <a:p>
            <a:r>
              <a:rPr lang="sv-SE" altLang="ja-JP" sz="2000" dirty="0">
                <a:solidFill>
                  <a:srgbClr val="000000"/>
                </a:solidFill>
              </a:rPr>
              <a:t>Trial: 70 </a:t>
            </a:r>
            <a:r>
              <a:rPr lang="sv-SE" altLang="ja-JP" sz="2000" dirty="0" err="1">
                <a:solidFill>
                  <a:srgbClr val="000000"/>
                </a:solidFill>
              </a:rPr>
              <a:t>Accuracy</a:t>
            </a:r>
            <a:r>
              <a:rPr lang="sv-SE" altLang="ja-JP" sz="2000" dirty="0">
                <a:solidFill>
                  <a:srgbClr val="000000"/>
                </a:solidFill>
              </a:rPr>
              <a:t> 68.8</a:t>
            </a:r>
          </a:p>
          <a:p>
            <a:r>
              <a:rPr lang="sv-SE" altLang="ja-JP" sz="2000" dirty="0">
                <a:solidFill>
                  <a:srgbClr val="000000"/>
                </a:solidFill>
              </a:rPr>
              <a:t>Trial: 80 </a:t>
            </a:r>
            <a:r>
              <a:rPr lang="sv-SE" altLang="ja-JP" sz="2000" dirty="0" err="1">
                <a:solidFill>
                  <a:srgbClr val="000000"/>
                </a:solidFill>
              </a:rPr>
              <a:t>Accuracy</a:t>
            </a:r>
            <a:r>
              <a:rPr lang="sv-SE" altLang="ja-JP" sz="2000" dirty="0">
                <a:solidFill>
                  <a:srgbClr val="000000"/>
                </a:solidFill>
              </a:rPr>
              <a:t> 73.4</a:t>
            </a:r>
          </a:p>
          <a:p>
            <a:r>
              <a:rPr lang="sv-SE" altLang="ja-JP" sz="2000" dirty="0">
                <a:solidFill>
                  <a:srgbClr val="000000"/>
                </a:solidFill>
              </a:rPr>
              <a:t>Trial: 90 </a:t>
            </a:r>
            <a:r>
              <a:rPr lang="sv-SE" altLang="ja-JP" sz="2000" dirty="0" err="1">
                <a:solidFill>
                  <a:srgbClr val="000000"/>
                </a:solidFill>
              </a:rPr>
              <a:t>Accuracy</a:t>
            </a:r>
            <a:r>
              <a:rPr lang="sv-SE" altLang="ja-JP" sz="2000" dirty="0">
                <a:solidFill>
                  <a:srgbClr val="000000"/>
                </a:solidFill>
              </a:rPr>
              <a:t> 70.8</a:t>
            </a:r>
          </a:p>
          <a:p>
            <a:r>
              <a:rPr lang="sv-SE" altLang="ja-JP" sz="2000" dirty="0">
                <a:solidFill>
                  <a:srgbClr val="000000"/>
                </a:solidFill>
              </a:rPr>
              <a:t>Final </a:t>
            </a:r>
            <a:r>
              <a:rPr lang="sv-SE" altLang="ja-JP" sz="2000" dirty="0" err="1">
                <a:solidFill>
                  <a:srgbClr val="000000"/>
                </a:solidFill>
              </a:rPr>
              <a:t>mean</a:t>
            </a:r>
            <a:r>
              <a:rPr lang="sv-SE" altLang="ja-JP" sz="2000" dirty="0">
                <a:solidFill>
                  <a:srgbClr val="000000"/>
                </a:solidFill>
              </a:rPr>
              <a:t> </a:t>
            </a:r>
            <a:r>
              <a:rPr lang="sv-SE" altLang="ja-JP" sz="2000" dirty="0" err="1">
                <a:solidFill>
                  <a:srgbClr val="000000"/>
                </a:solidFill>
              </a:rPr>
              <a:t>classification</a:t>
            </a:r>
            <a:r>
              <a:rPr lang="sv-SE" altLang="ja-JP" sz="2000" dirty="0">
                <a:solidFill>
                  <a:srgbClr val="000000"/>
                </a:solidFill>
              </a:rPr>
              <a:t> </a:t>
            </a:r>
            <a:r>
              <a:rPr lang="sv-SE" altLang="ja-JP" sz="2000" dirty="0" err="1">
                <a:solidFill>
                  <a:srgbClr val="000000"/>
                </a:solidFill>
              </a:rPr>
              <a:t>accuracy</a:t>
            </a:r>
            <a:r>
              <a:rPr lang="sv-SE" altLang="ja-JP" sz="2000" dirty="0">
                <a:solidFill>
                  <a:srgbClr val="000000"/>
                </a:solidFill>
              </a:rPr>
              <a:t>  71.3 </a:t>
            </a:r>
            <a:r>
              <a:rPr lang="sv-SE" altLang="ja-JP" sz="2000" dirty="0" err="1">
                <a:solidFill>
                  <a:srgbClr val="000000"/>
                </a:solidFill>
              </a:rPr>
              <a:t>with</a:t>
            </a:r>
            <a:r>
              <a:rPr lang="sv-SE" altLang="ja-JP" sz="2000" dirty="0">
                <a:solidFill>
                  <a:srgbClr val="000000"/>
                </a:solidFill>
              </a:rPr>
              <a:t> standard deviation 4.62</a:t>
            </a:r>
            <a:endParaRPr lang="sv-SE" altLang="ja-JP" sz="2000" dirty="0">
              <a:solidFill>
                <a:srgbClr val="000000"/>
              </a:solidFill>
              <a:effectLst/>
            </a:endParaRPr>
          </a:p>
        </p:txBody>
      </p:sp>
      <p:sp>
        <p:nvSpPr>
          <p:cNvPr id="10" name="正方形/長方形 9">
            <a:extLst>
              <a:ext uri="{FF2B5EF4-FFF2-40B4-BE49-F238E27FC236}">
                <a16:creationId xmlns:a16="http://schemas.microsoft.com/office/drawing/2014/main" id="{72F4BD7B-6C69-2E48-AD8E-CC23E6C0384A}"/>
              </a:ext>
            </a:extLst>
          </p:cNvPr>
          <p:cNvSpPr/>
          <p:nvPr/>
        </p:nvSpPr>
        <p:spPr>
          <a:xfrm>
            <a:off x="838200" y="2388323"/>
            <a:ext cx="4889480" cy="3785652"/>
          </a:xfrm>
          <a:prstGeom prst="rect">
            <a:avLst/>
          </a:prstGeom>
          <a:noFill/>
        </p:spPr>
        <p:txBody>
          <a:bodyPr wrap="none" lIns="91440" tIns="45720" rIns="91440" bIns="45720">
            <a:spAutoFit/>
          </a:bodyPr>
          <a:lstStyle/>
          <a:p>
            <a:r>
              <a:rPr lang="sv-SE" altLang="ja-JP" sz="2000" dirty="0">
                <a:ln w="0"/>
                <a:effectLst>
                  <a:outerShdw blurRad="38100" dist="19050" dir="2700000" algn="tl" rotWithShape="0">
                    <a:schemeClr val="dk1">
                      <a:alpha val="40000"/>
                    </a:schemeClr>
                  </a:outerShdw>
                </a:effectLst>
              </a:rPr>
              <a:t>Trial: 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61</a:t>
            </a:r>
          </a:p>
          <a:p>
            <a:r>
              <a:rPr lang="sv-SE" altLang="ja-JP" sz="2000" dirty="0">
                <a:ln w="0"/>
                <a:effectLst>
                  <a:outerShdw blurRad="38100" dist="19050" dir="2700000" algn="tl" rotWithShape="0">
                    <a:schemeClr val="dk1">
                      <a:alpha val="40000"/>
                    </a:schemeClr>
                  </a:outerShdw>
                </a:effectLst>
              </a:rPr>
              <a:t>Trial: 10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66.2</a:t>
            </a:r>
          </a:p>
          <a:p>
            <a:r>
              <a:rPr lang="sv-SE" altLang="ja-JP" sz="2000" dirty="0">
                <a:ln w="0"/>
                <a:effectLst>
                  <a:outerShdw blurRad="38100" dist="19050" dir="2700000" algn="tl" rotWithShape="0">
                    <a:schemeClr val="dk1">
                      <a:alpha val="40000"/>
                    </a:schemeClr>
                  </a:outerShdw>
                </a:effectLst>
              </a:rPr>
              <a:t>Trial: 20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74</a:t>
            </a:r>
          </a:p>
          <a:p>
            <a:r>
              <a:rPr lang="sv-SE" altLang="ja-JP" sz="2000" dirty="0">
                <a:ln w="0"/>
                <a:effectLst>
                  <a:outerShdw blurRad="38100" dist="19050" dir="2700000" algn="tl" rotWithShape="0">
                    <a:schemeClr val="dk1">
                      <a:alpha val="40000"/>
                    </a:schemeClr>
                  </a:outerShdw>
                </a:effectLst>
              </a:rPr>
              <a:t>Trial: 30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66.9</a:t>
            </a:r>
          </a:p>
          <a:p>
            <a:r>
              <a:rPr lang="sv-SE" altLang="ja-JP" sz="2000" dirty="0">
                <a:ln w="0"/>
                <a:effectLst>
                  <a:outerShdw blurRad="38100" dist="19050" dir="2700000" algn="tl" rotWithShape="0">
                    <a:schemeClr val="dk1">
                      <a:alpha val="40000"/>
                    </a:schemeClr>
                  </a:outerShdw>
                </a:effectLst>
              </a:rPr>
              <a:t>Trial: 40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59.7</a:t>
            </a:r>
          </a:p>
          <a:p>
            <a:r>
              <a:rPr lang="sv-SE" altLang="ja-JP" sz="2000" dirty="0">
                <a:ln w="0"/>
                <a:effectLst>
                  <a:outerShdw blurRad="38100" dist="19050" dir="2700000" algn="tl" rotWithShape="0">
                    <a:schemeClr val="dk1">
                      <a:alpha val="40000"/>
                    </a:schemeClr>
                  </a:outerShdw>
                </a:effectLst>
              </a:rPr>
              <a:t>Trial: 50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64.3</a:t>
            </a:r>
          </a:p>
          <a:p>
            <a:r>
              <a:rPr lang="sv-SE" altLang="ja-JP" sz="2000" dirty="0">
                <a:ln w="0"/>
                <a:effectLst>
                  <a:outerShdw blurRad="38100" dist="19050" dir="2700000" algn="tl" rotWithShape="0">
                    <a:schemeClr val="dk1">
                      <a:alpha val="40000"/>
                    </a:schemeClr>
                  </a:outerShdw>
                </a:effectLst>
              </a:rPr>
              <a:t>Trial: 60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66.9</a:t>
            </a:r>
          </a:p>
          <a:p>
            <a:r>
              <a:rPr lang="sv-SE" altLang="ja-JP" sz="2000" dirty="0">
                <a:ln w="0"/>
                <a:effectLst>
                  <a:outerShdw blurRad="38100" dist="19050" dir="2700000" algn="tl" rotWithShape="0">
                    <a:schemeClr val="dk1">
                      <a:alpha val="40000"/>
                    </a:schemeClr>
                  </a:outerShdw>
                </a:effectLst>
              </a:rPr>
              <a:t>Trial: 70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63.6</a:t>
            </a:r>
          </a:p>
          <a:p>
            <a:r>
              <a:rPr lang="sv-SE" altLang="ja-JP" sz="2000" dirty="0">
                <a:ln w="0"/>
                <a:effectLst>
                  <a:outerShdw blurRad="38100" dist="19050" dir="2700000" algn="tl" rotWithShape="0">
                    <a:schemeClr val="dk1">
                      <a:alpha val="40000"/>
                    </a:schemeClr>
                  </a:outerShdw>
                </a:effectLst>
              </a:rPr>
              <a:t>Trial: 80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62.3</a:t>
            </a:r>
          </a:p>
          <a:p>
            <a:r>
              <a:rPr lang="sv-SE" altLang="ja-JP" sz="2000" dirty="0">
                <a:ln w="0"/>
                <a:effectLst>
                  <a:outerShdw blurRad="38100" dist="19050" dir="2700000" algn="tl" rotWithShape="0">
                    <a:schemeClr val="dk1">
                      <a:alpha val="40000"/>
                    </a:schemeClr>
                  </a:outerShdw>
                </a:effectLst>
              </a:rPr>
              <a:t>Trial: 90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70.8</a:t>
            </a:r>
          </a:p>
          <a:p>
            <a:r>
              <a:rPr lang="sv-SE" altLang="ja-JP" sz="2000" dirty="0">
                <a:ln w="0"/>
                <a:effectLst>
                  <a:outerShdw blurRad="38100" dist="19050" dir="2700000" algn="tl" rotWithShape="0">
                    <a:schemeClr val="dk1">
                      <a:alpha val="40000"/>
                    </a:schemeClr>
                  </a:outerShdw>
                </a:effectLst>
              </a:rPr>
              <a:t>Final </a:t>
            </a:r>
            <a:r>
              <a:rPr lang="sv-SE" altLang="ja-JP" sz="2000" dirty="0" err="1">
                <a:ln w="0"/>
                <a:effectLst>
                  <a:outerShdw blurRad="38100" dist="19050" dir="2700000" algn="tl" rotWithShape="0">
                    <a:schemeClr val="dk1">
                      <a:alpha val="40000"/>
                    </a:schemeClr>
                  </a:outerShdw>
                </a:effectLst>
              </a:rPr>
              <a:t>mean</a:t>
            </a:r>
            <a:r>
              <a:rPr lang="sv-SE" altLang="ja-JP" sz="2000" dirty="0">
                <a:ln w="0"/>
                <a:effectLst>
                  <a:outerShdw blurRad="38100" dist="19050" dir="2700000" algn="tl" rotWithShape="0">
                    <a:schemeClr val="dk1">
                      <a:alpha val="40000"/>
                    </a:schemeClr>
                  </a:outerShdw>
                </a:effectLst>
              </a:rPr>
              <a:t> </a:t>
            </a:r>
            <a:r>
              <a:rPr lang="sv-SE" altLang="ja-JP" sz="2000" dirty="0" err="1">
                <a:ln w="0"/>
                <a:effectLst>
                  <a:outerShdw blurRad="38100" dist="19050" dir="2700000" algn="tl" rotWithShape="0">
                    <a:schemeClr val="dk1">
                      <a:alpha val="40000"/>
                    </a:schemeClr>
                  </a:outerShdw>
                </a:effectLst>
              </a:rPr>
              <a:t>classification</a:t>
            </a:r>
            <a:r>
              <a:rPr lang="sv-SE" altLang="ja-JP" sz="2000" dirty="0">
                <a:ln w="0"/>
                <a:effectLst>
                  <a:outerShdw blurRad="38100" dist="19050" dir="2700000" algn="tl" rotWithShape="0">
                    <a:schemeClr val="dk1">
                      <a:alpha val="40000"/>
                    </a:schemeClr>
                  </a:outerShdw>
                </a:effectLst>
              </a:rPr>
              <a:t>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64.7</a:t>
            </a:r>
            <a:br>
              <a:rPr lang="sv-SE" altLang="ja-JP" sz="2000" dirty="0">
                <a:ln w="0"/>
                <a:effectLst>
                  <a:outerShdw blurRad="38100" dist="19050" dir="2700000" algn="tl" rotWithShape="0">
                    <a:schemeClr val="dk1">
                      <a:alpha val="40000"/>
                    </a:schemeClr>
                  </a:outerShdw>
                </a:effectLst>
              </a:rPr>
            </a:br>
            <a:r>
              <a:rPr lang="sv-SE" altLang="ja-JP" sz="2000" dirty="0" err="1">
                <a:ln w="0"/>
                <a:effectLst>
                  <a:outerShdw blurRad="38100" dist="19050" dir="2700000" algn="tl" rotWithShape="0">
                    <a:schemeClr val="dk1">
                      <a:alpha val="40000"/>
                    </a:schemeClr>
                  </a:outerShdw>
                </a:effectLst>
              </a:rPr>
              <a:t>with</a:t>
            </a:r>
            <a:r>
              <a:rPr lang="sv-SE" altLang="ja-JP" sz="2000" dirty="0">
                <a:ln w="0"/>
                <a:effectLst>
                  <a:outerShdw blurRad="38100" dist="19050" dir="2700000" algn="tl" rotWithShape="0">
                    <a:schemeClr val="dk1">
                      <a:alpha val="40000"/>
                    </a:schemeClr>
                  </a:outerShdw>
                </a:effectLst>
              </a:rPr>
              <a:t> standard deviation 4.03</a:t>
            </a:r>
          </a:p>
        </p:txBody>
      </p:sp>
      <p:sp>
        <p:nvSpPr>
          <p:cNvPr id="12" name="タイトル 1">
            <a:extLst>
              <a:ext uri="{FF2B5EF4-FFF2-40B4-BE49-F238E27FC236}">
                <a16:creationId xmlns:a16="http://schemas.microsoft.com/office/drawing/2014/main" id="{5CFB9C23-CE15-644A-8BED-BCD73669B68B}"/>
              </a:ext>
            </a:extLst>
          </p:cNvPr>
          <p:cNvSpPr>
            <a:spLocks noGrp="1"/>
          </p:cNvSpPr>
          <p:nvPr>
            <p:ph type="title"/>
          </p:nvPr>
        </p:nvSpPr>
        <p:spPr>
          <a:xfrm>
            <a:off x="838200" y="365125"/>
            <a:ext cx="10515600" cy="1325563"/>
          </a:xfrm>
        </p:spPr>
        <p:txBody>
          <a:bodyPr>
            <a:normAutofit fontScale="90000"/>
          </a:bodyPr>
          <a:lstStyle/>
          <a:p>
            <a:r>
              <a:rPr lang="en-US" altLang="ja-JP" dirty="0"/>
              <a:t>Assignment 5 (1)  Is there any improvement in classification accuracy? Why/why not? </a:t>
            </a:r>
            <a:endParaRPr lang="en-US" dirty="0"/>
          </a:p>
        </p:txBody>
      </p:sp>
    </p:spTree>
    <p:extLst>
      <p:ext uri="{BB962C8B-B14F-4D97-AF65-F5344CB8AC3E}">
        <p14:creationId xmlns:p14="http://schemas.microsoft.com/office/powerpoint/2010/main" val="88058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EE49603-F8D6-734A-9D2B-D0D38264B139}"/>
              </a:ext>
            </a:extLst>
          </p:cNvPr>
          <p:cNvSpPr>
            <a:spLocks noGrp="1"/>
          </p:cNvSpPr>
          <p:nvPr>
            <p:ph idx="1"/>
          </p:nvPr>
        </p:nvSpPr>
        <p:spPr/>
        <p:txBody>
          <a:bodyPr>
            <a:normAutofit/>
          </a:bodyPr>
          <a:lstStyle/>
          <a:p>
            <a:r>
              <a:rPr lang="sv-SE" altLang="ja-JP" dirty="0" err="1"/>
              <a:t>There</a:t>
            </a:r>
            <a:r>
              <a:rPr lang="sv-SE" altLang="ja-JP" dirty="0"/>
              <a:t> </a:t>
            </a:r>
            <a:r>
              <a:rPr lang="sv-SE" altLang="ja-JP" dirty="0" err="1"/>
              <a:t>are</a:t>
            </a:r>
            <a:r>
              <a:rPr lang="sv-SE" altLang="ja-JP" dirty="0"/>
              <a:t> </a:t>
            </a:r>
            <a:r>
              <a:rPr lang="sv-SE" altLang="ja-JP" dirty="0" err="1"/>
              <a:t>improvements</a:t>
            </a:r>
            <a:r>
              <a:rPr lang="sv-SE" altLang="ja-JP" dirty="0"/>
              <a:t> in </a:t>
            </a:r>
            <a:r>
              <a:rPr lang="sv-SE" altLang="ja-JP" dirty="0" err="1"/>
              <a:t>both</a:t>
            </a:r>
            <a:r>
              <a:rPr lang="sv-SE" altLang="ja-JP" dirty="0"/>
              <a:t> Iris and </a:t>
            </a:r>
            <a:r>
              <a:rPr lang="sv-SE" altLang="ja-JP" dirty="0" err="1"/>
              <a:t>Vowel</a:t>
            </a:r>
            <a:r>
              <a:rPr lang="sv-SE" altLang="ja-JP" dirty="0"/>
              <a:t> </a:t>
            </a:r>
            <a:r>
              <a:rPr lang="sv-SE" altLang="ja-JP" dirty="0" err="1"/>
              <a:t>datasets</a:t>
            </a:r>
            <a:r>
              <a:rPr lang="sv-SE" altLang="ja-JP" dirty="0"/>
              <a:t>. </a:t>
            </a:r>
          </a:p>
          <a:p>
            <a:r>
              <a:rPr lang="sv-SE" altLang="ja-JP" dirty="0" err="1"/>
              <a:t>Those</a:t>
            </a:r>
            <a:r>
              <a:rPr lang="sv-SE" altLang="ja-JP" dirty="0"/>
              <a:t> </a:t>
            </a:r>
            <a:r>
              <a:rPr lang="sv-SE" altLang="ja-JP" dirty="0" err="1"/>
              <a:t>improvements</a:t>
            </a:r>
            <a:r>
              <a:rPr lang="sv-SE" altLang="ja-JP" dirty="0"/>
              <a:t> </a:t>
            </a:r>
            <a:r>
              <a:rPr lang="sv-SE" altLang="ja-JP" dirty="0" err="1"/>
              <a:t>thanks</a:t>
            </a:r>
            <a:r>
              <a:rPr lang="sv-SE" altLang="ja-JP" dirty="0"/>
              <a:t> to the </a:t>
            </a:r>
            <a:r>
              <a:rPr lang="sv-SE" altLang="ja-JP" dirty="0" err="1"/>
              <a:t>boosting</a:t>
            </a:r>
            <a:r>
              <a:rPr lang="sv-SE" altLang="ja-JP" dirty="0"/>
              <a:t>. </a:t>
            </a:r>
          </a:p>
          <a:p>
            <a:r>
              <a:rPr lang="sv-SE" altLang="ja-JP" dirty="0"/>
              <a:t>In </a:t>
            </a:r>
            <a:r>
              <a:rPr lang="sv-SE" altLang="ja-JP" dirty="0" err="1"/>
              <a:t>boosting</a:t>
            </a:r>
            <a:r>
              <a:rPr lang="sv-SE" altLang="ja-JP" dirty="0"/>
              <a:t>, </a:t>
            </a:r>
            <a:r>
              <a:rPr lang="sv-SE" altLang="ja-JP" dirty="0" err="1"/>
              <a:t>we</a:t>
            </a:r>
            <a:r>
              <a:rPr lang="sv-SE" altLang="ja-JP" dirty="0"/>
              <a:t> </a:t>
            </a:r>
            <a:r>
              <a:rPr lang="sv-SE" altLang="ja-JP" dirty="0" err="1"/>
              <a:t>can</a:t>
            </a:r>
            <a:r>
              <a:rPr lang="sv-SE" altLang="ja-JP" dirty="0"/>
              <a:t> </a:t>
            </a:r>
            <a:r>
              <a:rPr lang="sv-SE" altLang="ja-JP" dirty="0" err="1"/>
              <a:t>weight</a:t>
            </a:r>
            <a:r>
              <a:rPr lang="sv-SE" altLang="ja-JP" dirty="0"/>
              <a:t> the </a:t>
            </a:r>
            <a:r>
              <a:rPr lang="sv-SE" altLang="ja-JP" dirty="0" err="1"/>
              <a:t>missclassified</a:t>
            </a:r>
            <a:r>
              <a:rPr lang="sv-SE" altLang="ja-JP" dirty="0"/>
              <a:t> </a:t>
            </a:r>
            <a:r>
              <a:rPr lang="sv-SE" altLang="ja-JP" dirty="0" err="1"/>
              <a:t>samples</a:t>
            </a:r>
            <a:r>
              <a:rPr lang="sv-SE" altLang="ja-JP" dirty="0"/>
              <a:t> and </a:t>
            </a:r>
            <a:r>
              <a:rPr lang="sv-SE" altLang="ja-JP" dirty="0" err="1"/>
              <a:t>build</a:t>
            </a:r>
            <a:r>
              <a:rPr lang="sv-SE" altLang="ja-JP" dirty="0"/>
              <a:t> </a:t>
            </a:r>
            <a:r>
              <a:rPr lang="sv-SE" altLang="ja-JP" dirty="0" err="1"/>
              <a:t>more</a:t>
            </a:r>
            <a:r>
              <a:rPr lang="sv-SE" altLang="ja-JP" dirty="0"/>
              <a:t> </a:t>
            </a:r>
            <a:r>
              <a:rPr lang="sv-SE" altLang="ja-JP" dirty="0" err="1"/>
              <a:t>accurate</a:t>
            </a:r>
            <a:r>
              <a:rPr lang="sv-SE" altLang="ja-JP" dirty="0"/>
              <a:t> </a:t>
            </a:r>
            <a:r>
              <a:rPr lang="sv-SE" altLang="ja-JP" dirty="0" err="1"/>
              <a:t>model</a:t>
            </a:r>
            <a:r>
              <a:rPr lang="sv-SE" altLang="ja-JP" dirty="0"/>
              <a:t>.</a:t>
            </a:r>
            <a:endParaRPr lang="en-US" dirty="0"/>
          </a:p>
        </p:txBody>
      </p:sp>
      <p:sp>
        <p:nvSpPr>
          <p:cNvPr id="5" name="タイトル 1">
            <a:extLst>
              <a:ext uri="{FF2B5EF4-FFF2-40B4-BE49-F238E27FC236}">
                <a16:creationId xmlns:a16="http://schemas.microsoft.com/office/drawing/2014/main" id="{1DBDB687-076D-1D44-BFC7-0C5E99E19905}"/>
              </a:ext>
            </a:extLst>
          </p:cNvPr>
          <p:cNvSpPr>
            <a:spLocks noGrp="1"/>
          </p:cNvSpPr>
          <p:nvPr>
            <p:ph type="title"/>
          </p:nvPr>
        </p:nvSpPr>
        <p:spPr>
          <a:xfrm>
            <a:off x="838200" y="365125"/>
            <a:ext cx="10515600" cy="1325563"/>
          </a:xfrm>
        </p:spPr>
        <p:txBody>
          <a:bodyPr>
            <a:normAutofit/>
          </a:bodyPr>
          <a:lstStyle/>
          <a:p>
            <a:r>
              <a:rPr lang="en-US" altLang="ja-JP" sz="2800" dirty="0"/>
              <a:t>Assignment 5 (1) </a:t>
            </a:r>
            <a:br>
              <a:rPr lang="en-US" altLang="ja-JP" sz="2800" dirty="0"/>
            </a:br>
            <a:r>
              <a:rPr lang="en-US" altLang="ja-JP" sz="2800" dirty="0"/>
              <a:t>Is there any improvement in classification accuracy? Why/why not? </a:t>
            </a:r>
            <a:endParaRPr lang="en-US" sz="2800" dirty="0"/>
          </a:p>
        </p:txBody>
      </p:sp>
    </p:spTree>
    <p:extLst>
      <p:ext uri="{BB962C8B-B14F-4D97-AF65-F5344CB8AC3E}">
        <p14:creationId xmlns:p14="http://schemas.microsoft.com/office/powerpoint/2010/main" val="15545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44E57-F3BD-4B4D-8956-D410904AE719}"/>
              </a:ext>
            </a:extLst>
          </p:cNvPr>
          <p:cNvSpPr>
            <a:spLocks noGrp="1"/>
          </p:cNvSpPr>
          <p:nvPr>
            <p:ph type="title"/>
          </p:nvPr>
        </p:nvSpPr>
        <p:spPr>
          <a:xfrm>
            <a:off x="838200" y="365125"/>
            <a:ext cx="10515600" cy="1325563"/>
          </a:xfrm>
        </p:spPr>
        <p:txBody>
          <a:bodyPr>
            <a:normAutofit fontScale="90000"/>
          </a:bodyPr>
          <a:lstStyle/>
          <a:p>
            <a:r>
              <a:rPr lang="en-US" altLang="ja-JP" sz="3100" b="1" dirty="0"/>
              <a:t>Assignment 5 (2) </a:t>
            </a:r>
            <a:br>
              <a:rPr lang="en-US" altLang="ja-JP" dirty="0"/>
            </a:br>
            <a:r>
              <a:rPr lang="en-US" altLang="ja-JP" sz="2700" dirty="0"/>
              <a:t>Plot the decision boundary of the boosted classifier on iris and compare it with that of the basic. What differences do you notice? Is the boundary of the boosted version more complex?</a:t>
            </a:r>
            <a:endParaRPr lang="en-US" sz="2700" dirty="0"/>
          </a:p>
        </p:txBody>
      </p:sp>
      <p:pic>
        <p:nvPicPr>
          <p:cNvPr id="11" name="図 10">
            <a:extLst>
              <a:ext uri="{FF2B5EF4-FFF2-40B4-BE49-F238E27FC236}">
                <a16:creationId xmlns:a16="http://schemas.microsoft.com/office/drawing/2014/main" id="{8CB77529-EED9-9646-B247-8D7D8B008DE9}"/>
              </a:ext>
            </a:extLst>
          </p:cNvPr>
          <p:cNvPicPr>
            <a:picLocks noChangeAspect="1"/>
          </p:cNvPicPr>
          <p:nvPr/>
        </p:nvPicPr>
        <p:blipFill>
          <a:blip r:embed="rId2"/>
          <a:stretch>
            <a:fillRect/>
          </a:stretch>
        </p:blipFill>
        <p:spPr>
          <a:xfrm>
            <a:off x="6167400" y="2476500"/>
            <a:ext cx="5842000" cy="4381500"/>
          </a:xfrm>
          <a:prstGeom prst="rect">
            <a:avLst/>
          </a:prstGeom>
        </p:spPr>
      </p:pic>
      <p:pic>
        <p:nvPicPr>
          <p:cNvPr id="12" name="コンテンツ プレースホルダー 4">
            <a:extLst>
              <a:ext uri="{FF2B5EF4-FFF2-40B4-BE49-F238E27FC236}">
                <a16:creationId xmlns:a16="http://schemas.microsoft.com/office/drawing/2014/main" id="{B4DB94F4-5B90-BC4B-8CEF-EF91720DF303}"/>
              </a:ext>
            </a:extLst>
          </p:cNvPr>
          <p:cNvPicPr>
            <a:picLocks noGrp="1" noChangeAspect="1"/>
          </p:cNvPicPr>
          <p:nvPr>
            <p:ph idx="1"/>
          </p:nvPr>
        </p:nvPicPr>
        <p:blipFill>
          <a:blip r:embed="rId3"/>
          <a:stretch>
            <a:fillRect/>
          </a:stretch>
        </p:blipFill>
        <p:spPr>
          <a:xfrm>
            <a:off x="708118" y="2911284"/>
            <a:ext cx="4682577" cy="3511933"/>
          </a:xfrm>
        </p:spPr>
      </p:pic>
      <p:sp>
        <p:nvSpPr>
          <p:cNvPr id="13" name="右矢印 12">
            <a:extLst>
              <a:ext uri="{FF2B5EF4-FFF2-40B4-BE49-F238E27FC236}">
                <a16:creationId xmlns:a16="http://schemas.microsoft.com/office/drawing/2014/main" id="{58A59091-4BB2-434B-ADAB-92BDD7B8E1B4}"/>
              </a:ext>
            </a:extLst>
          </p:cNvPr>
          <p:cNvSpPr/>
          <p:nvPr/>
        </p:nvSpPr>
        <p:spPr>
          <a:xfrm>
            <a:off x="5494040" y="3444091"/>
            <a:ext cx="570015" cy="2446317"/>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正方形/長方形 13">
            <a:extLst>
              <a:ext uri="{FF2B5EF4-FFF2-40B4-BE49-F238E27FC236}">
                <a16:creationId xmlns:a16="http://schemas.microsoft.com/office/drawing/2014/main" id="{03EDF216-1A61-4C44-A2F9-AFAD8FD8AD60}"/>
              </a:ext>
            </a:extLst>
          </p:cNvPr>
          <p:cNvSpPr/>
          <p:nvPr/>
        </p:nvSpPr>
        <p:spPr>
          <a:xfrm>
            <a:off x="838200" y="1716365"/>
            <a:ext cx="7086600" cy="369332"/>
          </a:xfrm>
          <a:prstGeom prst="rect">
            <a:avLst/>
          </a:prstGeom>
        </p:spPr>
        <p:txBody>
          <a:bodyPr wrap="square">
            <a:spAutoFit/>
          </a:bodyPr>
          <a:lstStyle/>
          <a:p>
            <a:endParaRPr lang="sv-SE" altLang="ja-JP" dirty="0">
              <a:latin typeface="CMR10"/>
            </a:endParaRPr>
          </a:p>
        </p:txBody>
      </p:sp>
      <p:sp>
        <p:nvSpPr>
          <p:cNvPr id="15" name="テキスト ボックス 14">
            <a:extLst>
              <a:ext uri="{FF2B5EF4-FFF2-40B4-BE49-F238E27FC236}">
                <a16:creationId xmlns:a16="http://schemas.microsoft.com/office/drawing/2014/main" id="{0AF47C6E-C794-9948-BB4D-1ADCFFCDE5D1}"/>
              </a:ext>
            </a:extLst>
          </p:cNvPr>
          <p:cNvSpPr txBox="1"/>
          <p:nvPr/>
        </p:nvSpPr>
        <p:spPr>
          <a:xfrm>
            <a:off x="5023945" y="1145628"/>
            <a:ext cx="184731" cy="369332"/>
          </a:xfrm>
          <a:prstGeom prst="rect">
            <a:avLst/>
          </a:prstGeom>
          <a:noFill/>
        </p:spPr>
        <p:txBody>
          <a:bodyPr wrap="none" rtlCol="0">
            <a:spAutoFit/>
          </a:bodyPr>
          <a:lstStyle/>
          <a:p>
            <a:endParaRPr lang="en-US" dirty="0"/>
          </a:p>
        </p:txBody>
      </p:sp>
      <p:sp>
        <p:nvSpPr>
          <p:cNvPr id="16" name="コンテンツ プレースホルダー 3">
            <a:extLst>
              <a:ext uri="{FF2B5EF4-FFF2-40B4-BE49-F238E27FC236}">
                <a16:creationId xmlns:a16="http://schemas.microsoft.com/office/drawing/2014/main" id="{0C0DEDA4-D8EA-C54D-9670-3BAFF6B21BA1}"/>
              </a:ext>
            </a:extLst>
          </p:cNvPr>
          <p:cNvSpPr txBox="1">
            <a:spLocks/>
          </p:cNvSpPr>
          <p:nvPr/>
        </p:nvSpPr>
        <p:spPr>
          <a:xfrm>
            <a:off x="838200" y="2085697"/>
            <a:ext cx="10515600" cy="7858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t>We cannot say the boundary become more complex, but it is clear the boundary fits better data points.</a:t>
            </a:r>
            <a:endParaRPr lang="en-US" dirty="0"/>
          </a:p>
        </p:txBody>
      </p:sp>
    </p:spTree>
    <p:extLst>
      <p:ext uri="{BB962C8B-B14F-4D97-AF65-F5344CB8AC3E}">
        <p14:creationId xmlns:p14="http://schemas.microsoft.com/office/powerpoint/2010/main" val="305318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0AE90-C506-BC4C-8346-1397E369B0C5}"/>
              </a:ext>
            </a:extLst>
          </p:cNvPr>
          <p:cNvSpPr>
            <a:spLocks noGrp="1"/>
          </p:cNvSpPr>
          <p:nvPr>
            <p:ph type="title"/>
          </p:nvPr>
        </p:nvSpPr>
        <p:spPr/>
        <p:txBody>
          <a:bodyPr>
            <a:normAutofit/>
          </a:bodyPr>
          <a:lstStyle/>
          <a:p>
            <a:r>
              <a:rPr lang="en-US" sz="2800" b="1" dirty="0"/>
              <a:t>Assignment 5 (3)</a:t>
            </a:r>
            <a:br>
              <a:rPr lang="en-US" sz="2800" dirty="0"/>
            </a:br>
            <a:r>
              <a:rPr lang="en-US" sz="2800" dirty="0"/>
              <a:t>Can we make up for not using a more advanced model in the basic classifier (e.g. independent features) by using boosting?</a:t>
            </a:r>
          </a:p>
        </p:txBody>
      </p:sp>
      <p:sp>
        <p:nvSpPr>
          <p:cNvPr id="3" name="コンテンツ プレースホルダー 2">
            <a:extLst>
              <a:ext uri="{FF2B5EF4-FFF2-40B4-BE49-F238E27FC236}">
                <a16:creationId xmlns:a16="http://schemas.microsoft.com/office/drawing/2014/main" id="{A17A7C96-AFAE-4B4E-9C3E-207903B62D5E}"/>
              </a:ext>
            </a:extLst>
          </p:cNvPr>
          <p:cNvSpPr>
            <a:spLocks noGrp="1"/>
          </p:cNvSpPr>
          <p:nvPr>
            <p:ph idx="1"/>
          </p:nvPr>
        </p:nvSpPr>
        <p:spPr>
          <a:xfrm>
            <a:off x="838200" y="2025321"/>
            <a:ext cx="10515600" cy="4351338"/>
          </a:xfrm>
        </p:spPr>
        <p:txBody>
          <a:bodyPr/>
          <a:lstStyle/>
          <a:p>
            <a:r>
              <a:rPr lang="en-US" dirty="0"/>
              <a:t>Yes, we can make better models not with advanced models, but with weak classifiers.</a:t>
            </a:r>
          </a:p>
          <a:p>
            <a:r>
              <a:rPr lang="en-US" dirty="0"/>
              <a:t>But, those classifiers should produce 50% accuracy without boosting.</a:t>
            </a:r>
          </a:p>
        </p:txBody>
      </p:sp>
    </p:spTree>
    <p:extLst>
      <p:ext uri="{BB962C8B-B14F-4D97-AF65-F5344CB8AC3E}">
        <p14:creationId xmlns:p14="http://schemas.microsoft.com/office/powerpoint/2010/main" val="268236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ED85D2-25CA-BA43-8118-7ADE62EC59A8}"/>
              </a:ext>
            </a:extLst>
          </p:cNvPr>
          <p:cNvSpPr>
            <a:spLocks noGrp="1"/>
          </p:cNvSpPr>
          <p:nvPr>
            <p:ph type="title"/>
          </p:nvPr>
        </p:nvSpPr>
        <p:spPr/>
        <p:txBody>
          <a:bodyPr/>
          <a:lstStyle/>
          <a:p>
            <a:r>
              <a:rPr lang="en-US" dirty="0"/>
              <a:t>Assignment 6 (Iris)</a:t>
            </a:r>
          </a:p>
        </p:txBody>
      </p:sp>
      <p:pic>
        <p:nvPicPr>
          <p:cNvPr id="5" name="図 4">
            <a:extLst>
              <a:ext uri="{FF2B5EF4-FFF2-40B4-BE49-F238E27FC236}">
                <a16:creationId xmlns:a16="http://schemas.microsoft.com/office/drawing/2014/main" id="{DE9F7B4F-8352-614A-939F-21086F05DC7B}"/>
              </a:ext>
            </a:extLst>
          </p:cNvPr>
          <p:cNvPicPr>
            <a:picLocks noChangeAspect="1"/>
          </p:cNvPicPr>
          <p:nvPr/>
        </p:nvPicPr>
        <p:blipFill>
          <a:blip r:embed="rId2"/>
          <a:stretch>
            <a:fillRect/>
          </a:stretch>
        </p:blipFill>
        <p:spPr>
          <a:xfrm>
            <a:off x="418444" y="1697359"/>
            <a:ext cx="5677556" cy="4258167"/>
          </a:xfrm>
          <a:prstGeom prst="rect">
            <a:avLst/>
          </a:prstGeom>
        </p:spPr>
      </p:pic>
      <p:pic>
        <p:nvPicPr>
          <p:cNvPr id="7" name="図 6">
            <a:extLst>
              <a:ext uri="{FF2B5EF4-FFF2-40B4-BE49-F238E27FC236}">
                <a16:creationId xmlns:a16="http://schemas.microsoft.com/office/drawing/2014/main" id="{6DA440B6-1061-3148-8D5E-0BC46D3AA823}"/>
              </a:ext>
            </a:extLst>
          </p:cNvPr>
          <p:cNvPicPr>
            <a:picLocks noChangeAspect="1"/>
          </p:cNvPicPr>
          <p:nvPr/>
        </p:nvPicPr>
        <p:blipFill>
          <a:blip r:embed="rId3"/>
          <a:stretch>
            <a:fillRect/>
          </a:stretch>
        </p:blipFill>
        <p:spPr>
          <a:xfrm>
            <a:off x="6514444" y="1690688"/>
            <a:ext cx="5677556" cy="4258167"/>
          </a:xfrm>
          <a:prstGeom prst="rect">
            <a:avLst/>
          </a:prstGeom>
        </p:spPr>
      </p:pic>
      <p:sp>
        <p:nvSpPr>
          <p:cNvPr id="8" name="正方形/長方形 7">
            <a:extLst>
              <a:ext uri="{FF2B5EF4-FFF2-40B4-BE49-F238E27FC236}">
                <a16:creationId xmlns:a16="http://schemas.microsoft.com/office/drawing/2014/main" id="{D9771A26-66FE-0C4B-92C3-DC2134747644}"/>
              </a:ext>
            </a:extLst>
          </p:cNvPr>
          <p:cNvSpPr/>
          <p:nvPr/>
        </p:nvSpPr>
        <p:spPr>
          <a:xfrm>
            <a:off x="1944501" y="5768814"/>
            <a:ext cx="1822935" cy="400110"/>
          </a:xfrm>
          <a:prstGeom prst="rect">
            <a:avLst/>
          </a:prstGeom>
          <a:noFill/>
        </p:spPr>
        <p:txBody>
          <a:bodyPr wrap="none" lIns="91440" tIns="45720" rIns="91440" bIns="45720">
            <a:spAutoFit/>
          </a:bodyPr>
          <a:lstStyle/>
          <a:p>
            <a:pPr algn="ctr"/>
            <a:r>
              <a:rPr lang="en-US" altLang="ja-JP" sz="2000" b="0" cap="none" spc="0" dirty="0">
                <a:ln w="0"/>
                <a:solidFill>
                  <a:schemeClr val="tx1"/>
                </a:solidFill>
                <a:effectLst>
                  <a:outerShdw blurRad="38100" dist="19050" dir="2700000" algn="tl" rotWithShape="0">
                    <a:schemeClr val="dk1">
                      <a:alpha val="40000"/>
                    </a:schemeClr>
                  </a:outerShdw>
                </a:effectLst>
              </a:rPr>
              <a:t>Decision Tree</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
        <p:nvSpPr>
          <p:cNvPr id="9" name="正方形/長方形 8">
            <a:extLst>
              <a:ext uri="{FF2B5EF4-FFF2-40B4-BE49-F238E27FC236}">
                <a16:creationId xmlns:a16="http://schemas.microsoft.com/office/drawing/2014/main" id="{2072C5C6-DF14-2E42-9713-64CD6DBDD0AE}"/>
              </a:ext>
            </a:extLst>
          </p:cNvPr>
          <p:cNvSpPr/>
          <p:nvPr/>
        </p:nvSpPr>
        <p:spPr>
          <a:xfrm>
            <a:off x="7565877" y="5775486"/>
            <a:ext cx="3908442" cy="400110"/>
          </a:xfrm>
          <a:prstGeom prst="rect">
            <a:avLst/>
          </a:prstGeom>
          <a:noFill/>
        </p:spPr>
        <p:txBody>
          <a:bodyPr wrap="none" lIns="91440" tIns="45720" rIns="91440" bIns="45720">
            <a:spAutoFit/>
          </a:bodyPr>
          <a:lstStyle/>
          <a:p>
            <a:pPr algn="ctr"/>
            <a:r>
              <a:rPr lang="en-US" altLang="ja-JP" sz="2000" b="0" cap="none" spc="0" dirty="0">
                <a:ln w="0"/>
                <a:solidFill>
                  <a:schemeClr val="tx1"/>
                </a:solidFill>
                <a:effectLst>
                  <a:outerShdw blurRad="38100" dist="19050" dir="2700000" algn="tl" rotWithShape="0">
                    <a:schemeClr val="dk1">
                      <a:alpha val="40000"/>
                    </a:schemeClr>
                  </a:outerShdw>
                </a:effectLst>
              </a:rPr>
              <a:t>Boosting (Decision Tree, T=10)</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
        <p:nvSpPr>
          <p:cNvPr id="10" name="右矢印 9">
            <a:extLst>
              <a:ext uri="{FF2B5EF4-FFF2-40B4-BE49-F238E27FC236}">
                <a16:creationId xmlns:a16="http://schemas.microsoft.com/office/drawing/2014/main" id="{5BF47CD4-AF85-2941-9DE2-BE482E2083AE}"/>
              </a:ext>
            </a:extLst>
          </p:cNvPr>
          <p:cNvSpPr/>
          <p:nvPr/>
        </p:nvSpPr>
        <p:spPr>
          <a:xfrm>
            <a:off x="6101563" y="2720995"/>
            <a:ext cx="570015" cy="2446317"/>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63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CD8A-551D-6A49-8CEC-AE26901D6CE1}"/>
              </a:ext>
            </a:extLst>
          </p:cNvPr>
          <p:cNvSpPr>
            <a:spLocks noGrp="1"/>
          </p:cNvSpPr>
          <p:nvPr>
            <p:ph type="title"/>
          </p:nvPr>
        </p:nvSpPr>
        <p:spPr/>
        <p:txBody>
          <a:bodyPr/>
          <a:lstStyle/>
          <a:p>
            <a:r>
              <a:rPr lang="en-US" altLang="ja-JP" dirty="0"/>
              <a:t>Assignment 6 (Iris)</a:t>
            </a:r>
            <a:endParaRPr lang="en-US" dirty="0"/>
          </a:p>
        </p:txBody>
      </p:sp>
      <p:sp>
        <p:nvSpPr>
          <p:cNvPr id="4" name="正方形/長方形 3">
            <a:extLst>
              <a:ext uri="{FF2B5EF4-FFF2-40B4-BE49-F238E27FC236}">
                <a16:creationId xmlns:a16="http://schemas.microsoft.com/office/drawing/2014/main" id="{2F0C6565-7718-5641-9B27-C7F2F28D06C2}"/>
              </a:ext>
            </a:extLst>
          </p:cNvPr>
          <p:cNvSpPr/>
          <p:nvPr/>
        </p:nvSpPr>
        <p:spPr>
          <a:xfrm>
            <a:off x="838200" y="2738985"/>
            <a:ext cx="4795345" cy="3416320"/>
          </a:xfrm>
          <a:prstGeom prst="rect">
            <a:avLst/>
          </a:prstGeom>
        </p:spPr>
        <p:txBody>
          <a:bodyPr wrap="square">
            <a:spAutoFit/>
          </a:bodyPr>
          <a:lstStyle/>
          <a:p>
            <a:r>
              <a:rPr lang="en-US" dirty="0"/>
              <a:t>Trial: 0 Accuracy 95.6</a:t>
            </a:r>
          </a:p>
          <a:p>
            <a:r>
              <a:rPr lang="en-US" dirty="0"/>
              <a:t>Trial: 10 Accuracy 100</a:t>
            </a:r>
          </a:p>
          <a:p>
            <a:r>
              <a:rPr lang="en-US" dirty="0"/>
              <a:t>Trial: 20 Accuracy 91.1</a:t>
            </a:r>
          </a:p>
          <a:p>
            <a:r>
              <a:rPr lang="en-US" dirty="0"/>
              <a:t>Trial: 30 Accuracy 91.1</a:t>
            </a:r>
          </a:p>
          <a:p>
            <a:r>
              <a:rPr lang="en-US" dirty="0"/>
              <a:t>Trial: 40 Accuracy 93.3</a:t>
            </a:r>
          </a:p>
          <a:p>
            <a:r>
              <a:rPr lang="en-US" dirty="0"/>
              <a:t>Trial: 50 Accuracy 91.1</a:t>
            </a:r>
          </a:p>
          <a:p>
            <a:r>
              <a:rPr lang="en-US" dirty="0"/>
              <a:t>Trial: 60 Accuracy 88.9</a:t>
            </a:r>
          </a:p>
          <a:p>
            <a:r>
              <a:rPr lang="en-US" dirty="0"/>
              <a:t>Trial: 70 Accuracy 88.9</a:t>
            </a:r>
          </a:p>
          <a:p>
            <a:r>
              <a:rPr lang="en-US" dirty="0"/>
              <a:t>Trial: 80 Accuracy 93.3</a:t>
            </a:r>
          </a:p>
          <a:p>
            <a:r>
              <a:rPr lang="en-US" dirty="0"/>
              <a:t>Trial: 90 Accuracy 88.9</a:t>
            </a:r>
          </a:p>
          <a:p>
            <a:r>
              <a:rPr lang="en-US" dirty="0"/>
              <a:t>Final mean classification accuracy  92.4 with standard deviation 3.71</a:t>
            </a:r>
          </a:p>
        </p:txBody>
      </p:sp>
      <p:sp>
        <p:nvSpPr>
          <p:cNvPr id="5" name="正方形/長方形 4">
            <a:extLst>
              <a:ext uri="{FF2B5EF4-FFF2-40B4-BE49-F238E27FC236}">
                <a16:creationId xmlns:a16="http://schemas.microsoft.com/office/drawing/2014/main" id="{529A0147-4AE2-E644-9DEA-994CC06C67E8}"/>
              </a:ext>
            </a:extLst>
          </p:cNvPr>
          <p:cNvSpPr/>
          <p:nvPr/>
        </p:nvSpPr>
        <p:spPr>
          <a:xfrm>
            <a:off x="6729248" y="2738985"/>
            <a:ext cx="4624552" cy="3416320"/>
          </a:xfrm>
          <a:prstGeom prst="rect">
            <a:avLst/>
          </a:prstGeom>
        </p:spPr>
        <p:txBody>
          <a:bodyPr wrap="square">
            <a:spAutoFit/>
          </a:bodyPr>
          <a:lstStyle/>
          <a:p>
            <a:r>
              <a:rPr lang="en-US" altLang="ja-JP" dirty="0"/>
              <a:t>Trial: 0 Accuracy 95.6</a:t>
            </a:r>
          </a:p>
          <a:p>
            <a:r>
              <a:rPr lang="en-US" altLang="ja-JP" dirty="0"/>
              <a:t>Trial: 10 Accuracy 100</a:t>
            </a:r>
          </a:p>
          <a:p>
            <a:r>
              <a:rPr lang="en-US" altLang="ja-JP" dirty="0"/>
              <a:t>Trial: 20 Accuracy 95.6</a:t>
            </a:r>
          </a:p>
          <a:p>
            <a:r>
              <a:rPr lang="en-US" altLang="ja-JP" dirty="0"/>
              <a:t>Trial: 30 Accuracy 93.3</a:t>
            </a:r>
          </a:p>
          <a:p>
            <a:r>
              <a:rPr lang="en-US" altLang="ja-JP" dirty="0"/>
              <a:t>Trial: 40 Accuracy 93.3</a:t>
            </a:r>
          </a:p>
          <a:p>
            <a:r>
              <a:rPr lang="en-US" altLang="ja-JP" dirty="0"/>
              <a:t>Trial: 50 Accuracy 95.6</a:t>
            </a:r>
          </a:p>
          <a:p>
            <a:r>
              <a:rPr lang="en-US" altLang="ja-JP" dirty="0"/>
              <a:t>Trial: 60 Accuracy 88.9</a:t>
            </a:r>
          </a:p>
          <a:p>
            <a:r>
              <a:rPr lang="en-US" altLang="ja-JP" dirty="0"/>
              <a:t>Trial: 70 Accuracy 93.3</a:t>
            </a:r>
          </a:p>
          <a:p>
            <a:r>
              <a:rPr lang="en-US" altLang="ja-JP" dirty="0"/>
              <a:t>Trial: 80 Accuracy 93.3</a:t>
            </a:r>
          </a:p>
          <a:p>
            <a:r>
              <a:rPr lang="en-US" altLang="ja-JP" dirty="0"/>
              <a:t>Trial: 90 Accuracy 93.3</a:t>
            </a:r>
          </a:p>
          <a:p>
            <a:r>
              <a:rPr lang="en-US" altLang="ja-JP" dirty="0"/>
              <a:t>Final mean classification accuracy  94.6 with standard deviation 3.65</a:t>
            </a:r>
          </a:p>
        </p:txBody>
      </p:sp>
      <p:sp>
        <p:nvSpPr>
          <p:cNvPr id="6" name="正方形/長方形 5">
            <a:extLst>
              <a:ext uri="{FF2B5EF4-FFF2-40B4-BE49-F238E27FC236}">
                <a16:creationId xmlns:a16="http://schemas.microsoft.com/office/drawing/2014/main" id="{875ACD7C-63FE-E34B-9D6C-19DB9ECF7FCD}"/>
              </a:ext>
            </a:extLst>
          </p:cNvPr>
          <p:cNvSpPr/>
          <p:nvPr/>
        </p:nvSpPr>
        <p:spPr>
          <a:xfrm>
            <a:off x="1120882" y="2180948"/>
            <a:ext cx="1822935" cy="400110"/>
          </a:xfrm>
          <a:prstGeom prst="rect">
            <a:avLst/>
          </a:prstGeom>
          <a:noFill/>
        </p:spPr>
        <p:txBody>
          <a:bodyPr wrap="none" lIns="91440" tIns="45720" rIns="91440" bIns="45720">
            <a:spAutoFit/>
          </a:bodyPr>
          <a:lstStyle/>
          <a:p>
            <a:pPr algn="ctr"/>
            <a:r>
              <a:rPr lang="en-US" altLang="ja-JP" sz="2000" b="0" cap="none" spc="0" dirty="0">
                <a:ln w="0"/>
                <a:solidFill>
                  <a:schemeClr val="tx1"/>
                </a:solidFill>
                <a:effectLst>
                  <a:outerShdw blurRad="38100" dist="19050" dir="2700000" algn="tl" rotWithShape="0">
                    <a:schemeClr val="dk1">
                      <a:alpha val="40000"/>
                    </a:schemeClr>
                  </a:outerShdw>
                </a:effectLst>
              </a:rPr>
              <a:t>Decision Tree</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
        <p:nvSpPr>
          <p:cNvPr id="7" name="正方形/長方形 6">
            <a:extLst>
              <a:ext uri="{FF2B5EF4-FFF2-40B4-BE49-F238E27FC236}">
                <a16:creationId xmlns:a16="http://schemas.microsoft.com/office/drawing/2014/main" id="{743505D6-44AD-6E40-BB3D-6FFD15D40CBB}"/>
              </a:ext>
            </a:extLst>
          </p:cNvPr>
          <p:cNvSpPr/>
          <p:nvPr/>
        </p:nvSpPr>
        <p:spPr>
          <a:xfrm>
            <a:off x="6729248" y="2180948"/>
            <a:ext cx="3908442" cy="400110"/>
          </a:xfrm>
          <a:prstGeom prst="rect">
            <a:avLst/>
          </a:prstGeom>
          <a:noFill/>
        </p:spPr>
        <p:txBody>
          <a:bodyPr wrap="none" lIns="91440" tIns="45720" rIns="91440" bIns="45720">
            <a:spAutoFit/>
          </a:bodyPr>
          <a:lstStyle/>
          <a:p>
            <a:pPr algn="ctr"/>
            <a:r>
              <a:rPr lang="en-US" altLang="ja-JP" sz="2000" b="0" cap="none" spc="0" dirty="0">
                <a:ln w="0"/>
                <a:solidFill>
                  <a:schemeClr val="tx1"/>
                </a:solidFill>
                <a:effectLst>
                  <a:outerShdw blurRad="38100" dist="19050" dir="2700000" algn="tl" rotWithShape="0">
                    <a:schemeClr val="dk1">
                      <a:alpha val="40000"/>
                    </a:schemeClr>
                  </a:outerShdw>
                </a:effectLst>
              </a:rPr>
              <a:t>Boosting (Decision Tree, T=10)</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
        <p:nvSpPr>
          <p:cNvPr id="8" name="右矢印 7">
            <a:extLst>
              <a:ext uri="{FF2B5EF4-FFF2-40B4-BE49-F238E27FC236}">
                <a16:creationId xmlns:a16="http://schemas.microsoft.com/office/drawing/2014/main" id="{A8673DA7-8675-3C48-AE29-C2B818EA7343}"/>
              </a:ext>
            </a:extLst>
          </p:cNvPr>
          <p:cNvSpPr/>
          <p:nvPr/>
        </p:nvSpPr>
        <p:spPr>
          <a:xfrm>
            <a:off x="5525985" y="2918574"/>
            <a:ext cx="570015" cy="2446317"/>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52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CD8A-551D-6A49-8CEC-AE26901D6CE1}"/>
              </a:ext>
            </a:extLst>
          </p:cNvPr>
          <p:cNvSpPr>
            <a:spLocks noGrp="1"/>
          </p:cNvSpPr>
          <p:nvPr>
            <p:ph type="title"/>
          </p:nvPr>
        </p:nvSpPr>
        <p:spPr/>
        <p:txBody>
          <a:bodyPr/>
          <a:lstStyle/>
          <a:p>
            <a:r>
              <a:rPr lang="en-US" altLang="ja-JP" dirty="0"/>
              <a:t>Assignment 6 (Vowel)</a:t>
            </a:r>
            <a:endParaRPr lang="en-US" dirty="0"/>
          </a:p>
        </p:txBody>
      </p:sp>
      <p:sp>
        <p:nvSpPr>
          <p:cNvPr id="4" name="正方形/長方形 3">
            <a:extLst>
              <a:ext uri="{FF2B5EF4-FFF2-40B4-BE49-F238E27FC236}">
                <a16:creationId xmlns:a16="http://schemas.microsoft.com/office/drawing/2014/main" id="{2F0C6565-7718-5641-9B27-C7F2F28D06C2}"/>
              </a:ext>
            </a:extLst>
          </p:cNvPr>
          <p:cNvSpPr/>
          <p:nvPr/>
        </p:nvSpPr>
        <p:spPr>
          <a:xfrm>
            <a:off x="838200" y="2738985"/>
            <a:ext cx="4795345" cy="3416320"/>
          </a:xfrm>
          <a:prstGeom prst="rect">
            <a:avLst/>
          </a:prstGeom>
        </p:spPr>
        <p:txBody>
          <a:bodyPr wrap="square">
            <a:spAutoFit/>
          </a:bodyPr>
          <a:lstStyle/>
          <a:p>
            <a:r>
              <a:rPr lang="en-US" dirty="0"/>
              <a:t>Trial: 0 Accuracy 63.6</a:t>
            </a:r>
          </a:p>
          <a:p>
            <a:r>
              <a:rPr lang="en-US" dirty="0"/>
              <a:t>Trial: 10 Accuracy 68.8</a:t>
            </a:r>
          </a:p>
          <a:p>
            <a:r>
              <a:rPr lang="en-US" dirty="0"/>
              <a:t>Trial: 20 Accuracy 63.6</a:t>
            </a:r>
          </a:p>
          <a:p>
            <a:r>
              <a:rPr lang="en-US" dirty="0"/>
              <a:t>Trial: 30 Accuracy 66.9</a:t>
            </a:r>
          </a:p>
          <a:p>
            <a:r>
              <a:rPr lang="en-US" dirty="0"/>
              <a:t>Trial: 40 Accuracy 59.7</a:t>
            </a:r>
          </a:p>
          <a:p>
            <a:r>
              <a:rPr lang="en-US" dirty="0"/>
              <a:t>Trial: 50 Accuracy 63</a:t>
            </a:r>
          </a:p>
          <a:p>
            <a:r>
              <a:rPr lang="en-US" dirty="0"/>
              <a:t>Trial: 60 Accuracy 59.7</a:t>
            </a:r>
          </a:p>
          <a:p>
            <a:r>
              <a:rPr lang="en-US" dirty="0"/>
              <a:t>Trial: 70 Accuracy 68.8</a:t>
            </a:r>
          </a:p>
          <a:p>
            <a:r>
              <a:rPr lang="en-US" dirty="0"/>
              <a:t>Trial: 80 Accuracy 59.7</a:t>
            </a:r>
          </a:p>
          <a:p>
            <a:r>
              <a:rPr lang="en-US" dirty="0"/>
              <a:t>Trial: 90 Accuracy 68.2</a:t>
            </a:r>
          </a:p>
          <a:p>
            <a:r>
              <a:rPr lang="en-US" dirty="0"/>
              <a:t>Final mean classification accuracy  64.1 with standard deviation 4</a:t>
            </a:r>
          </a:p>
        </p:txBody>
      </p:sp>
      <p:sp>
        <p:nvSpPr>
          <p:cNvPr id="5" name="正方形/長方形 4">
            <a:extLst>
              <a:ext uri="{FF2B5EF4-FFF2-40B4-BE49-F238E27FC236}">
                <a16:creationId xmlns:a16="http://schemas.microsoft.com/office/drawing/2014/main" id="{529A0147-4AE2-E644-9DEA-994CC06C67E8}"/>
              </a:ext>
            </a:extLst>
          </p:cNvPr>
          <p:cNvSpPr/>
          <p:nvPr/>
        </p:nvSpPr>
        <p:spPr>
          <a:xfrm>
            <a:off x="6729248" y="2738985"/>
            <a:ext cx="4624552" cy="3416320"/>
          </a:xfrm>
          <a:prstGeom prst="rect">
            <a:avLst/>
          </a:prstGeom>
        </p:spPr>
        <p:txBody>
          <a:bodyPr wrap="square">
            <a:spAutoFit/>
          </a:bodyPr>
          <a:lstStyle/>
          <a:p>
            <a:r>
              <a:rPr lang="en-US" altLang="ja-JP" dirty="0"/>
              <a:t>Trial: 0 Accuracy 85.7</a:t>
            </a:r>
          </a:p>
          <a:p>
            <a:r>
              <a:rPr lang="en-US" altLang="ja-JP" dirty="0"/>
              <a:t>Trial: 10 Accuracy 89.6</a:t>
            </a:r>
          </a:p>
          <a:p>
            <a:r>
              <a:rPr lang="en-US" altLang="ja-JP" dirty="0"/>
              <a:t>Trial: 20 Accuracy 86.4</a:t>
            </a:r>
          </a:p>
          <a:p>
            <a:r>
              <a:rPr lang="en-US" altLang="ja-JP" dirty="0"/>
              <a:t>Trial: 30 Accuracy 93.5</a:t>
            </a:r>
          </a:p>
          <a:p>
            <a:r>
              <a:rPr lang="en-US" altLang="ja-JP" dirty="0"/>
              <a:t>Trial: 40 Accuracy 83.8</a:t>
            </a:r>
          </a:p>
          <a:p>
            <a:r>
              <a:rPr lang="en-US" altLang="ja-JP" dirty="0"/>
              <a:t>Trial: 50 Accuracy 79.2</a:t>
            </a:r>
          </a:p>
          <a:p>
            <a:r>
              <a:rPr lang="en-US" altLang="ja-JP" dirty="0"/>
              <a:t>Trial: 60 Accuracy 90.3</a:t>
            </a:r>
          </a:p>
          <a:p>
            <a:r>
              <a:rPr lang="en-US" altLang="ja-JP" dirty="0"/>
              <a:t>Trial: 70 Accuracy 85.7</a:t>
            </a:r>
          </a:p>
          <a:p>
            <a:r>
              <a:rPr lang="en-US" altLang="ja-JP" dirty="0"/>
              <a:t>Trial: 80 Accuracy 85.1</a:t>
            </a:r>
          </a:p>
          <a:p>
            <a:r>
              <a:rPr lang="en-US" altLang="ja-JP" dirty="0"/>
              <a:t>Trial: 90 Accuracy 86.4</a:t>
            </a:r>
          </a:p>
          <a:p>
            <a:r>
              <a:rPr lang="en-US" altLang="ja-JP" dirty="0"/>
              <a:t>Final mean classification accuracy  86.9 with standard deviation 3.08</a:t>
            </a:r>
          </a:p>
        </p:txBody>
      </p:sp>
      <p:sp>
        <p:nvSpPr>
          <p:cNvPr id="6" name="正方形/長方形 5">
            <a:extLst>
              <a:ext uri="{FF2B5EF4-FFF2-40B4-BE49-F238E27FC236}">
                <a16:creationId xmlns:a16="http://schemas.microsoft.com/office/drawing/2014/main" id="{875ACD7C-63FE-E34B-9D6C-19DB9ECF7FCD}"/>
              </a:ext>
            </a:extLst>
          </p:cNvPr>
          <p:cNvSpPr/>
          <p:nvPr/>
        </p:nvSpPr>
        <p:spPr>
          <a:xfrm>
            <a:off x="1120882" y="2180948"/>
            <a:ext cx="1822935" cy="400110"/>
          </a:xfrm>
          <a:prstGeom prst="rect">
            <a:avLst/>
          </a:prstGeom>
          <a:noFill/>
        </p:spPr>
        <p:txBody>
          <a:bodyPr wrap="none" lIns="91440" tIns="45720" rIns="91440" bIns="45720">
            <a:spAutoFit/>
          </a:bodyPr>
          <a:lstStyle/>
          <a:p>
            <a:pPr algn="ctr"/>
            <a:r>
              <a:rPr lang="en-US" altLang="ja-JP" sz="2000" b="0" cap="none" spc="0" dirty="0">
                <a:ln w="0"/>
                <a:solidFill>
                  <a:schemeClr val="tx1"/>
                </a:solidFill>
                <a:effectLst>
                  <a:outerShdw blurRad="38100" dist="19050" dir="2700000" algn="tl" rotWithShape="0">
                    <a:schemeClr val="dk1">
                      <a:alpha val="40000"/>
                    </a:schemeClr>
                  </a:outerShdw>
                </a:effectLst>
              </a:rPr>
              <a:t>Decision Tree</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
        <p:nvSpPr>
          <p:cNvPr id="7" name="正方形/長方形 6">
            <a:extLst>
              <a:ext uri="{FF2B5EF4-FFF2-40B4-BE49-F238E27FC236}">
                <a16:creationId xmlns:a16="http://schemas.microsoft.com/office/drawing/2014/main" id="{743505D6-44AD-6E40-BB3D-6FFD15D40CBB}"/>
              </a:ext>
            </a:extLst>
          </p:cNvPr>
          <p:cNvSpPr/>
          <p:nvPr/>
        </p:nvSpPr>
        <p:spPr>
          <a:xfrm>
            <a:off x="6729248" y="2180948"/>
            <a:ext cx="3908442" cy="400110"/>
          </a:xfrm>
          <a:prstGeom prst="rect">
            <a:avLst/>
          </a:prstGeom>
          <a:noFill/>
        </p:spPr>
        <p:txBody>
          <a:bodyPr wrap="none" lIns="91440" tIns="45720" rIns="91440" bIns="45720">
            <a:spAutoFit/>
          </a:bodyPr>
          <a:lstStyle/>
          <a:p>
            <a:pPr algn="ctr"/>
            <a:r>
              <a:rPr lang="en-US" altLang="ja-JP" sz="2000" b="0" cap="none" spc="0" dirty="0">
                <a:ln w="0"/>
                <a:solidFill>
                  <a:schemeClr val="tx1"/>
                </a:solidFill>
                <a:effectLst>
                  <a:outerShdw blurRad="38100" dist="19050" dir="2700000" algn="tl" rotWithShape="0">
                    <a:schemeClr val="dk1">
                      <a:alpha val="40000"/>
                    </a:schemeClr>
                  </a:outerShdw>
                </a:effectLst>
              </a:rPr>
              <a:t>Boosting (Decision Tree, T=10)</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
        <p:nvSpPr>
          <p:cNvPr id="8" name="右矢印 7">
            <a:extLst>
              <a:ext uri="{FF2B5EF4-FFF2-40B4-BE49-F238E27FC236}">
                <a16:creationId xmlns:a16="http://schemas.microsoft.com/office/drawing/2014/main" id="{A8673DA7-8675-3C48-AE29-C2B818EA7343}"/>
              </a:ext>
            </a:extLst>
          </p:cNvPr>
          <p:cNvSpPr/>
          <p:nvPr/>
        </p:nvSpPr>
        <p:spPr>
          <a:xfrm>
            <a:off x="5525985" y="2918574"/>
            <a:ext cx="570015" cy="2446317"/>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7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EE49603-F8D6-734A-9D2B-D0D38264B139}"/>
              </a:ext>
            </a:extLst>
          </p:cNvPr>
          <p:cNvSpPr>
            <a:spLocks noGrp="1"/>
          </p:cNvSpPr>
          <p:nvPr>
            <p:ph idx="1"/>
          </p:nvPr>
        </p:nvSpPr>
        <p:spPr/>
        <p:txBody>
          <a:bodyPr>
            <a:normAutofit/>
          </a:bodyPr>
          <a:lstStyle/>
          <a:p>
            <a:r>
              <a:rPr lang="en-US" dirty="0"/>
              <a:t>Yes, in both datasets, we get higher accuracy.</a:t>
            </a:r>
          </a:p>
          <a:p>
            <a:r>
              <a:rPr lang="en-US" dirty="0"/>
              <a:t>Decision Tree models are weak models, and Decision Tree itself can get over the accuracy in random. Therefore, boosting can make the model better.</a:t>
            </a:r>
          </a:p>
          <a:p>
            <a:endParaRPr lang="en-US" dirty="0"/>
          </a:p>
        </p:txBody>
      </p:sp>
      <p:sp>
        <p:nvSpPr>
          <p:cNvPr id="5" name="タイトル 1">
            <a:extLst>
              <a:ext uri="{FF2B5EF4-FFF2-40B4-BE49-F238E27FC236}">
                <a16:creationId xmlns:a16="http://schemas.microsoft.com/office/drawing/2014/main" id="{1DBDB687-076D-1D44-BFC7-0C5E99E19905}"/>
              </a:ext>
            </a:extLst>
          </p:cNvPr>
          <p:cNvSpPr>
            <a:spLocks noGrp="1"/>
          </p:cNvSpPr>
          <p:nvPr>
            <p:ph type="title"/>
          </p:nvPr>
        </p:nvSpPr>
        <p:spPr>
          <a:xfrm>
            <a:off x="838200" y="365125"/>
            <a:ext cx="10515600" cy="1325563"/>
          </a:xfrm>
        </p:spPr>
        <p:txBody>
          <a:bodyPr>
            <a:normAutofit/>
          </a:bodyPr>
          <a:lstStyle/>
          <a:p>
            <a:r>
              <a:rPr lang="en-US" altLang="ja-JP" sz="2800" b="1" dirty="0"/>
              <a:t>Assignment 6 (1) </a:t>
            </a:r>
            <a:br>
              <a:rPr lang="en-US" altLang="ja-JP" sz="2800" dirty="0"/>
            </a:br>
            <a:r>
              <a:rPr lang="en-US" altLang="ja-JP" sz="2800" dirty="0"/>
              <a:t>Is there any improvement in classification accuracy? Why/why not? </a:t>
            </a:r>
            <a:endParaRPr lang="en-US" sz="2800" dirty="0"/>
          </a:p>
        </p:txBody>
      </p:sp>
    </p:spTree>
    <p:extLst>
      <p:ext uri="{BB962C8B-B14F-4D97-AF65-F5344CB8AC3E}">
        <p14:creationId xmlns:p14="http://schemas.microsoft.com/office/powerpoint/2010/main" val="2554040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44E57-F3BD-4B4D-8956-D410904AE719}"/>
              </a:ext>
            </a:extLst>
          </p:cNvPr>
          <p:cNvSpPr>
            <a:spLocks noGrp="1"/>
          </p:cNvSpPr>
          <p:nvPr>
            <p:ph type="title"/>
          </p:nvPr>
        </p:nvSpPr>
        <p:spPr>
          <a:xfrm>
            <a:off x="838200" y="365125"/>
            <a:ext cx="10515600" cy="1325563"/>
          </a:xfrm>
        </p:spPr>
        <p:txBody>
          <a:bodyPr>
            <a:normAutofit fontScale="90000"/>
          </a:bodyPr>
          <a:lstStyle/>
          <a:p>
            <a:r>
              <a:rPr lang="en-US" altLang="ja-JP" sz="3100" b="1" dirty="0"/>
              <a:t>Assignment 6 (2) </a:t>
            </a:r>
            <a:br>
              <a:rPr lang="en-US" altLang="ja-JP" dirty="0"/>
            </a:br>
            <a:r>
              <a:rPr lang="en-US" altLang="ja-JP" sz="2700" dirty="0"/>
              <a:t>Plot the decision boundary of the boosted classifier on iris and compare it with that of the basic. What differences do you notice? Is the boundary of the boosted version more complex?</a:t>
            </a:r>
            <a:endParaRPr lang="en-US" sz="2700" dirty="0"/>
          </a:p>
        </p:txBody>
      </p:sp>
      <p:sp>
        <p:nvSpPr>
          <p:cNvPr id="15" name="テキスト ボックス 14">
            <a:extLst>
              <a:ext uri="{FF2B5EF4-FFF2-40B4-BE49-F238E27FC236}">
                <a16:creationId xmlns:a16="http://schemas.microsoft.com/office/drawing/2014/main" id="{0AF47C6E-C794-9948-BB4D-1ADCFFCDE5D1}"/>
              </a:ext>
            </a:extLst>
          </p:cNvPr>
          <p:cNvSpPr txBox="1"/>
          <p:nvPr/>
        </p:nvSpPr>
        <p:spPr>
          <a:xfrm>
            <a:off x="5023945" y="1145628"/>
            <a:ext cx="184731" cy="369332"/>
          </a:xfrm>
          <a:prstGeom prst="rect">
            <a:avLst/>
          </a:prstGeom>
          <a:noFill/>
        </p:spPr>
        <p:txBody>
          <a:bodyPr wrap="none" rtlCol="0">
            <a:spAutoFit/>
          </a:bodyPr>
          <a:lstStyle/>
          <a:p>
            <a:endParaRPr lang="en-US" dirty="0"/>
          </a:p>
        </p:txBody>
      </p:sp>
      <p:sp>
        <p:nvSpPr>
          <p:cNvPr id="4" name="コンテンツ プレースホルダー 3">
            <a:extLst>
              <a:ext uri="{FF2B5EF4-FFF2-40B4-BE49-F238E27FC236}">
                <a16:creationId xmlns:a16="http://schemas.microsoft.com/office/drawing/2014/main" id="{E287345E-FF4E-6847-B80A-3A0C03E7F1A5}"/>
              </a:ext>
            </a:extLst>
          </p:cNvPr>
          <p:cNvSpPr>
            <a:spLocks noGrp="1"/>
          </p:cNvSpPr>
          <p:nvPr>
            <p:ph idx="1"/>
          </p:nvPr>
        </p:nvSpPr>
        <p:spPr>
          <a:xfrm>
            <a:off x="838200" y="2125635"/>
            <a:ext cx="10515600" cy="4351338"/>
          </a:xfrm>
        </p:spPr>
        <p:txBody>
          <a:bodyPr/>
          <a:lstStyle/>
          <a:p>
            <a:r>
              <a:rPr lang="en-US" dirty="0"/>
              <a:t>The boundary become a bit complex in boosting than in Decision Trees.</a:t>
            </a:r>
          </a:p>
        </p:txBody>
      </p:sp>
      <p:pic>
        <p:nvPicPr>
          <p:cNvPr id="17" name="図 16">
            <a:extLst>
              <a:ext uri="{FF2B5EF4-FFF2-40B4-BE49-F238E27FC236}">
                <a16:creationId xmlns:a16="http://schemas.microsoft.com/office/drawing/2014/main" id="{020CA712-0A83-B14D-A3F7-143DA18E5BCB}"/>
              </a:ext>
            </a:extLst>
          </p:cNvPr>
          <p:cNvPicPr>
            <a:picLocks noChangeAspect="1"/>
          </p:cNvPicPr>
          <p:nvPr/>
        </p:nvPicPr>
        <p:blipFill>
          <a:blip r:embed="rId2"/>
          <a:stretch>
            <a:fillRect/>
          </a:stretch>
        </p:blipFill>
        <p:spPr>
          <a:xfrm>
            <a:off x="1272945" y="3050074"/>
            <a:ext cx="4169185" cy="3126889"/>
          </a:xfrm>
          <a:prstGeom prst="rect">
            <a:avLst/>
          </a:prstGeom>
        </p:spPr>
      </p:pic>
      <p:pic>
        <p:nvPicPr>
          <p:cNvPr id="18" name="図 17">
            <a:extLst>
              <a:ext uri="{FF2B5EF4-FFF2-40B4-BE49-F238E27FC236}">
                <a16:creationId xmlns:a16="http://schemas.microsoft.com/office/drawing/2014/main" id="{72B4A5B8-F7A5-A045-97DE-86527A64D659}"/>
              </a:ext>
            </a:extLst>
          </p:cNvPr>
          <p:cNvPicPr>
            <a:picLocks noChangeAspect="1"/>
          </p:cNvPicPr>
          <p:nvPr/>
        </p:nvPicPr>
        <p:blipFill>
          <a:blip r:embed="rId3"/>
          <a:stretch>
            <a:fillRect/>
          </a:stretch>
        </p:blipFill>
        <p:spPr>
          <a:xfrm>
            <a:off x="6421820" y="3050074"/>
            <a:ext cx="4169185" cy="3126889"/>
          </a:xfrm>
          <a:prstGeom prst="rect">
            <a:avLst/>
          </a:prstGeom>
        </p:spPr>
      </p:pic>
      <p:sp>
        <p:nvSpPr>
          <p:cNvPr id="19" name="正方形/長方形 18">
            <a:extLst>
              <a:ext uri="{FF2B5EF4-FFF2-40B4-BE49-F238E27FC236}">
                <a16:creationId xmlns:a16="http://schemas.microsoft.com/office/drawing/2014/main" id="{714E6622-E6A1-6944-BE66-301CD9E7E81A}"/>
              </a:ext>
            </a:extLst>
          </p:cNvPr>
          <p:cNvSpPr/>
          <p:nvPr/>
        </p:nvSpPr>
        <p:spPr>
          <a:xfrm>
            <a:off x="2270321" y="6244432"/>
            <a:ext cx="1822935" cy="400110"/>
          </a:xfrm>
          <a:prstGeom prst="rect">
            <a:avLst/>
          </a:prstGeom>
          <a:noFill/>
        </p:spPr>
        <p:txBody>
          <a:bodyPr wrap="none" lIns="91440" tIns="45720" rIns="91440" bIns="45720">
            <a:spAutoFit/>
          </a:bodyPr>
          <a:lstStyle/>
          <a:p>
            <a:pPr algn="ctr"/>
            <a:r>
              <a:rPr lang="en-US" altLang="ja-JP" sz="2000" b="0" cap="none" spc="0" dirty="0">
                <a:ln w="0"/>
                <a:solidFill>
                  <a:schemeClr val="tx1"/>
                </a:solidFill>
                <a:effectLst>
                  <a:outerShdw blurRad="38100" dist="19050" dir="2700000" algn="tl" rotWithShape="0">
                    <a:schemeClr val="dk1">
                      <a:alpha val="40000"/>
                    </a:schemeClr>
                  </a:outerShdw>
                </a:effectLst>
              </a:rPr>
              <a:t>Decision Tree</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
        <p:nvSpPr>
          <p:cNvPr id="20" name="正方形/長方形 19">
            <a:extLst>
              <a:ext uri="{FF2B5EF4-FFF2-40B4-BE49-F238E27FC236}">
                <a16:creationId xmlns:a16="http://schemas.microsoft.com/office/drawing/2014/main" id="{BDC6831C-C309-3649-8D4A-44E37DFF9780}"/>
              </a:ext>
            </a:extLst>
          </p:cNvPr>
          <p:cNvSpPr/>
          <p:nvPr/>
        </p:nvSpPr>
        <p:spPr>
          <a:xfrm>
            <a:off x="6796165" y="6244461"/>
            <a:ext cx="3908442" cy="400110"/>
          </a:xfrm>
          <a:prstGeom prst="rect">
            <a:avLst/>
          </a:prstGeom>
          <a:noFill/>
        </p:spPr>
        <p:txBody>
          <a:bodyPr wrap="none" lIns="91440" tIns="45720" rIns="91440" bIns="45720">
            <a:spAutoFit/>
          </a:bodyPr>
          <a:lstStyle/>
          <a:p>
            <a:pPr algn="ctr"/>
            <a:r>
              <a:rPr lang="en-US" altLang="ja-JP" sz="2000" b="0" cap="none" spc="0" dirty="0">
                <a:ln w="0"/>
                <a:solidFill>
                  <a:schemeClr val="tx1"/>
                </a:solidFill>
                <a:effectLst>
                  <a:outerShdw blurRad="38100" dist="19050" dir="2700000" algn="tl" rotWithShape="0">
                    <a:schemeClr val="dk1">
                      <a:alpha val="40000"/>
                    </a:schemeClr>
                  </a:outerShdw>
                </a:effectLst>
              </a:rPr>
              <a:t>Boosting (Decision Tree, T=10)</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
        <p:nvSpPr>
          <p:cNvPr id="21" name="右矢印 20">
            <a:extLst>
              <a:ext uri="{FF2B5EF4-FFF2-40B4-BE49-F238E27FC236}">
                <a16:creationId xmlns:a16="http://schemas.microsoft.com/office/drawing/2014/main" id="{EE4041D2-D8EA-3642-A169-13CF7BBF34EA}"/>
              </a:ext>
            </a:extLst>
          </p:cNvPr>
          <p:cNvSpPr/>
          <p:nvPr/>
        </p:nvSpPr>
        <p:spPr>
          <a:xfrm>
            <a:off x="5646967" y="3663178"/>
            <a:ext cx="570015" cy="2446317"/>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42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41E77-C766-4E43-946E-36A782725EFE}"/>
              </a:ext>
            </a:extLst>
          </p:cNvPr>
          <p:cNvSpPr>
            <a:spLocks noGrp="1"/>
          </p:cNvSpPr>
          <p:nvPr>
            <p:ph type="title"/>
          </p:nvPr>
        </p:nvSpPr>
        <p:spPr/>
        <p:txBody>
          <a:bodyPr/>
          <a:lstStyle/>
          <a:p>
            <a:r>
              <a:rPr lang="en-US" altLang="ja-JP" dirty="0"/>
              <a:t>Assignment 1</a:t>
            </a:r>
            <a:endParaRPr lang="en-US" dirty="0"/>
          </a:p>
        </p:txBody>
      </p:sp>
      <p:pic>
        <p:nvPicPr>
          <p:cNvPr id="5" name="図 4">
            <a:extLst>
              <a:ext uri="{FF2B5EF4-FFF2-40B4-BE49-F238E27FC236}">
                <a16:creationId xmlns:a16="http://schemas.microsoft.com/office/drawing/2014/main" id="{7EADD038-3B0D-5040-907F-74714B51EA05}"/>
              </a:ext>
            </a:extLst>
          </p:cNvPr>
          <p:cNvPicPr>
            <a:picLocks noChangeAspect="1"/>
          </p:cNvPicPr>
          <p:nvPr/>
        </p:nvPicPr>
        <p:blipFill>
          <a:blip r:embed="rId2"/>
          <a:stretch>
            <a:fillRect/>
          </a:stretch>
        </p:blipFill>
        <p:spPr>
          <a:xfrm>
            <a:off x="254000" y="1858854"/>
            <a:ext cx="5842000" cy="4381500"/>
          </a:xfrm>
          <a:prstGeom prst="rect">
            <a:avLst/>
          </a:prstGeom>
        </p:spPr>
      </p:pic>
      <p:pic>
        <p:nvPicPr>
          <p:cNvPr id="9" name="図 8">
            <a:extLst>
              <a:ext uri="{FF2B5EF4-FFF2-40B4-BE49-F238E27FC236}">
                <a16:creationId xmlns:a16="http://schemas.microsoft.com/office/drawing/2014/main" id="{B4F79AE7-CC41-C045-8D97-695F415B5493}"/>
              </a:ext>
            </a:extLst>
          </p:cNvPr>
          <p:cNvPicPr>
            <a:picLocks noChangeAspect="1"/>
          </p:cNvPicPr>
          <p:nvPr/>
        </p:nvPicPr>
        <p:blipFill>
          <a:blip r:embed="rId3"/>
          <a:stretch>
            <a:fillRect/>
          </a:stretch>
        </p:blipFill>
        <p:spPr>
          <a:xfrm>
            <a:off x="6112011" y="182562"/>
            <a:ext cx="5825989" cy="6492875"/>
          </a:xfrm>
          <a:prstGeom prst="rect">
            <a:avLst/>
          </a:prstGeom>
        </p:spPr>
      </p:pic>
    </p:spTree>
    <p:extLst>
      <p:ext uri="{BB962C8B-B14F-4D97-AF65-F5344CB8AC3E}">
        <p14:creationId xmlns:p14="http://schemas.microsoft.com/office/powerpoint/2010/main" val="26755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0AE90-C506-BC4C-8346-1397E369B0C5}"/>
              </a:ext>
            </a:extLst>
          </p:cNvPr>
          <p:cNvSpPr>
            <a:spLocks noGrp="1"/>
          </p:cNvSpPr>
          <p:nvPr>
            <p:ph type="title"/>
          </p:nvPr>
        </p:nvSpPr>
        <p:spPr/>
        <p:txBody>
          <a:bodyPr>
            <a:normAutofit/>
          </a:bodyPr>
          <a:lstStyle/>
          <a:p>
            <a:r>
              <a:rPr lang="en-US" sz="2800" b="1" dirty="0"/>
              <a:t>Assignment 6 (3)</a:t>
            </a:r>
            <a:br>
              <a:rPr lang="en-US" sz="2800" dirty="0"/>
            </a:br>
            <a:r>
              <a:rPr lang="en-US" sz="2800" dirty="0"/>
              <a:t>Can we make up for not using a more advanced model in the basic classifier (e.g. independent features) by using boosting?</a:t>
            </a:r>
          </a:p>
        </p:txBody>
      </p:sp>
      <p:sp>
        <p:nvSpPr>
          <p:cNvPr id="3" name="コンテンツ プレースホルダー 2">
            <a:extLst>
              <a:ext uri="{FF2B5EF4-FFF2-40B4-BE49-F238E27FC236}">
                <a16:creationId xmlns:a16="http://schemas.microsoft.com/office/drawing/2014/main" id="{A17A7C96-AFAE-4B4E-9C3E-207903B62D5E}"/>
              </a:ext>
            </a:extLst>
          </p:cNvPr>
          <p:cNvSpPr>
            <a:spLocks noGrp="1"/>
          </p:cNvSpPr>
          <p:nvPr>
            <p:ph idx="1"/>
          </p:nvPr>
        </p:nvSpPr>
        <p:spPr>
          <a:xfrm>
            <a:off x="838200" y="2004301"/>
            <a:ext cx="10515600" cy="4351338"/>
          </a:xfrm>
        </p:spPr>
        <p:txBody>
          <a:bodyPr/>
          <a:lstStyle/>
          <a:p>
            <a:r>
              <a:rPr lang="en-US" altLang="ja-JP" dirty="0"/>
              <a:t>Yes, we can make better models not with advanced models, but with weak classifiers.</a:t>
            </a:r>
          </a:p>
          <a:p>
            <a:r>
              <a:rPr lang="en-US" altLang="ja-JP" dirty="0"/>
              <a:t>We can get know the above from the accuracy result in Iris and Vowel datasets.</a:t>
            </a:r>
          </a:p>
        </p:txBody>
      </p:sp>
    </p:spTree>
    <p:extLst>
      <p:ext uri="{BB962C8B-B14F-4D97-AF65-F5344CB8AC3E}">
        <p14:creationId xmlns:p14="http://schemas.microsoft.com/office/powerpoint/2010/main" val="861605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E00F1-C5D0-6A44-9A79-4FB51415E417}"/>
              </a:ext>
            </a:extLst>
          </p:cNvPr>
          <p:cNvSpPr>
            <a:spLocks noGrp="1"/>
          </p:cNvSpPr>
          <p:nvPr>
            <p:ph type="title"/>
          </p:nvPr>
        </p:nvSpPr>
        <p:spPr/>
        <p:txBody>
          <a:bodyPr/>
          <a:lstStyle/>
          <a:p>
            <a:r>
              <a:rPr lang="en-US" dirty="0"/>
              <a:t>Assignment 7</a:t>
            </a:r>
          </a:p>
        </p:txBody>
      </p:sp>
      <p:sp>
        <p:nvSpPr>
          <p:cNvPr id="3" name="コンテンツ プレースホルダー 2">
            <a:extLst>
              <a:ext uri="{FF2B5EF4-FFF2-40B4-BE49-F238E27FC236}">
                <a16:creationId xmlns:a16="http://schemas.microsoft.com/office/drawing/2014/main" id="{D28D8A5B-7DBD-6740-B242-7B0EBEE91F7E}"/>
              </a:ext>
            </a:extLst>
          </p:cNvPr>
          <p:cNvSpPr>
            <a:spLocks noGrp="1"/>
          </p:cNvSpPr>
          <p:nvPr>
            <p:ph idx="1"/>
          </p:nvPr>
        </p:nvSpPr>
        <p:spPr>
          <a:xfrm>
            <a:off x="838200" y="1690688"/>
            <a:ext cx="10515600" cy="4486275"/>
          </a:xfrm>
        </p:spPr>
        <p:txBody>
          <a:bodyPr>
            <a:normAutofit fontScale="85000" lnSpcReduction="20000"/>
          </a:bodyPr>
          <a:lstStyle/>
          <a:p>
            <a:r>
              <a:rPr lang="en-US" dirty="0"/>
              <a:t>Outliers: </a:t>
            </a:r>
            <a:br>
              <a:rPr lang="en-US" dirty="0"/>
            </a:br>
            <a:r>
              <a:rPr lang="en-US" dirty="0"/>
              <a:t>Decision trees could be overfitting to </a:t>
            </a:r>
            <a:r>
              <a:rPr lang="en-US" dirty="0" err="1"/>
              <a:t>overliers</a:t>
            </a:r>
            <a:r>
              <a:rPr lang="en-US" dirty="0"/>
              <a:t> in cases like the </a:t>
            </a:r>
            <a:r>
              <a:rPr lang="en-US" dirty="0" err="1"/>
              <a:t>overliers</a:t>
            </a:r>
            <a:r>
              <a:rPr lang="en-US" dirty="0"/>
              <a:t> is far from other points. </a:t>
            </a:r>
            <a:br>
              <a:rPr lang="en-US" dirty="0"/>
            </a:br>
            <a:r>
              <a:rPr lang="en-US" dirty="0"/>
              <a:t>And, Boosting will weights on outliners because those may be misclassified.</a:t>
            </a:r>
            <a:br>
              <a:rPr lang="en-US" dirty="0"/>
            </a:br>
            <a:r>
              <a:rPr lang="en-US" dirty="0"/>
              <a:t>Otherwise, Naïve Bays make Gaussian form to feature values. Therefore, </a:t>
            </a:r>
            <a:r>
              <a:rPr lang="en-US" b="1" dirty="0">
                <a:solidFill>
                  <a:srgbClr val="FF0000"/>
                </a:solidFill>
              </a:rPr>
              <a:t>Naïve Bays </a:t>
            </a:r>
            <a:r>
              <a:rPr lang="en-US" dirty="0"/>
              <a:t>is best to outlier’s problem.</a:t>
            </a:r>
            <a:br>
              <a:rPr lang="en-US" dirty="0"/>
            </a:br>
            <a:endParaRPr lang="en-US" dirty="0"/>
          </a:p>
          <a:p>
            <a:r>
              <a:rPr lang="en-US" dirty="0"/>
              <a:t>Irrelevant inputs: part of the feature space is irrelevant: </a:t>
            </a:r>
            <a:br>
              <a:rPr lang="en-US" dirty="0"/>
            </a:br>
            <a:r>
              <a:rPr lang="en-US" b="1" dirty="0">
                <a:solidFill>
                  <a:srgbClr val="FF0000"/>
                </a:solidFill>
              </a:rPr>
              <a:t>Decision trees </a:t>
            </a:r>
            <a:r>
              <a:rPr lang="en-US" dirty="0"/>
              <a:t>use information gain when the model decide the features. It can be effective to irrelevant inputs. </a:t>
            </a:r>
            <a:br>
              <a:rPr lang="en-US" dirty="0"/>
            </a:br>
            <a:endParaRPr lang="en-US" dirty="0"/>
          </a:p>
          <a:p>
            <a:r>
              <a:rPr lang="en-US" dirty="0"/>
              <a:t>Predictive power: </a:t>
            </a:r>
            <a:br>
              <a:rPr lang="en-US" dirty="0"/>
            </a:br>
            <a:r>
              <a:rPr lang="en-US" b="1" dirty="0">
                <a:solidFill>
                  <a:srgbClr val="FF0000"/>
                </a:solidFill>
              </a:rPr>
              <a:t>The boosted versions</a:t>
            </a:r>
            <a:r>
              <a:rPr lang="en-US" dirty="0"/>
              <a:t> are a strong classification tool, because it can make weak models better as we can see from this lab work.</a:t>
            </a:r>
          </a:p>
        </p:txBody>
      </p:sp>
    </p:spTree>
    <p:extLst>
      <p:ext uri="{BB962C8B-B14F-4D97-AF65-F5344CB8AC3E}">
        <p14:creationId xmlns:p14="http://schemas.microsoft.com/office/powerpoint/2010/main" val="2897965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E00F1-C5D0-6A44-9A79-4FB51415E417}"/>
              </a:ext>
            </a:extLst>
          </p:cNvPr>
          <p:cNvSpPr>
            <a:spLocks noGrp="1"/>
          </p:cNvSpPr>
          <p:nvPr>
            <p:ph type="title"/>
          </p:nvPr>
        </p:nvSpPr>
        <p:spPr/>
        <p:txBody>
          <a:bodyPr/>
          <a:lstStyle/>
          <a:p>
            <a:r>
              <a:rPr lang="en-US" dirty="0"/>
              <a:t>Assignment 7</a:t>
            </a:r>
          </a:p>
        </p:txBody>
      </p:sp>
      <p:sp>
        <p:nvSpPr>
          <p:cNvPr id="3" name="コンテンツ プレースホルダー 2">
            <a:extLst>
              <a:ext uri="{FF2B5EF4-FFF2-40B4-BE49-F238E27FC236}">
                <a16:creationId xmlns:a16="http://schemas.microsoft.com/office/drawing/2014/main" id="{D28D8A5B-7DBD-6740-B242-7B0EBEE91F7E}"/>
              </a:ext>
            </a:extLst>
          </p:cNvPr>
          <p:cNvSpPr>
            <a:spLocks noGrp="1"/>
          </p:cNvSpPr>
          <p:nvPr>
            <p:ph idx="1"/>
          </p:nvPr>
        </p:nvSpPr>
        <p:spPr>
          <a:xfrm>
            <a:off x="838200" y="1690688"/>
            <a:ext cx="10515600" cy="4486275"/>
          </a:xfrm>
        </p:spPr>
        <p:txBody>
          <a:bodyPr>
            <a:normAutofit lnSpcReduction="10000"/>
          </a:bodyPr>
          <a:lstStyle/>
          <a:p>
            <a:r>
              <a:rPr lang="en-US" dirty="0"/>
              <a:t>Mixed types of data: binary, categorical or continuous features, etc.: </a:t>
            </a:r>
            <a:br>
              <a:rPr lang="en-US" dirty="0"/>
            </a:br>
            <a:r>
              <a:rPr lang="en-US" b="1" dirty="0">
                <a:solidFill>
                  <a:srgbClr val="FF0000"/>
                </a:solidFill>
              </a:rPr>
              <a:t>Decision tree </a:t>
            </a:r>
            <a:r>
              <a:rPr lang="en-US" dirty="0"/>
              <a:t>maybe yield the best with binary and categorical features. </a:t>
            </a:r>
            <a:br>
              <a:rPr lang="en-US" dirty="0"/>
            </a:br>
            <a:r>
              <a:rPr lang="en-US" dirty="0"/>
              <a:t>In case of continuous features, </a:t>
            </a:r>
            <a:r>
              <a:rPr lang="en-US" b="1" dirty="0">
                <a:solidFill>
                  <a:srgbClr val="FF0000"/>
                </a:solidFill>
              </a:rPr>
              <a:t>the boosted versions </a:t>
            </a:r>
            <a:r>
              <a:rPr lang="en-US" dirty="0"/>
              <a:t>can use some weak classifiers, so The boosted versions is the best.</a:t>
            </a:r>
            <a:br>
              <a:rPr lang="en-US" dirty="0"/>
            </a:br>
            <a:endParaRPr lang="en-US" dirty="0"/>
          </a:p>
          <a:p>
            <a:r>
              <a:rPr lang="en-US" dirty="0"/>
              <a:t>Scalability: The dimension of the data, D, is large or the number of instances, N, is large, or both.:</a:t>
            </a:r>
            <a:br>
              <a:rPr lang="en-US" dirty="0"/>
            </a:br>
            <a:r>
              <a:rPr lang="en-US" dirty="0"/>
              <a:t>When the dataset is large and the dimension is large </a:t>
            </a:r>
            <a:r>
              <a:rPr lang="en-US" b="1" dirty="0">
                <a:solidFill>
                  <a:srgbClr val="FF0000"/>
                </a:solidFill>
              </a:rPr>
              <a:t>Decision Trees </a:t>
            </a:r>
            <a:r>
              <a:rPr lang="en-US" dirty="0"/>
              <a:t>will get more accuracy than others. </a:t>
            </a:r>
          </a:p>
        </p:txBody>
      </p:sp>
    </p:spTree>
    <p:extLst>
      <p:ext uri="{BB962C8B-B14F-4D97-AF65-F5344CB8AC3E}">
        <p14:creationId xmlns:p14="http://schemas.microsoft.com/office/powerpoint/2010/main" val="86724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723CC-31B6-E542-BE62-242434C1A129}"/>
              </a:ext>
            </a:extLst>
          </p:cNvPr>
          <p:cNvSpPr>
            <a:spLocks noGrp="1"/>
          </p:cNvSpPr>
          <p:nvPr>
            <p:ph type="title"/>
          </p:nvPr>
        </p:nvSpPr>
        <p:spPr/>
        <p:txBody>
          <a:bodyPr/>
          <a:lstStyle/>
          <a:p>
            <a:r>
              <a:rPr lang="en-US" dirty="0"/>
              <a:t>Assignment 2</a:t>
            </a:r>
          </a:p>
        </p:txBody>
      </p:sp>
      <p:pic>
        <p:nvPicPr>
          <p:cNvPr id="7" name="図 6">
            <a:extLst>
              <a:ext uri="{FF2B5EF4-FFF2-40B4-BE49-F238E27FC236}">
                <a16:creationId xmlns:a16="http://schemas.microsoft.com/office/drawing/2014/main" id="{C033039A-64ED-134C-890A-F32DEAD94D9B}"/>
              </a:ext>
            </a:extLst>
          </p:cNvPr>
          <p:cNvPicPr>
            <a:picLocks noChangeAspect="1"/>
          </p:cNvPicPr>
          <p:nvPr/>
        </p:nvPicPr>
        <p:blipFill>
          <a:blip r:embed="rId2"/>
          <a:stretch>
            <a:fillRect/>
          </a:stretch>
        </p:blipFill>
        <p:spPr>
          <a:xfrm>
            <a:off x="2895600" y="1514475"/>
            <a:ext cx="6400800" cy="4978400"/>
          </a:xfrm>
          <a:prstGeom prst="rect">
            <a:avLst/>
          </a:prstGeom>
        </p:spPr>
      </p:pic>
    </p:spTree>
    <p:extLst>
      <p:ext uri="{BB962C8B-B14F-4D97-AF65-F5344CB8AC3E}">
        <p14:creationId xmlns:p14="http://schemas.microsoft.com/office/powerpoint/2010/main" val="48554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723CC-31B6-E542-BE62-242434C1A129}"/>
              </a:ext>
            </a:extLst>
          </p:cNvPr>
          <p:cNvSpPr>
            <a:spLocks noGrp="1"/>
          </p:cNvSpPr>
          <p:nvPr>
            <p:ph type="title"/>
          </p:nvPr>
        </p:nvSpPr>
        <p:spPr/>
        <p:txBody>
          <a:bodyPr/>
          <a:lstStyle/>
          <a:p>
            <a:r>
              <a:rPr lang="en-US" dirty="0"/>
              <a:t>Assignment 2</a:t>
            </a:r>
          </a:p>
        </p:txBody>
      </p:sp>
      <p:pic>
        <p:nvPicPr>
          <p:cNvPr id="5" name="図 4">
            <a:extLst>
              <a:ext uri="{FF2B5EF4-FFF2-40B4-BE49-F238E27FC236}">
                <a16:creationId xmlns:a16="http://schemas.microsoft.com/office/drawing/2014/main" id="{37F42D17-0B7D-EC4B-B785-72C11A39E75B}"/>
              </a:ext>
            </a:extLst>
          </p:cNvPr>
          <p:cNvPicPr>
            <a:picLocks noChangeAspect="1"/>
          </p:cNvPicPr>
          <p:nvPr/>
        </p:nvPicPr>
        <p:blipFill>
          <a:blip r:embed="rId2"/>
          <a:stretch>
            <a:fillRect/>
          </a:stretch>
        </p:blipFill>
        <p:spPr>
          <a:xfrm>
            <a:off x="2393145" y="1486447"/>
            <a:ext cx="7405710" cy="5219262"/>
          </a:xfrm>
          <a:prstGeom prst="rect">
            <a:avLst/>
          </a:prstGeom>
        </p:spPr>
      </p:pic>
    </p:spTree>
    <p:extLst>
      <p:ext uri="{BB962C8B-B14F-4D97-AF65-F5344CB8AC3E}">
        <p14:creationId xmlns:p14="http://schemas.microsoft.com/office/powerpoint/2010/main" val="95074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307CFC-1EBF-AD46-B042-C610B6339B9F}"/>
              </a:ext>
            </a:extLst>
          </p:cNvPr>
          <p:cNvSpPr>
            <a:spLocks noGrp="1"/>
          </p:cNvSpPr>
          <p:nvPr>
            <p:ph type="title"/>
          </p:nvPr>
        </p:nvSpPr>
        <p:spPr/>
        <p:txBody>
          <a:bodyPr/>
          <a:lstStyle/>
          <a:p>
            <a:r>
              <a:rPr lang="en-US" dirty="0"/>
              <a:t>Assignment 3</a:t>
            </a:r>
          </a:p>
        </p:txBody>
      </p:sp>
      <p:sp>
        <p:nvSpPr>
          <p:cNvPr id="3" name="コンテンツ プレースホルダー 2">
            <a:extLst>
              <a:ext uri="{FF2B5EF4-FFF2-40B4-BE49-F238E27FC236}">
                <a16:creationId xmlns:a16="http://schemas.microsoft.com/office/drawing/2014/main" id="{EA234CC2-6DA5-B241-BFD2-51F5C00B34B1}"/>
              </a:ext>
            </a:extLst>
          </p:cNvPr>
          <p:cNvSpPr>
            <a:spLocks noGrp="1"/>
          </p:cNvSpPr>
          <p:nvPr>
            <p:ph idx="1"/>
          </p:nvPr>
        </p:nvSpPr>
        <p:spPr/>
        <p:txBody>
          <a:bodyPr>
            <a:normAutofit fontScale="92500" lnSpcReduction="20000"/>
          </a:bodyPr>
          <a:lstStyle/>
          <a:p>
            <a:pPr marL="514350" indent="-514350">
              <a:buAutoNum type="arabicParenBoth"/>
            </a:pPr>
            <a:r>
              <a:rPr lang="en-US" b="1" u="sng" dirty="0"/>
              <a:t>When can a feature independence assumption be reasonable and when not?</a:t>
            </a:r>
          </a:p>
          <a:p>
            <a:pPr marL="0" indent="0">
              <a:buNone/>
            </a:pPr>
            <a:endParaRPr lang="en-US" b="1" u="sng" dirty="0"/>
          </a:p>
          <a:p>
            <a:pPr marL="0" indent="0">
              <a:buNone/>
            </a:pPr>
            <a:r>
              <a:rPr lang="en-US" dirty="0"/>
              <a:t>The Bayes classifier assumes that the features in their dataset are independent of others (named “Naïve”). In the real world, features are not totally independent together, like “sepal length” and “sepal width” in Iris dataset.</a:t>
            </a:r>
          </a:p>
          <a:p>
            <a:pPr marL="0" indent="0">
              <a:buNone/>
            </a:pPr>
            <a:r>
              <a:rPr lang="en-US" dirty="0"/>
              <a:t>However, with a feature independence assumption, the Naïve Bayes model resulted in high accuracy.</a:t>
            </a:r>
          </a:p>
          <a:p>
            <a:pPr marL="0" indent="0">
              <a:buNone/>
            </a:pPr>
            <a:endParaRPr lang="en-US" dirty="0"/>
          </a:p>
          <a:p>
            <a:pPr marL="0" indent="0">
              <a:buNone/>
            </a:pPr>
            <a:r>
              <a:rPr lang="en-US" dirty="0"/>
              <a:t>However, if the different classes’ feature vector locate near together, it will not become reasonable, such as “Vowel” dataset.</a:t>
            </a:r>
          </a:p>
        </p:txBody>
      </p:sp>
    </p:spTree>
    <p:extLst>
      <p:ext uri="{BB962C8B-B14F-4D97-AF65-F5344CB8AC3E}">
        <p14:creationId xmlns:p14="http://schemas.microsoft.com/office/powerpoint/2010/main" val="21289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307CFC-1EBF-AD46-B042-C610B6339B9F}"/>
              </a:ext>
            </a:extLst>
          </p:cNvPr>
          <p:cNvSpPr>
            <a:spLocks noGrp="1"/>
          </p:cNvSpPr>
          <p:nvPr>
            <p:ph type="title"/>
          </p:nvPr>
        </p:nvSpPr>
        <p:spPr/>
        <p:txBody>
          <a:bodyPr/>
          <a:lstStyle/>
          <a:p>
            <a:r>
              <a:rPr lang="en-US" dirty="0"/>
              <a:t>Assignment 3</a:t>
            </a:r>
          </a:p>
        </p:txBody>
      </p:sp>
      <p:pic>
        <p:nvPicPr>
          <p:cNvPr id="5" name="コンテンツ プレースホルダー 4">
            <a:extLst>
              <a:ext uri="{FF2B5EF4-FFF2-40B4-BE49-F238E27FC236}">
                <a16:creationId xmlns:a16="http://schemas.microsoft.com/office/drawing/2014/main" id="{3109910A-1D72-5144-92E5-80B5186B8F71}"/>
              </a:ext>
            </a:extLst>
          </p:cNvPr>
          <p:cNvPicPr>
            <a:picLocks noGrp="1" noChangeAspect="1"/>
          </p:cNvPicPr>
          <p:nvPr>
            <p:ph idx="1"/>
          </p:nvPr>
        </p:nvPicPr>
        <p:blipFill>
          <a:blip r:embed="rId2"/>
          <a:stretch>
            <a:fillRect/>
          </a:stretch>
        </p:blipFill>
        <p:spPr>
          <a:xfrm>
            <a:off x="529442" y="1669668"/>
            <a:ext cx="5801784" cy="4351338"/>
          </a:xfrm>
        </p:spPr>
      </p:pic>
      <p:sp>
        <p:nvSpPr>
          <p:cNvPr id="3" name="正方形/長方形 2">
            <a:extLst>
              <a:ext uri="{FF2B5EF4-FFF2-40B4-BE49-F238E27FC236}">
                <a16:creationId xmlns:a16="http://schemas.microsoft.com/office/drawing/2014/main" id="{763FE4FA-B0CE-C74B-AE18-883530F9B7D3}"/>
              </a:ext>
            </a:extLst>
          </p:cNvPr>
          <p:cNvSpPr/>
          <p:nvPr/>
        </p:nvSpPr>
        <p:spPr>
          <a:xfrm>
            <a:off x="6672710" y="1690688"/>
            <a:ext cx="4681090" cy="4708981"/>
          </a:xfrm>
          <a:prstGeom prst="rect">
            <a:avLst/>
          </a:prstGeom>
          <a:noFill/>
        </p:spPr>
        <p:txBody>
          <a:bodyPr wrap="none" lIns="91440" tIns="45720" rIns="91440" bIns="45720">
            <a:spAutoFit/>
          </a:bodyPr>
          <a:lstStyle/>
          <a:p>
            <a:r>
              <a:rPr lang="sv-SE" altLang="ja-JP" sz="2000" dirty="0" err="1">
                <a:ln w="0"/>
                <a:effectLst>
                  <a:outerShdw blurRad="38100" dist="19050" dir="2700000" algn="tl" rotWithShape="0">
                    <a:schemeClr val="dk1">
                      <a:alpha val="40000"/>
                    </a:schemeClr>
                  </a:outerShdw>
                </a:effectLst>
              </a:rPr>
              <a:t>dataset</a:t>
            </a:r>
            <a:r>
              <a:rPr lang="sv-SE" altLang="ja-JP" sz="2000" dirty="0">
                <a:ln w="0"/>
                <a:effectLst>
                  <a:outerShdw blurRad="38100" dist="19050" dir="2700000" algn="tl" rotWithShape="0">
                    <a:schemeClr val="dk1">
                      <a:alpha val="40000"/>
                    </a:schemeClr>
                  </a:outerShdw>
                </a:effectLst>
              </a:rPr>
              <a:t>=iris, split=0.7</a:t>
            </a:r>
          </a:p>
          <a:p>
            <a:endParaRPr lang="sv-SE" altLang="ja-JP" sz="2000" dirty="0">
              <a:ln w="0"/>
              <a:effectLst>
                <a:outerShdw blurRad="38100" dist="19050" dir="2700000" algn="tl" rotWithShape="0">
                  <a:schemeClr val="dk1">
                    <a:alpha val="40000"/>
                  </a:schemeClr>
                </a:outerShdw>
              </a:effectLst>
            </a:endParaRPr>
          </a:p>
          <a:p>
            <a:r>
              <a:rPr lang="sv-SE" altLang="ja-JP" sz="2000" dirty="0">
                <a:ln w="0"/>
                <a:effectLst>
                  <a:outerShdw blurRad="38100" dist="19050" dir="2700000" algn="tl" rotWithShape="0">
                    <a:schemeClr val="dk1">
                      <a:alpha val="40000"/>
                    </a:schemeClr>
                  </a:outerShdw>
                </a:effectLst>
              </a:rPr>
              <a:t>Trial: 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84.4</a:t>
            </a:r>
          </a:p>
          <a:p>
            <a:r>
              <a:rPr lang="sv-SE" altLang="ja-JP" sz="2000" dirty="0">
                <a:ln w="0"/>
                <a:effectLst>
                  <a:outerShdw blurRad="38100" dist="19050" dir="2700000" algn="tl" rotWithShape="0">
                    <a:schemeClr val="dk1">
                      <a:alpha val="40000"/>
                    </a:schemeClr>
                  </a:outerShdw>
                </a:effectLst>
              </a:rPr>
              <a:t>Trial: 10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95.6</a:t>
            </a:r>
          </a:p>
          <a:p>
            <a:r>
              <a:rPr lang="sv-SE" altLang="ja-JP" sz="2000" dirty="0">
                <a:ln w="0"/>
                <a:effectLst>
                  <a:outerShdw blurRad="38100" dist="19050" dir="2700000" algn="tl" rotWithShape="0">
                    <a:schemeClr val="dk1">
                      <a:alpha val="40000"/>
                    </a:schemeClr>
                  </a:outerShdw>
                </a:effectLst>
              </a:rPr>
              <a:t>Trial: 20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93.3</a:t>
            </a:r>
          </a:p>
          <a:p>
            <a:r>
              <a:rPr lang="sv-SE" altLang="ja-JP" sz="2000" dirty="0">
                <a:ln w="0"/>
                <a:effectLst>
                  <a:outerShdw blurRad="38100" dist="19050" dir="2700000" algn="tl" rotWithShape="0">
                    <a:schemeClr val="dk1">
                      <a:alpha val="40000"/>
                    </a:schemeClr>
                  </a:outerShdw>
                </a:effectLst>
              </a:rPr>
              <a:t>Trial: 30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86.7</a:t>
            </a:r>
          </a:p>
          <a:p>
            <a:r>
              <a:rPr lang="sv-SE" altLang="ja-JP" sz="2000" dirty="0">
                <a:ln w="0"/>
                <a:effectLst>
                  <a:outerShdw blurRad="38100" dist="19050" dir="2700000" algn="tl" rotWithShape="0">
                    <a:schemeClr val="dk1">
                      <a:alpha val="40000"/>
                    </a:schemeClr>
                  </a:outerShdw>
                </a:effectLst>
              </a:rPr>
              <a:t>Trial: 40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88.9</a:t>
            </a:r>
          </a:p>
          <a:p>
            <a:r>
              <a:rPr lang="sv-SE" altLang="ja-JP" sz="2000" dirty="0">
                <a:ln w="0"/>
                <a:effectLst>
                  <a:outerShdw blurRad="38100" dist="19050" dir="2700000" algn="tl" rotWithShape="0">
                    <a:schemeClr val="dk1">
                      <a:alpha val="40000"/>
                    </a:schemeClr>
                  </a:outerShdw>
                </a:effectLst>
              </a:rPr>
              <a:t>Trial: 50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91.1</a:t>
            </a:r>
          </a:p>
          <a:p>
            <a:r>
              <a:rPr lang="sv-SE" altLang="ja-JP" sz="2000" dirty="0">
                <a:ln w="0"/>
                <a:effectLst>
                  <a:outerShdw blurRad="38100" dist="19050" dir="2700000" algn="tl" rotWithShape="0">
                    <a:schemeClr val="dk1">
                      <a:alpha val="40000"/>
                    </a:schemeClr>
                  </a:outerShdw>
                </a:effectLst>
              </a:rPr>
              <a:t>Trial: 60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86.7</a:t>
            </a:r>
          </a:p>
          <a:p>
            <a:r>
              <a:rPr lang="sv-SE" altLang="ja-JP" sz="2000" dirty="0">
                <a:ln w="0"/>
                <a:effectLst>
                  <a:outerShdw blurRad="38100" dist="19050" dir="2700000" algn="tl" rotWithShape="0">
                    <a:schemeClr val="dk1">
                      <a:alpha val="40000"/>
                    </a:schemeClr>
                  </a:outerShdw>
                </a:effectLst>
              </a:rPr>
              <a:t>Trial: 70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91.1</a:t>
            </a:r>
          </a:p>
          <a:p>
            <a:r>
              <a:rPr lang="sv-SE" altLang="ja-JP" sz="2000" dirty="0">
                <a:ln w="0"/>
                <a:effectLst>
                  <a:outerShdw blurRad="38100" dist="19050" dir="2700000" algn="tl" rotWithShape="0">
                    <a:schemeClr val="dk1">
                      <a:alpha val="40000"/>
                    </a:schemeClr>
                  </a:outerShdw>
                </a:effectLst>
              </a:rPr>
              <a:t>Trial: 80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86.7</a:t>
            </a:r>
          </a:p>
          <a:p>
            <a:r>
              <a:rPr lang="sv-SE" altLang="ja-JP" sz="2000" dirty="0">
                <a:ln w="0"/>
                <a:effectLst>
                  <a:outerShdw blurRad="38100" dist="19050" dir="2700000" algn="tl" rotWithShape="0">
                    <a:schemeClr val="dk1">
                      <a:alpha val="40000"/>
                    </a:schemeClr>
                  </a:outerShdw>
                </a:effectLst>
              </a:rPr>
              <a:t>Trial: 90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91.1</a:t>
            </a:r>
          </a:p>
          <a:p>
            <a:endParaRPr lang="sv-SE" altLang="ja-JP" sz="2000" b="0" cap="none" spc="0" dirty="0">
              <a:ln w="0"/>
              <a:solidFill>
                <a:schemeClr val="tx1"/>
              </a:solidFill>
              <a:effectLst>
                <a:outerShdw blurRad="38100" dist="19050" dir="2700000" algn="tl" rotWithShape="0">
                  <a:schemeClr val="dk1">
                    <a:alpha val="40000"/>
                  </a:schemeClr>
                </a:outerShdw>
              </a:effectLst>
            </a:endParaRPr>
          </a:p>
          <a:p>
            <a:r>
              <a:rPr lang="sv-SE" altLang="ja-JP" sz="2000" dirty="0">
                <a:ln w="0"/>
                <a:effectLst>
                  <a:outerShdw blurRad="38100" dist="19050" dir="2700000" algn="tl" rotWithShape="0">
                    <a:schemeClr val="dk1">
                      <a:alpha val="40000"/>
                    </a:schemeClr>
                  </a:outerShdw>
                </a:effectLst>
              </a:rPr>
              <a:t>Final </a:t>
            </a:r>
            <a:r>
              <a:rPr lang="sv-SE" altLang="ja-JP" sz="2000" dirty="0" err="1">
                <a:ln w="0"/>
                <a:effectLst>
                  <a:outerShdw blurRad="38100" dist="19050" dir="2700000" algn="tl" rotWithShape="0">
                    <a:schemeClr val="dk1">
                      <a:alpha val="40000"/>
                    </a:schemeClr>
                  </a:outerShdw>
                </a:effectLst>
              </a:rPr>
              <a:t>mean</a:t>
            </a:r>
            <a:r>
              <a:rPr lang="sv-SE" altLang="ja-JP" sz="2000" dirty="0">
                <a:ln w="0"/>
                <a:effectLst>
                  <a:outerShdw blurRad="38100" dist="19050" dir="2700000" algn="tl" rotWithShape="0">
                    <a:schemeClr val="dk1">
                      <a:alpha val="40000"/>
                    </a:schemeClr>
                  </a:outerShdw>
                </a:effectLst>
              </a:rPr>
              <a:t> </a:t>
            </a:r>
            <a:r>
              <a:rPr lang="sv-SE" altLang="ja-JP" sz="2000" dirty="0" err="1">
                <a:ln w="0"/>
                <a:effectLst>
                  <a:outerShdw blurRad="38100" dist="19050" dir="2700000" algn="tl" rotWithShape="0">
                    <a:schemeClr val="dk1">
                      <a:alpha val="40000"/>
                    </a:schemeClr>
                  </a:outerShdw>
                </a:effectLst>
              </a:rPr>
              <a:t>classification</a:t>
            </a:r>
            <a:r>
              <a:rPr lang="sv-SE" altLang="ja-JP" sz="2000" dirty="0">
                <a:ln w="0"/>
                <a:effectLst>
                  <a:outerShdw blurRad="38100" dist="19050" dir="2700000" algn="tl" rotWithShape="0">
                    <a:schemeClr val="dk1">
                      <a:alpha val="40000"/>
                    </a:schemeClr>
                  </a:outerShdw>
                </a:effectLst>
              </a:rPr>
              <a:t>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89</a:t>
            </a:r>
          </a:p>
          <a:p>
            <a:r>
              <a:rPr lang="sv-SE" altLang="ja-JP" sz="2000" dirty="0" err="1">
                <a:ln w="0"/>
                <a:effectLst>
                  <a:outerShdw blurRad="38100" dist="19050" dir="2700000" algn="tl" rotWithShape="0">
                    <a:schemeClr val="dk1">
                      <a:alpha val="40000"/>
                    </a:schemeClr>
                  </a:outerShdw>
                </a:effectLst>
              </a:rPr>
              <a:t>with</a:t>
            </a:r>
            <a:r>
              <a:rPr lang="sv-SE" altLang="ja-JP" sz="2000" dirty="0">
                <a:ln w="0"/>
                <a:effectLst>
                  <a:outerShdw blurRad="38100" dist="19050" dir="2700000" algn="tl" rotWithShape="0">
                    <a:schemeClr val="dk1">
                      <a:alpha val="40000"/>
                    </a:schemeClr>
                  </a:outerShdw>
                </a:effectLst>
              </a:rPr>
              <a:t> standard deviation 4.16</a:t>
            </a:r>
            <a:endParaRPr lang="ja-JP" altLang="en-US" sz="20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123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307CFC-1EBF-AD46-B042-C610B6339B9F}"/>
              </a:ext>
            </a:extLst>
          </p:cNvPr>
          <p:cNvSpPr>
            <a:spLocks noGrp="1"/>
          </p:cNvSpPr>
          <p:nvPr>
            <p:ph type="title"/>
          </p:nvPr>
        </p:nvSpPr>
        <p:spPr/>
        <p:txBody>
          <a:bodyPr/>
          <a:lstStyle/>
          <a:p>
            <a:r>
              <a:rPr lang="en-US" dirty="0"/>
              <a:t>Assignment 3</a:t>
            </a:r>
          </a:p>
        </p:txBody>
      </p:sp>
      <p:sp>
        <p:nvSpPr>
          <p:cNvPr id="3" name="正方形/長方形 2">
            <a:extLst>
              <a:ext uri="{FF2B5EF4-FFF2-40B4-BE49-F238E27FC236}">
                <a16:creationId xmlns:a16="http://schemas.microsoft.com/office/drawing/2014/main" id="{763FE4FA-B0CE-C74B-AE18-883530F9B7D3}"/>
              </a:ext>
            </a:extLst>
          </p:cNvPr>
          <p:cNvSpPr/>
          <p:nvPr/>
        </p:nvSpPr>
        <p:spPr>
          <a:xfrm>
            <a:off x="6639984" y="1511867"/>
            <a:ext cx="4889480" cy="4708981"/>
          </a:xfrm>
          <a:prstGeom prst="rect">
            <a:avLst/>
          </a:prstGeom>
          <a:noFill/>
        </p:spPr>
        <p:txBody>
          <a:bodyPr wrap="none" lIns="91440" tIns="45720" rIns="91440" bIns="45720">
            <a:spAutoFit/>
          </a:bodyPr>
          <a:lstStyle/>
          <a:p>
            <a:r>
              <a:rPr lang="sv-SE" altLang="ja-JP" sz="2000" dirty="0" err="1">
                <a:ln w="0"/>
                <a:effectLst>
                  <a:outerShdw blurRad="38100" dist="19050" dir="2700000" algn="tl" rotWithShape="0">
                    <a:schemeClr val="dk1">
                      <a:alpha val="40000"/>
                    </a:schemeClr>
                  </a:outerShdw>
                </a:effectLst>
              </a:rPr>
              <a:t>dataset</a:t>
            </a:r>
            <a:r>
              <a:rPr lang="sv-SE" altLang="ja-JP" sz="2000" dirty="0">
                <a:ln w="0"/>
                <a:effectLst>
                  <a:outerShdw blurRad="38100" dist="19050" dir="2700000" algn="tl" rotWithShape="0">
                    <a:schemeClr val="dk1">
                      <a:alpha val="40000"/>
                    </a:schemeClr>
                  </a:outerShdw>
                </a:effectLst>
              </a:rPr>
              <a:t>=</a:t>
            </a:r>
            <a:r>
              <a:rPr lang="sv-SE" altLang="ja-JP" sz="2000" dirty="0" err="1">
                <a:ln w="0"/>
                <a:effectLst>
                  <a:outerShdw blurRad="38100" dist="19050" dir="2700000" algn="tl" rotWithShape="0">
                    <a:schemeClr val="dk1">
                      <a:alpha val="40000"/>
                    </a:schemeClr>
                  </a:outerShdw>
                </a:effectLst>
              </a:rPr>
              <a:t>vowel</a:t>
            </a:r>
            <a:r>
              <a:rPr lang="sv-SE" altLang="ja-JP" sz="2000" dirty="0">
                <a:ln w="0"/>
                <a:effectLst>
                  <a:outerShdw blurRad="38100" dist="19050" dir="2700000" algn="tl" rotWithShape="0">
                    <a:schemeClr val="dk1">
                      <a:alpha val="40000"/>
                    </a:schemeClr>
                  </a:outerShdw>
                </a:effectLst>
              </a:rPr>
              <a:t>, split=0.7</a:t>
            </a:r>
          </a:p>
          <a:p>
            <a:endParaRPr lang="sv-SE" altLang="ja-JP" sz="2000" dirty="0">
              <a:ln w="0"/>
              <a:effectLst>
                <a:outerShdw blurRad="38100" dist="19050" dir="2700000" algn="tl" rotWithShape="0">
                  <a:schemeClr val="dk1">
                    <a:alpha val="40000"/>
                  </a:schemeClr>
                </a:outerShdw>
              </a:effectLst>
            </a:endParaRPr>
          </a:p>
          <a:p>
            <a:r>
              <a:rPr lang="sv-SE" altLang="ja-JP" sz="2000" dirty="0">
                <a:ln w="0"/>
                <a:effectLst>
                  <a:outerShdw blurRad="38100" dist="19050" dir="2700000" algn="tl" rotWithShape="0">
                    <a:schemeClr val="dk1">
                      <a:alpha val="40000"/>
                    </a:schemeClr>
                  </a:outerShdw>
                </a:effectLst>
              </a:rPr>
              <a:t>Trial: 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61</a:t>
            </a:r>
          </a:p>
          <a:p>
            <a:r>
              <a:rPr lang="sv-SE" altLang="ja-JP" sz="2000" dirty="0">
                <a:ln w="0"/>
                <a:effectLst>
                  <a:outerShdw blurRad="38100" dist="19050" dir="2700000" algn="tl" rotWithShape="0">
                    <a:schemeClr val="dk1">
                      <a:alpha val="40000"/>
                    </a:schemeClr>
                  </a:outerShdw>
                </a:effectLst>
              </a:rPr>
              <a:t>Trial: 10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66.2</a:t>
            </a:r>
          </a:p>
          <a:p>
            <a:r>
              <a:rPr lang="sv-SE" altLang="ja-JP" sz="2000" dirty="0">
                <a:ln w="0"/>
                <a:effectLst>
                  <a:outerShdw blurRad="38100" dist="19050" dir="2700000" algn="tl" rotWithShape="0">
                    <a:schemeClr val="dk1">
                      <a:alpha val="40000"/>
                    </a:schemeClr>
                  </a:outerShdw>
                </a:effectLst>
              </a:rPr>
              <a:t>Trial: 20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74</a:t>
            </a:r>
          </a:p>
          <a:p>
            <a:r>
              <a:rPr lang="sv-SE" altLang="ja-JP" sz="2000" dirty="0">
                <a:ln w="0"/>
                <a:effectLst>
                  <a:outerShdw blurRad="38100" dist="19050" dir="2700000" algn="tl" rotWithShape="0">
                    <a:schemeClr val="dk1">
                      <a:alpha val="40000"/>
                    </a:schemeClr>
                  </a:outerShdw>
                </a:effectLst>
              </a:rPr>
              <a:t>Trial: 30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66.9</a:t>
            </a:r>
          </a:p>
          <a:p>
            <a:r>
              <a:rPr lang="sv-SE" altLang="ja-JP" sz="2000" dirty="0">
                <a:ln w="0"/>
                <a:effectLst>
                  <a:outerShdw blurRad="38100" dist="19050" dir="2700000" algn="tl" rotWithShape="0">
                    <a:schemeClr val="dk1">
                      <a:alpha val="40000"/>
                    </a:schemeClr>
                  </a:outerShdw>
                </a:effectLst>
              </a:rPr>
              <a:t>Trial: 40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59.7</a:t>
            </a:r>
          </a:p>
          <a:p>
            <a:r>
              <a:rPr lang="sv-SE" altLang="ja-JP" sz="2000" dirty="0">
                <a:ln w="0"/>
                <a:effectLst>
                  <a:outerShdw blurRad="38100" dist="19050" dir="2700000" algn="tl" rotWithShape="0">
                    <a:schemeClr val="dk1">
                      <a:alpha val="40000"/>
                    </a:schemeClr>
                  </a:outerShdw>
                </a:effectLst>
              </a:rPr>
              <a:t>Trial: 50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64.3</a:t>
            </a:r>
          </a:p>
          <a:p>
            <a:r>
              <a:rPr lang="sv-SE" altLang="ja-JP" sz="2000" dirty="0">
                <a:ln w="0"/>
                <a:effectLst>
                  <a:outerShdw blurRad="38100" dist="19050" dir="2700000" algn="tl" rotWithShape="0">
                    <a:schemeClr val="dk1">
                      <a:alpha val="40000"/>
                    </a:schemeClr>
                  </a:outerShdw>
                </a:effectLst>
              </a:rPr>
              <a:t>Trial: 60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66.9</a:t>
            </a:r>
          </a:p>
          <a:p>
            <a:r>
              <a:rPr lang="sv-SE" altLang="ja-JP" sz="2000" dirty="0">
                <a:ln w="0"/>
                <a:effectLst>
                  <a:outerShdw blurRad="38100" dist="19050" dir="2700000" algn="tl" rotWithShape="0">
                    <a:schemeClr val="dk1">
                      <a:alpha val="40000"/>
                    </a:schemeClr>
                  </a:outerShdw>
                </a:effectLst>
              </a:rPr>
              <a:t>Trial: 70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63.6</a:t>
            </a:r>
          </a:p>
          <a:p>
            <a:r>
              <a:rPr lang="sv-SE" altLang="ja-JP" sz="2000" dirty="0">
                <a:ln w="0"/>
                <a:effectLst>
                  <a:outerShdw blurRad="38100" dist="19050" dir="2700000" algn="tl" rotWithShape="0">
                    <a:schemeClr val="dk1">
                      <a:alpha val="40000"/>
                    </a:schemeClr>
                  </a:outerShdw>
                </a:effectLst>
              </a:rPr>
              <a:t>Trial: 80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62.3</a:t>
            </a:r>
          </a:p>
          <a:p>
            <a:r>
              <a:rPr lang="sv-SE" altLang="ja-JP" sz="2000" dirty="0">
                <a:ln w="0"/>
                <a:effectLst>
                  <a:outerShdw blurRad="38100" dist="19050" dir="2700000" algn="tl" rotWithShape="0">
                    <a:schemeClr val="dk1">
                      <a:alpha val="40000"/>
                    </a:schemeClr>
                  </a:outerShdw>
                </a:effectLst>
              </a:rPr>
              <a:t>Trial: 90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70.8</a:t>
            </a:r>
          </a:p>
          <a:p>
            <a:endParaRPr lang="sv-SE" altLang="ja-JP" sz="2000" dirty="0">
              <a:ln w="0"/>
              <a:effectLst>
                <a:outerShdw blurRad="38100" dist="19050" dir="2700000" algn="tl" rotWithShape="0">
                  <a:schemeClr val="dk1">
                    <a:alpha val="40000"/>
                  </a:schemeClr>
                </a:outerShdw>
              </a:effectLst>
            </a:endParaRPr>
          </a:p>
          <a:p>
            <a:r>
              <a:rPr lang="sv-SE" altLang="ja-JP" sz="2000" dirty="0">
                <a:ln w="0"/>
                <a:effectLst>
                  <a:outerShdw blurRad="38100" dist="19050" dir="2700000" algn="tl" rotWithShape="0">
                    <a:schemeClr val="dk1">
                      <a:alpha val="40000"/>
                    </a:schemeClr>
                  </a:outerShdw>
                </a:effectLst>
              </a:rPr>
              <a:t>Final </a:t>
            </a:r>
            <a:r>
              <a:rPr lang="sv-SE" altLang="ja-JP" sz="2000" dirty="0" err="1">
                <a:ln w="0"/>
                <a:effectLst>
                  <a:outerShdw blurRad="38100" dist="19050" dir="2700000" algn="tl" rotWithShape="0">
                    <a:schemeClr val="dk1">
                      <a:alpha val="40000"/>
                    </a:schemeClr>
                  </a:outerShdw>
                </a:effectLst>
              </a:rPr>
              <a:t>mean</a:t>
            </a:r>
            <a:r>
              <a:rPr lang="sv-SE" altLang="ja-JP" sz="2000" dirty="0">
                <a:ln w="0"/>
                <a:effectLst>
                  <a:outerShdw blurRad="38100" dist="19050" dir="2700000" algn="tl" rotWithShape="0">
                    <a:schemeClr val="dk1">
                      <a:alpha val="40000"/>
                    </a:schemeClr>
                  </a:outerShdw>
                </a:effectLst>
              </a:rPr>
              <a:t> </a:t>
            </a:r>
            <a:r>
              <a:rPr lang="sv-SE" altLang="ja-JP" sz="2000" dirty="0" err="1">
                <a:ln w="0"/>
                <a:effectLst>
                  <a:outerShdw blurRad="38100" dist="19050" dir="2700000" algn="tl" rotWithShape="0">
                    <a:schemeClr val="dk1">
                      <a:alpha val="40000"/>
                    </a:schemeClr>
                  </a:outerShdw>
                </a:effectLst>
              </a:rPr>
              <a:t>classification</a:t>
            </a:r>
            <a:r>
              <a:rPr lang="sv-SE" altLang="ja-JP" sz="2000" dirty="0">
                <a:ln w="0"/>
                <a:effectLst>
                  <a:outerShdw blurRad="38100" dist="19050" dir="2700000" algn="tl" rotWithShape="0">
                    <a:schemeClr val="dk1">
                      <a:alpha val="40000"/>
                    </a:schemeClr>
                  </a:outerShdw>
                </a:effectLst>
              </a:rPr>
              <a:t> </a:t>
            </a:r>
            <a:r>
              <a:rPr lang="sv-SE" altLang="ja-JP" sz="2000" dirty="0" err="1">
                <a:ln w="0"/>
                <a:effectLst>
                  <a:outerShdw blurRad="38100" dist="19050" dir="2700000" algn="tl" rotWithShape="0">
                    <a:schemeClr val="dk1">
                      <a:alpha val="40000"/>
                    </a:schemeClr>
                  </a:outerShdw>
                </a:effectLst>
              </a:rPr>
              <a:t>accuracy</a:t>
            </a:r>
            <a:r>
              <a:rPr lang="sv-SE" altLang="ja-JP" sz="2000" dirty="0">
                <a:ln w="0"/>
                <a:effectLst>
                  <a:outerShdw blurRad="38100" dist="19050" dir="2700000" algn="tl" rotWithShape="0">
                    <a:schemeClr val="dk1">
                      <a:alpha val="40000"/>
                    </a:schemeClr>
                  </a:outerShdw>
                </a:effectLst>
              </a:rPr>
              <a:t>  64.7</a:t>
            </a:r>
            <a:br>
              <a:rPr lang="sv-SE" altLang="ja-JP" sz="2000" dirty="0">
                <a:ln w="0"/>
                <a:effectLst>
                  <a:outerShdw blurRad="38100" dist="19050" dir="2700000" algn="tl" rotWithShape="0">
                    <a:schemeClr val="dk1">
                      <a:alpha val="40000"/>
                    </a:schemeClr>
                  </a:outerShdw>
                </a:effectLst>
              </a:rPr>
            </a:br>
            <a:r>
              <a:rPr lang="sv-SE" altLang="ja-JP" sz="2000" dirty="0" err="1">
                <a:ln w="0"/>
                <a:effectLst>
                  <a:outerShdw blurRad="38100" dist="19050" dir="2700000" algn="tl" rotWithShape="0">
                    <a:schemeClr val="dk1">
                      <a:alpha val="40000"/>
                    </a:schemeClr>
                  </a:outerShdw>
                </a:effectLst>
              </a:rPr>
              <a:t>with</a:t>
            </a:r>
            <a:r>
              <a:rPr lang="sv-SE" altLang="ja-JP" sz="2000" dirty="0">
                <a:ln w="0"/>
                <a:effectLst>
                  <a:outerShdw blurRad="38100" dist="19050" dir="2700000" algn="tl" rotWithShape="0">
                    <a:schemeClr val="dk1">
                      <a:alpha val="40000"/>
                    </a:schemeClr>
                  </a:outerShdw>
                </a:effectLst>
              </a:rPr>
              <a:t> standard deviation 4.03</a:t>
            </a:r>
          </a:p>
        </p:txBody>
      </p:sp>
      <p:pic>
        <p:nvPicPr>
          <p:cNvPr id="8" name="コンテンツ プレースホルダー 7">
            <a:extLst>
              <a:ext uri="{FF2B5EF4-FFF2-40B4-BE49-F238E27FC236}">
                <a16:creationId xmlns:a16="http://schemas.microsoft.com/office/drawing/2014/main" id="{1496C9CB-3CC3-194B-BE7B-2A778F0F0C90}"/>
              </a:ext>
            </a:extLst>
          </p:cNvPr>
          <p:cNvPicPr>
            <a:picLocks noGrp="1" noChangeAspect="1"/>
          </p:cNvPicPr>
          <p:nvPr>
            <p:ph idx="1"/>
          </p:nvPr>
        </p:nvPicPr>
        <p:blipFill>
          <a:blip r:embed="rId2"/>
          <a:stretch>
            <a:fillRect/>
          </a:stretch>
        </p:blipFill>
        <p:spPr>
          <a:xfrm>
            <a:off x="294216" y="1690688"/>
            <a:ext cx="5801784" cy="4351338"/>
          </a:xfrm>
        </p:spPr>
      </p:pic>
    </p:spTree>
    <p:extLst>
      <p:ext uri="{BB962C8B-B14F-4D97-AF65-F5344CB8AC3E}">
        <p14:creationId xmlns:p14="http://schemas.microsoft.com/office/powerpoint/2010/main" val="149766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24" y="2094017"/>
            <a:ext cx="5565872" cy="4174404"/>
          </a:xfrm>
          <a:prstGeom prst="rect">
            <a:avLst/>
          </a:prstGeom>
        </p:spPr>
      </p:pic>
      <p:sp>
        <p:nvSpPr>
          <p:cNvPr id="5" name="タイトル 1">
            <a:extLst>
              <a:ext uri="{FF2B5EF4-FFF2-40B4-BE49-F238E27FC236}">
                <a16:creationId xmlns:a16="http://schemas.microsoft.com/office/drawing/2014/main" id="{FD0F9AD8-30B9-4743-A68D-BD54EAEAF3EB}"/>
              </a:ext>
            </a:extLst>
          </p:cNvPr>
          <p:cNvSpPr txBox="1">
            <a:spLocks/>
          </p:cNvSpPr>
          <p:nvPr/>
        </p:nvSpPr>
        <p:spPr>
          <a:xfrm>
            <a:off x="838200" y="552702"/>
            <a:ext cx="10515600" cy="148907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000" dirty="0">
                <a:latin typeface="Century" panose="02040604050505020304" pitchFamily="18" charset="0"/>
              </a:rPr>
              <a:t>Assignment 3</a:t>
            </a:r>
          </a:p>
          <a:p>
            <a:r>
              <a:rPr lang="en-US" altLang="ja-JP" sz="2000" dirty="0">
                <a:latin typeface="Century" panose="02040604050505020304" pitchFamily="18" charset="0"/>
              </a:rPr>
              <a:t>(2) How does the decision boundary look for the Iris dataset? How could one improve</a:t>
            </a:r>
            <a:br>
              <a:rPr lang="ja-JP" altLang="ja-JP" sz="2000" dirty="0">
                <a:latin typeface="Century" panose="02040604050505020304" pitchFamily="18" charset="0"/>
              </a:rPr>
            </a:br>
            <a:r>
              <a:rPr lang="en-US" altLang="ja-JP" sz="2000" dirty="0">
                <a:latin typeface="Century" panose="02040604050505020304" pitchFamily="18" charset="0"/>
              </a:rPr>
              <a:t>the classification results for this scenario by changing classifier or, alternatively,</a:t>
            </a:r>
            <a:br>
              <a:rPr lang="ja-JP" altLang="ja-JP" sz="2000" dirty="0">
                <a:latin typeface="Century" panose="02040604050505020304" pitchFamily="18" charset="0"/>
              </a:rPr>
            </a:br>
            <a:r>
              <a:rPr lang="en-US" altLang="ja-JP" sz="2000" dirty="0">
                <a:latin typeface="Century" panose="02040604050505020304" pitchFamily="18" charset="0"/>
              </a:rPr>
              <a:t>manipulating the data?</a:t>
            </a:r>
            <a:endParaRPr lang="ja-JP" altLang="en-US" sz="2000" b="1" dirty="0">
              <a:latin typeface="Century" panose="02040604050505020304" pitchFamily="18" charset="0"/>
            </a:endParaRPr>
          </a:p>
        </p:txBody>
      </p:sp>
      <p:sp>
        <p:nvSpPr>
          <p:cNvPr id="6" name="正方形/長方形 5"/>
          <p:cNvSpPr/>
          <p:nvPr/>
        </p:nvSpPr>
        <p:spPr>
          <a:xfrm>
            <a:off x="6257096" y="2384270"/>
            <a:ext cx="3801304" cy="3170099"/>
          </a:xfrm>
          <a:prstGeom prst="rect">
            <a:avLst/>
          </a:prstGeom>
        </p:spPr>
        <p:txBody>
          <a:bodyPr wrap="square">
            <a:spAutoFit/>
          </a:bodyPr>
          <a:lstStyle/>
          <a:p>
            <a:r>
              <a:rPr lang="en-US" altLang="ja-JP" sz="2000" kern="0" dirty="0">
                <a:latin typeface="Century" panose="02040604050505020304" pitchFamily="18" charset="0"/>
                <a:ea typeface="游明朝" panose="02020400000000000000" pitchFamily="18" charset="-128"/>
                <a:cs typeface="CMR10"/>
              </a:rPr>
              <a:t>The datasets have some duplicate points between different classes.</a:t>
            </a:r>
          </a:p>
          <a:p>
            <a:endParaRPr lang="en-US" altLang="ja-JP" sz="2000" kern="0" dirty="0">
              <a:latin typeface="Century" panose="02040604050505020304" pitchFamily="18" charset="0"/>
              <a:ea typeface="游明朝" panose="02020400000000000000" pitchFamily="18" charset="-128"/>
              <a:cs typeface="CMR10"/>
            </a:endParaRPr>
          </a:p>
          <a:p>
            <a:r>
              <a:rPr lang="en-US" altLang="ja-JP" sz="2000" kern="0" dirty="0">
                <a:latin typeface="Century" panose="02040604050505020304" pitchFamily="18" charset="0"/>
                <a:ea typeface="游明朝" panose="02020400000000000000" pitchFamily="18" charset="-128"/>
                <a:cs typeface="CMR10"/>
              </a:rPr>
              <a:t>So, we can </a:t>
            </a:r>
            <a:r>
              <a:rPr lang="en-US" altLang="ja-JP" sz="2000" dirty="0">
                <a:latin typeface="Century" panose="02040604050505020304" pitchFamily="18" charset="0"/>
              </a:rPr>
              <a:t>improve the result with changing the classifier to SVM. </a:t>
            </a:r>
            <a:r>
              <a:rPr lang="en-US" altLang="ja-JP" sz="2000" kern="0" dirty="0">
                <a:latin typeface="Century" panose="02040604050505020304" pitchFamily="18" charset="0"/>
                <a:ea typeface="游明朝" panose="02020400000000000000" pitchFamily="18" charset="-128"/>
                <a:cs typeface="CMR10"/>
              </a:rPr>
              <a:t>SVM can treat those misclassifying data points by setting slack values and slack parameter.</a:t>
            </a:r>
          </a:p>
        </p:txBody>
      </p:sp>
      <p:sp>
        <p:nvSpPr>
          <p:cNvPr id="2" name="正方形/長方形 1">
            <a:extLst>
              <a:ext uri="{FF2B5EF4-FFF2-40B4-BE49-F238E27FC236}">
                <a16:creationId xmlns:a16="http://schemas.microsoft.com/office/drawing/2014/main" id="{B7787B07-5886-714D-B37C-1613F0774455}"/>
              </a:ext>
            </a:extLst>
          </p:cNvPr>
          <p:cNvSpPr/>
          <p:nvPr/>
        </p:nvSpPr>
        <p:spPr>
          <a:xfrm>
            <a:off x="1832933" y="2199605"/>
            <a:ext cx="2569934" cy="369332"/>
          </a:xfrm>
          <a:prstGeom prst="rect">
            <a:avLst/>
          </a:prstGeom>
        </p:spPr>
        <p:txBody>
          <a:bodyPr wrap="none">
            <a:spAutoFit/>
          </a:bodyPr>
          <a:lstStyle/>
          <a:p>
            <a:r>
              <a:rPr lang="en-US" altLang="ja-JP" kern="0" dirty="0">
                <a:latin typeface="Century" panose="02040604050505020304" pitchFamily="18" charset="0"/>
                <a:ea typeface="游明朝" panose="02020400000000000000" pitchFamily="18" charset="-128"/>
                <a:cs typeface="CMR10"/>
              </a:rPr>
              <a:t>Bayes Classifier</a:t>
            </a:r>
            <a:r>
              <a:rPr lang="ja-JP" altLang="en-US" kern="0">
                <a:latin typeface="Century" panose="02040604050505020304" pitchFamily="18" charset="0"/>
                <a:ea typeface="游明朝" panose="02020400000000000000" pitchFamily="18" charset="-128"/>
                <a:cs typeface="CMR10"/>
              </a:rPr>
              <a:t> </a:t>
            </a:r>
            <a:r>
              <a:rPr lang="en-US" altLang="ja-JP" kern="0" dirty="0">
                <a:latin typeface="Century" panose="02040604050505020304" pitchFamily="18" charset="0"/>
                <a:ea typeface="游明朝" panose="02020400000000000000" pitchFamily="18" charset="-128"/>
                <a:cs typeface="CMR10"/>
              </a:rPr>
              <a:t>(Iris)</a:t>
            </a:r>
            <a:endParaRPr lang="en-US" dirty="0"/>
          </a:p>
        </p:txBody>
      </p:sp>
    </p:spTree>
    <p:extLst>
      <p:ext uri="{BB962C8B-B14F-4D97-AF65-F5344CB8AC3E}">
        <p14:creationId xmlns:p14="http://schemas.microsoft.com/office/powerpoint/2010/main" val="200881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5011B-7724-384B-A8AE-A9CD5EE7A7FE}"/>
              </a:ext>
            </a:extLst>
          </p:cNvPr>
          <p:cNvSpPr>
            <a:spLocks noGrp="1"/>
          </p:cNvSpPr>
          <p:nvPr>
            <p:ph type="title"/>
          </p:nvPr>
        </p:nvSpPr>
        <p:spPr>
          <a:xfrm>
            <a:off x="838200" y="365125"/>
            <a:ext cx="10515600" cy="1325563"/>
          </a:xfrm>
        </p:spPr>
        <p:txBody>
          <a:bodyPr/>
          <a:lstStyle/>
          <a:p>
            <a:r>
              <a:rPr lang="en-US" altLang="ja-JP" dirty="0"/>
              <a:t>Assignment 4</a:t>
            </a:r>
            <a:endParaRPr lang="en-US" dirty="0"/>
          </a:p>
        </p:txBody>
      </p:sp>
      <p:pic>
        <p:nvPicPr>
          <p:cNvPr id="5" name="コンテンツ プレースホルダー 4">
            <a:extLst>
              <a:ext uri="{FF2B5EF4-FFF2-40B4-BE49-F238E27FC236}">
                <a16:creationId xmlns:a16="http://schemas.microsoft.com/office/drawing/2014/main" id="{215FB434-8666-864E-8E07-B5D0E5E105AC}"/>
              </a:ext>
            </a:extLst>
          </p:cNvPr>
          <p:cNvPicPr>
            <a:picLocks noGrp="1" noChangeAspect="1"/>
          </p:cNvPicPr>
          <p:nvPr>
            <p:ph idx="1"/>
          </p:nvPr>
        </p:nvPicPr>
        <p:blipFill>
          <a:blip r:embed="rId2"/>
          <a:stretch>
            <a:fillRect/>
          </a:stretch>
        </p:blipFill>
        <p:spPr>
          <a:xfrm>
            <a:off x="5106389" y="365125"/>
            <a:ext cx="5480571" cy="6078925"/>
          </a:xfrm>
        </p:spPr>
      </p:pic>
    </p:spTree>
    <p:extLst>
      <p:ext uri="{BB962C8B-B14F-4D97-AF65-F5344CB8AC3E}">
        <p14:creationId xmlns:p14="http://schemas.microsoft.com/office/powerpoint/2010/main" val="2268366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1074</Words>
  <Application>Microsoft Macintosh PowerPoint</Application>
  <PresentationFormat>ワイド画面</PresentationFormat>
  <Paragraphs>176</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CMR10</vt:lpstr>
      <vt:lpstr>游ゴシック</vt:lpstr>
      <vt:lpstr>游ゴシック Light</vt:lpstr>
      <vt:lpstr>Arial</vt:lpstr>
      <vt:lpstr>Century</vt:lpstr>
      <vt:lpstr>Office テーマ</vt:lpstr>
      <vt:lpstr>DD2421 LAB 3: BAYESIAN LEARNING AND BOOSTING </vt:lpstr>
      <vt:lpstr>Assignment 1</vt:lpstr>
      <vt:lpstr>Assignment 2</vt:lpstr>
      <vt:lpstr>Assignment 2</vt:lpstr>
      <vt:lpstr>Assignment 3</vt:lpstr>
      <vt:lpstr>Assignment 3</vt:lpstr>
      <vt:lpstr>Assignment 3</vt:lpstr>
      <vt:lpstr>PowerPoint プレゼンテーション</vt:lpstr>
      <vt:lpstr>Assignment 4</vt:lpstr>
      <vt:lpstr>Assignment 5 (1)  Is there any improvement in classification accuracy? Why/why not? </vt:lpstr>
      <vt:lpstr>Assignment 5 (1)  Is there any improvement in classification accuracy? Why/why not? </vt:lpstr>
      <vt:lpstr>Assignment 5 (1)  Is there any improvement in classification accuracy? Why/why not? </vt:lpstr>
      <vt:lpstr>Assignment 5 (2)  Plot the decision boundary of the boosted classifier on iris and compare it with that of the basic. What differences do you notice? Is the boundary of the boosted version more complex?</vt:lpstr>
      <vt:lpstr>Assignment 5 (3) Can we make up for not using a more advanced model in the basic classifier (e.g. independent features) by using boosting?</vt:lpstr>
      <vt:lpstr>Assignment 6 (Iris)</vt:lpstr>
      <vt:lpstr>Assignment 6 (Iris)</vt:lpstr>
      <vt:lpstr>Assignment 6 (Vowel)</vt:lpstr>
      <vt:lpstr>Assignment 6 (1)  Is there any improvement in classification accuracy? Why/why not? </vt:lpstr>
      <vt:lpstr>Assignment 6 (2)  Plot the decision boundary of the boosted classifier on iris and compare it with that of the basic. What differences do you notice? Is the boundary of the boosted version more complex?</vt:lpstr>
      <vt:lpstr>Assignment 6 (3) Can we make up for not using a more advanced model in the basic classifier (e.g. independent features) by using boosting?</vt:lpstr>
      <vt:lpstr>Assignment 7</vt:lpstr>
      <vt:lpstr>Assignment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DD2421 LAB 3: BAYESIAN LEARNING AND BOOSTING </dc:title>
  <dc:creator>白藤 大幹</dc:creator>
  <cp:lastModifiedBy>白藤 大幹</cp:lastModifiedBy>
  <cp:revision>26</cp:revision>
  <cp:lastPrinted>2019-10-17T07:17:41Z</cp:lastPrinted>
  <dcterms:created xsi:type="dcterms:W3CDTF">2019-10-16T16:53:35Z</dcterms:created>
  <dcterms:modified xsi:type="dcterms:W3CDTF">2019-10-17T08:21:45Z</dcterms:modified>
</cp:coreProperties>
</file>