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4" r:id="rId2"/>
    <p:sldId id="290" r:id="rId3"/>
    <p:sldId id="291" r:id="rId4"/>
    <p:sldId id="278" r:id="rId5"/>
    <p:sldId id="287" r:id="rId6"/>
    <p:sldId id="279" r:id="rId7"/>
    <p:sldId id="280" r:id="rId8"/>
    <p:sldId id="281" r:id="rId9"/>
    <p:sldId id="276" r:id="rId10"/>
    <p:sldId id="282" r:id="rId11"/>
    <p:sldId id="283" r:id="rId12"/>
    <p:sldId id="284" r:id="rId13"/>
    <p:sldId id="285" r:id="rId14"/>
    <p:sldId id="286" r:id="rId15"/>
    <p:sldId id="292"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27"/>
    <p:restoredTop sz="94580"/>
  </p:normalViewPr>
  <p:slideViewPr>
    <p:cSldViewPr snapToGrid="0" snapToObjects="1">
      <p:cViewPr varScale="1">
        <p:scale>
          <a:sx n="102" d="100"/>
          <a:sy n="102" d="100"/>
        </p:scale>
        <p:origin x="216"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E1ECE1-0406-714F-AC61-A317C9759B96}" type="datetimeFigureOut">
              <a:rPr kumimoji="1" lang="ja-JP" altLang="en-US" smtClean="0"/>
              <a:t>2019/9/20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6D626-E758-CA49-AB88-B04F5E6661C6}" type="slidenum">
              <a:rPr kumimoji="1" lang="ja-JP" altLang="en-US" smtClean="0"/>
              <a:t>‹#›</a:t>
            </a:fld>
            <a:endParaRPr kumimoji="1" lang="ja-JP" altLang="en-US"/>
          </a:p>
        </p:txBody>
      </p:sp>
    </p:spTree>
    <p:extLst>
      <p:ext uri="{BB962C8B-B14F-4D97-AF65-F5344CB8AC3E}">
        <p14:creationId xmlns:p14="http://schemas.microsoft.com/office/powerpoint/2010/main" val="25082742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596D626-E758-CA49-AB88-B04F5E6661C6}" type="slidenum">
              <a:rPr kumimoji="1" lang="ja-JP" altLang="en-US" smtClean="0"/>
              <a:t>2</a:t>
            </a:fld>
            <a:endParaRPr kumimoji="1" lang="ja-JP" altLang="en-US"/>
          </a:p>
        </p:txBody>
      </p:sp>
    </p:spTree>
    <p:extLst>
      <p:ext uri="{BB962C8B-B14F-4D97-AF65-F5344CB8AC3E}">
        <p14:creationId xmlns:p14="http://schemas.microsoft.com/office/powerpoint/2010/main" val="1228676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596D626-E758-CA49-AB88-B04F5E6661C6}" type="slidenum">
              <a:rPr kumimoji="1" lang="ja-JP" altLang="en-US" smtClean="0"/>
              <a:t>3</a:t>
            </a:fld>
            <a:endParaRPr kumimoji="1" lang="ja-JP" altLang="en-US"/>
          </a:p>
        </p:txBody>
      </p:sp>
    </p:spTree>
    <p:extLst>
      <p:ext uri="{BB962C8B-B14F-4D97-AF65-F5344CB8AC3E}">
        <p14:creationId xmlns:p14="http://schemas.microsoft.com/office/powerpoint/2010/main" val="1668772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B1DCBC-95BA-A249-868A-1215A717EC5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9012B2E-47CA-5C42-B5B1-B9720B28A2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F2DB3CB-8E4B-1D44-A88B-9B35D9838150}"/>
              </a:ext>
            </a:extLst>
          </p:cNvPr>
          <p:cNvSpPr>
            <a:spLocks noGrp="1"/>
          </p:cNvSpPr>
          <p:nvPr>
            <p:ph type="dt" sz="half" idx="10"/>
          </p:nvPr>
        </p:nvSpPr>
        <p:spPr/>
        <p:txBody>
          <a:bodyPr/>
          <a:lstStyle/>
          <a:p>
            <a:fld id="{9B2CDB2B-3559-0D4E-89F7-BF4C5128B719}" type="datetimeFigureOut">
              <a:rPr kumimoji="1" lang="ja-JP" altLang="en-US" smtClean="0"/>
              <a:t>2019/9/20</a:t>
            </a:fld>
            <a:endParaRPr kumimoji="1" lang="ja-JP" altLang="en-US"/>
          </a:p>
        </p:txBody>
      </p:sp>
      <p:sp>
        <p:nvSpPr>
          <p:cNvPr id="5" name="フッター プレースホルダー 4">
            <a:extLst>
              <a:ext uri="{FF2B5EF4-FFF2-40B4-BE49-F238E27FC236}">
                <a16:creationId xmlns:a16="http://schemas.microsoft.com/office/drawing/2014/main" id="{7EE4EC55-AB12-DD47-95E3-D833491809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35A075-2898-B64E-81C4-0DE8F7D9B2C9}"/>
              </a:ext>
            </a:extLst>
          </p:cNvPr>
          <p:cNvSpPr>
            <a:spLocks noGrp="1"/>
          </p:cNvSpPr>
          <p:nvPr>
            <p:ph type="sldNum" sz="quarter" idx="12"/>
          </p:nvPr>
        </p:nvSpPr>
        <p:spPr/>
        <p:txBody>
          <a:bodyPr/>
          <a:lstStyle/>
          <a:p>
            <a:fld id="{BA2C0335-DAF6-3B40-B0AD-016FC2CAA7DC}" type="slidenum">
              <a:rPr kumimoji="1" lang="ja-JP" altLang="en-US" smtClean="0"/>
              <a:t>‹#›</a:t>
            </a:fld>
            <a:endParaRPr kumimoji="1" lang="ja-JP" altLang="en-US"/>
          </a:p>
        </p:txBody>
      </p:sp>
    </p:spTree>
    <p:extLst>
      <p:ext uri="{BB962C8B-B14F-4D97-AF65-F5344CB8AC3E}">
        <p14:creationId xmlns:p14="http://schemas.microsoft.com/office/powerpoint/2010/main" val="61799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37EC91-CB83-5E4F-B69E-8F172A25DDB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4009F11-08EE-C347-8B56-11418C8CE8D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748C77-0E97-504D-A5F9-1E60D1B509DF}"/>
              </a:ext>
            </a:extLst>
          </p:cNvPr>
          <p:cNvSpPr>
            <a:spLocks noGrp="1"/>
          </p:cNvSpPr>
          <p:nvPr>
            <p:ph type="dt" sz="half" idx="10"/>
          </p:nvPr>
        </p:nvSpPr>
        <p:spPr/>
        <p:txBody>
          <a:bodyPr/>
          <a:lstStyle/>
          <a:p>
            <a:fld id="{9B2CDB2B-3559-0D4E-89F7-BF4C5128B719}" type="datetimeFigureOut">
              <a:rPr kumimoji="1" lang="ja-JP" altLang="en-US" smtClean="0"/>
              <a:t>2019/9/20</a:t>
            </a:fld>
            <a:endParaRPr kumimoji="1" lang="ja-JP" altLang="en-US"/>
          </a:p>
        </p:txBody>
      </p:sp>
      <p:sp>
        <p:nvSpPr>
          <p:cNvPr id="5" name="フッター プレースホルダー 4">
            <a:extLst>
              <a:ext uri="{FF2B5EF4-FFF2-40B4-BE49-F238E27FC236}">
                <a16:creationId xmlns:a16="http://schemas.microsoft.com/office/drawing/2014/main" id="{EF4C171D-83E3-D246-9586-FA06877896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F1E5EF-C5AC-4E46-B195-3867E68754B3}"/>
              </a:ext>
            </a:extLst>
          </p:cNvPr>
          <p:cNvSpPr>
            <a:spLocks noGrp="1"/>
          </p:cNvSpPr>
          <p:nvPr>
            <p:ph type="sldNum" sz="quarter" idx="12"/>
          </p:nvPr>
        </p:nvSpPr>
        <p:spPr/>
        <p:txBody>
          <a:bodyPr/>
          <a:lstStyle/>
          <a:p>
            <a:fld id="{BA2C0335-DAF6-3B40-B0AD-016FC2CAA7DC}" type="slidenum">
              <a:rPr kumimoji="1" lang="ja-JP" altLang="en-US" smtClean="0"/>
              <a:t>‹#›</a:t>
            </a:fld>
            <a:endParaRPr kumimoji="1" lang="ja-JP" altLang="en-US"/>
          </a:p>
        </p:txBody>
      </p:sp>
    </p:spTree>
    <p:extLst>
      <p:ext uri="{BB962C8B-B14F-4D97-AF65-F5344CB8AC3E}">
        <p14:creationId xmlns:p14="http://schemas.microsoft.com/office/powerpoint/2010/main" val="480989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40E4D88-EA2A-8049-B547-C51E699A401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DFC41B-FAF5-744C-9218-3B0C38451AE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CC6F7D-6F53-E548-BBBC-E60574ABDE6F}"/>
              </a:ext>
            </a:extLst>
          </p:cNvPr>
          <p:cNvSpPr>
            <a:spLocks noGrp="1"/>
          </p:cNvSpPr>
          <p:nvPr>
            <p:ph type="dt" sz="half" idx="10"/>
          </p:nvPr>
        </p:nvSpPr>
        <p:spPr/>
        <p:txBody>
          <a:bodyPr/>
          <a:lstStyle/>
          <a:p>
            <a:fld id="{9B2CDB2B-3559-0D4E-89F7-BF4C5128B719}" type="datetimeFigureOut">
              <a:rPr kumimoji="1" lang="ja-JP" altLang="en-US" smtClean="0"/>
              <a:t>2019/9/20</a:t>
            </a:fld>
            <a:endParaRPr kumimoji="1" lang="ja-JP" altLang="en-US"/>
          </a:p>
        </p:txBody>
      </p:sp>
      <p:sp>
        <p:nvSpPr>
          <p:cNvPr id="5" name="フッター プレースホルダー 4">
            <a:extLst>
              <a:ext uri="{FF2B5EF4-FFF2-40B4-BE49-F238E27FC236}">
                <a16:creationId xmlns:a16="http://schemas.microsoft.com/office/drawing/2014/main" id="{3224DFF5-8FD4-0946-9767-4369C4BE4C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37CE54-BCB2-6444-A81C-A5655A2ACDB5}"/>
              </a:ext>
            </a:extLst>
          </p:cNvPr>
          <p:cNvSpPr>
            <a:spLocks noGrp="1"/>
          </p:cNvSpPr>
          <p:nvPr>
            <p:ph type="sldNum" sz="quarter" idx="12"/>
          </p:nvPr>
        </p:nvSpPr>
        <p:spPr/>
        <p:txBody>
          <a:bodyPr/>
          <a:lstStyle/>
          <a:p>
            <a:fld id="{BA2C0335-DAF6-3B40-B0AD-016FC2CAA7DC}" type="slidenum">
              <a:rPr kumimoji="1" lang="ja-JP" altLang="en-US" smtClean="0"/>
              <a:t>‹#›</a:t>
            </a:fld>
            <a:endParaRPr kumimoji="1" lang="ja-JP" altLang="en-US"/>
          </a:p>
        </p:txBody>
      </p:sp>
    </p:spTree>
    <p:extLst>
      <p:ext uri="{BB962C8B-B14F-4D97-AF65-F5344CB8AC3E}">
        <p14:creationId xmlns:p14="http://schemas.microsoft.com/office/powerpoint/2010/main" val="214851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0D0DD-8BAA-A54F-BC7B-F55BC551FB3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F98AB78-3308-8D44-8FFD-6CC6E221BB0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870E31-60E8-1A48-90C4-731B7F49B83E}"/>
              </a:ext>
            </a:extLst>
          </p:cNvPr>
          <p:cNvSpPr>
            <a:spLocks noGrp="1"/>
          </p:cNvSpPr>
          <p:nvPr>
            <p:ph type="dt" sz="half" idx="10"/>
          </p:nvPr>
        </p:nvSpPr>
        <p:spPr/>
        <p:txBody>
          <a:bodyPr/>
          <a:lstStyle/>
          <a:p>
            <a:fld id="{9B2CDB2B-3559-0D4E-89F7-BF4C5128B719}" type="datetimeFigureOut">
              <a:rPr kumimoji="1" lang="ja-JP" altLang="en-US" smtClean="0"/>
              <a:t>2019/9/20</a:t>
            </a:fld>
            <a:endParaRPr kumimoji="1" lang="ja-JP" altLang="en-US"/>
          </a:p>
        </p:txBody>
      </p:sp>
      <p:sp>
        <p:nvSpPr>
          <p:cNvPr id="5" name="フッター プレースホルダー 4">
            <a:extLst>
              <a:ext uri="{FF2B5EF4-FFF2-40B4-BE49-F238E27FC236}">
                <a16:creationId xmlns:a16="http://schemas.microsoft.com/office/drawing/2014/main" id="{A75AE849-8A17-7540-9823-E898E9938E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5D4BCE-0AE6-ED4B-9090-33DF0708ADCA}"/>
              </a:ext>
            </a:extLst>
          </p:cNvPr>
          <p:cNvSpPr>
            <a:spLocks noGrp="1"/>
          </p:cNvSpPr>
          <p:nvPr>
            <p:ph type="sldNum" sz="quarter" idx="12"/>
          </p:nvPr>
        </p:nvSpPr>
        <p:spPr/>
        <p:txBody>
          <a:bodyPr/>
          <a:lstStyle/>
          <a:p>
            <a:fld id="{BA2C0335-DAF6-3B40-B0AD-016FC2CAA7DC}" type="slidenum">
              <a:rPr kumimoji="1" lang="ja-JP" altLang="en-US" smtClean="0"/>
              <a:t>‹#›</a:t>
            </a:fld>
            <a:endParaRPr kumimoji="1" lang="ja-JP" altLang="en-US"/>
          </a:p>
        </p:txBody>
      </p:sp>
    </p:spTree>
    <p:extLst>
      <p:ext uri="{BB962C8B-B14F-4D97-AF65-F5344CB8AC3E}">
        <p14:creationId xmlns:p14="http://schemas.microsoft.com/office/powerpoint/2010/main" val="55286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8242C0-5F57-9F4D-8E4E-4280BD24D5A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0F838E3-6B4F-0C46-A385-76E943511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57F6D99-826B-BA4E-8701-4B4A4F085874}"/>
              </a:ext>
            </a:extLst>
          </p:cNvPr>
          <p:cNvSpPr>
            <a:spLocks noGrp="1"/>
          </p:cNvSpPr>
          <p:nvPr>
            <p:ph type="dt" sz="half" idx="10"/>
          </p:nvPr>
        </p:nvSpPr>
        <p:spPr/>
        <p:txBody>
          <a:bodyPr/>
          <a:lstStyle/>
          <a:p>
            <a:fld id="{9B2CDB2B-3559-0D4E-89F7-BF4C5128B719}" type="datetimeFigureOut">
              <a:rPr kumimoji="1" lang="ja-JP" altLang="en-US" smtClean="0"/>
              <a:t>2019/9/20</a:t>
            </a:fld>
            <a:endParaRPr kumimoji="1" lang="ja-JP" altLang="en-US"/>
          </a:p>
        </p:txBody>
      </p:sp>
      <p:sp>
        <p:nvSpPr>
          <p:cNvPr id="5" name="フッター プレースホルダー 4">
            <a:extLst>
              <a:ext uri="{FF2B5EF4-FFF2-40B4-BE49-F238E27FC236}">
                <a16:creationId xmlns:a16="http://schemas.microsoft.com/office/drawing/2014/main" id="{0C5DF8F5-3AA1-2C44-9603-88108EC8EF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D739C7-80F6-DE4B-9512-DF141CD83A91}"/>
              </a:ext>
            </a:extLst>
          </p:cNvPr>
          <p:cNvSpPr>
            <a:spLocks noGrp="1"/>
          </p:cNvSpPr>
          <p:nvPr>
            <p:ph type="sldNum" sz="quarter" idx="12"/>
          </p:nvPr>
        </p:nvSpPr>
        <p:spPr/>
        <p:txBody>
          <a:bodyPr/>
          <a:lstStyle/>
          <a:p>
            <a:fld id="{BA2C0335-DAF6-3B40-B0AD-016FC2CAA7DC}" type="slidenum">
              <a:rPr kumimoji="1" lang="ja-JP" altLang="en-US" smtClean="0"/>
              <a:t>‹#›</a:t>
            </a:fld>
            <a:endParaRPr kumimoji="1" lang="ja-JP" altLang="en-US"/>
          </a:p>
        </p:txBody>
      </p:sp>
    </p:spTree>
    <p:extLst>
      <p:ext uri="{BB962C8B-B14F-4D97-AF65-F5344CB8AC3E}">
        <p14:creationId xmlns:p14="http://schemas.microsoft.com/office/powerpoint/2010/main" val="1393940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8023F9-F20C-AE4D-8386-5D67A4F253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BFE0F6B-3B80-4B41-BA8A-8498F41999F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866BCCE-CB51-6048-946C-9A88DFEE22E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384DA79-0FAB-B946-A86A-02E2A1F76ED5}"/>
              </a:ext>
            </a:extLst>
          </p:cNvPr>
          <p:cNvSpPr>
            <a:spLocks noGrp="1"/>
          </p:cNvSpPr>
          <p:nvPr>
            <p:ph type="dt" sz="half" idx="10"/>
          </p:nvPr>
        </p:nvSpPr>
        <p:spPr/>
        <p:txBody>
          <a:bodyPr/>
          <a:lstStyle/>
          <a:p>
            <a:fld id="{9B2CDB2B-3559-0D4E-89F7-BF4C5128B719}" type="datetimeFigureOut">
              <a:rPr kumimoji="1" lang="ja-JP" altLang="en-US" smtClean="0"/>
              <a:t>2019/9/20</a:t>
            </a:fld>
            <a:endParaRPr kumimoji="1" lang="ja-JP" altLang="en-US"/>
          </a:p>
        </p:txBody>
      </p:sp>
      <p:sp>
        <p:nvSpPr>
          <p:cNvPr id="6" name="フッター プレースホルダー 5">
            <a:extLst>
              <a:ext uri="{FF2B5EF4-FFF2-40B4-BE49-F238E27FC236}">
                <a16:creationId xmlns:a16="http://schemas.microsoft.com/office/drawing/2014/main" id="{DF77A0DF-7C0C-504F-969F-93C502F603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840395-725E-2149-9867-CD7DAF03D36E}"/>
              </a:ext>
            </a:extLst>
          </p:cNvPr>
          <p:cNvSpPr>
            <a:spLocks noGrp="1"/>
          </p:cNvSpPr>
          <p:nvPr>
            <p:ph type="sldNum" sz="quarter" idx="12"/>
          </p:nvPr>
        </p:nvSpPr>
        <p:spPr/>
        <p:txBody>
          <a:bodyPr/>
          <a:lstStyle/>
          <a:p>
            <a:fld id="{BA2C0335-DAF6-3B40-B0AD-016FC2CAA7DC}" type="slidenum">
              <a:rPr kumimoji="1" lang="ja-JP" altLang="en-US" smtClean="0"/>
              <a:t>‹#›</a:t>
            </a:fld>
            <a:endParaRPr kumimoji="1" lang="ja-JP" altLang="en-US"/>
          </a:p>
        </p:txBody>
      </p:sp>
    </p:spTree>
    <p:extLst>
      <p:ext uri="{BB962C8B-B14F-4D97-AF65-F5344CB8AC3E}">
        <p14:creationId xmlns:p14="http://schemas.microsoft.com/office/powerpoint/2010/main" val="877493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26B45C-0477-5F41-A2C6-C75C943923E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DBECF7-5EAE-D741-BD8C-94612EA263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76B2101-6E74-7C47-AD52-C6F4292C84E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DF5A13C-3EDE-444D-AA9F-777676A053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9554346-635E-AE46-9418-6EC68E354B9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9EC183-7C7B-A149-A3A9-5D3C853CD08D}"/>
              </a:ext>
            </a:extLst>
          </p:cNvPr>
          <p:cNvSpPr>
            <a:spLocks noGrp="1"/>
          </p:cNvSpPr>
          <p:nvPr>
            <p:ph type="dt" sz="half" idx="10"/>
          </p:nvPr>
        </p:nvSpPr>
        <p:spPr/>
        <p:txBody>
          <a:bodyPr/>
          <a:lstStyle/>
          <a:p>
            <a:fld id="{9B2CDB2B-3559-0D4E-89F7-BF4C5128B719}" type="datetimeFigureOut">
              <a:rPr kumimoji="1" lang="ja-JP" altLang="en-US" smtClean="0"/>
              <a:t>2019/9/20</a:t>
            </a:fld>
            <a:endParaRPr kumimoji="1" lang="ja-JP" altLang="en-US"/>
          </a:p>
        </p:txBody>
      </p:sp>
      <p:sp>
        <p:nvSpPr>
          <p:cNvPr id="8" name="フッター プレースホルダー 7">
            <a:extLst>
              <a:ext uri="{FF2B5EF4-FFF2-40B4-BE49-F238E27FC236}">
                <a16:creationId xmlns:a16="http://schemas.microsoft.com/office/drawing/2014/main" id="{8310B26F-06F9-D449-A0C2-C1336CB785A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4A0C784-1294-524C-BBB9-B6FBC98327F2}"/>
              </a:ext>
            </a:extLst>
          </p:cNvPr>
          <p:cNvSpPr>
            <a:spLocks noGrp="1"/>
          </p:cNvSpPr>
          <p:nvPr>
            <p:ph type="sldNum" sz="quarter" idx="12"/>
          </p:nvPr>
        </p:nvSpPr>
        <p:spPr/>
        <p:txBody>
          <a:bodyPr/>
          <a:lstStyle/>
          <a:p>
            <a:fld id="{BA2C0335-DAF6-3B40-B0AD-016FC2CAA7DC}" type="slidenum">
              <a:rPr kumimoji="1" lang="ja-JP" altLang="en-US" smtClean="0"/>
              <a:t>‹#›</a:t>
            </a:fld>
            <a:endParaRPr kumimoji="1" lang="ja-JP" altLang="en-US"/>
          </a:p>
        </p:txBody>
      </p:sp>
    </p:spTree>
    <p:extLst>
      <p:ext uri="{BB962C8B-B14F-4D97-AF65-F5344CB8AC3E}">
        <p14:creationId xmlns:p14="http://schemas.microsoft.com/office/powerpoint/2010/main" val="35084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D45CD3-E503-EC4F-B477-018036B6FA1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5723FF7-C194-A84E-9FB1-7247678C500F}"/>
              </a:ext>
            </a:extLst>
          </p:cNvPr>
          <p:cNvSpPr>
            <a:spLocks noGrp="1"/>
          </p:cNvSpPr>
          <p:nvPr>
            <p:ph type="dt" sz="half" idx="10"/>
          </p:nvPr>
        </p:nvSpPr>
        <p:spPr/>
        <p:txBody>
          <a:bodyPr/>
          <a:lstStyle/>
          <a:p>
            <a:fld id="{9B2CDB2B-3559-0D4E-89F7-BF4C5128B719}" type="datetimeFigureOut">
              <a:rPr kumimoji="1" lang="ja-JP" altLang="en-US" smtClean="0"/>
              <a:t>2019/9/20</a:t>
            </a:fld>
            <a:endParaRPr kumimoji="1" lang="ja-JP" altLang="en-US"/>
          </a:p>
        </p:txBody>
      </p:sp>
      <p:sp>
        <p:nvSpPr>
          <p:cNvPr id="4" name="フッター プレースホルダー 3">
            <a:extLst>
              <a:ext uri="{FF2B5EF4-FFF2-40B4-BE49-F238E27FC236}">
                <a16:creationId xmlns:a16="http://schemas.microsoft.com/office/drawing/2014/main" id="{8666FE83-05A9-FF43-A636-4958CC68AA0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B928C23-4539-0E4B-B079-AC9EF759D1A6}"/>
              </a:ext>
            </a:extLst>
          </p:cNvPr>
          <p:cNvSpPr>
            <a:spLocks noGrp="1"/>
          </p:cNvSpPr>
          <p:nvPr>
            <p:ph type="sldNum" sz="quarter" idx="12"/>
          </p:nvPr>
        </p:nvSpPr>
        <p:spPr/>
        <p:txBody>
          <a:bodyPr/>
          <a:lstStyle/>
          <a:p>
            <a:fld id="{BA2C0335-DAF6-3B40-B0AD-016FC2CAA7DC}" type="slidenum">
              <a:rPr kumimoji="1" lang="ja-JP" altLang="en-US" smtClean="0"/>
              <a:t>‹#›</a:t>
            </a:fld>
            <a:endParaRPr kumimoji="1" lang="ja-JP" altLang="en-US"/>
          </a:p>
        </p:txBody>
      </p:sp>
    </p:spTree>
    <p:extLst>
      <p:ext uri="{BB962C8B-B14F-4D97-AF65-F5344CB8AC3E}">
        <p14:creationId xmlns:p14="http://schemas.microsoft.com/office/powerpoint/2010/main" val="48675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DB83E57-0837-4843-A37E-4ECA708DB8DD}"/>
              </a:ext>
            </a:extLst>
          </p:cNvPr>
          <p:cNvSpPr>
            <a:spLocks noGrp="1"/>
          </p:cNvSpPr>
          <p:nvPr>
            <p:ph type="dt" sz="half" idx="10"/>
          </p:nvPr>
        </p:nvSpPr>
        <p:spPr/>
        <p:txBody>
          <a:bodyPr/>
          <a:lstStyle/>
          <a:p>
            <a:fld id="{9B2CDB2B-3559-0D4E-89F7-BF4C5128B719}" type="datetimeFigureOut">
              <a:rPr kumimoji="1" lang="ja-JP" altLang="en-US" smtClean="0"/>
              <a:t>2019/9/20</a:t>
            </a:fld>
            <a:endParaRPr kumimoji="1" lang="ja-JP" altLang="en-US"/>
          </a:p>
        </p:txBody>
      </p:sp>
      <p:sp>
        <p:nvSpPr>
          <p:cNvPr id="3" name="フッター プレースホルダー 2">
            <a:extLst>
              <a:ext uri="{FF2B5EF4-FFF2-40B4-BE49-F238E27FC236}">
                <a16:creationId xmlns:a16="http://schemas.microsoft.com/office/drawing/2014/main" id="{B6C3A6E6-5D9F-7443-8E1A-4DC5EC8F039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67C4161-F1CF-0A4E-8A68-FE60551CA2A7}"/>
              </a:ext>
            </a:extLst>
          </p:cNvPr>
          <p:cNvSpPr>
            <a:spLocks noGrp="1"/>
          </p:cNvSpPr>
          <p:nvPr>
            <p:ph type="sldNum" sz="quarter" idx="12"/>
          </p:nvPr>
        </p:nvSpPr>
        <p:spPr/>
        <p:txBody>
          <a:bodyPr/>
          <a:lstStyle/>
          <a:p>
            <a:fld id="{BA2C0335-DAF6-3B40-B0AD-016FC2CAA7DC}" type="slidenum">
              <a:rPr kumimoji="1" lang="ja-JP" altLang="en-US" smtClean="0"/>
              <a:t>‹#›</a:t>
            </a:fld>
            <a:endParaRPr kumimoji="1" lang="ja-JP" altLang="en-US"/>
          </a:p>
        </p:txBody>
      </p:sp>
    </p:spTree>
    <p:extLst>
      <p:ext uri="{BB962C8B-B14F-4D97-AF65-F5344CB8AC3E}">
        <p14:creationId xmlns:p14="http://schemas.microsoft.com/office/powerpoint/2010/main" val="372397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121006-FD5F-C344-979B-C51907499D1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12A2AD9-F0E7-8D4F-B478-91591A1D67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1CE1FE4-B23B-AF47-B303-480A1DAA8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9AC75E-C738-7243-85DC-242DC1F26D75}"/>
              </a:ext>
            </a:extLst>
          </p:cNvPr>
          <p:cNvSpPr>
            <a:spLocks noGrp="1"/>
          </p:cNvSpPr>
          <p:nvPr>
            <p:ph type="dt" sz="half" idx="10"/>
          </p:nvPr>
        </p:nvSpPr>
        <p:spPr/>
        <p:txBody>
          <a:bodyPr/>
          <a:lstStyle/>
          <a:p>
            <a:fld id="{9B2CDB2B-3559-0D4E-89F7-BF4C5128B719}" type="datetimeFigureOut">
              <a:rPr kumimoji="1" lang="ja-JP" altLang="en-US" smtClean="0"/>
              <a:t>2019/9/20</a:t>
            </a:fld>
            <a:endParaRPr kumimoji="1" lang="ja-JP" altLang="en-US"/>
          </a:p>
        </p:txBody>
      </p:sp>
      <p:sp>
        <p:nvSpPr>
          <p:cNvPr id="6" name="フッター プレースホルダー 5">
            <a:extLst>
              <a:ext uri="{FF2B5EF4-FFF2-40B4-BE49-F238E27FC236}">
                <a16:creationId xmlns:a16="http://schemas.microsoft.com/office/drawing/2014/main" id="{34F11530-BEE0-A444-819F-E4386B4D61A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CF71D5B-99ED-564F-A4C0-0A38BA8492D5}"/>
              </a:ext>
            </a:extLst>
          </p:cNvPr>
          <p:cNvSpPr>
            <a:spLocks noGrp="1"/>
          </p:cNvSpPr>
          <p:nvPr>
            <p:ph type="sldNum" sz="quarter" idx="12"/>
          </p:nvPr>
        </p:nvSpPr>
        <p:spPr/>
        <p:txBody>
          <a:bodyPr/>
          <a:lstStyle/>
          <a:p>
            <a:fld id="{BA2C0335-DAF6-3B40-B0AD-016FC2CAA7DC}" type="slidenum">
              <a:rPr kumimoji="1" lang="ja-JP" altLang="en-US" smtClean="0"/>
              <a:t>‹#›</a:t>
            </a:fld>
            <a:endParaRPr kumimoji="1" lang="ja-JP" altLang="en-US"/>
          </a:p>
        </p:txBody>
      </p:sp>
    </p:spTree>
    <p:extLst>
      <p:ext uri="{BB962C8B-B14F-4D97-AF65-F5344CB8AC3E}">
        <p14:creationId xmlns:p14="http://schemas.microsoft.com/office/powerpoint/2010/main" val="93340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8AB472-EF9A-114E-BE13-73F03CAABEC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3BF027-F63D-964F-9C09-FEE1F90761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25B78C9-F7D6-8347-930D-CDA59A55A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7C9345B-90E1-3442-99E7-5BBD71B8A8BE}"/>
              </a:ext>
            </a:extLst>
          </p:cNvPr>
          <p:cNvSpPr>
            <a:spLocks noGrp="1"/>
          </p:cNvSpPr>
          <p:nvPr>
            <p:ph type="dt" sz="half" idx="10"/>
          </p:nvPr>
        </p:nvSpPr>
        <p:spPr/>
        <p:txBody>
          <a:bodyPr/>
          <a:lstStyle/>
          <a:p>
            <a:fld id="{9B2CDB2B-3559-0D4E-89F7-BF4C5128B719}" type="datetimeFigureOut">
              <a:rPr kumimoji="1" lang="ja-JP" altLang="en-US" smtClean="0"/>
              <a:t>2019/9/20</a:t>
            </a:fld>
            <a:endParaRPr kumimoji="1" lang="ja-JP" altLang="en-US"/>
          </a:p>
        </p:txBody>
      </p:sp>
      <p:sp>
        <p:nvSpPr>
          <p:cNvPr id="6" name="フッター プレースホルダー 5">
            <a:extLst>
              <a:ext uri="{FF2B5EF4-FFF2-40B4-BE49-F238E27FC236}">
                <a16:creationId xmlns:a16="http://schemas.microsoft.com/office/drawing/2014/main" id="{E8F7372B-C708-B645-A2A2-94B565723D0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DF2541-B338-5F4A-A971-7F0FBAF54EE2}"/>
              </a:ext>
            </a:extLst>
          </p:cNvPr>
          <p:cNvSpPr>
            <a:spLocks noGrp="1"/>
          </p:cNvSpPr>
          <p:nvPr>
            <p:ph type="sldNum" sz="quarter" idx="12"/>
          </p:nvPr>
        </p:nvSpPr>
        <p:spPr/>
        <p:txBody>
          <a:bodyPr/>
          <a:lstStyle/>
          <a:p>
            <a:fld id="{BA2C0335-DAF6-3B40-B0AD-016FC2CAA7DC}" type="slidenum">
              <a:rPr kumimoji="1" lang="ja-JP" altLang="en-US" smtClean="0"/>
              <a:t>‹#›</a:t>
            </a:fld>
            <a:endParaRPr kumimoji="1" lang="ja-JP" altLang="en-US"/>
          </a:p>
        </p:txBody>
      </p:sp>
    </p:spTree>
    <p:extLst>
      <p:ext uri="{BB962C8B-B14F-4D97-AF65-F5344CB8AC3E}">
        <p14:creationId xmlns:p14="http://schemas.microsoft.com/office/powerpoint/2010/main" val="1609545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3A099FD-6A34-7D4D-936A-7546DC992B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E5C212-042C-3D4C-80D1-61AE1A9D62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DF5EA7-219D-A24A-B590-88D7EEC753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CDB2B-3559-0D4E-89F7-BF4C5128B719}" type="datetimeFigureOut">
              <a:rPr kumimoji="1" lang="ja-JP" altLang="en-US" smtClean="0"/>
              <a:t>2019/9/20</a:t>
            </a:fld>
            <a:endParaRPr kumimoji="1" lang="ja-JP" altLang="en-US"/>
          </a:p>
        </p:txBody>
      </p:sp>
      <p:sp>
        <p:nvSpPr>
          <p:cNvPr id="5" name="フッター プレースホルダー 4">
            <a:extLst>
              <a:ext uri="{FF2B5EF4-FFF2-40B4-BE49-F238E27FC236}">
                <a16:creationId xmlns:a16="http://schemas.microsoft.com/office/drawing/2014/main" id="{0731B75D-D422-CA44-A282-EBB260E920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76C6A1B-B027-424F-9DCE-F5841054D5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C0335-DAF6-3B40-B0AD-016FC2CAA7DC}" type="slidenum">
              <a:rPr kumimoji="1" lang="ja-JP" altLang="en-US" smtClean="0"/>
              <a:t>‹#›</a:t>
            </a:fld>
            <a:endParaRPr kumimoji="1" lang="ja-JP" altLang="en-US"/>
          </a:p>
        </p:txBody>
      </p:sp>
    </p:spTree>
    <p:extLst>
      <p:ext uri="{BB962C8B-B14F-4D97-AF65-F5344CB8AC3E}">
        <p14:creationId xmlns:p14="http://schemas.microsoft.com/office/powerpoint/2010/main" val="2215006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iamengb@kth.se" TargetMode="External"/><Relationship Id="rId2" Type="http://schemas.openxmlformats.org/officeDocument/2006/relationships/hyperlink" Target="mailto:daikish@kth.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C083F6-3D44-854F-A4B0-5B2464AC629C}"/>
              </a:ext>
            </a:extLst>
          </p:cNvPr>
          <p:cNvSpPr>
            <a:spLocks noGrp="1"/>
          </p:cNvSpPr>
          <p:nvPr>
            <p:ph type="ctrTitle"/>
          </p:nvPr>
        </p:nvSpPr>
        <p:spPr/>
        <p:txBody>
          <a:bodyPr>
            <a:normAutofit/>
          </a:bodyPr>
          <a:lstStyle/>
          <a:p>
            <a:r>
              <a:rPr lang="sv-SE" altLang="ja-JP" sz="2400" dirty="0"/>
              <a:t>DD2421 Machine Learning</a:t>
            </a:r>
            <a:br>
              <a:rPr lang="sv-SE" altLang="ja-JP" sz="2400" dirty="0"/>
            </a:br>
            <a:r>
              <a:rPr lang="sv-SE" altLang="ja-JP" sz="4000" dirty="0"/>
              <a:t> </a:t>
            </a:r>
            <a:br>
              <a:rPr lang="sv-SE" altLang="ja-JP" dirty="0"/>
            </a:br>
            <a:r>
              <a:rPr lang="en-US" altLang="ja-JP" dirty="0"/>
              <a:t>Lab 1: Decision Trees</a:t>
            </a:r>
            <a:endParaRPr kumimoji="1" lang="ja-JP" altLang="en-US" dirty="0"/>
          </a:p>
        </p:txBody>
      </p:sp>
      <p:sp>
        <p:nvSpPr>
          <p:cNvPr id="3" name="字幕 2">
            <a:extLst>
              <a:ext uri="{FF2B5EF4-FFF2-40B4-BE49-F238E27FC236}">
                <a16:creationId xmlns:a16="http://schemas.microsoft.com/office/drawing/2014/main" id="{9FABF4FB-32A7-5D4C-BD7D-CC1D3C577FBF}"/>
              </a:ext>
            </a:extLst>
          </p:cNvPr>
          <p:cNvSpPr>
            <a:spLocks noGrp="1"/>
          </p:cNvSpPr>
          <p:nvPr>
            <p:ph type="subTitle" idx="1"/>
          </p:nvPr>
        </p:nvSpPr>
        <p:spPr>
          <a:xfrm>
            <a:off x="1524000" y="4211638"/>
            <a:ext cx="9144000" cy="1655762"/>
          </a:xfrm>
        </p:spPr>
        <p:txBody>
          <a:bodyPr>
            <a:normAutofit lnSpcReduction="10000"/>
          </a:bodyPr>
          <a:lstStyle/>
          <a:p>
            <a:r>
              <a:rPr kumimoji="1" lang="en-US" altLang="ja-JP" b="1" dirty="0"/>
              <a:t>Daiki </a:t>
            </a:r>
            <a:r>
              <a:rPr kumimoji="1" lang="en-US" altLang="ja-JP" b="1" dirty="0" err="1"/>
              <a:t>Shirafuji</a:t>
            </a:r>
            <a:endParaRPr kumimoji="1" lang="en-US" altLang="ja-JP" b="1" dirty="0"/>
          </a:p>
          <a:p>
            <a:r>
              <a:rPr kumimoji="1" lang="en-US" altLang="ja-JP" dirty="0">
                <a:hlinkClick r:id="rId2"/>
              </a:rPr>
              <a:t>daikish@kth.se</a:t>
            </a:r>
            <a:endParaRPr kumimoji="1" lang="en-US" altLang="ja-JP" dirty="0"/>
          </a:p>
          <a:p>
            <a:r>
              <a:rPr lang="en-US" altLang="ja-JP" b="1" dirty="0"/>
              <a:t>Takuya Nishi</a:t>
            </a:r>
            <a:endParaRPr lang="sv-SE" altLang="ja-JP" dirty="0">
              <a:hlinkClick r:id="rId3"/>
            </a:endParaRPr>
          </a:p>
          <a:p>
            <a:r>
              <a:rPr lang="sv-SE" altLang="ja-JP" dirty="0">
                <a:hlinkClick r:id="rId3"/>
              </a:rPr>
              <a:t>nishi@kth.se</a:t>
            </a:r>
            <a:endParaRPr lang="sv-SE" altLang="ja-JP" dirty="0"/>
          </a:p>
          <a:p>
            <a:endParaRPr kumimoji="1" lang="ja-JP" altLang="en-US" dirty="0"/>
          </a:p>
        </p:txBody>
      </p:sp>
    </p:spTree>
    <p:extLst>
      <p:ext uri="{BB962C8B-B14F-4D97-AF65-F5344CB8AC3E}">
        <p14:creationId xmlns:p14="http://schemas.microsoft.com/office/powerpoint/2010/main" val="146075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0F9AD8-30B9-4743-A68D-BD54EAEAF3EB}"/>
              </a:ext>
            </a:extLst>
          </p:cNvPr>
          <p:cNvSpPr>
            <a:spLocks noGrp="1"/>
          </p:cNvSpPr>
          <p:nvPr>
            <p:ph type="title"/>
          </p:nvPr>
        </p:nvSpPr>
        <p:spPr>
          <a:solidFill>
            <a:schemeClr val="accent2">
              <a:lumMod val="20000"/>
              <a:lumOff val="80000"/>
            </a:schemeClr>
          </a:solidFill>
        </p:spPr>
        <p:txBody>
          <a:bodyPr>
            <a:normAutofit/>
          </a:bodyPr>
          <a:lstStyle/>
          <a:p>
            <a:r>
              <a:rPr lang="sv-SE" altLang="ja-JP" sz="2200" b="1" dirty="0" err="1"/>
              <a:t>Assignment</a:t>
            </a:r>
            <a:r>
              <a:rPr lang="sv-SE" altLang="ja-JP" sz="2200" b="1" dirty="0"/>
              <a:t> 6: </a:t>
            </a:r>
            <a:r>
              <a:rPr lang="sv-SE" altLang="ja-JP" sz="2200" b="1" dirty="0" err="1"/>
              <a:t>Explain</a:t>
            </a:r>
            <a:r>
              <a:rPr lang="sv-SE" altLang="ja-JP" sz="2200" b="1" dirty="0"/>
              <a:t> </a:t>
            </a:r>
            <a:r>
              <a:rPr lang="sv-SE" altLang="ja-JP" sz="2200" b="1" dirty="0" err="1"/>
              <a:t>pruning</a:t>
            </a:r>
            <a:r>
              <a:rPr lang="sv-SE" altLang="ja-JP" sz="2200" b="1" dirty="0"/>
              <a:t> from a bias </a:t>
            </a:r>
            <a:r>
              <a:rPr lang="sv-SE" altLang="ja-JP" sz="2200" b="1" dirty="0" err="1"/>
              <a:t>variance</a:t>
            </a:r>
            <a:r>
              <a:rPr lang="sv-SE" altLang="ja-JP" sz="2200" b="1" dirty="0"/>
              <a:t> </a:t>
            </a:r>
            <a:r>
              <a:rPr lang="sv-SE" altLang="ja-JP" sz="2200" b="1" dirty="0" err="1"/>
              <a:t>trade</a:t>
            </a:r>
            <a:r>
              <a:rPr lang="sv-SE" altLang="ja-JP" sz="2200" b="1" dirty="0"/>
              <a:t>-off </a:t>
            </a:r>
            <a:r>
              <a:rPr lang="sv-SE" altLang="ja-JP" sz="2200" b="1" dirty="0" err="1"/>
              <a:t>perspective</a:t>
            </a:r>
            <a:r>
              <a:rPr lang="sv-SE" altLang="ja-JP" sz="2200" b="1" dirty="0"/>
              <a:t>.</a:t>
            </a:r>
            <a:endParaRPr kumimoji="1" lang="ja-JP" altLang="en-US" sz="2200" b="1"/>
          </a:p>
        </p:txBody>
      </p:sp>
      <p:sp>
        <p:nvSpPr>
          <p:cNvPr id="3" name="コンテンツ プレースホルダー 2">
            <a:extLst>
              <a:ext uri="{FF2B5EF4-FFF2-40B4-BE49-F238E27FC236}">
                <a16:creationId xmlns:a16="http://schemas.microsoft.com/office/drawing/2014/main" id="{A767D0E0-EBB7-1B44-B635-9F99E6108D88}"/>
              </a:ext>
            </a:extLst>
          </p:cNvPr>
          <p:cNvSpPr>
            <a:spLocks noGrp="1"/>
          </p:cNvSpPr>
          <p:nvPr>
            <p:ph idx="1"/>
          </p:nvPr>
        </p:nvSpPr>
        <p:spPr>
          <a:xfrm>
            <a:off x="838200" y="1825625"/>
            <a:ext cx="10515600" cy="4667250"/>
          </a:xfrm>
        </p:spPr>
        <p:txBody>
          <a:bodyPr>
            <a:noAutofit/>
          </a:bodyPr>
          <a:lstStyle/>
          <a:p>
            <a:r>
              <a:rPr lang="en-US" altLang="ja-JP" sz="2400" dirty="0"/>
              <a:t>Our Decision Trees Model:</a:t>
            </a:r>
          </a:p>
          <a:p>
            <a:pPr marL="457200" lvl="1" indent="0">
              <a:buNone/>
            </a:pPr>
            <a:r>
              <a:rPr lang="en-US" altLang="ja-JP" dirty="0"/>
              <a:t>Can classify training dataset perfectly, but does not work well on test dataset (</a:t>
            </a:r>
            <a:r>
              <a:rPr lang="en-US" altLang="ja-JP" dirty="0" err="1"/>
              <a:t>b.c.</a:t>
            </a:r>
            <a:r>
              <a:rPr lang="en-US" altLang="ja-JP" dirty="0"/>
              <a:t> </a:t>
            </a:r>
            <a:r>
              <a:rPr lang="en-US" altLang="ja-JP" b="1" dirty="0"/>
              <a:t>Low Bias &amp; Higher Variance</a:t>
            </a:r>
            <a:r>
              <a:rPr lang="en-US" altLang="ja-JP" dirty="0"/>
              <a:t>).</a:t>
            </a:r>
          </a:p>
          <a:p>
            <a:pPr marL="457200" lvl="1" indent="0">
              <a:buNone/>
            </a:pPr>
            <a:r>
              <a:rPr lang="en-US" altLang="ja-JP" dirty="0"/>
              <a:t>-&gt; </a:t>
            </a:r>
            <a:r>
              <a:rPr lang="en-US" altLang="ja-JP" u="sng" dirty="0"/>
              <a:t>Model may be </a:t>
            </a:r>
            <a:r>
              <a:rPr lang="en-US" altLang="ja-JP" u="sng" dirty="0">
                <a:solidFill>
                  <a:srgbClr val="FF0000"/>
                </a:solidFill>
              </a:rPr>
              <a:t>overfitting</a:t>
            </a:r>
            <a:r>
              <a:rPr lang="en-US" altLang="ja-JP" dirty="0"/>
              <a:t> </a:t>
            </a:r>
          </a:p>
          <a:p>
            <a:endParaRPr lang="en-US" altLang="ja-JP" sz="2400" dirty="0"/>
          </a:p>
          <a:p>
            <a:r>
              <a:rPr lang="en-US" altLang="ja-JP" sz="2400" dirty="0"/>
              <a:t>Therefore, we have to avoid overfitting with “Pruning”. Pruning is to identify and remove the irrelevant branches, which may be outliers in order to increase the accuracy.</a:t>
            </a:r>
          </a:p>
          <a:p>
            <a:endParaRPr lang="en-US" altLang="ja-JP" sz="1200" dirty="0"/>
          </a:p>
          <a:p>
            <a:r>
              <a:rPr lang="en-US" altLang="ja-JP" sz="2400" dirty="0"/>
              <a:t>After pruning the decision trees, </a:t>
            </a:r>
            <a:r>
              <a:rPr lang="en-US" altLang="ja-JP" sz="2400" b="1" dirty="0"/>
              <a:t>the complexity of a model become decreasing, so </a:t>
            </a:r>
            <a:r>
              <a:rPr lang="en-US" altLang="ja-JP" sz="2400" b="1" dirty="0">
                <a:solidFill>
                  <a:schemeClr val="accent6">
                    <a:lumMod val="75000"/>
                  </a:schemeClr>
                </a:solidFill>
              </a:rPr>
              <a:t>the model get higher Bias and lower Variance</a:t>
            </a:r>
            <a:r>
              <a:rPr lang="en-US" altLang="ja-JP" sz="2400" dirty="0"/>
              <a:t>.</a:t>
            </a:r>
          </a:p>
          <a:p>
            <a:r>
              <a:rPr lang="en-US" altLang="ja-JP" sz="2400" dirty="0"/>
              <a:t>However, if we remove branches a lot, the accuracy will decrease.</a:t>
            </a:r>
          </a:p>
        </p:txBody>
      </p:sp>
    </p:spTree>
    <p:extLst>
      <p:ext uri="{BB962C8B-B14F-4D97-AF65-F5344CB8AC3E}">
        <p14:creationId xmlns:p14="http://schemas.microsoft.com/office/powerpoint/2010/main" val="2228996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0F9AD8-30B9-4743-A68D-BD54EAEAF3EB}"/>
              </a:ext>
            </a:extLst>
          </p:cNvPr>
          <p:cNvSpPr>
            <a:spLocks noGrp="1"/>
          </p:cNvSpPr>
          <p:nvPr>
            <p:ph type="title"/>
          </p:nvPr>
        </p:nvSpPr>
        <p:spPr>
          <a:solidFill>
            <a:schemeClr val="accent6">
              <a:lumMod val="20000"/>
              <a:lumOff val="80000"/>
            </a:schemeClr>
          </a:solidFill>
        </p:spPr>
        <p:txBody>
          <a:bodyPr>
            <a:normAutofit/>
          </a:bodyPr>
          <a:lstStyle/>
          <a:p>
            <a:r>
              <a:rPr lang="sv-SE" altLang="ja-JP" sz="2000" b="1" dirty="0" err="1"/>
              <a:t>Assignment</a:t>
            </a:r>
            <a:r>
              <a:rPr lang="sv-SE" altLang="ja-JP" sz="2000" b="1" dirty="0"/>
              <a:t> 7: </a:t>
            </a:r>
            <a:r>
              <a:rPr lang="sv-SE" altLang="ja-JP" sz="2000" b="1" dirty="0" err="1"/>
              <a:t>Evaluate</a:t>
            </a:r>
            <a:r>
              <a:rPr lang="sv-SE" altLang="ja-JP" sz="2000" b="1" dirty="0"/>
              <a:t> the </a:t>
            </a:r>
            <a:r>
              <a:rPr lang="sv-SE" altLang="ja-JP" sz="2000" b="1" dirty="0" err="1"/>
              <a:t>effect</a:t>
            </a:r>
            <a:r>
              <a:rPr lang="sv-SE" altLang="ja-JP" sz="2000" b="1" dirty="0"/>
              <a:t> </a:t>
            </a:r>
            <a:r>
              <a:rPr lang="sv-SE" altLang="ja-JP" sz="2000" b="1" dirty="0" err="1"/>
              <a:t>pruning</a:t>
            </a:r>
            <a:r>
              <a:rPr lang="sv-SE" altLang="ja-JP" sz="2000" b="1" dirty="0"/>
              <a:t> has on the test </a:t>
            </a:r>
            <a:r>
              <a:rPr lang="sv-SE" altLang="ja-JP" sz="2000" b="1" dirty="0" err="1"/>
              <a:t>error</a:t>
            </a:r>
            <a:r>
              <a:rPr lang="sv-SE" altLang="ja-JP" sz="2000" b="1" dirty="0"/>
              <a:t> for the monk1 and monk3</a:t>
            </a:r>
            <a:br>
              <a:rPr lang="sv-SE" altLang="ja-JP" sz="2000" b="1" dirty="0"/>
            </a:br>
            <a:r>
              <a:rPr lang="sv-SE" altLang="ja-JP" sz="2000" b="1" dirty="0"/>
              <a:t>                      </a:t>
            </a:r>
            <a:r>
              <a:rPr lang="sv-SE" altLang="ja-JP" sz="2000" b="1" dirty="0" err="1"/>
              <a:t>datasets</a:t>
            </a:r>
            <a:r>
              <a:rPr lang="sv-SE" altLang="ja-JP" sz="2000" b="1" dirty="0"/>
              <a:t>, in </a:t>
            </a:r>
            <a:r>
              <a:rPr lang="sv-SE" altLang="ja-JP" sz="2000" b="1" dirty="0" err="1"/>
              <a:t>particular</a:t>
            </a:r>
            <a:r>
              <a:rPr lang="sv-SE" altLang="ja-JP" sz="2000" b="1" dirty="0"/>
              <a:t> </a:t>
            </a:r>
            <a:r>
              <a:rPr lang="sv-SE" altLang="ja-JP" sz="2000" b="1" dirty="0" err="1"/>
              <a:t>determine</a:t>
            </a:r>
            <a:r>
              <a:rPr lang="sv-SE" altLang="ja-JP" sz="2000" b="1" dirty="0"/>
              <a:t> the optimal partition </a:t>
            </a:r>
            <a:r>
              <a:rPr lang="sv-SE" altLang="ja-JP" sz="2000" b="1" dirty="0" err="1"/>
              <a:t>into</a:t>
            </a:r>
            <a:r>
              <a:rPr lang="sv-SE" altLang="ja-JP" sz="2000" b="1" dirty="0"/>
              <a:t> </a:t>
            </a:r>
            <a:r>
              <a:rPr lang="sv-SE" altLang="ja-JP" sz="2000" b="1" dirty="0" err="1"/>
              <a:t>training</a:t>
            </a:r>
            <a:r>
              <a:rPr lang="sv-SE" altLang="ja-JP" sz="2000" b="1" dirty="0"/>
              <a:t> and </a:t>
            </a:r>
            <a:r>
              <a:rPr lang="sv-SE" altLang="ja-JP" sz="2000" b="1" dirty="0" err="1"/>
              <a:t>validation</a:t>
            </a:r>
            <a:br>
              <a:rPr lang="sv-SE" altLang="ja-JP" sz="2000" b="1" dirty="0"/>
            </a:br>
            <a:r>
              <a:rPr lang="sv-SE" altLang="ja-JP" sz="2000" b="1" dirty="0"/>
              <a:t>                      by </a:t>
            </a:r>
            <a:r>
              <a:rPr lang="sv-SE" altLang="ja-JP" sz="2000" b="1" dirty="0" err="1"/>
              <a:t>optimizing</a:t>
            </a:r>
            <a:r>
              <a:rPr lang="sv-SE" altLang="ja-JP" sz="2000" b="1" dirty="0"/>
              <a:t> the parameter </a:t>
            </a:r>
            <a:r>
              <a:rPr lang="sv-SE" altLang="ja-JP" sz="2000" b="1" dirty="0" err="1"/>
              <a:t>fraction</a:t>
            </a:r>
            <a:r>
              <a:rPr lang="sv-SE" altLang="ja-JP" sz="2000" b="1" dirty="0"/>
              <a:t>. </a:t>
            </a:r>
            <a:r>
              <a:rPr lang="sv-SE" altLang="ja-JP" sz="2000" b="1" dirty="0" err="1"/>
              <a:t>Plot</a:t>
            </a:r>
            <a:r>
              <a:rPr lang="sv-SE" altLang="ja-JP" sz="2000" b="1" dirty="0"/>
              <a:t> the </a:t>
            </a:r>
            <a:r>
              <a:rPr lang="sv-SE" altLang="ja-JP" sz="2000" b="1" dirty="0" err="1"/>
              <a:t>classification</a:t>
            </a:r>
            <a:r>
              <a:rPr lang="sv-SE" altLang="ja-JP" sz="2000" b="1" dirty="0"/>
              <a:t> </a:t>
            </a:r>
            <a:r>
              <a:rPr lang="sv-SE" altLang="ja-JP" sz="2000" b="1" dirty="0" err="1"/>
              <a:t>error</a:t>
            </a:r>
            <a:r>
              <a:rPr lang="sv-SE" altLang="ja-JP" sz="2000" b="1" dirty="0"/>
              <a:t> on the test sets</a:t>
            </a:r>
            <a:br>
              <a:rPr lang="sv-SE" altLang="ja-JP" sz="2000" b="1" dirty="0"/>
            </a:br>
            <a:r>
              <a:rPr lang="sv-SE" altLang="ja-JP" sz="2000" b="1" dirty="0"/>
              <a:t>                      as a </a:t>
            </a:r>
            <a:r>
              <a:rPr lang="sv-SE" altLang="ja-JP" sz="2000" b="1" dirty="0" err="1"/>
              <a:t>function</a:t>
            </a:r>
            <a:r>
              <a:rPr lang="sv-SE" altLang="ja-JP" sz="2000" b="1" dirty="0"/>
              <a:t> </a:t>
            </a:r>
            <a:r>
              <a:rPr lang="sv-SE" altLang="ja-JP" sz="2000" b="1" dirty="0" err="1"/>
              <a:t>of</a:t>
            </a:r>
            <a:r>
              <a:rPr lang="sv-SE" altLang="ja-JP" sz="2000" b="1" dirty="0"/>
              <a:t> the parameter </a:t>
            </a:r>
            <a:r>
              <a:rPr lang="sv-SE" altLang="ja-JP" sz="2000" b="1" dirty="0" err="1"/>
              <a:t>fraction</a:t>
            </a:r>
            <a:r>
              <a:rPr lang="sv-SE" altLang="ja-JP" sz="2000" b="1" dirty="0"/>
              <a:t> ∈ {0.3, 0.4, 0.5, 0.6, 0.7, 0.8}. </a:t>
            </a:r>
            <a:endParaRPr kumimoji="1" lang="ja-JP" altLang="en-US" sz="2000" b="1"/>
          </a:p>
        </p:txBody>
      </p:sp>
      <p:sp>
        <p:nvSpPr>
          <p:cNvPr id="3" name="コンテンツ プレースホルダー 2">
            <a:extLst>
              <a:ext uri="{FF2B5EF4-FFF2-40B4-BE49-F238E27FC236}">
                <a16:creationId xmlns:a16="http://schemas.microsoft.com/office/drawing/2014/main" id="{A767D0E0-EBB7-1B44-B635-9F99E6108D88}"/>
              </a:ext>
            </a:extLst>
          </p:cNvPr>
          <p:cNvSpPr>
            <a:spLocks noGrp="1"/>
          </p:cNvSpPr>
          <p:nvPr>
            <p:ph idx="1"/>
          </p:nvPr>
        </p:nvSpPr>
        <p:spPr>
          <a:xfrm>
            <a:off x="838200" y="1825625"/>
            <a:ext cx="10515600" cy="2673223"/>
          </a:xfrm>
        </p:spPr>
        <p:txBody>
          <a:bodyPr>
            <a:noAutofit/>
          </a:bodyPr>
          <a:lstStyle/>
          <a:p>
            <a:r>
              <a:rPr lang="en-US" altLang="ja-JP" sz="2200" dirty="0"/>
              <a:t>Generally, it can be said that the error rate of the model with pruning is improved somehow because the model can avoid overfitting.</a:t>
            </a:r>
          </a:p>
          <a:p>
            <a:r>
              <a:rPr lang="en-US" altLang="ja-JP" sz="2200" dirty="0"/>
              <a:t>The results are shown in the following table (the number of runs is 3,000).</a:t>
            </a:r>
          </a:p>
          <a:p>
            <a:r>
              <a:rPr lang="en-US" altLang="ja-JP" sz="2200" dirty="0"/>
              <a:t>MONK-1: the error rate certainty </a:t>
            </a:r>
            <a:r>
              <a:rPr lang="en-US" altLang="ja-JP" sz="2200" b="1" i="1" dirty="0">
                <a:solidFill>
                  <a:srgbClr val="00B0F0"/>
                </a:solidFill>
              </a:rPr>
              <a:t>decreases</a:t>
            </a:r>
            <a:r>
              <a:rPr lang="en-US" altLang="ja-JP" sz="2200" dirty="0"/>
              <a:t> by about 4%. </a:t>
            </a:r>
          </a:p>
          <a:p>
            <a:r>
              <a:rPr lang="en-US" altLang="ja-JP" sz="2200" dirty="0"/>
              <a:t>However, the error rate </a:t>
            </a:r>
            <a:r>
              <a:rPr lang="en-US" altLang="ja-JP" sz="2200" b="1" i="1" dirty="0">
                <a:solidFill>
                  <a:srgbClr val="FF0000"/>
                </a:solidFill>
              </a:rPr>
              <a:t>increases</a:t>
            </a:r>
            <a:r>
              <a:rPr lang="en-US" altLang="ja-JP" sz="2200" dirty="0"/>
              <a:t> by about 4% on MONK-2, the error rate </a:t>
            </a:r>
            <a:r>
              <a:rPr lang="en-US" altLang="ja-JP" sz="2200" b="1" i="1" dirty="0">
                <a:solidFill>
                  <a:srgbClr val="FF0000"/>
                </a:solidFill>
              </a:rPr>
              <a:t>increases</a:t>
            </a:r>
            <a:r>
              <a:rPr lang="en-US" altLang="ja-JP" sz="2200" dirty="0"/>
              <a:t> about 1%, and on MONK-3 because the model is not overfitted, thus this case pruned necessary branches.</a:t>
            </a:r>
          </a:p>
        </p:txBody>
      </p:sp>
      <p:graphicFrame>
        <p:nvGraphicFramePr>
          <p:cNvPr id="4" name="コンテンツ プレースホルダー 3">
            <a:extLst>
              <a:ext uri="{FF2B5EF4-FFF2-40B4-BE49-F238E27FC236}">
                <a16:creationId xmlns:a16="http://schemas.microsoft.com/office/drawing/2014/main" id="{837F962B-5AE0-7645-8275-6EAC732F2AFF}"/>
              </a:ext>
            </a:extLst>
          </p:cNvPr>
          <p:cNvGraphicFramePr>
            <a:graphicFrameLocks/>
          </p:cNvGraphicFramePr>
          <p:nvPr>
            <p:extLst>
              <p:ext uri="{D42A27DB-BD31-4B8C-83A1-F6EECF244321}">
                <p14:modId xmlns:p14="http://schemas.microsoft.com/office/powerpoint/2010/main" val="1707579055"/>
              </p:ext>
            </p:extLst>
          </p:nvPr>
        </p:nvGraphicFramePr>
        <p:xfrm>
          <a:off x="1317845" y="4626738"/>
          <a:ext cx="9556310" cy="1848484"/>
        </p:xfrm>
        <a:graphic>
          <a:graphicData uri="http://schemas.openxmlformats.org/drawingml/2006/table">
            <a:tbl>
              <a:tblPr firstRow="1" bandRow="1">
                <a:tableStyleId>{85BE263C-DBD7-4A20-BB59-AAB30ACAA65A}</a:tableStyleId>
              </a:tblPr>
              <a:tblGrid>
                <a:gridCol w="1748782">
                  <a:extLst>
                    <a:ext uri="{9D8B030D-6E8A-4147-A177-3AD203B41FA5}">
                      <a16:colId xmlns:a16="http://schemas.microsoft.com/office/drawing/2014/main" val="4031544556"/>
                    </a:ext>
                  </a:extLst>
                </a:gridCol>
                <a:gridCol w="3701819">
                  <a:extLst>
                    <a:ext uri="{9D8B030D-6E8A-4147-A177-3AD203B41FA5}">
                      <a16:colId xmlns:a16="http://schemas.microsoft.com/office/drawing/2014/main" val="72083655"/>
                    </a:ext>
                  </a:extLst>
                </a:gridCol>
                <a:gridCol w="4105709">
                  <a:extLst>
                    <a:ext uri="{9D8B030D-6E8A-4147-A177-3AD203B41FA5}">
                      <a16:colId xmlns:a16="http://schemas.microsoft.com/office/drawing/2014/main" val="486077876"/>
                    </a:ext>
                  </a:extLst>
                </a:gridCol>
              </a:tblGrid>
              <a:tr h="462121">
                <a:tc>
                  <a:txBody>
                    <a:bodyPr/>
                    <a:lstStyle/>
                    <a:p>
                      <a:endParaRPr lang="en-US" sz="2000" dirty="0"/>
                    </a:p>
                  </a:txBody>
                  <a:tcPr/>
                </a:tc>
                <a:tc>
                  <a:txBody>
                    <a:bodyPr/>
                    <a:lstStyle/>
                    <a:p>
                      <a:r>
                        <a:rPr lang="en-US" sz="2000" dirty="0"/>
                        <a:t>ERROR </a:t>
                      </a:r>
                      <a:r>
                        <a:rPr lang="en-US" altLang="ja-JP" sz="2000" dirty="0"/>
                        <a:t>without pruning</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000" dirty="0"/>
                        <a:t>ERROR with pruning</a:t>
                      </a:r>
                    </a:p>
                  </a:txBody>
                  <a:tcPr/>
                </a:tc>
                <a:extLst>
                  <a:ext uri="{0D108BD9-81ED-4DB2-BD59-A6C34878D82A}">
                    <a16:rowId xmlns:a16="http://schemas.microsoft.com/office/drawing/2014/main" val="3460253440"/>
                  </a:ext>
                </a:extLst>
              </a:tr>
              <a:tr h="462121">
                <a:tc>
                  <a:txBody>
                    <a:bodyPr/>
                    <a:lstStyle/>
                    <a:p>
                      <a:r>
                        <a:rPr lang="en-US" sz="2000" dirty="0"/>
                        <a:t>MONK-1</a:t>
                      </a:r>
                    </a:p>
                  </a:txBody>
                  <a:tcPr/>
                </a:tc>
                <a:tc>
                  <a:txBody>
                    <a:bodyPr/>
                    <a:lstStyle/>
                    <a:p>
                      <a:r>
                        <a:rPr kumimoji="1" lang="en-US" altLang="ja-JP" sz="2000" u="none" strike="noStrike" kern="1200" dirty="0">
                          <a:effectLst/>
                        </a:rPr>
                        <a:t>0.1713</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kern="1200" dirty="0">
                          <a:solidFill>
                            <a:srgbClr val="0070C0"/>
                          </a:solidFill>
                          <a:effectLst/>
                        </a:rPr>
                        <a:t>0.1354</a:t>
                      </a:r>
                      <a:r>
                        <a:rPr kumimoji="1" lang="en-US" altLang="ja-JP" sz="2000" kern="1200" dirty="0">
                          <a:effectLst/>
                        </a:rPr>
                        <a:t> (best fraction=0.8)</a:t>
                      </a:r>
                      <a:endParaRPr kumimoji="1" lang="en-US" altLang="ja-JP" sz="2000" kern="1200" dirty="0">
                        <a:solidFill>
                          <a:schemeClr val="dk1"/>
                        </a:solidFill>
                        <a:effectLst/>
                        <a:latin typeface="+mn-lt"/>
                        <a:ea typeface="+mn-ea"/>
                        <a:cs typeface="+mn-cs"/>
                      </a:endParaRPr>
                    </a:p>
                  </a:txBody>
                  <a:tcPr/>
                </a:tc>
                <a:extLst>
                  <a:ext uri="{0D108BD9-81ED-4DB2-BD59-A6C34878D82A}">
                    <a16:rowId xmlns:a16="http://schemas.microsoft.com/office/drawing/2014/main" val="3512112011"/>
                  </a:ext>
                </a:extLst>
              </a:tr>
              <a:tr h="462121">
                <a:tc>
                  <a:txBody>
                    <a:bodyPr/>
                    <a:lstStyle/>
                    <a:p>
                      <a:r>
                        <a:rPr lang="en-US" sz="2000" dirty="0"/>
                        <a:t>MONK-2</a:t>
                      </a:r>
                    </a:p>
                  </a:txBody>
                  <a:tcPr/>
                </a:tc>
                <a:tc>
                  <a:txBody>
                    <a:bodyPr/>
                    <a:lstStyle/>
                    <a:p>
                      <a:r>
                        <a:rPr kumimoji="1" lang="en-US" altLang="ja-JP" sz="2000" u="none" strike="noStrike" kern="1200" dirty="0">
                          <a:effectLst/>
                        </a:rPr>
                        <a:t>0.3079</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kern="1200" dirty="0">
                          <a:effectLst/>
                        </a:rPr>
                        <a:t>0.3466 (best fraction=0.8)</a:t>
                      </a:r>
                      <a:endParaRPr kumimoji="1" lang="en-US" altLang="ja-JP" sz="2000" kern="1200" dirty="0">
                        <a:solidFill>
                          <a:schemeClr val="dk1"/>
                        </a:solidFill>
                        <a:effectLst/>
                        <a:latin typeface="+mn-lt"/>
                        <a:ea typeface="+mn-ea"/>
                        <a:cs typeface="+mn-cs"/>
                      </a:endParaRPr>
                    </a:p>
                  </a:txBody>
                  <a:tcPr/>
                </a:tc>
                <a:extLst>
                  <a:ext uri="{0D108BD9-81ED-4DB2-BD59-A6C34878D82A}">
                    <a16:rowId xmlns:a16="http://schemas.microsoft.com/office/drawing/2014/main" val="785499430"/>
                  </a:ext>
                </a:extLst>
              </a:tr>
              <a:tr h="462121">
                <a:tc>
                  <a:txBody>
                    <a:bodyPr/>
                    <a:lstStyle/>
                    <a:p>
                      <a:r>
                        <a:rPr lang="en-US" sz="2000" dirty="0"/>
                        <a:t>MONK-3</a:t>
                      </a:r>
                    </a:p>
                  </a:txBody>
                  <a:tcPr/>
                </a:tc>
                <a:tc>
                  <a:txBody>
                    <a:bodyPr/>
                    <a:lstStyle/>
                    <a:p>
                      <a:r>
                        <a:rPr lang="en-US" sz="2000" dirty="0"/>
                        <a:t>0.</a:t>
                      </a:r>
                      <a:r>
                        <a:rPr kumimoji="1" lang="en-US" altLang="ja-JP" sz="2000" u="none" strike="noStrike" kern="1200" dirty="0">
                          <a:effectLst/>
                        </a:rPr>
                        <a:t>05556</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kern="1200" dirty="0">
                          <a:solidFill>
                            <a:srgbClr val="FF0000"/>
                          </a:solidFill>
                          <a:effectLst/>
                        </a:rPr>
                        <a:t>0.06729</a:t>
                      </a:r>
                      <a:r>
                        <a:rPr kumimoji="1" lang="en-US" altLang="ja-JP" sz="2000" kern="1200" dirty="0">
                          <a:effectLst/>
                        </a:rPr>
                        <a:t> (best fraction=0.8)</a:t>
                      </a:r>
                      <a:endParaRPr kumimoji="1" lang="en-US" altLang="ja-JP" sz="2000" kern="1200" dirty="0">
                        <a:solidFill>
                          <a:schemeClr val="dk1"/>
                        </a:solidFill>
                        <a:effectLst/>
                        <a:latin typeface="+mn-lt"/>
                        <a:ea typeface="+mn-ea"/>
                        <a:cs typeface="+mn-cs"/>
                      </a:endParaRPr>
                    </a:p>
                  </a:txBody>
                  <a:tcPr/>
                </a:tc>
                <a:extLst>
                  <a:ext uri="{0D108BD9-81ED-4DB2-BD59-A6C34878D82A}">
                    <a16:rowId xmlns:a16="http://schemas.microsoft.com/office/drawing/2014/main" val="1540829643"/>
                  </a:ext>
                </a:extLst>
              </a:tr>
            </a:tbl>
          </a:graphicData>
        </a:graphic>
      </p:graphicFrame>
    </p:spTree>
    <p:extLst>
      <p:ext uri="{BB962C8B-B14F-4D97-AF65-F5344CB8AC3E}">
        <p14:creationId xmlns:p14="http://schemas.microsoft.com/office/powerpoint/2010/main" val="1748850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F27641BE-33B9-624C-83CA-930F814F4EFA}"/>
              </a:ext>
            </a:extLst>
          </p:cNvPr>
          <p:cNvGrpSpPr/>
          <p:nvPr/>
        </p:nvGrpSpPr>
        <p:grpSpPr>
          <a:xfrm>
            <a:off x="2672919" y="2684030"/>
            <a:ext cx="6169657" cy="4173970"/>
            <a:chOff x="2708989" y="2505329"/>
            <a:chExt cx="6169657" cy="4173970"/>
          </a:xfrm>
        </p:grpSpPr>
        <p:pic>
          <p:nvPicPr>
            <p:cNvPr id="4" name="図 3">
              <a:extLst>
                <a:ext uri="{FF2B5EF4-FFF2-40B4-BE49-F238E27FC236}">
                  <a16:creationId xmlns:a16="http://schemas.microsoft.com/office/drawing/2014/main" id="{46355A1B-4869-A64B-902C-059BAFC7AABD}"/>
                </a:ext>
              </a:extLst>
            </p:cNvPr>
            <p:cNvPicPr>
              <a:picLocks noChangeAspect="1"/>
            </p:cNvPicPr>
            <p:nvPr/>
          </p:nvPicPr>
          <p:blipFill>
            <a:blip r:embed="rId2"/>
            <a:stretch>
              <a:fillRect/>
            </a:stretch>
          </p:blipFill>
          <p:spPr>
            <a:xfrm>
              <a:off x="3313353" y="2505329"/>
              <a:ext cx="5565293" cy="4173970"/>
            </a:xfrm>
            <a:prstGeom prst="rect">
              <a:avLst/>
            </a:prstGeom>
          </p:spPr>
        </p:pic>
        <p:sp>
          <p:nvSpPr>
            <p:cNvPr id="5" name="正方形/長方形 4">
              <a:extLst>
                <a:ext uri="{FF2B5EF4-FFF2-40B4-BE49-F238E27FC236}">
                  <a16:creationId xmlns:a16="http://schemas.microsoft.com/office/drawing/2014/main" id="{F9569187-2C03-6041-ADC3-B844F7BC5F1B}"/>
                </a:ext>
              </a:extLst>
            </p:cNvPr>
            <p:cNvSpPr/>
            <p:nvPr/>
          </p:nvSpPr>
          <p:spPr>
            <a:xfrm>
              <a:off x="2708989" y="4382564"/>
              <a:ext cx="907620" cy="276999"/>
            </a:xfrm>
            <a:prstGeom prst="rect">
              <a:avLst/>
            </a:prstGeom>
            <a:noFill/>
          </p:spPr>
          <p:txBody>
            <a:bodyPr wrap="none" lIns="91440" tIns="45720" rIns="91440" bIns="45720">
              <a:spAutoFit/>
            </a:bodyPr>
            <a:lstStyle/>
            <a:p>
              <a:pPr algn="ctr"/>
              <a:r>
                <a:rPr lang="en-US" altLang="ja-JP" sz="1200" cap="none" spc="0" dirty="0">
                  <a:ln w="0"/>
                  <a:solidFill>
                    <a:schemeClr val="tx1"/>
                  </a:solidFill>
                  <a:effectLst>
                    <a:outerShdw blurRad="38100" dist="19050" dir="2700000" algn="tl" rotWithShape="0">
                      <a:schemeClr val="dk1">
                        <a:alpha val="40000"/>
                      </a:schemeClr>
                    </a:outerShdw>
                  </a:effectLst>
                </a:rPr>
                <a:t>Error Rate</a:t>
              </a:r>
              <a:endParaRPr lang="ja-JP" altLang="en-US" sz="1200" cap="none" spc="0">
                <a:ln w="0"/>
                <a:solidFill>
                  <a:schemeClr val="tx1"/>
                </a:solidFill>
                <a:effectLst>
                  <a:outerShdw blurRad="38100" dist="19050" dir="2700000" algn="tl" rotWithShape="0">
                    <a:schemeClr val="dk1">
                      <a:alpha val="40000"/>
                    </a:schemeClr>
                  </a:outerShdw>
                </a:effectLst>
              </a:endParaRPr>
            </a:p>
          </p:txBody>
        </p:sp>
        <p:sp>
          <p:nvSpPr>
            <p:cNvPr id="6" name="正方形/長方形 5">
              <a:extLst>
                <a:ext uri="{FF2B5EF4-FFF2-40B4-BE49-F238E27FC236}">
                  <a16:creationId xmlns:a16="http://schemas.microsoft.com/office/drawing/2014/main" id="{828D19F2-66C2-1644-9F34-FA485A136490}"/>
                </a:ext>
              </a:extLst>
            </p:cNvPr>
            <p:cNvSpPr/>
            <p:nvPr/>
          </p:nvSpPr>
          <p:spPr>
            <a:xfrm>
              <a:off x="5730356" y="6402300"/>
              <a:ext cx="731290" cy="276999"/>
            </a:xfrm>
            <a:prstGeom prst="rect">
              <a:avLst/>
            </a:prstGeom>
            <a:noFill/>
          </p:spPr>
          <p:txBody>
            <a:bodyPr wrap="none" lIns="91440" tIns="45720" rIns="91440" bIns="45720">
              <a:spAutoFit/>
            </a:bodyPr>
            <a:lstStyle/>
            <a:p>
              <a:pPr algn="ctr"/>
              <a:r>
                <a:rPr lang="en-US" altLang="ja-JP" sz="1200" dirty="0">
                  <a:ln w="0"/>
                  <a:effectLst>
                    <a:outerShdw blurRad="38100" dist="19050" dir="2700000" algn="tl" rotWithShape="0">
                      <a:schemeClr val="dk1">
                        <a:alpha val="40000"/>
                      </a:schemeClr>
                    </a:outerShdw>
                  </a:effectLst>
                </a:rPr>
                <a:t>fraction</a:t>
              </a:r>
              <a:endParaRPr lang="ja-JP" altLang="en-US" sz="1200" cap="none" spc="0">
                <a:ln w="0"/>
                <a:solidFill>
                  <a:schemeClr val="tx1"/>
                </a:solidFill>
                <a:effectLst>
                  <a:outerShdw blurRad="38100" dist="19050" dir="2700000" algn="tl" rotWithShape="0">
                    <a:schemeClr val="dk1">
                      <a:alpha val="40000"/>
                    </a:schemeClr>
                  </a:outerShdw>
                </a:effectLst>
              </a:endParaRPr>
            </a:p>
          </p:txBody>
        </p:sp>
        <p:sp>
          <p:nvSpPr>
            <p:cNvPr id="7" name="正方形/長方形 6">
              <a:extLst>
                <a:ext uri="{FF2B5EF4-FFF2-40B4-BE49-F238E27FC236}">
                  <a16:creationId xmlns:a16="http://schemas.microsoft.com/office/drawing/2014/main" id="{E5CE06F5-329B-CB46-AA33-EFC38DE977FF}"/>
                </a:ext>
              </a:extLst>
            </p:cNvPr>
            <p:cNvSpPr/>
            <p:nvPr/>
          </p:nvSpPr>
          <p:spPr>
            <a:xfrm>
              <a:off x="6943510" y="3290500"/>
              <a:ext cx="1042250" cy="549980"/>
            </a:xfrm>
            <a:prstGeom prst="rect">
              <a:avLst/>
            </a:prstGeom>
            <a:noFill/>
            <a:ln>
              <a:solidFill>
                <a:schemeClr val="dk1"/>
              </a:solidFill>
            </a:ln>
          </p:spPr>
          <p:txBody>
            <a:bodyPr wrap="none" lIns="91440" tIns="45720" rIns="91440" bIns="45720">
              <a:noAutofit/>
            </a:bodyPr>
            <a:lstStyle/>
            <a:p>
              <a:pPr algn="ctr"/>
              <a:r>
                <a:rPr lang="ja-JP" altLang="en-US" sz="1600" b="1">
                  <a:ln w="0"/>
                  <a:solidFill>
                    <a:srgbClr val="0070C0"/>
                  </a:solidFill>
                  <a:effectLst>
                    <a:outerShdw blurRad="38100" dist="19050" dir="2700000" algn="tl" rotWithShape="0">
                      <a:schemeClr val="dk1">
                        <a:alpha val="40000"/>
                      </a:schemeClr>
                    </a:outerShdw>
                  </a:effectLst>
                </a:rPr>
                <a:t>－</a:t>
              </a:r>
              <a:r>
                <a:rPr lang="en-US" altLang="ja-JP" sz="1600" dirty="0">
                  <a:ln w="0"/>
                  <a:effectLst>
                    <a:outerShdw blurRad="38100" dist="19050" dir="2700000" algn="tl" rotWithShape="0">
                      <a:schemeClr val="dk1">
                        <a:alpha val="40000"/>
                      </a:schemeClr>
                    </a:outerShdw>
                  </a:effectLst>
                </a:rPr>
                <a:t> </a:t>
              </a:r>
              <a:r>
                <a:rPr lang="en-US" altLang="ja-JP" sz="1200" dirty="0">
                  <a:ln w="0"/>
                  <a:effectLst>
                    <a:outerShdw blurRad="38100" dist="19050" dir="2700000" algn="tl" rotWithShape="0">
                      <a:schemeClr val="dk1">
                        <a:alpha val="40000"/>
                      </a:schemeClr>
                    </a:outerShdw>
                  </a:effectLst>
                </a:rPr>
                <a:t>MONK-1</a:t>
              </a:r>
            </a:p>
            <a:p>
              <a:pPr algn="ctr"/>
              <a:r>
                <a:rPr lang="ja-JP" altLang="en-US" sz="1600" b="1">
                  <a:ln w="0"/>
                  <a:solidFill>
                    <a:srgbClr val="FFC000"/>
                  </a:solidFill>
                  <a:effectLst>
                    <a:outerShdw blurRad="38100" dist="19050" dir="2700000" algn="tl" rotWithShape="0">
                      <a:schemeClr val="dk1">
                        <a:alpha val="40000"/>
                      </a:schemeClr>
                    </a:outerShdw>
                  </a:effectLst>
                </a:rPr>
                <a:t>－</a:t>
              </a:r>
              <a:r>
                <a:rPr lang="en-US" altLang="ja-JP" sz="1600" b="1" dirty="0">
                  <a:ln w="0"/>
                  <a:solidFill>
                    <a:srgbClr val="FFC000"/>
                  </a:solidFill>
                  <a:effectLst>
                    <a:outerShdw blurRad="38100" dist="19050" dir="2700000" algn="tl" rotWithShape="0">
                      <a:schemeClr val="dk1">
                        <a:alpha val="40000"/>
                      </a:schemeClr>
                    </a:outerShdw>
                  </a:effectLst>
                </a:rPr>
                <a:t> </a:t>
              </a:r>
              <a:r>
                <a:rPr lang="en-US" altLang="ja-JP" sz="1200" dirty="0">
                  <a:ln w="0"/>
                  <a:effectLst>
                    <a:outerShdw blurRad="38100" dist="19050" dir="2700000" algn="tl" rotWithShape="0">
                      <a:schemeClr val="dk1">
                        <a:alpha val="40000"/>
                      </a:schemeClr>
                    </a:outerShdw>
                  </a:effectLst>
                </a:rPr>
                <a:t>MONK-3</a:t>
              </a:r>
              <a:endParaRPr lang="ja-JP" altLang="en-US" sz="1200" cap="none" spc="0">
                <a:ln w="0"/>
                <a:solidFill>
                  <a:schemeClr val="tx1"/>
                </a:solidFill>
                <a:effectLst>
                  <a:outerShdw blurRad="38100" dist="19050" dir="2700000" algn="tl" rotWithShape="0">
                    <a:schemeClr val="dk1">
                      <a:alpha val="40000"/>
                    </a:schemeClr>
                  </a:outerShdw>
                </a:effectLst>
              </a:endParaRPr>
            </a:p>
          </p:txBody>
        </p:sp>
      </p:grpSp>
      <p:sp>
        <p:nvSpPr>
          <p:cNvPr id="2" name="タイトル 1">
            <a:extLst>
              <a:ext uri="{FF2B5EF4-FFF2-40B4-BE49-F238E27FC236}">
                <a16:creationId xmlns:a16="http://schemas.microsoft.com/office/drawing/2014/main" id="{FD0F9AD8-30B9-4743-A68D-BD54EAEAF3EB}"/>
              </a:ext>
            </a:extLst>
          </p:cNvPr>
          <p:cNvSpPr>
            <a:spLocks noGrp="1"/>
          </p:cNvSpPr>
          <p:nvPr>
            <p:ph type="title"/>
          </p:nvPr>
        </p:nvSpPr>
        <p:spPr>
          <a:solidFill>
            <a:schemeClr val="accent6">
              <a:lumMod val="20000"/>
              <a:lumOff val="80000"/>
            </a:schemeClr>
          </a:solidFill>
        </p:spPr>
        <p:txBody>
          <a:bodyPr>
            <a:normAutofit/>
          </a:bodyPr>
          <a:lstStyle/>
          <a:p>
            <a:r>
              <a:rPr lang="sv-SE" altLang="ja-JP" sz="2000" b="1" dirty="0" err="1"/>
              <a:t>Assignment</a:t>
            </a:r>
            <a:r>
              <a:rPr lang="sv-SE" altLang="ja-JP" sz="2000" b="1" dirty="0"/>
              <a:t> 7: </a:t>
            </a:r>
            <a:r>
              <a:rPr lang="sv-SE" altLang="ja-JP" sz="2000" b="1" dirty="0" err="1"/>
              <a:t>Evaluate</a:t>
            </a:r>
            <a:r>
              <a:rPr lang="sv-SE" altLang="ja-JP" sz="2000" b="1" dirty="0"/>
              <a:t> the </a:t>
            </a:r>
            <a:r>
              <a:rPr lang="sv-SE" altLang="ja-JP" sz="2000" b="1" dirty="0" err="1"/>
              <a:t>effect</a:t>
            </a:r>
            <a:r>
              <a:rPr lang="sv-SE" altLang="ja-JP" sz="2000" b="1" dirty="0"/>
              <a:t> </a:t>
            </a:r>
            <a:r>
              <a:rPr lang="sv-SE" altLang="ja-JP" sz="2000" b="1" dirty="0" err="1"/>
              <a:t>pruning</a:t>
            </a:r>
            <a:r>
              <a:rPr lang="sv-SE" altLang="ja-JP" sz="2000" b="1" dirty="0"/>
              <a:t> has on the test </a:t>
            </a:r>
            <a:r>
              <a:rPr lang="sv-SE" altLang="ja-JP" sz="2000" b="1" dirty="0" err="1"/>
              <a:t>error</a:t>
            </a:r>
            <a:r>
              <a:rPr lang="sv-SE" altLang="ja-JP" sz="2000" b="1" dirty="0"/>
              <a:t> for the monk1 and monk3</a:t>
            </a:r>
            <a:br>
              <a:rPr lang="sv-SE" altLang="ja-JP" sz="2000" b="1" dirty="0"/>
            </a:br>
            <a:r>
              <a:rPr lang="sv-SE" altLang="ja-JP" sz="2000" b="1" dirty="0"/>
              <a:t>                      </a:t>
            </a:r>
            <a:r>
              <a:rPr lang="sv-SE" altLang="ja-JP" sz="2000" b="1" dirty="0" err="1"/>
              <a:t>datasets</a:t>
            </a:r>
            <a:r>
              <a:rPr lang="sv-SE" altLang="ja-JP" sz="2000" b="1" dirty="0"/>
              <a:t>, in </a:t>
            </a:r>
            <a:r>
              <a:rPr lang="sv-SE" altLang="ja-JP" sz="2000" b="1" dirty="0" err="1"/>
              <a:t>particular</a:t>
            </a:r>
            <a:r>
              <a:rPr lang="sv-SE" altLang="ja-JP" sz="2000" b="1" dirty="0"/>
              <a:t> </a:t>
            </a:r>
            <a:r>
              <a:rPr lang="sv-SE" altLang="ja-JP" sz="2000" b="1" dirty="0" err="1"/>
              <a:t>determine</a:t>
            </a:r>
            <a:r>
              <a:rPr lang="sv-SE" altLang="ja-JP" sz="2000" b="1" dirty="0"/>
              <a:t> the optimal partition </a:t>
            </a:r>
            <a:r>
              <a:rPr lang="sv-SE" altLang="ja-JP" sz="2000" b="1" dirty="0" err="1"/>
              <a:t>into</a:t>
            </a:r>
            <a:r>
              <a:rPr lang="sv-SE" altLang="ja-JP" sz="2000" b="1" dirty="0"/>
              <a:t> </a:t>
            </a:r>
            <a:r>
              <a:rPr lang="sv-SE" altLang="ja-JP" sz="2000" b="1" dirty="0" err="1"/>
              <a:t>training</a:t>
            </a:r>
            <a:r>
              <a:rPr lang="sv-SE" altLang="ja-JP" sz="2000" b="1" dirty="0"/>
              <a:t> and </a:t>
            </a:r>
            <a:r>
              <a:rPr lang="sv-SE" altLang="ja-JP" sz="2000" b="1" dirty="0" err="1"/>
              <a:t>validation</a:t>
            </a:r>
            <a:br>
              <a:rPr lang="sv-SE" altLang="ja-JP" sz="2000" b="1" dirty="0"/>
            </a:br>
            <a:r>
              <a:rPr lang="sv-SE" altLang="ja-JP" sz="2000" b="1" dirty="0"/>
              <a:t>                      by </a:t>
            </a:r>
            <a:r>
              <a:rPr lang="sv-SE" altLang="ja-JP" sz="2000" b="1" dirty="0" err="1"/>
              <a:t>optimizing</a:t>
            </a:r>
            <a:r>
              <a:rPr lang="sv-SE" altLang="ja-JP" sz="2000" b="1" dirty="0"/>
              <a:t> the parameter </a:t>
            </a:r>
            <a:r>
              <a:rPr lang="sv-SE" altLang="ja-JP" sz="2000" b="1" dirty="0" err="1"/>
              <a:t>fraction</a:t>
            </a:r>
            <a:r>
              <a:rPr lang="sv-SE" altLang="ja-JP" sz="2000" b="1" dirty="0"/>
              <a:t>. </a:t>
            </a:r>
            <a:r>
              <a:rPr lang="sv-SE" altLang="ja-JP" sz="2000" b="1" dirty="0" err="1"/>
              <a:t>Plot</a:t>
            </a:r>
            <a:r>
              <a:rPr lang="sv-SE" altLang="ja-JP" sz="2000" b="1" dirty="0"/>
              <a:t> the </a:t>
            </a:r>
            <a:r>
              <a:rPr lang="sv-SE" altLang="ja-JP" sz="2000" b="1" dirty="0" err="1"/>
              <a:t>classification</a:t>
            </a:r>
            <a:r>
              <a:rPr lang="sv-SE" altLang="ja-JP" sz="2000" b="1" dirty="0"/>
              <a:t> </a:t>
            </a:r>
            <a:r>
              <a:rPr lang="sv-SE" altLang="ja-JP" sz="2000" b="1" dirty="0" err="1"/>
              <a:t>error</a:t>
            </a:r>
            <a:r>
              <a:rPr lang="sv-SE" altLang="ja-JP" sz="2000" b="1" dirty="0"/>
              <a:t> on the test sets</a:t>
            </a:r>
            <a:br>
              <a:rPr lang="sv-SE" altLang="ja-JP" sz="2000" b="1" dirty="0"/>
            </a:br>
            <a:r>
              <a:rPr lang="sv-SE" altLang="ja-JP" sz="2000" b="1" dirty="0"/>
              <a:t>                      as a </a:t>
            </a:r>
            <a:r>
              <a:rPr lang="sv-SE" altLang="ja-JP" sz="2000" b="1" dirty="0" err="1"/>
              <a:t>function</a:t>
            </a:r>
            <a:r>
              <a:rPr lang="sv-SE" altLang="ja-JP" sz="2000" b="1" dirty="0"/>
              <a:t> </a:t>
            </a:r>
            <a:r>
              <a:rPr lang="sv-SE" altLang="ja-JP" sz="2000" b="1" dirty="0" err="1"/>
              <a:t>of</a:t>
            </a:r>
            <a:r>
              <a:rPr lang="sv-SE" altLang="ja-JP" sz="2000" b="1" dirty="0"/>
              <a:t> the parameter </a:t>
            </a:r>
            <a:r>
              <a:rPr lang="sv-SE" altLang="ja-JP" sz="2000" b="1" dirty="0" err="1"/>
              <a:t>fraction</a:t>
            </a:r>
            <a:r>
              <a:rPr lang="sv-SE" altLang="ja-JP" sz="2000" b="1" dirty="0"/>
              <a:t> ∈ {0.3, 0.4, 0.5, 0.6, 0.7, 0.8}. </a:t>
            </a:r>
            <a:endParaRPr kumimoji="1" lang="ja-JP" altLang="en-US" sz="2000" b="1"/>
          </a:p>
        </p:txBody>
      </p:sp>
      <p:sp>
        <p:nvSpPr>
          <p:cNvPr id="3" name="コンテンツ プレースホルダー 2">
            <a:extLst>
              <a:ext uri="{FF2B5EF4-FFF2-40B4-BE49-F238E27FC236}">
                <a16:creationId xmlns:a16="http://schemas.microsoft.com/office/drawing/2014/main" id="{A767D0E0-EBB7-1B44-B635-9F99E6108D88}"/>
              </a:ext>
            </a:extLst>
          </p:cNvPr>
          <p:cNvSpPr>
            <a:spLocks noGrp="1"/>
          </p:cNvSpPr>
          <p:nvPr>
            <p:ph idx="1"/>
          </p:nvPr>
        </p:nvSpPr>
        <p:spPr>
          <a:xfrm>
            <a:off x="838200" y="1825625"/>
            <a:ext cx="10515600" cy="2273409"/>
          </a:xfrm>
        </p:spPr>
        <p:txBody>
          <a:bodyPr>
            <a:noAutofit/>
          </a:bodyPr>
          <a:lstStyle/>
          <a:p>
            <a:r>
              <a:rPr lang="en-US" altLang="ja-JP" sz="2000" dirty="0"/>
              <a:t>The mean of error rates improves as the parameter: fraction increases.</a:t>
            </a:r>
          </a:p>
          <a:p>
            <a:r>
              <a:rPr lang="en-US" altLang="ja-JP" sz="2000" dirty="0"/>
              <a:t>The variance is not so large (even the largest one is just 0.003856).</a:t>
            </a:r>
            <a:endParaRPr lang="en-US" altLang="ja-JP" sz="2000" b="1" i="1" dirty="0"/>
          </a:p>
          <a:p>
            <a:r>
              <a:rPr lang="en-US" altLang="ja-JP" sz="2000" b="1" i="1" dirty="0"/>
              <a:t>The more complex model make good result </a:t>
            </a:r>
            <a:r>
              <a:rPr lang="en-US" altLang="ja-JP" sz="2000" b="1" i="1" u="sng" dirty="0"/>
              <a:t>as far as it is general for datasets.</a:t>
            </a:r>
          </a:p>
          <a:p>
            <a:endParaRPr lang="en-US" altLang="ja-JP" sz="2000" dirty="0"/>
          </a:p>
        </p:txBody>
      </p:sp>
      <p:sp>
        <p:nvSpPr>
          <p:cNvPr id="9" name="正方形/長方形 8">
            <a:extLst>
              <a:ext uri="{FF2B5EF4-FFF2-40B4-BE49-F238E27FC236}">
                <a16:creationId xmlns:a16="http://schemas.microsoft.com/office/drawing/2014/main" id="{88F957D7-E744-A642-B27C-E04A592B9056}"/>
              </a:ext>
            </a:extLst>
          </p:cNvPr>
          <p:cNvSpPr/>
          <p:nvPr/>
        </p:nvSpPr>
        <p:spPr>
          <a:xfrm>
            <a:off x="8703415" y="3961100"/>
            <a:ext cx="2789546" cy="1200329"/>
          </a:xfrm>
          <a:prstGeom prst="rect">
            <a:avLst/>
          </a:prstGeom>
        </p:spPr>
        <p:txBody>
          <a:bodyPr wrap="none">
            <a:spAutoFit/>
          </a:bodyPr>
          <a:lstStyle/>
          <a:p>
            <a:r>
              <a:rPr lang="en-US" altLang="ja-JP" dirty="0"/>
              <a:t>If a model is simple</a:t>
            </a:r>
          </a:p>
          <a:p>
            <a:r>
              <a:rPr lang="en-US" altLang="ja-JP" dirty="0"/>
              <a:t>(fraction is small),</a:t>
            </a:r>
          </a:p>
          <a:p>
            <a:r>
              <a:rPr lang="en-US" dirty="0"/>
              <a:t>The model </a:t>
            </a:r>
            <a:r>
              <a:rPr lang="en-US" b="1" i="1" u="sng" dirty="0">
                <a:solidFill>
                  <a:srgbClr val="FF0000"/>
                </a:solidFill>
              </a:rPr>
              <a:t>CANNOT</a:t>
            </a:r>
            <a:r>
              <a:rPr lang="en-US" dirty="0"/>
              <a:t> get</a:t>
            </a:r>
          </a:p>
          <a:p>
            <a:r>
              <a:rPr lang="en-US" dirty="0"/>
              <a:t>a good result.</a:t>
            </a:r>
          </a:p>
        </p:txBody>
      </p:sp>
    </p:spTree>
    <p:extLst>
      <p:ext uri="{BB962C8B-B14F-4D97-AF65-F5344CB8AC3E}">
        <p14:creationId xmlns:p14="http://schemas.microsoft.com/office/powerpoint/2010/main" val="999418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E7AD33-E918-9F4C-B52F-C5B0A8B445CB}"/>
              </a:ext>
            </a:extLst>
          </p:cNvPr>
          <p:cNvSpPr>
            <a:spLocks noGrp="1"/>
          </p:cNvSpPr>
          <p:nvPr>
            <p:ph type="title"/>
          </p:nvPr>
        </p:nvSpPr>
        <p:spPr/>
        <p:txBody>
          <a:bodyPr>
            <a:normAutofit/>
          </a:bodyPr>
          <a:lstStyle/>
          <a:p>
            <a:r>
              <a:rPr lang="en-US" sz="3200" b="1" dirty="0"/>
              <a:t>APPENDIX: Test dataset without training dataset</a:t>
            </a:r>
          </a:p>
        </p:txBody>
      </p:sp>
      <p:sp>
        <p:nvSpPr>
          <p:cNvPr id="3" name="コンテンツ プレースホルダー 2">
            <a:extLst>
              <a:ext uri="{FF2B5EF4-FFF2-40B4-BE49-F238E27FC236}">
                <a16:creationId xmlns:a16="http://schemas.microsoft.com/office/drawing/2014/main" id="{91E9C789-8E34-E247-943E-95CC74406038}"/>
              </a:ext>
            </a:extLst>
          </p:cNvPr>
          <p:cNvSpPr>
            <a:spLocks noGrp="1"/>
          </p:cNvSpPr>
          <p:nvPr>
            <p:ph idx="1"/>
          </p:nvPr>
        </p:nvSpPr>
        <p:spPr>
          <a:xfrm>
            <a:off x="838200" y="1825625"/>
            <a:ext cx="10515600" cy="1603375"/>
          </a:xfrm>
        </p:spPr>
        <p:txBody>
          <a:bodyPr>
            <a:normAutofit lnSpcReduction="10000"/>
          </a:bodyPr>
          <a:lstStyle/>
          <a:p>
            <a:r>
              <a:rPr lang="en-US" sz="2400" dirty="0"/>
              <a:t>In this assignments, the test datasets include the training dataset, thus we separate the training data from the test datasets.</a:t>
            </a:r>
          </a:p>
          <a:p>
            <a:endParaRPr lang="en-US" sz="2400" dirty="0"/>
          </a:p>
          <a:p>
            <a:r>
              <a:rPr lang="en-US" sz="2400" dirty="0"/>
              <a:t>Error rates with/without pruning are shown in the following table.</a:t>
            </a:r>
          </a:p>
        </p:txBody>
      </p:sp>
      <p:graphicFrame>
        <p:nvGraphicFramePr>
          <p:cNvPr id="4" name="コンテンツ プレースホルダー 3">
            <a:extLst>
              <a:ext uri="{FF2B5EF4-FFF2-40B4-BE49-F238E27FC236}">
                <a16:creationId xmlns:a16="http://schemas.microsoft.com/office/drawing/2014/main" id="{C5E7E454-0529-AE4B-90BE-567DF75CAF26}"/>
              </a:ext>
            </a:extLst>
          </p:cNvPr>
          <p:cNvGraphicFramePr>
            <a:graphicFrameLocks/>
          </p:cNvGraphicFramePr>
          <p:nvPr>
            <p:extLst>
              <p:ext uri="{D42A27DB-BD31-4B8C-83A1-F6EECF244321}">
                <p14:modId xmlns:p14="http://schemas.microsoft.com/office/powerpoint/2010/main" val="517779000"/>
              </p:ext>
            </p:extLst>
          </p:nvPr>
        </p:nvGraphicFramePr>
        <p:xfrm>
          <a:off x="1317845" y="4149295"/>
          <a:ext cx="9556310" cy="1848484"/>
        </p:xfrm>
        <a:graphic>
          <a:graphicData uri="http://schemas.openxmlformats.org/drawingml/2006/table">
            <a:tbl>
              <a:tblPr firstRow="1" bandRow="1">
                <a:tableStyleId>{5C22544A-7EE6-4342-B048-85BDC9FD1C3A}</a:tableStyleId>
              </a:tblPr>
              <a:tblGrid>
                <a:gridCol w="1748782">
                  <a:extLst>
                    <a:ext uri="{9D8B030D-6E8A-4147-A177-3AD203B41FA5}">
                      <a16:colId xmlns:a16="http://schemas.microsoft.com/office/drawing/2014/main" val="4031544556"/>
                    </a:ext>
                  </a:extLst>
                </a:gridCol>
                <a:gridCol w="3701819">
                  <a:extLst>
                    <a:ext uri="{9D8B030D-6E8A-4147-A177-3AD203B41FA5}">
                      <a16:colId xmlns:a16="http://schemas.microsoft.com/office/drawing/2014/main" val="72083655"/>
                    </a:ext>
                  </a:extLst>
                </a:gridCol>
                <a:gridCol w="4105709">
                  <a:extLst>
                    <a:ext uri="{9D8B030D-6E8A-4147-A177-3AD203B41FA5}">
                      <a16:colId xmlns:a16="http://schemas.microsoft.com/office/drawing/2014/main" val="486077876"/>
                    </a:ext>
                  </a:extLst>
                </a:gridCol>
              </a:tblGrid>
              <a:tr h="462121">
                <a:tc>
                  <a:txBody>
                    <a:bodyPr/>
                    <a:lstStyle/>
                    <a:p>
                      <a:endParaRPr lang="en-US" sz="2000" dirty="0"/>
                    </a:p>
                  </a:txBody>
                  <a:tcPr/>
                </a:tc>
                <a:tc>
                  <a:txBody>
                    <a:bodyPr/>
                    <a:lstStyle/>
                    <a:p>
                      <a:r>
                        <a:rPr lang="en-US" sz="2000" dirty="0"/>
                        <a:t>ERROR </a:t>
                      </a:r>
                      <a:r>
                        <a:rPr lang="en-US" altLang="ja-JP" sz="2000" dirty="0"/>
                        <a:t>without pruning</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000" dirty="0"/>
                        <a:t>ERROR with pruning</a:t>
                      </a:r>
                    </a:p>
                  </a:txBody>
                  <a:tcPr/>
                </a:tc>
                <a:extLst>
                  <a:ext uri="{0D108BD9-81ED-4DB2-BD59-A6C34878D82A}">
                    <a16:rowId xmlns:a16="http://schemas.microsoft.com/office/drawing/2014/main" val="3460253440"/>
                  </a:ext>
                </a:extLst>
              </a:tr>
              <a:tr h="462121">
                <a:tc>
                  <a:txBody>
                    <a:bodyPr/>
                    <a:lstStyle/>
                    <a:p>
                      <a:r>
                        <a:rPr lang="en-US" sz="2000" dirty="0"/>
                        <a:t>MONK-1</a:t>
                      </a:r>
                    </a:p>
                  </a:txBody>
                  <a:tcPr/>
                </a:tc>
                <a:tc>
                  <a:txBody>
                    <a:bodyPr/>
                    <a:lstStyle/>
                    <a:p>
                      <a:r>
                        <a:rPr kumimoji="1" lang="en-US" altLang="ja-JP" sz="2000" kern="1200" dirty="0">
                          <a:solidFill>
                            <a:schemeClr val="dk1"/>
                          </a:solidFill>
                          <a:effectLst/>
                          <a:latin typeface="+mn-lt"/>
                          <a:ea typeface="+mn-ea"/>
                          <a:cs typeface="+mn-cs"/>
                        </a:rPr>
                        <a:t>0.2403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kern="1200" dirty="0">
                          <a:solidFill>
                            <a:schemeClr val="dk1"/>
                          </a:solidFill>
                          <a:effectLst/>
                          <a:latin typeface="+mn-lt"/>
                          <a:ea typeface="+mn-ea"/>
                          <a:cs typeface="+mn-cs"/>
                        </a:rPr>
                        <a:t>0.1770 (fraction=0.8)</a:t>
                      </a:r>
                    </a:p>
                  </a:txBody>
                  <a:tcPr/>
                </a:tc>
                <a:extLst>
                  <a:ext uri="{0D108BD9-81ED-4DB2-BD59-A6C34878D82A}">
                    <a16:rowId xmlns:a16="http://schemas.microsoft.com/office/drawing/2014/main" val="3512112011"/>
                  </a:ext>
                </a:extLst>
              </a:tr>
              <a:tr h="462121">
                <a:tc>
                  <a:txBody>
                    <a:bodyPr/>
                    <a:lstStyle/>
                    <a:p>
                      <a:r>
                        <a:rPr lang="en-US" sz="2000" dirty="0"/>
                        <a:t>MONK-2</a:t>
                      </a:r>
                    </a:p>
                  </a:txBody>
                  <a:tcPr/>
                </a:tc>
                <a:tc>
                  <a:txBody>
                    <a:bodyPr/>
                    <a:lstStyle/>
                    <a:p>
                      <a:r>
                        <a:rPr kumimoji="1" lang="en-US" altLang="ja-JP" sz="2000" b="0" i="0" u="none" strike="noStrike" kern="1200" dirty="0">
                          <a:solidFill>
                            <a:schemeClr val="dk1"/>
                          </a:solidFill>
                          <a:effectLst/>
                          <a:latin typeface="+mn-lt"/>
                          <a:ea typeface="+mn-ea"/>
                          <a:cs typeface="+mn-cs"/>
                        </a:rPr>
                        <a:t>0.5057</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kern="1200" dirty="0">
                          <a:solidFill>
                            <a:schemeClr val="dk1"/>
                          </a:solidFill>
                          <a:effectLst/>
                          <a:latin typeface="+mn-lt"/>
                          <a:ea typeface="+mn-ea"/>
                          <a:cs typeface="+mn-cs"/>
                        </a:rPr>
                        <a:t>0.4534 (fraction=0.8)</a:t>
                      </a:r>
                    </a:p>
                  </a:txBody>
                  <a:tcPr/>
                </a:tc>
                <a:extLst>
                  <a:ext uri="{0D108BD9-81ED-4DB2-BD59-A6C34878D82A}">
                    <a16:rowId xmlns:a16="http://schemas.microsoft.com/office/drawing/2014/main" val="785499430"/>
                  </a:ext>
                </a:extLst>
              </a:tr>
              <a:tr h="462121">
                <a:tc>
                  <a:txBody>
                    <a:bodyPr/>
                    <a:lstStyle/>
                    <a:p>
                      <a:r>
                        <a:rPr lang="en-US" sz="2000" dirty="0"/>
                        <a:t>MONK-3</a:t>
                      </a:r>
                    </a:p>
                  </a:txBody>
                  <a:tcPr/>
                </a:tc>
                <a:tc>
                  <a:txBody>
                    <a:bodyPr/>
                    <a:lstStyle/>
                    <a:p>
                      <a:r>
                        <a:rPr kumimoji="1" lang="en-US" altLang="ja-JP" sz="2000" b="0" i="0" u="none" strike="noStrike" kern="1200" dirty="0">
                          <a:solidFill>
                            <a:schemeClr val="dk1"/>
                          </a:solidFill>
                          <a:effectLst/>
                          <a:latin typeface="+mn-lt"/>
                          <a:ea typeface="+mn-ea"/>
                          <a:cs typeface="+mn-cs"/>
                        </a:rPr>
                        <a:t>0.05807</a:t>
                      </a:r>
                      <a:endParaRPr lang="en-US" sz="2000" dirty="0"/>
                    </a:p>
                  </a:txBody>
                  <a:tcPr/>
                </a:tc>
                <a:tc>
                  <a:txBody>
                    <a:bodyPr/>
                    <a:lstStyle/>
                    <a:p>
                      <a:r>
                        <a:rPr kumimoji="1" lang="en-US" altLang="ja-JP" sz="2000" kern="1200" dirty="0">
                          <a:solidFill>
                            <a:schemeClr val="dk1"/>
                          </a:solidFill>
                          <a:effectLst/>
                          <a:latin typeface="+mn-lt"/>
                          <a:ea typeface="+mn-ea"/>
                          <a:cs typeface="+mn-cs"/>
                        </a:rPr>
                        <a:t>0.06729 (fraction=0.8)</a:t>
                      </a:r>
                    </a:p>
                  </a:txBody>
                  <a:tcPr/>
                </a:tc>
                <a:extLst>
                  <a:ext uri="{0D108BD9-81ED-4DB2-BD59-A6C34878D82A}">
                    <a16:rowId xmlns:a16="http://schemas.microsoft.com/office/drawing/2014/main" val="1540829643"/>
                  </a:ext>
                </a:extLst>
              </a:tr>
            </a:tbl>
          </a:graphicData>
        </a:graphic>
      </p:graphicFrame>
    </p:spTree>
    <p:extLst>
      <p:ext uri="{BB962C8B-B14F-4D97-AF65-F5344CB8AC3E}">
        <p14:creationId xmlns:p14="http://schemas.microsoft.com/office/powerpoint/2010/main" val="209696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E7AD33-E918-9F4C-B52F-C5B0A8B445CB}"/>
              </a:ext>
            </a:extLst>
          </p:cNvPr>
          <p:cNvSpPr>
            <a:spLocks noGrp="1"/>
          </p:cNvSpPr>
          <p:nvPr>
            <p:ph type="title"/>
          </p:nvPr>
        </p:nvSpPr>
        <p:spPr/>
        <p:txBody>
          <a:bodyPr>
            <a:normAutofit/>
          </a:bodyPr>
          <a:lstStyle/>
          <a:p>
            <a:r>
              <a:rPr lang="en-US" sz="3200" b="1" dirty="0"/>
              <a:t>APPENDIX: Test dataset without training dataset</a:t>
            </a:r>
          </a:p>
        </p:txBody>
      </p:sp>
      <p:grpSp>
        <p:nvGrpSpPr>
          <p:cNvPr id="3" name="グループ化 2">
            <a:extLst>
              <a:ext uri="{FF2B5EF4-FFF2-40B4-BE49-F238E27FC236}">
                <a16:creationId xmlns:a16="http://schemas.microsoft.com/office/drawing/2014/main" id="{95637324-7856-5947-8F78-51085DF2AFEE}"/>
              </a:ext>
            </a:extLst>
          </p:cNvPr>
          <p:cNvGrpSpPr/>
          <p:nvPr/>
        </p:nvGrpSpPr>
        <p:grpSpPr>
          <a:xfrm>
            <a:off x="2596268" y="1827301"/>
            <a:ext cx="6809463" cy="4665574"/>
            <a:chOff x="2161309" y="1947553"/>
            <a:chExt cx="6809463" cy="4665574"/>
          </a:xfrm>
        </p:grpSpPr>
        <p:pic>
          <p:nvPicPr>
            <p:cNvPr id="6" name="図 5">
              <a:extLst>
                <a:ext uri="{FF2B5EF4-FFF2-40B4-BE49-F238E27FC236}">
                  <a16:creationId xmlns:a16="http://schemas.microsoft.com/office/drawing/2014/main" id="{BB5E4645-2C6B-F145-8835-F36E84B9F31D}"/>
                </a:ext>
              </a:extLst>
            </p:cNvPr>
            <p:cNvPicPr>
              <a:picLocks noChangeAspect="1"/>
            </p:cNvPicPr>
            <p:nvPr/>
          </p:nvPicPr>
          <p:blipFill>
            <a:blip r:embed="rId2"/>
            <a:stretch>
              <a:fillRect/>
            </a:stretch>
          </p:blipFill>
          <p:spPr>
            <a:xfrm>
              <a:off x="2675633" y="1947553"/>
              <a:ext cx="6295139" cy="4660352"/>
            </a:xfrm>
            <a:prstGeom prst="rect">
              <a:avLst/>
            </a:prstGeom>
          </p:spPr>
        </p:pic>
        <p:sp>
          <p:nvSpPr>
            <p:cNvPr id="7" name="正方形/長方形 6">
              <a:extLst>
                <a:ext uri="{FF2B5EF4-FFF2-40B4-BE49-F238E27FC236}">
                  <a16:creationId xmlns:a16="http://schemas.microsoft.com/office/drawing/2014/main" id="{F35EE5B3-B036-FE4B-8FA8-E60369A530E9}"/>
                </a:ext>
              </a:extLst>
            </p:cNvPr>
            <p:cNvSpPr/>
            <p:nvPr/>
          </p:nvSpPr>
          <p:spPr>
            <a:xfrm>
              <a:off x="5474300" y="6268816"/>
              <a:ext cx="930543" cy="344311"/>
            </a:xfrm>
            <a:prstGeom prst="rect">
              <a:avLst/>
            </a:prstGeom>
          </p:spPr>
          <p:txBody>
            <a:bodyPr wrap="none">
              <a:spAutoFit/>
            </a:bodyPr>
            <a:lstStyle/>
            <a:p>
              <a:pPr algn="ctr"/>
              <a:r>
                <a:rPr lang="en-US" altLang="ja-JP" sz="1400" dirty="0">
                  <a:ln w="0"/>
                  <a:effectLst>
                    <a:outerShdw blurRad="38100" dist="19050" dir="2700000" algn="tl" rotWithShape="0">
                      <a:schemeClr val="dk1">
                        <a:alpha val="40000"/>
                      </a:schemeClr>
                    </a:outerShdw>
                  </a:effectLst>
                </a:rPr>
                <a:t>fraction</a:t>
              </a:r>
              <a:endParaRPr lang="ja-JP" altLang="en-US" sz="1400">
                <a:ln w="0"/>
                <a:effectLst>
                  <a:outerShdw blurRad="38100" dist="19050" dir="2700000" algn="tl" rotWithShape="0">
                    <a:schemeClr val="dk1">
                      <a:alpha val="40000"/>
                    </a:schemeClr>
                  </a:outerShdw>
                </a:effectLst>
              </a:endParaRPr>
            </a:p>
          </p:txBody>
        </p:sp>
        <p:sp>
          <p:nvSpPr>
            <p:cNvPr id="8" name="正方形/長方形 7">
              <a:extLst>
                <a:ext uri="{FF2B5EF4-FFF2-40B4-BE49-F238E27FC236}">
                  <a16:creationId xmlns:a16="http://schemas.microsoft.com/office/drawing/2014/main" id="{118DE41A-F3A6-3547-8BDA-7DBFFCC11D8D}"/>
                </a:ext>
              </a:extLst>
            </p:cNvPr>
            <p:cNvSpPr/>
            <p:nvPr/>
          </p:nvSpPr>
          <p:spPr>
            <a:xfrm>
              <a:off x="2161309" y="4075061"/>
              <a:ext cx="1028648" cy="309880"/>
            </a:xfrm>
            <a:prstGeom prst="rect">
              <a:avLst/>
            </a:prstGeom>
            <a:noFill/>
          </p:spPr>
          <p:txBody>
            <a:bodyPr wrap="none" lIns="91440" tIns="45720" rIns="91440" bIns="45720">
              <a:spAutoFit/>
            </a:bodyPr>
            <a:lstStyle/>
            <a:p>
              <a:pPr algn="ctr"/>
              <a:r>
                <a:rPr lang="en-US" altLang="ja-JP" sz="1200" cap="none" spc="0" dirty="0">
                  <a:ln w="0"/>
                  <a:solidFill>
                    <a:schemeClr val="tx1"/>
                  </a:solidFill>
                  <a:effectLst>
                    <a:outerShdw blurRad="38100" dist="19050" dir="2700000" algn="tl" rotWithShape="0">
                      <a:schemeClr val="dk1">
                        <a:alpha val="40000"/>
                      </a:schemeClr>
                    </a:outerShdw>
                  </a:effectLst>
                </a:rPr>
                <a:t>Error Rate</a:t>
              </a:r>
              <a:endParaRPr lang="ja-JP" altLang="en-US" sz="1200" cap="none" spc="0">
                <a:ln w="0"/>
                <a:solidFill>
                  <a:schemeClr val="tx1"/>
                </a:solidFill>
                <a:effectLst>
                  <a:outerShdw blurRad="38100" dist="19050" dir="2700000" algn="tl" rotWithShape="0">
                    <a:schemeClr val="dk1">
                      <a:alpha val="40000"/>
                    </a:schemeClr>
                  </a:outerShdw>
                </a:effectLst>
              </a:endParaRPr>
            </a:p>
          </p:txBody>
        </p:sp>
        <p:sp>
          <p:nvSpPr>
            <p:cNvPr id="9" name="正方形/長方形 8">
              <a:extLst>
                <a:ext uri="{FF2B5EF4-FFF2-40B4-BE49-F238E27FC236}">
                  <a16:creationId xmlns:a16="http://schemas.microsoft.com/office/drawing/2014/main" id="{16DBE8D5-CBA9-9744-BCD7-84F9D381912A}"/>
                </a:ext>
              </a:extLst>
            </p:cNvPr>
            <p:cNvSpPr/>
            <p:nvPr/>
          </p:nvSpPr>
          <p:spPr>
            <a:xfrm>
              <a:off x="6949538" y="2743065"/>
              <a:ext cx="1181230" cy="615264"/>
            </a:xfrm>
            <a:prstGeom prst="rect">
              <a:avLst/>
            </a:prstGeom>
            <a:noFill/>
            <a:ln>
              <a:solidFill>
                <a:schemeClr val="dk1"/>
              </a:solidFill>
            </a:ln>
          </p:spPr>
          <p:txBody>
            <a:bodyPr wrap="none" lIns="91440" tIns="45720" rIns="91440" bIns="45720">
              <a:noAutofit/>
            </a:bodyPr>
            <a:lstStyle/>
            <a:p>
              <a:pPr algn="ctr"/>
              <a:r>
                <a:rPr lang="ja-JP" altLang="en-US" sz="1600" b="1">
                  <a:ln w="0"/>
                  <a:solidFill>
                    <a:srgbClr val="0070C0"/>
                  </a:solidFill>
                  <a:effectLst>
                    <a:outerShdw blurRad="38100" dist="19050" dir="2700000" algn="tl" rotWithShape="0">
                      <a:schemeClr val="dk1">
                        <a:alpha val="40000"/>
                      </a:schemeClr>
                    </a:outerShdw>
                  </a:effectLst>
                </a:rPr>
                <a:t>－</a:t>
              </a:r>
              <a:r>
                <a:rPr lang="en-US" altLang="ja-JP" sz="1600" dirty="0">
                  <a:ln w="0"/>
                  <a:effectLst>
                    <a:outerShdw blurRad="38100" dist="19050" dir="2700000" algn="tl" rotWithShape="0">
                      <a:schemeClr val="dk1">
                        <a:alpha val="40000"/>
                      </a:schemeClr>
                    </a:outerShdw>
                  </a:effectLst>
                </a:rPr>
                <a:t> </a:t>
              </a:r>
              <a:r>
                <a:rPr lang="en-US" altLang="ja-JP" sz="1200" dirty="0">
                  <a:ln w="0"/>
                  <a:effectLst>
                    <a:outerShdw blurRad="38100" dist="19050" dir="2700000" algn="tl" rotWithShape="0">
                      <a:schemeClr val="dk1">
                        <a:alpha val="40000"/>
                      </a:schemeClr>
                    </a:outerShdw>
                  </a:effectLst>
                </a:rPr>
                <a:t>MONK-1</a:t>
              </a:r>
            </a:p>
            <a:p>
              <a:pPr algn="ctr"/>
              <a:r>
                <a:rPr lang="ja-JP" altLang="en-US" sz="1600" b="1">
                  <a:ln w="0"/>
                  <a:solidFill>
                    <a:srgbClr val="FFC000"/>
                  </a:solidFill>
                  <a:effectLst>
                    <a:outerShdw blurRad="38100" dist="19050" dir="2700000" algn="tl" rotWithShape="0">
                      <a:schemeClr val="dk1">
                        <a:alpha val="40000"/>
                      </a:schemeClr>
                    </a:outerShdw>
                  </a:effectLst>
                </a:rPr>
                <a:t>－</a:t>
              </a:r>
              <a:r>
                <a:rPr lang="en-US" altLang="ja-JP" sz="1600" b="1" dirty="0">
                  <a:ln w="0"/>
                  <a:solidFill>
                    <a:srgbClr val="FFC000"/>
                  </a:solidFill>
                  <a:effectLst>
                    <a:outerShdw blurRad="38100" dist="19050" dir="2700000" algn="tl" rotWithShape="0">
                      <a:schemeClr val="dk1">
                        <a:alpha val="40000"/>
                      </a:schemeClr>
                    </a:outerShdw>
                  </a:effectLst>
                </a:rPr>
                <a:t> </a:t>
              </a:r>
              <a:r>
                <a:rPr lang="en-US" altLang="ja-JP" sz="1200" dirty="0">
                  <a:ln w="0"/>
                  <a:effectLst>
                    <a:outerShdw blurRad="38100" dist="19050" dir="2700000" algn="tl" rotWithShape="0">
                      <a:schemeClr val="dk1">
                        <a:alpha val="40000"/>
                      </a:schemeClr>
                    </a:outerShdw>
                  </a:effectLst>
                </a:rPr>
                <a:t>MONK-3</a:t>
              </a:r>
              <a:endParaRPr lang="ja-JP" altLang="en-US" sz="1200" cap="none" spc="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331729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242BFF-1A4D-7F46-8532-AA8D69988768}"/>
              </a:ext>
            </a:extLst>
          </p:cNvPr>
          <p:cNvSpPr>
            <a:spLocks noGrp="1"/>
          </p:cNvSpPr>
          <p:nvPr>
            <p:ph type="title"/>
          </p:nvPr>
        </p:nvSpPr>
        <p:spPr/>
        <p:txBody>
          <a:bodyPr/>
          <a:lstStyle/>
          <a:p>
            <a:r>
              <a:rPr lang="en-US" dirty="0"/>
              <a:t>APPENDIX 2</a:t>
            </a:r>
          </a:p>
        </p:txBody>
      </p:sp>
      <p:graphicFrame>
        <p:nvGraphicFramePr>
          <p:cNvPr id="4" name="コンテンツ プレースホルダー 3">
            <a:extLst>
              <a:ext uri="{FF2B5EF4-FFF2-40B4-BE49-F238E27FC236}">
                <a16:creationId xmlns:a16="http://schemas.microsoft.com/office/drawing/2014/main" id="{BF0BE766-EA7F-1E48-BA75-C2C1078E2DE1}"/>
              </a:ext>
            </a:extLst>
          </p:cNvPr>
          <p:cNvGraphicFramePr>
            <a:graphicFrameLocks noGrp="1"/>
          </p:cNvGraphicFramePr>
          <p:nvPr>
            <p:ph idx="1"/>
            <p:extLst>
              <p:ext uri="{D42A27DB-BD31-4B8C-83A1-F6EECF244321}">
                <p14:modId xmlns:p14="http://schemas.microsoft.com/office/powerpoint/2010/main" val="1541093734"/>
              </p:ext>
            </p:extLst>
          </p:nvPr>
        </p:nvGraphicFramePr>
        <p:xfrm>
          <a:off x="838197" y="2858778"/>
          <a:ext cx="10515603" cy="1854200"/>
        </p:xfrm>
        <a:graphic>
          <a:graphicData uri="http://schemas.openxmlformats.org/drawingml/2006/table">
            <a:tbl>
              <a:tblPr firstRow="1" bandRow="1">
                <a:tableStyleId>{5C22544A-7EE6-4342-B048-85BDC9FD1C3A}</a:tableStyleId>
              </a:tblPr>
              <a:tblGrid>
                <a:gridCol w="2261260">
                  <a:extLst>
                    <a:ext uri="{9D8B030D-6E8A-4147-A177-3AD203B41FA5}">
                      <a16:colId xmlns:a16="http://schemas.microsoft.com/office/drawing/2014/main" val="911467759"/>
                    </a:ext>
                  </a:extLst>
                </a:gridCol>
                <a:gridCol w="1472540">
                  <a:extLst>
                    <a:ext uri="{9D8B030D-6E8A-4147-A177-3AD203B41FA5}">
                      <a16:colId xmlns:a16="http://schemas.microsoft.com/office/drawing/2014/main" val="187964495"/>
                    </a:ext>
                  </a:extLst>
                </a:gridCol>
                <a:gridCol w="1436914">
                  <a:extLst>
                    <a:ext uri="{9D8B030D-6E8A-4147-A177-3AD203B41FA5}">
                      <a16:colId xmlns:a16="http://schemas.microsoft.com/office/drawing/2014/main" val="1838688909"/>
                    </a:ext>
                  </a:extLst>
                </a:gridCol>
                <a:gridCol w="1389413">
                  <a:extLst>
                    <a:ext uri="{9D8B030D-6E8A-4147-A177-3AD203B41FA5}">
                      <a16:colId xmlns:a16="http://schemas.microsoft.com/office/drawing/2014/main" val="2131797910"/>
                    </a:ext>
                  </a:extLst>
                </a:gridCol>
                <a:gridCol w="1270660">
                  <a:extLst>
                    <a:ext uri="{9D8B030D-6E8A-4147-A177-3AD203B41FA5}">
                      <a16:colId xmlns:a16="http://schemas.microsoft.com/office/drawing/2014/main" val="1512905683"/>
                    </a:ext>
                  </a:extLst>
                </a:gridCol>
                <a:gridCol w="1330036">
                  <a:extLst>
                    <a:ext uri="{9D8B030D-6E8A-4147-A177-3AD203B41FA5}">
                      <a16:colId xmlns:a16="http://schemas.microsoft.com/office/drawing/2014/main" val="1682186018"/>
                    </a:ext>
                  </a:extLst>
                </a:gridCol>
                <a:gridCol w="1354780">
                  <a:extLst>
                    <a:ext uri="{9D8B030D-6E8A-4147-A177-3AD203B41FA5}">
                      <a16:colId xmlns:a16="http://schemas.microsoft.com/office/drawing/2014/main" val="2031931898"/>
                    </a:ext>
                  </a:extLst>
                </a:gridCol>
              </a:tblGrid>
              <a:tr h="370840">
                <a:tc>
                  <a:txBody>
                    <a:bodyPr/>
                    <a:lstStyle/>
                    <a:p>
                      <a:endParaRPr lang="en-US" dirty="0"/>
                    </a:p>
                  </a:txBody>
                  <a:tcPr/>
                </a:tc>
                <a:tc>
                  <a:txBody>
                    <a:bodyPr/>
                    <a:lstStyle/>
                    <a:p>
                      <a:r>
                        <a:rPr lang="en-US" dirty="0"/>
                        <a:t>A1</a:t>
                      </a:r>
                    </a:p>
                  </a:txBody>
                  <a:tcPr/>
                </a:tc>
                <a:tc>
                  <a:txBody>
                    <a:bodyPr/>
                    <a:lstStyle/>
                    <a:p>
                      <a:r>
                        <a:rPr lang="en-US" dirty="0"/>
                        <a:t>A2</a:t>
                      </a:r>
                    </a:p>
                  </a:txBody>
                  <a:tcPr/>
                </a:tc>
                <a:tc>
                  <a:txBody>
                    <a:bodyPr/>
                    <a:lstStyle/>
                    <a:p>
                      <a:r>
                        <a:rPr lang="en-US" dirty="0"/>
                        <a:t>A3</a:t>
                      </a:r>
                    </a:p>
                  </a:txBody>
                  <a:tcPr/>
                </a:tc>
                <a:tc>
                  <a:txBody>
                    <a:bodyPr/>
                    <a:lstStyle/>
                    <a:p>
                      <a:r>
                        <a:rPr lang="en-US" dirty="0"/>
                        <a:t>A4</a:t>
                      </a:r>
                    </a:p>
                  </a:txBody>
                  <a:tcPr/>
                </a:tc>
                <a:tc>
                  <a:txBody>
                    <a:bodyPr/>
                    <a:lstStyle/>
                    <a:p>
                      <a:r>
                        <a:rPr lang="en-US" dirty="0"/>
                        <a:t>A5</a:t>
                      </a:r>
                    </a:p>
                  </a:txBody>
                  <a:tcPr/>
                </a:tc>
                <a:tc>
                  <a:txBody>
                    <a:bodyPr/>
                    <a:lstStyle/>
                    <a:p>
                      <a:r>
                        <a:rPr lang="en-US" dirty="0"/>
                        <a:t>A6</a:t>
                      </a:r>
                    </a:p>
                  </a:txBody>
                  <a:tcPr/>
                </a:tc>
                <a:extLst>
                  <a:ext uri="{0D108BD9-81ED-4DB2-BD59-A6C34878D82A}">
                    <a16:rowId xmlns:a16="http://schemas.microsoft.com/office/drawing/2014/main" val="2678578397"/>
                  </a:ext>
                </a:extLst>
              </a:tr>
              <a:tr h="370840">
                <a:tc>
                  <a:txBody>
                    <a:bodyPr/>
                    <a:lstStyle/>
                    <a:p>
                      <a:r>
                        <a:rPr lang="en-US" dirty="0"/>
                        <a:t>MEAN(MONK-1)</a:t>
                      </a:r>
                    </a:p>
                  </a:txBody>
                  <a:tcPr/>
                </a:tc>
                <a:tc>
                  <a:txBody>
                    <a:bodyPr/>
                    <a:lstStyle/>
                    <a:p>
                      <a:r>
                        <a:rPr lang="en-US" dirty="0"/>
                        <a:t>0.2379</a:t>
                      </a:r>
                    </a:p>
                  </a:txBody>
                  <a:tcPr/>
                </a:tc>
                <a:tc>
                  <a:txBody>
                    <a:bodyPr/>
                    <a:lstStyle/>
                    <a:p>
                      <a:r>
                        <a:rPr lang="en-US" dirty="0"/>
                        <a:t>0.2078</a:t>
                      </a:r>
                    </a:p>
                  </a:txBody>
                  <a:tcPr/>
                </a:tc>
                <a:tc>
                  <a:txBody>
                    <a:bodyPr/>
                    <a:lstStyle/>
                    <a:p>
                      <a:r>
                        <a:rPr lang="en-US" dirty="0"/>
                        <a:t>0.1715</a:t>
                      </a:r>
                    </a:p>
                  </a:txBody>
                  <a:tcPr/>
                </a:tc>
                <a:tc>
                  <a:txBody>
                    <a:bodyPr/>
                    <a:lstStyle/>
                    <a:p>
                      <a:r>
                        <a:rPr lang="en-US" dirty="0"/>
                        <a:t>0.1652</a:t>
                      </a:r>
                    </a:p>
                  </a:txBody>
                  <a:tcPr/>
                </a:tc>
                <a:tc>
                  <a:txBody>
                    <a:bodyPr/>
                    <a:lstStyle/>
                    <a:p>
                      <a:r>
                        <a:rPr lang="en-US" dirty="0"/>
                        <a:t>0.1429</a:t>
                      </a:r>
                    </a:p>
                  </a:txBody>
                  <a:tcPr/>
                </a:tc>
                <a:tc>
                  <a:txBody>
                    <a:bodyPr/>
                    <a:lstStyle/>
                    <a:p>
                      <a:r>
                        <a:rPr lang="en-US" dirty="0"/>
                        <a:t>0.1396</a:t>
                      </a:r>
                    </a:p>
                  </a:txBody>
                  <a:tcPr/>
                </a:tc>
                <a:extLst>
                  <a:ext uri="{0D108BD9-81ED-4DB2-BD59-A6C34878D82A}">
                    <a16:rowId xmlns:a16="http://schemas.microsoft.com/office/drawing/2014/main" val="28073007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MEAN(MONK-3)</a:t>
                      </a:r>
                    </a:p>
                  </a:txBody>
                  <a:tcPr/>
                </a:tc>
                <a:tc>
                  <a:txBody>
                    <a:bodyPr/>
                    <a:lstStyle/>
                    <a:p>
                      <a:r>
                        <a:rPr lang="en-US" dirty="0"/>
                        <a:t>0.08030</a:t>
                      </a:r>
                    </a:p>
                  </a:txBody>
                  <a:tcPr/>
                </a:tc>
                <a:tc>
                  <a:txBody>
                    <a:bodyPr/>
                    <a:lstStyle/>
                    <a:p>
                      <a:r>
                        <a:rPr kumimoji="1" lang="en-US" altLang="ja-JP" sz="1800" b="0" i="0" u="none" strike="noStrike" kern="1200" dirty="0">
                          <a:solidFill>
                            <a:schemeClr val="dk1"/>
                          </a:solidFill>
                          <a:effectLst/>
                          <a:latin typeface="+mn-lt"/>
                          <a:ea typeface="+mn-ea"/>
                          <a:cs typeface="+mn-cs"/>
                        </a:rPr>
                        <a:t>0.07086</a:t>
                      </a:r>
                      <a:endParaRPr lang="en-US" dirty="0"/>
                    </a:p>
                  </a:txBody>
                  <a:tcPr/>
                </a:tc>
                <a:tc>
                  <a:txBody>
                    <a:bodyPr/>
                    <a:lstStyle/>
                    <a:p>
                      <a:r>
                        <a:rPr lang="en-US" dirty="0"/>
                        <a:t>0</a:t>
                      </a:r>
                      <a:r>
                        <a:rPr kumimoji="1" lang="en-US" altLang="ja-JP" sz="1800" b="0" i="0" u="none" strike="noStrike" kern="1200" dirty="0">
                          <a:solidFill>
                            <a:schemeClr val="dk1"/>
                          </a:solidFill>
                          <a:effectLst/>
                          <a:latin typeface="+mn-lt"/>
                          <a:ea typeface="+mn-ea"/>
                          <a:cs typeface="+mn-cs"/>
                        </a:rPr>
                        <a:t>.05678</a:t>
                      </a:r>
                      <a:endParaRPr lang="en-US" dirty="0"/>
                    </a:p>
                  </a:txBody>
                  <a:tcPr/>
                </a:tc>
                <a:tc>
                  <a:txBody>
                    <a:bodyPr/>
                    <a:lstStyle/>
                    <a:p>
                      <a:r>
                        <a:rPr kumimoji="1" lang="en-US" altLang="ja-JP" sz="1800" b="0" i="0" u="none" strike="noStrike" kern="1200" dirty="0">
                          <a:solidFill>
                            <a:schemeClr val="dk1"/>
                          </a:solidFill>
                          <a:effectLst/>
                          <a:latin typeface="+mn-lt"/>
                          <a:ea typeface="+mn-ea"/>
                          <a:cs typeface="+mn-cs"/>
                        </a:rPr>
                        <a:t>0.05269</a:t>
                      </a:r>
                      <a:endParaRPr lang="en-US" dirty="0"/>
                    </a:p>
                  </a:txBody>
                  <a:tcPr/>
                </a:tc>
                <a:tc>
                  <a:txBody>
                    <a:bodyPr/>
                    <a:lstStyle/>
                    <a:p>
                      <a:r>
                        <a:rPr lang="en-US" dirty="0"/>
                        <a:t>0.05125</a:t>
                      </a:r>
                    </a:p>
                  </a:txBody>
                  <a:tcPr/>
                </a:tc>
                <a:tc>
                  <a:txBody>
                    <a:bodyPr/>
                    <a:lstStyle/>
                    <a:p>
                      <a:r>
                        <a:rPr lang="en-US" dirty="0"/>
                        <a:t>0.05171</a:t>
                      </a:r>
                    </a:p>
                  </a:txBody>
                  <a:tcPr/>
                </a:tc>
                <a:extLst>
                  <a:ext uri="{0D108BD9-81ED-4DB2-BD59-A6C34878D82A}">
                    <a16:rowId xmlns:a16="http://schemas.microsoft.com/office/drawing/2014/main" val="2215255565"/>
                  </a:ext>
                </a:extLst>
              </a:tr>
              <a:tr h="370840">
                <a:tc>
                  <a:txBody>
                    <a:bodyPr/>
                    <a:lstStyle/>
                    <a:p>
                      <a:r>
                        <a:rPr lang="en-US" dirty="0"/>
                        <a:t>VAR (MONK-1)</a:t>
                      </a:r>
                    </a:p>
                  </a:txBody>
                  <a:tcPr/>
                </a:tc>
                <a:tc>
                  <a:txBody>
                    <a:bodyPr/>
                    <a:lstStyle/>
                    <a:p>
                      <a:r>
                        <a:rPr kumimoji="1" lang="en-US" altLang="ja-JP" sz="1800" b="0" i="0" u="none" strike="noStrike" kern="1200" dirty="0">
                          <a:solidFill>
                            <a:schemeClr val="dk1"/>
                          </a:solidFill>
                          <a:effectLst/>
                          <a:latin typeface="+mn-lt"/>
                          <a:ea typeface="+mn-ea"/>
                          <a:cs typeface="+mn-cs"/>
                        </a:rPr>
                        <a:t>0.03851</a:t>
                      </a:r>
                      <a:endParaRPr lang="en-US" dirty="0"/>
                    </a:p>
                  </a:txBody>
                  <a:tcPr/>
                </a:tc>
                <a:tc>
                  <a:txBody>
                    <a:bodyPr/>
                    <a:lstStyle/>
                    <a:p>
                      <a:r>
                        <a:rPr kumimoji="1" lang="en-US" altLang="ja-JP" sz="1800" b="0" i="0" u="none" strike="noStrike" kern="1200" dirty="0">
                          <a:solidFill>
                            <a:schemeClr val="dk1"/>
                          </a:solidFill>
                          <a:effectLst/>
                          <a:latin typeface="+mn-lt"/>
                          <a:ea typeface="+mn-ea"/>
                          <a:cs typeface="+mn-cs"/>
                        </a:rPr>
                        <a:t>0.04190</a:t>
                      </a:r>
                      <a:endParaRPr lang="en-US" dirty="0"/>
                    </a:p>
                  </a:txBody>
                  <a:tcPr/>
                </a:tc>
                <a:tc>
                  <a:txBody>
                    <a:bodyPr/>
                    <a:lstStyle/>
                    <a:p>
                      <a:r>
                        <a:rPr kumimoji="1" lang="en-US" altLang="ja-JP" sz="1800" b="0" i="0" u="none" strike="noStrike" kern="1200" dirty="0">
                          <a:solidFill>
                            <a:schemeClr val="dk1"/>
                          </a:solidFill>
                          <a:effectLst/>
                          <a:latin typeface="+mn-lt"/>
                          <a:ea typeface="+mn-ea"/>
                          <a:cs typeface="+mn-cs"/>
                        </a:rPr>
                        <a:t>0.04405</a:t>
                      </a:r>
                      <a:endParaRPr lang="en-US" dirty="0"/>
                    </a:p>
                  </a:txBody>
                  <a:tcPr/>
                </a:tc>
                <a:tc>
                  <a:txBody>
                    <a:bodyPr/>
                    <a:lstStyle/>
                    <a:p>
                      <a:r>
                        <a:rPr kumimoji="1" lang="en-US" altLang="ja-JP" sz="1800" b="0" i="0" u="none" strike="noStrike" kern="1200" dirty="0">
                          <a:solidFill>
                            <a:schemeClr val="dk1"/>
                          </a:solidFill>
                          <a:effectLst/>
                          <a:latin typeface="+mn-lt"/>
                          <a:ea typeface="+mn-ea"/>
                          <a:cs typeface="+mn-cs"/>
                        </a:rPr>
                        <a:t>0.04515</a:t>
                      </a:r>
                      <a:endParaRPr lang="en-US" dirty="0"/>
                    </a:p>
                  </a:txBody>
                  <a:tcPr/>
                </a:tc>
                <a:tc>
                  <a:txBody>
                    <a:bodyPr/>
                    <a:lstStyle/>
                    <a:p>
                      <a:r>
                        <a:rPr kumimoji="1" lang="en-US" altLang="ja-JP" sz="1800" b="0" i="0" u="none" strike="noStrike" kern="1200" dirty="0">
                          <a:solidFill>
                            <a:schemeClr val="dk1"/>
                          </a:solidFill>
                          <a:effectLst/>
                          <a:latin typeface="+mn-lt"/>
                          <a:ea typeface="+mn-ea"/>
                          <a:cs typeface="+mn-cs"/>
                        </a:rPr>
                        <a:t>0.04536</a:t>
                      </a:r>
                      <a:endParaRPr lang="en-US" dirty="0"/>
                    </a:p>
                  </a:txBody>
                  <a:tcPr/>
                </a:tc>
                <a:tc>
                  <a:txBody>
                    <a:bodyPr/>
                    <a:lstStyle/>
                    <a:p>
                      <a:r>
                        <a:rPr kumimoji="1" lang="en-US" altLang="ja-JP" sz="1800" b="0" i="0" u="none" strike="noStrike" kern="1200" dirty="0">
                          <a:solidFill>
                            <a:schemeClr val="dk1"/>
                          </a:solidFill>
                          <a:effectLst/>
                          <a:latin typeface="+mn-lt"/>
                          <a:ea typeface="+mn-ea"/>
                          <a:cs typeface="+mn-cs"/>
                        </a:rPr>
                        <a:t>0.04865</a:t>
                      </a:r>
                      <a:endParaRPr lang="en-US" dirty="0"/>
                    </a:p>
                  </a:txBody>
                  <a:tcPr/>
                </a:tc>
                <a:extLst>
                  <a:ext uri="{0D108BD9-81ED-4DB2-BD59-A6C34878D82A}">
                    <a16:rowId xmlns:a16="http://schemas.microsoft.com/office/drawing/2014/main" val="1837958864"/>
                  </a:ext>
                </a:extLst>
              </a:tr>
              <a:tr h="370840">
                <a:tc>
                  <a:txBody>
                    <a:bodyPr/>
                    <a:lstStyle/>
                    <a:p>
                      <a:r>
                        <a:rPr lang="en-US" dirty="0"/>
                        <a:t>VAR (MONK-3)</a:t>
                      </a:r>
                    </a:p>
                  </a:txBody>
                  <a:tcPr/>
                </a:tc>
                <a:tc>
                  <a:txBody>
                    <a:bodyPr/>
                    <a:lstStyle/>
                    <a:p>
                      <a:r>
                        <a:rPr kumimoji="1" lang="en-US" altLang="ja-JP" sz="1800" b="0" i="0" u="none" strike="noStrike" kern="1200" dirty="0">
                          <a:solidFill>
                            <a:schemeClr val="dk1"/>
                          </a:solidFill>
                          <a:effectLst/>
                          <a:latin typeface="+mn-lt"/>
                          <a:ea typeface="+mn-ea"/>
                          <a:cs typeface="+mn-cs"/>
                        </a:rPr>
                        <a:t>0.04874</a:t>
                      </a:r>
                      <a:endParaRPr lang="en-US" dirty="0"/>
                    </a:p>
                  </a:txBody>
                  <a:tcPr/>
                </a:tc>
                <a:tc>
                  <a:txBody>
                    <a:bodyPr/>
                    <a:lstStyle/>
                    <a:p>
                      <a:r>
                        <a:rPr kumimoji="1" lang="en-US" altLang="ja-JP" sz="1800" b="0" i="0" u="none" strike="noStrike" kern="1200" dirty="0">
                          <a:solidFill>
                            <a:schemeClr val="dk1"/>
                          </a:solidFill>
                          <a:effectLst/>
                          <a:latin typeface="+mn-lt"/>
                          <a:ea typeface="+mn-ea"/>
                          <a:cs typeface="+mn-cs"/>
                        </a:rPr>
                        <a:t>0.04281</a:t>
                      </a:r>
                      <a:endParaRPr lang="en-US" dirty="0"/>
                    </a:p>
                  </a:txBody>
                  <a:tcPr/>
                </a:tc>
                <a:tc>
                  <a:txBody>
                    <a:bodyPr/>
                    <a:lstStyle/>
                    <a:p>
                      <a:r>
                        <a:rPr kumimoji="1" lang="en-US" altLang="ja-JP" sz="1800" b="0" i="0" u="none" strike="noStrike" kern="1200" dirty="0">
                          <a:solidFill>
                            <a:schemeClr val="dk1"/>
                          </a:solidFill>
                          <a:effectLst/>
                          <a:latin typeface="+mn-lt"/>
                          <a:ea typeface="+mn-ea"/>
                          <a:cs typeface="+mn-cs"/>
                        </a:rPr>
                        <a:t>0.02981</a:t>
                      </a:r>
                      <a:endParaRPr lang="en-US" dirty="0"/>
                    </a:p>
                  </a:txBody>
                  <a:tcPr/>
                </a:tc>
                <a:tc>
                  <a:txBody>
                    <a:bodyPr/>
                    <a:lstStyle/>
                    <a:p>
                      <a:r>
                        <a:rPr kumimoji="1" lang="en-US" altLang="ja-JP" sz="1800" b="0" i="0" u="none" strike="noStrike" kern="1200" dirty="0">
                          <a:solidFill>
                            <a:schemeClr val="dk1"/>
                          </a:solidFill>
                          <a:effectLst/>
                          <a:latin typeface="+mn-lt"/>
                          <a:ea typeface="+mn-ea"/>
                          <a:cs typeface="+mn-cs"/>
                        </a:rPr>
                        <a:t>0.03181</a:t>
                      </a:r>
                      <a:endParaRPr lang="en-US" dirty="0"/>
                    </a:p>
                  </a:txBody>
                  <a:tcPr/>
                </a:tc>
                <a:tc>
                  <a:txBody>
                    <a:bodyPr/>
                    <a:lstStyle/>
                    <a:p>
                      <a:r>
                        <a:rPr kumimoji="1" lang="en-US" altLang="ja-JP" sz="1800" b="0" i="0" u="none" strike="noStrike" kern="1200" dirty="0">
                          <a:solidFill>
                            <a:schemeClr val="dk1"/>
                          </a:solidFill>
                          <a:effectLst/>
                          <a:latin typeface="+mn-lt"/>
                          <a:ea typeface="+mn-ea"/>
                          <a:cs typeface="+mn-cs"/>
                        </a:rPr>
                        <a:t>0.02564</a:t>
                      </a:r>
                      <a:endParaRPr lang="en-US" dirty="0"/>
                    </a:p>
                  </a:txBody>
                  <a:tcPr/>
                </a:tc>
                <a:tc>
                  <a:txBody>
                    <a:bodyPr/>
                    <a:lstStyle/>
                    <a:p>
                      <a:r>
                        <a:rPr kumimoji="1" lang="en-US" altLang="ja-JP" sz="1800" b="0" i="0" u="none" strike="noStrike" kern="1200" dirty="0">
                          <a:solidFill>
                            <a:schemeClr val="dk1"/>
                          </a:solidFill>
                          <a:effectLst/>
                          <a:latin typeface="+mn-lt"/>
                          <a:ea typeface="+mn-ea"/>
                          <a:cs typeface="+mn-cs"/>
                        </a:rPr>
                        <a:t>0.02892</a:t>
                      </a:r>
                      <a:endParaRPr lang="en-US" dirty="0"/>
                    </a:p>
                  </a:txBody>
                  <a:tcPr/>
                </a:tc>
                <a:extLst>
                  <a:ext uri="{0D108BD9-81ED-4DB2-BD59-A6C34878D82A}">
                    <a16:rowId xmlns:a16="http://schemas.microsoft.com/office/drawing/2014/main" val="413544516"/>
                  </a:ext>
                </a:extLst>
              </a:tr>
            </a:tbl>
          </a:graphicData>
        </a:graphic>
      </p:graphicFrame>
    </p:spTree>
    <p:extLst>
      <p:ext uri="{BB962C8B-B14F-4D97-AF65-F5344CB8AC3E}">
        <p14:creationId xmlns:p14="http://schemas.microsoft.com/office/powerpoint/2010/main" val="3335043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
          </p:nvPr>
        </p:nvSpPr>
        <p:spPr/>
        <p:txBody>
          <a:bodyPr/>
          <a:lstStyle/>
          <a:p>
            <a:r>
              <a:rPr lang="en-US" altLang="ja-JP" dirty="0"/>
              <a:t>MONK1 Decision Trees</a:t>
            </a:r>
          </a:p>
        </p:txBody>
      </p:sp>
      <p:sp>
        <p:nvSpPr>
          <p:cNvPr id="8" name="タイトル 1">
            <a:extLst>
              <a:ext uri="{FF2B5EF4-FFF2-40B4-BE49-F238E27FC236}">
                <a16:creationId xmlns:a16="http://schemas.microsoft.com/office/drawing/2014/main" id="{4219CD8D-9DC8-E946-8A52-8D3F020D8609}"/>
              </a:ext>
            </a:extLst>
          </p:cNvPr>
          <p:cNvSpPr txBox="1">
            <a:spLocks/>
          </p:cNvSpPr>
          <p:nvPr/>
        </p:nvSpPr>
        <p:spPr>
          <a:xfrm>
            <a:off x="838200" y="365125"/>
            <a:ext cx="10515600" cy="1325563"/>
          </a:xfrm>
          <a:prstGeom prst="rect">
            <a:avLst/>
          </a:prstGeom>
          <a:solidFill>
            <a:schemeClr val="accent6">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000" b="1" dirty="0"/>
              <a:t>Assignment 0: Each one of the datasets has properties which makes hard to learn. Motivate</a:t>
            </a:r>
          </a:p>
          <a:p>
            <a:r>
              <a:rPr lang="en-US" altLang="ja-JP" sz="2000" b="1" dirty="0"/>
              <a:t>                      which of the three problems is most </a:t>
            </a:r>
            <a:r>
              <a:rPr lang="en-US" altLang="ja-JP" sz="2000" b="1" dirty="0" err="1"/>
              <a:t>dicult</a:t>
            </a:r>
            <a:r>
              <a:rPr lang="en-US" altLang="ja-JP" sz="2000" b="1" dirty="0"/>
              <a:t> for a decision tree algorithm to learn.</a:t>
            </a:r>
            <a:endParaRPr lang="ja-JP" altLang="en-US" sz="2000" b="1"/>
          </a:p>
        </p:txBody>
      </p:sp>
      <p:pic>
        <p:nvPicPr>
          <p:cNvPr id="6" name="図 5">
            <a:extLst>
              <a:ext uri="{FF2B5EF4-FFF2-40B4-BE49-F238E27FC236}">
                <a16:creationId xmlns:a16="http://schemas.microsoft.com/office/drawing/2014/main" id="{EA868C4A-00B2-D544-81C7-C5CDB41ED599}"/>
              </a:ext>
            </a:extLst>
          </p:cNvPr>
          <p:cNvPicPr>
            <a:picLocks noChangeAspect="1"/>
          </p:cNvPicPr>
          <p:nvPr/>
        </p:nvPicPr>
        <p:blipFill>
          <a:blip r:embed="rId3"/>
          <a:stretch>
            <a:fillRect/>
          </a:stretch>
        </p:blipFill>
        <p:spPr>
          <a:xfrm>
            <a:off x="4053380" y="2958289"/>
            <a:ext cx="4085240" cy="3218674"/>
          </a:xfrm>
          <a:prstGeom prst="rect">
            <a:avLst/>
          </a:prstGeom>
        </p:spPr>
      </p:pic>
    </p:spTree>
    <p:extLst>
      <p:ext uri="{BB962C8B-B14F-4D97-AF65-F5344CB8AC3E}">
        <p14:creationId xmlns:p14="http://schemas.microsoft.com/office/powerpoint/2010/main" val="395094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0662" y="2056853"/>
            <a:ext cx="5243512" cy="4601056"/>
          </a:xfrm>
          <a:prstGeom prst="rect">
            <a:avLst/>
          </a:prstGeom>
        </p:spPr>
      </p:pic>
      <p:sp>
        <p:nvSpPr>
          <p:cNvPr id="10" name="タイトル 1">
            <a:extLst>
              <a:ext uri="{FF2B5EF4-FFF2-40B4-BE49-F238E27FC236}">
                <a16:creationId xmlns:a16="http://schemas.microsoft.com/office/drawing/2014/main" id="{EB3CD1E5-A817-FF46-AED4-8BC85073B9A2}"/>
              </a:ext>
            </a:extLst>
          </p:cNvPr>
          <p:cNvSpPr txBox="1">
            <a:spLocks/>
          </p:cNvSpPr>
          <p:nvPr/>
        </p:nvSpPr>
        <p:spPr>
          <a:xfrm>
            <a:off x="838200" y="365125"/>
            <a:ext cx="10515600" cy="1325563"/>
          </a:xfrm>
          <a:prstGeom prst="rect">
            <a:avLst/>
          </a:prstGeom>
          <a:solidFill>
            <a:schemeClr val="accent6">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000" b="1" dirty="0"/>
              <a:t>Assignment 0: Each one of the datasets has properties which makes hard to learn. Motivate</a:t>
            </a:r>
          </a:p>
          <a:p>
            <a:r>
              <a:rPr lang="en-US" altLang="ja-JP" sz="2000" b="1" dirty="0"/>
              <a:t>                      which of the three problems is most </a:t>
            </a:r>
            <a:r>
              <a:rPr lang="en-US" altLang="ja-JP" sz="2000" b="1" dirty="0" err="1"/>
              <a:t>dicult</a:t>
            </a:r>
            <a:r>
              <a:rPr lang="en-US" altLang="ja-JP" sz="2000" b="1" dirty="0"/>
              <a:t> for a decision tree algorithm to learn.</a:t>
            </a:r>
            <a:endParaRPr lang="ja-JP" altLang="en-US" sz="2000" b="1"/>
          </a:p>
        </p:txBody>
      </p:sp>
      <p:sp>
        <p:nvSpPr>
          <p:cNvPr id="4" name="コンテンツ プレースホルダー 3"/>
          <p:cNvSpPr>
            <a:spLocks noGrp="1"/>
          </p:cNvSpPr>
          <p:nvPr>
            <p:ph idx="1"/>
          </p:nvPr>
        </p:nvSpPr>
        <p:spPr/>
        <p:txBody>
          <a:bodyPr/>
          <a:lstStyle/>
          <a:p>
            <a:r>
              <a:rPr lang="en-US" altLang="ja-JP" dirty="0"/>
              <a:t>MONK2 Decision Trees</a:t>
            </a:r>
          </a:p>
        </p:txBody>
      </p:sp>
    </p:spTree>
    <p:extLst>
      <p:ext uri="{BB962C8B-B14F-4D97-AF65-F5344CB8AC3E}">
        <p14:creationId xmlns:p14="http://schemas.microsoft.com/office/powerpoint/2010/main" val="2926242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a:extLst>
              <a:ext uri="{FF2B5EF4-FFF2-40B4-BE49-F238E27FC236}">
                <a16:creationId xmlns:a16="http://schemas.microsoft.com/office/drawing/2014/main" id="{A2494F92-107F-F54B-9125-3CC2C2CC58D0}"/>
              </a:ext>
            </a:extLst>
          </p:cNvPr>
          <p:cNvSpPr txBox="1">
            <a:spLocks/>
          </p:cNvSpPr>
          <p:nvPr/>
        </p:nvSpPr>
        <p:spPr>
          <a:xfrm>
            <a:off x="838200" y="365125"/>
            <a:ext cx="10515600" cy="1325563"/>
          </a:xfrm>
          <a:prstGeom prst="rect">
            <a:avLst/>
          </a:prstGeom>
          <a:solidFill>
            <a:schemeClr val="accent6">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000" b="1" dirty="0"/>
              <a:t>Assignment 0: Each one of the datasets has properties which makes hard to learn. Motivate</a:t>
            </a:r>
          </a:p>
          <a:p>
            <a:r>
              <a:rPr lang="en-US" altLang="ja-JP" sz="2000" b="1" dirty="0"/>
              <a:t>                      which of the three problems is most </a:t>
            </a:r>
            <a:r>
              <a:rPr lang="en-US" altLang="ja-JP" sz="2000" b="1" dirty="0" err="1"/>
              <a:t>dicult</a:t>
            </a:r>
            <a:r>
              <a:rPr lang="en-US" altLang="ja-JP" sz="2000" b="1" dirty="0"/>
              <a:t> for a decision tree algorithm to learn.</a:t>
            </a:r>
            <a:endParaRPr lang="ja-JP" altLang="en-US" sz="2000" b="1"/>
          </a:p>
        </p:txBody>
      </p:sp>
      <p:grpSp>
        <p:nvGrpSpPr>
          <p:cNvPr id="4" name="グループ化 3">
            <a:extLst>
              <a:ext uri="{FF2B5EF4-FFF2-40B4-BE49-F238E27FC236}">
                <a16:creationId xmlns:a16="http://schemas.microsoft.com/office/drawing/2014/main" id="{95D3A36F-400C-7348-8635-D3B961E7DCBB}"/>
              </a:ext>
            </a:extLst>
          </p:cNvPr>
          <p:cNvGrpSpPr/>
          <p:nvPr/>
        </p:nvGrpSpPr>
        <p:grpSpPr>
          <a:xfrm>
            <a:off x="2584977" y="2466983"/>
            <a:ext cx="7367834" cy="4025892"/>
            <a:chOff x="2760342" y="2466983"/>
            <a:chExt cx="7367834" cy="4025892"/>
          </a:xfrm>
        </p:grpSpPr>
        <p:sp>
          <p:nvSpPr>
            <p:cNvPr id="9" name="正方形/長方形 8">
              <a:extLst>
                <a:ext uri="{FF2B5EF4-FFF2-40B4-BE49-F238E27FC236}">
                  <a16:creationId xmlns:a16="http://schemas.microsoft.com/office/drawing/2014/main" id="{B86FAB24-22A0-7E4A-ADAC-6E765D0F6EB7}"/>
                </a:ext>
              </a:extLst>
            </p:cNvPr>
            <p:cNvSpPr/>
            <p:nvPr/>
          </p:nvSpPr>
          <p:spPr>
            <a:xfrm>
              <a:off x="5704920" y="2466983"/>
              <a:ext cx="993422" cy="36933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A5=1</a:t>
              </a:r>
            </a:p>
          </p:txBody>
        </p:sp>
        <p:cxnSp>
          <p:nvCxnSpPr>
            <p:cNvPr id="11" name="直線矢印コネクタ 10">
              <a:extLst>
                <a:ext uri="{FF2B5EF4-FFF2-40B4-BE49-F238E27FC236}">
                  <a16:creationId xmlns:a16="http://schemas.microsoft.com/office/drawing/2014/main" id="{A8C4DB74-B373-8A4C-B559-212AC229B58E}"/>
                </a:ext>
              </a:extLst>
            </p:cNvPr>
            <p:cNvCxnSpPr>
              <a:cxnSpLocks/>
              <a:stCxn id="9" idx="2"/>
              <a:endCxn id="12" idx="0"/>
            </p:cNvCxnSpPr>
            <p:nvPr/>
          </p:nvCxnSpPr>
          <p:spPr>
            <a:xfrm flipH="1">
              <a:off x="4327676" y="2836315"/>
              <a:ext cx="1873955" cy="413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2EA6B6DF-E79B-F04F-877C-454F178A9BA2}"/>
                </a:ext>
              </a:extLst>
            </p:cNvPr>
            <p:cNvSpPr/>
            <p:nvPr/>
          </p:nvSpPr>
          <p:spPr>
            <a:xfrm>
              <a:off x="3830965" y="3249549"/>
              <a:ext cx="993422" cy="36933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A4=1</a:t>
              </a:r>
            </a:p>
          </p:txBody>
        </p:sp>
        <p:sp>
          <p:nvSpPr>
            <p:cNvPr id="14" name="正方形/長方形 13">
              <a:extLst>
                <a:ext uri="{FF2B5EF4-FFF2-40B4-BE49-F238E27FC236}">
                  <a16:creationId xmlns:a16="http://schemas.microsoft.com/office/drawing/2014/main" id="{0DE52844-80AC-5643-8230-E9B469C7DE12}"/>
                </a:ext>
              </a:extLst>
            </p:cNvPr>
            <p:cNvSpPr/>
            <p:nvPr/>
          </p:nvSpPr>
          <p:spPr>
            <a:xfrm>
              <a:off x="4668287" y="2703905"/>
              <a:ext cx="696024" cy="400110"/>
            </a:xfrm>
            <a:prstGeom prst="rect">
              <a:avLst/>
            </a:prstGeom>
            <a:noFill/>
            <a:ln>
              <a:noFill/>
            </a:ln>
          </p:spPr>
          <p:txBody>
            <a:bodyPr wrap="none" lIns="91440" tIns="45720" rIns="91440" bIns="45720">
              <a:spAutoFit/>
            </a:bodyPr>
            <a:lstStyle/>
            <a:p>
              <a:pPr algn="ctr"/>
              <a:r>
                <a:rPr lang="en-US" altLang="ja-JP" sz="2000" b="1" cap="none" spc="0" dirty="0">
                  <a:ln w="0"/>
                  <a:solidFill>
                    <a:srgbClr val="0070C0"/>
                  </a:solidFill>
                  <a:effectLst>
                    <a:outerShdw blurRad="38100" dist="19050" dir="2700000" algn="tl" rotWithShape="0">
                      <a:schemeClr val="dk1">
                        <a:alpha val="40000"/>
                      </a:schemeClr>
                    </a:outerShdw>
                  </a:effectLst>
                </a:rPr>
                <a:t>YES</a:t>
              </a:r>
              <a:endParaRPr lang="ja-JP" altLang="en-US" sz="2000" b="1" cap="none" spc="0">
                <a:ln w="0"/>
                <a:solidFill>
                  <a:srgbClr val="0070C0"/>
                </a:solidFill>
                <a:effectLst>
                  <a:outerShdw blurRad="38100" dist="19050" dir="2700000" algn="tl" rotWithShape="0">
                    <a:schemeClr val="dk1">
                      <a:alpha val="40000"/>
                    </a:schemeClr>
                  </a:outerShdw>
                </a:effectLst>
              </a:endParaRPr>
            </a:p>
          </p:txBody>
        </p:sp>
        <p:cxnSp>
          <p:nvCxnSpPr>
            <p:cNvPr id="15" name="直線矢印コネクタ 14">
              <a:extLst>
                <a:ext uri="{FF2B5EF4-FFF2-40B4-BE49-F238E27FC236}">
                  <a16:creationId xmlns:a16="http://schemas.microsoft.com/office/drawing/2014/main" id="{58533141-5AA1-D644-97B9-2DC537F9F55B}"/>
                </a:ext>
              </a:extLst>
            </p:cNvPr>
            <p:cNvCxnSpPr>
              <a:cxnSpLocks/>
              <a:stCxn id="9" idx="2"/>
              <a:endCxn id="16" idx="0"/>
            </p:cNvCxnSpPr>
            <p:nvPr/>
          </p:nvCxnSpPr>
          <p:spPr>
            <a:xfrm>
              <a:off x="6201631" y="2836315"/>
              <a:ext cx="1887191" cy="4132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5C54FF30-8FA4-2F43-A3C9-D405359EBF47}"/>
                </a:ext>
              </a:extLst>
            </p:cNvPr>
            <p:cNvSpPr/>
            <p:nvPr/>
          </p:nvSpPr>
          <p:spPr>
            <a:xfrm>
              <a:off x="7592111" y="3249549"/>
              <a:ext cx="993422" cy="369332"/>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A2=3</a:t>
              </a:r>
            </a:p>
          </p:txBody>
        </p:sp>
        <p:sp>
          <p:nvSpPr>
            <p:cNvPr id="19" name="正方形/長方形 18">
              <a:extLst>
                <a:ext uri="{FF2B5EF4-FFF2-40B4-BE49-F238E27FC236}">
                  <a16:creationId xmlns:a16="http://schemas.microsoft.com/office/drawing/2014/main" id="{F7BF36C2-4D41-704D-AB0B-6449FF1BF439}"/>
                </a:ext>
              </a:extLst>
            </p:cNvPr>
            <p:cNvSpPr/>
            <p:nvPr/>
          </p:nvSpPr>
          <p:spPr>
            <a:xfrm>
              <a:off x="7072140" y="2703905"/>
              <a:ext cx="580608" cy="400110"/>
            </a:xfrm>
            <a:prstGeom prst="rect">
              <a:avLst/>
            </a:prstGeom>
            <a:noFill/>
            <a:ln>
              <a:noFill/>
            </a:ln>
          </p:spPr>
          <p:txBody>
            <a:bodyPr wrap="none" lIns="91440" tIns="45720" rIns="91440" bIns="45720">
              <a:spAutoFit/>
            </a:bodyPr>
            <a:lstStyle/>
            <a:p>
              <a:pPr algn="ctr"/>
              <a:r>
                <a:rPr lang="en-US" altLang="ja-JP" sz="2000" b="1" cap="none" spc="0" dirty="0">
                  <a:ln w="0"/>
                  <a:solidFill>
                    <a:srgbClr val="FF0000"/>
                  </a:solidFill>
                  <a:effectLst>
                    <a:outerShdw blurRad="38100" dist="19050" dir="2700000" algn="tl" rotWithShape="0">
                      <a:schemeClr val="dk1">
                        <a:alpha val="40000"/>
                      </a:schemeClr>
                    </a:outerShdw>
                  </a:effectLst>
                </a:rPr>
                <a:t>NO</a:t>
              </a:r>
              <a:endParaRPr lang="ja-JP" altLang="en-US" sz="2000" b="1" cap="none" spc="0">
                <a:ln w="0"/>
                <a:solidFill>
                  <a:srgbClr val="FF0000"/>
                </a:solidFill>
                <a:effectLst>
                  <a:outerShdw blurRad="38100" dist="19050" dir="2700000" algn="tl" rotWithShape="0">
                    <a:schemeClr val="dk1">
                      <a:alpha val="40000"/>
                    </a:schemeClr>
                  </a:outerShdw>
                </a:effectLst>
              </a:endParaRPr>
            </a:p>
          </p:txBody>
        </p:sp>
        <p:cxnSp>
          <p:nvCxnSpPr>
            <p:cNvPr id="20" name="直線矢印コネクタ 19">
              <a:extLst>
                <a:ext uri="{FF2B5EF4-FFF2-40B4-BE49-F238E27FC236}">
                  <a16:creationId xmlns:a16="http://schemas.microsoft.com/office/drawing/2014/main" id="{1213F076-4826-3D4B-AD17-7F4E4E7DE2BF}"/>
                </a:ext>
              </a:extLst>
            </p:cNvPr>
            <p:cNvCxnSpPr>
              <a:cxnSpLocks/>
              <a:stCxn id="12" idx="2"/>
              <a:endCxn id="28" idx="0"/>
            </p:cNvCxnSpPr>
            <p:nvPr/>
          </p:nvCxnSpPr>
          <p:spPr>
            <a:xfrm flipH="1">
              <a:off x="3030342" y="3618881"/>
              <a:ext cx="1297334" cy="956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9CD0F973-F81E-6146-8CA4-4A3316A238CF}"/>
                </a:ext>
              </a:extLst>
            </p:cNvPr>
            <p:cNvSpPr/>
            <p:nvPr/>
          </p:nvSpPr>
          <p:spPr>
            <a:xfrm>
              <a:off x="2769973" y="3829238"/>
              <a:ext cx="696024" cy="400110"/>
            </a:xfrm>
            <a:prstGeom prst="rect">
              <a:avLst/>
            </a:prstGeom>
            <a:noFill/>
            <a:ln>
              <a:noFill/>
            </a:ln>
          </p:spPr>
          <p:txBody>
            <a:bodyPr wrap="none" lIns="91440" tIns="45720" rIns="91440" bIns="45720">
              <a:spAutoFit/>
            </a:bodyPr>
            <a:lstStyle/>
            <a:p>
              <a:pPr algn="ctr"/>
              <a:r>
                <a:rPr lang="en-US" altLang="ja-JP" sz="2000" b="1" cap="none" spc="0" dirty="0">
                  <a:ln w="0"/>
                  <a:solidFill>
                    <a:srgbClr val="0070C0"/>
                  </a:solidFill>
                  <a:effectLst>
                    <a:outerShdw blurRad="38100" dist="19050" dir="2700000" algn="tl" rotWithShape="0">
                      <a:schemeClr val="dk1">
                        <a:alpha val="40000"/>
                      </a:schemeClr>
                    </a:outerShdw>
                  </a:effectLst>
                </a:rPr>
                <a:t>YES</a:t>
              </a:r>
              <a:endParaRPr lang="ja-JP" altLang="en-US" sz="2000" b="1" cap="none" spc="0">
                <a:ln w="0"/>
                <a:solidFill>
                  <a:srgbClr val="0070C0"/>
                </a:solidFill>
                <a:effectLst>
                  <a:outerShdw blurRad="38100" dist="19050" dir="2700000" algn="tl" rotWithShape="0">
                    <a:schemeClr val="dk1">
                      <a:alpha val="40000"/>
                    </a:schemeClr>
                  </a:outerShdw>
                </a:effectLst>
              </a:endParaRPr>
            </a:p>
          </p:txBody>
        </p:sp>
        <p:cxnSp>
          <p:nvCxnSpPr>
            <p:cNvPr id="23" name="直線矢印コネクタ 22">
              <a:extLst>
                <a:ext uri="{FF2B5EF4-FFF2-40B4-BE49-F238E27FC236}">
                  <a16:creationId xmlns:a16="http://schemas.microsoft.com/office/drawing/2014/main" id="{3A441585-CB30-2B4B-82A9-2BFC4E025952}"/>
                </a:ext>
              </a:extLst>
            </p:cNvPr>
            <p:cNvCxnSpPr>
              <a:cxnSpLocks/>
              <a:stCxn id="12" idx="2"/>
              <a:endCxn id="55" idx="0"/>
            </p:cNvCxnSpPr>
            <p:nvPr/>
          </p:nvCxnSpPr>
          <p:spPr>
            <a:xfrm>
              <a:off x="4327676" y="3618881"/>
              <a:ext cx="1343764" cy="98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DCD74623-2EEA-FF4F-A7F0-C7A499B37F0A}"/>
                </a:ext>
              </a:extLst>
            </p:cNvPr>
            <p:cNvSpPr/>
            <p:nvPr/>
          </p:nvSpPr>
          <p:spPr>
            <a:xfrm>
              <a:off x="5061189" y="3829238"/>
              <a:ext cx="580608" cy="400110"/>
            </a:xfrm>
            <a:prstGeom prst="rect">
              <a:avLst/>
            </a:prstGeom>
            <a:noFill/>
            <a:ln>
              <a:noFill/>
            </a:ln>
          </p:spPr>
          <p:txBody>
            <a:bodyPr wrap="none" lIns="91440" tIns="45720" rIns="91440" bIns="45720">
              <a:spAutoFit/>
            </a:bodyPr>
            <a:lstStyle/>
            <a:p>
              <a:pPr algn="ctr"/>
              <a:r>
                <a:rPr lang="en-US" altLang="ja-JP" sz="2000" b="1" cap="none" spc="0" dirty="0">
                  <a:ln w="0"/>
                  <a:solidFill>
                    <a:srgbClr val="FF0000"/>
                  </a:solidFill>
                  <a:effectLst>
                    <a:outerShdw blurRad="38100" dist="19050" dir="2700000" algn="tl" rotWithShape="0">
                      <a:schemeClr val="dk1">
                        <a:alpha val="40000"/>
                      </a:schemeClr>
                    </a:outerShdw>
                  </a:effectLst>
                </a:rPr>
                <a:t>NO</a:t>
              </a:r>
              <a:endParaRPr lang="ja-JP" altLang="en-US" sz="2000" b="1" cap="none" spc="0">
                <a:ln w="0"/>
                <a:solidFill>
                  <a:srgbClr val="FF0000"/>
                </a:solidFill>
                <a:effectLst>
                  <a:outerShdw blurRad="38100" dist="19050" dir="2700000" algn="tl" rotWithShape="0">
                    <a:schemeClr val="dk1">
                      <a:alpha val="40000"/>
                    </a:schemeClr>
                  </a:outerShdw>
                </a:effectLst>
              </a:endParaRPr>
            </a:p>
          </p:txBody>
        </p:sp>
        <p:sp>
          <p:nvSpPr>
            <p:cNvPr id="28" name="円/楕円 27">
              <a:extLst>
                <a:ext uri="{FF2B5EF4-FFF2-40B4-BE49-F238E27FC236}">
                  <a16:creationId xmlns:a16="http://schemas.microsoft.com/office/drawing/2014/main" id="{59DF78CE-7A22-3F4D-9352-6360AE1EB043}"/>
                </a:ext>
              </a:extLst>
            </p:cNvPr>
            <p:cNvSpPr/>
            <p:nvPr/>
          </p:nvSpPr>
          <p:spPr>
            <a:xfrm>
              <a:off x="2760342" y="457552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cxnSp>
          <p:nvCxnSpPr>
            <p:cNvPr id="32" name="直線矢印コネクタ 31">
              <a:extLst>
                <a:ext uri="{FF2B5EF4-FFF2-40B4-BE49-F238E27FC236}">
                  <a16:creationId xmlns:a16="http://schemas.microsoft.com/office/drawing/2014/main" id="{10332962-A949-0746-ADBB-2897554253FD}"/>
                </a:ext>
              </a:extLst>
            </p:cNvPr>
            <p:cNvCxnSpPr>
              <a:cxnSpLocks/>
              <a:stCxn id="16" idx="2"/>
              <a:endCxn id="44" idx="0"/>
            </p:cNvCxnSpPr>
            <p:nvPr/>
          </p:nvCxnSpPr>
          <p:spPr>
            <a:xfrm flipH="1">
              <a:off x="7280226" y="3618881"/>
              <a:ext cx="808596" cy="956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BCBF1BDF-60FD-E440-81AE-33B5260E7A97}"/>
                </a:ext>
              </a:extLst>
            </p:cNvPr>
            <p:cNvSpPr/>
            <p:nvPr/>
          </p:nvSpPr>
          <p:spPr>
            <a:xfrm>
              <a:off x="6989765" y="3832060"/>
              <a:ext cx="696024" cy="400110"/>
            </a:xfrm>
            <a:prstGeom prst="rect">
              <a:avLst/>
            </a:prstGeom>
            <a:noFill/>
            <a:ln>
              <a:noFill/>
            </a:ln>
          </p:spPr>
          <p:txBody>
            <a:bodyPr wrap="none" lIns="91440" tIns="45720" rIns="91440" bIns="45720">
              <a:spAutoFit/>
            </a:bodyPr>
            <a:lstStyle/>
            <a:p>
              <a:pPr algn="ctr"/>
              <a:r>
                <a:rPr lang="en-US" altLang="ja-JP" sz="2000" b="1" cap="none" spc="0" dirty="0">
                  <a:ln w="0"/>
                  <a:solidFill>
                    <a:srgbClr val="0070C0"/>
                  </a:solidFill>
                  <a:effectLst>
                    <a:outerShdw blurRad="38100" dist="19050" dir="2700000" algn="tl" rotWithShape="0">
                      <a:schemeClr val="dk1">
                        <a:alpha val="40000"/>
                      </a:schemeClr>
                    </a:outerShdw>
                  </a:effectLst>
                </a:rPr>
                <a:t>YES</a:t>
              </a:r>
              <a:endParaRPr lang="ja-JP" altLang="en-US" sz="2000" b="1" cap="none" spc="0">
                <a:ln w="0"/>
                <a:solidFill>
                  <a:srgbClr val="0070C0"/>
                </a:solidFill>
                <a:effectLst>
                  <a:outerShdw blurRad="38100" dist="19050" dir="2700000" algn="tl" rotWithShape="0">
                    <a:schemeClr val="dk1">
                      <a:alpha val="40000"/>
                    </a:schemeClr>
                  </a:outerShdw>
                </a:effectLst>
              </a:endParaRPr>
            </a:p>
          </p:txBody>
        </p:sp>
        <p:cxnSp>
          <p:nvCxnSpPr>
            <p:cNvPr id="34" name="直線矢印コネクタ 33">
              <a:extLst>
                <a:ext uri="{FF2B5EF4-FFF2-40B4-BE49-F238E27FC236}">
                  <a16:creationId xmlns:a16="http://schemas.microsoft.com/office/drawing/2014/main" id="{255283AF-590F-774B-ABF5-1796517C30CA}"/>
                </a:ext>
              </a:extLst>
            </p:cNvPr>
            <p:cNvCxnSpPr>
              <a:cxnSpLocks/>
              <a:stCxn id="16" idx="2"/>
              <a:endCxn id="46" idx="0"/>
            </p:cNvCxnSpPr>
            <p:nvPr/>
          </p:nvCxnSpPr>
          <p:spPr>
            <a:xfrm>
              <a:off x="8088822" y="3618881"/>
              <a:ext cx="884677" cy="98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CD29E575-626E-F045-A81E-00C302D3A4FF}"/>
                </a:ext>
              </a:extLst>
            </p:cNvPr>
            <p:cNvSpPr/>
            <p:nvPr/>
          </p:nvSpPr>
          <p:spPr>
            <a:xfrm>
              <a:off x="8586809" y="3829238"/>
              <a:ext cx="580608" cy="400110"/>
            </a:xfrm>
            <a:prstGeom prst="rect">
              <a:avLst/>
            </a:prstGeom>
            <a:noFill/>
            <a:ln>
              <a:noFill/>
            </a:ln>
          </p:spPr>
          <p:txBody>
            <a:bodyPr wrap="none" lIns="91440" tIns="45720" rIns="91440" bIns="45720">
              <a:spAutoFit/>
            </a:bodyPr>
            <a:lstStyle/>
            <a:p>
              <a:pPr algn="ctr"/>
              <a:r>
                <a:rPr lang="en-US" altLang="ja-JP" sz="2000" b="1" cap="none" spc="0" dirty="0">
                  <a:ln w="0"/>
                  <a:solidFill>
                    <a:srgbClr val="FF0000"/>
                  </a:solidFill>
                  <a:effectLst>
                    <a:outerShdw blurRad="38100" dist="19050" dir="2700000" algn="tl" rotWithShape="0">
                      <a:schemeClr val="dk1">
                        <a:alpha val="40000"/>
                      </a:schemeClr>
                    </a:outerShdw>
                  </a:effectLst>
                </a:rPr>
                <a:t>NO</a:t>
              </a:r>
              <a:endParaRPr lang="ja-JP" altLang="en-US" sz="2000" b="1" cap="none" spc="0">
                <a:ln w="0"/>
                <a:solidFill>
                  <a:srgbClr val="FF0000"/>
                </a:solidFill>
                <a:effectLst>
                  <a:outerShdw blurRad="38100" dist="19050" dir="2700000" algn="tl" rotWithShape="0">
                    <a:schemeClr val="dk1">
                      <a:alpha val="40000"/>
                    </a:schemeClr>
                  </a:outerShdw>
                </a:effectLst>
              </a:endParaRPr>
            </a:p>
          </p:txBody>
        </p:sp>
        <p:sp>
          <p:nvSpPr>
            <p:cNvPr id="44" name="円/楕円 43">
              <a:extLst>
                <a:ext uri="{FF2B5EF4-FFF2-40B4-BE49-F238E27FC236}">
                  <a16:creationId xmlns:a16="http://schemas.microsoft.com/office/drawing/2014/main" id="{00B7DF9E-0512-5340-86A0-8C0C5761BEE6}"/>
                </a:ext>
              </a:extLst>
            </p:cNvPr>
            <p:cNvSpPr/>
            <p:nvPr/>
          </p:nvSpPr>
          <p:spPr>
            <a:xfrm>
              <a:off x="7010226" y="4575521"/>
              <a:ext cx="540000" cy="54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46" name="正方形/長方形 45">
              <a:extLst>
                <a:ext uri="{FF2B5EF4-FFF2-40B4-BE49-F238E27FC236}">
                  <a16:creationId xmlns:a16="http://schemas.microsoft.com/office/drawing/2014/main" id="{71BE9A78-6912-A344-A521-34D6070831A4}"/>
                </a:ext>
              </a:extLst>
            </p:cNvPr>
            <p:cNvSpPr/>
            <p:nvPr/>
          </p:nvSpPr>
          <p:spPr>
            <a:xfrm>
              <a:off x="8476788" y="4601212"/>
              <a:ext cx="993422" cy="3693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A5=4</a:t>
              </a:r>
            </a:p>
          </p:txBody>
        </p:sp>
        <p:cxnSp>
          <p:nvCxnSpPr>
            <p:cNvPr id="47" name="直線矢印コネクタ 46">
              <a:extLst>
                <a:ext uri="{FF2B5EF4-FFF2-40B4-BE49-F238E27FC236}">
                  <a16:creationId xmlns:a16="http://schemas.microsoft.com/office/drawing/2014/main" id="{9B26EA91-C941-6449-9740-04ADE132A49B}"/>
                </a:ext>
              </a:extLst>
            </p:cNvPr>
            <p:cNvCxnSpPr>
              <a:cxnSpLocks/>
              <a:stCxn id="46" idx="2"/>
              <a:endCxn id="51" idx="0"/>
            </p:cNvCxnSpPr>
            <p:nvPr/>
          </p:nvCxnSpPr>
          <p:spPr>
            <a:xfrm flipH="1">
              <a:off x="8164903" y="4970544"/>
              <a:ext cx="808596" cy="956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6157CB5D-AD9D-DA48-80E2-0B9C50A72DA6}"/>
                </a:ext>
              </a:extLst>
            </p:cNvPr>
            <p:cNvSpPr/>
            <p:nvPr/>
          </p:nvSpPr>
          <p:spPr>
            <a:xfrm>
              <a:off x="7874442" y="5183723"/>
              <a:ext cx="696024" cy="400110"/>
            </a:xfrm>
            <a:prstGeom prst="rect">
              <a:avLst/>
            </a:prstGeom>
            <a:noFill/>
            <a:ln>
              <a:noFill/>
            </a:ln>
          </p:spPr>
          <p:txBody>
            <a:bodyPr wrap="none" lIns="91440" tIns="45720" rIns="91440" bIns="45720">
              <a:spAutoFit/>
            </a:bodyPr>
            <a:lstStyle/>
            <a:p>
              <a:pPr algn="ctr"/>
              <a:r>
                <a:rPr lang="en-US" altLang="ja-JP" sz="2000" b="1" cap="none" spc="0" dirty="0">
                  <a:ln w="0"/>
                  <a:solidFill>
                    <a:srgbClr val="0070C0"/>
                  </a:solidFill>
                  <a:effectLst>
                    <a:outerShdw blurRad="38100" dist="19050" dir="2700000" algn="tl" rotWithShape="0">
                      <a:schemeClr val="dk1">
                        <a:alpha val="40000"/>
                      </a:schemeClr>
                    </a:outerShdw>
                  </a:effectLst>
                </a:rPr>
                <a:t>YES</a:t>
              </a:r>
              <a:endParaRPr lang="ja-JP" altLang="en-US" sz="2000" b="1" cap="none" spc="0">
                <a:ln w="0"/>
                <a:solidFill>
                  <a:srgbClr val="0070C0"/>
                </a:solidFill>
                <a:effectLst>
                  <a:outerShdw blurRad="38100" dist="19050" dir="2700000" algn="tl" rotWithShape="0">
                    <a:schemeClr val="dk1">
                      <a:alpha val="40000"/>
                    </a:schemeClr>
                  </a:outerShdw>
                </a:effectLst>
              </a:endParaRPr>
            </a:p>
          </p:txBody>
        </p:sp>
        <p:cxnSp>
          <p:nvCxnSpPr>
            <p:cNvPr id="49" name="直線矢印コネクタ 48">
              <a:extLst>
                <a:ext uri="{FF2B5EF4-FFF2-40B4-BE49-F238E27FC236}">
                  <a16:creationId xmlns:a16="http://schemas.microsoft.com/office/drawing/2014/main" id="{8E13D0D6-9944-1744-A8E6-49940DD01C22}"/>
                </a:ext>
              </a:extLst>
            </p:cNvPr>
            <p:cNvCxnSpPr>
              <a:cxnSpLocks/>
              <a:stCxn id="46" idx="2"/>
              <a:endCxn id="53" idx="0"/>
            </p:cNvCxnSpPr>
            <p:nvPr/>
          </p:nvCxnSpPr>
          <p:spPr>
            <a:xfrm>
              <a:off x="8973499" y="4970544"/>
              <a:ext cx="884677" cy="956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42160414-D7F7-BC44-8B99-9AC6E05A2683}"/>
                </a:ext>
              </a:extLst>
            </p:cNvPr>
            <p:cNvSpPr/>
            <p:nvPr/>
          </p:nvSpPr>
          <p:spPr>
            <a:xfrm>
              <a:off x="9471486" y="5180901"/>
              <a:ext cx="580608" cy="400110"/>
            </a:xfrm>
            <a:prstGeom prst="rect">
              <a:avLst/>
            </a:prstGeom>
            <a:noFill/>
            <a:ln>
              <a:noFill/>
            </a:ln>
          </p:spPr>
          <p:txBody>
            <a:bodyPr wrap="none" lIns="91440" tIns="45720" rIns="91440" bIns="45720">
              <a:spAutoFit/>
            </a:bodyPr>
            <a:lstStyle/>
            <a:p>
              <a:pPr algn="ctr"/>
              <a:r>
                <a:rPr lang="en-US" altLang="ja-JP" sz="2000" b="1" cap="none" spc="0" dirty="0">
                  <a:ln w="0"/>
                  <a:solidFill>
                    <a:srgbClr val="FF0000"/>
                  </a:solidFill>
                  <a:effectLst>
                    <a:outerShdw blurRad="38100" dist="19050" dir="2700000" algn="tl" rotWithShape="0">
                      <a:schemeClr val="dk1">
                        <a:alpha val="40000"/>
                      </a:schemeClr>
                    </a:outerShdw>
                  </a:effectLst>
                </a:rPr>
                <a:t>NO</a:t>
              </a:r>
              <a:endParaRPr lang="ja-JP" altLang="en-US" sz="2000" b="1" cap="none" spc="0">
                <a:ln w="0"/>
                <a:solidFill>
                  <a:srgbClr val="FF0000"/>
                </a:solidFill>
                <a:effectLst>
                  <a:outerShdw blurRad="38100" dist="19050" dir="2700000" algn="tl" rotWithShape="0">
                    <a:schemeClr val="dk1">
                      <a:alpha val="40000"/>
                    </a:schemeClr>
                  </a:outerShdw>
                </a:effectLst>
              </a:endParaRPr>
            </a:p>
          </p:txBody>
        </p:sp>
        <p:sp>
          <p:nvSpPr>
            <p:cNvPr id="51" name="円/楕円 50">
              <a:extLst>
                <a:ext uri="{FF2B5EF4-FFF2-40B4-BE49-F238E27FC236}">
                  <a16:creationId xmlns:a16="http://schemas.microsoft.com/office/drawing/2014/main" id="{274E11C9-7F16-8E4E-91A2-69CA46488B49}"/>
                </a:ext>
              </a:extLst>
            </p:cNvPr>
            <p:cNvSpPr/>
            <p:nvPr/>
          </p:nvSpPr>
          <p:spPr>
            <a:xfrm>
              <a:off x="7894903" y="5927184"/>
              <a:ext cx="540000" cy="54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53" name="円/楕円 52">
              <a:extLst>
                <a:ext uri="{FF2B5EF4-FFF2-40B4-BE49-F238E27FC236}">
                  <a16:creationId xmlns:a16="http://schemas.microsoft.com/office/drawing/2014/main" id="{B765AF0D-322C-0940-B19D-EB11B8237DC3}"/>
                </a:ext>
              </a:extLst>
            </p:cNvPr>
            <p:cNvSpPr/>
            <p:nvPr/>
          </p:nvSpPr>
          <p:spPr>
            <a:xfrm>
              <a:off x="9588176" y="592718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55" name="正方形/長方形 54">
              <a:extLst>
                <a:ext uri="{FF2B5EF4-FFF2-40B4-BE49-F238E27FC236}">
                  <a16:creationId xmlns:a16="http://schemas.microsoft.com/office/drawing/2014/main" id="{32ED8AA0-C0E9-734F-9D3E-A0648EB6A2EF}"/>
                </a:ext>
              </a:extLst>
            </p:cNvPr>
            <p:cNvSpPr/>
            <p:nvPr/>
          </p:nvSpPr>
          <p:spPr>
            <a:xfrm>
              <a:off x="5174729" y="4601212"/>
              <a:ext cx="993422" cy="3693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A2=3</a:t>
              </a:r>
            </a:p>
          </p:txBody>
        </p:sp>
        <p:cxnSp>
          <p:nvCxnSpPr>
            <p:cNvPr id="56" name="直線矢印コネクタ 55">
              <a:extLst>
                <a:ext uri="{FF2B5EF4-FFF2-40B4-BE49-F238E27FC236}">
                  <a16:creationId xmlns:a16="http://schemas.microsoft.com/office/drawing/2014/main" id="{33893CCB-02AC-D044-9E56-6687801433F6}"/>
                </a:ext>
              </a:extLst>
            </p:cNvPr>
            <p:cNvCxnSpPr>
              <a:cxnSpLocks/>
              <a:stCxn id="55" idx="2"/>
              <a:endCxn id="60" idx="0"/>
            </p:cNvCxnSpPr>
            <p:nvPr/>
          </p:nvCxnSpPr>
          <p:spPr>
            <a:xfrm flipH="1">
              <a:off x="4862844" y="4970544"/>
              <a:ext cx="808596" cy="956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4BB942BA-2089-7D4F-8CE3-93BCAE7423F5}"/>
                </a:ext>
              </a:extLst>
            </p:cNvPr>
            <p:cNvSpPr/>
            <p:nvPr/>
          </p:nvSpPr>
          <p:spPr>
            <a:xfrm>
              <a:off x="4572383" y="5183723"/>
              <a:ext cx="696024" cy="400110"/>
            </a:xfrm>
            <a:prstGeom prst="rect">
              <a:avLst/>
            </a:prstGeom>
            <a:noFill/>
            <a:ln>
              <a:noFill/>
            </a:ln>
          </p:spPr>
          <p:txBody>
            <a:bodyPr wrap="none" lIns="91440" tIns="45720" rIns="91440" bIns="45720">
              <a:spAutoFit/>
            </a:bodyPr>
            <a:lstStyle/>
            <a:p>
              <a:pPr algn="ctr"/>
              <a:r>
                <a:rPr lang="en-US" altLang="ja-JP" sz="2000" b="1" cap="none" spc="0" dirty="0">
                  <a:ln w="0"/>
                  <a:solidFill>
                    <a:srgbClr val="0070C0"/>
                  </a:solidFill>
                  <a:effectLst>
                    <a:outerShdw blurRad="38100" dist="19050" dir="2700000" algn="tl" rotWithShape="0">
                      <a:schemeClr val="dk1">
                        <a:alpha val="40000"/>
                      </a:schemeClr>
                    </a:outerShdw>
                  </a:effectLst>
                </a:rPr>
                <a:t>YES</a:t>
              </a:r>
              <a:endParaRPr lang="ja-JP" altLang="en-US" sz="2000" b="1" cap="none" spc="0">
                <a:ln w="0"/>
                <a:solidFill>
                  <a:srgbClr val="0070C0"/>
                </a:solidFill>
                <a:effectLst>
                  <a:outerShdw blurRad="38100" dist="19050" dir="2700000" algn="tl" rotWithShape="0">
                    <a:schemeClr val="dk1">
                      <a:alpha val="40000"/>
                    </a:schemeClr>
                  </a:outerShdw>
                </a:effectLst>
              </a:endParaRPr>
            </a:p>
          </p:txBody>
        </p:sp>
        <p:cxnSp>
          <p:nvCxnSpPr>
            <p:cNvPr id="58" name="直線矢印コネクタ 57">
              <a:extLst>
                <a:ext uri="{FF2B5EF4-FFF2-40B4-BE49-F238E27FC236}">
                  <a16:creationId xmlns:a16="http://schemas.microsoft.com/office/drawing/2014/main" id="{BE2EDD61-FDE9-F947-8B7A-221FC997B263}"/>
                </a:ext>
              </a:extLst>
            </p:cNvPr>
            <p:cNvCxnSpPr>
              <a:cxnSpLocks/>
              <a:stCxn id="55" idx="2"/>
              <a:endCxn id="63" idx="0"/>
            </p:cNvCxnSpPr>
            <p:nvPr/>
          </p:nvCxnSpPr>
          <p:spPr>
            <a:xfrm>
              <a:off x="5671440" y="4970544"/>
              <a:ext cx="883975" cy="982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518A5839-F105-D64C-A813-FFF8DB94C185}"/>
                </a:ext>
              </a:extLst>
            </p:cNvPr>
            <p:cNvSpPr/>
            <p:nvPr/>
          </p:nvSpPr>
          <p:spPr>
            <a:xfrm>
              <a:off x="6169427" y="5180901"/>
              <a:ext cx="580608" cy="400110"/>
            </a:xfrm>
            <a:prstGeom prst="rect">
              <a:avLst/>
            </a:prstGeom>
            <a:noFill/>
            <a:ln>
              <a:noFill/>
            </a:ln>
          </p:spPr>
          <p:txBody>
            <a:bodyPr wrap="none" lIns="91440" tIns="45720" rIns="91440" bIns="45720">
              <a:spAutoFit/>
            </a:bodyPr>
            <a:lstStyle/>
            <a:p>
              <a:pPr algn="ctr"/>
              <a:r>
                <a:rPr lang="en-US" altLang="ja-JP" sz="2000" b="1" cap="none" spc="0" dirty="0">
                  <a:ln w="0"/>
                  <a:solidFill>
                    <a:srgbClr val="FF0000"/>
                  </a:solidFill>
                  <a:effectLst>
                    <a:outerShdw blurRad="38100" dist="19050" dir="2700000" algn="tl" rotWithShape="0">
                      <a:schemeClr val="dk1">
                        <a:alpha val="40000"/>
                      </a:schemeClr>
                    </a:outerShdw>
                  </a:effectLst>
                </a:rPr>
                <a:t>NO</a:t>
              </a:r>
              <a:endParaRPr lang="ja-JP" altLang="en-US" sz="2000" b="1" cap="none" spc="0">
                <a:ln w="0"/>
                <a:solidFill>
                  <a:srgbClr val="FF0000"/>
                </a:solidFill>
                <a:effectLst>
                  <a:outerShdw blurRad="38100" dist="19050" dir="2700000" algn="tl" rotWithShape="0">
                    <a:schemeClr val="dk1">
                      <a:alpha val="40000"/>
                    </a:schemeClr>
                  </a:outerShdw>
                </a:effectLst>
              </a:endParaRPr>
            </a:p>
          </p:txBody>
        </p:sp>
        <p:sp>
          <p:nvSpPr>
            <p:cNvPr id="60" name="円/楕円 59">
              <a:extLst>
                <a:ext uri="{FF2B5EF4-FFF2-40B4-BE49-F238E27FC236}">
                  <a16:creationId xmlns:a16="http://schemas.microsoft.com/office/drawing/2014/main" id="{8997EFA2-9F42-8146-BD08-3821BBA518CD}"/>
                </a:ext>
              </a:extLst>
            </p:cNvPr>
            <p:cNvSpPr/>
            <p:nvPr/>
          </p:nvSpPr>
          <p:spPr>
            <a:xfrm>
              <a:off x="4592844" y="5927184"/>
              <a:ext cx="540000" cy="54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63" name="円/楕円 62">
              <a:extLst>
                <a:ext uri="{FF2B5EF4-FFF2-40B4-BE49-F238E27FC236}">
                  <a16:creationId xmlns:a16="http://schemas.microsoft.com/office/drawing/2014/main" id="{FDBAD94A-BF0C-7445-9AC0-BA2563CC2077}"/>
                </a:ext>
              </a:extLst>
            </p:cNvPr>
            <p:cNvSpPr/>
            <p:nvPr/>
          </p:nvSpPr>
          <p:spPr>
            <a:xfrm>
              <a:off x="6285415" y="5952875"/>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grpSp>
      <p:sp>
        <p:nvSpPr>
          <p:cNvPr id="37" name="コンテンツ プレースホルダー 3">
            <a:extLst>
              <a:ext uri="{FF2B5EF4-FFF2-40B4-BE49-F238E27FC236}">
                <a16:creationId xmlns:a16="http://schemas.microsoft.com/office/drawing/2014/main" id="{69331D8B-025D-194E-9ABA-40E4F724FC44}"/>
              </a:ext>
            </a:extLst>
          </p:cNvPr>
          <p:cNvSpPr>
            <a:spLocks noGrp="1"/>
          </p:cNvSpPr>
          <p:nvPr>
            <p:ph idx="1"/>
          </p:nvPr>
        </p:nvSpPr>
        <p:spPr>
          <a:xfrm>
            <a:off x="838200" y="1825625"/>
            <a:ext cx="10515600" cy="4351338"/>
          </a:xfrm>
        </p:spPr>
        <p:txBody>
          <a:bodyPr/>
          <a:lstStyle/>
          <a:p>
            <a:r>
              <a:rPr lang="en-US" altLang="ja-JP" dirty="0"/>
              <a:t>MONK3 Decision Trees</a:t>
            </a:r>
          </a:p>
        </p:txBody>
      </p:sp>
    </p:spTree>
    <p:extLst>
      <p:ext uri="{BB962C8B-B14F-4D97-AF65-F5344CB8AC3E}">
        <p14:creationId xmlns:p14="http://schemas.microsoft.com/office/powerpoint/2010/main" val="708634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6B9657A3-FD8E-954E-9A69-59F3BA163FF5}"/>
              </a:ext>
            </a:extLst>
          </p:cNvPr>
          <p:cNvSpPr txBox="1"/>
          <p:nvPr/>
        </p:nvSpPr>
        <p:spPr>
          <a:xfrm>
            <a:off x="1389888" y="2157984"/>
            <a:ext cx="184731" cy="369332"/>
          </a:xfrm>
          <a:prstGeom prst="rect">
            <a:avLst/>
          </a:prstGeom>
          <a:noFill/>
        </p:spPr>
        <p:txBody>
          <a:bodyPr wrap="none" rtlCol="0">
            <a:spAutoFit/>
          </a:bodyPr>
          <a:lstStyle/>
          <a:p>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3411722623"/>
              </p:ext>
            </p:extLst>
          </p:nvPr>
        </p:nvGraphicFramePr>
        <p:xfrm>
          <a:off x="3414907" y="4017724"/>
          <a:ext cx="5362184" cy="1756775"/>
        </p:xfrm>
        <a:graphic>
          <a:graphicData uri="http://schemas.openxmlformats.org/drawingml/2006/table">
            <a:tbl>
              <a:tblPr firstRow="1" bandRow="1">
                <a:tableStyleId>{5C22544A-7EE6-4342-B048-85BDC9FD1C3A}</a:tableStyleId>
              </a:tblPr>
              <a:tblGrid>
                <a:gridCol w="1711483">
                  <a:extLst>
                    <a:ext uri="{9D8B030D-6E8A-4147-A177-3AD203B41FA5}">
                      <a16:colId xmlns:a16="http://schemas.microsoft.com/office/drawing/2014/main" val="9165359"/>
                    </a:ext>
                  </a:extLst>
                </a:gridCol>
                <a:gridCol w="3650701">
                  <a:extLst>
                    <a:ext uri="{9D8B030D-6E8A-4147-A177-3AD203B41FA5}">
                      <a16:colId xmlns:a16="http://schemas.microsoft.com/office/drawing/2014/main" val="400303292"/>
                    </a:ext>
                  </a:extLst>
                </a:gridCol>
              </a:tblGrid>
              <a:tr h="429016">
                <a:tc>
                  <a:txBody>
                    <a:bodyPr/>
                    <a:lstStyle/>
                    <a:p>
                      <a:r>
                        <a:rPr kumimoji="1" lang="en-US" altLang="ja-JP" dirty="0"/>
                        <a:t>Dataset</a:t>
                      </a:r>
                      <a:endParaRPr kumimoji="1" lang="ja-JP" altLang="en-US" dirty="0"/>
                    </a:p>
                  </a:txBody>
                  <a:tcPr/>
                </a:tc>
                <a:tc>
                  <a:txBody>
                    <a:bodyPr/>
                    <a:lstStyle/>
                    <a:p>
                      <a:r>
                        <a:rPr kumimoji="1" lang="en-US" altLang="ja-JP" sz="1800" b="0" i="0" u="none" strike="noStrike" kern="1200" baseline="0" dirty="0">
                          <a:solidFill>
                            <a:schemeClr val="lt1"/>
                          </a:solidFill>
                          <a:latin typeface="+mn-lt"/>
                          <a:ea typeface="+mn-ea"/>
                          <a:cs typeface="+mn-cs"/>
                        </a:rPr>
                        <a:t>Entropy</a:t>
                      </a:r>
                      <a:endParaRPr kumimoji="1" lang="ja-JP" altLang="en-US" dirty="0"/>
                    </a:p>
                  </a:txBody>
                  <a:tcPr/>
                </a:tc>
                <a:extLst>
                  <a:ext uri="{0D108BD9-81ED-4DB2-BD59-A6C34878D82A}">
                    <a16:rowId xmlns:a16="http://schemas.microsoft.com/office/drawing/2014/main" val="697982629"/>
                  </a:ext>
                </a:extLst>
              </a:tr>
              <a:tr h="473483">
                <a:tc>
                  <a:txBody>
                    <a:bodyPr/>
                    <a:lstStyle/>
                    <a:p>
                      <a:r>
                        <a:rPr kumimoji="1" lang="en-US" altLang="ja-JP" dirty="0"/>
                        <a:t>MONK-1</a:t>
                      </a:r>
                      <a:endParaRPr kumimoji="1" lang="ja-JP" altLang="en-US" dirty="0"/>
                    </a:p>
                  </a:txBody>
                  <a:tcPr/>
                </a:tc>
                <a:tc>
                  <a:txBody>
                    <a:bodyPr/>
                    <a:lstStyle/>
                    <a:p>
                      <a:r>
                        <a:rPr kumimoji="1" lang="en-US" altLang="ja-JP" dirty="0"/>
                        <a:t>1.0</a:t>
                      </a:r>
                      <a:endParaRPr kumimoji="1" lang="ja-JP" altLang="en-US" dirty="0"/>
                    </a:p>
                  </a:txBody>
                  <a:tcPr/>
                </a:tc>
                <a:extLst>
                  <a:ext uri="{0D108BD9-81ED-4DB2-BD59-A6C34878D82A}">
                    <a16:rowId xmlns:a16="http://schemas.microsoft.com/office/drawing/2014/main" val="1873945802"/>
                  </a:ext>
                </a:extLst>
              </a:tr>
              <a:tr h="453443">
                <a:tc>
                  <a:txBody>
                    <a:bodyPr/>
                    <a:lstStyle/>
                    <a:p>
                      <a:r>
                        <a:rPr kumimoji="1" lang="en-US" altLang="ja-JP" dirty="0"/>
                        <a:t>MONK-2</a:t>
                      </a:r>
                      <a:endParaRPr kumimoji="1" lang="ja-JP" altLang="en-US" dirty="0"/>
                    </a:p>
                  </a:txBody>
                  <a:tcPr/>
                </a:tc>
                <a:tc>
                  <a:txBody>
                    <a:bodyPr/>
                    <a:lstStyle/>
                    <a:p>
                      <a:r>
                        <a:rPr kumimoji="1" lang="en-US" altLang="ja-JP" dirty="0"/>
                        <a:t>0.9571</a:t>
                      </a:r>
                      <a:endParaRPr kumimoji="1" lang="ja-JP" altLang="en-US" dirty="0"/>
                    </a:p>
                  </a:txBody>
                  <a:tcPr/>
                </a:tc>
                <a:extLst>
                  <a:ext uri="{0D108BD9-81ED-4DB2-BD59-A6C34878D82A}">
                    <a16:rowId xmlns:a16="http://schemas.microsoft.com/office/drawing/2014/main" val="3926637006"/>
                  </a:ext>
                </a:extLst>
              </a:tr>
              <a:tr h="400833">
                <a:tc>
                  <a:txBody>
                    <a:bodyPr/>
                    <a:lstStyle/>
                    <a:p>
                      <a:r>
                        <a:rPr kumimoji="1" lang="en-US" altLang="ja-JP" dirty="0"/>
                        <a:t>MONK-3</a:t>
                      </a:r>
                      <a:endParaRPr kumimoji="1" lang="ja-JP" altLang="en-US" dirty="0"/>
                    </a:p>
                  </a:txBody>
                  <a:tcPr/>
                </a:tc>
                <a:tc>
                  <a:txBody>
                    <a:bodyPr/>
                    <a:lstStyle/>
                    <a:p>
                      <a:r>
                        <a:rPr kumimoji="1" lang="en-US" altLang="ja-JP" dirty="0"/>
                        <a:t>0.9998</a:t>
                      </a:r>
                      <a:endParaRPr kumimoji="1" lang="ja-JP" altLang="en-US" dirty="0"/>
                    </a:p>
                  </a:txBody>
                  <a:tcPr/>
                </a:tc>
                <a:extLst>
                  <a:ext uri="{0D108BD9-81ED-4DB2-BD59-A6C34878D82A}">
                    <a16:rowId xmlns:a16="http://schemas.microsoft.com/office/drawing/2014/main" val="409395814"/>
                  </a:ext>
                </a:extLst>
              </a:tr>
            </a:tbl>
          </a:graphicData>
        </a:graphic>
      </p:graphicFrame>
      <p:pic>
        <p:nvPicPr>
          <p:cNvPr id="6" name="図 5"/>
          <p:cNvPicPr>
            <a:picLocks noChangeAspect="1"/>
          </p:cNvPicPr>
          <p:nvPr/>
        </p:nvPicPr>
        <p:blipFill>
          <a:blip r:embed="rId2"/>
          <a:stretch>
            <a:fillRect/>
          </a:stretch>
        </p:blipFill>
        <p:spPr>
          <a:xfrm>
            <a:off x="3497578" y="1951192"/>
            <a:ext cx="5196841" cy="1152247"/>
          </a:xfrm>
          <a:prstGeom prst="rect">
            <a:avLst/>
          </a:prstGeom>
        </p:spPr>
      </p:pic>
      <p:sp>
        <p:nvSpPr>
          <p:cNvPr id="7" name="タイトル 1">
            <a:extLst>
              <a:ext uri="{FF2B5EF4-FFF2-40B4-BE49-F238E27FC236}">
                <a16:creationId xmlns:a16="http://schemas.microsoft.com/office/drawing/2014/main" id="{A2494F92-107F-F54B-9125-3CC2C2CC58D0}"/>
              </a:ext>
            </a:extLst>
          </p:cNvPr>
          <p:cNvSpPr txBox="1">
            <a:spLocks/>
          </p:cNvSpPr>
          <p:nvPr/>
        </p:nvSpPr>
        <p:spPr>
          <a:xfrm>
            <a:off x="838200" y="365125"/>
            <a:ext cx="10515600" cy="1325563"/>
          </a:xfrm>
          <a:prstGeom prst="rect">
            <a:avLst/>
          </a:prstGeom>
          <a:solidFill>
            <a:schemeClr val="bg2"/>
          </a:solidFill>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2000" b="1" dirty="0"/>
              <a:t>Assignment 1: The file </a:t>
            </a:r>
            <a:r>
              <a:rPr lang="en-US" altLang="ja-JP" sz="2000" b="1" dirty="0" err="1"/>
              <a:t>dtree.py</a:t>
            </a:r>
            <a:r>
              <a:rPr lang="en-US" altLang="ja-JP" sz="2000" b="1" dirty="0"/>
              <a:t> defines a function entropy which calculates the entropy of a </a:t>
            </a:r>
            <a:br>
              <a:rPr lang="en-US" altLang="ja-JP" sz="2000" b="1" dirty="0"/>
            </a:br>
            <a:r>
              <a:rPr lang="en-US" altLang="ja-JP" sz="2000" b="1" dirty="0"/>
              <a:t>                      dataset. Import this file along with the monks datasets and use it to calculate </a:t>
            </a:r>
            <a:br>
              <a:rPr lang="en-US" altLang="ja-JP" sz="2000" b="1" dirty="0"/>
            </a:br>
            <a:r>
              <a:rPr lang="en-US" altLang="ja-JP" sz="2000" b="1" dirty="0"/>
              <a:t>                      the entropy of the training datasets.</a:t>
            </a:r>
            <a:endParaRPr lang="ja-JP" altLang="en-US" sz="2000" b="1"/>
          </a:p>
        </p:txBody>
      </p:sp>
    </p:spTree>
    <p:extLst>
      <p:ext uri="{BB962C8B-B14F-4D97-AF65-F5344CB8AC3E}">
        <p14:creationId xmlns:p14="http://schemas.microsoft.com/office/powerpoint/2010/main" val="240015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0F9AD8-30B9-4743-A68D-BD54EAEAF3EB}"/>
              </a:ext>
            </a:extLst>
          </p:cNvPr>
          <p:cNvSpPr>
            <a:spLocks noGrp="1"/>
          </p:cNvSpPr>
          <p:nvPr>
            <p:ph type="title"/>
          </p:nvPr>
        </p:nvSpPr>
        <p:spPr>
          <a:solidFill>
            <a:schemeClr val="accent2">
              <a:lumMod val="20000"/>
              <a:lumOff val="80000"/>
            </a:schemeClr>
          </a:solidFill>
        </p:spPr>
        <p:txBody>
          <a:bodyPr>
            <a:normAutofit/>
          </a:bodyPr>
          <a:lstStyle/>
          <a:p>
            <a:r>
              <a:rPr lang="en-US" altLang="ja-JP" sz="2000" b="1" dirty="0"/>
              <a:t>Assignment 2: Explain entropy for a uniform distribution and a non-uniform distribution,</a:t>
            </a:r>
            <a:br>
              <a:rPr lang="en-US" altLang="ja-JP" sz="2000" b="1" dirty="0"/>
            </a:br>
            <a:r>
              <a:rPr lang="en-US" altLang="ja-JP" sz="2000" b="1" dirty="0"/>
              <a:t>                      </a:t>
            </a:r>
            <a:r>
              <a:rPr lang="en-US" altLang="ja-JP" sz="800" b="1" dirty="0"/>
              <a:t> </a:t>
            </a:r>
            <a:r>
              <a:rPr lang="en-US" altLang="ja-JP" sz="2000" b="1" dirty="0"/>
              <a:t>present some example distributions with high and low entropy.</a:t>
            </a:r>
            <a:endParaRPr kumimoji="1" lang="ja-JP" altLang="en-US" sz="2000" b="1" dirty="0"/>
          </a:p>
        </p:txBody>
      </p:sp>
      <p:sp>
        <p:nvSpPr>
          <p:cNvPr id="21" name="テキスト ボックス 20"/>
          <p:cNvSpPr txBox="1"/>
          <p:nvPr/>
        </p:nvSpPr>
        <p:spPr>
          <a:xfrm>
            <a:off x="818377" y="1690688"/>
            <a:ext cx="10062410" cy="461665"/>
          </a:xfrm>
          <a:prstGeom prst="rect">
            <a:avLst/>
          </a:prstGeom>
          <a:noFill/>
        </p:spPr>
        <p:txBody>
          <a:bodyPr wrap="square" rtlCol="0">
            <a:spAutoFit/>
          </a:bodyPr>
          <a:lstStyle/>
          <a:p>
            <a:r>
              <a:rPr lang="en-US" altLang="ja-JP" sz="2400" dirty="0"/>
              <a:t>Example of entropy:</a:t>
            </a:r>
            <a:endParaRPr kumimoji="1" lang="ja-JP" altLang="en-US" sz="2400" dirty="0"/>
          </a:p>
        </p:txBody>
      </p:sp>
      <mc:AlternateContent xmlns:mc="http://schemas.openxmlformats.org/markup-compatibility/2006" xmlns:a14="http://schemas.microsoft.com/office/drawing/2010/main">
        <mc:Choice Requires="a14">
          <p:sp>
            <p:nvSpPr>
              <p:cNvPr id="42" name="テキスト ボックス 41"/>
              <p:cNvSpPr txBox="1"/>
              <p:nvPr/>
            </p:nvSpPr>
            <p:spPr>
              <a:xfrm>
                <a:off x="818377" y="2150736"/>
                <a:ext cx="4993818" cy="7861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altLang="ja-JP" sz="2400" dirty="0" smtClean="0"/>
                        <m:t>Ent</m:t>
                      </m:r>
                      <m:r>
                        <m:rPr>
                          <m:nor/>
                        </m:rPr>
                        <a:rPr lang="en-US" altLang="ja-JP" sz="2400" dirty="0" smtClean="0"/>
                        <m:t>(</m:t>
                      </m:r>
                      <m:r>
                        <m:rPr>
                          <m:nor/>
                        </m:rPr>
                        <a:rPr lang="en-US" altLang="ja-JP" sz="2400" dirty="0" smtClean="0"/>
                        <m:t>B</m:t>
                      </m:r>
                      <m:r>
                        <m:rPr>
                          <m:nor/>
                        </m:rPr>
                        <a:rPr lang="en-US" altLang="ja-JP" sz="2400" dirty="0" smtClean="0"/>
                        <m:t>)=</m:t>
                      </m:r>
                      <m:r>
                        <a:rPr lang="en-US" altLang="ja-JP" sz="2400" i="1" dirty="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b="0" i="1" smtClean="0">
                              <a:latin typeface="Cambria Math" panose="02040503050406030204" pitchFamily="18" charset="0"/>
                            </a:rPr>
                            <m:t>2</m:t>
                          </m:r>
                        </m:num>
                        <m:den>
                          <m:r>
                            <a:rPr lang="en-US" altLang="ja-JP" sz="2400" b="0" i="1" smtClean="0">
                              <a:latin typeface="Cambria Math" panose="02040503050406030204" pitchFamily="18" charset="0"/>
                            </a:rPr>
                            <m:t>3</m:t>
                          </m:r>
                        </m:den>
                      </m:f>
                      <m:func>
                        <m:funcPr>
                          <m:ctrlPr>
                            <a:rPr lang="en-US" altLang="ja-JP" sz="2400" i="1">
                              <a:latin typeface="Cambria Math" panose="02040503050406030204" pitchFamily="18" charset="0"/>
                            </a:rPr>
                          </m:ctrlPr>
                        </m:funcPr>
                        <m:fNa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log</m:t>
                              </m:r>
                            </m:e>
                            <m:sub>
                              <m:r>
                                <a:rPr lang="en-US" altLang="ja-JP" sz="2400" i="1">
                                  <a:latin typeface="Cambria Math" panose="02040503050406030204" pitchFamily="18" charset="0"/>
                                </a:rPr>
                                <m:t>2</m:t>
                              </m:r>
                            </m:sub>
                          </m:sSub>
                        </m:fName>
                        <m:e>
                          <m:f>
                            <m:fPr>
                              <m:ctrlPr>
                                <a:rPr lang="en-US" altLang="ja-JP" sz="2400" i="1">
                                  <a:latin typeface="Cambria Math" panose="02040503050406030204" pitchFamily="18" charset="0"/>
                                </a:rPr>
                              </m:ctrlPr>
                            </m:fPr>
                            <m:num>
                              <m:r>
                                <a:rPr lang="en-US" altLang="ja-JP" sz="2400" b="0" i="1" smtClean="0">
                                  <a:latin typeface="Cambria Math" panose="02040503050406030204" pitchFamily="18" charset="0"/>
                                </a:rPr>
                                <m:t>2</m:t>
                              </m:r>
                            </m:num>
                            <m:den>
                              <m:r>
                                <a:rPr lang="en-US" altLang="ja-JP" sz="2400" b="0" i="1" smtClean="0">
                                  <a:latin typeface="Cambria Math" panose="02040503050406030204" pitchFamily="18" charset="0"/>
                                </a:rPr>
                                <m:t>3</m:t>
                              </m:r>
                            </m:den>
                          </m:f>
                        </m:e>
                      </m:func>
                      <m:r>
                        <a:rPr lang="en-US" altLang="ja-JP" sz="240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b="0" i="1" smtClean="0">
                              <a:latin typeface="Cambria Math" panose="02040503050406030204" pitchFamily="18" charset="0"/>
                            </a:rPr>
                            <m:t>3</m:t>
                          </m:r>
                        </m:den>
                      </m:f>
                      <m:func>
                        <m:funcPr>
                          <m:ctrlPr>
                            <a:rPr lang="en-US" altLang="ja-JP" sz="2400" i="1">
                              <a:latin typeface="Cambria Math" panose="02040503050406030204" pitchFamily="18" charset="0"/>
                            </a:rPr>
                          </m:ctrlPr>
                        </m:funcPr>
                        <m:fNa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log</m:t>
                              </m:r>
                            </m:e>
                            <m:sub>
                              <m:r>
                                <a:rPr lang="en-US" altLang="ja-JP" sz="2400" i="1">
                                  <a:latin typeface="Cambria Math" panose="02040503050406030204" pitchFamily="18" charset="0"/>
                                </a:rPr>
                                <m:t>2</m:t>
                              </m:r>
                            </m:sub>
                          </m:sSub>
                        </m:fName>
                        <m:e>
                          <m:f>
                            <m:fPr>
                              <m:ctrlPr>
                                <a:rPr lang="en-US" altLang="ja-JP" sz="2400" i="1">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den>
                          </m:f>
                        </m:e>
                      </m:func>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rPr>
                        <m:t>0.92</m:t>
                      </m:r>
                    </m:oMath>
                  </m:oMathPara>
                </a14:m>
                <a:endParaRPr lang="ja-JP" altLang="en-US" sz="2400" dirty="0"/>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818377" y="2150736"/>
                <a:ext cx="4993818" cy="7861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p:cNvSpPr txBox="1"/>
              <p:nvPr/>
            </p:nvSpPr>
            <p:spPr>
              <a:xfrm>
                <a:off x="6252500" y="2147985"/>
                <a:ext cx="4926872" cy="7838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altLang="ja-JP" sz="2400" dirty="0" smtClean="0"/>
                        <m:t>Ent</m:t>
                      </m:r>
                      <m:r>
                        <m:rPr>
                          <m:nor/>
                        </m:rPr>
                        <a:rPr lang="en-US" altLang="ja-JP" sz="2400" dirty="0" smtClean="0"/>
                        <m:t>(</m:t>
                      </m:r>
                      <m:r>
                        <m:rPr>
                          <m:nor/>
                        </m:rPr>
                        <a:rPr lang="en-US" altLang="ja-JP" sz="2400" dirty="0" smtClean="0"/>
                        <m:t>B</m:t>
                      </m:r>
                      <m:r>
                        <m:rPr>
                          <m:nor/>
                        </m:rPr>
                        <a:rPr lang="en-US" altLang="ja-JP" sz="2400" dirty="0" smtClean="0"/>
                        <m:t>)=</m:t>
                      </m:r>
                      <m:r>
                        <a:rPr lang="en-US" altLang="ja-JP" sz="2400" b="0" i="1" dirty="0"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2</m:t>
                          </m:r>
                        </m:den>
                      </m:f>
                      <m:func>
                        <m:funcPr>
                          <m:ctrlPr>
                            <a:rPr kumimoji="1" lang="en-US" altLang="ja-JP" sz="2400" b="0" i="1" smtClean="0">
                              <a:latin typeface="Cambria Math" panose="02040503050406030204" pitchFamily="18" charset="0"/>
                            </a:rPr>
                          </m:ctrlPr>
                        </m:funcPr>
                        <m:fName>
                          <m:sSub>
                            <m:sSubPr>
                              <m:ctrlPr>
                                <a:rPr kumimoji="1" lang="en-US" altLang="ja-JP" sz="2400" b="0" i="1" smtClean="0">
                                  <a:latin typeface="Cambria Math" panose="02040503050406030204" pitchFamily="18" charset="0"/>
                                </a:rPr>
                              </m:ctrlPr>
                            </m:sSubPr>
                            <m:e>
                              <m:r>
                                <m:rPr>
                                  <m:sty m:val="p"/>
                                </m:rPr>
                                <a:rPr kumimoji="1" lang="en-US" altLang="ja-JP" sz="2400" b="0" i="0" smtClean="0">
                                  <a:latin typeface="Cambria Math" panose="02040503050406030204" pitchFamily="18" charset="0"/>
                                </a:rPr>
                                <m:t>log</m:t>
                              </m:r>
                            </m:e>
                            <m:sub>
                              <m:r>
                                <a:rPr kumimoji="1" lang="en-US" altLang="ja-JP" sz="2400" b="0" i="1" smtClean="0">
                                  <a:latin typeface="Cambria Math" panose="02040503050406030204" pitchFamily="18" charset="0"/>
                                </a:rPr>
                                <m:t>2</m:t>
                              </m:r>
                            </m:sub>
                          </m:sSub>
                        </m:fName>
                        <m:e>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2</m:t>
                              </m:r>
                            </m:den>
                          </m:f>
                        </m:e>
                      </m:func>
                      <m:r>
                        <a:rPr lang="en-US" altLang="ja-JP" sz="240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func>
                        <m:funcPr>
                          <m:ctrlPr>
                            <a:rPr lang="en-US" altLang="ja-JP" sz="2400" i="1">
                              <a:latin typeface="Cambria Math" panose="02040503050406030204" pitchFamily="18" charset="0"/>
                            </a:rPr>
                          </m:ctrlPr>
                        </m:funcPr>
                        <m:fName>
                          <m:sSub>
                            <m:sSubPr>
                              <m:ctrlPr>
                                <a:rPr lang="en-US" altLang="ja-JP" sz="2400" i="1">
                                  <a:latin typeface="Cambria Math" panose="02040503050406030204" pitchFamily="18" charset="0"/>
                                </a:rPr>
                              </m:ctrlPr>
                            </m:sSubPr>
                            <m:e>
                              <m:r>
                                <m:rPr>
                                  <m:sty m:val="p"/>
                                </m:rPr>
                                <a:rPr lang="en-US" altLang="ja-JP" sz="2400">
                                  <a:latin typeface="Cambria Math" panose="02040503050406030204" pitchFamily="18" charset="0"/>
                                </a:rPr>
                                <m:t>log</m:t>
                              </m:r>
                            </m:e>
                            <m:sub>
                              <m:r>
                                <a:rPr lang="en-US" altLang="ja-JP" sz="2400" i="1">
                                  <a:latin typeface="Cambria Math" panose="02040503050406030204" pitchFamily="18" charset="0"/>
                                </a:rPr>
                                <m:t>2</m:t>
                              </m:r>
                            </m:sub>
                          </m:sSub>
                        </m:fNa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e>
                      </m:func>
                      <m:r>
                        <a:rPr kumimoji="1" lang="en-US" altLang="ja-JP" sz="2400" b="0" i="1" smtClean="0">
                          <a:latin typeface="Cambria Math" panose="02040503050406030204" pitchFamily="18" charset="0"/>
                        </a:rPr>
                        <m:t>=1</m:t>
                      </m:r>
                    </m:oMath>
                  </m:oMathPara>
                </a14:m>
                <a:endParaRPr kumimoji="1" lang="ja-JP" altLang="en-US" sz="2400" dirty="0"/>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6252500" y="2147985"/>
                <a:ext cx="4926872" cy="783804"/>
              </a:xfrm>
              <a:prstGeom prst="rect">
                <a:avLst/>
              </a:prstGeom>
              <a:blipFill>
                <a:blip r:embed="rId3"/>
                <a:stretch>
                  <a:fillRect/>
                </a:stretch>
              </a:blipFill>
            </p:spPr>
            <p:txBody>
              <a:bodyPr/>
              <a:lstStyle/>
              <a:p>
                <a:r>
                  <a:rPr lang="ja-JP" altLang="en-US">
                    <a:noFill/>
                  </a:rPr>
                  <a:t> </a:t>
                </a:r>
              </a:p>
            </p:txBody>
          </p:sp>
        </mc:Fallback>
      </mc:AlternateContent>
      <p:sp>
        <p:nvSpPr>
          <p:cNvPr id="44" name="テキスト ボックス 43"/>
          <p:cNvSpPr txBox="1"/>
          <p:nvPr/>
        </p:nvSpPr>
        <p:spPr>
          <a:xfrm>
            <a:off x="5901122" y="2354709"/>
            <a:ext cx="351378" cy="369332"/>
          </a:xfrm>
          <a:prstGeom prst="rect">
            <a:avLst/>
          </a:prstGeom>
          <a:noFill/>
        </p:spPr>
        <p:txBody>
          <a:bodyPr wrap="square" rtlCol="0">
            <a:spAutoFit/>
          </a:bodyPr>
          <a:lstStyle/>
          <a:p>
            <a:r>
              <a:rPr kumimoji="1" lang="en-US" altLang="ja-JP" dirty="0"/>
              <a:t>&lt;</a:t>
            </a:r>
            <a:endParaRPr kumimoji="1" lang="ja-JP" altLang="en-US" dirty="0"/>
          </a:p>
        </p:txBody>
      </p:sp>
      <p:grpSp>
        <p:nvGrpSpPr>
          <p:cNvPr id="5" name="グループ化 4">
            <a:extLst>
              <a:ext uri="{FF2B5EF4-FFF2-40B4-BE49-F238E27FC236}">
                <a16:creationId xmlns:a16="http://schemas.microsoft.com/office/drawing/2014/main" id="{2CD1A0A5-7064-FD4E-9E96-21E59BFDEBD3}"/>
              </a:ext>
            </a:extLst>
          </p:cNvPr>
          <p:cNvGrpSpPr/>
          <p:nvPr/>
        </p:nvGrpSpPr>
        <p:grpSpPr>
          <a:xfrm>
            <a:off x="2471753" y="3028124"/>
            <a:ext cx="7561494" cy="2810638"/>
            <a:chOff x="2315254" y="3039962"/>
            <a:chExt cx="7561494" cy="2810638"/>
          </a:xfrm>
        </p:grpSpPr>
        <p:grpSp>
          <p:nvGrpSpPr>
            <p:cNvPr id="3" name="グループ化 2">
              <a:extLst>
                <a:ext uri="{FF2B5EF4-FFF2-40B4-BE49-F238E27FC236}">
                  <a16:creationId xmlns:a16="http://schemas.microsoft.com/office/drawing/2014/main" id="{4BAA0FC7-9654-5D45-A5AD-BF0AAA3DB7CA}"/>
                </a:ext>
              </a:extLst>
            </p:cNvPr>
            <p:cNvGrpSpPr/>
            <p:nvPr/>
          </p:nvGrpSpPr>
          <p:grpSpPr>
            <a:xfrm>
              <a:off x="2315254" y="3429000"/>
              <a:ext cx="2743200" cy="1920586"/>
              <a:chOff x="1998275" y="3314180"/>
              <a:chExt cx="2743200" cy="1920586"/>
            </a:xfrm>
          </p:grpSpPr>
          <p:sp>
            <p:nvSpPr>
              <p:cNvPr id="17" name="正方形/長方形 16"/>
              <p:cNvSpPr/>
              <p:nvPr/>
            </p:nvSpPr>
            <p:spPr>
              <a:xfrm>
                <a:off x="1998275" y="3314180"/>
                <a:ext cx="2743200" cy="19205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1998275" y="3314180"/>
                <a:ext cx="914400" cy="94648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1998275" y="4274473"/>
                <a:ext cx="914400" cy="94648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2912675" y="3314180"/>
                <a:ext cx="914400" cy="94648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2912675" y="4272238"/>
                <a:ext cx="914400" cy="94648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3827075" y="3314180"/>
                <a:ext cx="914400" cy="94648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3827075" y="4280260"/>
                <a:ext cx="914400" cy="94648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 name="グループ化 3">
              <a:extLst>
                <a:ext uri="{FF2B5EF4-FFF2-40B4-BE49-F238E27FC236}">
                  <a16:creationId xmlns:a16="http://schemas.microsoft.com/office/drawing/2014/main" id="{2726B329-9990-8F43-B2B1-20C3F78572DD}"/>
                </a:ext>
              </a:extLst>
            </p:cNvPr>
            <p:cNvGrpSpPr/>
            <p:nvPr/>
          </p:nvGrpSpPr>
          <p:grpSpPr>
            <a:xfrm>
              <a:off x="7133548" y="3409294"/>
              <a:ext cx="2743200" cy="1920586"/>
              <a:chOff x="6556870" y="3294584"/>
              <a:chExt cx="2743200" cy="1920586"/>
            </a:xfrm>
          </p:grpSpPr>
          <p:sp>
            <p:nvSpPr>
              <p:cNvPr id="28" name="正方形/長方形 27"/>
              <p:cNvSpPr/>
              <p:nvPr/>
            </p:nvSpPr>
            <p:spPr>
              <a:xfrm>
                <a:off x="6556870" y="3294584"/>
                <a:ext cx="2743200" cy="19205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6556870" y="3294584"/>
                <a:ext cx="914400" cy="94648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6556870" y="4254877"/>
                <a:ext cx="914400" cy="94648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7471270" y="3294584"/>
                <a:ext cx="914400" cy="94648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7471270" y="4252642"/>
                <a:ext cx="914400" cy="94648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8385670" y="3294584"/>
                <a:ext cx="914400" cy="94648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8385670" y="4260664"/>
                <a:ext cx="914400" cy="946484"/>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5" name="テキスト ボックス 44"/>
            <p:cNvSpPr txBox="1"/>
            <p:nvPr/>
          </p:nvSpPr>
          <p:spPr>
            <a:xfrm>
              <a:off x="2692945" y="5388934"/>
              <a:ext cx="1987821" cy="461665"/>
            </a:xfrm>
            <a:prstGeom prst="rect">
              <a:avLst/>
            </a:prstGeom>
            <a:noFill/>
          </p:spPr>
          <p:txBody>
            <a:bodyPr wrap="square" rtlCol="0">
              <a:spAutoFit/>
            </a:bodyPr>
            <a:lstStyle/>
            <a:p>
              <a:r>
                <a:rPr kumimoji="1" lang="en-US" altLang="ja-JP" sz="2400" dirty="0"/>
                <a:t>Low entropy</a:t>
              </a:r>
              <a:endParaRPr kumimoji="1" lang="ja-JP" altLang="en-US" sz="2400" dirty="0"/>
            </a:p>
          </p:txBody>
        </p:sp>
        <p:sp>
          <p:nvSpPr>
            <p:cNvPr id="46" name="テキスト ボックス 45"/>
            <p:cNvSpPr txBox="1"/>
            <p:nvPr/>
          </p:nvSpPr>
          <p:spPr>
            <a:xfrm>
              <a:off x="7511235" y="5388935"/>
              <a:ext cx="1987821" cy="461665"/>
            </a:xfrm>
            <a:prstGeom prst="rect">
              <a:avLst/>
            </a:prstGeom>
            <a:noFill/>
          </p:spPr>
          <p:txBody>
            <a:bodyPr wrap="square" rtlCol="0">
              <a:spAutoFit/>
            </a:bodyPr>
            <a:lstStyle/>
            <a:p>
              <a:r>
                <a:rPr lang="en-US" altLang="ja-JP" sz="2400" dirty="0"/>
                <a:t>High</a:t>
              </a:r>
              <a:r>
                <a:rPr kumimoji="1" lang="en-US" altLang="ja-JP" sz="2400" dirty="0"/>
                <a:t> entropy</a:t>
              </a:r>
              <a:endParaRPr kumimoji="1" lang="ja-JP" altLang="en-US" sz="2400" dirty="0"/>
            </a:p>
          </p:txBody>
        </p:sp>
        <p:sp>
          <p:nvSpPr>
            <p:cNvPr id="47" name="テキスト ボックス 46"/>
            <p:cNvSpPr txBox="1"/>
            <p:nvPr/>
          </p:nvSpPr>
          <p:spPr>
            <a:xfrm>
              <a:off x="2418718" y="3080488"/>
              <a:ext cx="2536272" cy="369332"/>
            </a:xfrm>
            <a:prstGeom prst="rect">
              <a:avLst/>
            </a:prstGeom>
            <a:noFill/>
          </p:spPr>
          <p:txBody>
            <a:bodyPr wrap="none" rtlCol="0">
              <a:spAutoFit/>
            </a:bodyPr>
            <a:lstStyle/>
            <a:p>
              <a:r>
                <a:rPr lang="en-US" altLang="ja-JP" dirty="0">
                  <a:latin typeface="CMR10"/>
                </a:rPr>
                <a:t>Non-uniform distribution</a:t>
              </a:r>
              <a:endParaRPr kumimoji="1" lang="ja-JP" altLang="en-US" dirty="0"/>
            </a:p>
          </p:txBody>
        </p:sp>
        <p:sp>
          <p:nvSpPr>
            <p:cNvPr id="48" name="テキスト ボックス 47"/>
            <p:cNvSpPr txBox="1"/>
            <p:nvPr/>
          </p:nvSpPr>
          <p:spPr>
            <a:xfrm>
              <a:off x="7484673" y="3039962"/>
              <a:ext cx="2100832" cy="369332"/>
            </a:xfrm>
            <a:prstGeom prst="rect">
              <a:avLst/>
            </a:prstGeom>
            <a:noFill/>
          </p:spPr>
          <p:txBody>
            <a:bodyPr wrap="none" rtlCol="0">
              <a:spAutoFit/>
            </a:bodyPr>
            <a:lstStyle/>
            <a:p>
              <a:r>
                <a:rPr lang="en-US" altLang="ja-JP" dirty="0">
                  <a:latin typeface="CMR10"/>
                </a:rPr>
                <a:t>Uniform distribution</a:t>
              </a:r>
              <a:endParaRPr kumimoji="1" lang="ja-JP" altLang="en-US" dirty="0"/>
            </a:p>
          </p:txBody>
        </p:sp>
      </p:grpSp>
      <p:sp>
        <p:nvSpPr>
          <p:cNvPr id="49" name="テキスト ボックス 48"/>
          <p:cNvSpPr txBox="1"/>
          <p:nvPr/>
        </p:nvSpPr>
        <p:spPr>
          <a:xfrm>
            <a:off x="2076502" y="5969655"/>
            <a:ext cx="8038996" cy="523220"/>
          </a:xfrm>
          <a:prstGeom prst="rect">
            <a:avLst/>
          </a:prstGeom>
          <a:noFill/>
        </p:spPr>
        <p:txBody>
          <a:bodyPr wrap="none" rtlCol="0">
            <a:spAutoFit/>
          </a:bodyPr>
          <a:lstStyle/>
          <a:p>
            <a:r>
              <a:rPr lang="en-US" altLang="ja-JP" sz="2800" b="1" u="sng" dirty="0">
                <a:latin typeface="CMR10"/>
              </a:rPr>
              <a:t>The model of a higher entropy is more unpredictable</a:t>
            </a:r>
            <a:endParaRPr kumimoji="1" lang="ja-JP" altLang="en-US" sz="2800" b="1" u="sng" dirty="0"/>
          </a:p>
        </p:txBody>
      </p:sp>
    </p:spTree>
    <p:extLst>
      <p:ext uri="{BB962C8B-B14F-4D97-AF65-F5344CB8AC3E}">
        <p14:creationId xmlns:p14="http://schemas.microsoft.com/office/powerpoint/2010/main" val="1835083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007EF5-932F-BB4A-8048-CFF6443F96AE}"/>
              </a:ext>
            </a:extLst>
          </p:cNvPr>
          <p:cNvSpPr>
            <a:spLocks noGrp="1"/>
          </p:cNvSpPr>
          <p:nvPr>
            <p:ph type="title"/>
          </p:nvPr>
        </p:nvSpPr>
        <p:spPr>
          <a:xfrm>
            <a:off x="838200" y="450261"/>
            <a:ext cx="10515600" cy="1474207"/>
          </a:xfrm>
          <a:solidFill>
            <a:schemeClr val="accent4">
              <a:lumMod val="40000"/>
              <a:lumOff val="60000"/>
            </a:schemeClr>
          </a:solidFill>
        </p:spPr>
        <p:txBody>
          <a:bodyPr>
            <a:noAutofit/>
          </a:bodyPr>
          <a:lstStyle/>
          <a:p>
            <a:r>
              <a:rPr lang="en-US" altLang="ja-JP" sz="1900" b="1" dirty="0"/>
              <a:t>Assignment 3: Use the function </a:t>
            </a:r>
            <a:r>
              <a:rPr lang="en-US" altLang="ja-JP" sz="1900" b="1" dirty="0" err="1"/>
              <a:t>averageGain</a:t>
            </a:r>
            <a:r>
              <a:rPr lang="en-US" altLang="ja-JP" sz="1900" b="1" dirty="0"/>
              <a:t> (defined in </a:t>
            </a:r>
            <a:r>
              <a:rPr lang="en-US" altLang="ja-JP" sz="1900" b="1" dirty="0" err="1"/>
              <a:t>dtree.py</a:t>
            </a:r>
            <a:r>
              <a:rPr lang="en-US" altLang="ja-JP" sz="1900" b="1" dirty="0"/>
              <a:t>) to calculate the expected </a:t>
            </a:r>
            <a:br>
              <a:rPr lang="en-US" altLang="ja-JP" sz="1900" b="1" dirty="0"/>
            </a:br>
            <a:r>
              <a:rPr lang="en-US" altLang="ja-JP" sz="1900" b="1" dirty="0"/>
              <a:t>                       information gain corresponding to each of the six attributes. Based on the results,            </a:t>
            </a:r>
            <a:br>
              <a:rPr lang="en-US" altLang="ja-JP" sz="1900" b="1" dirty="0"/>
            </a:br>
            <a:r>
              <a:rPr lang="en-US" altLang="ja-JP" sz="1900" b="1" dirty="0"/>
              <a:t>                       which attribute should be used for splitting the examples at the root node?</a:t>
            </a:r>
            <a:endParaRPr kumimoji="1" lang="ja-JP" altLang="en-US" sz="1900" b="1" dirty="0"/>
          </a:p>
        </p:txBody>
      </p:sp>
      <p:sp>
        <p:nvSpPr>
          <p:cNvPr id="3" name="コンテンツ プレースホルダー 2">
            <a:extLst>
              <a:ext uri="{FF2B5EF4-FFF2-40B4-BE49-F238E27FC236}">
                <a16:creationId xmlns:a16="http://schemas.microsoft.com/office/drawing/2014/main" id="{A186228A-7EFF-624D-AE58-BDD5A317D1A7}"/>
              </a:ext>
            </a:extLst>
          </p:cNvPr>
          <p:cNvSpPr>
            <a:spLocks noGrp="1"/>
          </p:cNvSpPr>
          <p:nvPr>
            <p:ph idx="1"/>
          </p:nvPr>
        </p:nvSpPr>
        <p:spPr>
          <a:xfrm>
            <a:off x="838200" y="2389440"/>
            <a:ext cx="10515600" cy="1200409"/>
          </a:xfrm>
        </p:spPr>
        <p:txBody>
          <a:bodyPr>
            <a:normAutofit fontScale="92500" lnSpcReduction="10000"/>
          </a:bodyPr>
          <a:lstStyle/>
          <a:p>
            <a:pPr marL="0" indent="0">
              <a:buNone/>
            </a:pPr>
            <a:r>
              <a:rPr lang="en-US" altLang="ja-JP" sz="2400" dirty="0"/>
              <a:t>   In Monk1, a5</a:t>
            </a:r>
            <a:r>
              <a:rPr lang="en-US" altLang="ja-JP" sz="2400" dirty="0">
                <a:solidFill>
                  <a:prstClr val="black"/>
                </a:solidFill>
                <a:ea typeface="游ゴシック Light" panose="020B0300000000000000" pitchFamily="50" charset="-128"/>
                <a:cs typeface="+mj-cs"/>
              </a:rPr>
              <a:t> should be used for splitting the examples at the root node.</a:t>
            </a:r>
          </a:p>
          <a:p>
            <a:pPr marL="0" indent="0">
              <a:buNone/>
            </a:pPr>
            <a:r>
              <a:rPr lang="en-US" altLang="ja-JP" sz="2400" dirty="0"/>
              <a:t>   In Monk2, a5</a:t>
            </a:r>
            <a:r>
              <a:rPr lang="en-US" altLang="ja-JP" sz="2400" dirty="0">
                <a:solidFill>
                  <a:prstClr val="black"/>
                </a:solidFill>
                <a:ea typeface="游ゴシック Light" panose="020B0300000000000000" pitchFamily="50" charset="-128"/>
              </a:rPr>
              <a:t> should be used for splitting the examples at the root node.</a:t>
            </a:r>
            <a:endParaRPr lang="ja-JP" altLang="en-US" sz="2400" dirty="0"/>
          </a:p>
          <a:p>
            <a:pPr marL="0" indent="0">
              <a:buNone/>
            </a:pPr>
            <a:r>
              <a:rPr lang="en-US" altLang="ja-JP" sz="2400" dirty="0"/>
              <a:t>   In Monk3, a2</a:t>
            </a:r>
            <a:r>
              <a:rPr lang="en-US" altLang="ja-JP" sz="2400" dirty="0">
                <a:solidFill>
                  <a:prstClr val="black"/>
                </a:solidFill>
                <a:ea typeface="游ゴシック Light" panose="020B0300000000000000" pitchFamily="50" charset="-128"/>
              </a:rPr>
              <a:t> should be used for splitting the examples at the root node.</a:t>
            </a:r>
            <a:endParaRPr lang="ja-JP" altLang="en-US" sz="2400" dirty="0"/>
          </a:p>
          <a:p>
            <a:pPr marL="0" indent="0">
              <a:buNone/>
            </a:pPr>
            <a:endParaRPr kumimoji="1" lang="ja-JP" altLang="en-US" sz="2400" dirty="0"/>
          </a:p>
        </p:txBody>
      </p:sp>
      <p:graphicFrame>
        <p:nvGraphicFramePr>
          <p:cNvPr id="5" name="表 4"/>
          <p:cNvGraphicFramePr>
            <a:graphicFrameLocks noGrp="1"/>
          </p:cNvGraphicFramePr>
          <p:nvPr>
            <p:extLst>
              <p:ext uri="{D42A27DB-BD31-4B8C-83A1-F6EECF244321}">
                <p14:modId xmlns:p14="http://schemas.microsoft.com/office/powerpoint/2010/main" val="1864918797"/>
              </p:ext>
            </p:extLst>
          </p:nvPr>
        </p:nvGraphicFramePr>
        <p:xfrm>
          <a:off x="664679" y="4068177"/>
          <a:ext cx="10862642" cy="1730712"/>
        </p:xfrm>
        <a:graphic>
          <a:graphicData uri="http://schemas.openxmlformats.org/drawingml/2006/table">
            <a:tbl>
              <a:tblPr firstRow="1" bandRow="1">
                <a:tableStyleId>{5C22544A-7EE6-4342-B048-85BDC9FD1C3A}</a:tableStyleId>
              </a:tblPr>
              <a:tblGrid>
                <a:gridCol w="1551806">
                  <a:extLst>
                    <a:ext uri="{9D8B030D-6E8A-4147-A177-3AD203B41FA5}">
                      <a16:colId xmlns:a16="http://schemas.microsoft.com/office/drawing/2014/main" val="4269127822"/>
                    </a:ext>
                  </a:extLst>
                </a:gridCol>
                <a:gridCol w="1551806">
                  <a:extLst>
                    <a:ext uri="{9D8B030D-6E8A-4147-A177-3AD203B41FA5}">
                      <a16:colId xmlns:a16="http://schemas.microsoft.com/office/drawing/2014/main" val="2866257394"/>
                    </a:ext>
                  </a:extLst>
                </a:gridCol>
                <a:gridCol w="1551806">
                  <a:extLst>
                    <a:ext uri="{9D8B030D-6E8A-4147-A177-3AD203B41FA5}">
                      <a16:colId xmlns:a16="http://schemas.microsoft.com/office/drawing/2014/main" val="2790263637"/>
                    </a:ext>
                  </a:extLst>
                </a:gridCol>
                <a:gridCol w="1551806">
                  <a:extLst>
                    <a:ext uri="{9D8B030D-6E8A-4147-A177-3AD203B41FA5}">
                      <a16:colId xmlns:a16="http://schemas.microsoft.com/office/drawing/2014/main" val="3825999729"/>
                    </a:ext>
                  </a:extLst>
                </a:gridCol>
                <a:gridCol w="1551806">
                  <a:extLst>
                    <a:ext uri="{9D8B030D-6E8A-4147-A177-3AD203B41FA5}">
                      <a16:colId xmlns:a16="http://schemas.microsoft.com/office/drawing/2014/main" val="3424984539"/>
                    </a:ext>
                  </a:extLst>
                </a:gridCol>
                <a:gridCol w="1551806">
                  <a:extLst>
                    <a:ext uri="{9D8B030D-6E8A-4147-A177-3AD203B41FA5}">
                      <a16:colId xmlns:a16="http://schemas.microsoft.com/office/drawing/2014/main" val="3498958591"/>
                    </a:ext>
                  </a:extLst>
                </a:gridCol>
                <a:gridCol w="1551806">
                  <a:extLst>
                    <a:ext uri="{9D8B030D-6E8A-4147-A177-3AD203B41FA5}">
                      <a16:colId xmlns:a16="http://schemas.microsoft.com/office/drawing/2014/main" val="539793136"/>
                    </a:ext>
                  </a:extLst>
                </a:gridCol>
              </a:tblGrid>
              <a:tr h="432678">
                <a:tc>
                  <a:txBody>
                    <a:bodyPr/>
                    <a:lstStyle/>
                    <a:p>
                      <a:r>
                        <a:rPr kumimoji="1" lang="en-US" altLang="ja-JP" sz="1800" b="0" i="0" u="none" strike="noStrike" kern="1200" baseline="0" dirty="0">
                          <a:solidFill>
                            <a:schemeClr val="lt1"/>
                          </a:solidFill>
                          <a:latin typeface="+mn-lt"/>
                          <a:ea typeface="+mn-ea"/>
                          <a:cs typeface="+mn-cs"/>
                        </a:rPr>
                        <a:t>Dataset</a:t>
                      </a:r>
                      <a:endParaRPr kumimoji="1" lang="ja-JP" altLang="en-US" dirty="0"/>
                    </a:p>
                  </a:txBody>
                  <a:tcPr/>
                </a:tc>
                <a:tc>
                  <a:txBody>
                    <a:bodyPr/>
                    <a:lstStyle/>
                    <a:p>
                      <a:r>
                        <a:rPr kumimoji="1" lang="en-US" altLang="ja-JP" sz="1800" b="0" i="0" u="none" strike="noStrike" kern="1200" baseline="0" dirty="0">
                          <a:solidFill>
                            <a:schemeClr val="lt1"/>
                          </a:solidFill>
                          <a:latin typeface="+mn-lt"/>
                          <a:ea typeface="+mn-ea"/>
                          <a:cs typeface="+mn-cs"/>
                        </a:rPr>
                        <a:t>a1</a:t>
                      </a:r>
                      <a:endParaRPr kumimoji="1" lang="ja-JP" altLang="en-US" dirty="0"/>
                    </a:p>
                  </a:txBody>
                  <a:tcPr/>
                </a:tc>
                <a:tc>
                  <a:txBody>
                    <a:bodyPr/>
                    <a:lstStyle/>
                    <a:p>
                      <a:r>
                        <a:rPr kumimoji="1" lang="en-US" altLang="ja-JP" sz="1800" b="0" i="0" u="none" strike="noStrike" kern="1200" baseline="0" dirty="0">
                          <a:solidFill>
                            <a:schemeClr val="lt1"/>
                          </a:solidFill>
                          <a:latin typeface="+mn-lt"/>
                          <a:ea typeface="+mn-ea"/>
                          <a:cs typeface="+mn-cs"/>
                        </a:rPr>
                        <a:t>a2</a:t>
                      </a:r>
                      <a:endParaRPr kumimoji="1" lang="ja-JP" altLang="en-US" dirty="0"/>
                    </a:p>
                  </a:txBody>
                  <a:tcPr/>
                </a:tc>
                <a:tc>
                  <a:txBody>
                    <a:bodyPr/>
                    <a:lstStyle/>
                    <a:p>
                      <a:r>
                        <a:rPr kumimoji="1" lang="en-US" altLang="ja-JP" sz="1800" b="0" i="0" u="none" strike="noStrike" kern="1200" baseline="0" dirty="0">
                          <a:solidFill>
                            <a:schemeClr val="lt1"/>
                          </a:solidFill>
                          <a:latin typeface="+mn-lt"/>
                          <a:ea typeface="+mn-ea"/>
                          <a:cs typeface="+mn-cs"/>
                        </a:rPr>
                        <a:t>a3</a:t>
                      </a:r>
                      <a:endParaRPr kumimoji="1" lang="ja-JP" altLang="en-US" dirty="0"/>
                    </a:p>
                  </a:txBody>
                  <a:tcPr/>
                </a:tc>
                <a:tc>
                  <a:txBody>
                    <a:bodyPr/>
                    <a:lstStyle/>
                    <a:p>
                      <a:r>
                        <a:rPr kumimoji="1" lang="en-US" altLang="ja-JP" sz="1800" b="0" i="0" u="none" strike="noStrike" kern="1200" baseline="0" dirty="0">
                          <a:solidFill>
                            <a:schemeClr val="lt1"/>
                          </a:solidFill>
                          <a:latin typeface="+mn-lt"/>
                          <a:ea typeface="+mn-ea"/>
                          <a:cs typeface="+mn-cs"/>
                        </a:rPr>
                        <a:t>a4</a:t>
                      </a:r>
                      <a:endParaRPr kumimoji="1" lang="ja-JP" altLang="en-US" dirty="0"/>
                    </a:p>
                  </a:txBody>
                  <a:tcPr/>
                </a:tc>
                <a:tc>
                  <a:txBody>
                    <a:bodyPr/>
                    <a:lstStyle/>
                    <a:p>
                      <a:r>
                        <a:rPr kumimoji="1" lang="en-US" altLang="ja-JP" sz="1800" b="0" i="0" u="none" strike="noStrike" kern="1200" baseline="0" dirty="0">
                          <a:solidFill>
                            <a:schemeClr val="lt1"/>
                          </a:solidFill>
                          <a:latin typeface="+mn-lt"/>
                          <a:ea typeface="+mn-ea"/>
                          <a:cs typeface="+mn-cs"/>
                        </a:rPr>
                        <a:t>a5</a:t>
                      </a:r>
                      <a:endParaRPr kumimoji="1" lang="ja-JP" altLang="en-US" dirty="0"/>
                    </a:p>
                  </a:txBody>
                  <a:tcPr/>
                </a:tc>
                <a:tc>
                  <a:txBody>
                    <a:bodyPr/>
                    <a:lstStyle/>
                    <a:p>
                      <a:r>
                        <a:rPr kumimoji="1" lang="en-US" altLang="ja-JP" sz="1800" b="0" i="0" u="none" strike="noStrike" kern="1200" baseline="0" dirty="0">
                          <a:solidFill>
                            <a:schemeClr val="lt1"/>
                          </a:solidFill>
                          <a:latin typeface="+mn-lt"/>
                          <a:ea typeface="+mn-ea"/>
                          <a:cs typeface="+mn-cs"/>
                        </a:rPr>
                        <a:t>a6</a:t>
                      </a:r>
                      <a:endParaRPr kumimoji="1" lang="ja-JP" altLang="en-US" dirty="0"/>
                    </a:p>
                  </a:txBody>
                  <a:tcPr/>
                </a:tc>
                <a:extLst>
                  <a:ext uri="{0D108BD9-81ED-4DB2-BD59-A6C34878D82A}">
                    <a16:rowId xmlns:a16="http://schemas.microsoft.com/office/drawing/2014/main" val="1480430900"/>
                  </a:ext>
                </a:extLst>
              </a:tr>
              <a:tr h="432678">
                <a:tc>
                  <a:txBody>
                    <a:bodyPr/>
                    <a:lstStyle/>
                    <a:p>
                      <a:r>
                        <a:rPr kumimoji="1" lang="en-US" altLang="ja-JP" sz="1800" b="0" i="0" u="none" strike="noStrike" kern="1200" baseline="0" dirty="0">
                          <a:solidFill>
                            <a:schemeClr val="dk1"/>
                          </a:solidFill>
                          <a:latin typeface="+mn-lt"/>
                          <a:ea typeface="+mn-ea"/>
                          <a:cs typeface="+mn-cs"/>
                        </a:rPr>
                        <a:t>MONK-1</a:t>
                      </a:r>
                      <a:endParaRPr kumimoji="1" lang="ja-JP" altLang="en-US" dirty="0"/>
                    </a:p>
                  </a:txBody>
                  <a:tcPr/>
                </a:tc>
                <a:tc>
                  <a:txBody>
                    <a:bodyPr/>
                    <a:lstStyle/>
                    <a:p>
                      <a:r>
                        <a:rPr kumimoji="1" lang="en-US" altLang="ja-JP" dirty="0"/>
                        <a:t>0.07527</a:t>
                      </a:r>
                      <a:endParaRPr kumimoji="1" lang="ja-JP" altLang="en-US" dirty="0"/>
                    </a:p>
                  </a:txBody>
                  <a:tcPr/>
                </a:tc>
                <a:tc>
                  <a:txBody>
                    <a:bodyPr/>
                    <a:lstStyle/>
                    <a:p>
                      <a:r>
                        <a:rPr kumimoji="1" lang="en-US" altLang="ja-JP" dirty="0"/>
                        <a:t>0.005838</a:t>
                      </a:r>
                      <a:endParaRPr kumimoji="1" lang="ja-JP" altLang="en-US" dirty="0"/>
                    </a:p>
                  </a:txBody>
                  <a:tcPr/>
                </a:tc>
                <a:tc>
                  <a:txBody>
                    <a:bodyPr/>
                    <a:lstStyle/>
                    <a:p>
                      <a:r>
                        <a:rPr kumimoji="1" lang="en-US" altLang="ja-JP" dirty="0"/>
                        <a:t>0.004708</a:t>
                      </a:r>
                      <a:endParaRPr kumimoji="1" lang="ja-JP" altLang="en-US" dirty="0"/>
                    </a:p>
                  </a:txBody>
                  <a:tcPr/>
                </a:tc>
                <a:tc>
                  <a:txBody>
                    <a:bodyPr/>
                    <a:lstStyle/>
                    <a:p>
                      <a:r>
                        <a:rPr kumimoji="1" lang="en-US" altLang="ja-JP" dirty="0"/>
                        <a:t>0.02631</a:t>
                      </a:r>
                      <a:endParaRPr kumimoji="1" lang="ja-JP" altLang="en-US" dirty="0"/>
                    </a:p>
                  </a:txBody>
                  <a:tcPr/>
                </a:tc>
                <a:tc>
                  <a:txBody>
                    <a:bodyPr/>
                    <a:lstStyle/>
                    <a:p>
                      <a:r>
                        <a:rPr kumimoji="1" lang="en-US" altLang="ja-JP" b="1" dirty="0">
                          <a:solidFill>
                            <a:srgbClr val="FF0000"/>
                          </a:solidFill>
                        </a:rPr>
                        <a:t>0.2870</a:t>
                      </a:r>
                      <a:endParaRPr kumimoji="1" lang="ja-JP" altLang="en-US" b="1" dirty="0">
                        <a:solidFill>
                          <a:srgbClr val="FF0000"/>
                        </a:solidFill>
                      </a:endParaRPr>
                    </a:p>
                  </a:txBody>
                  <a:tcPr/>
                </a:tc>
                <a:tc>
                  <a:txBody>
                    <a:bodyPr/>
                    <a:lstStyle/>
                    <a:p>
                      <a:r>
                        <a:rPr kumimoji="1" lang="en-US" altLang="ja-JP" dirty="0"/>
                        <a:t>0.0007579</a:t>
                      </a:r>
                      <a:endParaRPr kumimoji="1" lang="ja-JP" altLang="en-US" dirty="0"/>
                    </a:p>
                  </a:txBody>
                  <a:tcPr/>
                </a:tc>
                <a:extLst>
                  <a:ext uri="{0D108BD9-81ED-4DB2-BD59-A6C34878D82A}">
                    <a16:rowId xmlns:a16="http://schemas.microsoft.com/office/drawing/2014/main" val="4069799428"/>
                  </a:ext>
                </a:extLst>
              </a:tr>
              <a:tr h="432678">
                <a:tc>
                  <a:txBody>
                    <a:bodyPr/>
                    <a:lstStyle/>
                    <a:p>
                      <a:r>
                        <a:rPr kumimoji="1" lang="en-US" altLang="ja-JP" sz="1800" b="0" i="0" u="none" strike="noStrike" kern="1200" baseline="0" dirty="0">
                          <a:solidFill>
                            <a:schemeClr val="dk1"/>
                          </a:solidFill>
                          <a:latin typeface="+mn-lt"/>
                          <a:ea typeface="+mn-ea"/>
                          <a:cs typeface="+mn-cs"/>
                        </a:rPr>
                        <a:t>MONK-2</a:t>
                      </a:r>
                      <a:endParaRPr kumimoji="1" lang="ja-JP" altLang="en-US" dirty="0"/>
                    </a:p>
                  </a:txBody>
                  <a:tcPr/>
                </a:tc>
                <a:tc>
                  <a:txBody>
                    <a:bodyPr/>
                    <a:lstStyle/>
                    <a:p>
                      <a:r>
                        <a:rPr kumimoji="1" lang="en-US" altLang="ja-JP" dirty="0"/>
                        <a:t>0.003756</a:t>
                      </a:r>
                      <a:endParaRPr kumimoji="1" lang="ja-JP" altLang="en-US" dirty="0"/>
                    </a:p>
                  </a:txBody>
                  <a:tcPr/>
                </a:tc>
                <a:tc>
                  <a:txBody>
                    <a:bodyPr/>
                    <a:lstStyle/>
                    <a:p>
                      <a:r>
                        <a:rPr kumimoji="1" lang="en-US" altLang="ja-JP" dirty="0"/>
                        <a:t>0.002458</a:t>
                      </a:r>
                      <a:endParaRPr kumimoji="1" lang="ja-JP" altLang="en-US" dirty="0"/>
                    </a:p>
                  </a:txBody>
                  <a:tcPr/>
                </a:tc>
                <a:tc>
                  <a:txBody>
                    <a:bodyPr/>
                    <a:lstStyle/>
                    <a:p>
                      <a:r>
                        <a:rPr kumimoji="1" lang="en-US" altLang="ja-JP" dirty="0"/>
                        <a:t>0.001056</a:t>
                      </a:r>
                      <a:endParaRPr kumimoji="1" lang="ja-JP" altLang="en-US" dirty="0"/>
                    </a:p>
                  </a:txBody>
                  <a:tcPr/>
                </a:tc>
                <a:tc>
                  <a:txBody>
                    <a:bodyPr/>
                    <a:lstStyle/>
                    <a:p>
                      <a:r>
                        <a:rPr kumimoji="1" lang="en-US" altLang="ja-JP" dirty="0"/>
                        <a:t>0.01566</a:t>
                      </a:r>
                      <a:endParaRPr kumimoji="1" lang="ja-JP" altLang="en-US" dirty="0"/>
                    </a:p>
                  </a:txBody>
                  <a:tcPr/>
                </a:tc>
                <a:tc>
                  <a:txBody>
                    <a:bodyPr/>
                    <a:lstStyle/>
                    <a:p>
                      <a:r>
                        <a:rPr kumimoji="1" lang="en-US" altLang="ja-JP" b="1" dirty="0">
                          <a:solidFill>
                            <a:srgbClr val="FF0000"/>
                          </a:solidFill>
                        </a:rPr>
                        <a:t>0.01728</a:t>
                      </a:r>
                      <a:endParaRPr kumimoji="1" lang="ja-JP" altLang="en-US" b="1" dirty="0">
                        <a:solidFill>
                          <a:srgbClr val="FF0000"/>
                        </a:solidFill>
                      </a:endParaRPr>
                    </a:p>
                  </a:txBody>
                  <a:tcPr/>
                </a:tc>
                <a:tc>
                  <a:txBody>
                    <a:bodyPr/>
                    <a:lstStyle/>
                    <a:p>
                      <a:r>
                        <a:rPr kumimoji="1" lang="en-US" altLang="ja-JP" dirty="0"/>
                        <a:t>0.006248</a:t>
                      </a:r>
                      <a:endParaRPr kumimoji="1" lang="ja-JP" altLang="en-US" dirty="0"/>
                    </a:p>
                  </a:txBody>
                  <a:tcPr/>
                </a:tc>
                <a:extLst>
                  <a:ext uri="{0D108BD9-81ED-4DB2-BD59-A6C34878D82A}">
                    <a16:rowId xmlns:a16="http://schemas.microsoft.com/office/drawing/2014/main" val="3237910302"/>
                  </a:ext>
                </a:extLst>
              </a:tr>
              <a:tr h="432678">
                <a:tc>
                  <a:txBody>
                    <a:bodyPr/>
                    <a:lstStyle/>
                    <a:p>
                      <a:r>
                        <a:rPr kumimoji="1" lang="en-US" altLang="ja-JP" sz="1800" b="0" i="0" u="none" strike="noStrike" kern="1200" baseline="0" dirty="0">
                          <a:solidFill>
                            <a:schemeClr val="dk1"/>
                          </a:solidFill>
                          <a:latin typeface="+mn-lt"/>
                          <a:ea typeface="+mn-ea"/>
                          <a:cs typeface="+mn-cs"/>
                        </a:rPr>
                        <a:t>MONK-3</a:t>
                      </a:r>
                      <a:endParaRPr kumimoji="1" lang="ja-JP" altLang="en-US" dirty="0"/>
                    </a:p>
                  </a:txBody>
                  <a:tcPr/>
                </a:tc>
                <a:tc>
                  <a:txBody>
                    <a:bodyPr/>
                    <a:lstStyle/>
                    <a:p>
                      <a:r>
                        <a:rPr kumimoji="1" lang="en-US" altLang="ja-JP" dirty="0"/>
                        <a:t>0.007121</a:t>
                      </a:r>
                      <a:endParaRPr kumimoji="1" lang="ja-JP" altLang="en-US" dirty="0"/>
                    </a:p>
                  </a:txBody>
                  <a:tcPr/>
                </a:tc>
                <a:tc>
                  <a:txBody>
                    <a:bodyPr/>
                    <a:lstStyle/>
                    <a:p>
                      <a:r>
                        <a:rPr kumimoji="1" lang="en-US" altLang="ja-JP" b="1" dirty="0">
                          <a:solidFill>
                            <a:srgbClr val="FF0000"/>
                          </a:solidFill>
                        </a:rPr>
                        <a:t>0.2937</a:t>
                      </a:r>
                      <a:endParaRPr kumimoji="1" lang="ja-JP" altLang="en-US" b="1" dirty="0">
                        <a:solidFill>
                          <a:srgbClr val="FF0000"/>
                        </a:solidFill>
                      </a:endParaRPr>
                    </a:p>
                  </a:txBody>
                  <a:tcPr/>
                </a:tc>
                <a:tc>
                  <a:txBody>
                    <a:bodyPr/>
                    <a:lstStyle/>
                    <a:p>
                      <a:r>
                        <a:rPr kumimoji="1" lang="en-US" altLang="ja-JP" dirty="0"/>
                        <a:t>0.0008311</a:t>
                      </a:r>
                      <a:endParaRPr kumimoji="1" lang="ja-JP" altLang="en-US" dirty="0"/>
                    </a:p>
                  </a:txBody>
                  <a:tcPr/>
                </a:tc>
                <a:tc>
                  <a:txBody>
                    <a:bodyPr/>
                    <a:lstStyle/>
                    <a:p>
                      <a:r>
                        <a:rPr kumimoji="1" lang="en-US" altLang="ja-JP" dirty="0"/>
                        <a:t>0.002892</a:t>
                      </a:r>
                      <a:endParaRPr kumimoji="1" lang="ja-JP" altLang="en-US" dirty="0"/>
                    </a:p>
                  </a:txBody>
                  <a:tcPr/>
                </a:tc>
                <a:tc>
                  <a:txBody>
                    <a:bodyPr/>
                    <a:lstStyle/>
                    <a:p>
                      <a:r>
                        <a:rPr kumimoji="1" lang="en-US" altLang="ja-JP" dirty="0"/>
                        <a:t>0.2559</a:t>
                      </a:r>
                      <a:endParaRPr kumimoji="1" lang="ja-JP" altLang="en-US" dirty="0"/>
                    </a:p>
                  </a:txBody>
                  <a:tcPr/>
                </a:tc>
                <a:tc>
                  <a:txBody>
                    <a:bodyPr/>
                    <a:lstStyle/>
                    <a:p>
                      <a:r>
                        <a:rPr kumimoji="1" lang="en-US" altLang="ja-JP" dirty="0"/>
                        <a:t>0.007077</a:t>
                      </a:r>
                      <a:endParaRPr kumimoji="1" lang="ja-JP" altLang="en-US" dirty="0"/>
                    </a:p>
                  </a:txBody>
                  <a:tcPr/>
                </a:tc>
                <a:extLst>
                  <a:ext uri="{0D108BD9-81ED-4DB2-BD59-A6C34878D82A}">
                    <a16:rowId xmlns:a16="http://schemas.microsoft.com/office/drawing/2014/main" val="1511336733"/>
                  </a:ext>
                </a:extLst>
              </a:tr>
            </a:tbl>
          </a:graphicData>
        </a:graphic>
      </p:graphicFrame>
    </p:spTree>
    <p:extLst>
      <p:ext uri="{BB962C8B-B14F-4D97-AF65-F5344CB8AC3E}">
        <p14:creationId xmlns:p14="http://schemas.microsoft.com/office/powerpoint/2010/main" val="250844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0F9AD8-30B9-4743-A68D-BD54EAEAF3EB}"/>
              </a:ext>
            </a:extLst>
          </p:cNvPr>
          <p:cNvSpPr>
            <a:spLocks noGrp="1"/>
          </p:cNvSpPr>
          <p:nvPr>
            <p:ph type="title"/>
          </p:nvPr>
        </p:nvSpPr>
        <p:spPr>
          <a:xfrm>
            <a:off x="838200" y="557156"/>
            <a:ext cx="10515600" cy="1404298"/>
          </a:xfrm>
          <a:solidFill>
            <a:schemeClr val="accent1">
              <a:lumMod val="20000"/>
              <a:lumOff val="80000"/>
            </a:schemeClr>
          </a:solidFill>
        </p:spPr>
        <p:txBody>
          <a:bodyPr>
            <a:noAutofit/>
          </a:bodyPr>
          <a:lstStyle/>
          <a:p>
            <a:pPr algn="just"/>
            <a:r>
              <a:rPr lang="en-US" altLang="ja-JP" sz="1900" b="1" dirty="0"/>
              <a:t>Assignment 4: For splitting we choose the attribute that maximizes the information gain, Eq.3. Looking at Eq.3 how does  the entropy of the subsets, </a:t>
            </a:r>
            <a:r>
              <a:rPr lang="en-US" altLang="ja-JP" sz="1900" b="1" dirty="0" err="1"/>
              <a:t>Sk</a:t>
            </a:r>
            <a:r>
              <a:rPr lang="en-US" altLang="ja-JP" sz="1900" b="1" dirty="0"/>
              <a:t>, look like when the information gain is maximized? How can we motivate using the information gain as a heuristic for picking an attribute for splitting? Think about reduction in entropy after the split and what the entropy implies.</a:t>
            </a:r>
            <a:endParaRPr kumimoji="1" lang="ja-JP" altLang="en-US" sz="1900" b="1" dirty="0"/>
          </a:p>
        </p:txBody>
      </p:sp>
      <p:sp>
        <p:nvSpPr>
          <p:cNvPr id="3" name="コンテンツ プレースホルダー 2">
            <a:extLst>
              <a:ext uri="{FF2B5EF4-FFF2-40B4-BE49-F238E27FC236}">
                <a16:creationId xmlns:a16="http://schemas.microsoft.com/office/drawing/2014/main" id="{A767D0E0-EBB7-1B44-B635-9F99E6108D88}"/>
              </a:ext>
            </a:extLst>
          </p:cNvPr>
          <p:cNvSpPr>
            <a:spLocks noGrp="1"/>
          </p:cNvSpPr>
          <p:nvPr>
            <p:ph idx="1"/>
          </p:nvPr>
        </p:nvSpPr>
        <p:spPr>
          <a:xfrm>
            <a:off x="838200" y="2310216"/>
            <a:ext cx="10515600" cy="770022"/>
          </a:xfrm>
        </p:spPr>
        <p:txBody>
          <a:bodyPr>
            <a:normAutofit/>
          </a:bodyPr>
          <a:lstStyle/>
          <a:p>
            <a:r>
              <a:rPr kumimoji="1" lang="en-US" altLang="ja-JP" sz="2400" dirty="0"/>
              <a:t>When the information gain is maximized, </a:t>
            </a:r>
            <a:r>
              <a:rPr lang="en-US" altLang="ja-JP" sz="2400" b="1" u="sng" dirty="0"/>
              <a:t>the entropy of the subsets is minimized</a:t>
            </a:r>
            <a:r>
              <a:rPr lang="en-US" altLang="ja-JP" sz="2400" dirty="0"/>
              <a:t> because of the following formula.</a:t>
            </a:r>
            <a:endParaRPr kumimoji="1" lang="ja-JP" altLang="en-US" sz="2400" dirty="0"/>
          </a:p>
        </p:txBody>
      </p:sp>
      <p:pic>
        <p:nvPicPr>
          <p:cNvPr id="4" name="図 3"/>
          <p:cNvPicPr>
            <a:picLocks noChangeAspect="1"/>
          </p:cNvPicPr>
          <p:nvPr/>
        </p:nvPicPr>
        <p:blipFill>
          <a:blip r:embed="rId2"/>
          <a:stretch>
            <a:fillRect/>
          </a:stretch>
        </p:blipFill>
        <p:spPr>
          <a:xfrm>
            <a:off x="1025871" y="3579284"/>
            <a:ext cx="10140258" cy="1158201"/>
          </a:xfrm>
          <a:prstGeom prst="rect">
            <a:avLst/>
          </a:prstGeom>
        </p:spPr>
      </p:pic>
      <p:sp>
        <p:nvSpPr>
          <p:cNvPr id="5" name="コンテンツ プレースホルダー 2">
            <a:extLst>
              <a:ext uri="{FF2B5EF4-FFF2-40B4-BE49-F238E27FC236}">
                <a16:creationId xmlns:a16="http://schemas.microsoft.com/office/drawing/2014/main" id="{A767D0E0-EBB7-1B44-B635-9F99E6108D88}"/>
              </a:ext>
            </a:extLst>
          </p:cNvPr>
          <p:cNvSpPr txBox="1">
            <a:spLocks/>
          </p:cNvSpPr>
          <p:nvPr/>
        </p:nvSpPr>
        <p:spPr>
          <a:xfrm>
            <a:off x="838200" y="5236531"/>
            <a:ext cx="10515600" cy="7700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b="1" dirty="0">
                <a:solidFill>
                  <a:srgbClr val="0070C0"/>
                </a:solidFill>
              </a:rPr>
              <a:t>The highest information gain</a:t>
            </a:r>
            <a:r>
              <a:rPr lang="en-US" altLang="ja-JP" sz="2400" dirty="0"/>
              <a:t> in all attributes is the most useful for estimating the appropriate model. </a:t>
            </a:r>
            <a:endParaRPr lang="ja-JP" altLang="en-US" sz="2400" dirty="0"/>
          </a:p>
        </p:txBody>
      </p:sp>
    </p:spTree>
    <p:extLst>
      <p:ext uri="{BB962C8B-B14F-4D97-AF65-F5344CB8AC3E}">
        <p14:creationId xmlns:p14="http://schemas.microsoft.com/office/powerpoint/2010/main" val="11316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0F9AD8-30B9-4743-A68D-BD54EAEAF3EB}"/>
              </a:ext>
            </a:extLst>
          </p:cNvPr>
          <p:cNvSpPr>
            <a:spLocks noGrp="1"/>
          </p:cNvSpPr>
          <p:nvPr>
            <p:ph type="title"/>
          </p:nvPr>
        </p:nvSpPr>
        <p:spPr>
          <a:solidFill>
            <a:schemeClr val="accent6">
              <a:lumMod val="20000"/>
              <a:lumOff val="80000"/>
            </a:schemeClr>
          </a:solidFill>
        </p:spPr>
        <p:txBody>
          <a:bodyPr>
            <a:normAutofit/>
          </a:bodyPr>
          <a:lstStyle/>
          <a:p>
            <a:r>
              <a:rPr lang="sv-SE" altLang="ja-JP" sz="2200" b="1" dirty="0" err="1"/>
              <a:t>Assignment</a:t>
            </a:r>
            <a:r>
              <a:rPr lang="sv-SE" altLang="ja-JP" sz="2200" b="1" dirty="0"/>
              <a:t> 5: </a:t>
            </a:r>
            <a:r>
              <a:rPr lang="sv-SE" altLang="ja-JP" sz="2200" b="1" dirty="0" err="1"/>
              <a:t>Compute</a:t>
            </a:r>
            <a:r>
              <a:rPr lang="sv-SE" altLang="ja-JP" sz="2200" b="1" dirty="0"/>
              <a:t> the </a:t>
            </a:r>
            <a:r>
              <a:rPr lang="sv-SE" altLang="ja-JP" sz="2200" b="1" dirty="0" err="1"/>
              <a:t>train</a:t>
            </a:r>
            <a:r>
              <a:rPr lang="sv-SE" altLang="ja-JP" sz="2200" b="1" dirty="0"/>
              <a:t> and test set </a:t>
            </a:r>
            <a:r>
              <a:rPr lang="sv-SE" altLang="ja-JP" sz="2200" b="1" dirty="0" err="1"/>
              <a:t>errors</a:t>
            </a:r>
            <a:r>
              <a:rPr lang="sv-SE" altLang="ja-JP" sz="2200" b="1" dirty="0"/>
              <a:t> for the </a:t>
            </a:r>
            <a:r>
              <a:rPr lang="sv-SE" altLang="ja-JP" sz="2200" b="1" dirty="0" err="1"/>
              <a:t>three</a:t>
            </a:r>
            <a:r>
              <a:rPr lang="sv-SE" altLang="ja-JP" sz="2200" b="1" dirty="0"/>
              <a:t> </a:t>
            </a:r>
            <a:r>
              <a:rPr lang="sv-SE" altLang="ja-JP" sz="2200" b="1" dirty="0" err="1"/>
              <a:t>Monk</a:t>
            </a:r>
            <a:r>
              <a:rPr lang="sv-SE" altLang="ja-JP" sz="2200" b="1" dirty="0"/>
              <a:t> </a:t>
            </a:r>
            <a:r>
              <a:rPr lang="sv-SE" altLang="ja-JP" sz="2200" b="1" dirty="0" err="1"/>
              <a:t>datasets</a:t>
            </a:r>
            <a:r>
              <a:rPr lang="sv-SE" altLang="ja-JP" sz="2200" b="1" dirty="0"/>
              <a:t> for </a:t>
            </a:r>
            <a:br>
              <a:rPr lang="sv-SE" altLang="ja-JP" sz="2200" b="1" dirty="0"/>
            </a:br>
            <a:r>
              <a:rPr lang="sv-SE" altLang="ja-JP" sz="2200" b="1" dirty="0"/>
              <a:t>                       the full </a:t>
            </a:r>
            <a:r>
              <a:rPr lang="sv-SE" altLang="ja-JP" sz="2200" b="1" dirty="0" err="1"/>
              <a:t>trees</a:t>
            </a:r>
            <a:r>
              <a:rPr lang="sv-SE" altLang="ja-JP" sz="2200" b="1" dirty="0"/>
              <a:t>. </a:t>
            </a:r>
            <a:r>
              <a:rPr lang="sv-SE" altLang="ja-JP" sz="2200" b="1" dirty="0" err="1"/>
              <a:t>Were</a:t>
            </a:r>
            <a:r>
              <a:rPr lang="sv-SE" altLang="ja-JP" sz="2200" b="1" dirty="0"/>
              <a:t> </a:t>
            </a:r>
            <a:r>
              <a:rPr lang="sv-SE" altLang="ja-JP" sz="2200" b="1" dirty="0" err="1"/>
              <a:t>your</a:t>
            </a:r>
            <a:r>
              <a:rPr lang="sv-SE" altLang="ja-JP" sz="2200" b="1" dirty="0"/>
              <a:t> </a:t>
            </a:r>
            <a:r>
              <a:rPr lang="sv-SE" altLang="ja-JP" sz="2200" b="1" dirty="0" err="1"/>
              <a:t>assumptions</a:t>
            </a:r>
            <a:r>
              <a:rPr lang="sv-SE" altLang="ja-JP" sz="2200" b="1" dirty="0"/>
              <a:t> </a:t>
            </a:r>
            <a:r>
              <a:rPr lang="sv-SE" altLang="ja-JP" sz="2200" b="1" dirty="0" err="1"/>
              <a:t>about</a:t>
            </a:r>
            <a:r>
              <a:rPr lang="sv-SE" altLang="ja-JP" sz="2200" b="1" dirty="0"/>
              <a:t> the </a:t>
            </a:r>
            <a:r>
              <a:rPr lang="sv-SE" altLang="ja-JP" sz="2200" b="1" dirty="0" err="1"/>
              <a:t>datasets</a:t>
            </a:r>
            <a:r>
              <a:rPr lang="sv-SE" altLang="ja-JP" sz="2200" b="1" dirty="0"/>
              <a:t> </a:t>
            </a:r>
            <a:r>
              <a:rPr lang="sv-SE" altLang="ja-JP" sz="2200" b="1" dirty="0" err="1"/>
              <a:t>correct</a:t>
            </a:r>
            <a:r>
              <a:rPr lang="sv-SE" altLang="ja-JP" sz="2200" b="1" dirty="0"/>
              <a:t>? </a:t>
            </a:r>
            <a:br>
              <a:rPr lang="sv-SE" altLang="ja-JP" sz="2200" b="1" dirty="0"/>
            </a:br>
            <a:r>
              <a:rPr lang="sv-SE" altLang="ja-JP" sz="2200" b="1" dirty="0"/>
              <a:t>                       </a:t>
            </a:r>
            <a:r>
              <a:rPr lang="sv-SE" altLang="ja-JP" sz="2200" b="1" dirty="0" err="1"/>
              <a:t>Explain</a:t>
            </a:r>
            <a:r>
              <a:rPr lang="sv-SE" altLang="ja-JP" sz="2200" b="1" dirty="0"/>
              <a:t> the </a:t>
            </a:r>
            <a:r>
              <a:rPr lang="sv-SE" altLang="ja-JP" sz="2200" b="1" dirty="0" err="1"/>
              <a:t>results</a:t>
            </a:r>
            <a:r>
              <a:rPr lang="sv-SE" altLang="ja-JP" sz="2200" b="1" dirty="0"/>
              <a:t> </a:t>
            </a:r>
            <a:r>
              <a:rPr lang="sv-SE" altLang="ja-JP" sz="2200" b="1" dirty="0" err="1"/>
              <a:t>you</a:t>
            </a:r>
            <a:r>
              <a:rPr lang="sv-SE" altLang="ja-JP" sz="2200" b="1" dirty="0"/>
              <a:t> get for the </a:t>
            </a:r>
            <a:r>
              <a:rPr lang="sv-SE" altLang="ja-JP" sz="2200" b="1" dirty="0" err="1"/>
              <a:t>training</a:t>
            </a:r>
            <a:r>
              <a:rPr lang="sv-SE" altLang="ja-JP" sz="2200" b="1" dirty="0"/>
              <a:t> and test </a:t>
            </a:r>
            <a:r>
              <a:rPr lang="sv-SE" altLang="ja-JP" sz="2200" b="1" dirty="0" err="1"/>
              <a:t>datasets</a:t>
            </a:r>
            <a:r>
              <a:rPr lang="sv-SE" altLang="ja-JP" sz="2200" b="1" dirty="0"/>
              <a:t>.</a:t>
            </a:r>
            <a:endParaRPr kumimoji="1" lang="ja-JP" altLang="en-US" sz="2200" b="1"/>
          </a:p>
        </p:txBody>
      </p:sp>
      <p:sp>
        <p:nvSpPr>
          <p:cNvPr id="3" name="コンテンツ プレースホルダー 2">
            <a:extLst>
              <a:ext uri="{FF2B5EF4-FFF2-40B4-BE49-F238E27FC236}">
                <a16:creationId xmlns:a16="http://schemas.microsoft.com/office/drawing/2014/main" id="{A767D0E0-EBB7-1B44-B635-9F99E6108D88}"/>
              </a:ext>
            </a:extLst>
          </p:cNvPr>
          <p:cNvSpPr>
            <a:spLocks noGrp="1"/>
          </p:cNvSpPr>
          <p:nvPr>
            <p:ph idx="1"/>
          </p:nvPr>
        </p:nvSpPr>
        <p:spPr>
          <a:xfrm>
            <a:off x="838200" y="1825625"/>
            <a:ext cx="10515600" cy="2694342"/>
          </a:xfrm>
        </p:spPr>
        <p:txBody>
          <a:bodyPr>
            <a:noAutofit/>
          </a:bodyPr>
          <a:lstStyle/>
          <a:p>
            <a:r>
              <a:rPr lang="en-US" altLang="ja-JP" sz="2400" dirty="0"/>
              <a:t>Error rates are shown in the following table.</a:t>
            </a:r>
          </a:p>
          <a:p>
            <a:r>
              <a:rPr lang="en-US" altLang="ja-JP" sz="2400" dirty="0"/>
              <a:t>OUR Assumption: MONK-1 is the easiest and MONK-2 is the most difficult.</a:t>
            </a:r>
          </a:p>
          <a:p>
            <a:pPr lvl="1"/>
            <a:r>
              <a:rPr lang="en-US" altLang="ja-JP" sz="2200" b="1" u="sng" dirty="0"/>
              <a:t>MONK-2 is certainty the most difficult dataset.</a:t>
            </a:r>
            <a:r>
              <a:rPr lang="en-US" altLang="ja-JP" sz="2200" b="1" dirty="0"/>
              <a:t> </a:t>
            </a:r>
            <a:r>
              <a:rPr lang="en-US" altLang="ja-JP" sz="2200" dirty="0"/>
              <a:t>Only this dataset resulted in over </a:t>
            </a:r>
            <a:r>
              <a:rPr lang="en-US" altLang="ja-JP" sz="2200" b="1" u="sng" dirty="0">
                <a:solidFill>
                  <a:srgbClr val="FF0000"/>
                </a:solidFill>
              </a:rPr>
              <a:t>30%</a:t>
            </a:r>
            <a:r>
              <a:rPr lang="en-US" altLang="ja-JP" sz="2200" dirty="0"/>
              <a:t> error rate.</a:t>
            </a:r>
          </a:p>
          <a:p>
            <a:pPr marL="457200" lvl="1" indent="0">
              <a:buNone/>
            </a:pPr>
            <a:endParaRPr lang="en-US" altLang="ja-JP" sz="800" dirty="0"/>
          </a:p>
          <a:p>
            <a:pPr lvl="1"/>
            <a:r>
              <a:rPr lang="en-US" altLang="ja-JP" sz="2200" dirty="0"/>
              <a:t>MONK-1 did </a:t>
            </a:r>
            <a:r>
              <a:rPr lang="en-US" altLang="ja-JP" sz="2200" b="1" dirty="0">
                <a:solidFill>
                  <a:srgbClr val="FF0000"/>
                </a:solidFill>
              </a:rPr>
              <a:t>NOT</a:t>
            </a:r>
            <a:r>
              <a:rPr lang="en-US" altLang="ja-JP" sz="2200" dirty="0"/>
              <a:t> result in the best score, but </a:t>
            </a:r>
            <a:r>
              <a:rPr lang="en-US" altLang="ja-JP" sz="2200" b="1" dirty="0"/>
              <a:t>MONK-3</a:t>
            </a:r>
            <a:r>
              <a:rPr lang="en-US" altLang="ja-JP" sz="2200" dirty="0"/>
              <a:t> did. The reason why MONK-1 resulted bad score on test dataset may be the overfitting.</a:t>
            </a:r>
          </a:p>
        </p:txBody>
      </p:sp>
      <p:graphicFrame>
        <p:nvGraphicFramePr>
          <p:cNvPr id="5" name="コンテンツ プレースホルダー 3">
            <a:extLst>
              <a:ext uri="{FF2B5EF4-FFF2-40B4-BE49-F238E27FC236}">
                <a16:creationId xmlns:a16="http://schemas.microsoft.com/office/drawing/2014/main" id="{A601C393-1FA7-6B4E-8AF9-4357EECB5C87}"/>
              </a:ext>
            </a:extLst>
          </p:cNvPr>
          <p:cNvGraphicFramePr>
            <a:graphicFrameLocks/>
          </p:cNvGraphicFramePr>
          <p:nvPr>
            <p:extLst>
              <p:ext uri="{D42A27DB-BD31-4B8C-83A1-F6EECF244321}">
                <p14:modId xmlns:p14="http://schemas.microsoft.com/office/powerpoint/2010/main" val="3812587970"/>
              </p:ext>
            </p:extLst>
          </p:nvPr>
        </p:nvGraphicFramePr>
        <p:xfrm>
          <a:off x="1317845" y="4519967"/>
          <a:ext cx="9556310" cy="1848484"/>
        </p:xfrm>
        <a:graphic>
          <a:graphicData uri="http://schemas.openxmlformats.org/drawingml/2006/table">
            <a:tbl>
              <a:tblPr firstRow="1" bandRow="1">
                <a:tableStyleId>{5C22544A-7EE6-4342-B048-85BDC9FD1C3A}</a:tableStyleId>
              </a:tblPr>
              <a:tblGrid>
                <a:gridCol w="1748782">
                  <a:extLst>
                    <a:ext uri="{9D8B030D-6E8A-4147-A177-3AD203B41FA5}">
                      <a16:colId xmlns:a16="http://schemas.microsoft.com/office/drawing/2014/main" val="4031544556"/>
                    </a:ext>
                  </a:extLst>
                </a:gridCol>
                <a:gridCol w="3701819">
                  <a:extLst>
                    <a:ext uri="{9D8B030D-6E8A-4147-A177-3AD203B41FA5}">
                      <a16:colId xmlns:a16="http://schemas.microsoft.com/office/drawing/2014/main" val="72083655"/>
                    </a:ext>
                  </a:extLst>
                </a:gridCol>
                <a:gridCol w="4105709">
                  <a:extLst>
                    <a:ext uri="{9D8B030D-6E8A-4147-A177-3AD203B41FA5}">
                      <a16:colId xmlns:a16="http://schemas.microsoft.com/office/drawing/2014/main" val="486077876"/>
                    </a:ext>
                  </a:extLst>
                </a:gridCol>
              </a:tblGrid>
              <a:tr h="462121">
                <a:tc>
                  <a:txBody>
                    <a:bodyPr/>
                    <a:lstStyle/>
                    <a:p>
                      <a:endParaRPr lang="en-US" sz="2000" dirty="0"/>
                    </a:p>
                  </a:txBody>
                  <a:tcPr/>
                </a:tc>
                <a:tc>
                  <a:txBody>
                    <a:bodyPr/>
                    <a:lstStyle/>
                    <a:p>
                      <a:r>
                        <a:rPr lang="en-US" sz="2000" dirty="0"/>
                        <a:t>ERROR for training dataset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000" dirty="0"/>
                        <a:t>ERROR for test dataset</a:t>
                      </a:r>
                    </a:p>
                  </a:txBody>
                  <a:tcPr/>
                </a:tc>
                <a:extLst>
                  <a:ext uri="{0D108BD9-81ED-4DB2-BD59-A6C34878D82A}">
                    <a16:rowId xmlns:a16="http://schemas.microsoft.com/office/drawing/2014/main" val="3460253440"/>
                  </a:ext>
                </a:extLst>
              </a:tr>
              <a:tr h="462121">
                <a:tc>
                  <a:txBody>
                    <a:bodyPr/>
                    <a:lstStyle/>
                    <a:p>
                      <a:r>
                        <a:rPr lang="en-US" sz="2000" dirty="0"/>
                        <a:t>MONK-1</a:t>
                      </a:r>
                    </a:p>
                  </a:txBody>
                  <a:tcPr/>
                </a:tc>
                <a:tc>
                  <a:txBody>
                    <a:bodyPr/>
                    <a:lstStyle/>
                    <a:p>
                      <a:r>
                        <a:rPr lang="en-US" sz="2000" dirty="0"/>
                        <a:t>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dirty="0">
                          <a:solidFill>
                            <a:schemeClr val="dk1"/>
                          </a:solidFill>
                          <a:effectLst/>
                          <a:latin typeface="+mn-lt"/>
                          <a:ea typeface="+mn-ea"/>
                          <a:cs typeface="+mn-cs"/>
                        </a:rPr>
                        <a:t>0.1713</a:t>
                      </a:r>
                      <a:endParaRPr kumimoji="1" lang="en-US" altLang="ja-JP" sz="2000" kern="1200" dirty="0">
                        <a:solidFill>
                          <a:schemeClr val="dk1"/>
                        </a:solidFill>
                        <a:effectLst/>
                        <a:latin typeface="+mn-lt"/>
                        <a:ea typeface="+mn-ea"/>
                        <a:cs typeface="+mn-cs"/>
                      </a:endParaRPr>
                    </a:p>
                  </a:txBody>
                  <a:tcPr/>
                </a:tc>
                <a:extLst>
                  <a:ext uri="{0D108BD9-81ED-4DB2-BD59-A6C34878D82A}">
                    <a16:rowId xmlns:a16="http://schemas.microsoft.com/office/drawing/2014/main" val="3512112011"/>
                  </a:ext>
                </a:extLst>
              </a:tr>
              <a:tr h="462121">
                <a:tc>
                  <a:txBody>
                    <a:bodyPr/>
                    <a:lstStyle/>
                    <a:p>
                      <a:r>
                        <a:rPr lang="en-US" sz="2000" dirty="0"/>
                        <a:t>MONK-2</a:t>
                      </a:r>
                    </a:p>
                  </a:txBody>
                  <a:tcPr/>
                </a:tc>
                <a:tc>
                  <a:txBody>
                    <a:bodyPr/>
                    <a:lstStyle/>
                    <a:p>
                      <a:r>
                        <a:rPr lang="en-US" sz="2000" dirty="0"/>
                        <a:t>0.0</a:t>
                      </a:r>
                    </a:p>
                  </a:txBody>
                  <a:tcPr/>
                </a:tc>
                <a:tc>
                  <a:txBody>
                    <a:bodyPr/>
                    <a:lstStyle/>
                    <a:p>
                      <a:r>
                        <a:rPr kumimoji="1" lang="en-US" altLang="ja-JP" sz="1800" b="0" i="0" u="none" strike="noStrike" kern="1200" dirty="0">
                          <a:solidFill>
                            <a:schemeClr val="dk1"/>
                          </a:solidFill>
                          <a:effectLst/>
                          <a:latin typeface="+mn-lt"/>
                          <a:ea typeface="+mn-ea"/>
                          <a:cs typeface="+mn-cs"/>
                        </a:rPr>
                        <a:t>0.3079</a:t>
                      </a:r>
                      <a:endParaRPr lang="en-US" sz="2000" dirty="0"/>
                    </a:p>
                  </a:txBody>
                  <a:tcPr/>
                </a:tc>
                <a:extLst>
                  <a:ext uri="{0D108BD9-81ED-4DB2-BD59-A6C34878D82A}">
                    <a16:rowId xmlns:a16="http://schemas.microsoft.com/office/drawing/2014/main" val="785499430"/>
                  </a:ext>
                </a:extLst>
              </a:tr>
              <a:tr h="462121">
                <a:tc>
                  <a:txBody>
                    <a:bodyPr/>
                    <a:lstStyle/>
                    <a:p>
                      <a:r>
                        <a:rPr lang="en-US" sz="2000" dirty="0"/>
                        <a:t>MONK-3</a:t>
                      </a:r>
                    </a:p>
                  </a:txBody>
                  <a:tcPr/>
                </a:tc>
                <a:tc>
                  <a:txBody>
                    <a:bodyPr/>
                    <a:lstStyle/>
                    <a:p>
                      <a:r>
                        <a:rPr lang="en-US" sz="2000" dirty="0"/>
                        <a:t>0.0</a:t>
                      </a:r>
                    </a:p>
                  </a:txBody>
                  <a:tcPr/>
                </a:tc>
                <a:tc>
                  <a:txBody>
                    <a:bodyPr/>
                    <a:lstStyle/>
                    <a:p>
                      <a:r>
                        <a:rPr kumimoji="1" lang="en-US" altLang="ja-JP" sz="1800" b="0" i="0" u="none" strike="noStrike" kern="1200" dirty="0">
                          <a:solidFill>
                            <a:schemeClr val="dk1"/>
                          </a:solidFill>
                          <a:effectLst/>
                          <a:latin typeface="+mn-lt"/>
                          <a:ea typeface="+mn-ea"/>
                          <a:cs typeface="+mn-cs"/>
                        </a:rPr>
                        <a:t>0.05556</a:t>
                      </a:r>
                      <a:endParaRPr lang="en-US" sz="2000" dirty="0"/>
                    </a:p>
                  </a:txBody>
                  <a:tcPr/>
                </a:tc>
                <a:extLst>
                  <a:ext uri="{0D108BD9-81ED-4DB2-BD59-A6C34878D82A}">
                    <a16:rowId xmlns:a16="http://schemas.microsoft.com/office/drawing/2014/main" val="1540829643"/>
                  </a:ext>
                </a:extLst>
              </a:tr>
            </a:tbl>
          </a:graphicData>
        </a:graphic>
      </p:graphicFrame>
    </p:spTree>
    <p:extLst>
      <p:ext uri="{BB962C8B-B14F-4D97-AF65-F5344CB8AC3E}">
        <p14:creationId xmlns:p14="http://schemas.microsoft.com/office/powerpoint/2010/main" val="224359333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2729</TotalTime>
  <Words>1026</Words>
  <Application>Microsoft Macintosh PowerPoint</Application>
  <PresentationFormat>ワイド画面</PresentationFormat>
  <Paragraphs>200</Paragraphs>
  <Slides>15</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CMR10</vt:lpstr>
      <vt:lpstr>游ゴシック</vt:lpstr>
      <vt:lpstr>游ゴシック Light</vt:lpstr>
      <vt:lpstr>Arial</vt:lpstr>
      <vt:lpstr>Cambria Math</vt:lpstr>
      <vt:lpstr>Office テーマ</vt:lpstr>
      <vt:lpstr>DD2421 Machine Learning   Lab 1: Decision Trees</vt:lpstr>
      <vt:lpstr>PowerPoint プレゼンテーション</vt:lpstr>
      <vt:lpstr>PowerPoint プレゼンテーション</vt:lpstr>
      <vt:lpstr>PowerPoint プレゼンテーション</vt:lpstr>
      <vt:lpstr>PowerPoint プレゼンテーション</vt:lpstr>
      <vt:lpstr>Assignment 2: Explain entropy for a uniform distribution and a non-uniform distribution,                        present some example distributions with high and low entropy.</vt:lpstr>
      <vt:lpstr>Assignment 3: Use the function averageGain (defined in dtree.py) to calculate the expected                         information gain corresponding to each of the six attributes. Based on the results,                                    which attribute should be used for splitting the examples at the root node?</vt:lpstr>
      <vt:lpstr>Assignment 4: For splitting we choose the attribute that maximizes the information gain, Eq.3. Looking at Eq.3 how does  the entropy of the subsets, Sk, look like when the information gain is maximized? How can we motivate using the information gain as a heuristic for picking an attribute for splitting? Think about reduction in entropy after the split and what the entropy implies.</vt:lpstr>
      <vt:lpstr>Assignment 5: Compute the train and test set errors for the three Monk datasets for                         the full trees. Were your assumptions about the datasets correct?                         Explain the results you get for the training and test datasets.</vt:lpstr>
      <vt:lpstr>Assignment 6: Explain pruning from a bias variance trade-off perspective.</vt:lpstr>
      <vt:lpstr>Assignment 7: Evaluate the effect pruning has on the test error for the monk1 and monk3                       datasets, in particular determine the optimal partition into training and validation                       by optimizing the parameter fraction. Plot the classification error on the test sets                       as a function of the parameter fraction ∈ {0.3, 0.4, 0.5, 0.6, 0.7, 0.8}. </vt:lpstr>
      <vt:lpstr>Assignment 7: Evaluate the effect pruning has on the test error for the monk1 and monk3                       datasets, in particular determine the optimal partition into training and validation                       by optimizing the parameter fraction. Plot the classification error on the test sets                       as a function of the parameter fraction ∈ {0.3, 0.4, 0.5, 0.6, 0.7, 0.8}. </vt:lpstr>
      <vt:lpstr>APPENDIX: Test dataset without training dataset</vt:lpstr>
      <vt:lpstr>APPENDIX: Test dataset without training dataset</vt:lpstr>
      <vt:lpstr>APPENDIX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白藤 大幹</dc:creator>
  <cp:lastModifiedBy>白藤 大幹</cp:lastModifiedBy>
  <cp:revision>111</cp:revision>
  <dcterms:created xsi:type="dcterms:W3CDTF">2019-09-17T17:32:23Z</dcterms:created>
  <dcterms:modified xsi:type="dcterms:W3CDTF">2019-09-20T13:15:34Z</dcterms:modified>
</cp:coreProperties>
</file>