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A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78" d="100"/>
          <a:sy n="78" d="100"/>
        </p:scale>
        <p:origin x="49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F22FB-4EFB-4E30-92CF-28E3D8603DD6}" type="doc">
      <dgm:prSet loTypeId="urn:microsoft.com/office/officeart/2005/8/layout/venn1" loCatId="relationship" qsTypeId="urn:microsoft.com/office/officeart/2005/8/quickstyle/simple1" qsCatId="simple" csTypeId="urn:microsoft.com/office/officeart/2005/8/colors/accent1_2" csCatId="accent1" phldr="1"/>
      <dgm:spPr/>
    </dgm:pt>
    <dgm:pt modelId="{C276DB2B-C622-472D-B27D-5BAEBDD9C0B4}">
      <dgm:prSet phldrT="[Text]"/>
      <dgm:spPr/>
      <dgm:t>
        <a:bodyPr/>
        <a:lstStyle/>
        <a:p>
          <a:r>
            <a:rPr lang="pl-PL" dirty="0"/>
            <a:t>Statistics</a:t>
          </a:r>
          <a:endParaRPr lang="en-US" dirty="0"/>
        </a:p>
      </dgm:t>
    </dgm:pt>
    <dgm:pt modelId="{B73BDFFE-6B27-43DE-A276-9CE488D3C426}" type="parTrans" cxnId="{96DF29F3-6D89-46AC-965B-B56BD4C6FF2E}">
      <dgm:prSet/>
      <dgm:spPr/>
      <dgm:t>
        <a:bodyPr/>
        <a:lstStyle/>
        <a:p>
          <a:endParaRPr lang="en-US"/>
        </a:p>
      </dgm:t>
    </dgm:pt>
    <dgm:pt modelId="{5AD95F08-4E83-4511-8D6C-641232F485E3}" type="sibTrans" cxnId="{96DF29F3-6D89-46AC-965B-B56BD4C6FF2E}">
      <dgm:prSet/>
      <dgm:spPr/>
      <dgm:t>
        <a:bodyPr/>
        <a:lstStyle/>
        <a:p>
          <a:endParaRPr lang="en-US"/>
        </a:p>
      </dgm:t>
    </dgm:pt>
    <dgm:pt modelId="{F5CC07CB-962E-441D-8A9F-135DE195E412}">
      <dgm:prSet phldrT="[Text]"/>
      <dgm:spPr/>
      <dgm:t>
        <a:bodyPr/>
        <a:lstStyle/>
        <a:p>
          <a:r>
            <a:rPr lang="pl-PL" dirty="0"/>
            <a:t>Graph Theory</a:t>
          </a:r>
          <a:endParaRPr lang="en-US" dirty="0"/>
        </a:p>
      </dgm:t>
    </dgm:pt>
    <dgm:pt modelId="{40D7EAEE-C55C-492F-9760-63CF1AB7727F}" type="parTrans" cxnId="{FC5156D5-6857-40BC-B07F-352F64AA2AFE}">
      <dgm:prSet/>
      <dgm:spPr/>
      <dgm:t>
        <a:bodyPr/>
        <a:lstStyle/>
        <a:p>
          <a:endParaRPr lang="en-US"/>
        </a:p>
      </dgm:t>
    </dgm:pt>
    <dgm:pt modelId="{8BFCABA9-24FB-47C0-93AE-DD2048B4B175}" type="sibTrans" cxnId="{FC5156D5-6857-40BC-B07F-352F64AA2AFE}">
      <dgm:prSet/>
      <dgm:spPr/>
      <dgm:t>
        <a:bodyPr/>
        <a:lstStyle/>
        <a:p>
          <a:endParaRPr lang="en-US"/>
        </a:p>
      </dgm:t>
    </dgm:pt>
    <dgm:pt modelId="{7685E1EC-54D4-45C3-9A09-20309C418CC4}">
      <dgm:prSet phldrT="[Text]"/>
      <dgm:spPr/>
      <dgm:t>
        <a:bodyPr/>
        <a:lstStyle/>
        <a:p>
          <a:r>
            <a:rPr lang="pl-PL" dirty="0"/>
            <a:t>Computer Science</a:t>
          </a:r>
          <a:endParaRPr lang="en-US" dirty="0"/>
        </a:p>
      </dgm:t>
    </dgm:pt>
    <dgm:pt modelId="{0EBA6ABE-C89A-46DA-A7FD-14B2709134B7}" type="parTrans" cxnId="{E3DC780D-EC12-47CE-B850-4BEB261FCF5A}">
      <dgm:prSet/>
      <dgm:spPr/>
      <dgm:t>
        <a:bodyPr/>
        <a:lstStyle/>
        <a:p>
          <a:endParaRPr lang="en-US"/>
        </a:p>
      </dgm:t>
    </dgm:pt>
    <dgm:pt modelId="{5D20A816-7272-4CE3-88B2-E9560E53C961}" type="sibTrans" cxnId="{E3DC780D-EC12-47CE-B850-4BEB261FCF5A}">
      <dgm:prSet/>
      <dgm:spPr/>
      <dgm:t>
        <a:bodyPr/>
        <a:lstStyle/>
        <a:p>
          <a:endParaRPr lang="en-US"/>
        </a:p>
      </dgm:t>
    </dgm:pt>
    <dgm:pt modelId="{FA48FBF2-A1EA-40DB-847D-EF1F9327AF52}" type="pres">
      <dgm:prSet presAssocID="{558F22FB-4EFB-4E30-92CF-28E3D8603DD6}" presName="compositeShape" presStyleCnt="0">
        <dgm:presLayoutVars>
          <dgm:chMax val="7"/>
          <dgm:dir/>
          <dgm:resizeHandles val="exact"/>
        </dgm:presLayoutVars>
      </dgm:prSet>
      <dgm:spPr/>
    </dgm:pt>
    <dgm:pt modelId="{FCF4CD34-3A02-477F-8EBB-ACB5DE706D70}" type="pres">
      <dgm:prSet presAssocID="{C276DB2B-C622-472D-B27D-5BAEBDD9C0B4}" presName="circ1" presStyleLbl="vennNode1" presStyleIdx="0" presStyleCnt="3"/>
      <dgm:spPr/>
    </dgm:pt>
    <dgm:pt modelId="{EA933DE4-D077-4DD7-A9B3-65CABA82DF27}" type="pres">
      <dgm:prSet presAssocID="{C276DB2B-C622-472D-B27D-5BAEBDD9C0B4}" presName="circ1Tx" presStyleLbl="revTx" presStyleIdx="0" presStyleCnt="0">
        <dgm:presLayoutVars>
          <dgm:chMax val="0"/>
          <dgm:chPref val="0"/>
          <dgm:bulletEnabled val="1"/>
        </dgm:presLayoutVars>
      </dgm:prSet>
      <dgm:spPr/>
    </dgm:pt>
    <dgm:pt modelId="{EEB97A15-90F7-4040-9C5D-318ABB798C8A}" type="pres">
      <dgm:prSet presAssocID="{F5CC07CB-962E-441D-8A9F-135DE195E412}" presName="circ2" presStyleLbl="vennNode1" presStyleIdx="1" presStyleCnt="3"/>
      <dgm:spPr/>
    </dgm:pt>
    <dgm:pt modelId="{7D9EB2C1-37D9-4714-9D84-0D8808BC3A51}" type="pres">
      <dgm:prSet presAssocID="{F5CC07CB-962E-441D-8A9F-135DE195E412}" presName="circ2Tx" presStyleLbl="revTx" presStyleIdx="0" presStyleCnt="0">
        <dgm:presLayoutVars>
          <dgm:chMax val="0"/>
          <dgm:chPref val="0"/>
          <dgm:bulletEnabled val="1"/>
        </dgm:presLayoutVars>
      </dgm:prSet>
      <dgm:spPr/>
    </dgm:pt>
    <dgm:pt modelId="{2A794427-ECA2-4AF3-86AD-27F91FC3DFF6}" type="pres">
      <dgm:prSet presAssocID="{7685E1EC-54D4-45C3-9A09-20309C418CC4}" presName="circ3" presStyleLbl="vennNode1" presStyleIdx="2" presStyleCnt="3"/>
      <dgm:spPr/>
    </dgm:pt>
    <dgm:pt modelId="{8EBA6058-F0B0-4596-84B2-8152D042E6A7}" type="pres">
      <dgm:prSet presAssocID="{7685E1EC-54D4-45C3-9A09-20309C418CC4}" presName="circ3Tx" presStyleLbl="revTx" presStyleIdx="0" presStyleCnt="0">
        <dgm:presLayoutVars>
          <dgm:chMax val="0"/>
          <dgm:chPref val="0"/>
          <dgm:bulletEnabled val="1"/>
        </dgm:presLayoutVars>
      </dgm:prSet>
      <dgm:spPr/>
    </dgm:pt>
  </dgm:ptLst>
  <dgm:cxnLst>
    <dgm:cxn modelId="{E3DC780D-EC12-47CE-B850-4BEB261FCF5A}" srcId="{558F22FB-4EFB-4E30-92CF-28E3D8603DD6}" destId="{7685E1EC-54D4-45C3-9A09-20309C418CC4}" srcOrd="2" destOrd="0" parTransId="{0EBA6ABE-C89A-46DA-A7FD-14B2709134B7}" sibTransId="{5D20A816-7272-4CE3-88B2-E9560E53C961}"/>
    <dgm:cxn modelId="{D10CED44-8ECD-4227-96CF-26EA138B9116}" type="presOf" srcId="{7685E1EC-54D4-45C3-9A09-20309C418CC4}" destId="{8EBA6058-F0B0-4596-84B2-8152D042E6A7}" srcOrd="1" destOrd="0" presId="urn:microsoft.com/office/officeart/2005/8/layout/venn1"/>
    <dgm:cxn modelId="{DBCB2452-7843-445C-8E64-59D66891F677}" type="presOf" srcId="{F5CC07CB-962E-441D-8A9F-135DE195E412}" destId="{7D9EB2C1-37D9-4714-9D84-0D8808BC3A51}" srcOrd="1" destOrd="0" presId="urn:microsoft.com/office/officeart/2005/8/layout/venn1"/>
    <dgm:cxn modelId="{01978453-A162-43C4-BEE2-C3D5ABE18910}" type="presOf" srcId="{C276DB2B-C622-472D-B27D-5BAEBDD9C0B4}" destId="{FCF4CD34-3A02-477F-8EBB-ACB5DE706D70}" srcOrd="0" destOrd="0" presId="urn:microsoft.com/office/officeart/2005/8/layout/venn1"/>
    <dgm:cxn modelId="{DDB4BA7B-5431-4ED9-A813-6E3D488C2116}" type="presOf" srcId="{7685E1EC-54D4-45C3-9A09-20309C418CC4}" destId="{2A794427-ECA2-4AF3-86AD-27F91FC3DFF6}" srcOrd="0" destOrd="0" presId="urn:microsoft.com/office/officeart/2005/8/layout/venn1"/>
    <dgm:cxn modelId="{BCAA42B6-3FF2-45CE-8914-BB5FF9911C34}" type="presOf" srcId="{558F22FB-4EFB-4E30-92CF-28E3D8603DD6}" destId="{FA48FBF2-A1EA-40DB-847D-EF1F9327AF52}" srcOrd="0" destOrd="0" presId="urn:microsoft.com/office/officeart/2005/8/layout/venn1"/>
    <dgm:cxn modelId="{CDE499CF-6512-4F7D-90D1-496925F4332A}" type="presOf" srcId="{C276DB2B-C622-472D-B27D-5BAEBDD9C0B4}" destId="{EA933DE4-D077-4DD7-A9B3-65CABA82DF27}" srcOrd="1" destOrd="0" presId="urn:microsoft.com/office/officeart/2005/8/layout/venn1"/>
    <dgm:cxn modelId="{FC5156D5-6857-40BC-B07F-352F64AA2AFE}" srcId="{558F22FB-4EFB-4E30-92CF-28E3D8603DD6}" destId="{F5CC07CB-962E-441D-8A9F-135DE195E412}" srcOrd="1" destOrd="0" parTransId="{40D7EAEE-C55C-492F-9760-63CF1AB7727F}" sibTransId="{8BFCABA9-24FB-47C0-93AE-DD2048B4B175}"/>
    <dgm:cxn modelId="{CEFCAAE2-716A-4AB0-9ECD-96384CF2F3E2}" type="presOf" srcId="{F5CC07CB-962E-441D-8A9F-135DE195E412}" destId="{EEB97A15-90F7-4040-9C5D-318ABB798C8A}" srcOrd="0" destOrd="0" presId="urn:microsoft.com/office/officeart/2005/8/layout/venn1"/>
    <dgm:cxn modelId="{96DF29F3-6D89-46AC-965B-B56BD4C6FF2E}" srcId="{558F22FB-4EFB-4E30-92CF-28E3D8603DD6}" destId="{C276DB2B-C622-472D-B27D-5BAEBDD9C0B4}" srcOrd="0" destOrd="0" parTransId="{B73BDFFE-6B27-43DE-A276-9CE488D3C426}" sibTransId="{5AD95F08-4E83-4511-8D6C-641232F485E3}"/>
    <dgm:cxn modelId="{8542AD35-1917-48B0-A57A-AEF2EA46AAFA}" type="presParOf" srcId="{FA48FBF2-A1EA-40DB-847D-EF1F9327AF52}" destId="{FCF4CD34-3A02-477F-8EBB-ACB5DE706D70}" srcOrd="0" destOrd="0" presId="urn:microsoft.com/office/officeart/2005/8/layout/venn1"/>
    <dgm:cxn modelId="{74732667-6CD7-405F-9466-4941F6B49F30}" type="presParOf" srcId="{FA48FBF2-A1EA-40DB-847D-EF1F9327AF52}" destId="{EA933DE4-D077-4DD7-A9B3-65CABA82DF27}" srcOrd="1" destOrd="0" presId="urn:microsoft.com/office/officeart/2005/8/layout/venn1"/>
    <dgm:cxn modelId="{A67F2734-9ED5-4853-9BB7-7EEA43A3A189}" type="presParOf" srcId="{FA48FBF2-A1EA-40DB-847D-EF1F9327AF52}" destId="{EEB97A15-90F7-4040-9C5D-318ABB798C8A}" srcOrd="2" destOrd="0" presId="urn:microsoft.com/office/officeart/2005/8/layout/venn1"/>
    <dgm:cxn modelId="{AD0BC8A9-ED4C-49C7-A0C0-C854C76D9B0C}" type="presParOf" srcId="{FA48FBF2-A1EA-40DB-847D-EF1F9327AF52}" destId="{7D9EB2C1-37D9-4714-9D84-0D8808BC3A51}" srcOrd="3" destOrd="0" presId="urn:microsoft.com/office/officeart/2005/8/layout/venn1"/>
    <dgm:cxn modelId="{E485224A-CC90-45DF-B769-4B4C9D027621}" type="presParOf" srcId="{FA48FBF2-A1EA-40DB-847D-EF1F9327AF52}" destId="{2A794427-ECA2-4AF3-86AD-27F91FC3DFF6}" srcOrd="4" destOrd="0" presId="urn:microsoft.com/office/officeart/2005/8/layout/venn1"/>
    <dgm:cxn modelId="{168FD341-1003-4EAA-BC44-51DA73ED43A0}" type="presParOf" srcId="{FA48FBF2-A1EA-40DB-847D-EF1F9327AF52}" destId="{8EBA6058-F0B0-4596-84B2-8152D042E6A7}"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4CD34-3A02-477F-8EBB-ACB5DE706D70}">
      <dsp:nvSpPr>
        <dsp:cNvPr id="0" name=""/>
        <dsp:cNvSpPr/>
      </dsp:nvSpPr>
      <dsp:spPr>
        <a:xfrm>
          <a:off x="1802353" y="47481"/>
          <a:ext cx="2279127" cy="2279127"/>
        </a:xfrm>
        <a:prstGeom prst="ellipse">
          <a:avLst/>
        </a:prstGeom>
        <a:solidFill>
          <a:schemeClr val="accent1">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pl-PL" sz="2500" kern="1200" dirty="0"/>
            <a:t>Statistics</a:t>
          </a:r>
          <a:endParaRPr lang="en-US" sz="2500" kern="1200" dirty="0"/>
        </a:p>
      </dsp:txBody>
      <dsp:txXfrm>
        <a:off x="2106237" y="446329"/>
        <a:ext cx="1671359" cy="1025607"/>
      </dsp:txXfrm>
    </dsp:sp>
    <dsp:sp modelId="{EEB97A15-90F7-4040-9C5D-318ABB798C8A}">
      <dsp:nvSpPr>
        <dsp:cNvPr id="0" name=""/>
        <dsp:cNvSpPr/>
      </dsp:nvSpPr>
      <dsp:spPr>
        <a:xfrm>
          <a:off x="2624738" y="1471936"/>
          <a:ext cx="2279127" cy="2279127"/>
        </a:xfrm>
        <a:prstGeom prst="ellipse">
          <a:avLst/>
        </a:prstGeom>
        <a:solidFill>
          <a:schemeClr val="accent1">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pl-PL" sz="2500" kern="1200" dirty="0"/>
            <a:t>Graph Theory</a:t>
          </a:r>
          <a:endParaRPr lang="en-US" sz="2500" kern="1200" dirty="0"/>
        </a:p>
      </dsp:txBody>
      <dsp:txXfrm>
        <a:off x="3321772" y="2060710"/>
        <a:ext cx="1367476" cy="1253519"/>
      </dsp:txXfrm>
    </dsp:sp>
    <dsp:sp modelId="{2A794427-ECA2-4AF3-86AD-27F91FC3DFF6}">
      <dsp:nvSpPr>
        <dsp:cNvPr id="0" name=""/>
        <dsp:cNvSpPr/>
      </dsp:nvSpPr>
      <dsp:spPr>
        <a:xfrm>
          <a:off x="979969" y="1471936"/>
          <a:ext cx="2279127" cy="2279127"/>
        </a:xfrm>
        <a:prstGeom prst="ellipse">
          <a:avLst/>
        </a:prstGeom>
        <a:solidFill>
          <a:schemeClr val="accent1">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pl-PL" sz="2500" kern="1200" dirty="0"/>
            <a:t>Computer Science</a:t>
          </a:r>
          <a:endParaRPr lang="en-US" sz="2500" kern="1200" dirty="0"/>
        </a:p>
      </dsp:txBody>
      <dsp:txXfrm>
        <a:off x="1194586" y="2060710"/>
        <a:ext cx="1367476" cy="125351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pl-PL"/>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0C79FF3-30A4-4E17-8C19-487C14519D20}" type="slidenum">
              <a:rPr lang="pl-PL" smtClean="0"/>
              <a:t>‹#›</a:t>
            </a:fld>
            <a:endParaRPr lang="pl-PL"/>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74679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29644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a:xfrm>
            <a:off x="6536187" y="6315949"/>
            <a:ext cx="3814856" cy="365125"/>
          </a:xfrm>
        </p:spPr>
        <p:txBody>
          <a:bodyPr/>
          <a:lstStyle/>
          <a:p>
            <a:endParaRPr lang="pl-PL"/>
          </a:p>
        </p:txBody>
      </p:sp>
      <p:sp>
        <p:nvSpPr>
          <p:cNvPr id="6" name="Slide Number Placeholder 5"/>
          <p:cNvSpPr>
            <a:spLocks noGrp="1"/>
          </p:cNvSpPr>
          <p:nvPr>
            <p:ph type="sldNum" sz="quarter" idx="12"/>
          </p:nvPr>
        </p:nvSpPr>
        <p:spPr>
          <a:xfrm>
            <a:off x="11784011" y="5607592"/>
            <a:ext cx="407988" cy="365125"/>
          </a:xfrm>
        </p:spPr>
        <p:txBody>
          <a:bodyPr/>
          <a:lstStyle/>
          <a:p>
            <a:fld id="{80C79FF3-30A4-4E17-8C19-487C14519D20}" type="slidenum">
              <a:rPr lang="pl-PL" smtClean="0"/>
              <a:t>‹#›</a:t>
            </a:fld>
            <a:endParaRPr lang="pl-PL"/>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39428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50907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pl-PL"/>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0C79FF3-30A4-4E17-8C19-487C14519D20}" type="slidenum">
              <a:rPr lang="pl-PL" smtClean="0"/>
              <a:t>‹#›</a:t>
            </a:fld>
            <a:endParaRPr lang="pl-PL"/>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1125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6E284-C9C9-4450-996B-32473DC83518}" type="datetimeFigureOut">
              <a:rPr lang="pl-PL" smtClean="0"/>
              <a:t>18.12.2017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23748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6E284-C9C9-4450-996B-32473DC83518}" type="datetimeFigureOut">
              <a:rPr lang="pl-PL" smtClean="0"/>
              <a:t>18.12.2017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8247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6E284-C9C9-4450-996B-32473DC83518}" type="datetimeFigureOut">
              <a:rPr lang="pl-PL" smtClean="0"/>
              <a:t>18.12.2017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372697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6E284-C9C9-4450-996B-32473DC83518}" type="datetimeFigureOut">
              <a:rPr lang="pl-PL" smtClean="0"/>
              <a:t>18.12.2017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172520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6E284-C9C9-4450-996B-32473DC83518}" type="datetimeFigureOut">
              <a:rPr lang="pl-PL" smtClean="0"/>
              <a:t>18.12.2017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9639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6E284-C9C9-4450-996B-32473DC83518}" type="datetimeFigureOut">
              <a:rPr lang="pl-PL" smtClean="0"/>
              <a:t>18.12.2017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53585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0CC6E284-C9C9-4450-996B-32473DC83518}" type="datetimeFigureOut">
              <a:rPr lang="pl-PL" smtClean="0"/>
              <a:t>18.12.2017</a:t>
            </a:fld>
            <a:endParaRPr lang="pl-PL"/>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pl-PL"/>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0C79FF3-30A4-4E17-8C19-487C14519D20}" type="slidenum">
              <a:rPr lang="pl-PL" smtClean="0"/>
              <a:t>‹#›</a:t>
            </a:fld>
            <a:endParaRPr lang="pl-PL"/>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6666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48FC-29B0-44A8-87EF-523791255AC8}"/>
              </a:ext>
            </a:extLst>
          </p:cNvPr>
          <p:cNvSpPr>
            <a:spLocks noGrp="1"/>
          </p:cNvSpPr>
          <p:nvPr>
            <p:ph type="ctrTitle"/>
          </p:nvPr>
        </p:nvSpPr>
        <p:spPr>
          <a:xfrm>
            <a:off x="1088912" y="1136149"/>
            <a:ext cx="10755425" cy="2871495"/>
          </a:xfrm>
        </p:spPr>
        <p:txBody>
          <a:bodyPr>
            <a:noAutofit/>
          </a:bodyPr>
          <a:lstStyle/>
          <a:p>
            <a:pPr algn="ctr"/>
            <a:r>
              <a:rPr lang="pl-PL" sz="5400" cap="none" dirty="0">
                <a:latin typeface="Georgia" panose="02040502050405020303" pitchFamily="18" charset="0"/>
              </a:rPr>
              <a:t>Structure Learning Algorithms for Chain Graphs</a:t>
            </a:r>
          </a:p>
        </p:txBody>
      </p:sp>
      <p:sp>
        <p:nvSpPr>
          <p:cNvPr id="3" name="Subtitle 2">
            <a:extLst>
              <a:ext uri="{FF2B5EF4-FFF2-40B4-BE49-F238E27FC236}">
                <a16:creationId xmlns:a16="http://schemas.microsoft.com/office/drawing/2014/main" id="{CDA8F525-42E0-498A-BB2C-B0F391421B0B}"/>
              </a:ext>
            </a:extLst>
          </p:cNvPr>
          <p:cNvSpPr>
            <a:spLocks noGrp="1"/>
          </p:cNvSpPr>
          <p:nvPr>
            <p:ph type="subTitle" idx="1"/>
          </p:nvPr>
        </p:nvSpPr>
        <p:spPr>
          <a:xfrm>
            <a:off x="2360501" y="4007644"/>
            <a:ext cx="7034362" cy="706355"/>
          </a:xfrm>
        </p:spPr>
        <p:txBody>
          <a:bodyPr>
            <a:normAutofit fontScale="92500" lnSpcReduction="10000"/>
          </a:bodyPr>
          <a:lstStyle/>
          <a:p>
            <a:pPr algn="ctr"/>
            <a:r>
              <a:rPr lang="pl-PL" dirty="0">
                <a:latin typeface="Georgia" panose="02040502050405020303" pitchFamily="18" charset="0"/>
              </a:rPr>
              <a:t>Damian Skrzypiec</a:t>
            </a:r>
          </a:p>
          <a:p>
            <a:pPr algn="ctr"/>
            <a:r>
              <a:rPr lang="pl-PL" dirty="0">
                <a:latin typeface="Georgia" panose="02040502050405020303" pitchFamily="18" charset="0"/>
              </a:rPr>
              <a:t>19.12.2017</a:t>
            </a:r>
          </a:p>
        </p:txBody>
      </p:sp>
    </p:spTree>
    <p:extLst>
      <p:ext uri="{BB962C8B-B14F-4D97-AF65-F5344CB8AC3E}">
        <p14:creationId xmlns:p14="http://schemas.microsoft.com/office/powerpoint/2010/main" val="3874768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C-Separation</a:t>
            </a:r>
          </a:p>
        </p:txBody>
      </p:sp>
      <p:pic>
        <p:nvPicPr>
          <p:cNvPr id="3" name="Picture 2">
            <a:extLst>
              <a:ext uri="{FF2B5EF4-FFF2-40B4-BE49-F238E27FC236}">
                <a16:creationId xmlns:a16="http://schemas.microsoft.com/office/drawing/2014/main" id="{A138B3B3-65A3-4175-8D76-A4E1C2391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044" y="1695403"/>
            <a:ext cx="9437164" cy="2498073"/>
          </a:xfrm>
          <a:prstGeom prst="rect">
            <a:avLst/>
          </a:prstGeom>
        </p:spPr>
      </p:pic>
    </p:spTree>
    <p:extLst>
      <p:ext uri="{BB962C8B-B14F-4D97-AF65-F5344CB8AC3E}">
        <p14:creationId xmlns:p14="http://schemas.microsoft.com/office/powerpoint/2010/main" val="202540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Separation Trees</a:t>
            </a:r>
          </a:p>
        </p:txBody>
      </p:sp>
      <p:pic>
        <p:nvPicPr>
          <p:cNvPr id="4" name="Picture 3">
            <a:extLst>
              <a:ext uri="{FF2B5EF4-FFF2-40B4-BE49-F238E27FC236}">
                <a16:creationId xmlns:a16="http://schemas.microsoft.com/office/drawing/2014/main" id="{5E630E98-D8A7-43E8-A15F-17B4BC780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72" y="1263153"/>
            <a:ext cx="8564563" cy="4331693"/>
          </a:xfrm>
          <a:prstGeom prst="rect">
            <a:avLst/>
          </a:prstGeom>
        </p:spPr>
      </p:pic>
    </p:spTree>
    <p:extLst>
      <p:ext uri="{BB962C8B-B14F-4D97-AF65-F5344CB8AC3E}">
        <p14:creationId xmlns:p14="http://schemas.microsoft.com/office/powerpoint/2010/main" val="355087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Separation Trees</a:t>
            </a:r>
          </a:p>
        </p:txBody>
      </p:sp>
      <p:pic>
        <p:nvPicPr>
          <p:cNvPr id="3" name="Picture 2">
            <a:extLst>
              <a:ext uri="{FF2B5EF4-FFF2-40B4-BE49-F238E27FC236}">
                <a16:creationId xmlns:a16="http://schemas.microsoft.com/office/drawing/2014/main" id="{4AAE60AB-780F-4D4B-A7D3-DA728F8A4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614" y="2019227"/>
            <a:ext cx="3340272" cy="2819545"/>
          </a:xfrm>
          <a:prstGeom prst="rect">
            <a:avLst/>
          </a:prstGeom>
        </p:spPr>
      </p:pic>
      <p:pic>
        <p:nvPicPr>
          <p:cNvPr id="6" name="Picture 5">
            <a:extLst>
              <a:ext uri="{FF2B5EF4-FFF2-40B4-BE49-F238E27FC236}">
                <a16:creationId xmlns:a16="http://schemas.microsoft.com/office/drawing/2014/main" id="{0B703C3E-7CAA-4F58-A8B9-163DACCF9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7464"/>
            <a:ext cx="3880049" cy="3873699"/>
          </a:xfrm>
          <a:prstGeom prst="rect">
            <a:avLst/>
          </a:prstGeom>
        </p:spPr>
      </p:pic>
      <p:pic>
        <p:nvPicPr>
          <p:cNvPr id="8" name="Picture 7">
            <a:extLst>
              <a:ext uri="{FF2B5EF4-FFF2-40B4-BE49-F238E27FC236}">
                <a16:creationId xmlns:a16="http://schemas.microsoft.com/office/drawing/2014/main" id="{B36859B8-FD19-4344-B250-246FA9CA3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005" y="1150253"/>
            <a:ext cx="4750044" cy="349268"/>
          </a:xfrm>
          <a:prstGeom prst="rect">
            <a:avLst/>
          </a:prstGeom>
        </p:spPr>
      </p:pic>
    </p:spTree>
    <p:extLst>
      <p:ext uri="{BB962C8B-B14F-4D97-AF65-F5344CB8AC3E}">
        <p14:creationId xmlns:p14="http://schemas.microsoft.com/office/powerpoint/2010/main" val="13842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19E6D-7129-40DB-A835-84A8472A6584}"/>
              </a:ext>
            </a:extLst>
          </p:cNvPr>
          <p:cNvSpPr>
            <a:spLocks noGrp="1"/>
          </p:cNvSpPr>
          <p:nvPr>
            <p:ph type="title"/>
          </p:nvPr>
        </p:nvSpPr>
        <p:spPr>
          <a:xfrm>
            <a:off x="1685365" y="1092310"/>
            <a:ext cx="8558962" cy="4765565"/>
          </a:xfrm>
        </p:spPr>
        <p:txBody>
          <a:bodyPr>
            <a:normAutofit/>
          </a:bodyPr>
          <a:lstStyle/>
          <a:p>
            <a:pPr algn="l"/>
            <a:br>
              <a:rPr lang="pl-PL" sz="2000" i="0" cap="none" dirty="0">
                <a:solidFill>
                  <a:schemeClr val="bg1"/>
                </a:solidFill>
                <a:latin typeface="Georgia" panose="02040502050405020303" pitchFamily="18" charset="0"/>
              </a:rPr>
            </a:br>
            <a:r>
              <a:rPr lang="pl-PL" sz="2000" i="0" cap="none" dirty="0">
                <a:solidFill>
                  <a:schemeClr val="bg1"/>
                </a:solidFill>
                <a:latin typeface="Georgia" panose="02040502050405020303" pitchFamily="18" charset="0"/>
              </a:rPr>
              <a:t>A </a:t>
            </a:r>
            <a:r>
              <a:rPr lang="pl-PL" sz="2000" b="1" i="0" cap="none" dirty="0">
                <a:solidFill>
                  <a:schemeClr val="bg1"/>
                </a:solidFill>
                <a:latin typeface="Georgia" panose="02040502050405020303" pitchFamily="18" charset="0"/>
              </a:rPr>
              <a:t>probablilistic graphical model</a:t>
            </a:r>
            <a:r>
              <a:rPr lang="pl-PL" sz="2000" i="0" cap="none" dirty="0">
                <a:solidFill>
                  <a:schemeClr val="bg1"/>
                </a:solidFill>
                <a:latin typeface="Georgia" panose="02040502050405020303" pitchFamily="18" charset="0"/>
              </a:rPr>
              <a:t> (Graphical Model) is a probabilistic model for which a graph expresses the conditional dependence structure between random variables. </a:t>
            </a:r>
          </a:p>
        </p:txBody>
      </p:sp>
      <p:sp>
        <p:nvSpPr>
          <p:cNvPr id="7" name="Text Placeholder 6">
            <a:extLst>
              <a:ext uri="{FF2B5EF4-FFF2-40B4-BE49-F238E27FC236}">
                <a16:creationId xmlns:a16="http://schemas.microsoft.com/office/drawing/2014/main" id="{91572BB4-EB50-4736-9BBF-BB414070D4EC}"/>
              </a:ext>
            </a:extLst>
          </p:cNvPr>
          <p:cNvSpPr>
            <a:spLocks noGrp="1"/>
          </p:cNvSpPr>
          <p:nvPr>
            <p:ph type="body" idx="1"/>
          </p:nvPr>
        </p:nvSpPr>
        <p:spPr>
          <a:xfrm>
            <a:off x="1947673" y="273160"/>
            <a:ext cx="8401429" cy="819150"/>
          </a:xfrm>
        </p:spPr>
        <p:txBody>
          <a:bodyPr>
            <a:normAutofit/>
          </a:bodyPr>
          <a:lstStyle/>
          <a:p>
            <a:pPr algn="l"/>
            <a:r>
              <a:rPr lang="pl-PL" sz="2400" dirty="0">
                <a:solidFill>
                  <a:schemeClr val="bg1"/>
                </a:solidFill>
                <a:latin typeface="Georgia" panose="02040502050405020303" pitchFamily="18" charset="0"/>
              </a:rPr>
              <a:t>Probabilistic Graphical Models</a:t>
            </a:r>
          </a:p>
        </p:txBody>
      </p:sp>
      <p:graphicFrame>
        <p:nvGraphicFramePr>
          <p:cNvPr id="9" name="Diagram 8">
            <a:extLst>
              <a:ext uri="{FF2B5EF4-FFF2-40B4-BE49-F238E27FC236}">
                <a16:creationId xmlns:a16="http://schemas.microsoft.com/office/drawing/2014/main" id="{7F4F7133-84E6-4B5A-9F17-46AE17E9B953}"/>
              </a:ext>
            </a:extLst>
          </p:cNvPr>
          <p:cNvGraphicFramePr/>
          <p:nvPr>
            <p:extLst>
              <p:ext uri="{D42A27DB-BD31-4B8C-83A1-F6EECF244321}">
                <p14:modId xmlns:p14="http://schemas.microsoft.com/office/powerpoint/2010/main" val="2927164172"/>
              </p:ext>
            </p:extLst>
          </p:nvPr>
        </p:nvGraphicFramePr>
        <p:xfrm>
          <a:off x="2883647" y="2339787"/>
          <a:ext cx="5883835" cy="379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77E2AB04-DB6B-40F0-8048-4F093A0C1AC3}"/>
              </a:ext>
            </a:extLst>
          </p:cNvPr>
          <p:cNvSpPr txBox="1"/>
          <p:nvPr/>
        </p:nvSpPr>
        <p:spPr>
          <a:xfrm>
            <a:off x="5538097" y="4340993"/>
            <a:ext cx="679822" cy="307777"/>
          </a:xfrm>
          <a:prstGeom prst="rect">
            <a:avLst/>
          </a:prstGeom>
          <a:noFill/>
        </p:spPr>
        <p:txBody>
          <a:bodyPr wrap="square" rtlCol="0">
            <a:spAutoFit/>
          </a:bodyPr>
          <a:lstStyle/>
          <a:p>
            <a:r>
              <a:rPr lang="pl-PL" sz="1400" dirty="0">
                <a:solidFill>
                  <a:schemeClr val="bg1"/>
                </a:solidFill>
                <a:latin typeface="Georgia" panose="02040502050405020303" pitchFamily="18" charset="0"/>
              </a:rPr>
              <a:t>PGM</a:t>
            </a:r>
          </a:p>
        </p:txBody>
      </p:sp>
    </p:spTree>
    <p:extLst>
      <p:ext uri="{BB962C8B-B14F-4D97-AF65-F5344CB8AC3E}">
        <p14:creationId xmlns:p14="http://schemas.microsoft.com/office/powerpoint/2010/main" val="173346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19E6D-7129-40DB-A835-84A8472A6584}"/>
              </a:ext>
            </a:extLst>
          </p:cNvPr>
          <p:cNvSpPr>
            <a:spLocks noGrp="1"/>
          </p:cNvSpPr>
          <p:nvPr>
            <p:ph type="title"/>
          </p:nvPr>
        </p:nvSpPr>
        <p:spPr>
          <a:xfrm>
            <a:off x="1685365" y="1092310"/>
            <a:ext cx="8558962" cy="4765565"/>
          </a:xfrm>
        </p:spPr>
        <p:txBody>
          <a:bodyPr>
            <a:normAutofit/>
          </a:bodyPr>
          <a:lstStyle/>
          <a:p>
            <a:pPr algn="l"/>
            <a:r>
              <a:rPr lang="pl-PL" sz="1800" b="1" i="0" cap="none" dirty="0">
                <a:solidFill>
                  <a:schemeClr val="bg1"/>
                </a:solidFill>
                <a:latin typeface="Georgia" panose="02040502050405020303" pitchFamily="18" charset="0"/>
              </a:rPr>
              <a:t>Bayesian network </a:t>
            </a:r>
            <a:r>
              <a:rPr lang="pl-PL" sz="1800" i="0" cap="none" dirty="0">
                <a:solidFill>
                  <a:schemeClr val="bg1"/>
                </a:solidFill>
                <a:latin typeface="Georgia" panose="02040502050405020303" pitchFamily="18" charset="0"/>
              </a:rPr>
              <a:t>is a probabilistic graphical model which is represented by a directed acyclic graph (DAG). It is the most common class of PGMs. Bayesian networks were formally introduced in 1982 by Pearl.</a:t>
            </a: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b="1"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endParaRPr lang="pl-PL" sz="1800" b="1" i="0" cap="none" dirty="0">
              <a:solidFill>
                <a:schemeClr val="bg1"/>
              </a:solidFill>
              <a:latin typeface="Georgia" panose="02040502050405020303" pitchFamily="18" charset="0"/>
            </a:endParaRPr>
          </a:p>
        </p:txBody>
      </p:sp>
      <p:sp>
        <p:nvSpPr>
          <p:cNvPr id="7" name="Text Placeholder 6">
            <a:extLst>
              <a:ext uri="{FF2B5EF4-FFF2-40B4-BE49-F238E27FC236}">
                <a16:creationId xmlns:a16="http://schemas.microsoft.com/office/drawing/2014/main" id="{91572BB4-EB50-4736-9BBF-BB414070D4EC}"/>
              </a:ext>
            </a:extLst>
          </p:cNvPr>
          <p:cNvSpPr>
            <a:spLocks noGrp="1"/>
          </p:cNvSpPr>
          <p:nvPr>
            <p:ph type="body" idx="1"/>
          </p:nvPr>
        </p:nvSpPr>
        <p:spPr>
          <a:xfrm>
            <a:off x="1947673" y="273160"/>
            <a:ext cx="8401429" cy="819150"/>
          </a:xfrm>
        </p:spPr>
        <p:txBody>
          <a:bodyPr>
            <a:normAutofit/>
          </a:bodyPr>
          <a:lstStyle/>
          <a:p>
            <a:pPr algn="l"/>
            <a:r>
              <a:rPr lang="pl-PL" sz="2400" dirty="0">
                <a:solidFill>
                  <a:schemeClr val="bg1"/>
                </a:solidFill>
                <a:latin typeface="Georgia" panose="02040502050405020303" pitchFamily="18" charset="0"/>
              </a:rPr>
              <a:t>Bayesian Networks</a:t>
            </a:r>
          </a:p>
        </p:txBody>
      </p:sp>
      <p:pic>
        <p:nvPicPr>
          <p:cNvPr id="3" name="Picture 2">
            <a:extLst>
              <a:ext uri="{FF2B5EF4-FFF2-40B4-BE49-F238E27FC236}">
                <a16:creationId xmlns:a16="http://schemas.microsoft.com/office/drawing/2014/main" id="{F80290D1-E3C5-4496-BE33-5AB843F85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673" y="2782176"/>
            <a:ext cx="4563874" cy="1385833"/>
          </a:xfrm>
          <a:prstGeom prst="rect">
            <a:avLst/>
          </a:prstGeom>
        </p:spPr>
      </p:pic>
      <p:pic>
        <p:nvPicPr>
          <p:cNvPr id="6" name="Picture 5">
            <a:extLst>
              <a:ext uri="{FF2B5EF4-FFF2-40B4-BE49-F238E27FC236}">
                <a16:creationId xmlns:a16="http://schemas.microsoft.com/office/drawing/2014/main" id="{3F06923C-C744-49B6-8312-657B90870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24" y="1911460"/>
            <a:ext cx="3203278" cy="3706148"/>
          </a:xfrm>
          <a:prstGeom prst="rect">
            <a:avLst/>
          </a:prstGeom>
        </p:spPr>
      </p:pic>
    </p:spTree>
    <p:extLst>
      <p:ext uri="{BB962C8B-B14F-4D97-AF65-F5344CB8AC3E}">
        <p14:creationId xmlns:p14="http://schemas.microsoft.com/office/powerpoint/2010/main" val="411297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19E6D-7129-40DB-A835-84A8472A6584}"/>
              </a:ext>
            </a:extLst>
          </p:cNvPr>
          <p:cNvSpPr>
            <a:spLocks noGrp="1"/>
          </p:cNvSpPr>
          <p:nvPr>
            <p:ph type="title"/>
          </p:nvPr>
        </p:nvSpPr>
        <p:spPr>
          <a:xfrm>
            <a:off x="1685365" y="1092310"/>
            <a:ext cx="8558962" cy="4765565"/>
          </a:xfrm>
        </p:spPr>
        <p:txBody>
          <a:bodyPr>
            <a:normAutofit/>
          </a:bodyPr>
          <a:lstStyle/>
          <a:p>
            <a:pPr algn="l"/>
            <a:r>
              <a:rPr lang="pl-PL" sz="1800" b="1" i="0" cap="none" dirty="0">
                <a:solidFill>
                  <a:schemeClr val="bg1"/>
                </a:solidFill>
                <a:latin typeface="Georgia" panose="02040502050405020303" pitchFamily="18" charset="0"/>
              </a:rPr>
              <a:t>Markov Random Field </a:t>
            </a:r>
            <a:r>
              <a:rPr lang="pl-PL" sz="1800" i="0" cap="none" dirty="0">
                <a:solidFill>
                  <a:schemeClr val="bg1"/>
                </a:solidFill>
                <a:latin typeface="Georgia" panose="02040502050405020303" pitchFamily="18" charset="0"/>
              </a:rPr>
              <a:t>is a probabilistic graphical model which is represented by an undirected graph. Besides bayesian networks it is one of the most common class of PGMs.  </a:t>
            </a:r>
            <a:endParaRPr lang="pl-PL" sz="1800" b="1" i="0" cap="none" dirty="0">
              <a:solidFill>
                <a:schemeClr val="bg1"/>
              </a:solidFill>
              <a:latin typeface="Georgia" panose="02040502050405020303" pitchFamily="18" charset="0"/>
            </a:endParaRPr>
          </a:p>
        </p:txBody>
      </p:sp>
      <p:sp>
        <p:nvSpPr>
          <p:cNvPr id="7" name="Text Placeholder 6">
            <a:extLst>
              <a:ext uri="{FF2B5EF4-FFF2-40B4-BE49-F238E27FC236}">
                <a16:creationId xmlns:a16="http://schemas.microsoft.com/office/drawing/2014/main" id="{91572BB4-EB50-4736-9BBF-BB414070D4EC}"/>
              </a:ext>
            </a:extLst>
          </p:cNvPr>
          <p:cNvSpPr>
            <a:spLocks noGrp="1"/>
          </p:cNvSpPr>
          <p:nvPr>
            <p:ph type="body" idx="1"/>
          </p:nvPr>
        </p:nvSpPr>
        <p:spPr>
          <a:xfrm>
            <a:off x="1947673" y="273160"/>
            <a:ext cx="8401429" cy="819150"/>
          </a:xfrm>
        </p:spPr>
        <p:txBody>
          <a:bodyPr>
            <a:normAutofit/>
          </a:bodyPr>
          <a:lstStyle/>
          <a:p>
            <a:pPr algn="l"/>
            <a:r>
              <a:rPr lang="pl-PL" sz="2400" dirty="0">
                <a:solidFill>
                  <a:schemeClr val="bg1"/>
                </a:solidFill>
                <a:latin typeface="Georgia" panose="02040502050405020303" pitchFamily="18" charset="0"/>
              </a:rPr>
              <a:t>Markov Random Fields</a:t>
            </a:r>
          </a:p>
        </p:txBody>
      </p:sp>
      <p:pic>
        <p:nvPicPr>
          <p:cNvPr id="3" name="Picture 2">
            <a:extLst>
              <a:ext uri="{FF2B5EF4-FFF2-40B4-BE49-F238E27FC236}">
                <a16:creationId xmlns:a16="http://schemas.microsoft.com/office/drawing/2014/main" id="{917D105B-EE3D-433B-AAB2-93F5347D7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788" y="2177455"/>
            <a:ext cx="3352972" cy="3041806"/>
          </a:xfrm>
          <a:prstGeom prst="rect">
            <a:avLst/>
          </a:prstGeom>
        </p:spPr>
      </p:pic>
      <p:pic>
        <p:nvPicPr>
          <p:cNvPr id="5" name="Picture 4">
            <a:extLst>
              <a:ext uri="{FF2B5EF4-FFF2-40B4-BE49-F238E27FC236}">
                <a16:creationId xmlns:a16="http://schemas.microsoft.com/office/drawing/2014/main" id="{2755C9AB-ACD7-4992-B923-8D4635F89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365" y="2767889"/>
            <a:ext cx="3839102" cy="1414406"/>
          </a:xfrm>
          <a:prstGeom prst="rect">
            <a:avLst/>
          </a:prstGeom>
        </p:spPr>
      </p:pic>
    </p:spTree>
    <p:extLst>
      <p:ext uri="{BB962C8B-B14F-4D97-AF65-F5344CB8AC3E}">
        <p14:creationId xmlns:p14="http://schemas.microsoft.com/office/powerpoint/2010/main" val="158046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5DE62E4-91F9-4A90-95AE-84721E70F2F5}"/>
              </a:ext>
            </a:extLst>
          </p:cNvPr>
          <p:cNvSpPr>
            <a:spLocks noGrp="1"/>
          </p:cNvSpPr>
          <p:nvPr>
            <p:ph sz="half" idx="2"/>
          </p:nvPr>
        </p:nvSpPr>
        <p:spPr>
          <a:xfrm>
            <a:off x="1623237" y="1540848"/>
            <a:ext cx="8719194" cy="4314148"/>
          </a:xfrm>
        </p:spPr>
        <p:txBody>
          <a:bodyPr/>
          <a:lstStyle/>
          <a:p>
            <a:r>
              <a:rPr lang="pl-PL" sz="1800" dirty="0">
                <a:solidFill>
                  <a:schemeClr val="bg1"/>
                </a:solidFill>
                <a:latin typeface="Georgia" panose="02040502050405020303" pitchFamily="18" charset="0"/>
              </a:rPr>
              <a:t>Graphical</a:t>
            </a:r>
            <a:r>
              <a:rPr lang="pl-PL" dirty="0">
                <a:solidFill>
                  <a:schemeClr val="bg1"/>
                </a:solidFill>
                <a:latin typeface="Georgia" panose="02040502050405020303" pitchFamily="18" charset="0"/>
              </a:rPr>
              <a:t> representation is very intuitive and convenient in case of high dimension probability spaces</a:t>
            </a:r>
          </a:p>
          <a:p>
            <a:endParaRPr lang="pl-PL" dirty="0">
              <a:solidFill>
                <a:schemeClr val="bg1"/>
              </a:solidFill>
              <a:latin typeface="Georgia" panose="02040502050405020303" pitchFamily="18" charset="0"/>
            </a:endParaRPr>
          </a:p>
          <a:p>
            <a:r>
              <a:rPr lang="pl-PL" dirty="0">
                <a:solidFill>
                  <a:schemeClr val="bg1"/>
                </a:solidFill>
                <a:latin typeface="Georgia" panose="02040502050405020303" pitchFamily="18" charset="0"/>
              </a:rPr>
              <a:t>Graphical representation provides insight about conditional independence structure just by looking at the graph.</a:t>
            </a:r>
          </a:p>
          <a:p>
            <a:endParaRPr lang="pl-PL" dirty="0">
              <a:solidFill>
                <a:schemeClr val="bg1"/>
              </a:solidFill>
              <a:latin typeface="Georgia" panose="02040502050405020303" pitchFamily="18" charset="0"/>
            </a:endParaRPr>
          </a:p>
          <a:p>
            <a:r>
              <a:rPr lang="pl-PL" dirty="0">
                <a:solidFill>
                  <a:schemeClr val="bg1"/>
                </a:solidFill>
                <a:latin typeface="Georgia" panose="02040502050405020303" pitchFamily="18" charset="0"/>
              </a:rPr>
              <a:t>Graphical representation makes easier to requires less comuputational to calculate conditional probability (e.g  </a:t>
            </a:r>
            <a:r>
              <a:rPr lang="pl-PL" b="1" dirty="0">
                <a:solidFill>
                  <a:schemeClr val="bg1"/>
                </a:solidFill>
                <a:latin typeface="Georgia" panose="02040502050405020303" pitchFamily="18" charset="0"/>
              </a:rPr>
              <a:t>P</a:t>
            </a:r>
            <a:r>
              <a:rPr lang="pl-PL" dirty="0">
                <a:solidFill>
                  <a:schemeClr val="bg1"/>
                </a:solidFill>
                <a:latin typeface="Georgia" panose="02040502050405020303" pitchFamily="18" charset="0"/>
              </a:rPr>
              <a:t>(Earthquake | Alarm = 1))</a:t>
            </a:r>
          </a:p>
          <a:p>
            <a:endParaRPr lang="pl-PL" dirty="0">
              <a:solidFill>
                <a:schemeClr val="bg1"/>
              </a:solidFill>
              <a:latin typeface="Georgia" panose="02040502050405020303" pitchFamily="18" charset="0"/>
            </a:endParaRPr>
          </a:p>
          <a:p>
            <a:endParaRPr lang="pl-PL" dirty="0">
              <a:solidFill>
                <a:schemeClr val="bg1"/>
              </a:solidFill>
              <a:latin typeface="Georgia" panose="02040502050405020303" pitchFamily="18" charset="0"/>
            </a:endParaRPr>
          </a:p>
        </p:txBody>
      </p:sp>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Why PGMs?</a:t>
            </a:r>
          </a:p>
        </p:txBody>
      </p:sp>
    </p:spTree>
    <p:extLst>
      <p:ext uri="{BB962C8B-B14F-4D97-AF65-F5344CB8AC3E}">
        <p14:creationId xmlns:p14="http://schemas.microsoft.com/office/powerpoint/2010/main" val="18429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5DE62E4-91F9-4A90-95AE-84721E70F2F5}"/>
              </a:ext>
            </a:extLst>
          </p:cNvPr>
          <p:cNvSpPr>
            <a:spLocks noGrp="1"/>
          </p:cNvSpPr>
          <p:nvPr>
            <p:ph sz="half" idx="2"/>
          </p:nvPr>
        </p:nvSpPr>
        <p:spPr>
          <a:xfrm>
            <a:off x="1623237" y="1540848"/>
            <a:ext cx="8719194" cy="4314148"/>
          </a:xfrm>
        </p:spPr>
        <p:txBody>
          <a:bodyPr/>
          <a:lstStyle/>
          <a:p>
            <a:pPr marL="0" indent="0">
              <a:buNone/>
            </a:pPr>
            <a:r>
              <a:rPr lang="pl-PL" b="1" dirty="0">
                <a:solidFill>
                  <a:schemeClr val="bg1"/>
                </a:solidFill>
                <a:latin typeface="Georgia" panose="02040502050405020303" pitchFamily="18" charset="0"/>
              </a:rPr>
              <a:t>Chain graphs </a:t>
            </a:r>
            <a:r>
              <a:rPr lang="pl-PL" dirty="0">
                <a:solidFill>
                  <a:schemeClr val="bg1"/>
                </a:solidFill>
                <a:latin typeface="Georgia" panose="02040502050405020303" pitchFamily="18" charset="0"/>
              </a:rPr>
              <a:t>is a class of PGMs which is represented by graphs not containing cycles. It can contains both directed and undirected edges. Thus chain graphs can be perceived as generalization of bayesian networks and Markov fields.</a:t>
            </a:r>
            <a:endParaRPr lang="pl-PL" b="1" dirty="0">
              <a:solidFill>
                <a:schemeClr val="bg1"/>
              </a:solidFill>
              <a:latin typeface="Georgia" panose="02040502050405020303" pitchFamily="18" charset="0"/>
            </a:endParaRPr>
          </a:p>
        </p:txBody>
      </p:sp>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Chain Graphs</a:t>
            </a:r>
          </a:p>
        </p:txBody>
      </p:sp>
      <p:pic>
        <p:nvPicPr>
          <p:cNvPr id="3" name="Picture 2">
            <a:extLst>
              <a:ext uri="{FF2B5EF4-FFF2-40B4-BE49-F238E27FC236}">
                <a16:creationId xmlns:a16="http://schemas.microsoft.com/office/drawing/2014/main" id="{5E1080D2-1484-4B34-956A-91B3D6E33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745" y="2700670"/>
            <a:ext cx="5161874" cy="3069082"/>
          </a:xfrm>
          <a:prstGeom prst="rect">
            <a:avLst/>
          </a:prstGeom>
        </p:spPr>
      </p:pic>
    </p:spTree>
    <p:extLst>
      <p:ext uri="{BB962C8B-B14F-4D97-AF65-F5344CB8AC3E}">
        <p14:creationId xmlns:p14="http://schemas.microsoft.com/office/powerpoint/2010/main" val="320884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5DE62E4-91F9-4A90-95AE-84721E70F2F5}"/>
              </a:ext>
            </a:extLst>
          </p:cNvPr>
          <p:cNvSpPr>
            <a:spLocks noGrp="1"/>
          </p:cNvSpPr>
          <p:nvPr>
            <p:ph sz="half" idx="2"/>
          </p:nvPr>
        </p:nvSpPr>
        <p:spPr>
          <a:xfrm>
            <a:off x="1623237" y="1540848"/>
            <a:ext cx="8719194" cy="4314148"/>
          </a:xfrm>
        </p:spPr>
        <p:txBody>
          <a:bodyPr/>
          <a:lstStyle/>
          <a:p>
            <a:pPr marL="0" indent="0">
              <a:buNone/>
            </a:pPr>
            <a:r>
              <a:rPr lang="pl-PL" dirty="0">
                <a:solidFill>
                  <a:schemeClr val="bg1"/>
                </a:solidFill>
                <a:latin typeface="Georgia" panose="02040502050405020303" pitchFamily="18" charset="0"/>
              </a:rPr>
              <a:t>A </a:t>
            </a:r>
            <a:r>
              <a:rPr lang="pl-PL" b="1" dirty="0">
                <a:solidFill>
                  <a:schemeClr val="bg1"/>
                </a:solidFill>
                <a:latin typeface="Georgia" panose="02040502050405020303" pitchFamily="18" charset="0"/>
              </a:rPr>
              <a:t>chain component C</a:t>
            </a:r>
            <a:r>
              <a:rPr lang="pl-PL" dirty="0">
                <a:solidFill>
                  <a:schemeClr val="bg1"/>
                </a:solidFill>
                <a:latin typeface="Georgia" panose="02040502050405020303" pitchFamily="18" charset="0"/>
              </a:rPr>
              <a:t> of chain graph is a maximal set of vertices such that there is a path between every pair of vertices in </a:t>
            </a:r>
            <a:r>
              <a:rPr lang="pl-PL" b="1" dirty="0">
                <a:solidFill>
                  <a:schemeClr val="bg1"/>
                </a:solidFill>
                <a:latin typeface="Georgia" panose="02040502050405020303" pitchFamily="18" charset="0"/>
              </a:rPr>
              <a:t>C</a:t>
            </a:r>
            <a:r>
              <a:rPr lang="pl-PL" dirty="0">
                <a:solidFill>
                  <a:schemeClr val="bg1"/>
                </a:solidFill>
                <a:latin typeface="Georgia" panose="02040502050405020303" pitchFamily="18" charset="0"/>
              </a:rPr>
              <a:t> containing only undirected edges. When we treat chain components of chain graph as „nodes” we got DAG. Therefore </a:t>
            </a:r>
          </a:p>
        </p:txBody>
      </p:sp>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a:solidFill>
                  <a:schemeClr val="bg1"/>
                </a:solidFill>
                <a:latin typeface="Georgia" panose="02040502050405020303" pitchFamily="18" charset="0"/>
              </a:rPr>
              <a:t>Parametrization of chain graphs</a:t>
            </a:r>
            <a:endParaRPr lang="pl-PL"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B0A9AA35-1F3A-431E-BCDC-E72BE6918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83" y="3343232"/>
            <a:ext cx="7138842" cy="2361449"/>
          </a:xfrm>
          <a:prstGeom prst="rect">
            <a:avLst/>
          </a:prstGeom>
        </p:spPr>
      </p:pic>
    </p:spTree>
    <p:extLst>
      <p:ext uri="{BB962C8B-B14F-4D97-AF65-F5344CB8AC3E}">
        <p14:creationId xmlns:p14="http://schemas.microsoft.com/office/powerpoint/2010/main" val="59165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8825C8-4492-41C1-B5E9-828310DE34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71632" y="1760485"/>
            <a:ext cx="4907068" cy="2998764"/>
          </a:xfrm>
        </p:spPr>
      </p:pic>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C-Separation</a:t>
            </a:r>
          </a:p>
        </p:txBody>
      </p:sp>
      <p:sp>
        <p:nvSpPr>
          <p:cNvPr id="5" name="Left Brace 4">
            <a:extLst>
              <a:ext uri="{FF2B5EF4-FFF2-40B4-BE49-F238E27FC236}">
                <a16:creationId xmlns:a16="http://schemas.microsoft.com/office/drawing/2014/main" id="{C2BC9C06-6872-4370-9BE2-763A1EA50D31}"/>
              </a:ext>
            </a:extLst>
          </p:cNvPr>
          <p:cNvSpPr/>
          <p:nvPr/>
        </p:nvSpPr>
        <p:spPr>
          <a:xfrm rot="5400000">
            <a:off x="4581102" y="209920"/>
            <a:ext cx="565150" cy="2798022"/>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6" name="TextBox 5">
            <a:extLst>
              <a:ext uri="{FF2B5EF4-FFF2-40B4-BE49-F238E27FC236}">
                <a16:creationId xmlns:a16="http://schemas.microsoft.com/office/drawing/2014/main" id="{26029C1B-B251-451B-BC0C-E4AAE14F6198}"/>
              </a:ext>
            </a:extLst>
          </p:cNvPr>
          <p:cNvSpPr txBox="1"/>
          <p:nvPr/>
        </p:nvSpPr>
        <p:spPr>
          <a:xfrm>
            <a:off x="4428332" y="989423"/>
            <a:ext cx="1193007" cy="369332"/>
          </a:xfrm>
          <a:prstGeom prst="rect">
            <a:avLst/>
          </a:prstGeom>
          <a:noFill/>
        </p:spPr>
        <p:txBody>
          <a:bodyPr wrap="square" rtlCol="0">
            <a:spAutoFit/>
          </a:bodyPr>
          <a:lstStyle/>
          <a:p>
            <a:r>
              <a:rPr lang="pl-PL" dirty="0">
                <a:solidFill>
                  <a:schemeClr val="bg1"/>
                </a:solidFill>
                <a:latin typeface="Georgia" panose="02040502050405020303" pitchFamily="18" charset="0"/>
              </a:rPr>
              <a:t>Section</a:t>
            </a:r>
          </a:p>
        </p:txBody>
      </p:sp>
      <p:sp>
        <p:nvSpPr>
          <p:cNvPr id="9" name="TextBox 8">
            <a:extLst>
              <a:ext uri="{FF2B5EF4-FFF2-40B4-BE49-F238E27FC236}">
                <a16:creationId xmlns:a16="http://schemas.microsoft.com/office/drawing/2014/main" id="{E931633B-5D4D-4B22-B902-60A79C60E7DF}"/>
              </a:ext>
            </a:extLst>
          </p:cNvPr>
          <p:cNvSpPr txBox="1"/>
          <p:nvPr/>
        </p:nvSpPr>
        <p:spPr>
          <a:xfrm>
            <a:off x="7565232" y="2127661"/>
            <a:ext cx="1840706" cy="369332"/>
          </a:xfrm>
          <a:prstGeom prst="rect">
            <a:avLst/>
          </a:prstGeom>
          <a:noFill/>
        </p:spPr>
        <p:txBody>
          <a:bodyPr wrap="square" rtlCol="0">
            <a:spAutoFit/>
          </a:bodyPr>
          <a:lstStyle/>
          <a:p>
            <a:r>
              <a:rPr lang="pl-PL" dirty="0">
                <a:solidFill>
                  <a:schemeClr val="bg1"/>
                </a:solidFill>
                <a:latin typeface="Georgia" panose="02040502050405020303" pitchFamily="18" charset="0"/>
              </a:rPr>
              <a:t>collider section</a:t>
            </a:r>
          </a:p>
        </p:txBody>
      </p:sp>
      <p:sp>
        <p:nvSpPr>
          <p:cNvPr id="10" name="TextBox 9">
            <a:extLst>
              <a:ext uri="{FF2B5EF4-FFF2-40B4-BE49-F238E27FC236}">
                <a16:creationId xmlns:a16="http://schemas.microsoft.com/office/drawing/2014/main" id="{1828A026-58B1-49EF-9CB4-85B0E85FA7F3}"/>
              </a:ext>
            </a:extLst>
          </p:cNvPr>
          <p:cNvSpPr txBox="1"/>
          <p:nvPr/>
        </p:nvSpPr>
        <p:spPr>
          <a:xfrm>
            <a:off x="7571582" y="3075201"/>
            <a:ext cx="2231420" cy="369332"/>
          </a:xfrm>
          <a:prstGeom prst="rect">
            <a:avLst/>
          </a:prstGeom>
          <a:noFill/>
        </p:spPr>
        <p:txBody>
          <a:bodyPr wrap="square" rtlCol="0">
            <a:spAutoFit/>
          </a:bodyPr>
          <a:lstStyle/>
          <a:p>
            <a:r>
              <a:rPr lang="pl-PL" dirty="0">
                <a:solidFill>
                  <a:schemeClr val="bg1"/>
                </a:solidFill>
                <a:latin typeface="Georgia" panose="02040502050405020303" pitchFamily="18" charset="0"/>
              </a:rPr>
              <a:t>non collider section</a:t>
            </a:r>
          </a:p>
        </p:txBody>
      </p:sp>
      <p:sp>
        <p:nvSpPr>
          <p:cNvPr id="11" name="TextBox 10">
            <a:extLst>
              <a:ext uri="{FF2B5EF4-FFF2-40B4-BE49-F238E27FC236}">
                <a16:creationId xmlns:a16="http://schemas.microsoft.com/office/drawing/2014/main" id="{DD98E919-B3D0-4CDB-A44B-A9A23CC25B41}"/>
              </a:ext>
            </a:extLst>
          </p:cNvPr>
          <p:cNvSpPr txBox="1"/>
          <p:nvPr/>
        </p:nvSpPr>
        <p:spPr>
          <a:xfrm>
            <a:off x="7571582" y="4022741"/>
            <a:ext cx="2231420" cy="369332"/>
          </a:xfrm>
          <a:prstGeom prst="rect">
            <a:avLst/>
          </a:prstGeom>
          <a:noFill/>
        </p:spPr>
        <p:txBody>
          <a:bodyPr wrap="square" rtlCol="0">
            <a:spAutoFit/>
          </a:bodyPr>
          <a:lstStyle/>
          <a:p>
            <a:r>
              <a:rPr lang="pl-PL" dirty="0">
                <a:solidFill>
                  <a:schemeClr val="bg1"/>
                </a:solidFill>
                <a:latin typeface="Georgia" panose="02040502050405020303" pitchFamily="18" charset="0"/>
              </a:rPr>
              <a:t>non collider section</a:t>
            </a:r>
          </a:p>
        </p:txBody>
      </p:sp>
    </p:spTree>
    <p:extLst>
      <p:ext uri="{BB962C8B-B14F-4D97-AF65-F5344CB8AC3E}">
        <p14:creationId xmlns:p14="http://schemas.microsoft.com/office/powerpoint/2010/main" val="50037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C-Separation</a:t>
            </a:r>
          </a:p>
        </p:txBody>
      </p:sp>
      <p:pic>
        <p:nvPicPr>
          <p:cNvPr id="8" name="Picture 7">
            <a:extLst>
              <a:ext uri="{FF2B5EF4-FFF2-40B4-BE49-F238E27FC236}">
                <a16:creationId xmlns:a16="http://schemas.microsoft.com/office/drawing/2014/main" id="{33BF7401-F431-4C71-A90B-A520FEF4F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953" y="1695968"/>
            <a:ext cx="8401429" cy="2531400"/>
          </a:xfrm>
          <a:prstGeom prst="rect">
            <a:avLst/>
          </a:prstGeom>
        </p:spPr>
      </p:pic>
    </p:spTree>
    <p:extLst>
      <p:ext uri="{BB962C8B-B14F-4D97-AF65-F5344CB8AC3E}">
        <p14:creationId xmlns:p14="http://schemas.microsoft.com/office/powerpoint/2010/main" val="216275642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1067</TotalTime>
  <Words>256</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Schoolbook</vt:lpstr>
      <vt:lpstr>Corbel</vt:lpstr>
      <vt:lpstr>Georgia</vt:lpstr>
      <vt:lpstr>Headlines</vt:lpstr>
      <vt:lpstr>Structure Learning Algorithms for Chain Graphs</vt:lpstr>
      <vt:lpstr> A probablilistic graphical model (Graphical Model) is a probabilistic model for which a graph expresses the conditional dependence structure between random variables. </vt:lpstr>
      <vt:lpstr>Bayesian network is a probabilistic graphical model which is represented by a directed acyclic graph (DAG). It is the most common class of PGMs. Bayesian networks were formally introduced in 1982 by Pearl.         </vt:lpstr>
      <vt:lpstr>Markov Random Field is a probabilistic graphical model which is represented by an undirected graph. Besides bayesian networks it is one of the most common class of PGMs.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Learning Algorithms for Chain Graphs</dc:title>
  <dc:creator>Damian</dc:creator>
  <cp:lastModifiedBy>Damian</cp:lastModifiedBy>
  <cp:revision>34</cp:revision>
  <dcterms:created xsi:type="dcterms:W3CDTF">2017-12-17T12:20:06Z</dcterms:created>
  <dcterms:modified xsi:type="dcterms:W3CDTF">2017-12-18T15:23:01Z</dcterms:modified>
</cp:coreProperties>
</file>