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unito SemiBold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Nunito ExtraBold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7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6.xml"/><Relationship Id="rId21" Type="http://schemas.openxmlformats.org/officeDocument/2006/relationships/font" Target="fonts/Nunito-italic.fntdata"/><Relationship Id="rId13" Type="http://schemas.openxmlformats.org/officeDocument/2006/relationships/slide" Target="slides/slide9.xml"/><Relationship Id="rId24" Type="http://schemas.openxmlformats.org/officeDocument/2006/relationships/font" Target="fonts/NunitoExtraBold-boldItalic.fntdata"/><Relationship Id="rId12" Type="http://schemas.openxmlformats.org/officeDocument/2006/relationships/slide" Target="slides/slide8.xml"/><Relationship Id="rId23" Type="http://schemas.openxmlformats.org/officeDocument/2006/relationships/font" Target="fonts/NunitoExtra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SemiBold-regular.fntdata"/><Relationship Id="rId14" Type="http://schemas.openxmlformats.org/officeDocument/2006/relationships/slide" Target="slides/slide10.xml"/><Relationship Id="rId17" Type="http://schemas.openxmlformats.org/officeDocument/2006/relationships/font" Target="fonts/NunitoSemiBold-italic.fntdata"/><Relationship Id="rId16" Type="http://schemas.openxmlformats.org/officeDocument/2006/relationships/font" Target="fonts/NunitoSemiBold-bold.fntdata"/><Relationship Id="rId5" Type="http://schemas.openxmlformats.org/officeDocument/2006/relationships/slide" Target="slides/slide1.xml"/><Relationship Id="rId19" Type="http://schemas.openxmlformats.org/officeDocument/2006/relationships/font" Target="fonts/Nunito-regular.fntdata"/><Relationship Id="rId6" Type="http://schemas.openxmlformats.org/officeDocument/2006/relationships/slide" Target="slides/slide2.xml"/><Relationship Id="rId18" Type="http://schemas.openxmlformats.org/officeDocument/2006/relationships/font" Target="fonts/Nunito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b4a14046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b4a14046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b25d289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b25d289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b25d289a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b25d289a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b25d289a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b25d289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b25d289a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b25d289a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b25d289a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b25d289a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b4a1404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b4a1404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b4a1404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b4a1404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b4a14046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b4a14046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Nunito"/>
                <a:ea typeface="Nunito"/>
                <a:cs typeface="Nunito"/>
                <a:sym typeface="Nunito"/>
              </a:rPr>
              <a:t>Open Classrooms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Nunito"/>
                <a:ea typeface="Nunito"/>
                <a:cs typeface="Nunito"/>
                <a:sym typeface="Nunito"/>
              </a:rPr>
              <a:t>Projet n°4 : Agence de web design La Panthère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Rapport d’analyse SEO</a:t>
            </a:r>
            <a:endParaRPr b="1" sz="32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/>
        </p:nvSpPr>
        <p:spPr>
          <a:xfrm>
            <a:off x="85650" y="7473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Problème identifié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2555988" y="15264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1831188" y="7473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Explication du problème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5506500" y="7473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Action recommandée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7344150" y="7473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Référence(s)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3668850" y="7473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Bonne pratique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764388" y="15264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4370613" y="15264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6196750" y="15264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8022913" y="15264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 txBox="1"/>
          <p:nvPr/>
        </p:nvSpPr>
        <p:spPr>
          <a:xfrm>
            <a:off x="334350" y="2485875"/>
            <a:ext cx="1217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Manque de contraste entre certains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éléments et leurs backgrounds.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2197925" y="2485875"/>
            <a:ext cx="11637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Le contraste entre certains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éléments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et leurs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backgrounds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est faible voir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inexistant dans certains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cas, cela nuit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à la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lisibilité, rend le site moins accessible et moins attrayant, ce qui peut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pénaliser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notre site web car le taux de rebond peut en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être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affecté.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3916575" y="2485875"/>
            <a:ext cx="1265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Veiller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à ce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que le contraste des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éléments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suive les  recommandations WCAG lors de la conception d’un site web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5704150" y="2485875"/>
            <a:ext cx="1342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Modifications des couleurs sur plusieurs éléments du site web pour que le contenu suive les recommandations WCAG.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7696050" y="2505575"/>
            <a:ext cx="101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MDN Web Docs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150" y="0"/>
            <a:ext cx="9144000" cy="471600"/>
          </a:xfrm>
          <a:prstGeom prst="rect">
            <a:avLst/>
          </a:prstGeom>
          <a:solidFill>
            <a:srgbClr val="569C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 txBox="1"/>
          <p:nvPr/>
        </p:nvSpPr>
        <p:spPr>
          <a:xfrm>
            <a:off x="2392725" y="12600"/>
            <a:ext cx="431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Recommandation n°9</a:t>
            </a:r>
            <a:endParaRPr sz="1700">
              <a:solidFill>
                <a:schemeClr val="dk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855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Problème</a:t>
            </a: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 identifié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5558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831038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Explication du problème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506350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Action recommandée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3440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Référence(s)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6687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Bonne pratique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642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3704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196600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80227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37400" y="2461375"/>
            <a:ext cx="1010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Langage non renseigné dans le code html.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197775" y="2461375"/>
            <a:ext cx="1163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La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balise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</a:t>
            </a:r>
            <a:r>
              <a:rPr lang="fr" sz="900">
                <a:solidFill>
                  <a:srgbClr val="9CDCF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&lt;html lang="default"&gt;</a:t>
            </a:r>
            <a:r>
              <a:rPr lang="fr" sz="900">
                <a:solidFill>
                  <a:srgbClr val="9CDCF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pose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problème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car aucune langue n'est reconnu par les navigateurs.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939450" y="2461375"/>
            <a:ext cx="1265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Ajout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systématique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d’une langue comme fr pour français par exemple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à l'intérieur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de cette balise.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815325" y="2461375"/>
            <a:ext cx="111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Renseigner la langue utilisée sur le site web en ajoutant “fr” dans la balise.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695900" y="2481075"/>
            <a:ext cx="101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MDN Web docs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50" y="0"/>
            <a:ext cx="9144000" cy="471600"/>
          </a:xfrm>
          <a:prstGeom prst="rect">
            <a:avLst/>
          </a:prstGeom>
          <a:solidFill>
            <a:srgbClr val="569C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392725" y="12600"/>
            <a:ext cx="431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Recommandation n°1</a:t>
            </a:r>
            <a:endParaRPr sz="1700">
              <a:solidFill>
                <a:schemeClr val="dk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855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Problème identifié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5558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1831038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Explication du problème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506350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Action recommandée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3440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Référence(s)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6687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Bonne pratique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7642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3704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196600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80227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334200" y="2461375"/>
            <a:ext cx="121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Pages non indexées sur Google car absence de balise Meta-Robot. 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197775" y="2461375"/>
            <a:ext cx="1163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Il n'y a pas de balise meta-robot ce qui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empêche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Google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de pouvoir indexer la page, son contenu et de suivre ses liens.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3916425" y="2461375"/>
            <a:ext cx="1265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Ajout de la balise Meta-Robot avec les bons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paramètres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afin de permettre à Google d’indexer le contenu de la page et ses liens.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5704000" y="2461375"/>
            <a:ext cx="13422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Ajout de la balise     </a:t>
            </a:r>
            <a:r>
              <a:rPr lang="fr" sz="900">
                <a:solidFill>
                  <a:srgbClr val="9CDCF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&lt;meta</a:t>
            </a:r>
            <a:r>
              <a:rPr lang="fr" sz="900">
                <a:solidFill>
                  <a:srgbClr val="9CDCF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fr" sz="900">
                <a:solidFill>
                  <a:srgbClr val="9CDCF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name="robots" content="Index,Follow"&gt;</a:t>
            </a:r>
            <a:endParaRPr sz="900">
              <a:solidFill>
                <a:srgbClr val="9CDCFE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dans le head du site afin de permettre au robot de google d’indexer le contenu et de suivre les liens présents sur la page.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7695900" y="2481075"/>
            <a:ext cx="101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Google Search Central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150" y="0"/>
            <a:ext cx="9144000" cy="471600"/>
          </a:xfrm>
          <a:prstGeom prst="rect">
            <a:avLst/>
          </a:prstGeom>
          <a:solidFill>
            <a:srgbClr val="569C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2392725" y="12600"/>
            <a:ext cx="431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Recommandation n°2</a:t>
            </a:r>
            <a:endParaRPr sz="1700">
              <a:solidFill>
                <a:schemeClr val="dk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855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Problème identifié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25558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1831038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Explication du problème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5506350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Action recommandée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73440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Référence(s)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6687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Bonne pratique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7642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43704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196600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80227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334200" y="2461375"/>
            <a:ext cx="1217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Absence de contenu adapté dans les balises Title et Meta Description.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2197775" y="2461375"/>
            <a:ext cx="116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La balise Title ne contient qu'un "." et nos descriptions sont vides.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916425" y="2461375"/>
            <a:ext cx="1265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Ajouter des informations a ces balises augmente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indirectement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notre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référencement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en rendant attrayant notre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résultat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obtenu suite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à une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recherche Google.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5704000" y="2461375"/>
            <a:ext cx="134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Ajout d’une description cohérente et d’un titre en adéquation avec le contenu de nos pages.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7695900" y="2481075"/>
            <a:ext cx="101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Cours O.C : Réalisez un audit de votre site.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150" y="0"/>
            <a:ext cx="9144000" cy="471600"/>
          </a:xfrm>
          <a:prstGeom prst="rect">
            <a:avLst/>
          </a:prstGeom>
          <a:solidFill>
            <a:srgbClr val="569C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2392725" y="12600"/>
            <a:ext cx="431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Recommandation n°3</a:t>
            </a:r>
            <a:endParaRPr sz="1700">
              <a:solidFill>
                <a:schemeClr val="dk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855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Problème identifié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25558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1831038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Explication du problème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506350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Action recommandée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73440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Référence(s)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36687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Bonne pratique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7642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43704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6196600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80227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3916425" y="2461375"/>
            <a:ext cx="1265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Les mots clés doivent apparaître sur le site tout en étant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pertinents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dans leurs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emplois.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5704000" y="2461375"/>
            <a:ext cx="13422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Utilisation de mots-clés pertinents en respectant les recommandations de google sur l’ensemble du site web tout en supprimant les mots-clés dissimulés. 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7695900" y="2461375"/>
            <a:ext cx="101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Cours O.C : Réalisez un audit de votre site.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150" y="0"/>
            <a:ext cx="9144000" cy="471600"/>
          </a:xfrm>
          <a:prstGeom prst="rect">
            <a:avLst/>
          </a:prstGeom>
          <a:solidFill>
            <a:srgbClr val="569C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2392725" y="12600"/>
            <a:ext cx="431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Recommandation n°4</a:t>
            </a:r>
            <a:endParaRPr sz="1700">
              <a:solidFill>
                <a:schemeClr val="dk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66675" y="2461375"/>
            <a:ext cx="1217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Pratique black hat consistant à dissimuler des mots clés sur le site web (3 endroits sur le site web). 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2230250" y="2461375"/>
            <a:ext cx="1163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Des séries de mots clefs ont été dissimulés grâce au CSS dans le header et le footer du site web, Google peut sanctionner cette pratique en blacklistant le site web.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855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Problème identifié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25558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1831038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Explication du problème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5506350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Action recommandée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73440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Référence(s)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36687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Bonne pratique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7642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43704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6196600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80227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334200" y="2461375"/>
            <a:ext cx="1217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Présence de liens “Spammy” dans le footer de la page, pratique pouvant être sanctionnée par Google.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2197775" y="2461375"/>
            <a:ext cx="11637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Les liens spammy sont facilement détectés par les robots de Google et n'aident donc pas au référencement, au contraire, retrait de ceux-ci. 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3916425" y="2461375"/>
            <a:ext cx="1265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Ne pas utiliser les liens de ce type, préférer des liens qui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mènent à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de réels partenaires en cohérence avec le site web.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5704000" y="2461375"/>
            <a:ext cx="13422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Retrait des liens présents dans le footer afin d'éviter que le site soit sanctionné par Google, ce qui empêcherait à celui-ci d'être référencé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. 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7695900" y="2461375"/>
            <a:ext cx="101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Cours O.C : Réalisez un audit de votre site.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150" y="0"/>
            <a:ext cx="9144000" cy="471600"/>
          </a:xfrm>
          <a:prstGeom prst="rect">
            <a:avLst/>
          </a:prstGeom>
          <a:solidFill>
            <a:srgbClr val="569C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2392725" y="12600"/>
            <a:ext cx="431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Recommandation n°5</a:t>
            </a:r>
            <a:endParaRPr sz="1700">
              <a:solidFill>
                <a:schemeClr val="dk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/>
        </p:nvSpPr>
        <p:spPr>
          <a:xfrm>
            <a:off x="855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Problème identifié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25558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1831038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Explication du problème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5506350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Action recommandée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73440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Référence(s)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6687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Bonne pratique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7642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43704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6196600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80227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334200" y="2461375"/>
            <a:ext cx="121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Textes remplacés par des images sans besoin particulier.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2197775" y="2461375"/>
            <a:ext cx="1163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Plusieurs textes sont remplacés par des images, ce qui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réduit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le référencement, pose problème au niveau de la responsivité dans le cas présent et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réduit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l'accessibilité du site Web.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3916425" y="2461375"/>
            <a:ext cx="1265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Quand cela est possible,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préférer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le texte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à l'image.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5704000" y="2461375"/>
            <a:ext cx="1342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Remplacement des images par du texte, ce qui réduit également les problèmes de responsivité.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7695900" y="2481075"/>
            <a:ext cx="101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Cours O.C : Réalisez un audit de votre site.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150" y="0"/>
            <a:ext cx="9144000" cy="471600"/>
          </a:xfrm>
          <a:prstGeom prst="rect">
            <a:avLst/>
          </a:prstGeom>
          <a:solidFill>
            <a:srgbClr val="569C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2392725" y="12600"/>
            <a:ext cx="431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Recommandation n°6</a:t>
            </a:r>
            <a:endParaRPr sz="1700">
              <a:solidFill>
                <a:schemeClr val="dk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/>
        </p:nvSpPr>
        <p:spPr>
          <a:xfrm>
            <a:off x="855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Problème identifié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25558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1831038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Explication du problème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5506350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Action recommandée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73440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Référence(s)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36687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Bonne pratique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7642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43704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6196600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80227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334200" y="2461375"/>
            <a:ext cx="1217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Balises de description des images non renseignées ou sans description adéquate.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2197775" y="2461375"/>
            <a:ext cx="1163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Plusieurs images ont une descriptions comportant des mots-clés voir pas de description, ce qui pose problème au niveau de l'accessibilité du site web pour les non voyants ou malvoyants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3916425" y="2461375"/>
            <a:ext cx="126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Ajout systématique de description concordant avec le contenu de l'image.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5704000" y="2461375"/>
            <a:ext cx="134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Retrait des mots clés présents dans les balises alt et ajout de descriptions conformes.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7695925" y="2461375"/>
            <a:ext cx="101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Cours O.C : Réalisez un audit de votre site.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150" y="0"/>
            <a:ext cx="9144000" cy="471600"/>
          </a:xfrm>
          <a:prstGeom prst="rect">
            <a:avLst/>
          </a:prstGeom>
          <a:solidFill>
            <a:srgbClr val="569C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 txBox="1"/>
          <p:nvPr/>
        </p:nvSpPr>
        <p:spPr>
          <a:xfrm>
            <a:off x="2392725" y="12600"/>
            <a:ext cx="431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Recommandation n°7</a:t>
            </a:r>
            <a:endParaRPr sz="1700">
              <a:solidFill>
                <a:schemeClr val="dk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/>
        </p:nvSpPr>
        <p:spPr>
          <a:xfrm>
            <a:off x="855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Problème identifié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25558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 txBox="1"/>
          <p:nvPr/>
        </p:nvSpPr>
        <p:spPr>
          <a:xfrm>
            <a:off x="1831038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Explication du problème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5506350" y="722825"/>
            <a:ext cx="17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Action recommandée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73440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Référence(s)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3668700" y="722825"/>
            <a:ext cx="17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69CD6"/>
                </a:solidFill>
                <a:latin typeface="Nunito"/>
                <a:ea typeface="Nunito"/>
                <a:cs typeface="Nunito"/>
                <a:sym typeface="Nunito"/>
              </a:rPr>
              <a:t>Bonne pratique</a:t>
            </a:r>
            <a:endParaRPr b="1" sz="1300">
              <a:solidFill>
                <a:srgbClr val="569CD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764238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43704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6196600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8022763" y="1501900"/>
            <a:ext cx="3570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334200" y="2461375"/>
            <a:ext cx="121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Certaines images non adaptées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à leur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contenu ou trop lourdes.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2197775" y="2461375"/>
            <a:ext cx="1163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Certaines des images sont trop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volumineuses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et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ont un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format (bmp) moins adapté que des formats comme le webp au responsive, cela  ralentit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également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le chargement de la page, Google priorisant les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sites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web les plus rapides et responsive, cela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pénalise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notre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référencement.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3916425" y="2461375"/>
            <a:ext cx="1265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Prioriser l’usage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d'images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à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formats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modernes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avec une taille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adaptée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à leur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conteneur.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5704000" y="2461375"/>
            <a:ext cx="1342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Conversion des formats d’images 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actuelles</a:t>
            </a: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en format webp/png et compression de celles-ci.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7638750" y="2461375"/>
            <a:ext cx="116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Cours O.C : Réalisez un audit de votre site/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Malekal.com</a:t>
            </a:r>
            <a:endParaRPr sz="9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150" y="0"/>
            <a:ext cx="9144000" cy="471600"/>
          </a:xfrm>
          <a:prstGeom prst="rect">
            <a:avLst/>
          </a:prstGeom>
          <a:solidFill>
            <a:srgbClr val="569C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 txBox="1"/>
          <p:nvPr/>
        </p:nvSpPr>
        <p:spPr>
          <a:xfrm>
            <a:off x="2392725" y="12600"/>
            <a:ext cx="431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Recommandation n°8</a:t>
            </a:r>
            <a:endParaRPr sz="1700">
              <a:solidFill>
                <a:schemeClr val="dk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