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56" r:id="rId5"/>
    <p:sldId id="257" r:id="rId6"/>
    <p:sldId id="262" r:id="rId7"/>
    <p:sldId id="258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2" r:id="rId21"/>
    <p:sldId id="274" r:id="rId22"/>
    <p:sldId id="275" r:id="rId23"/>
    <p:sldId id="277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2" autoAdjust="0"/>
    <p:restoredTop sz="96197"/>
  </p:normalViewPr>
  <p:slideViewPr>
    <p:cSldViewPr snapToGrid="0">
      <p:cViewPr varScale="1">
        <p:scale>
          <a:sx n="106" d="100"/>
          <a:sy n="106" d="100"/>
        </p:scale>
        <p:origin x="216" y="4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5ABC35-AFD4-524B-A88C-5EFB2F9DF19D}" type="doc">
      <dgm:prSet loTypeId="urn:microsoft.com/office/officeart/2005/8/layout/hProcess11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A4695F-7C4E-0746-A2AC-E5C2F13BA2B1}">
      <dgm:prSet phldrT="[Text]"/>
      <dgm:spPr/>
      <dgm:t>
        <a:bodyPr/>
        <a:lstStyle/>
        <a:p>
          <a:r>
            <a:rPr lang="en-US" dirty="0"/>
            <a:t>Someone shares a charged statement</a:t>
          </a:r>
        </a:p>
      </dgm:t>
    </dgm:pt>
    <dgm:pt modelId="{3B892F98-8F8F-BD41-8BA1-273C9B052FE3}" type="parTrans" cxnId="{1D1CDAA7-5EE4-B041-A1F7-B0BE4F245057}">
      <dgm:prSet/>
      <dgm:spPr/>
      <dgm:t>
        <a:bodyPr/>
        <a:lstStyle/>
        <a:p>
          <a:endParaRPr lang="en-US"/>
        </a:p>
      </dgm:t>
    </dgm:pt>
    <dgm:pt modelId="{C522EEFD-9A8E-5541-A7A3-054184D69820}" type="sibTrans" cxnId="{1D1CDAA7-5EE4-B041-A1F7-B0BE4F245057}">
      <dgm:prSet/>
      <dgm:spPr/>
      <dgm:t>
        <a:bodyPr/>
        <a:lstStyle/>
        <a:p>
          <a:endParaRPr lang="en-US"/>
        </a:p>
      </dgm:t>
    </dgm:pt>
    <dgm:pt modelId="{9D94138C-13A9-A144-AC31-FB1F1D28C368}">
      <dgm:prSet phldrT="[Text]"/>
      <dgm:spPr/>
      <dgm:t>
        <a:bodyPr/>
        <a:lstStyle/>
        <a:p>
          <a:r>
            <a:rPr lang="en-US" dirty="0"/>
            <a:t>People see it and interact with it</a:t>
          </a:r>
        </a:p>
      </dgm:t>
    </dgm:pt>
    <dgm:pt modelId="{27FE1BE9-CF6A-3041-9F05-BC4A640BE983}" type="parTrans" cxnId="{F20DDE3D-E5F6-A04D-88CD-DD1328F8493B}">
      <dgm:prSet/>
      <dgm:spPr/>
      <dgm:t>
        <a:bodyPr/>
        <a:lstStyle/>
        <a:p>
          <a:endParaRPr lang="en-US"/>
        </a:p>
      </dgm:t>
    </dgm:pt>
    <dgm:pt modelId="{F8B39C3C-4144-0B4B-9C8F-2E7E7C4AB170}" type="sibTrans" cxnId="{F20DDE3D-E5F6-A04D-88CD-DD1328F8493B}">
      <dgm:prSet/>
      <dgm:spPr/>
      <dgm:t>
        <a:bodyPr/>
        <a:lstStyle/>
        <a:p>
          <a:endParaRPr lang="en-US"/>
        </a:p>
      </dgm:t>
    </dgm:pt>
    <dgm:pt modelId="{9AA7171E-A178-D648-A10D-56809894A67E}">
      <dgm:prSet phldrT="[Text]"/>
      <dgm:spPr/>
      <dgm:t>
        <a:bodyPr/>
        <a:lstStyle/>
        <a:p>
          <a:r>
            <a:rPr lang="en-US" dirty="0"/>
            <a:t>Social media algorithms show statement to more individuals</a:t>
          </a:r>
        </a:p>
      </dgm:t>
    </dgm:pt>
    <dgm:pt modelId="{D1CA7412-96BB-3C4E-AA19-5AA70BD5128E}" type="parTrans" cxnId="{648479BF-F0D5-0948-B743-E557612AD603}">
      <dgm:prSet/>
      <dgm:spPr/>
      <dgm:t>
        <a:bodyPr/>
        <a:lstStyle/>
        <a:p>
          <a:endParaRPr lang="en-US"/>
        </a:p>
      </dgm:t>
    </dgm:pt>
    <dgm:pt modelId="{56A5737C-2BE5-024D-915A-29C47302ADC2}" type="sibTrans" cxnId="{648479BF-F0D5-0948-B743-E557612AD603}">
      <dgm:prSet/>
      <dgm:spPr/>
      <dgm:t>
        <a:bodyPr/>
        <a:lstStyle/>
        <a:p>
          <a:endParaRPr lang="en-US"/>
        </a:p>
      </dgm:t>
    </dgm:pt>
    <dgm:pt modelId="{DE7BE872-9615-A249-B924-BF3961D4B2F6}">
      <dgm:prSet phldrT="[Text]"/>
      <dgm:spPr/>
      <dgm:t>
        <a:bodyPr/>
        <a:lstStyle/>
        <a:p>
          <a:r>
            <a:rPr lang="en-US" dirty="0"/>
            <a:t>Sentiment becomes more widespread</a:t>
          </a:r>
        </a:p>
      </dgm:t>
    </dgm:pt>
    <dgm:pt modelId="{B889FD21-D04A-1142-9A2D-0C525198ADE8}" type="parTrans" cxnId="{6729E7B8-6021-B649-BC0A-4D9F009AD48F}">
      <dgm:prSet/>
      <dgm:spPr/>
      <dgm:t>
        <a:bodyPr/>
        <a:lstStyle/>
        <a:p>
          <a:endParaRPr lang="en-US"/>
        </a:p>
      </dgm:t>
    </dgm:pt>
    <dgm:pt modelId="{1FED36FA-DB6A-1C4C-8171-CF80FDC77400}" type="sibTrans" cxnId="{6729E7B8-6021-B649-BC0A-4D9F009AD48F}">
      <dgm:prSet/>
      <dgm:spPr/>
      <dgm:t>
        <a:bodyPr/>
        <a:lstStyle/>
        <a:p>
          <a:endParaRPr lang="en-US"/>
        </a:p>
      </dgm:t>
    </dgm:pt>
    <dgm:pt modelId="{71D4454C-0A83-794C-AE60-ADCC1DA2910D}" type="pres">
      <dgm:prSet presAssocID="{815ABC35-AFD4-524B-A88C-5EFB2F9DF19D}" presName="Name0" presStyleCnt="0">
        <dgm:presLayoutVars>
          <dgm:dir/>
          <dgm:resizeHandles val="exact"/>
        </dgm:presLayoutVars>
      </dgm:prSet>
      <dgm:spPr/>
    </dgm:pt>
    <dgm:pt modelId="{9FA1AFF9-B330-7749-9B83-6135241C9336}" type="pres">
      <dgm:prSet presAssocID="{815ABC35-AFD4-524B-A88C-5EFB2F9DF19D}" presName="arrow" presStyleLbl="bgShp" presStyleIdx="0" presStyleCnt="1"/>
      <dgm:spPr/>
    </dgm:pt>
    <dgm:pt modelId="{C5509A0F-BDE6-5F4D-89C6-9F0A4FBB7510}" type="pres">
      <dgm:prSet presAssocID="{815ABC35-AFD4-524B-A88C-5EFB2F9DF19D}" presName="points" presStyleCnt="0"/>
      <dgm:spPr/>
    </dgm:pt>
    <dgm:pt modelId="{3D148FBA-7AC5-2C4E-89D7-2C245FB2717C}" type="pres">
      <dgm:prSet presAssocID="{D4A4695F-7C4E-0746-A2AC-E5C2F13BA2B1}" presName="compositeA" presStyleCnt="0"/>
      <dgm:spPr/>
    </dgm:pt>
    <dgm:pt modelId="{53411B04-E7F5-1B42-A551-1593B9DA457F}" type="pres">
      <dgm:prSet presAssocID="{D4A4695F-7C4E-0746-A2AC-E5C2F13BA2B1}" presName="textA" presStyleLbl="revTx" presStyleIdx="0" presStyleCnt="4">
        <dgm:presLayoutVars>
          <dgm:bulletEnabled val="1"/>
        </dgm:presLayoutVars>
      </dgm:prSet>
      <dgm:spPr/>
    </dgm:pt>
    <dgm:pt modelId="{18850BCF-B310-C646-8450-2AD70F65F231}" type="pres">
      <dgm:prSet presAssocID="{D4A4695F-7C4E-0746-A2AC-E5C2F13BA2B1}" presName="circleA" presStyleLbl="node1" presStyleIdx="0" presStyleCnt="4"/>
      <dgm:spPr/>
    </dgm:pt>
    <dgm:pt modelId="{7E016C1D-84DB-6347-9ABD-4E1516F8193F}" type="pres">
      <dgm:prSet presAssocID="{D4A4695F-7C4E-0746-A2AC-E5C2F13BA2B1}" presName="spaceA" presStyleCnt="0"/>
      <dgm:spPr/>
    </dgm:pt>
    <dgm:pt modelId="{DAEE6B09-FAF9-804E-B014-C5ADB60D64C9}" type="pres">
      <dgm:prSet presAssocID="{C522EEFD-9A8E-5541-A7A3-054184D69820}" presName="space" presStyleCnt="0"/>
      <dgm:spPr/>
    </dgm:pt>
    <dgm:pt modelId="{45B20A03-63A8-1447-877B-BA00D7C1A2E9}" type="pres">
      <dgm:prSet presAssocID="{9D94138C-13A9-A144-AC31-FB1F1D28C368}" presName="compositeB" presStyleCnt="0"/>
      <dgm:spPr/>
    </dgm:pt>
    <dgm:pt modelId="{A9481F00-5913-684F-BB2C-8EBD84627CF0}" type="pres">
      <dgm:prSet presAssocID="{9D94138C-13A9-A144-AC31-FB1F1D28C368}" presName="textB" presStyleLbl="revTx" presStyleIdx="1" presStyleCnt="4">
        <dgm:presLayoutVars>
          <dgm:bulletEnabled val="1"/>
        </dgm:presLayoutVars>
      </dgm:prSet>
      <dgm:spPr/>
    </dgm:pt>
    <dgm:pt modelId="{74048DEC-9272-7340-B6F7-5A94A34F6108}" type="pres">
      <dgm:prSet presAssocID="{9D94138C-13A9-A144-AC31-FB1F1D28C368}" presName="circleB" presStyleLbl="node1" presStyleIdx="1" presStyleCnt="4"/>
      <dgm:spPr/>
    </dgm:pt>
    <dgm:pt modelId="{8B94AD46-EDCE-D348-923D-0159D98E6BF1}" type="pres">
      <dgm:prSet presAssocID="{9D94138C-13A9-A144-AC31-FB1F1D28C368}" presName="spaceB" presStyleCnt="0"/>
      <dgm:spPr/>
    </dgm:pt>
    <dgm:pt modelId="{71EDE05D-B879-3B4F-90FB-78EF8A44DA4A}" type="pres">
      <dgm:prSet presAssocID="{F8B39C3C-4144-0B4B-9C8F-2E7E7C4AB170}" presName="space" presStyleCnt="0"/>
      <dgm:spPr/>
    </dgm:pt>
    <dgm:pt modelId="{31DB7058-40B8-074A-9EEA-18B826EF63B3}" type="pres">
      <dgm:prSet presAssocID="{9AA7171E-A178-D648-A10D-56809894A67E}" presName="compositeA" presStyleCnt="0"/>
      <dgm:spPr/>
    </dgm:pt>
    <dgm:pt modelId="{C331FA44-3CD5-8447-8469-8E432B67F8C7}" type="pres">
      <dgm:prSet presAssocID="{9AA7171E-A178-D648-A10D-56809894A67E}" presName="textA" presStyleLbl="revTx" presStyleIdx="2" presStyleCnt="4">
        <dgm:presLayoutVars>
          <dgm:bulletEnabled val="1"/>
        </dgm:presLayoutVars>
      </dgm:prSet>
      <dgm:spPr/>
    </dgm:pt>
    <dgm:pt modelId="{4DF8E6A9-6CB5-B149-BABD-FAAE75F3D407}" type="pres">
      <dgm:prSet presAssocID="{9AA7171E-A178-D648-A10D-56809894A67E}" presName="circleA" presStyleLbl="node1" presStyleIdx="2" presStyleCnt="4"/>
      <dgm:spPr/>
    </dgm:pt>
    <dgm:pt modelId="{E26C6065-A13B-1649-BD6C-20DE7C2955A0}" type="pres">
      <dgm:prSet presAssocID="{9AA7171E-A178-D648-A10D-56809894A67E}" presName="spaceA" presStyleCnt="0"/>
      <dgm:spPr/>
    </dgm:pt>
    <dgm:pt modelId="{05AD8016-72D1-8F40-82DC-C50994F10C73}" type="pres">
      <dgm:prSet presAssocID="{56A5737C-2BE5-024D-915A-29C47302ADC2}" presName="space" presStyleCnt="0"/>
      <dgm:spPr/>
    </dgm:pt>
    <dgm:pt modelId="{B390D2E4-6338-194E-A271-514F92DACF2F}" type="pres">
      <dgm:prSet presAssocID="{DE7BE872-9615-A249-B924-BF3961D4B2F6}" presName="compositeB" presStyleCnt="0"/>
      <dgm:spPr/>
    </dgm:pt>
    <dgm:pt modelId="{736DF73C-C073-D14F-9E74-213C349D50C1}" type="pres">
      <dgm:prSet presAssocID="{DE7BE872-9615-A249-B924-BF3961D4B2F6}" presName="textB" presStyleLbl="revTx" presStyleIdx="3" presStyleCnt="4">
        <dgm:presLayoutVars>
          <dgm:bulletEnabled val="1"/>
        </dgm:presLayoutVars>
      </dgm:prSet>
      <dgm:spPr/>
    </dgm:pt>
    <dgm:pt modelId="{8733ED59-49A3-9E42-9D61-5E79218FB2F1}" type="pres">
      <dgm:prSet presAssocID="{DE7BE872-9615-A249-B924-BF3961D4B2F6}" presName="circleB" presStyleLbl="node1" presStyleIdx="3" presStyleCnt="4"/>
      <dgm:spPr/>
    </dgm:pt>
    <dgm:pt modelId="{0A84F668-641D-9643-A37E-745E269293F9}" type="pres">
      <dgm:prSet presAssocID="{DE7BE872-9615-A249-B924-BF3961D4B2F6}" presName="spaceB" presStyleCnt="0"/>
      <dgm:spPr/>
    </dgm:pt>
  </dgm:ptLst>
  <dgm:cxnLst>
    <dgm:cxn modelId="{AB239B33-1047-8D4A-8178-BEAD52C0E6C3}" type="presOf" srcId="{815ABC35-AFD4-524B-A88C-5EFB2F9DF19D}" destId="{71D4454C-0A83-794C-AE60-ADCC1DA2910D}" srcOrd="0" destOrd="0" presId="urn:microsoft.com/office/officeart/2005/8/layout/hProcess11"/>
    <dgm:cxn modelId="{F20DDE3D-E5F6-A04D-88CD-DD1328F8493B}" srcId="{815ABC35-AFD4-524B-A88C-5EFB2F9DF19D}" destId="{9D94138C-13A9-A144-AC31-FB1F1D28C368}" srcOrd="1" destOrd="0" parTransId="{27FE1BE9-CF6A-3041-9F05-BC4A640BE983}" sibTransId="{F8B39C3C-4144-0B4B-9C8F-2E7E7C4AB170}"/>
    <dgm:cxn modelId="{0F16BD5B-06E4-944A-B16E-7F6708B54CC3}" type="presOf" srcId="{9D94138C-13A9-A144-AC31-FB1F1D28C368}" destId="{A9481F00-5913-684F-BB2C-8EBD84627CF0}" srcOrd="0" destOrd="0" presId="urn:microsoft.com/office/officeart/2005/8/layout/hProcess11"/>
    <dgm:cxn modelId="{D8F2466B-93DA-FD41-818B-2313E52B8B92}" type="presOf" srcId="{DE7BE872-9615-A249-B924-BF3961D4B2F6}" destId="{736DF73C-C073-D14F-9E74-213C349D50C1}" srcOrd="0" destOrd="0" presId="urn:microsoft.com/office/officeart/2005/8/layout/hProcess11"/>
    <dgm:cxn modelId="{1D1CDAA7-5EE4-B041-A1F7-B0BE4F245057}" srcId="{815ABC35-AFD4-524B-A88C-5EFB2F9DF19D}" destId="{D4A4695F-7C4E-0746-A2AC-E5C2F13BA2B1}" srcOrd="0" destOrd="0" parTransId="{3B892F98-8F8F-BD41-8BA1-273C9B052FE3}" sibTransId="{C522EEFD-9A8E-5541-A7A3-054184D69820}"/>
    <dgm:cxn modelId="{6729E7B8-6021-B649-BC0A-4D9F009AD48F}" srcId="{815ABC35-AFD4-524B-A88C-5EFB2F9DF19D}" destId="{DE7BE872-9615-A249-B924-BF3961D4B2F6}" srcOrd="3" destOrd="0" parTransId="{B889FD21-D04A-1142-9A2D-0C525198ADE8}" sibTransId="{1FED36FA-DB6A-1C4C-8171-CF80FDC77400}"/>
    <dgm:cxn modelId="{284077BC-68AB-484F-BE66-407A50F58628}" type="presOf" srcId="{D4A4695F-7C4E-0746-A2AC-E5C2F13BA2B1}" destId="{53411B04-E7F5-1B42-A551-1593B9DA457F}" srcOrd="0" destOrd="0" presId="urn:microsoft.com/office/officeart/2005/8/layout/hProcess11"/>
    <dgm:cxn modelId="{648479BF-F0D5-0948-B743-E557612AD603}" srcId="{815ABC35-AFD4-524B-A88C-5EFB2F9DF19D}" destId="{9AA7171E-A178-D648-A10D-56809894A67E}" srcOrd="2" destOrd="0" parTransId="{D1CA7412-96BB-3C4E-AA19-5AA70BD5128E}" sibTransId="{56A5737C-2BE5-024D-915A-29C47302ADC2}"/>
    <dgm:cxn modelId="{BECDCBE4-E768-D844-85D9-BC8859631295}" type="presOf" srcId="{9AA7171E-A178-D648-A10D-56809894A67E}" destId="{C331FA44-3CD5-8447-8469-8E432B67F8C7}" srcOrd="0" destOrd="0" presId="urn:microsoft.com/office/officeart/2005/8/layout/hProcess11"/>
    <dgm:cxn modelId="{83569F73-89C0-0546-99F1-B7024E874D7B}" type="presParOf" srcId="{71D4454C-0A83-794C-AE60-ADCC1DA2910D}" destId="{9FA1AFF9-B330-7749-9B83-6135241C9336}" srcOrd="0" destOrd="0" presId="urn:microsoft.com/office/officeart/2005/8/layout/hProcess11"/>
    <dgm:cxn modelId="{E6D6B47D-286B-9E4B-A8CD-D59491AB3A0E}" type="presParOf" srcId="{71D4454C-0A83-794C-AE60-ADCC1DA2910D}" destId="{C5509A0F-BDE6-5F4D-89C6-9F0A4FBB7510}" srcOrd="1" destOrd="0" presId="urn:microsoft.com/office/officeart/2005/8/layout/hProcess11"/>
    <dgm:cxn modelId="{EA81AE6A-0590-DD4E-9D9A-A861F0351E87}" type="presParOf" srcId="{C5509A0F-BDE6-5F4D-89C6-9F0A4FBB7510}" destId="{3D148FBA-7AC5-2C4E-89D7-2C245FB2717C}" srcOrd="0" destOrd="0" presId="urn:microsoft.com/office/officeart/2005/8/layout/hProcess11"/>
    <dgm:cxn modelId="{33460552-0AAD-7744-8180-AEA749CDEE1E}" type="presParOf" srcId="{3D148FBA-7AC5-2C4E-89D7-2C245FB2717C}" destId="{53411B04-E7F5-1B42-A551-1593B9DA457F}" srcOrd="0" destOrd="0" presId="urn:microsoft.com/office/officeart/2005/8/layout/hProcess11"/>
    <dgm:cxn modelId="{C90FB11F-CE71-FF4C-9CD7-9225A652037E}" type="presParOf" srcId="{3D148FBA-7AC5-2C4E-89D7-2C245FB2717C}" destId="{18850BCF-B310-C646-8450-2AD70F65F231}" srcOrd="1" destOrd="0" presId="urn:microsoft.com/office/officeart/2005/8/layout/hProcess11"/>
    <dgm:cxn modelId="{9E2E6739-AA3A-224A-BB0B-5E0BE37F69AC}" type="presParOf" srcId="{3D148FBA-7AC5-2C4E-89D7-2C245FB2717C}" destId="{7E016C1D-84DB-6347-9ABD-4E1516F8193F}" srcOrd="2" destOrd="0" presId="urn:microsoft.com/office/officeart/2005/8/layout/hProcess11"/>
    <dgm:cxn modelId="{3E4CFA38-14AB-8B43-9396-44384A07DCBF}" type="presParOf" srcId="{C5509A0F-BDE6-5F4D-89C6-9F0A4FBB7510}" destId="{DAEE6B09-FAF9-804E-B014-C5ADB60D64C9}" srcOrd="1" destOrd="0" presId="urn:microsoft.com/office/officeart/2005/8/layout/hProcess11"/>
    <dgm:cxn modelId="{D0A2FD6D-F477-114E-88F6-F132D6C3189F}" type="presParOf" srcId="{C5509A0F-BDE6-5F4D-89C6-9F0A4FBB7510}" destId="{45B20A03-63A8-1447-877B-BA00D7C1A2E9}" srcOrd="2" destOrd="0" presId="urn:microsoft.com/office/officeart/2005/8/layout/hProcess11"/>
    <dgm:cxn modelId="{FE1EB1BB-1A94-6F48-9D92-10B8EBBC4F12}" type="presParOf" srcId="{45B20A03-63A8-1447-877B-BA00D7C1A2E9}" destId="{A9481F00-5913-684F-BB2C-8EBD84627CF0}" srcOrd="0" destOrd="0" presId="urn:microsoft.com/office/officeart/2005/8/layout/hProcess11"/>
    <dgm:cxn modelId="{E13C3B47-F5A7-0D41-94E7-C93D3EE828E5}" type="presParOf" srcId="{45B20A03-63A8-1447-877B-BA00D7C1A2E9}" destId="{74048DEC-9272-7340-B6F7-5A94A34F6108}" srcOrd="1" destOrd="0" presId="urn:microsoft.com/office/officeart/2005/8/layout/hProcess11"/>
    <dgm:cxn modelId="{2C937F24-CAE7-3248-861B-38632699E175}" type="presParOf" srcId="{45B20A03-63A8-1447-877B-BA00D7C1A2E9}" destId="{8B94AD46-EDCE-D348-923D-0159D98E6BF1}" srcOrd="2" destOrd="0" presId="urn:microsoft.com/office/officeart/2005/8/layout/hProcess11"/>
    <dgm:cxn modelId="{7A158A8E-D90B-9A4F-92A2-525D2A368378}" type="presParOf" srcId="{C5509A0F-BDE6-5F4D-89C6-9F0A4FBB7510}" destId="{71EDE05D-B879-3B4F-90FB-78EF8A44DA4A}" srcOrd="3" destOrd="0" presId="urn:microsoft.com/office/officeart/2005/8/layout/hProcess11"/>
    <dgm:cxn modelId="{85CC45D3-6F56-6843-B651-FBD74A3E9E7C}" type="presParOf" srcId="{C5509A0F-BDE6-5F4D-89C6-9F0A4FBB7510}" destId="{31DB7058-40B8-074A-9EEA-18B826EF63B3}" srcOrd="4" destOrd="0" presId="urn:microsoft.com/office/officeart/2005/8/layout/hProcess11"/>
    <dgm:cxn modelId="{8A8EE2E4-6D41-FA41-9E5A-A6192F92D5E8}" type="presParOf" srcId="{31DB7058-40B8-074A-9EEA-18B826EF63B3}" destId="{C331FA44-3CD5-8447-8469-8E432B67F8C7}" srcOrd="0" destOrd="0" presId="urn:microsoft.com/office/officeart/2005/8/layout/hProcess11"/>
    <dgm:cxn modelId="{EFCE0B3D-7261-AD44-9B71-627161BD986D}" type="presParOf" srcId="{31DB7058-40B8-074A-9EEA-18B826EF63B3}" destId="{4DF8E6A9-6CB5-B149-BABD-FAAE75F3D407}" srcOrd="1" destOrd="0" presId="urn:microsoft.com/office/officeart/2005/8/layout/hProcess11"/>
    <dgm:cxn modelId="{08D26E35-8F7C-9A40-A303-613D891FC38F}" type="presParOf" srcId="{31DB7058-40B8-074A-9EEA-18B826EF63B3}" destId="{E26C6065-A13B-1649-BD6C-20DE7C2955A0}" srcOrd="2" destOrd="0" presId="urn:microsoft.com/office/officeart/2005/8/layout/hProcess11"/>
    <dgm:cxn modelId="{A8797BBB-2D72-734B-B582-7D3768E045F4}" type="presParOf" srcId="{C5509A0F-BDE6-5F4D-89C6-9F0A4FBB7510}" destId="{05AD8016-72D1-8F40-82DC-C50994F10C73}" srcOrd="5" destOrd="0" presId="urn:microsoft.com/office/officeart/2005/8/layout/hProcess11"/>
    <dgm:cxn modelId="{B8DE39AB-278D-B04E-9E95-1B8E7DE9E35C}" type="presParOf" srcId="{C5509A0F-BDE6-5F4D-89C6-9F0A4FBB7510}" destId="{B390D2E4-6338-194E-A271-514F92DACF2F}" srcOrd="6" destOrd="0" presId="urn:microsoft.com/office/officeart/2005/8/layout/hProcess11"/>
    <dgm:cxn modelId="{9029834C-FF8B-2041-898A-DF197DBDD951}" type="presParOf" srcId="{B390D2E4-6338-194E-A271-514F92DACF2F}" destId="{736DF73C-C073-D14F-9E74-213C349D50C1}" srcOrd="0" destOrd="0" presId="urn:microsoft.com/office/officeart/2005/8/layout/hProcess11"/>
    <dgm:cxn modelId="{EBC99231-B7AC-184D-AD71-2B10983C26F5}" type="presParOf" srcId="{B390D2E4-6338-194E-A271-514F92DACF2F}" destId="{8733ED59-49A3-9E42-9D61-5E79218FB2F1}" srcOrd="1" destOrd="0" presId="urn:microsoft.com/office/officeart/2005/8/layout/hProcess11"/>
    <dgm:cxn modelId="{2DD01123-1994-D14E-B2F5-C0C7A5A6E6B2}" type="presParOf" srcId="{B390D2E4-6338-194E-A271-514F92DACF2F}" destId="{0A84F668-641D-9643-A37E-745E269293F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1AFF9-B330-7749-9B83-6135241C9336}">
      <dsp:nvSpPr>
        <dsp:cNvPr id="0" name=""/>
        <dsp:cNvSpPr/>
      </dsp:nvSpPr>
      <dsp:spPr>
        <a:xfrm>
          <a:off x="0" y="998382"/>
          <a:ext cx="11213431" cy="1331177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11B04-E7F5-1B42-A551-1593B9DA457F}">
      <dsp:nvSpPr>
        <dsp:cNvPr id="0" name=""/>
        <dsp:cNvSpPr/>
      </dsp:nvSpPr>
      <dsp:spPr>
        <a:xfrm>
          <a:off x="5050" y="0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Someone shares a charged statement</a:t>
          </a:r>
        </a:p>
      </dsp:txBody>
      <dsp:txXfrm>
        <a:off x="5050" y="0"/>
        <a:ext cx="2429394" cy="1331177"/>
      </dsp:txXfrm>
    </dsp:sp>
    <dsp:sp modelId="{18850BCF-B310-C646-8450-2AD70F65F231}">
      <dsp:nvSpPr>
        <dsp:cNvPr id="0" name=""/>
        <dsp:cNvSpPr/>
      </dsp:nvSpPr>
      <dsp:spPr>
        <a:xfrm>
          <a:off x="1053350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1F00-5913-684F-BB2C-8EBD84627CF0}">
      <dsp:nvSpPr>
        <dsp:cNvPr id="0" name=""/>
        <dsp:cNvSpPr/>
      </dsp:nvSpPr>
      <dsp:spPr>
        <a:xfrm>
          <a:off x="2555914" y="1996765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People see it and interact with it</a:t>
          </a:r>
        </a:p>
      </dsp:txBody>
      <dsp:txXfrm>
        <a:off x="2555914" y="1996765"/>
        <a:ext cx="2429394" cy="1331177"/>
      </dsp:txXfrm>
    </dsp:sp>
    <dsp:sp modelId="{74048DEC-9272-7340-B6F7-5A94A34F6108}">
      <dsp:nvSpPr>
        <dsp:cNvPr id="0" name=""/>
        <dsp:cNvSpPr/>
      </dsp:nvSpPr>
      <dsp:spPr>
        <a:xfrm>
          <a:off x="3604214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1FA44-3CD5-8447-8469-8E432B67F8C7}">
      <dsp:nvSpPr>
        <dsp:cNvPr id="0" name=""/>
        <dsp:cNvSpPr/>
      </dsp:nvSpPr>
      <dsp:spPr>
        <a:xfrm>
          <a:off x="5106778" y="0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Social media algorithms show statement to more individuals</a:t>
          </a:r>
        </a:p>
      </dsp:txBody>
      <dsp:txXfrm>
        <a:off x="5106778" y="0"/>
        <a:ext cx="2429394" cy="1331177"/>
      </dsp:txXfrm>
    </dsp:sp>
    <dsp:sp modelId="{4DF8E6A9-6CB5-B149-BABD-FAAE75F3D407}">
      <dsp:nvSpPr>
        <dsp:cNvPr id="0" name=""/>
        <dsp:cNvSpPr/>
      </dsp:nvSpPr>
      <dsp:spPr>
        <a:xfrm>
          <a:off x="6155078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F73C-C073-D14F-9E74-213C349D50C1}">
      <dsp:nvSpPr>
        <dsp:cNvPr id="0" name=""/>
        <dsp:cNvSpPr/>
      </dsp:nvSpPr>
      <dsp:spPr>
        <a:xfrm>
          <a:off x="7657642" y="1996765"/>
          <a:ext cx="2429394" cy="1331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Sentiment becomes more widespread</a:t>
          </a:r>
        </a:p>
      </dsp:txBody>
      <dsp:txXfrm>
        <a:off x="7657642" y="1996765"/>
        <a:ext cx="2429394" cy="1331177"/>
      </dsp:txXfrm>
    </dsp:sp>
    <dsp:sp modelId="{8733ED59-49A3-9E42-9D61-5E79218FB2F1}">
      <dsp:nvSpPr>
        <dsp:cNvPr id="0" name=""/>
        <dsp:cNvSpPr/>
      </dsp:nvSpPr>
      <dsp:spPr>
        <a:xfrm>
          <a:off x="8705942" y="1497574"/>
          <a:ext cx="332794" cy="3327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4/30/22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822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0148" y="4434840"/>
            <a:ext cx="5967664" cy="1122202"/>
          </a:xfrm>
        </p:spPr>
        <p:txBody>
          <a:bodyPr/>
          <a:lstStyle/>
          <a:p>
            <a:r>
              <a:rPr lang="en-US" dirty="0"/>
              <a:t>Passion &amp; Polarization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4212" y="5555495"/>
            <a:ext cx="5823284" cy="39666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Reddit Data to Examine Trends in Thread Comment Behavior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908C-7600-D719-BC41-7B1557AF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263" y="2571235"/>
            <a:ext cx="4974657" cy="1715531"/>
          </a:xfrm>
        </p:spPr>
        <p:txBody>
          <a:bodyPr/>
          <a:lstStyle/>
          <a:p>
            <a:r>
              <a:rPr lang="en-US" b="1" dirty="0"/>
              <a:t>Phase 1: </a:t>
            </a:r>
            <a:r>
              <a:rPr lang="en-US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AB60B-B8CA-98EA-5CDC-58D290896BDE}"/>
              </a:ext>
            </a:extLst>
          </p:cNvPr>
          <p:cNvSpPr txBox="1"/>
          <p:nvPr/>
        </p:nvSpPr>
        <p:spPr>
          <a:xfrm>
            <a:off x="6196263" y="3717758"/>
            <a:ext cx="182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EA’s Blunder</a:t>
            </a:r>
          </a:p>
        </p:txBody>
      </p:sp>
    </p:spTree>
    <p:extLst>
      <p:ext uri="{BB962C8B-B14F-4D97-AF65-F5344CB8AC3E}">
        <p14:creationId xmlns:p14="http://schemas.microsoft.com/office/powerpoint/2010/main" val="17820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/R/</a:t>
            </a:r>
            <a:r>
              <a:rPr lang="en-US" cap="none" dirty="0" err="1"/>
              <a:t>StarWarsBattlefront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About 4 years ago…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3581400" y="3210161"/>
            <a:ext cx="7675805" cy="2639281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3762152" y="3338882"/>
            <a:ext cx="73143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500" dirty="0">
                <a:solidFill>
                  <a:schemeClr val="bg1"/>
                </a:solidFill>
              </a:rPr>
              <a:t>The intent is to provide players with a sense of pride and accomplishment for unlocking different heroes.</a:t>
            </a:r>
          </a:p>
          <a:p>
            <a:pPr fontAlgn="base"/>
            <a:r>
              <a:rPr lang="en-US" sz="1500" dirty="0">
                <a:solidFill>
                  <a:schemeClr val="bg1"/>
                </a:solidFill>
              </a:rPr>
              <a:t>As for cost, we selected initial values based upon data from the Open Beta and other adjustments made to milestone rewards before launch. Among other things, we're looking at average per-player credit earn rates on a daily basis, and we'll be making constant adjustments to ensure that players have challenges that are compelling, rewarding, and of course attainable via gameplay.</a:t>
            </a:r>
          </a:p>
          <a:p>
            <a:pPr fontAlgn="base"/>
            <a:r>
              <a:rPr lang="en-US" sz="1500" dirty="0">
                <a:solidFill>
                  <a:schemeClr val="bg1"/>
                </a:solidFill>
              </a:rPr>
              <a:t>We appreciate the candid feedback, and the passion the community has put forth around the current topics here on Reddit, our forums and across numerous social media outlets.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9504" y="5865225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865225"/>
            <a:ext cx="10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-667,700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838200" y="1818460"/>
            <a:ext cx="7209625" cy="1201278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547" y="3086351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1289996" y="3098986"/>
            <a:ext cx="96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202,000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953547" y="1884192"/>
            <a:ext cx="6921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Seriously? I paid 80$ to have Vader locked?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is a joke. I'll be contacting EA support for a refund... I can't even playing f***</a:t>
            </a:r>
            <a:r>
              <a:rPr lang="en-US" sz="1600" dirty="0" err="1">
                <a:solidFill>
                  <a:schemeClr val="bg1"/>
                </a:solidFill>
              </a:rPr>
              <a:t>ing</a:t>
            </a:r>
            <a:r>
              <a:rPr lang="en-US" sz="1600" dirty="0">
                <a:solidFill>
                  <a:schemeClr val="bg1"/>
                </a:solidFill>
              </a:rPr>
              <a:t> Darth Vader?!?!? Disgusting. This age of "micro-transactions" has gone WAY too far. Leave it to EA though to stretch the boundaries.</a:t>
            </a:r>
          </a:p>
        </p:txBody>
      </p:sp>
    </p:spTree>
    <p:extLst>
      <p:ext uri="{BB962C8B-B14F-4D97-AF65-F5344CB8AC3E}">
        <p14:creationId xmlns:p14="http://schemas.microsoft.com/office/powerpoint/2010/main" val="3527486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/R/</a:t>
            </a:r>
            <a:r>
              <a:rPr lang="en-US" cap="none" dirty="0" err="1"/>
              <a:t>StarWarsBattlefront</a:t>
            </a:r>
            <a:endParaRPr lang="en-US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About 4 years ago…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62C99-035B-A631-1DEC-99267F45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48" y="2528565"/>
            <a:ext cx="5810904" cy="2301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0DE629-D930-4CB1-201A-E5F4BEAA7E36}"/>
              </a:ext>
            </a:extLst>
          </p:cNvPr>
          <p:cNvSpPr txBox="1"/>
          <p:nvPr/>
        </p:nvSpPr>
        <p:spPr>
          <a:xfrm>
            <a:off x="977378" y="2205399"/>
            <a:ext cx="221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</a:p>
          <a:p>
            <a:r>
              <a:rPr lang="en-US" b="1" dirty="0"/>
              <a:t>Popularity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Positive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3F256F-BB73-486F-2C5A-51A22301F5CF}"/>
              </a:ext>
            </a:extLst>
          </p:cNvPr>
          <p:cNvSpPr txBox="1"/>
          <p:nvPr/>
        </p:nvSpPr>
        <p:spPr>
          <a:xfrm>
            <a:off x="9001452" y="4506492"/>
            <a:ext cx="22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Positive</a:t>
            </a:r>
          </a:p>
          <a:p>
            <a:r>
              <a:rPr lang="en-US" b="1" dirty="0"/>
              <a:t>Popularity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2483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B678-63BB-2BDB-3E93-6B3734AD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4332"/>
            <a:ext cx="10515600" cy="508934"/>
          </a:xfrm>
        </p:spPr>
        <p:txBody>
          <a:bodyPr/>
          <a:lstStyle/>
          <a:p>
            <a:r>
              <a:rPr lang="en-US" dirty="0"/>
              <a:t>Scraping Reddit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4BDE-8CB8-0371-4652-67EE28DD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885C-DE9E-C90F-CAD5-B33A721B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75734-21BC-2185-7B66-B201BA0F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3F6D6-6C49-B0F1-40AE-CF7569E7E42A}"/>
              </a:ext>
            </a:extLst>
          </p:cNvPr>
          <p:cNvSpPr txBox="1"/>
          <p:nvPr/>
        </p:nvSpPr>
        <p:spPr>
          <a:xfrm>
            <a:off x="1358791" y="4216740"/>
            <a:ext cx="9474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commentData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get_thread_content</a:t>
            </a:r>
            <a:r>
              <a:rPr lang="en-US" dirty="0"/>
              <a:t>("https://</a:t>
            </a:r>
            <a:r>
              <a:rPr lang="en-US" dirty="0" err="1"/>
              <a:t>www.reddit.com</a:t>
            </a:r>
            <a:r>
              <a:rPr lang="en-US" dirty="0"/>
              <a:t>/r/</a:t>
            </a:r>
            <a:r>
              <a:rPr lang="en-US" dirty="0" err="1"/>
              <a:t>StarWarsBattlefront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/>
              <a:t>comments/7cff0b/seriously_i_paid_80_to_have_vader_locked/dppum98/")$</a:t>
            </a:r>
            <a:r>
              <a:rPr lang="en-US" dirty="0">
                <a:solidFill>
                  <a:srgbClr val="C00000"/>
                </a:solidFill>
              </a:rPr>
              <a:t>comments</a:t>
            </a:r>
            <a:r>
              <a:rPr lang="en-US" dirty="0"/>
              <a:t>)</a:t>
            </a:r>
          </a:p>
          <a:p>
            <a:r>
              <a:rPr lang="en-US" dirty="0"/>
              <a:t>...</a:t>
            </a:r>
          </a:p>
          <a:p>
            <a:r>
              <a:rPr lang="en-US" b="1" dirty="0" err="1"/>
              <a:t>overallSentiment</a:t>
            </a:r>
            <a:r>
              <a:rPr lang="en-US" dirty="0"/>
              <a:t> = positive - negative, </a:t>
            </a:r>
          </a:p>
          <a:p>
            <a:r>
              <a:rPr lang="en-US" b="1" dirty="0" err="1"/>
              <a:t>parent_ID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dirty="0" err="1"/>
              <a:t>substr</a:t>
            </a:r>
            <a:r>
              <a:rPr lang="en-US" dirty="0"/>
              <a:t>(</a:t>
            </a:r>
            <a:r>
              <a:rPr lang="en-US" dirty="0" err="1"/>
              <a:t>comment_id</a:t>
            </a:r>
            <a:r>
              <a:rPr lang="en-US" dirty="0"/>
              <a:t>, 1, </a:t>
            </a:r>
            <a:r>
              <a:rPr lang="en-US" dirty="0" err="1"/>
              <a:t>regexpr</a:t>
            </a:r>
            <a:r>
              <a:rPr lang="en-US" dirty="0"/>
              <a:t>("\\_[^\\_]*$", </a:t>
            </a:r>
            <a:r>
              <a:rPr lang="en-US" dirty="0" err="1"/>
              <a:t>comment_id</a:t>
            </a:r>
            <a:r>
              <a:rPr lang="en-US" dirty="0"/>
              <a:t>)-1))</a:t>
            </a:r>
          </a:p>
          <a:p>
            <a:r>
              <a:rPr lang="en-US" b="1" dirty="0" err="1"/>
              <a:t>parentSentiment</a:t>
            </a:r>
            <a:r>
              <a:rPr lang="en-US" dirty="0"/>
              <a:t> = </a:t>
            </a:r>
            <a:r>
              <a:rPr lang="en-US" dirty="0" err="1"/>
              <a:t>workingData</a:t>
            </a:r>
            <a:r>
              <a:rPr lang="en-US" dirty="0"/>
              <a:t>[match(</a:t>
            </a:r>
            <a:r>
              <a:rPr lang="en-US" dirty="0" err="1"/>
              <a:t>parent_ID</a:t>
            </a:r>
            <a:r>
              <a:rPr lang="en-US" dirty="0"/>
              <a:t>, </a:t>
            </a:r>
            <a:r>
              <a:rPr lang="en-US" dirty="0" err="1"/>
              <a:t>workingData$comment_id</a:t>
            </a:r>
            <a:r>
              <a:rPr lang="en-US" dirty="0"/>
              <a:t>), 14]</a:t>
            </a:r>
          </a:p>
          <a:p>
            <a:r>
              <a:rPr lang="en-US" b="1" dirty="0" err="1"/>
              <a:t>parentPopularity</a:t>
            </a:r>
            <a:r>
              <a:rPr lang="en-US" dirty="0"/>
              <a:t> = </a:t>
            </a:r>
            <a:r>
              <a:rPr lang="en-US" dirty="0" err="1"/>
              <a:t>workingData</a:t>
            </a:r>
            <a:r>
              <a:rPr lang="en-US" dirty="0"/>
              <a:t>[match(</a:t>
            </a:r>
            <a:r>
              <a:rPr lang="en-US" dirty="0" err="1"/>
              <a:t>parent_ID</a:t>
            </a:r>
            <a:r>
              <a:rPr lang="en-US" dirty="0"/>
              <a:t>, </a:t>
            </a:r>
            <a:r>
              <a:rPr lang="en-US" dirty="0" err="1"/>
              <a:t>workingData$comment_id</a:t>
            </a:r>
            <a:r>
              <a:rPr lang="en-US" dirty="0"/>
              <a:t>), 13]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4A5AEB-45FA-CBF9-A849-D58650D2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691" y="1597590"/>
            <a:ext cx="9654609" cy="25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3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78D-8F81-E56A-F6A0-8C3C4097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658453"/>
          </a:xfrm>
        </p:spPr>
        <p:txBody>
          <a:bodyPr/>
          <a:lstStyle/>
          <a:p>
            <a:r>
              <a:rPr lang="en-US" dirty="0"/>
              <a:t>Exploring the Comment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CBE4-FA82-518B-0A02-7B9E54F6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2FC6-77F0-47C2-CFAF-FF79B68F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F54-5C21-2713-7391-EED9F01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D73641-EE0F-6A33-81F4-05843859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70" y="1583988"/>
            <a:ext cx="4928260" cy="457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D83F6-FD8D-DB57-FCEB-BC8D5604A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3988"/>
            <a:ext cx="4928259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405D33-4FC7-D10A-2286-02B9169CCA9D}"/>
              </a:ext>
            </a:extLst>
          </p:cNvPr>
          <p:cNvSpPr txBox="1"/>
          <p:nvPr/>
        </p:nvSpPr>
        <p:spPr>
          <a:xfrm>
            <a:off x="1167741" y="1229304"/>
            <a:ext cx="4507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Common Words in </a:t>
            </a:r>
            <a:r>
              <a:rPr lang="en-US" b="1" dirty="0">
                <a:solidFill>
                  <a:schemeClr val="accent6"/>
                </a:solidFill>
              </a:rPr>
              <a:t>Positive</a:t>
            </a:r>
            <a:r>
              <a:rPr lang="en-US" dirty="0"/>
              <a:t> Comments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F7002-590E-B027-FFC5-773CF1987A26}"/>
              </a:ext>
            </a:extLst>
          </p:cNvPr>
          <p:cNvSpPr txBox="1"/>
          <p:nvPr/>
        </p:nvSpPr>
        <p:spPr>
          <a:xfrm>
            <a:off x="6516745" y="1229304"/>
            <a:ext cx="46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Most Common Words in </a:t>
            </a:r>
            <a:r>
              <a:rPr lang="en-US" b="1" dirty="0">
                <a:solidFill>
                  <a:srgbClr val="C00000"/>
                </a:solidFill>
              </a:rPr>
              <a:t>Negative</a:t>
            </a:r>
            <a:r>
              <a:rPr lang="en-US" dirty="0"/>
              <a:t> Comments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7FB056-5782-13D2-213B-9BC2D2D5C656}"/>
              </a:ext>
            </a:extLst>
          </p:cNvPr>
          <p:cNvCxnSpPr/>
          <p:nvPr/>
        </p:nvCxnSpPr>
        <p:spPr>
          <a:xfrm>
            <a:off x="6229851" y="4437224"/>
            <a:ext cx="91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593F86-25B0-39E0-610F-A0A9CBBD2CC0}"/>
              </a:ext>
            </a:extLst>
          </p:cNvPr>
          <p:cNvCxnSpPr/>
          <p:nvPr/>
        </p:nvCxnSpPr>
        <p:spPr>
          <a:xfrm>
            <a:off x="6385426" y="4722974"/>
            <a:ext cx="91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693574-D504-7B0E-42E9-820D7B001562}"/>
              </a:ext>
            </a:extLst>
          </p:cNvPr>
          <p:cNvCxnSpPr/>
          <p:nvPr/>
        </p:nvCxnSpPr>
        <p:spPr>
          <a:xfrm>
            <a:off x="6424662" y="2138524"/>
            <a:ext cx="914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819695-185E-9353-6C35-6A4C95CD4150}"/>
              </a:ext>
            </a:extLst>
          </p:cNvPr>
          <p:cNvSpPr txBox="1"/>
          <p:nvPr/>
        </p:nvSpPr>
        <p:spPr>
          <a:xfrm>
            <a:off x="7289255" y="6071503"/>
            <a:ext cx="465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Removed words like “game” with stop words</a:t>
            </a:r>
          </a:p>
        </p:txBody>
      </p:sp>
    </p:spTree>
    <p:extLst>
      <p:ext uri="{BB962C8B-B14F-4D97-AF65-F5344CB8AC3E}">
        <p14:creationId xmlns:p14="http://schemas.microsoft.com/office/powerpoint/2010/main" val="8938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78D-8F81-E56A-F6A0-8C3C4097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658453"/>
          </a:xfrm>
        </p:spPr>
        <p:txBody>
          <a:bodyPr/>
          <a:lstStyle/>
          <a:p>
            <a:r>
              <a:rPr lang="en-US" dirty="0"/>
              <a:t>Exploring the Comment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CBE4-FA82-518B-0A02-7B9E54F6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2FC6-77F0-47C2-CFAF-FF79B68F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F54-5C21-2713-7391-EED9F01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2A542-4282-1132-EE9E-772159D43DC1}"/>
              </a:ext>
            </a:extLst>
          </p:cNvPr>
          <p:cNvSpPr txBox="1"/>
          <p:nvPr/>
        </p:nvSpPr>
        <p:spPr>
          <a:xfrm>
            <a:off x="4654451" y="3244334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VISUALIZATION?</a:t>
            </a:r>
          </a:p>
        </p:txBody>
      </p:sp>
    </p:spTree>
    <p:extLst>
      <p:ext uri="{BB962C8B-B14F-4D97-AF65-F5344CB8AC3E}">
        <p14:creationId xmlns:p14="http://schemas.microsoft.com/office/powerpoint/2010/main" val="769344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E367-8D4A-3DEF-9F97-401EE2B0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Sampled Comments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9249-1492-A6AA-8BB7-6CAE401B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58C11-08B1-3D37-9946-A6F9FD2A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43DD5-694D-8F56-B6C2-F0FF0EA7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C800F-9482-8FEB-6311-E0B532E7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113672" cy="42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8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678D-8F81-E56A-F6A0-8C3C4097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658453"/>
          </a:xfrm>
        </p:spPr>
        <p:txBody>
          <a:bodyPr/>
          <a:lstStyle/>
          <a:p>
            <a:r>
              <a:rPr lang="en-US" dirty="0"/>
              <a:t>Creating the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CBE4-FA82-518B-0A02-7B9E54F6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2FC6-77F0-47C2-CFAF-FF79B68F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EF54-5C21-2713-7391-EED9F01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159EF0-AB4C-40D9-718F-25921B8F40F4}"/>
              </a:ext>
            </a:extLst>
          </p:cNvPr>
          <p:cNvSpPr/>
          <p:nvPr/>
        </p:nvSpPr>
        <p:spPr>
          <a:xfrm>
            <a:off x="1263316" y="1621510"/>
            <a:ext cx="3801979" cy="1614055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10CA6-7112-32F3-655F-7A0744F7CBCE}"/>
              </a:ext>
            </a:extLst>
          </p:cNvPr>
          <p:cNvSpPr txBox="1"/>
          <p:nvPr/>
        </p:nvSpPr>
        <p:spPr>
          <a:xfrm>
            <a:off x="1762691" y="1834789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parentPopularity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D214EB-2E2B-060B-B59B-FD879DCA60AC}"/>
              </a:ext>
            </a:extLst>
          </p:cNvPr>
          <p:cNvSpPr txBox="1"/>
          <p:nvPr/>
        </p:nvSpPr>
        <p:spPr>
          <a:xfrm>
            <a:off x="2883885" y="2243871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parentSentiment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C1682-76B4-BFEA-2B13-59D32B9D895F}"/>
              </a:ext>
            </a:extLst>
          </p:cNvPr>
          <p:cNvSpPr txBox="1"/>
          <p:nvPr/>
        </p:nvSpPr>
        <p:spPr>
          <a:xfrm>
            <a:off x="2068170" y="2673534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overallSentiment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F7DC16-2CCD-6EC4-AD8F-139C81BB1162}"/>
              </a:ext>
            </a:extLst>
          </p:cNvPr>
          <p:cNvSpPr txBox="1"/>
          <p:nvPr/>
        </p:nvSpPr>
        <p:spPr>
          <a:xfrm>
            <a:off x="7603792" y="2243871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Comment’s Popularity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B20B9-5664-072B-A21E-8155989076DA}"/>
              </a:ext>
            </a:extLst>
          </p:cNvPr>
          <p:cNvCxnSpPr/>
          <p:nvPr/>
        </p:nvCxnSpPr>
        <p:spPr>
          <a:xfrm>
            <a:off x="5478463" y="2428537"/>
            <a:ext cx="16001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FCC0A94-3727-F0C2-6D39-9B125968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59" y="4307038"/>
            <a:ext cx="2674160" cy="1600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FEC859-6856-4FC6-140D-4364BE71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040" y="4307038"/>
            <a:ext cx="2674160" cy="16002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BC6D9-F4A6-84FD-EBA2-6FFFA70FB4CA}"/>
              </a:ext>
            </a:extLst>
          </p:cNvPr>
          <p:cNvCxnSpPr/>
          <p:nvPr/>
        </p:nvCxnSpPr>
        <p:spPr>
          <a:xfrm>
            <a:off x="5330586" y="5109843"/>
            <a:ext cx="16001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70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7DCAC-6583-4AE1-005D-CAC40F94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532D-6D0D-2C29-7FB3-3EA4ECAB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ECCF-3AFC-4A04-65B1-4E1BDF95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A57BB-2B3D-7F5D-3CB6-A444E0E0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59" y="1804737"/>
            <a:ext cx="8021282" cy="2636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6B1FFC-8385-6112-EA5D-C783231BD25B}"/>
              </a:ext>
            </a:extLst>
          </p:cNvPr>
          <p:cNvSpPr txBox="1"/>
          <p:nvPr/>
        </p:nvSpPr>
        <p:spPr>
          <a:xfrm>
            <a:off x="182479" y="5734583"/>
            <a:ext cx="11827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Note</a:t>
            </a:r>
            <a:r>
              <a:rPr lang="en-US" sz="1400" dirty="0"/>
              <a:t>: Data used for the model was one where the sentiment of the comment and the popularity of its parent were aligned. This was, in part, because</a:t>
            </a:r>
          </a:p>
          <a:p>
            <a:r>
              <a:rPr lang="en-US" sz="1400" dirty="0"/>
              <a:t>          using the entire pool of comments yielded a useless model, though this choice is also theoretically justified.</a:t>
            </a:r>
          </a:p>
        </p:txBody>
      </p:sp>
    </p:spTree>
    <p:extLst>
      <p:ext uri="{BB962C8B-B14F-4D97-AF65-F5344CB8AC3E}">
        <p14:creationId xmlns:p14="http://schemas.microsoft.com/office/powerpoint/2010/main" val="390580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9D371A-4AD5-F40F-2C2B-3DE32E98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Takeaways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9523-06AB-EDB3-6538-E6F0E0B0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EDFD-2C4B-63E1-0B8F-0DE44D34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72A4-5B6B-941D-22A5-D85C15F2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1D751-4D77-0BB1-D33D-4CFCD17CB653}"/>
              </a:ext>
            </a:extLst>
          </p:cNvPr>
          <p:cNvSpPr txBox="1"/>
          <p:nvPr/>
        </p:nvSpPr>
        <p:spPr>
          <a:xfrm>
            <a:off x="838200" y="1656112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Popularity of parent post is a big indicator of a post’s potential to become popular.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i="1" dirty="0">
                <a:solidFill>
                  <a:schemeClr val="tx2"/>
                </a:solidFill>
              </a:rPr>
              <a:t>High coefficient for parent popularity in linear model</a:t>
            </a:r>
          </a:p>
          <a:p>
            <a:r>
              <a:rPr lang="en-US" i="1" dirty="0"/>
              <a:t>	</a:t>
            </a:r>
            <a:r>
              <a:rPr lang="en-US" dirty="0"/>
              <a:t>Makes sense to us – commenting on an unpopular post doesn’t give you traction</a:t>
            </a:r>
          </a:p>
          <a:p>
            <a:r>
              <a:rPr lang="en-US" i="1" dirty="0"/>
              <a:t>			 </a:t>
            </a:r>
            <a:r>
              <a:rPr lang="en-US" dirty="0"/>
              <a:t>- harder to ‘go viral’ from a lower-visibility starting point</a:t>
            </a:r>
          </a:p>
          <a:p>
            <a:endParaRPr lang="en-US" dirty="0"/>
          </a:p>
          <a:p>
            <a:r>
              <a:rPr lang="en-US" dirty="0"/>
              <a:t>Unpopular posts lend themselves to more unpopular comment sections.</a:t>
            </a:r>
          </a:p>
          <a:p>
            <a:r>
              <a:rPr lang="en-US" dirty="0"/>
              <a:t>	</a:t>
            </a:r>
            <a:r>
              <a:rPr lang="en-US" i="1" dirty="0">
                <a:solidFill>
                  <a:schemeClr val="tx2"/>
                </a:solidFill>
              </a:rPr>
              <a:t>Negative coefficient for parent sentiment in linear model</a:t>
            </a:r>
          </a:p>
          <a:p>
            <a:r>
              <a:rPr lang="en-US" i="1" dirty="0"/>
              <a:t>	</a:t>
            </a:r>
            <a:r>
              <a:rPr lang="en-US" dirty="0"/>
              <a:t>Makes sense to us – more opportunities for a ‘clap back,’ opportunity to defend your belief</a:t>
            </a:r>
          </a:p>
          <a:p>
            <a:r>
              <a:rPr lang="en-US" i="1" dirty="0"/>
              <a:t>			 </a:t>
            </a:r>
            <a:r>
              <a:rPr lang="en-US" dirty="0"/>
              <a:t>- interesting relationship with social media algorithms &amp; negativity bias</a:t>
            </a:r>
          </a:p>
          <a:p>
            <a:endParaRPr lang="en-US" dirty="0"/>
          </a:p>
          <a:p>
            <a:r>
              <a:rPr lang="en-US" dirty="0"/>
              <a:t>The sentiment of a post seems to be less important than the sentiment of the post it responds to.</a:t>
            </a: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i="1" dirty="0">
                <a:solidFill>
                  <a:schemeClr val="tx2"/>
                </a:solidFill>
              </a:rPr>
              <a:t>Minute coefficient for post sentiment in linear model, little significance</a:t>
            </a:r>
          </a:p>
          <a:p>
            <a:r>
              <a:rPr lang="en-US" i="1" dirty="0"/>
              <a:t>	</a:t>
            </a:r>
            <a:r>
              <a:rPr lang="en-US" dirty="0"/>
              <a:t>More important seems to be the (mis)match in sentiment from parent and response</a:t>
            </a:r>
          </a:p>
        </p:txBody>
      </p:sp>
    </p:spTree>
    <p:extLst>
      <p:ext uri="{BB962C8B-B14F-4D97-AF65-F5344CB8AC3E}">
        <p14:creationId xmlns:p14="http://schemas.microsoft.com/office/powerpoint/2010/main" val="288231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BBEA-2E89-C25E-4AA6-9C240600A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1508" y="1093112"/>
            <a:ext cx="4179570" cy="4671776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Hatred, anger, and violence can destroy us: the politics of </a:t>
            </a:r>
            <a:r>
              <a:rPr lang="en-US" b="1" dirty="0"/>
              <a:t>polarization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is dangerous.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Rahul Gandhi</a:t>
            </a:r>
          </a:p>
        </p:txBody>
      </p:sp>
    </p:spTree>
    <p:extLst>
      <p:ext uri="{BB962C8B-B14F-4D97-AF65-F5344CB8AC3E}">
        <p14:creationId xmlns:p14="http://schemas.microsoft.com/office/powerpoint/2010/main" val="177763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9D371A-4AD5-F40F-2C2B-3DE32E98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Limitations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09523-06AB-EDB3-6538-E6F0E0B0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DEDFD-2C4B-63E1-0B8F-0DE44D34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Wrangling -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272A4-5B6B-941D-22A5-D85C15F2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1D751-4D77-0BB1-D33D-4CFCD17CB653}"/>
              </a:ext>
            </a:extLst>
          </p:cNvPr>
          <p:cNvSpPr txBox="1"/>
          <p:nvPr/>
        </p:nvSpPr>
        <p:spPr>
          <a:xfrm>
            <a:off x="838200" y="1656112"/>
            <a:ext cx="53901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posts versus words contained in lexicons </a:t>
            </a:r>
          </a:p>
          <a:p>
            <a:r>
              <a:rPr lang="en-US" dirty="0"/>
              <a:t>	roughly 10% of words are classified</a:t>
            </a:r>
          </a:p>
          <a:p>
            <a:r>
              <a:rPr lang="en-US" dirty="0"/>
              <a:t>	most comments are already short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i="1" dirty="0"/>
              <a:t>look at sentiment score per word?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Lack of posts with unpopular parents</a:t>
            </a:r>
          </a:p>
          <a:p>
            <a:r>
              <a:rPr lang="en-US" dirty="0"/>
              <a:t>	functionally, only EA’s post filled this role</a:t>
            </a:r>
          </a:p>
          <a:p>
            <a:r>
              <a:rPr lang="en-US" dirty="0"/>
              <a:t>	difficult to distinguish between negative </a:t>
            </a:r>
          </a:p>
          <a:p>
            <a:r>
              <a:rPr lang="en-US" dirty="0"/>
              <a:t>	parent and depth in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SARCASM! </a:t>
            </a:r>
          </a:p>
          <a:p>
            <a:r>
              <a:rPr lang="en-US" dirty="0"/>
              <a:t>	</a:t>
            </a:r>
            <a:r>
              <a:rPr lang="en-US" i="1" dirty="0"/>
              <a:t>look at a score of </a:t>
            </a:r>
            <a:r>
              <a:rPr lang="en-US" i="1" dirty="0" err="1"/>
              <a:t>pos+neg</a:t>
            </a:r>
            <a:r>
              <a:rPr lang="en-US" i="1" dirty="0"/>
              <a:t> = passion?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3116AE-9DB9-EFA5-6DB8-E1E77471F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568" y="2971800"/>
            <a:ext cx="4544698" cy="272681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8EBDC64-F748-5D57-6579-F3BBE78F5C49}"/>
              </a:ext>
            </a:extLst>
          </p:cNvPr>
          <p:cNvSpPr/>
          <p:nvPr/>
        </p:nvSpPr>
        <p:spPr>
          <a:xfrm>
            <a:off x="10527630" y="3230477"/>
            <a:ext cx="281508" cy="276726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7527C4C-AF8F-5D4F-E76D-FED2E485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94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3F714-2B86-3AC6-6E14-63B6A666DE94}"/>
              </a:ext>
            </a:extLst>
          </p:cNvPr>
          <p:cNvSpPr txBox="1"/>
          <p:nvPr/>
        </p:nvSpPr>
        <p:spPr>
          <a:xfrm>
            <a:off x="7138737" y="1811937"/>
            <a:ext cx="4820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“I wonder if Burger King wants to sell me a sense of pride and accomplishment by making me work 10 hours for my f**king fries."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42BB06-1553-C9FB-FD08-998DC5891198}"/>
              </a:ext>
            </a:extLst>
          </p:cNvPr>
          <p:cNvCxnSpPr>
            <a:cxnSpLocks/>
            <a:stCxn id="12" idx="2"/>
            <a:endCxn id="2" idx="1"/>
          </p:cNvCxnSpPr>
          <p:nvPr/>
        </p:nvCxnSpPr>
        <p:spPr>
          <a:xfrm>
            <a:off x="9549064" y="2642934"/>
            <a:ext cx="1019792" cy="62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969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908C-7600-D719-BC41-7B1557AF5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263" y="2571235"/>
            <a:ext cx="5775158" cy="1715531"/>
          </a:xfrm>
        </p:spPr>
        <p:txBody>
          <a:bodyPr/>
          <a:lstStyle/>
          <a:p>
            <a:r>
              <a:rPr lang="en-US" b="1" dirty="0"/>
              <a:t>Phase 2: </a:t>
            </a:r>
            <a:r>
              <a:rPr lang="en-US" dirty="0"/>
              <a:t>Wider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AB60B-B8CA-98EA-5CDC-58D290896BDE}"/>
              </a:ext>
            </a:extLst>
          </p:cNvPr>
          <p:cNvSpPr txBox="1"/>
          <p:nvPr/>
        </p:nvSpPr>
        <p:spPr>
          <a:xfrm>
            <a:off x="6196263" y="3717758"/>
            <a:ext cx="4762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</a:rPr>
              <a:t>Model Cross-Topic 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101165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5766-8083-3764-3786-D8085BA8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Other Threads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FD205-2D7F-7F15-797D-8D342306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1E878-67C1-7BA0-FD25-20682B0A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7E30A-57C0-1412-6648-236A0BCF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CCD4C2-2E28-9AE7-9BBA-E07031691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84" y="673769"/>
            <a:ext cx="3576489" cy="1416050"/>
          </a:xfrm>
          <a:prstGeom prst="rect">
            <a:avLst/>
          </a:prstGeom>
        </p:spPr>
      </p:pic>
      <p:pic>
        <p:nvPicPr>
          <p:cNvPr id="24" name="Graphic 23" descr="Rating Star with solid fill">
            <a:extLst>
              <a:ext uri="{FF2B5EF4-FFF2-40B4-BE49-F238E27FC236}">
                <a16:creationId xmlns:a16="http://schemas.microsoft.com/office/drawing/2014/main" id="{765CDB61-5E66-EC12-EF07-1E8E6EAC3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8008584" y="860953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CC3197-8B56-C433-1C08-25121840B51A}"/>
              </a:ext>
            </a:extLst>
          </p:cNvPr>
          <p:cNvSpPr txBox="1"/>
          <p:nvPr/>
        </p:nvSpPr>
        <p:spPr>
          <a:xfrm>
            <a:off x="838200" y="1775353"/>
            <a:ext cx="49126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Topics Selected Using Implications from Case Study: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Looking for longer posts, more ‘charged’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Looking for fewer instances of sarcasm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mix of up and down votes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E5F9D-E63E-4A85-268D-07384212A33E}"/>
              </a:ext>
            </a:extLst>
          </p:cNvPr>
          <p:cNvSpPr txBox="1"/>
          <p:nvPr/>
        </p:nvSpPr>
        <p:spPr>
          <a:xfrm>
            <a:off x="2273968" y="4499811"/>
            <a:ext cx="17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Climate Change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D0B8A-908A-90DA-20B3-DA48DF917495}"/>
              </a:ext>
            </a:extLst>
          </p:cNvPr>
          <p:cNvSpPr txBox="1"/>
          <p:nvPr/>
        </p:nvSpPr>
        <p:spPr>
          <a:xfrm>
            <a:off x="5647768" y="4235128"/>
            <a:ext cx="89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Politics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DD4946-03A0-56AF-5A03-57F3D6AE2555}"/>
              </a:ext>
            </a:extLst>
          </p:cNvPr>
          <p:cNvSpPr txBox="1"/>
          <p:nvPr/>
        </p:nvSpPr>
        <p:spPr>
          <a:xfrm>
            <a:off x="4038600" y="3558714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Reproductive Rights</a:t>
            </a:r>
          </a:p>
        </p:txBody>
      </p:sp>
    </p:spTree>
    <p:extLst>
      <p:ext uri="{BB962C8B-B14F-4D97-AF65-F5344CB8AC3E}">
        <p14:creationId xmlns:p14="http://schemas.microsoft.com/office/powerpoint/2010/main" val="224909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7FDD-0A7C-9272-4663-6642A0D6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97C6-DB6D-E335-E688-84E26E91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ECBA-3ED8-56F5-7817-8A100EC5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5BE1-C120-E52F-46D7-1166247E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88C450-6C46-0BE7-C438-E5F0A4A2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2457450"/>
            <a:ext cx="59563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1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4430-7E5F-B64C-AFE8-52326092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19FC8608-5C00-16F2-9D6F-EF5E8B1FE1E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45BD-7E61-3FA1-175F-1029689E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3CD2-88ED-42CA-E081-22F185F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D2D2-EB35-EEC8-2B80-88811522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7060-F72A-E7E0-BDD7-567CE8AA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B1D28B01-9474-F8DD-86A2-AC5BA71783E3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F608-9611-A432-0A75-788B2D51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54F7-367A-D0A8-0690-6BC02243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996D5-6964-79A4-39EB-AD81575B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37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0411F7-FC45-65D3-5D30-A405DC69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Across Topics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C31E46E-F55D-7B37-41BE-86203CD2B276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33406613"/>
              </p:ext>
            </p:extLst>
          </p:nvPr>
        </p:nvGraphicFramePr>
        <p:xfrm>
          <a:off x="4521995" y="2910999"/>
          <a:ext cx="31480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602">
                  <a:extLst>
                    <a:ext uri="{9D8B030D-6E8A-4147-A177-3AD203B41FA5}">
                      <a16:colId xmlns:a16="http://schemas.microsoft.com/office/drawing/2014/main" val="2696822288"/>
                    </a:ext>
                  </a:extLst>
                </a:gridCol>
                <a:gridCol w="629602">
                  <a:extLst>
                    <a:ext uri="{9D8B030D-6E8A-4147-A177-3AD203B41FA5}">
                      <a16:colId xmlns:a16="http://schemas.microsoft.com/office/drawing/2014/main" val="2321171821"/>
                    </a:ext>
                  </a:extLst>
                </a:gridCol>
                <a:gridCol w="629602">
                  <a:extLst>
                    <a:ext uri="{9D8B030D-6E8A-4147-A177-3AD203B41FA5}">
                      <a16:colId xmlns:a16="http://schemas.microsoft.com/office/drawing/2014/main" val="1752220492"/>
                    </a:ext>
                  </a:extLst>
                </a:gridCol>
                <a:gridCol w="629602">
                  <a:extLst>
                    <a:ext uri="{9D8B030D-6E8A-4147-A177-3AD203B41FA5}">
                      <a16:colId xmlns:a16="http://schemas.microsoft.com/office/drawing/2014/main" val="691335095"/>
                    </a:ext>
                  </a:extLst>
                </a:gridCol>
                <a:gridCol w="629602">
                  <a:extLst>
                    <a:ext uri="{9D8B030D-6E8A-4147-A177-3AD203B41FA5}">
                      <a16:colId xmlns:a16="http://schemas.microsoft.com/office/drawing/2014/main" val="347231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34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353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4E831-4B43-EC3F-06FE-0CC09BF1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DE0B-90E4-594B-4315-4E4163F3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EF0A-F292-150B-D14F-E69026A9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A5F5-70F8-F96B-DACA-9500F536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326"/>
            <a:ext cx="7118684" cy="590298"/>
          </a:xfrm>
        </p:spPr>
        <p:txBody>
          <a:bodyPr/>
          <a:lstStyle/>
          <a:p>
            <a:r>
              <a:rPr lang="en-US" sz="1800" i="1" dirty="0"/>
              <a:t>Proposed</a:t>
            </a:r>
            <a:r>
              <a:rPr lang="en-US" dirty="0"/>
              <a:t> Roadmap to Polarization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D4FAF-5467-761D-D0FA-989E2315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137D-5525-74A0-2865-387B87A0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A079-D385-F498-903C-1632B3941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D7B2B3B-2CA1-4440-2C6E-EB7E8422BE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95626"/>
              </p:ext>
            </p:extLst>
          </p:nvPr>
        </p:nvGraphicFramePr>
        <p:xfrm>
          <a:off x="489284" y="2165015"/>
          <a:ext cx="11213431" cy="3327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77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68A7E-579D-6FCE-403D-9047716E7208}"/>
              </a:ext>
            </a:extLst>
          </p:cNvPr>
          <p:cNvSpPr txBox="1"/>
          <p:nvPr/>
        </p:nvSpPr>
        <p:spPr>
          <a:xfrm>
            <a:off x="3581400" y="5615676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potentially </a:t>
            </a:r>
            <a:r>
              <a:rPr lang="en-US" b="1" dirty="0"/>
              <a:t>polarizing</a:t>
            </a:r>
            <a:r>
              <a:rPr lang="en-US" dirty="0"/>
              <a:t> sentiment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9116C7-5D2A-9A1C-AD64-5F74D12904A4}"/>
              </a:ext>
            </a:extLst>
          </p:cNvPr>
          <p:cNvCxnSpPr>
            <a:stCxn id="15" idx="0"/>
          </p:cNvCxnSpPr>
          <p:nvPr/>
        </p:nvCxnSpPr>
        <p:spPr>
          <a:xfrm flipV="1">
            <a:off x="5363138" y="5209674"/>
            <a:ext cx="183420" cy="406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77477-B63C-0FBB-34F4-D34748F3FC47}"/>
              </a:ext>
            </a:extLst>
          </p:cNvPr>
          <p:cNvSpPr txBox="1"/>
          <p:nvPr/>
        </p:nvSpPr>
        <p:spPr>
          <a:xfrm>
            <a:off x="9574629" y="5987290"/>
            <a:ext cx="244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Limited by its </a:t>
            </a:r>
            <a:r>
              <a:rPr lang="en-US" b="1" dirty="0"/>
              <a:t>visibility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1A757-A4DA-343E-9E84-81CBFACD744F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982200" y="5412675"/>
            <a:ext cx="813950" cy="57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5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68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LOTS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1573430" y="2477330"/>
            <a:ext cx="5295464" cy="1502309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761" y="4015545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2290727" y="4013714"/>
            <a:ext cx="1244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-1,382,438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1688774" y="2633405"/>
            <a:ext cx="506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Politicians outlaw ice cream in all restaurants nationwide, citing concerns about rising costs. “This will be a major blow to Big Dairy,” the president shared in a press conference last week.</a:t>
            </a:r>
          </a:p>
        </p:txBody>
      </p:sp>
    </p:spTree>
    <p:extLst>
      <p:ext uri="{BB962C8B-B14F-4D97-AF65-F5344CB8AC3E}">
        <p14:creationId xmlns:p14="http://schemas.microsoft.com/office/powerpoint/2010/main" val="292053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64E-1471-6423-8870-5CDBF7E5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F119D-3D5F-657E-A48C-9641588389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242324"/>
            <a:ext cx="6765925" cy="496888"/>
          </a:xfrm>
        </p:spPr>
        <p:txBody>
          <a:bodyPr/>
          <a:lstStyle/>
          <a:p>
            <a:r>
              <a:rPr lang="en-US" dirty="0"/>
              <a:t>How many likes do you think a comment like this would receive?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35E30786-2E5A-7EE3-E892-EE0B28EEDA02}"/>
              </a:ext>
            </a:extLst>
          </p:cNvPr>
          <p:cNvSpPr/>
          <p:nvPr/>
        </p:nvSpPr>
        <p:spPr>
          <a:xfrm>
            <a:off x="4956393" y="4380670"/>
            <a:ext cx="5295464" cy="738119"/>
          </a:xfrm>
          <a:prstGeom prst="wedgeRoundRectCallout">
            <a:avLst>
              <a:gd name="adj1" fmla="val 55735"/>
              <a:gd name="adj2" fmla="val 42940"/>
              <a:gd name="adj3" fmla="val 16667"/>
            </a:avLst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48C7B-183D-0847-400F-E06CA405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E387F-D959-75B0-28DC-0DAA9DF6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FAE3E-DBEC-5B9D-9AF9-18C404DD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9CF6C-71C6-E713-CE04-0EA3D0545750}"/>
              </a:ext>
            </a:extLst>
          </p:cNvPr>
          <p:cNvSpPr txBox="1"/>
          <p:nvPr/>
        </p:nvSpPr>
        <p:spPr>
          <a:xfrm>
            <a:off x="5043840" y="4565063"/>
            <a:ext cx="512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These criminals belong in prison! LOCK THEM UP!</a:t>
            </a:r>
          </a:p>
        </p:txBody>
      </p:sp>
      <p:pic>
        <p:nvPicPr>
          <p:cNvPr id="13" name="Graphic 12" descr="Badge Heart with solid fill">
            <a:extLst>
              <a:ext uri="{FF2B5EF4-FFF2-40B4-BE49-F238E27FC236}">
                <a16:creationId xmlns:a16="http://schemas.microsoft.com/office/drawing/2014/main" id="{F547F3E7-695D-90BB-9F6E-762E7873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9663" y="5120619"/>
            <a:ext cx="365125" cy="3651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AEE08C-03AF-05C8-25D0-E97F603028C8}"/>
              </a:ext>
            </a:extLst>
          </p:cNvPr>
          <p:cNvSpPr txBox="1"/>
          <p:nvPr/>
        </p:nvSpPr>
        <p:spPr>
          <a:xfrm>
            <a:off x="9574629" y="5118788"/>
            <a:ext cx="79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-LOTS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F7371AEB-16A1-194E-2006-284D53B6DE04}"/>
              </a:ext>
            </a:extLst>
          </p:cNvPr>
          <p:cNvSpPr/>
          <p:nvPr/>
        </p:nvSpPr>
        <p:spPr>
          <a:xfrm flipH="1">
            <a:off x="1573430" y="2477330"/>
            <a:ext cx="5295464" cy="1502309"/>
          </a:xfrm>
          <a:prstGeom prst="wedgeRoundRectCallout">
            <a:avLst>
              <a:gd name="adj1" fmla="val 57553"/>
              <a:gd name="adj2" fmla="val 35745"/>
              <a:gd name="adj3" fmla="val 16667"/>
            </a:avLst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Badge Heart with solid fill">
            <a:extLst>
              <a:ext uri="{FF2B5EF4-FFF2-40B4-BE49-F238E27FC236}">
                <a16:creationId xmlns:a16="http://schemas.microsoft.com/office/drawing/2014/main" id="{9B45015A-AA0F-55D0-D6E7-ED8D6CD7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5761" y="4015545"/>
            <a:ext cx="365125" cy="365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6FACB-1721-30EE-D151-348A1A5535BF}"/>
              </a:ext>
            </a:extLst>
          </p:cNvPr>
          <p:cNvSpPr txBox="1"/>
          <p:nvPr/>
        </p:nvSpPr>
        <p:spPr>
          <a:xfrm>
            <a:off x="2290727" y="4013714"/>
            <a:ext cx="114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3,583,294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2DA10-6964-1888-DB2B-7CA5623E7579}"/>
              </a:ext>
            </a:extLst>
          </p:cNvPr>
          <p:cNvSpPr txBox="1"/>
          <p:nvPr/>
        </p:nvSpPr>
        <p:spPr>
          <a:xfrm>
            <a:off x="1688774" y="2633405"/>
            <a:ext cx="506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Last, week thousands of migrants from Ukraine entered the United States seeking refuge from ongoing turmoil in their homes. US services welcomed them to safety. #</a:t>
            </a:r>
            <a:r>
              <a:rPr lang="en-US" dirty="0" err="1">
                <a:solidFill>
                  <a:schemeClr val="bg1"/>
                </a:solidFill>
              </a:rPr>
              <a:t>StandWithUkraine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5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EDC1A64-DDA6-C722-3DAE-B7455B8F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1" y="892177"/>
            <a:ext cx="9593179" cy="1325563"/>
          </a:xfrm>
        </p:spPr>
        <p:txBody>
          <a:bodyPr/>
          <a:lstStyle/>
          <a:p>
            <a:r>
              <a:rPr lang="en-US" dirty="0"/>
              <a:t>How can we understand what’s going on here?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C6AD5-2885-AFE6-745F-A168AFB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DAB6B-0ACD-221C-7924-1FB9B770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B2CFA-F96D-89A4-E3E2-61C78FAB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9697078-97C1-3790-93D4-F7053D1D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85" y="3140687"/>
            <a:ext cx="5126799" cy="16996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D2B595-0B8B-05A7-D90F-4C0A729F434F}"/>
              </a:ext>
            </a:extLst>
          </p:cNvPr>
          <p:cNvSpPr txBox="1"/>
          <p:nvPr/>
        </p:nvSpPr>
        <p:spPr>
          <a:xfrm>
            <a:off x="3092120" y="2237692"/>
            <a:ext cx="27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 of ‘parent’ post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FD1DDF-4E86-EBF5-39D4-AAFBD6A88EF5}"/>
              </a:ext>
            </a:extLst>
          </p:cNvPr>
          <p:cNvSpPr txBox="1"/>
          <p:nvPr/>
        </p:nvSpPr>
        <p:spPr>
          <a:xfrm>
            <a:off x="1871746" y="4436690"/>
            <a:ext cx="28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Popularity</a:t>
            </a:r>
            <a:r>
              <a:rPr lang="en-US" dirty="0"/>
              <a:t> of ‘parent’ post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37231F-32EA-C07B-8CCB-A707B50B00EA}"/>
              </a:ext>
            </a:extLst>
          </p:cNvPr>
          <p:cNvSpPr txBox="1"/>
          <p:nvPr/>
        </p:nvSpPr>
        <p:spPr>
          <a:xfrm>
            <a:off x="9339833" y="3285066"/>
            <a:ext cx="26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Sentiment</a:t>
            </a:r>
            <a:r>
              <a:rPr lang="en-US" dirty="0"/>
              <a:t> of ‘child’ 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44A0C-DAA9-EB5B-9CB2-7DC24FBB185E}"/>
              </a:ext>
            </a:extLst>
          </p:cNvPr>
          <p:cNvSpPr txBox="1"/>
          <p:nvPr/>
        </p:nvSpPr>
        <p:spPr>
          <a:xfrm>
            <a:off x="8057151" y="5156838"/>
            <a:ext cx="263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Popularity</a:t>
            </a:r>
            <a:r>
              <a:rPr lang="en-US" dirty="0"/>
              <a:t> of ‘child’ post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A18E62-6E88-4F74-6C53-0BF4E592696F}"/>
              </a:ext>
            </a:extLst>
          </p:cNvPr>
          <p:cNvCxnSpPr>
            <a:stCxn id="24" idx="2"/>
          </p:cNvCxnSpPr>
          <p:nvPr/>
        </p:nvCxnSpPr>
        <p:spPr>
          <a:xfrm>
            <a:off x="4487791" y="2607024"/>
            <a:ext cx="697824" cy="4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B486E0C-C25F-2C01-B2FC-FA4CB44D321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286044" y="4114800"/>
            <a:ext cx="2043950" cy="32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965648-B561-6E54-0F4D-F9AA2183FC1E}"/>
              </a:ext>
            </a:extLst>
          </p:cNvPr>
          <p:cNvCxnSpPr>
            <a:stCxn id="27" idx="0"/>
          </p:cNvCxnSpPr>
          <p:nvPr/>
        </p:nvCxnSpPr>
        <p:spPr>
          <a:xfrm flipV="1">
            <a:off x="9377032" y="4840370"/>
            <a:ext cx="392614" cy="31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CAA9CE-F629-8ED1-D443-040F2A65C3DC}"/>
              </a:ext>
            </a:extLst>
          </p:cNvPr>
          <p:cNvCxnSpPr>
            <a:stCxn id="26" idx="1"/>
          </p:cNvCxnSpPr>
          <p:nvPr/>
        </p:nvCxnSpPr>
        <p:spPr>
          <a:xfrm flipH="1">
            <a:off x="8999625" y="3469732"/>
            <a:ext cx="340208" cy="520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8F3887-A42E-B99C-E9C5-54DAF342932E}"/>
              </a:ext>
            </a:extLst>
          </p:cNvPr>
          <p:cNvSpPr txBox="1"/>
          <p:nvPr/>
        </p:nvSpPr>
        <p:spPr>
          <a:xfrm>
            <a:off x="445479" y="5612330"/>
            <a:ext cx="470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 better to look than </a:t>
            </a:r>
            <a:r>
              <a:rPr lang="en-US" sz="2400" b="1" dirty="0">
                <a:solidFill>
                  <a:srgbClr val="FF5700"/>
                </a:solidFill>
              </a:rPr>
              <a:t>Reddit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366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F42B-AB53-D655-0B4B-7BB03AF2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5429-3D8C-A739-6153-DDA31648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6B6F-5FF7-2374-8181-44114204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91D3C-79AA-2C74-CDC9-EFD8CC8D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A3673-8189-6184-5D74-F79B7C8717ED}"/>
              </a:ext>
            </a:extLst>
          </p:cNvPr>
          <p:cNvSpPr txBox="1"/>
          <p:nvPr/>
        </p:nvSpPr>
        <p:spPr>
          <a:xfrm>
            <a:off x="697831" y="1690688"/>
            <a:ext cx="10796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relationships exist among the content (defined by sentiment and topic) and popularity of a post and the content and popularity of its replies?</a:t>
            </a:r>
          </a:p>
          <a:p>
            <a:pPr lvl="2">
              <a:spcAft>
                <a:spcPts val="12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We think </a:t>
            </a:r>
            <a:r>
              <a:rPr lang="en-US" sz="2000" dirty="0">
                <a:solidFill>
                  <a:schemeClr val="tx2"/>
                </a:solidFill>
              </a:rPr>
              <a:t>posts with negative sentiment in response to unpopular posts will receive more likes, and vice versa. </a:t>
            </a: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Are these relationships universal, or do they look different in different areas (platform, topic)?</a:t>
            </a:r>
          </a:p>
          <a:p>
            <a:pPr lvl="2">
              <a:spcAft>
                <a:spcPts val="1200"/>
              </a:spcAft>
            </a:pPr>
            <a:r>
              <a:rPr lang="en-US" sz="2000" b="1" dirty="0">
                <a:solidFill>
                  <a:schemeClr val="accent5"/>
                </a:solidFill>
              </a:rPr>
              <a:t>We think </a:t>
            </a:r>
            <a:r>
              <a:rPr lang="en-US" sz="2000" dirty="0">
                <a:solidFill>
                  <a:schemeClr val="tx2"/>
                </a:solidFill>
              </a:rPr>
              <a:t>they are not universal. Topics like politics, climate change, or abortion might have more polarized comment sections.</a:t>
            </a:r>
            <a:endParaRPr lang="en-US" sz="2000" b="1" dirty="0">
              <a:solidFill>
                <a:schemeClr val="tx2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 these relationships tell us anything about online polarization of opinion? What next steps might these findings suggest?</a:t>
            </a:r>
          </a:p>
        </p:txBody>
      </p:sp>
    </p:spTree>
    <p:extLst>
      <p:ext uri="{BB962C8B-B14F-4D97-AF65-F5344CB8AC3E}">
        <p14:creationId xmlns:p14="http://schemas.microsoft.com/office/powerpoint/2010/main" val="81985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B764-8F59-C987-85B4-FCACDF10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7342D1-902C-38CD-566D-8CA742B0911D}"/>
              </a:ext>
            </a:extLst>
          </p:cNvPr>
          <p:cNvGrpSpPr/>
          <p:nvPr/>
        </p:nvGrpSpPr>
        <p:grpSpPr>
          <a:xfrm>
            <a:off x="838200" y="1690688"/>
            <a:ext cx="10515600" cy="4204786"/>
            <a:chOff x="838200" y="1690688"/>
            <a:chExt cx="10515600" cy="4204786"/>
          </a:xfrm>
        </p:grpSpPr>
        <p:sp>
          <p:nvSpPr>
            <p:cNvPr id="9" name="Pie 8">
              <a:extLst>
                <a:ext uri="{FF2B5EF4-FFF2-40B4-BE49-F238E27FC236}">
                  <a16:creationId xmlns:a16="http://schemas.microsoft.com/office/drawing/2014/main" id="{140E67D4-9FB0-5391-E0E2-1430F906F248}"/>
                </a:ext>
              </a:extLst>
            </p:cNvPr>
            <p:cNvSpPr/>
            <p:nvPr/>
          </p:nvSpPr>
          <p:spPr>
            <a:xfrm>
              <a:off x="838200" y="1690688"/>
              <a:ext cx="4204786" cy="4204786"/>
            </a:xfrm>
            <a:prstGeom prst="pie">
              <a:avLst>
                <a:gd name="adj1" fmla="val 5400000"/>
                <a:gd name="adj2" fmla="val 16200000"/>
              </a:avLst>
            </a:prstGeom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9F1D1E1-50D8-5703-993A-3D015199969D}"/>
                </a:ext>
              </a:extLst>
            </p:cNvPr>
            <p:cNvSpPr/>
            <p:nvPr/>
          </p:nvSpPr>
          <p:spPr>
            <a:xfrm>
              <a:off x="2940593" y="1690688"/>
              <a:ext cx="8413207" cy="4204786"/>
            </a:xfrm>
            <a:custGeom>
              <a:avLst/>
              <a:gdLst>
                <a:gd name="connsiteX0" fmla="*/ 0 w 8413207"/>
                <a:gd name="connsiteY0" fmla="*/ 0 h 4204786"/>
                <a:gd name="connsiteX1" fmla="*/ 8413207 w 8413207"/>
                <a:gd name="connsiteY1" fmla="*/ 0 h 4204786"/>
                <a:gd name="connsiteX2" fmla="*/ 8413207 w 8413207"/>
                <a:gd name="connsiteY2" fmla="*/ 4204786 h 4204786"/>
                <a:gd name="connsiteX3" fmla="*/ 0 w 8413207"/>
                <a:gd name="connsiteY3" fmla="*/ 4204786 h 4204786"/>
                <a:gd name="connsiteX4" fmla="*/ 0 w 8413207"/>
                <a:gd name="connsiteY4" fmla="*/ 0 h 42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4204786">
                  <a:moveTo>
                    <a:pt x="0" y="0"/>
                  </a:moveTo>
                  <a:lnTo>
                    <a:pt x="8413207" y="0"/>
                  </a:lnTo>
                  <a:lnTo>
                    <a:pt x="8413207" y="4204786"/>
                  </a:lnTo>
                  <a:lnTo>
                    <a:pt x="0" y="420478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3076698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3: Broader Implications</a:t>
              </a:r>
            </a:p>
          </p:txBody>
        </p:sp>
        <p:sp>
          <p:nvSpPr>
            <p:cNvPr id="11" name="Pie 10">
              <a:extLst>
                <a:ext uri="{FF2B5EF4-FFF2-40B4-BE49-F238E27FC236}">
                  <a16:creationId xmlns:a16="http://schemas.microsoft.com/office/drawing/2014/main" id="{3C249D43-CBD8-B161-56B2-1F13D4413F17}"/>
                </a:ext>
              </a:extLst>
            </p:cNvPr>
            <p:cNvSpPr/>
            <p:nvPr/>
          </p:nvSpPr>
          <p:spPr>
            <a:xfrm>
              <a:off x="1574038" y="2952126"/>
              <a:ext cx="2733108" cy="2733108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2F96E9D-35A5-AD15-1596-4F7FC2A9D0AB}"/>
                </a:ext>
              </a:extLst>
            </p:cNvPr>
            <p:cNvSpPr/>
            <p:nvPr/>
          </p:nvSpPr>
          <p:spPr>
            <a:xfrm>
              <a:off x="2940593" y="2952126"/>
              <a:ext cx="8413207" cy="2733108"/>
            </a:xfrm>
            <a:custGeom>
              <a:avLst/>
              <a:gdLst>
                <a:gd name="connsiteX0" fmla="*/ 0 w 8413207"/>
                <a:gd name="connsiteY0" fmla="*/ 0 h 2733108"/>
                <a:gd name="connsiteX1" fmla="*/ 8413207 w 8413207"/>
                <a:gd name="connsiteY1" fmla="*/ 0 h 2733108"/>
                <a:gd name="connsiteX2" fmla="*/ 8413207 w 8413207"/>
                <a:gd name="connsiteY2" fmla="*/ 2733108 h 2733108"/>
                <a:gd name="connsiteX3" fmla="*/ 0 w 8413207"/>
                <a:gd name="connsiteY3" fmla="*/ 2733108 h 2733108"/>
                <a:gd name="connsiteX4" fmla="*/ 0 w 8413207"/>
                <a:gd name="connsiteY4" fmla="*/ 0 h 273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2733108">
                  <a:moveTo>
                    <a:pt x="0" y="0"/>
                  </a:moveTo>
                  <a:lnTo>
                    <a:pt x="8413207" y="0"/>
                  </a:lnTo>
                  <a:lnTo>
                    <a:pt x="8413207" y="2733108"/>
                  </a:lnTo>
                  <a:lnTo>
                    <a:pt x="0" y="273310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1605024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2: Wider Search</a:t>
              </a:r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F5A147BB-2BE8-BCF1-58AE-0991AF8A1C2F}"/>
                </a:ext>
              </a:extLst>
            </p:cNvPr>
            <p:cNvSpPr/>
            <p:nvPr/>
          </p:nvSpPr>
          <p:spPr>
            <a:xfrm>
              <a:off x="2309875" y="4213560"/>
              <a:ext cx="1261434" cy="1261434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9AE7769-6C27-6BB8-EEE2-4353A9B0208C}"/>
                </a:ext>
              </a:extLst>
            </p:cNvPr>
            <p:cNvSpPr/>
            <p:nvPr/>
          </p:nvSpPr>
          <p:spPr>
            <a:xfrm>
              <a:off x="2940593" y="4213560"/>
              <a:ext cx="8413207" cy="1261434"/>
            </a:xfrm>
            <a:custGeom>
              <a:avLst/>
              <a:gdLst>
                <a:gd name="connsiteX0" fmla="*/ 0 w 8413207"/>
                <a:gd name="connsiteY0" fmla="*/ 0 h 1261434"/>
                <a:gd name="connsiteX1" fmla="*/ 8413207 w 8413207"/>
                <a:gd name="connsiteY1" fmla="*/ 0 h 1261434"/>
                <a:gd name="connsiteX2" fmla="*/ 8413207 w 8413207"/>
                <a:gd name="connsiteY2" fmla="*/ 1261434 h 1261434"/>
                <a:gd name="connsiteX3" fmla="*/ 0 w 8413207"/>
                <a:gd name="connsiteY3" fmla="*/ 1261434 h 1261434"/>
                <a:gd name="connsiteX4" fmla="*/ 0 w 8413207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3207" h="1261434">
                  <a:moveTo>
                    <a:pt x="0" y="0"/>
                  </a:moveTo>
                  <a:lnTo>
                    <a:pt x="8413207" y="0"/>
                  </a:lnTo>
                  <a:lnTo>
                    <a:pt x="8413207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4339954" bIns="133350" numCol="1" spcCol="1270" anchor="ctr" anchorCtr="0">
              <a:noAutofit/>
            </a:bodyPr>
            <a:lstStyle/>
            <a:p>
              <a:pPr marL="0" lvl="0" indent="0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Phase 1: Case Study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7CE83B6-1B7B-3727-768A-EADC06643683}"/>
                </a:ext>
              </a:extLst>
            </p:cNvPr>
            <p:cNvSpPr/>
            <p:nvPr/>
          </p:nvSpPr>
          <p:spPr>
            <a:xfrm>
              <a:off x="7147196" y="1690688"/>
              <a:ext cx="4206603" cy="1261438"/>
            </a:xfrm>
            <a:custGeom>
              <a:avLst/>
              <a:gdLst>
                <a:gd name="connsiteX0" fmla="*/ 0 w 4206603"/>
                <a:gd name="connsiteY0" fmla="*/ 0 h 1261438"/>
                <a:gd name="connsiteX1" fmla="*/ 4206603 w 4206603"/>
                <a:gd name="connsiteY1" fmla="*/ 0 h 1261438"/>
                <a:gd name="connsiteX2" fmla="*/ 4206603 w 4206603"/>
                <a:gd name="connsiteY2" fmla="*/ 1261438 h 1261438"/>
                <a:gd name="connsiteX3" fmla="*/ 0 w 4206603"/>
                <a:gd name="connsiteY3" fmla="*/ 1261438 h 1261438"/>
                <a:gd name="connsiteX4" fmla="*/ 0 w 4206603"/>
                <a:gd name="connsiteY4" fmla="*/ 0 h 126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8">
                  <a:moveTo>
                    <a:pt x="0" y="0"/>
                  </a:moveTo>
                  <a:lnTo>
                    <a:pt x="4206603" y="0"/>
                  </a:lnTo>
                  <a:lnTo>
                    <a:pt x="4206603" y="1261438"/>
                  </a:lnTo>
                  <a:lnTo>
                    <a:pt x="0" y="126143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Looked for key takeaways and lessons learned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Thought about limitations of our project and how it could be scaled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994ECCC-BBAF-5482-57B4-330F707AA950}"/>
                </a:ext>
              </a:extLst>
            </p:cNvPr>
            <p:cNvSpPr/>
            <p:nvPr/>
          </p:nvSpPr>
          <p:spPr>
            <a:xfrm>
              <a:off x="7147196" y="2952126"/>
              <a:ext cx="4206603" cy="1261434"/>
            </a:xfrm>
            <a:custGeom>
              <a:avLst/>
              <a:gdLst>
                <a:gd name="connsiteX0" fmla="*/ 0 w 4206603"/>
                <a:gd name="connsiteY0" fmla="*/ 0 h 1261434"/>
                <a:gd name="connsiteX1" fmla="*/ 4206603 w 4206603"/>
                <a:gd name="connsiteY1" fmla="*/ 0 h 1261434"/>
                <a:gd name="connsiteX2" fmla="*/ 4206603 w 4206603"/>
                <a:gd name="connsiteY2" fmla="*/ 1261434 h 1261434"/>
                <a:gd name="connsiteX3" fmla="*/ 0 w 4206603"/>
                <a:gd name="connsiteY3" fmla="*/ 1261434 h 1261434"/>
                <a:gd name="connsiteX4" fmla="*/ 0 w 4206603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4">
                  <a:moveTo>
                    <a:pt x="0" y="0"/>
                  </a:moveTo>
                  <a:lnTo>
                    <a:pt x="4206603" y="0"/>
                  </a:lnTo>
                  <a:lnTo>
                    <a:pt x="4206603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Looked across Reddit comment sections in a variety of topic areas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Saw how our model did (or didn’t) hold up for different themes 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27E8BD5-0B2A-1B0C-8580-34414D4BA38A}"/>
                </a:ext>
              </a:extLst>
            </p:cNvPr>
            <p:cNvSpPr/>
            <p:nvPr/>
          </p:nvSpPr>
          <p:spPr>
            <a:xfrm>
              <a:off x="7147196" y="4213560"/>
              <a:ext cx="4206603" cy="1261434"/>
            </a:xfrm>
            <a:custGeom>
              <a:avLst/>
              <a:gdLst>
                <a:gd name="connsiteX0" fmla="*/ 0 w 4206603"/>
                <a:gd name="connsiteY0" fmla="*/ 0 h 1261434"/>
                <a:gd name="connsiteX1" fmla="*/ 4206603 w 4206603"/>
                <a:gd name="connsiteY1" fmla="*/ 0 h 1261434"/>
                <a:gd name="connsiteX2" fmla="*/ 4206603 w 4206603"/>
                <a:gd name="connsiteY2" fmla="*/ 1261434 h 1261434"/>
                <a:gd name="connsiteX3" fmla="*/ 0 w 4206603"/>
                <a:gd name="connsiteY3" fmla="*/ 1261434 h 1261434"/>
                <a:gd name="connsiteX4" fmla="*/ 0 w 4206603"/>
                <a:gd name="connsiteY4" fmla="*/ 0 h 12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06603" h="1261434">
                  <a:moveTo>
                    <a:pt x="0" y="0"/>
                  </a:moveTo>
                  <a:lnTo>
                    <a:pt x="4206603" y="0"/>
                  </a:lnTo>
                  <a:lnTo>
                    <a:pt x="4206603" y="1261434"/>
                  </a:lnTo>
                  <a:lnTo>
                    <a:pt x="0" y="1261434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Examined the comment section to the most downvoted Reddit post to date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800" kern="1200" dirty="0"/>
                <a:t>Created a model that can help answer our questions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22B7-8BA4-A237-2198-B523BC6A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Spring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5B56-5F23-48A6-AF2E-6F932834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Wrangling - Final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5CCE6-5C0D-2861-2FAA-F93852BE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0009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dark sales pitch_tm22318419_Win32_LW__SL_v3" id="{25F84EBA-C1D2-4AFA-BE29-F69FFF8F2DC6}" vid="{6C5BA4FE-EBF3-4DA8-82DB-24F1AF7B6C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Monoline</Template>
  <TotalTime>1612</TotalTime>
  <Words>1370</Words>
  <Application>Microsoft Macintosh PowerPoint</Application>
  <PresentationFormat>Widescreen</PresentationFormat>
  <Paragraphs>196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Tenorite</vt:lpstr>
      <vt:lpstr>Monoline</vt:lpstr>
      <vt:lpstr>Passion &amp; Polarization</vt:lpstr>
      <vt:lpstr>Hatred, anger, and violence can destroy us: the politics of polarization is dangerous.  Rahul Gandhi</vt:lpstr>
      <vt:lpstr>Proposed Roadmap to Polarization</vt:lpstr>
      <vt:lpstr>An Example…</vt:lpstr>
      <vt:lpstr>An Example…</vt:lpstr>
      <vt:lpstr>An Example…</vt:lpstr>
      <vt:lpstr>How can we understand what’s going on here?</vt:lpstr>
      <vt:lpstr>Our Research Questions</vt:lpstr>
      <vt:lpstr>What we did</vt:lpstr>
      <vt:lpstr>Phase 1: Case Study</vt:lpstr>
      <vt:lpstr>/R/StarWarsBattlefront</vt:lpstr>
      <vt:lpstr>/R/StarWarsBattlefront</vt:lpstr>
      <vt:lpstr>Scraping Reddit data</vt:lpstr>
      <vt:lpstr>Exploring the Comment Data</vt:lpstr>
      <vt:lpstr>Exploring the Comment Data</vt:lpstr>
      <vt:lpstr>Sampled Comments</vt:lpstr>
      <vt:lpstr>Creating the Model</vt:lpstr>
      <vt:lpstr>PowerPoint Presentation</vt:lpstr>
      <vt:lpstr>Case Study Takeaways</vt:lpstr>
      <vt:lpstr>Case Study Limitations</vt:lpstr>
      <vt:lpstr>Phase 2: Wider Search</vt:lpstr>
      <vt:lpstr>Selecting Other Threads</vt:lpstr>
      <vt:lpstr>Climate Change</vt:lpstr>
      <vt:lpstr>PowerPoint Presentation</vt:lpstr>
      <vt:lpstr>PowerPoint Presentation</vt:lpstr>
      <vt:lpstr>Comparison Across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Passion &amp; Polarization</dc:title>
  <dc:creator>David Amiel</dc:creator>
  <cp:lastModifiedBy>David Amiel</cp:lastModifiedBy>
  <cp:revision>9</cp:revision>
  <dcterms:created xsi:type="dcterms:W3CDTF">2022-04-30T13:37:19Z</dcterms:created>
  <dcterms:modified xsi:type="dcterms:W3CDTF">2022-05-01T17:14:12Z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