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2" autoAdjust="0"/>
    <p:restoredTop sz="96197"/>
  </p:normalViewPr>
  <p:slideViewPr>
    <p:cSldViewPr snapToGrid="0">
      <p:cViewPr varScale="1">
        <p:scale>
          <a:sx n="106" d="100"/>
          <a:sy n="106" d="100"/>
        </p:scale>
        <p:origin x="216" y="56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ABC35-AFD4-524B-A88C-5EFB2F9DF19D}" type="doc">
      <dgm:prSet loTypeId="urn:microsoft.com/office/officeart/2005/8/layout/hProcess1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A4695F-7C4E-0746-A2AC-E5C2F13BA2B1}">
      <dgm:prSet phldrT="[Text]"/>
      <dgm:spPr/>
      <dgm:t>
        <a:bodyPr/>
        <a:lstStyle/>
        <a:p>
          <a:r>
            <a:rPr lang="en-US" dirty="0"/>
            <a:t>Someone shares a charged statement</a:t>
          </a:r>
        </a:p>
      </dgm:t>
    </dgm:pt>
    <dgm:pt modelId="{3B892F98-8F8F-BD41-8BA1-273C9B052FE3}" type="parTrans" cxnId="{1D1CDAA7-5EE4-B041-A1F7-B0BE4F245057}">
      <dgm:prSet/>
      <dgm:spPr/>
      <dgm:t>
        <a:bodyPr/>
        <a:lstStyle/>
        <a:p>
          <a:endParaRPr lang="en-US"/>
        </a:p>
      </dgm:t>
    </dgm:pt>
    <dgm:pt modelId="{C522EEFD-9A8E-5541-A7A3-054184D69820}" type="sibTrans" cxnId="{1D1CDAA7-5EE4-B041-A1F7-B0BE4F245057}">
      <dgm:prSet/>
      <dgm:spPr/>
      <dgm:t>
        <a:bodyPr/>
        <a:lstStyle/>
        <a:p>
          <a:endParaRPr lang="en-US"/>
        </a:p>
      </dgm:t>
    </dgm:pt>
    <dgm:pt modelId="{9D94138C-13A9-A144-AC31-FB1F1D28C368}">
      <dgm:prSet phldrT="[Text]"/>
      <dgm:spPr/>
      <dgm:t>
        <a:bodyPr/>
        <a:lstStyle/>
        <a:p>
          <a:r>
            <a:rPr lang="en-US" dirty="0"/>
            <a:t>People see it and interact with it</a:t>
          </a:r>
        </a:p>
      </dgm:t>
    </dgm:pt>
    <dgm:pt modelId="{27FE1BE9-CF6A-3041-9F05-BC4A640BE983}" type="parTrans" cxnId="{F20DDE3D-E5F6-A04D-88CD-DD1328F8493B}">
      <dgm:prSet/>
      <dgm:spPr/>
      <dgm:t>
        <a:bodyPr/>
        <a:lstStyle/>
        <a:p>
          <a:endParaRPr lang="en-US"/>
        </a:p>
      </dgm:t>
    </dgm:pt>
    <dgm:pt modelId="{F8B39C3C-4144-0B4B-9C8F-2E7E7C4AB170}" type="sibTrans" cxnId="{F20DDE3D-E5F6-A04D-88CD-DD1328F8493B}">
      <dgm:prSet/>
      <dgm:spPr/>
      <dgm:t>
        <a:bodyPr/>
        <a:lstStyle/>
        <a:p>
          <a:endParaRPr lang="en-US"/>
        </a:p>
      </dgm:t>
    </dgm:pt>
    <dgm:pt modelId="{9AA7171E-A178-D648-A10D-56809894A67E}">
      <dgm:prSet phldrT="[Text]"/>
      <dgm:spPr/>
      <dgm:t>
        <a:bodyPr/>
        <a:lstStyle/>
        <a:p>
          <a:r>
            <a:rPr lang="en-US" dirty="0"/>
            <a:t>Social media algorithms show statement to more individuals</a:t>
          </a:r>
        </a:p>
      </dgm:t>
    </dgm:pt>
    <dgm:pt modelId="{D1CA7412-96BB-3C4E-AA19-5AA70BD5128E}" type="parTrans" cxnId="{648479BF-F0D5-0948-B743-E557612AD603}">
      <dgm:prSet/>
      <dgm:spPr/>
      <dgm:t>
        <a:bodyPr/>
        <a:lstStyle/>
        <a:p>
          <a:endParaRPr lang="en-US"/>
        </a:p>
      </dgm:t>
    </dgm:pt>
    <dgm:pt modelId="{56A5737C-2BE5-024D-915A-29C47302ADC2}" type="sibTrans" cxnId="{648479BF-F0D5-0948-B743-E557612AD603}">
      <dgm:prSet/>
      <dgm:spPr/>
      <dgm:t>
        <a:bodyPr/>
        <a:lstStyle/>
        <a:p>
          <a:endParaRPr lang="en-US"/>
        </a:p>
      </dgm:t>
    </dgm:pt>
    <dgm:pt modelId="{DE7BE872-9615-A249-B924-BF3961D4B2F6}">
      <dgm:prSet phldrT="[Text]"/>
      <dgm:spPr/>
      <dgm:t>
        <a:bodyPr/>
        <a:lstStyle/>
        <a:p>
          <a:r>
            <a:rPr lang="en-US" dirty="0"/>
            <a:t>Sentiment becomes more widespread</a:t>
          </a:r>
        </a:p>
      </dgm:t>
    </dgm:pt>
    <dgm:pt modelId="{B889FD21-D04A-1142-9A2D-0C525198ADE8}" type="parTrans" cxnId="{6729E7B8-6021-B649-BC0A-4D9F009AD48F}">
      <dgm:prSet/>
      <dgm:spPr/>
      <dgm:t>
        <a:bodyPr/>
        <a:lstStyle/>
        <a:p>
          <a:endParaRPr lang="en-US"/>
        </a:p>
      </dgm:t>
    </dgm:pt>
    <dgm:pt modelId="{1FED36FA-DB6A-1C4C-8171-CF80FDC77400}" type="sibTrans" cxnId="{6729E7B8-6021-B649-BC0A-4D9F009AD48F}">
      <dgm:prSet/>
      <dgm:spPr/>
      <dgm:t>
        <a:bodyPr/>
        <a:lstStyle/>
        <a:p>
          <a:endParaRPr lang="en-US"/>
        </a:p>
      </dgm:t>
    </dgm:pt>
    <dgm:pt modelId="{71D4454C-0A83-794C-AE60-ADCC1DA2910D}" type="pres">
      <dgm:prSet presAssocID="{815ABC35-AFD4-524B-A88C-5EFB2F9DF19D}" presName="Name0" presStyleCnt="0">
        <dgm:presLayoutVars>
          <dgm:dir/>
          <dgm:resizeHandles val="exact"/>
        </dgm:presLayoutVars>
      </dgm:prSet>
      <dgm:spPr/>
    </dgm:pt>
    <dgm:pt modelId="{9FA1AFF9-B330-7749-9B83-6135241C9336}" type="pres">
      <dgm:prSet presAssocID="{815ABC35-AFD4-524B-A88C-5EFB2F9DF19D}" presName="arrow" presStyleLbl="bgShp" presStyleIdx="0" presStyleCnt="1"/>
      <dgm:spPr/>
    </dgm:pt>
    <dgm:pt modelId="{C5509A0F-BDE6-5F4D-89C6-9F0A4FBB7510}" type="pres">
      <dgm:prSet presAssocID="{815ABC35-AFD4-524B-A88C-5EFB2F9DF19D}" presName="points" presStyleCnt="0"/>
      <dgm:spPr/>
    </dgm:pt>
    <dgm:pt modelId="{3D148FBA-7AC5-2C4E-89D7-2C245FB2717C}" type="pres">
      <dgm:prSet presAssocID="{D4A4695F-7C4E-0746-A2AC-E5C2F13BA2B1}" presName="compositeA" presStyleCnt="0"/>
      <dgm:spPr/>
    </dgm:pt>
    <dgm:pt modelId="{53411B04-E7F5-1B42-A551-1593B9DA457F}" type="pres">
      <dgm:prSet presAssocID="{D4A4695F-7C4E-0746-A2AC-E5C2F13BA2B1}" presName="textA" presStyleLbl="revTx" presStyleIdx="0" presStyleCnt="4">
        <dgm:presLayoutVars>
          <dgm:bulletEnabled val="1"/>
        </dgm:presLayoutVars>
      </dgm:prSet>
      <dgm:spPr/>
    </dgm:pt>
    <dgm:pt modelId="{18850BCF-B310-C646-8450-2AD70F65F231}" type="pres">
      <dgm:prSet presAssocID="{D4A4695F-7C4E-0746-A2AC-E5C2F13BA2B1}" presName="circleA" presStyleLbl="node1" presStyleIdx="0" presStyleCnt="4"/>
      <dgm:spPr/>
    </dgm:pt>
    <dgm:pt modelId="{7E016C1D-84DB-6347-9ABD-4E1516F8193F}" type="pres">
      <dgm:prSet presAssocID="{D4A4695F-7C4E-0746-A2AC-E5C2F13BA2B1}" presName="spaceA" presStyleCnt="0"/>
      <dgm:spPr/>
    </dgm:pt>
    <dgm:pt modelId="{DAEE6B09-FAF9-804E-B014-C5ADB60D64C9}" type="pres">
      <dgm:prSet presAssocID="{C522EEFD-9A8E-5541-A7A3-054184D69820}" presName="space" presStyleCnt="0"/>
      <dgm:spPr/>
    </dgm:pt>
    <dgm:pt modelId="{45B20A03-63A8-1447-877B-BA00D7C1A2E9}" type="pres">
      <dgm:prSet presAssocID="{9D94138C-13A9-A144-AC31-FB1F1D28C368}" presName="compositeB" presStyleCnt="0"/>
      <dgm:spPr/>
    </dgm:pt>
    <dgm:pt modelId="{A9481F00-5913-684F-BB2C-8EBD84627CF0}" type="pres">
      <dgm:prSet presAssocID="{9D94138C-13A9-A144-AC31-FB1F1D28C368}" presName="textB" presStyleLbl="revTx" presStyleIdx="1" presStyleCnt="4">
        <dgm:presLayoutVars>
          <dgm:bulletEnabled val="1"/>
        </dgm:presLayoutVars>
      </dgm:prSet>
      <dgm:spPr/>
    </dgm:pt>
    <dgm:pt modelId="{74048DEC-9272-7340-B6F7-5A94A34F6108}" type="pres">
      <dgm:prSet presAssocID="{9D94138C-13A9-A144-AC31-FB1F1D28C368}" presName="circleB" presStyleLbl="node1" presStyleIdx="1" presStyleCnt="4"/>
      <dgm:spPr/>
    </dgm:pt>
    <dgm:pt modelId="{8B94AD46-EDCE-D348-923D-0159D98E6BF1}" type="pres">
      <dgm:prSet presAssocID="{9D94138C-13A9-A144-AC31-FB1F1D28C368}" presName="spaceB" presStyleCnt="0"/>
      <dgm:spPr/>
    </dgm:pt>
    <dgm:pt modelId="{71EDE05D-B879-3B4F-90FB-78EF8A44DA4A}" type="pres">
      <dgm:prSet presAssocID="{F8B39C3C-4144-0B4B-9C8F-2E7E7C4AB170}" presName="space" presStyleCnt="0"/>
      <dgm:spPr/>
    </dgm:pt>
    <dgm:pt modelId="{31DB7058-40B8-074A-9EEA-18B826EF63B3}" type="pres">
      <dgm:prSet presAssocID="{9AA7171E-A178-D648-A10D-56809894A67E}" presName="compositeA" presStyleCnt="0"/>
      <dgm:spPr/>
    </dgm:pt>
    <dgm:pt modelId="{C331FA44-3CD5-8447-8469-8E432B67F8C7}" type="pres">
      <dgm:prSet presAssocID="{9AA7171E-A178-D648-A10D-56809894A67E}" presName="textA" presStyleLbl="revTx" presStyleIdx="2" presStyleCnt="4">
        <dgm:presLayoutVars>
          <dgm:bulletEnabled val="1"/>
        </dgm:presLayoutVars>
      </dgm:prSet>
      <dgm:spPr/>
    </dgm:pt>
    <dgm:pt modelId="{4DF8E6A9-6CB5-B149-BABD-FAAE75F3D407}" type="pres">
      <dgm:prSet presAssocID="{9AA7171E-A178-D648-A10D-56809894A67E}" presName="circleA" presStyleLbl="node1" presStyleIdx="2" presStyleCnt="4"/>
      <dgm:spPr/>
    </dgm:pt>
    <dgm:pt modelId="{E26C6065-A13B-1649-BD6C-20DE7C2955A0}" type="pres">
      <dgm:prSet presAssocID="{9AA7171E-A178-D648-A10D-56809894A67E}" presName="spaceA" presStyleCnt="0"/>
      <dgm:spPr/>
    </dgm:pt>
    <dgm:pt modelId="{05AD8016-72D1-8F40-82DC-C50994F10C73}" type="pres">
      <dgm:prSet presAssocID="{56A5737C-2BE5-024D-915A-29C47302ADC2}" presName="space" presStyleCnt="0"/>
      <dgm:spPr/>
    </dgm:pt>
    <dgm:pt modelId="{B390D2E4-6338-194E-A271-514F92DACF2F}" type="pres">
      <dgm:prSet presAssocID="{DE7BE872-9615-A249-B924-BF3961D4B2F6}" presName="compositeB" presStyleCnt="0"/>
      <dgm:spPr/>
    </dgm:pt>
    <dgm:pt modelId="{736DF73C-C073-D14F-9E74-213C349D50C1}" type="pres">
      <dgm:prSet presAssocID="{DE7BE872-9615-A249-B924-BF3961D4B2F6}" presName="textB" presStyleLbl="revTx" presStyleIdx="3" presStyleCnt="4">
        <dgm:presLayoutVars>
          <dgm:bulletEnabled val="1"/>
        </dgm:presLayoutVars>
      </dgm:prSet>
      <dgm:spPr/>
    </dgm:pt>
    <dgm:pt modelId="{8733ED59-49A3-9E42-9D61-5E79218FB2F1}" type="pres">
      <dgm:prSet presAssocID="{DE7BE872-9615-A249-B924-BF3961D4B2F6}" presName="circleB" presStyleLbl="node1" presStyleIdx="3" presStyleCnt="4"/>
      <dgm:spPr/>
    </dgm:pt>
    <dgm:pt modelId="{0A84F668-641D-9643-A37E-745E269293F9}" type="pres">
      <dgm:prSet presAssocID="{DE7BE872-9615-A249-B924-BF3961D4B2F6}" presName="spaceB" presStyleCnt="0"/>
      <dgm:spPr/>
    </dgm:pt>
  </dgm:ptLst>
  <dgm:cxnLst>
    <dgm:cxn modelId="{AB239B33-1047-8D4A-8178-BEAD52C0E6C3}" type="presOf" srcId="{815ABC35-AFD4-524B-A88C-5EFB2F9DF19D}" destId="{71D4454C-0A83-794C-AE60-ADCC1DA2910D}" srcOrd="0" destOrd="0" presId="urn:microsoft.com/office/officeart/2005/8/layout/hProcess11"/>
    <dgm:cxn modelId="{F20DDE3D-E5F6-A04D-88CD-DD1328F8493B}" srcId="{815ABC35-AFD4-524B-A88C-5EFB2F9DF19D}" destId="{9D94138C-13A9-A144-AC31-FB1F1D28C368}" srcOrd="1" destOrd="0" parTransId="{27FE1BE9-CF6A-3041-9F05-BC4A640BE983}" sibTransId="{F8B39C3C-4144-0B4B-9C8F-2E7E7C4AB170}"/>
    <dgm:cxn modelId="{0F16BD5B-06E4-944A-B16E-7F6708B54CC3}" type="presOf" srcId="{9D94138C-13A9-A144-AC31-FB1F1D28C368}" destId="{A9481F00-5913-684F-BB2C-8EBD84627CF0}" srcOrd="0" destOrd="0" presId="urn:microsoft.com/office/officeart/2005/8/layout/hProcess11"/>
    <dgm:cxn modelId="{D8F2466B-93DA-FD41-818B-2313E52B8B92}" type="presOf" srcId="{DE7BE872-9615-A249-B924-BF3961D4B2F6}" destId="{736DF73C-C073-D14F-9E74-213C349D50C1}" srcOrd="0" destOrd="0" presId="urn:microsoft.com/office/officeart/2005/8/layout/hProcess11"/>
    <dgm:cxn modelId="{1D1CDAA7-5EE4-B041-A1F7-B0BE4F245057}" srcId="{815ABC35-AFD4-524B-A88C-5EFB2F9DF19D}" destId="{D4A4695F-7C4E-0746-A2AC-E5C2F13BA2B1}" srcOrd="0" destOrd="0" parTransId="{3B892F98-8F8F-BD41-8BA1-273C9B052FE3}" sibTransId="{C522EEFD-9A8E-5541-A7A3-054184D69820}"/>
    <dgm:cxn modelId="{6729E7B8-6021-B649-BC0A-4D9F009AD48F}" srcId="{815ABC35-AFD4-524B-A88C-5EFB2F9DF19D}" destId="{DE7BE872-9615-A249-B924-BF3961D4B2F6}" srcOrd="3" destOrd="0" parTransId="{B889FD21-D04A-1142-9A2D-0C525198ADE8}" sibTransId="{1FED36FA-DB6A-1C4C-8171-CF80FDC77400}"/>
    <dgm:cxn modelId="{284077BC-68AB-484F-BE66-407A50F58628}" type="presOf" srcId="{D4A4695F-7C4E-0746-A2AC-E5C2F13BA2B1}" destId="{53411B04-E7F5-1B42-A551-1593B9DA457F}" srcOrd="0" destOrd="0" presId="urn:microsoft.com/office/officeart/2005/8/layout/hProcess11"/>
    <dgm:cxn modelId="{648479BF-F0D5-0948-B743-E557612AD603}" srcId="{815ABC35-AFD4-524B-A88C-5EFB2F9DF19D}" destId="{9AA7171E-A178-D648-A10D-56809894A67E}" srcOrd="2" destOrd="0" parTransId="{D1CA7412-96BB-3C4E-AA19-5AA70BD5128E}" sibTransId="{56A5737C-2BE5-024D-915A-29C47302ADC2}"/>
    <dgm:cxn modelId="{BECDCBE4-E768-D844-85D9-BC8859631295}" type="presOf" srcId="{9AA7171E-A178-D648-A10D-56809894A67E}" destId="{C331FA44-3CD5-8447-8469-8E432B67F8C7}" srcOrd="0" destOrd="0" presId="urn:microsoft.com/office/officeart/2005/8/layout/hProcess11"/>
    <dgm:cxn modelId="{83569F73-89C0-0546-99F1-B7024E874D7B}" type="presParOf" srcId="{71D4454C-0A83-794C-AE60-ADCC1DA2910D}" destId="{9FA1AFF9-B330-7749-9B83-6135241C9336}" srcOrd="0" destOrd="0" presId="urn:microsoft.com/office/officeart/2005/8/layout/hProcess11"/>
    <dgm:cxn modelId="{E6D6B47D-286B-9E4B-A8CD-D59491AB3A0E}" type="presParOf" srcId="{71D4454C-0A83-794C-AE60-ADCC1DA2910D}" destId="{C5509A0F-BDE6-5F4D-89C6-9F0A4FBB7510}" srcOrd="1" destOrd="0" presId="urn:microsoft.com/office/officeart/2005/8/layout/hProcess11"/>
    <dgm:cxn modelId="{EA81AE6A-0590-DD4E-9D9A-A861F0351E87}" type="presParOf" srcId="{C5509A0F-BDE6-5F4D-89C6-9F0A4FBB7510}" destId="{3D148FBA-7AC5-2C4E-89D7-2C245FB2717C}" srcOrd="0" destOrd="0" presId="urn:microsoft.com/office/officeart/2005/8/layout/hProcess11"/>
    <dgm:cxn modelId="{33460552-0AAD-7744-8180-AEA749CDEE1E}" type="presParOf" srcId="{3D148FBA-7AC5-2C4E-89D7-2C245FB2717C}" destId="{53411B04-E7F5-1B42-A551-1593B9DA457F}" srcOrd="0" destOrd="0" presId="urn:microsoft.com/office/officeart/2005/8/layout/hProcess11"/>
    <dgm:cxn modelId="{C90FB11F-CE71-FF4C-9CD7-9225A652037E}" type="presParOf" srcId="{3D148FBA-7AC5-2C4E-89D7-2C245FB2717C}" destId="{18850BCF-B310-C646-8450-2AD70F65F231}" srcOrd="1" destOrd="0" presId="urn:microsoft.com/office/officeart/2005/8/layout/hProcess11"/>
    <dgm:cxn modelId="{9E2E6739-AA3A-224A-BB0B-5E0BE37F69AC}" type="presParOf" srcId="{3D148FBA-7AC5-2C4E-89D7-2C245FB2717C}" destId="{7E016C1D-84DB-6347-9ABD-4E1516F8193F}" srcOrd="2" destOrd="0" presId="urn:microsoft.com/office/officeart/2005/8/layout/hProcess11"/>
    <dgm:cxn modelId="{3E4CFA38-14AB-8B43-9396-44384A07DCBF}" type="presParOf" srcId="{C5509A0F-BDE6-5F4D-89C6-9F0A4FBB7510}" destId="{DAEE6B09-FAF9-804E-B014-C5ADB60D64C9}" srcOrd="1" destOrd="0" presId="urn:microsoft.com/office/officeart/2005/8/layout/hProcess11"/>
    <dgm:cxn modelId="{D0A2FD6D-F477-114E-88F6-F132D6C3189F}" type="presParOf" srcId="{C5509A0F-BDE6-5F4D-89C6-9F0A4FBB7510}" destId="{45B20A03-63A8-1447-877B-BA00D7C1A2E9}" srcOrd="2" destOrd="0" presId="urn:microsoft.com/office/officeart/2005/8/layout/hProcess11"/>
    <dgm:cxn modelId="{FE1EB1BB-1A94-6F48-9D92-10B8EBBC4F12}" type="presParOf" srcId="{45B20A03-63A8-1447-877B-BA00D7C1A2E9}" destId="{A9481F00-5913-684F-BB2C-8EBD84627CF0}" srcOrd="0" destOrd="0" presId="urn:microsoft.com/office/officeart/2005/8/layout/hProcess11"/>
    <dgm:cxn modelId="{E13C3B47-F5A7-0D41-94E7-C93D3EE828E5}" type="presParOf" srcId="{45B20A03-63A8-1447-877B-BA00D7C1A2E9}" destId="{74048DEC-9272-7340-B6F7-5A94A34F6108}" srcOrd="1" destOrd="0" presId="urn:microsoft.com/office/officeart/2005/8/layout/hProcess11"/>
    <dgm:cxn modelId="{2C937F24-CAE7-3248-861B-38632699E175}" type="presParOf" srcId="{45B20A03-63A8-1447-877B-BA00D7C1A2E9}" destId="{8B94AD46-EDCE-D348-923D-0159D98E6BF1}" srcOrd="2" destOrd="0" presId="urn:microsoft.com/office/officeart/2005/8/layout/hProcess11"/>
    <dgm:cxn modelId="{7A158A8E-D90B-9A4F-92A2-525D2A368378}" type="presParOf" srcId="{C5509A0F-BDE6-5F4D-89C6-9F0A4FBB7510}" destId="{71EDE05D-B879-3B4F-90FB-78EF8A44DA4A}" srcOrd="3" destOrd="0" presId="urn:microsoft.com/office/officeart/2005/8/layout/hProcess11"/>
    <dgm:cxn modelId="{85CC45D3-6F56-6843-B651-FBD74A3E9E7C}" type="presParOf" srcId="{C5509A0F-BDE6-5F4D-89C6-9F0A4FBB7510}" destId="{31DB7058-40B8-074A-9EEA-18B826EF63B3}" srcOrd="4" destOrd="0" presId="urn:microsoft.com/office/officeart/2005/8/layout/hProcess11"/>
    <dgm:cxn modelId="{8A8EE2E4-6D41-FA41-9E5A-A6192F92D5E8}" type="presParOf" srcId="{31DB7058-40B8-074A-9EEA-18B826EF63B3}" destId="{C331FA44-3CD5-8447-8469-8E432B67F8C7}" srcOrd="0" destOrd="0" presId="urn:microsoft.com/office/officeart/2005/8/layout/hProcess11"/>
    <dgm:cxn modelId="{EFCE0B3D-7261-AD44-9B71-627161BD986D}" type="presParOf" srcId="{31DB7058-40B8-074A-9EEA-18B826EF63B3}" destId="{4DF8E6A9-6CB5-B149-BABD-FAAE75F3D407}" srcOrd="1" destOrd="0" presId="urn:microsoft.com/office/officeart/2005/8/layout/hProcess11"/>
    <dgm:cxn modelId="{08D26E35-8F7C-9A40-A303-613D891FC38F}" type="presParOf" srcId="{31DB7058-40B8-074A-9EEA-18B826EF63B3}" destId="{E26C6065-A13B-1649-BD6C-20DE7C2955A0}" srcOrd="2" destOrd="0" presId="urn:microsoft.com/office/officeart/2005/8/layout/hProcess11"/>
    <dgm:cxn modelId="{A8797BBB-2D72-734B-B582-7D3768E045F4}" type="presParOf" srcId="{C5509A0F-BDE6-5F4D-89C6-9F0A4FBB7510}" destId="{05AD8016-72D1-8F40-82DC-C50994F10C73}" srcOrd="5" destOrd="0" presId="urn:microsoft.com/office/officeart/2005/8/layout/hProcess11"/>
    <dgm:cxn modelId="{B8DE39AB-278D-B04E-9E95-1B8E7DE9E35C}" type="presParOf" srcId="{C5509A0F-BDE6-5F4D-89C6-9F0A4FBB7510}" destId="{B390D2E4-6338-194E-A271-514F92DACF2F}" srcOrd="6" destOrd="0" presId="urn:microsoft.com/office/officeart/2005/8/layout/hProcess11"/>
    <dgm:cxn modelId="{9029834C-FF8B-2041-898A-DF197DBDD951}" type="presParOf" srcId="{B390D2E4-6338-194E-A271-514F92DACF2F}" destId="{736DF73C-C073-D14F-9E74-213C349D50C1}" srcOrd="0" destOrd="0" presId="urn:microsoft.com/office/officeart/2005/8/layout/hProcess11"/>
    <dgm:cxn modelId="{EBC99231-B7AC-184D-AD71-2B10983C26F5}" type="presParOf" srcId="{B390D2E4-6338-194E-A271-514F92DACF2F}" destId="{8733ED59-49A3-9E42-9D61-5E79218FB2F1}" srcOrd="1" destOrd="0" presId="urn:microsoft.com/office/officeart/2005/8/layout/hProcess11"/>
    <dgm:cxn modelId="{2DD01123-1994-D14E-B2F5-C0C7A5A6E6B2}" type="presParOf" srcId="{B390D2E4-6338-194E-A271-514F92DACF2F}" destId="{0A84F668-641D-9643-A37E-745E269293F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1AFF9-B330-7749-9B83-6135241C9336}">
      <dsp:nvSpPr>
        <dsp:cNvPr id="0" name=""/>
        <dsp:cNvSpPr/>
      </dsp:nvSpPr>
      <dsp:spPr>
        <a:xfrm>
          <a:off x="0" y="998382"/>
          <a:ext cx="11213431" cy="1331177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11B04-E7F5-1B42-A551-1593B9DA457F}">
      <dsp:nvSpPr>
        <dsp:cNvPr id="0" name=""/>
        <dsp:cNvSpPr/>
      </dsp:nvSpPr>
      <dsp:spPr>
        <a:xfrm>
          <a:off x="5050" y="0"/>
          <a:ext cx="2429394" cy="133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Someone shares a charged statement</a:t>
          </a:r>
        </a:p>
      </dsp:txBody>
      <dsp:txXfrm>
        <a:off x="5050" y="0"/>
        <a:ext cx="2429394" cy="1331177"/>
      </dsp:txXfrm>
    </dsp:sp>
    <dsp:sp modelId="{18850BCF-B310-C646-8450-2AD70F65F231}">
      <dsp:nvSpPr>
        <dsp:cNvPr id="0" name=""/>
        <dsp:cNvSpPr/>
      </dsp:nvSpPr>
      <dsp:spPr>
        <a:xfrm>
          <a:off x="1053350" y="1497574"/>
          <a:ext cx="332794" cy="3327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1F00-5913-684F-BB2C-8EBD84627CF0}">
      <dsp:nvSpPr>
        <dsp:cNvPr id="0" name=""/>
        <dsp:cNvSpPr/>
      </dsp:nvSpPr>
      <dsp:spPr>
        <a:xfrm>
          <a:off x="2555914" y="1996765"/>
          <a:ext cx="2429394" cy="133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People see it and interact with it</a:t>
          </a:r>
        </a:p>
      </dsp:txBody>
      <dsp:txXfrm>
        <a:off x="2555914" y="1996765"/>
        <a:ext cx="2429394" cy="1331177"/>
      </dsp:txXfrm>
    </dsp:sp>
    <dsp:sp modelId="{74048DEC-9272-7340-B6F7-5A94A34F6108}">
      <dsp:nvSpPr>
        <dsp:cNvPr id="0" name=""/>
        <dsp:cNvSpPr/>
      </dsp:nvSpPr>
      <dsp:spPr>
        <a:xfrm>
          <a:off x="3604214" y="1497574"/>
          <a:ext cx="332794" cy="3327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1FA44-3CD5-8447-8469-8E432B67F8C7}">
      <dsp:nvSpPr>
        <dsp:cNvPr id="0" name=""/>
        <dsp:cNvSpPr/>
      </dsp:nvSpPr>
      <dsp:spPr>
        <a:xfrm>
          <a:off x="5106778" y="0"/>
          <a:ext cx="2429394" cy="133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Social media algorithms show statement to more individuals</a:t>
          </a:r>
        </a:p>
      </dsp:txBody>
      <dsp:txXfrm>
        <a:off x="5106778" y="0"/>
        <a:ext cx="2429394" cy="1331177"/>
      </dsp:txXfrm>
    </dsp:sp>
    <dsp:sp modelId="{4DF8E6A9-6CB5-B149-BABD-FAAE75F3D407}">
      <dsp:nvSpPr>
        <dsp:cNvPr id="0" name=""/>
        <dsp:cNvSpPr/>
      </dsp:nvSpPr>
      <dsp:spPr>
        <a:xfrm>
          <a:off x="6155078" y="1497574"/>
          <a:ext cx="332794" cy="3327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DF73C-C073-D14F-9E74-213C349D50C1}">
      <dsp:nvSpPr>
        <dsp:cNvPr id="0" name=""/>
        <dsp:cNvSpPr/>
      </dsp:nvSpPr>
      <dsp:spPr>
        <a:xfrm>
          <a:off x="7657642" y="1996765"/>
          <a:ext cx="2429394" cy="133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Sentiment becomes more widespread</a:t>
          </a:r>
        </a:p>
      </dsp:txBody>
      <dsp:txXfrm>
        <a:off x="7657642" y="1996765"/>
        <a:ext cx="2429394" cy="1331177"/>
      </dsp:txXfrm>
    </dsp:sp>
    <dsp:sp modelId="{8733ED59-49A3-9E42-9D61-5E79218FB2F1}">
      <dsp:nvSpPr>
        <dsp:cNvPr id="0" name=""/>
        <dsp:cNvSpPr/>
      </dsp:nvSpPr>
      <dsp:spPr>
        <a:xfrm>
          <a:off x="8705942" y="1497574"/>
          <a:ext cx="332794" cy="3327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0148" y="4434840"/>
            <a:ext cx="5967664" cy="1122202"/>
          </a:xfrm>
        </p:spPr>
        <p:txBody>
          <a:bodyPr/>
          <a:lstStyle/>
          <a:p>
            <a:r>
              <a:rPr lang="en-US" dirty="0"/>
              <a:t>Passion &amp; Polarization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4212" y="5555495"/>
            <a:ext cx="5823284" cy="396660"/>
          </a:xfrm>
        </p:spPr>
        <p:txBody>
          <a:bodyPr>
            <a:normAutofit fontScale="92500"/>
          </a:bodyPr>
          <a:lstStyle/>
          <a:p>
            <a:r>
              <a:rPr lang="en-US" dirty="0"/>
              <a:t>Using Reddit Data to Examine Trends in Thread Comment Behavior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908C-7600-D719-BC41-7B1557AF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263" y="2571235"/>
            <a:ext cx="4974657" cy="1715531"/>
          </a:xfrm>
        </p:spPr>
        <p:txBody>
          <a:bodyPr/>
          <a:lstStyle/>
          <a:p>
            <a:r>
              <a:rPr lang="en-US" b="1" dirty="0"/>
              <a:t>Phase 1: </a:t>
            </a:r>
            <a:r>
              <a:rPr lang="en-US" dirty="0"/>
              <a:t>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AB60B-B8CA-98EA-5CDC-58D290896BDE}"/>
              </a:ext>
            </a:extLst>
          </p:cNvPr>
          <p:cNvSpPr txBox="1"/>
          <p:nvPr/>
        </p:nvSpPr>
        <p:spPr>
          <a:xfrm>
            <a:off x="6196263" y="3717758"/>
            <a:ext cx="182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EA’s Blunder</a:t>
            </a:r>
          </a:p>
        </p:txBody>
      </p:sp>
    </p:spTree>
    <p:extLst>
      <p:ext uri="{BB962C8B-B14F-4D97-AF65-F5344CB8AC3E}">
        <p14:creationId xmlns:p14="http://schemas.microsoft.com/office/powerpoint/2010/main" val="17820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/R/</a:t>
            </a:r>
            <a:r>
              <a:rPr lang="en-US" cap="none" dirty="0" err="1"/>
              <a:t>StarWarsBattlefront</a:t>
            </a: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About 4 years ago…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E30786-2E5A-7EE3-E892-EE0B28EEDA02}"/>
              </a:ext>
            </a:extLst>
          </p:cNvPr>
          <p:cNvSpPr/>
          <p:nvPr/>
        </p:nvSpPr>
        <p:spPr>
          <a:xfrm>
            <a:off x="3581400" y="3210161"/>
            <a:ext cx="7675805" cy="2639281"/>
          </a:xfrm>
          <a:prstGeom prst="wedgeRoundRectCallout">
            <a:avLst>
              <a:gd name="adj1" fmla="val 55735"/>
              <a:gd name="adj2" fmla="val 42940"/>
              <a:gd name="adj3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9CF6C-71C6-E713-CE04-0EA3D0545750}"/>
              </a:ext>
            </a:extLst>
          </p:cNvPr>
          <p:cNvSpPr txBox="1"/>
          <p:nvPr/>
        </p:nvSpPr>
        <p:spPr>
          <a:xfrm>
            <a:off x="3762152" y="3338882"/>
            <a:ext cx="73143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500" dirty="0">
                <a:solidFill>
                  <a:schemeClr val="bg1"/>
                </a:solidFill>
              </a:rPr>
              <a:t>The intent is to provide players with a sense of pride and accomplishment for unlocking different heroes.</a:t>
            </a:r>
          </a:p>
          <a:p>
            <a:pPr fontAlgn="base"/>
            <a:r>
              <a:rPr lang="en-US" sz="1500" dirty="0">
                <a:solidFill>
                  <a:schemeClr val="bg1"/>
                </a:solidFill>
              </a:rPr>
              <a:t>As for cost, we selected initial values based upon data from the Open Beta and other adjustments made to milestone rewards before launch. Among other things, we're looking at average per-player credit earn rates on a daily basis, and we'll be making constant adjustments to ensure that players have challenges that are compelling, rewarding, and of course attainable via gameplay.</a:t>
            </a:r>
          </a:p>
          <a:p>
            <a:pPr fontAlgn="base"/>
            <a:r>
              <a:rPr lang="en-US" sz="1500" dirty="0">
                <a:solidFill>
                  <a:schemeClr val="bg1"/>
                </a:solidFill>
              </a:rPr>
              <a:t>We appreciate the candid feedback, and the passion the community has put forth around the current topics here on Reddit, our forums and across numerous social media outlets.</a:t>
            </a:r>
          </a:p>
        </p:txBody>
      </p:sp>
      <p:pic>
        <p:nvPicPr>
          <p:cNvPr id="13" name="Graphic 12" descr="Badge Heart with solid fill">
            <a:extLst>
              <a:ext uri="{FF2B5EF4-FFF2-40B4-BE49-F238E27FC236}">
                <a16:creationId xmlns:a16="http://schemas.microsoft.com/office/drawing/2014/main" id="{F547F3E7-695D-90BB-9F6E-762E7873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9504" y="5865225"/>
            <a:ext cx="365125" cy="365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EE08C-03AF-05C8-25D0-E97F603028C8}"/>
              </a:ext>
            </a:extLst>
          </p:cNvPr>
          <p:cNvSpPr txBox="1"/>
          <p:nvPr/>
        </p:nvSpPr>
        <p:spPr>
          <a:xfrm>
            <a:off x="9574629" y="5865225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-667,700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7371AEB-16A1-194E-2006-284D53B6DE04}"/>
              </a:ext>
            </a:extLst>
          </p:cNvPr>
          <p:cNvSpPr/>
          <p:nvPr/>
        </p:nvSpPr>
        <p:spPr>
          <a:xfrm flipH="1">
            <a:off x="838200" y="1818460"/>
            <a:ext cx="7209625" cy="1201278"/>
          </a:xfrm>
          <a:prstGeom prst="wedgeRoundRectCallout">
            <a:avLst>
              <a:gd name="adj1" fmla="val 57553"/>
              <a:gd name="adj2" fmla="val 3574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dge Heart with solid fill">
            <a:extLst>
              <a:ext uri="{FF2B5EF4-FFF2-40B4-BE49-F238E27FC236}">
                <a16:creationId xmlns:a16="http://schemas.microsoft.com/office/drawing/2014/main" id="{9B45015A-AA0F-55D0-D6E7-ED8D6CD7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547" y="3086351"/>
            <a:ext cx="365125" cy="36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86FACB-1721-30EE-D151-348A1A5535BF}"/>
              </a:ext>
            </a:extLst>
          </p:cNvPr>
          <p:cNvSpPr txBox="1"/>
          <p:nvPr/>
        </p:nvSpPr>
        <p:spPr>
          <a:xfrm>
            <a:off x="1289996" y="3098986"/>
            <a:ext cx="96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202,000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2DA10-6964-1888-DB2B-7CA5623E7579}"/>
              </a:ext>
            </a:extLst>
          </p:cNvPr>
          <p:cNvSpPr txBox="1"/>
          <p:nvPr/>
        </p:nvSpPr>
        <p:spPr>
          <a:xfrm>
            <a:off x="953547" y="1884192"/>
            <a:ext cx="6921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Seriously? I paid 80$ to have Vader locked?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This is a joke. I'll be contacting EA support for a refund... I can't even playing f***</a:t>
            </a:r>
            <a:r>
              <a:rPr lang="en-US" sz="1600" dirty="0" err="1">
                <a:solidFill>
                  <a:schemeClr val="bg1"/>
                </a:solidFill>
              </a:rPr>
              <a:t>ing</a:t>
            </a:r>
            <a:r>
              <a:rPr lang="en-US" sz="1600" dirty="0">
                <a:solidFill>
                  <a:schemeClr val="bg1"/>
                </a:solidFill>
              </a:rPr>
              <a:t> Darth Vader?!?!? Disgusting. This age of "micro-transactions" has gone WAY too far. Leave it to EA though to stretch the boundaries.</a:t>
            </a:r>
          </a:p>
        </p:txBody>
      </p:sp>
    </p:spTree>
    <p:extLst>
      <p:ext uri="{BB962C8B-B14F-4D97-AF65-F5344CB8AC3E}">
        <p14:creationId xmlns:p14="http://schemas.microsoft.com/office/powerpoint/2010/main" val="352748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/R/</a:t>
            </a:r>
            <a:r>
              <a:rPr lang="en-US" cap="none" dirty="0" err="1"/>
              <a:t>StarWarsBattlefront</a:t>
            </a: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About 4 years ago…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62C99-035B-A631-1DEC-99267F45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48" y="2528565"/>
            <a:ext cx="5810904" cy="2301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DE629-D930-4CB1-201A-E5F4BEAA7E36}"/>
              </a:ext>
            </a:extLst>
          </p:cNvPr>
          <p:cNvSpPr txBox="1"/>
          <p:nvPr/>
        </p:nvSpPr>
        <p:spPr>
          <a:xfrm>
            <a:off x="977378" y="2205399"/>
            <a:ext cx="221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</a:p>
          <a:p>
            <a:r>
              <a:rPr lang="en-US" b="1" dirty="0"/>
              <a:t>Popularity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Positive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3F256F-BB73-486F-2C5A-51A22301F5CF}"/>
              </a:ext>
            </a:extLst>
          </p:cNvPr>
          <p:cNvSpPr txBox="1"/>
          <p:nvPr/>
        </p:nvSpPr>
        <p:spPr>
          <a:xfrm>
            <a:off x="9001452" y="4506492"/>
            <a:ext cx="22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Positive</a:t>
            </a:r>
          </a:p>
          <a:p>
            <a:r>
              <a:rPr lang="en-US" b="1" dirty="0"/>
              <a:t>Popularity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2483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78-63BB-2BDB-3E93-6B3734AD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332"/>
            <a:ext cx="10515600" cy="508934"/>
          </a:xfrm>
        </p:spPr>
        <p:txBody>
          <a:bodyPr/>
          <a:lstStyle/>
          <a:p>
            <a:r>
              <a:rPr lang="en-US" dirty="0"/>
              <a:t>Scraping Reddit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4BDE-8CB8-0371-4652-67EE28DD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885C-DE9E-C90F-CAD5-B33A721B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75734-21BC-2185-7B66-B201BA0F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3F6D6-6C49-B0F1-40AE-CF7569E7E42A}"/>
              </a:ext>
            </a:extLst>
          </p:cNvPr>
          <p:cNvSpPr txBox="1"/>
          <p:nvPr/>
        </p:nvSpPr>
        <p:spPr>
          <a:xfrm>
            <a:off x="1358791" y="4216740"/>
            <a:ext cx="9474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commentData</a:t>
            </a:r>
            <a:r>
              <a:rPr lang="en-US" dirty="0"/>
              <a:t> &lt;- </a:t>
            </a:r>
            <a:r>
              <a:rPr lang="en-US" dirty="0" err="1"/>
              <a:t>tibble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get_thread_content</a:t>
            </a:r>
            <a:r>
              <a:rPr lang="en-US" dirty="0"/>
              <a:t>("https://</a:t>
            </a:r>
            <a:r>
              <a:rPr lang="en-US" dirty="0" err="1"/>
              <a:t>www.reddit.com</a:t>
            </a:r>
            <a:r>
              <a:rPr lang="en-US" dirty="0"/>
              <a:t>/r/</a:t>
            </a:r>
            <a:r>
              <a:rPr lang="en-US" dirty="0" err="1"/>
              <a:t>StarWarsBattlefront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comments/7cff0b/seriously_i_paid_80_to_have_vader_locked/dppum98/")$</a:t>
            </a:r>
            <a:r>
              <a:rPr lang="en-US" dirty="0">
                <a:solidFill>
                  <a:srgbClr val="C00000"/>
                </a:solidFill>
              </a:rPr>
              <a:t>comments</a:t>
            </a:r>
            <a:r>
              <a:rPr lang="en-US" dirty="0"/>
              <a:t>)</a:t>
            </a:r>
          </a:p>
          <a:p>
            <a:r>
              <a:rPr lang="en-US" dirty="0"/>
              <a:t>...</a:t>
            </a:r>
          </a:p>
          <a:p>
            <a:r>
              <a:rPr lang="en-US" b="1" dirty="0" err="1"/>
              <a:t>overallSentiment</a:t>
            </a:r>
            <a:r>
              <a:rPr lang="en-US" dirty="0"/>
              <a:t> = positive - negative, </a:t>
            </a:r>
          </a:p>
          <a:p>
            <a:r>
              <a:rPr lang="en-US" b="1" dirty="0" err="1"/>
              <a:t>parent_ID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 err="1"/>
              <a:t>comment_id</a:t>
            </a:r>
            <a:r>
              <a:rPr lang="en-US" dirty="0"/>
              <a:t>, 1, </a:t>
            </a:r>
            <a:r>
              <a:rPr lang="en-US" dirty="0" err="1"/>
              <a:t>regexpr</a:t>
            </a:r>
            <a:r>
              <a:rPr lang="en-US" dirty="0"/>
              <a:t>("\\_[^\\_]*$", </a:t>
            </a:r>
            <a:r>
              <a:rPr lang="en-US" dirty="0" err="1"/>
              <a:t>comment_id</a:t>
            </a:r>
            <a:r>
              <a:rPr lang="en-US" dirty="0"/>
              <a:t>)-1))</a:t>
            </a:r>
          </a:p>
          <a:p>
            <a:r>
              <a:rPr lang="en-US" b="1" dirty="0" err="1"/>
              <a:t>parentSentiment</a:t>
            </a:r>
            <a:r>
              <a:rPr lang="en-US" dirty="0"/>
              <a:t> = </a:t>
            </a:r>
            <a:r>
              <a:rPr lang="en-US" dirty="0" err="1"/>
              <a:t>workingData</a:t>
            </a:r>
            <a:r>
              <a:rPr lang="en-US" dirty="0"/>
              <a:t>[match(</a:t>
            </a:r>
            <a:r>
              <a:rPr lang="en-US" dirty="0" err="1"/>
              <a:t>parent_ID</a:t>
            </a:r>
            <a:r>
              <a:rPr lang="en-US" dirty="0"/>
              <a:t>, </a:t>
            </a:r>
            <a:r>
              <a:rPr lang="en-US" dirty="0" err="1"/>
              <a:t>workingData$comment_id</a:t>
            </a:r>
            <a:r>
              <a:rPr lang="en-US" dirty="0"/>
              <a:t>), 14]</a:t>
            </a:r>
          </a:p>
          <a:p>
            <a:r>
              <a:rPr lang="en-US" b="1" dirty="0" err="1"/>
              <a:t>parentPopularity</a:t>
            </a:r>
            <a:r>
              <a:rPr lang="en-US" dirty="0"/>
              <a:t> = </a:t>
            </a:r>
            <a:r>
              <a:rPr lang="en-US" dirty="0" err="1"/>
              <a:t>workingData</a:t>
            </a:r>
            <a:r>
              <a:rPr lang="en-US" dirty="0"/>
              <a:t>[match(</a:t>
            </a:r>
            <a:r>
              <a:rPr lang="en-US" dirty="0" err="1"/>
              <a:t>parent_ID</a:t>
            </a:r>
            <a:r>
              <a:rPr lang="en-US" dirty="0"/>
              <a:t>, </a:t>
            </a:r>
            <a:r>
              <a:rPr lang="en-US" dirty="0" err="1"/>
              <a:t>workingData$comment_id</a:t>
            </a:r>
            <a:r>
              <a:rPr lang="en-US" dirty="0"/>
              <a:t>), 13]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4A5AEB-45FA-CBF9-A849-D58650D2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91" y="1597590"/>
            <a:ext cx="9654609" cy="25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3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678D-8F81-E56A-F6A0-8C3C4097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658453"/>
          </a:xfrm>
        </p:spPr>
        <p:txBody>
          <a:bodyPr/>
          <a:lstStyle/>
          <a:p>
            <a:r>
              <a:rPr lang="en-US" dirty="0"/>
              <a:t>Exploring the Comment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CBE4-FA82-518B-0A02-7B9E54F6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2FC6-77F0-47C2-CFAF-FF79B68F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EF54-5C21-2713-7391-EED9F018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73641-EE0F-6A33-81F4-05843859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70" y="1692275"/>
            <a:ext cx="492826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D83F6-FD8D-DB57-FCEB-BC8D5604A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2275"/>
            <a:ext cx="4928259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405D33-4FC7-D10A-2286-02B9169CCA9D}"/>
              </a:ext>
            </a:extLst>
          </p:cNvPr>
          <p:cNvSpPr txBox="1"/>
          <p:nvPr/>
        </p:nvSpPr>
        <p:spPr>
          <a:xfrm>
            <a:off x="1167741" y="1337591"/>
            <a:ext cx="450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Common Words in </a:t>
            </a:r>
            <a:r>
              <a:rPr lang="en-US" b="1" dirty="0">
                <a:solidFill>
                  <a:schemeClr val="accent6"/>
                </a:solidFill>
              </a:rPr>
              <a:t>Positive</a:t>
            </a:r>
            <a:r>
              <a:rPr lang="en-US" dirty="0"/>
              <a:t> Comments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F7002-590E-B027-FFC5-773CF1987A26}"/>
              </a:ext>
            </a:extLst>
          </p:cNvPr>
          <p:cNvSpPr txBox="1"/>
          <p:nvPr/>
        </p:nvSpPr>
        <p:spPr>
          <a:xfrm>
            <a:off x="6516745" y="1337591"/>
            <a:ext cx="462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Common Words in </a:t>
            </a:r>
            <a:r>
              <a:rPr lang="en-US" b="1" dirty="0">
                <a:solidFill>
                  <a:srgbClr val="C00000"/>
                </a:solidFill>
              </a:rPr>
              <a:t>Negative</a:t>
            </a:r>
            <a:r>
              <a:rPr lang="en-US" dirty="0"/>
              <a:t> Comments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7FB056-5782-13D2-213B-9BC2D2D5C656}"/>
              </a:ext>
            </a:extLst>
          </p:cNvPr>
          <p:cNvCxnSpPr/>
          <p:nvPr/>
        </p:nvCxnSpPr>
        <p:spPr>
          <a:xfrm>
            <a:off x="6229851" y="4545511"/>
            <a:ext cx="91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593F86-25B0-39E0-610F-A0A9CBBD2CC0}"/>
              </a:ext>
            </a:extLst>
          </p:cNvPr>
          <p:cNvCxnSpPr/>
          <p:nvPr/>
        </p:nvCxnSpPr>
        <p:spPr>
          <a:xfrm>
            <a:off x="6385426" y="4831261"/>
            <a:ext cx="91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693574-D504-7B0E-42E9-820D7B001562}"/>
              </a:ext>
            </a:extLst>
          </p:cNvPr>
          <p:cNvCxnSpPr/>
          <p:nvPr/>
        </p:nvCxnSpPr>
        <p:spPr>
          <a:xfrm>
            <a:off x="6424662" y="2246811"/>
            <a:ext cx="91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8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678D-8F81-E56A-F6A0-8C3C4097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658453"/>
          </a:xfrm>
        </p:spPr>
        <p:txBody>
          <a:bodyPr/>
          <a:lstStyle/>
          <a:p>
            <a:r>
              <a:rPr lang="en-US" dirty="0"/>
              <a:t>Exploring the Comment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CBE4-FA82-518B-0A02-7B9E54F6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2FC6-77F0-47C2-CFAF-FF79B68F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EF54-5C21-2713-7391-EED9F018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4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678D-8F81-E56A-F6A0-8C3C4097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658453"/>
          </a:xfrm>
        </p:spPr>
        <p:txBody>
          <a:bodyPr/>
          <a:lstStyle/>
          <a:p>
            <a:r>
              <a:rPr lang="en-US" dirty="0"/>
              <a:t>Creating the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CBE4-FA82-518B-0A02-7B9E54F6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2FC6-77F0-47C2-CFAF-FF79B68F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EF54-5C21-2713-7391-EED9F018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159EF0-AB4C-40D9-718F-25921B8F40F4}"/>
              </a:ext>
            </a:extLst>
          </p:cNvPr>
          <p:cNvSpPr/>
          <p:nvPr/>
        </p:nvSpPr>
        <p:spPr>
          <a:xfrm>
            <a:off x="1263316" y="1621510"/>
            <a:ext cx="3801979" cy="1614055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10CA6-7112-32F3-655F-7A0744F7CBCE}"/>
              </a:ext>
            </a:extLst>
          </p:cNvPr>
          <p:cNvSpPr txBox="1"/>
          <p:nvPr/>
        </p:nvSpPr>
        <p:spPr>
          <a:xfrm>
            <a:off x="1762691" y="1834789"/>
            <a:ext cx="18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parentPopularity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214EB-2E2B-060B-B59B-FD879DCA60AC}"/>
              </a:ext>
            </a:extLst>
          </p:cNvPr>
          <p:cNvSpPr txBox="1"/>
          <p:nvPr/>
        </p:nvSpPr>
        <p:spPr>
          <a:xfrm>
            <a:off x="2883885" y="224387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parentSentiment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C1682-76B4-BFEA-2B13-59D32B9D895F}"/>
              </a:ext>
            </a:extLst>
          </p:cNvPr>
          <p:cNvSpPr txBox="1"/>
          <p:nvPr/>
        </p:nvSpPr>
        <p:spPr>
          <a:xfrm>
            <a:off x="2068170" y="2673534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overallSentiment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7DC16-2CCD-6EC4-AD8F-139C81BB1162}"/>
              </a:ext>
            </a:extLst>
          </p:cNvPr>
          <p:cNvSpPr txBox="1"/>
          <p:nvPr/>
        </p:nvSpPr>
        <p:spPr>
          <a:xfrm>
            <a:off x="7603792" y="2243871"/>
            <a:ext cx="23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Comment’s Popularity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B20B9-5664-072B-A21E-8155989076DA}"/>
              </a:ext>
            </a:extLst>
          </p:cNvPr>
          <p:cNvCxnSpPr/>
          <p:nvPr/>
        </p:nvCxnSpPr>
        <p:spPr>
          <a:xfrm>
            <a:off x="5478463" y="2428537"/>
            <a:ext cx="16001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7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BBEA-2E89-C25E-4AA6-9C240600A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1508" y="1093112"/>
            <a:ext cx="4179570" cy="467177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Hatred, anger, and violence can destroy us: the politics of </a:t>
            </a:r>
            <a:r>
              <a:rPr lang="en-US" b="1" dirty="0"/>
              <a:t>polarization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is dangerous.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Rahul Gandhi</a:t>
            </a:r>
          </a:p>
        </p:txBody>
      </p:sp>
    </p:spTree>
    <p:extLst>
      <p:ext uri="{BB962C8B-B14F-4D97-AF65-F5344CB8AC3E}">
        <p14:creationId xmlns:p14="http://schemas.microsoft.com/office/powerpoint/2010/main" val="177763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A5F5-70F8-F96B-DACA-9500F536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26"/>
            <a:ext cx="7118684" cy="590298"/>
          </a:xfrm>
        </p:spPr>
        <p:txBody>
          <a:bodyPr/>
          <a:lstStyle/>
          <a:p>
            <a:r>
              <a:rPr lang="en-US" sz="1800" i="1" dirty="0"/>
              <a:t>Proposed</a:t>
            </a:r>
            <a:r>
              <a:rPr lang="en-US" dirty="0"/>
              <a:t> Roadmap to Polarization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4FAF-5467-761D-D0FA-989E2315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137D-5525-74A0-2865-387B87A0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EA079-D385-F498-903C-1632B394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D7B2B3B-2CA1-4440-2C6E-EB7E8422B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95626"/>
              </p:ext>
            </p:extLst>
          </p:nvPr>
        </p:nvGraphicFramePr>
        <p:xfrm>
          <a:off x="489284" y="2165015"/>
          <a:ext cx="11213431" cy="33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77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How many likes do you think a comment like this would receive? 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E30786-2E5A-7EE3-E892-EE0B28EEDA02}"/>
              </a:ext>
            </a:extLst>
          </p:cNvPr>
          <p:cNvSpPr/>
          <p:nvPr/>
        </p:nvSpPr>
        <p:spPr>
          <a:xfrm>
            <a:off x="4956393" y="4380670"/>
            <a:ext cx="5295464" cy="738119"/>
          </a:xfrm>
          <a:prstGeom prst="wedgeRoundRectCallout">
            <a:avLst>
              <a:gd name="adj1" fmla="val 55735"/>
              <a:gd name="adj2" fmla="val 42940"/>
              <a:gd name="adj3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9CF6C-71C6-E713-CE04-0EA3D0545750}"/>
              </a:ext>
            </a:extLst>
          </p:cNvPr>
          <p:cNvSpPr txBox="1"/>
          <p:nvPr/>
        </p:nvSpPr>
        <p:spPr>
          <a:xfrm>
            <a:off x="5043840" y="4565063"/>
            <a:ext cx="512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criminals belong in prison! LOCK THEM UP!</a:t>
            </a:r>
          </a:p>
        </p:txBody>
      </p:sp>
      <p:pic>
        <p:nvPicPr>
          <p:cNvPr id="13" name="Graphic 12" descr="Badge Heart with solid fill">
            <a:extLst>
              <a:ext uri="{FF2B5EF4-FFF2-40B4-BE49-F238E27FC236}">
                <a16:creationId xmlns:a16="http://schemas.microsoft.com/office/drawing/2014/main" id="{F547F3E7-695D-90BB-9F6E-762E7873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9663" y="5120619"/>
            <a:ext cx="365125" cy="365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EE08C-03AF-05C8-25D0-E97F603028C8}"/>
              </a:ext>
            </a:extLst>
          </p:cNvPr>
          <p:cNvSpPr txBox="1"/>
          <p:nvPr/>
        </p:nvSpPr>
        <p:spPr>
          <a:xfrm>
            <a:off x="9574629" y="51187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68A7E-579D-6FCE-403D-9047716E7208}"/>
              </a:ext>
            </a:extLst>
          </p:cNvPr>
          <p:cNvSpPr txBox="1"/>
          <p:nvPr/>
        </p:nvSpPr>
        <p:spPr>
          <a:xfrm>
            <a:off x="3581400" y="5615676"/>
            <a:ext cx="356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potentially </a:t>
            </a:r>
            <a:r>
              <a:rPr lang="en-US" b="1" dirty="0"/>
              <a:t>polarizing</a:t>
            </a:r>
            <a:r>
              <a:rPr lang="en-US" dirty="0"/>
              <a:t> sentiment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9116C7-5D2A-9A1C-AD64-5F74D12904A4}"/>
              </a:ext>
            </a:extLst>
          </p:cNvPr>
          <p:cNvCxnSpPr>
            <a:stCxn id="15" idx="0"/>
          </p:cNvCxnSpPr>
          <p:nvPr/>
        </p:nvCxnSpPr>
        <p:spPr>
          <a:xfrm flipV="1">
            <a:off x="5363138" y="5209674"/>
            <a:ext cx="183420" cy="40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77477-B63C-0FBB-34F4-D34748F3FC47}"/>
              </a:ext>
            </a:extLst>
          </p:cNvPr>
          <p:cNvSpPr txBox="1"/>
          <p:nvPr/>
        </p:nvSpPr>
        <p:spPr>
          <a:xfrm>
            <a:off x="9574629" y="5987290"/>
            <a:ext cx="24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Limited by its </a:t>
            </a:r>
            <a:r>
              <a:rPr lang="en-US" b="1" dirty="0"/>
              <a:t>visibility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B1A757-A4DA-343E-9E84-81CBFACD744F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9982200" y="5412675"/>
            <a:ext cx="813950" cy="57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2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How many likes do you think a comment like this would receive? 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E30786-2E5A-7EE3-E892-EE0B28EEDA02}"/>
              </a:ext>
            </a:extLst>
          </p:cNvPr>
          <p:cNvSpPr/>
          <p:nvPr/>
        </p:nvSpPr>
        <p:spPr>
          <a:xfrm>
            <a:off x="4956393" y="4380670"/>
            <a:ext cx="5295464" cy="738119"/>
          </a:xfrm>
          <a:prstGeom prst="wedgeRoundRectCallout">
            <a:avLst>
              <a:gd name="adj1" fmla="val 55735"/>
              <a:gd name="adj2" fmla="val 42940"/>
              <a:gd name="adj3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9CF6C-71C6-E713-CE04-0EA3D0545750}"/>
              </a:ext>
            </a:extLst>
          </p:cNvPr>
          <p:cNvSpPr txBox="1"/>
          <p:nvPr/>
        </p:nvSpPr>
        <p:spPr>
          <a:xfrm>
            <a:off x="5043840" y="4565063"/>
            <a:ext cx="512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criminals belong in prison! LOCK THEM UP!</a:t>
            </a:r>
          </a:p>
        </p:txBody>
      </p:sp>
      <p:pic>
        <p:nvPicPr>
          <p:cNvPr id="13" name="Graphic 12" descr="Badge Heart with solid fill">
            <a:extLst>
              <a:ext uri="{FF2B5EF4-FFF2-40B4-BE49-F238E27FC236}">
                <a16:creationId xmlns:a16="http://schemas.microsoft.com/office/drawing/2014/main" id="{F547F3E7-695D-90BB-9F6E-762E7873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9663" y="5120619"/>
            <a:ext cx="365125" cy="365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EE08C-03AF-05C8-25D0-E97F603028C8}"/>
              </a:ext>
            </a:extLst>
          </p:cNvPr>
          <p:cNvSpPr txBox="1"/>
          <p:nvPr/>
        </p:nvSpPr>
        <p:spPr>
          <a:xfrm>
            <a:off x="9574629" y="5118788"/>
            <a:ext cx="68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LOTS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7371AEB-16A1-194E-2006-284D53B6DE04}"/>
              </a:ext>
            </a:extLst>
          </p:cNvPr>
          <p:cNvSpPr/>
          <p:nvPr/>
        </p:nvSpPr>
        <p:spPr>
          <a:xfrm flipH="1">
            <a:off x="1573430" y="2477330"/>
            <a:ext cx="5295464" cy="1502309"/>
          </a:xfrm>
          <a:prstGeom prst="wedgeRoundRectCallout">
            <a:avLst>
              <a:gd name="adj1" fmla="val 57553"/>
              <a:gd name="adj2" fmla="val 3574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dge Heart with solid fill">
            <a:extLst>
              <a:ext uri="{FF2B5EF4-FFF2-40B4-BE49-F238E27FC236}">
                <a16:creationId xmlns:a16="http://schemas.microsoft.com/office/drawing/2014/main" id="{9B45015A-AA0F-55D0-D6E7-ED8D6CD7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5761" y="4015545"/>
            <a:ext cx="365125" cy="36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86FACB-1721-30EE-D151-348A1A5535BF}"/>
              </a:ext>
            </a:extLst>
          </p:cNvPr>
          <p:cNvSpPr txBox="1"/>
          <p:nvPr/>
        </p:nvSpPr>
        <p:spPr>
          <a:xfrm>
            <a:off x="2290727" y="4013714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-1,382,438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2DA10-6964-1888-DB2B-7CA5623E7579}"/>
              </a:ext>
            </a:extLst>
          </p:cNvPr>
          <p:cNvSpPr txBox="1"/>
          <p:nvPr/>
        </p:nvSpPr>
        <p:spPr>
          <a:xfrm>
            <a:off x="1688774" y="2633405"/>
            <a:ext cx="506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Politicians outlaw ice cream in all restaurants nationwide, citing concerns about rising costs. “This will be a major blow to Big Dairy,” the president shared in a press conference last week.</a:t>
            </a:r>
          </a:p>
        </p:txBody>
      </p:sp>
    </p:spTree>
    <p:extLst>
      <p:ext uri="{BB962C8B-B14F-4D97-AF65-F5344CB8AC3E}">
        <p14:creationId xmlns:p14="http://schemas.microsoft.com/office/powerpoint/2010/main" val="292053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How many likes do you think a comment like this would receive? 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E30786-2E5A-7EE3-E892-EE0B28EEDA02}"/>
              </a:ext>
            </a:extLst>
          </p:cNvPr>
          <p:cNvSpPr/>
          <p:nvPr/>
        </p:nvSpPr>
        <p:spPr>
          <a:xfrm>
            <a:off x="4956393" y="4380670"/>
            <a:ext cx="5295464" cy="738119"/>
          </a:xfrm>
          <a:prstGeom prst="wedgeRoundRectCallout">
            <a:avLst>
              <a:gd name="adj1" fmla="val 55735"/>
              <a:gd name="adj2" fmla="val 42940"/>
              <a:gd name="adj3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9CF6C-71C6-E713-CE04-0EA3D0545750}"/>
              </a:ext>
            </a:extLst>
          </p:cNvPr>
          <p:cNvSpPr txBox="1"/>
          <p:nvPr/>
        </p:nvSpPr>
        <p:spPr>
          <a:xfrm>
            <a:off x="5043840" y="4565063"/>
            <a:ext cx="512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criminals belong in prison! LOCK THEM UP!</a:t>
            </a:r>
          </a:p>
        </p:txBody>
      </p:sp>
      <p:pic>
        <p:nvPicPr>
          <p:cNvPr id="13" name="Graphic 12" descr="Badge Heart with solid fill">
            <a:extLst>
              <a:ext uri="{FF2B5EF4-FFF2-40B4-BE49-F238E27FC236}">
                <a16:creationId xmlns:a16="http://schemas.microsoft.com/office/drawing/2014/main" id="{F547F3E7-695D-90BB-9F6E-762E7873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9663" y="5120619"/>
            <a:ext cx="365125" cy="365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EE08C-03AF-05C8-25D0-E97F603028C8}"/>
              </a:ext>
            </a:extLst>
          </p:cNvPr>
          <p:cNvSpPr txBox="1"/>
          <p:nvPr/>
        </p:nvSpPr>
        <p:spPr>
          <a:xfrm>
            <a:off x="9574629" y="5118788"/>
            <a:ext cx="79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-LOTS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7371AEB-16A1-194E-2006-284D53B6DE04}"/>
              </a:ext>
            </a:extLst>
          </p:cNvPr>
          <p:cNvSpPr/>
          <p:nvPr/>
        </p:nvSpPr>
        <p:spPr>
          <a:xfrm flipH="1">
            <a:off x="1573430" y="2477330"/>
            <a:ext cx="5295464" cy="1502309"/>
          </a:xfrm>
          <a:prstGeom prst="wedgeRoundRectCallout">
            <a:avLst>
              <a:gd name="adj1" fmla="val 57553"/>
              <a:gd name="adj2" fmla="val 3574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dge Heart with solid fill">
            <a:extLst>
              <a:ext uri="{FF2B5EF4-FFF2-40B4-BE49-F238E27FC236}">
                <a16:creationId xmlns:a16="http://schemas.microsoft.com/office/drawing/2014/main" id="{9B45015A-AA0F-55D0-D6E7-ED8D6CD7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5761" y="4015545"/>
            <a:ext cx="365125" cy="36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86FACB-1721-30EE-D151-348A1A5535BF}"/>
              </a:ext>
            </a:extLst>
          </p:cNvPr>
          <p:cNvSpPr txBox="1"/>
          <p:nvPr/>
        </p:nvSpPr>
        <p:spPr>
          <a:xfrm>
            <a:off x="2290727" y="4013714"/>
            <a:ext cx="114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3,583,294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2DA10-6964-1888-DB2B-7CA5623E7579}"/>
              </a:ext>
            </a:extLst>
          </p:cNvPr>
          <p:cNvSpPr txBox="1"/>
          <p:nvPr/>
        </p:nvSpPr>
        <p:spPr>
          <a:xfrm>
            <a:off x="1688774" y="2633405"/>
            <a:ext cx="506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Last, week thousands of migrants from Ukraine entered the United States seeking refuge from ongoing turmoil in their homes. US services welcomed them to safety. #</a:t>
            </a:r>
            <a:r>
              <a:rPr lang="en-US" dirty="0" err="1">
                <a:solidFill>
                  <a:schemeClr val="bg1"/>
                </a:solidFill>
              </a:rPr>
              <a:t>StandWithUkraine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5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DC1A64-DDA6-C722-3DAE-B7455B8F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21" y="892177"/>
            <a:ext cx="9593179" cy="1325563"/>
          </a:xfrm>
        </p:spPr>
        <p:txBody>
          <a:bodyPr/>
          <a:lstStyle/>
          <a:p>
            <a:r>
              <a:rPr lang="en-US" dirty="0"/>
              <a:t>How can we understand what’s going on here?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C6AD5-2885-AFE6-745F-A168AFBB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DAB6B-0ACD-221C-7924-1FB9B770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B2CFA-F96D-89A4-E3E2-61C78FAB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697078-97C1-3790-93D4-F7053D1D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85" y="3140687"/>
            <a:ext cx="5126799" cy="16996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D2B595-0B8B-05A7-D90F-4C0A729F434F}"/>
              </a:ext>
            </a:extLst>
          </p:cNvPr>
          <p:cNvSpPr txBox="1"/>
          <p:nvPr/>
        </p:nvSpPr>
        <p:spPr>
          <a:xfrm>
            <a:off x="3092120" y="2237692"/>
            <a:ext cx="279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</a:t>
            </a:r>
            <a:r>
              <a:rPr lang="en-US" dirty="0"/>
              <a:t> of ‘parent’ post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FD1DDF-4E86-EBF5-39D4-AAFBD6A88EF5}"/>
              </a:ext>
            </a:extLst>
          </p:cNvPr>
          <p:cNvSpPr txBox="1"/>
          <p:nvPr/>
        </p:nvSpPr>
        <p:spPr>
          <a:xfrm>
            <a:off x="1871746" y="4436690"/>
            <a:ext cx="28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Popularity</a:t>
            </a:r>
            <a:r>
              <a:rPr lang="en-US" dirty="0"/>
              <a:t> of ‘parent’ post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7231F-32EA-C07B-8CCB-A707B50B00EA}"/>
              </a:ext>
            </a:extLst>
          </p:cNvPr>
          <p:cNvSpPr txBox="1"/>
          <p:nvPr/>
        </p:nvSpPr>
        <p:spPr>
          <a:xfrm>
            <a:off x="9339833" y="3285066"/>
            <a:ext cx="260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</a:t>
            </a:r>
            <a:r>
              <a:rPr lang="en-US" dirty="0"/>
              <a:t> of ‘child’ 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44A0C-DAA9-EB5B-9CB2-7DC24FBB185E}"/>
              </a:ext>
            </a:extLst>
          </p:cNvPr>
          <p:cNvSpPr txBox="1"/>
          <p:nvPr/>
        </p:nvSpPr>
        <p:spPr>
          <a:xfrm>
            <a:off x="8057151" y="5156838"/>
            <a:ext cx="263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Popularity</a:t>
            </a:r>
            <a:r>
              <a:rPr lang="en-US" dirty="0"/>
              <a:t> of ‘child’ post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A18E62-6E88-4F74-6C53-0BF4E592696F}"/>
              </a:ext>
            </a:extLst>
          </p:cNvPr>
          <p:cNvCxnSpPr>
            <a:stCxn id="24" idx="2"/>
          </p:cNvCxnSpPr>
          <p:nvPr/>
        </p:nvCxnSpPr>
        <p:spPr>
          <a:xfrm>
            <a:off x="4487791" y="2607024"/>
            <a:ext cx="697824" cy="4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486E0C-C25F-2C01-B2FC-FA4CB44D321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286044" y="4114800"/>
            <a:ext cx="2043950" cy="32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965648-B561-6E54-0F4D-F9AA2183FC1E}"/>
              </a:ext>
            </a:extLst>
          </p:cNvPr>
          <p:cNvCxnSpPr>
            <a:stCxn id="27" idx="0"/>
          </p:cNvCxnSpPr>
          <p:nvPr/>
        </p:nvCxnSpPr>
        <p:spPr>
          <a:xfrm flipV="1">
            <a:off x="9377032" y="4840370"/>
            <a:ext cx="392614" cy="31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CAA9CE-F629-8ED1-D443-040F2A65C3DC}"/>
              </a:ext>
            </a:extLst>
          </p:cNvPr>
          <p:cNvCxnSpPr>
            <a:stCxn id="26" idx="1"/>
          </p:cNvCxnSpPr>
          <p:nvPr/>
        </p:nvCxnSpPr>
        <p:spPr>
          <a:xfrm flipH="1">
            <a:off x="8999625" y="3469732"/>
            <a:ext cx="340208" cy="5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8F3887-A42E-B99C-E9C5-54DAF342932E}"/>
              </a:ext>
            </a:extLst>
          </p:cNvPr>
          <p:cNvSpPr txBox="1"/>
          <p:nvPr/>
        </p:nvSpPr>
        <p:spPr>
          <a:xfrm>
            <a:off x="445479" y="5612330"/>
            <a:ext cx="4704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better to look than </a:t>
            </a:r>
            <a:r>
              <a:rPr lang="en-US" sz="2400" b="1" dirty="0">
                <a:solidFill>
                  <a:srgbClr val="FF5700"/>
                </a:solidFill>
              </a:rPr>
              <a:t>Reddit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36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F42B-AB53-D655-0B4B-7BB03AF2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5429-3D8C-A739-6153-DDA31648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6B6F-5FF7-2374-8181-44114204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1D3C-79AA-2C74-CDC9-EFD8CC8D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A3673-8189-6184-5D74-F79B7C8717ED}"/>
              </a:ext>
            </a:extLst>
          </p:cNvPr>
          <p:cNvSpPr txBox="1"/>
          <p:nvPr/>
        </p:nvSpPr>
        <p:spPr>
          <a:xfrm>
            <a:off x="697831" y="1690688"/>
            <a:ext cx="10796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relationships exist among the content (defined by sentiment and topic) and popularity of a post and the content and popularity of its replies?</a:t>
            </a:r>
          </a:p>
          <a:p>
            <a:pPr lvl="2">
              <a:spcAft>
                <a:spcPts val="120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We think </a:t>
            </a:r>
            <a:r>
              <a:rPr lang="en-US" sz="2000" dirty="0">
                <a:solidFill>
                  <a:schemeClr val="tx2"/>
                </a:solidFill>
              </a:rPr>
              <a:t>posts with negative sentiment in response to unpopular posts will receive more likes, and vice versa. </a:t>
            </a:r>
            <a:endParaRPr lang="en-US" sz="2000" b="1" dirty="0">
              <a:solidFill>
                <a:schemeClr val="tx2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Are these relationships universal, or do they look different in different areas (platform, topic)?</a:t>
            </a:r>
          </a:p>
          <a:p>
            <a:pPr lvl="2">
              <a:spcAft>
                <a:spcPts val="120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We think </a:t>
            </a:r>
            <a:r>
              <a:rPr lang="en-US" sz="2000" dirty="0">
                <a:solidFill>
                  <a:schemeClr val="tx2"/>
                </a:solidFill>
              </a:rPr>
              <a:t>they are not universal. Topics like politics, climate change, or abortion might have more polarized comment sections.</a:t>
            </a:r>
            <a:endParaRPr lang="en-US" sz="2000" b="1" dirty="0">
              <a:solidFill>
                <a:schemeClr val="tx2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 these relationships tell us anything about online polarization of opinion? What next steps might these findings suggest?</a:t>
            </a:r>
          </a:p>
        </p:txBody>
      </p:sp>
    </p:spTree>
    <p:extLst>
      <p:ext uri="{BB962C8B-B14F-4D97-AF65-F5344CB8AC3E}">
        <p14:creationId xmlns:p14="http://schemas.microsoft.com/office/powerpoint/2010/main" val="81985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B764-8F59-C987-85B4-FCACDF10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7342D1-902C-38CD-566D-8CA742B0911D}"/>
              </a:ext>
            </a:extLst>
          </p:cNvPr>
          <p:cNvGrpSpPr/>
          <p:nvPr/>
        </p:nvGrpSpPr>
        <p:grpSpPr>
          <a:xfrm>
            <a:off x="838200" y="1690688"/>
            <a:ext cx="10515600" cy="4204786"/>
            <a:chOff x="838200" y="1690688"/>
            <a:chExt cx="10515600" cy="4204786"/>
          </a:xfrm>
        </p:grpSpPr>
        <p:sp>
          <p:nvSpPr>
            <p:cNvPr id="9" name="Pie 8">
              <a:extLst>
                <a:ext uri="{FF2B5EF4-FFF2-40B4-BE49-F238E27FC236}">
                  <a16:creationId xmlns:a16="http://schemas.microsoft.com/office/drawing/2014/main" id="{140E67D4-9FB0-5391-E0E2-1430F906F248}"/>
                </a:ext>
              </a:extLst>
            </p:cNvPr>
            <p:cNvSpPr/>
            <p:nvPr/>
          </p:nvSpPr>
          <p:spPr>
            <a:xfrm>
              <a:off x="838200" y="1690688"/>
              <a:ext cx="4204786" cy="4204786"/>
            </a:xfrm>
            <a:prstGeom prst="pie">
              <a:avLst>
                <a:gd name="adj1" fmla="val 5400000"/>
                <a:gd name="adj2" fmla="val 16200000"/>
              </a:avLst>
            </a:prstGeom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9F1D1E1-50D8-5703-993A-3D015199969D}"/>
                </a:ext>
              </a:extLst>
            </p:cNvPr>
            <p:cNvSpPr/>
            <p:nvPr/>
          </p:nvSpPr>
          <p:spPr>
            <a:xfrm>
              <a:off x="2940593" y="1690688"/>
              <a:ext cx="8413207" cy="4204786"/>
            </a:xfrm>
            <a:custGeom>
              <a:avLst/>
              <a:gdLst>
                <a:gd name="connsiteX0" fmla="*/ 0 w 8413207"/>
                <a:gd name="connsiteY0" fmla="*/ 0 h 4204786"/>
                <a:gd name="connsiteX1" fmla="*/ 8413207 w 8413207"/>
                <a:gd name="connsiteY1" fmla="*/ 0 h 4204786"/>
                <a:gd name="connsiteX2" fmla="*/ 8413207 w 8413207"/>
                <a:gd name="connsiteY2" fmla="*/ 4204786 h 4204786"/>
                <a:gd name="connsiteX3" fmla="*/ 0 w 8413207"/>
                <a:gd name="connsiteY3" fmla="*/ 4204786 h 4204786"/>
                <a:gd name="connsiteX4" fmla="*/ 0 w 8413207"/>
                <a:gd name="connsiteY4" fmla="*/ 0 h 420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3207" h="4204786">
                  <a:moveTo>
                    <a:pt x="0" y="0"/>
                  </a:moveTo>
                  <a:lnTo>
                    <a:pt x="8413207" y="0"/>
                  </a:lnTo>
                  <a:lnTo>
                    <a:pt x="8413207" y="4204786"/>
                  </a:lnTo>
                  <a:lnTo>
                    <a:pt x="0" y="420478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4339954" bIns="3076698" numCol="1" spcCol="1270" anchor="ctr" anchorCtr="0">
              <a:noAutofit/>
            </a:bodyPr>
            <a:lstStyle/>
            <a:p>
              <a:pPr marL="0" lvl="0" indent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Phase 3: Broader Implications</a:t>
              </a:r>
            </a:p>
          </p:txBody>
        </p:sp>
        <p:sp>
          <p:nvSpPr>
            <p:cNvPr id="11" name="Pie 10">
              <a:extLst>
                <a:ext uri="{FF2B5EF4-FFF2-40B4-BE49-F238E27FC236}">
                  <a16:creationId xmlns:a16="http://schemas.microsoft.com/office/drawing/2014/main" id="{3C249D43-CBD8-B161-56B2-1F13D4413F17}"/>
                </a:ext>
              </a:extLst>
            </p:cNvPr>
            <p:cNvSpPr/>
            <p:nvPr/>
          </p:nvSpPr>
          <p:spPr>
            <a:xfrm>
              <a:off x="1574038" y="2952126"/>
              <a:ext cx="2733108" cy="2733108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2F96E9D-35A5-AD15-1596-4F7FC2A9D0AB}"/>
                </a:ext>
              </a:extLst>
            </p:cNvPr>
            <p:cNvSpPr/>
            <p:nvPr/>
          </p:nvSpPr>
          <p:spPr>
            <a:xfrm>
              <a:off x="2940593" y="2952126"/>
              <a:ext cx="8413207" cy="2733108"/>
            </a:xfrm>
            <a:custGeom>
              <a:avLst/>
              <a:gdLst>
                <a:gd name="connsiteX0" fmla="*/ 0 w 8413207"/>
                <a:gd name="connsiteY0" fmla="*/ 0 h 2733108"/>
                <a:gd name="connsiteX1" fmla="*/ 8413207 w 8413207"/>
                <a:gd name="connsiteY1" fmla="*/ 0 h 2733108"/>
                <a:gd name="connsiteX2" fmla="*/ 8413207 w 8413207"/>
                <a:gd name="connsiteY2" fmla="*/ 2733108 h 2733108"/>
                <a:gd name="connsiteX3" fmla="*/ 0 w 8413207"/>
                <a:gd name="connsiteY3" fmla="*/ 2733108 h 2733108"/>
                <a:gd name="connsiteX4" fmla="*/ 0 w 8413207"/>
                <a:gd name="connsiteY4" fmla="*/ 0 h 273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3207" h="2733108">
                  <a:moveTo>
                    <a:pt x="0" y="0"/>
                  </a:moveTo>
                  <a:lnTo>
                    <a:pt x="8413207" y="0"/>
                  </a:lnTo>
                  <a:lnTo>
                    <a:pt x="8413207" y="2733108"/>
                  </a:lnTo>
                  <a:lnTo>
                    <a:pt x="0" y="273310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4339954" bIns="1605024" numCol="1" spcCol="1270" anchor="ctr" anchorCtr="0">
              <a:noAutofit/>
            </a:bodyPr>
            <a:lstStyle/>
            <a:p>
              <a:pPr marL="0" lvl="0" indent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Phase 2: Wider Search</a:t>
              </a:r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F5A147BB-2BE8-BCF1-58AE-0991AF8A1C2F}"/>
                </a:ext>
              </a:extLst>
            </p:cNvPr>
            <p:cNvSpPr/>
            <p:nvPr/>
          </p:nvSpPr>
          <p:spPr>
            <a:xfrm>
              <a:off x="2309875" y="4213560"/>
              <a:ext cx="1261434" cy="1261434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9AE7769-6C27-6BB8-EEE2-4353A9B0208C}"/>
                </a:ext>
              </a:extLst>
            </p:cNvPr>
            <p:cNvSpPr/>
            <p:nvPr/>
          </p:nvSpPr>
          <p:spPr>
            <a:xfrm>
              <a:off x="2940593" y="4213560"/>
              <a:ext cx="8413207" cy="1261434"/>
            </a:xfrm>
            <a:custGeom>
              <a:avLst/>
              <a:gdLst>
                <a:gd name="connsiteX0" fmla="*/ 0 w 8413207"/>
                <a:gd name="connsiteY0" fmla="*/ 0 h 1261434"/>
                <a:gd name="connsiteX1" fmla="*/ 8413207 w 8413207"/>
                <a:gd name="connsiteY1" fmla="*/ 0 h 1261434"/>
                <a:gd name="connsiteX2" fmla="*/ 8413207 w 8413207"/>
                <a:gd name="connsiteY2" fmla="*/ 1261434 h 1261434"/>
                <a:gd name="connsiteX3" fmla="*/ 0 w 8413207"/>
                <a:gd name="connsiteY3" fmla="*/ 1261434 h 1261434"/>
                <a:gd name="connsiteX4" fmla="*/ 0 w 8413207"/>
                <a:gd name="connsiteY4" fmla="*/ 0 h 126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3207" h="1261434">
                  <a:moveTo>
                    <a:pt x="0" y="0"/>
                  </a:moveTo>
                  <a:lnTo>
                    <a:pt x="8413207" y="0"/>
                  </a:lnTo>
                  <a:lnTo>
                    <a:pt x="8413207" y="1261434"/>
                  </a:lnTo>
                  <a:lnTo>
                    <a:pt x="0" y="126143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4339954" bIns="133350" numCol="1" spcCol="1270" anchor="ctr" anchorCtr="0">
              <a:noAutofit/>
            </a:bodyPr>
            <a:lstStyle/>
            <a:p>
              <a:pPr marL="0" lvl="0" indent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Phase 1: Case Study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7CE83B6-1B7B-3727-768A-EADC06643683}"/>
                </a:ext>
              </a:extLst>
            </p:cNvPr>
            <p:cNvSpPr/>
            <p:nvPr/>
          </p:nvSpPr>
          <p:spPr>
            <a:xfrm>
              <a:off x="7147196" y="1690688"/>
              <a:ext cx="4206603" cy="1261438"/>
            </a:xfrm>
            <a:custGeom>
              <a:avLst/>
              <a:gdLst>
                <a:gd name="connsiteX0" fmla="*/ 0 w 4206603"/>
                <a:gd name="connsiteY0" fmla="*/ 0 h 1261438"/>
                <a:gd name="connsiteX1" fmla="*/ 4206603 w 4206603"/>
                <a:gd name="connsiteY1" fmla="*/ 0 h 1261438"/>
                <a:gd name="connsiteX2" fmla="*/ 4206603 w 4206603"/>
                <a:gd name="connsiteY2" fmla="*/ 1261438 h 1261438"/>
                <a:gd name="connsiteX3" fmla="*/ 0 w 4206603"/>
                <a:gd name="connsiteY3" fmla="*/ 1261438 h 1261438"/>
                <a:gd name="connsiteX4" fmla="*/ 0 w 4206603"/>
                <a:gd name="connsiteY4" fmla="*/ 0 h 126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603" h="1261438">
                  <a:moveTo>
                    <a:pt x="0" y="0"/>
                  </a:moveTo>
                  <a:lnTo>
                    <a:pt x="4206603" y="0"/>
                  </a:lnTo>
                  <a:lnTo>
                    <a:pt x="4206603" y="1261438"/>
                  </a:lnTo>
                  <a:lnTo>
                    <a:pt x="0" y="126143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Looked for key takeaways and lessons learned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Thought about limitations of our project and how it could be scaled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994ECCC-BBAF-5482-57B4-330F707AA950}"/>
                </a:ext>
              </a:extLst>
            </p:cNvPr>
            <p:cNvSpPr/>
            <p:nvPr/>
          </p:nvSpPr>
          <p:spPr>
            <a:xfrm>
              <a:off x="7147196" y="2952126"/>
              <a:ext cx="4206603" cy="1261434"/>
            </a:xfrm>
            <a:custGeom>
              <a:avLst/>
              <a:gdLst>
                <a:gd name="connsiteX0" fmla="*/ 0 w 4206603"/>
                <a:gd name="connsiteY0" fmla="*/ 0 h 1261434"/>
                <a:gd name="connsiteX1" fmla="*/ 4206603 w 4206603"/>
                <a:gd name="connsiteY1" fmla="*/ 0 h 1261434"/>
                <a:gd name="connsiteX2" fmla="*/ 4206603 w 4206603"/>
                <a:gd name="connsiteY2" fmla="*/ 1261434 h 1261434"/>
                <a:gd name="connsiteX3" fmla="*/ 0 w 4206603"/>
                <a:gd name="connsiteY3" fmla="*/ 1261434 h 1261434"/>
                <a:gd name="connsiteX4" fmla="*/ 0 w 4206603"/>
                <a:gd name="connsiteY4" fmla="*/ 0 h 126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603" h="1261434">
                  <a:moveTo>
                    <a:pt x="0" y="0"/>
                  </a:moveTo>
                  <a:lnTo>
                    <a:pt x="4206603" y="0"/>
                  </a:lnTo>
                  <a:lnTo>
                    <a:pt x="4206603" y="1261434"/>
                  </a:lnTo>
                  <a:lnTo>
                    <a:pt x="0" y="126143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Looked across Reddit comment sections in a variety of topic areas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Saw how our model did (or didn’t) hold up for different themes 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27E8BD5-0B2A-1B0C-8580-34414D4BA38A}"/>
                </a:ext>
              </a:extLst>
            </p:cNvPr>
            <p:cNvSpPr/>
            <p:nvPr/>
          </p:nvSpPr>
          <p:spPr>
            <a:xfrm>
              <a:off x="7147196" y="4213560"/>
              <a:ext cx="4206603" cy="1261434"/>
            </a:xfrm>
            <a:custGeom>
              <a:avLst/>
              <a:gdLst>
                <a:gd name="connsiteX0" fmla="*/ 0 w 4206603"/>
                <a:gd name="connsiteY0" fmla="*/ 0 h 1261434"/>
                <a:gd name="connsiteX1" fmla="*/ 4206603 w 4206603"/>
                <a:gd name="connsiteY1" fmla="*/ 0 h 1261434"/>
                <a:gd name="connsiteX2" fmla="*/ 4206603 w 4206603"/>
                <a:gd name="connsiteY2" fmla="*/ 1261434 h 1261434"/>
                <a:gd name="connsiteX3" fmla="*/ 0 w 4206603"/>
                <a:gd name="connsiteY3" fmla="*/ 1261434 h 1261434"/>
                <a:gd name="connsiteX4" fmla="*/ 0 w 4206603"/>
                <a:gd name="connsiteY4" fmla="*/ 0 h 126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603" h="1261434">
                  <a:moveTo>
                    <a:pt x="0" y="0"/>
                  </a:moveTo>
                  <a:lnTo>
                    <a:pt x="4206603" y="0"/>
                  </a:lnTo>
                  <a:lnTo>
                    <a:pt x="4206603" y="1261434"/>
                  </a:lnTo>
                  <a:lnTo>
                    <a:pt x="0" y="126143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Examined the comment section to the most downvoted Reddit post to date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Created a model that can help answer our questions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22B7-8BA4-A237-2198-B523BC6A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5B56-5F23-48A6-AF2E-6F932834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5CCE6-5C0D-2861-2FAA-F93852BE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0009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Monoline</Template>
  <TotalTime>498</TotalTime>
  <Words>915</Words>
  <Application>Microsoft Macintosh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Monoline</vt:lpstr>
      <vt:lpstr>Passion &amp; Polarization</vt:lpstr>
      <vt:lpstr>Hatred, anger, and violence can destroy us: the politics of polarization is dangerous.  Rahul Gandhi</vt:lpstr>
      <vt:lpstr>Proposed Roadmap to Polarization</vt:lpstr>
      <vt:lpstr>An Example…</vt:lpstr>
      <vt:lpstr>An Example…</vt:lpstr>
      <vt:lpstr>An Example…</vt:lpstr>
      <vt:lpstr>How can we understand what’s going on here?</vt:lpstr>
      <vt:lpstr>Our Research Questions</vt:lpstr>
      <vt:lpstr>What we did</vt:lpstr>
      <vt:lpstr>Phase 1: Case Study</vt:lpstr>
      <vt:lpstr>/R/StarWarsBattlefront</vt:lpstr>
      <vt:lpstr>/R/StarWarsBattlefront</vt:lpstr>
      <vt:lpstr>Scraping Reddit data</vt:lpstr>
      <vt:lpstr>Exploring the Comment Data</vt:lpstr>
      <vt:lpstr>Exploring the Comment Data</vt:lpstr>
      <vt:lpstr>Creating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Passion &amp; Polarization</dc:title>
  <dc:creator>David Amiel</dc:creator>
  <cp:lastModifiedBy>David Amiel</cp:lastModifiedBy>
  <cp:revision>7</cp:revision>
  <dcterms:created xsi:type="dcterms:W3CDTF">2022-04-30T13:37:19Z</dcterms:created>
  <dcterms:modified xsi:type="dcterms:W3CDTF">2022-04-30T22:40:14Z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