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132" r:id="rId2"/>
    <p:sldId id="2202" r:id="rId3"/>
    <p:sldId id="2139" r:id="rId4"/>
    <p:sldId id="2156" r:id="rId5"/>
    <p:sldId id="2204" r:id="rId6"/>
    <p:sldId id="2205" r:id="rId7"/>
    <p:sldId id="2203" r:id="rId8"/>
    <p:sldId id="2160" r:id="rId9"/>
    <p:sldId id="2158" r:id="rId10"/>
    <p:sldId id="2142" r:id="rId11"/>
    <p:sldId id="2144" r:id="rId12"/>
    <p:sldId id="2143" r:id="rId13"/>
    <p:sldId id="2187" r:id="rId14"/>
    <p:sldId id="2188" r:id="rId15"/>
    <p:sldId id="2189" r:id="rId16"/>
    <p:sldId id="2207" r:id="rId17"/>
    <p:sldId id="2164" r:id="rId18"/>
    <p:sldId id="2192" r:id="rId19"/>
    <p:sldId id="2200" r:id="rId20"/>
    <p:sldId id="2191" r:id="rId21"/>
    <p:sldId id="2193" r:id="rId22"/>
    <p:sldId id="2194" r:id="rId23"/>
    <p:sldId id="2195" r:id="rId24"/>
    <p:sldId id="2198" r:id="rId25"/>
    <p:sldId id="2199" r:id="rId26"/>
    <p:sldId id="2176" r:id="rId27"/>
    <p:sldId id="2165" r:id="rId28"/>
    <p:sldId id="2166" r:id="rId29"/>
    <p:sldId id="2167" r:id="rId30"/>
    <p:sldId id="2168" r:id="rId31"/>
    <p:sldId id="2180" r:id="rId32"/>
    <p:sldId id="2169" r:id="rId33"/>
    <p:sldId id="2178" r:id="rId34"/>
    <p:sldId id="2170" r:id="rId35"/>
    <p:sldId id="2171" r:id="rId36"/>
    <p:sldId id="2181" r:id="rId37"/>
    <p:sldId id="2172" r:id="rId38"/>
    <p:sldId id="2173" r:id="rId39"/>
    <p:sldId id="2184" r:id="rId40"/>
    <p:sldId id="2183" r:id="rId41"/>
    <p:sldId id="2182" r:id="rId42"/>
    <p:sldId id="2196" r:id="rId43"/>
    <p:sldId id="2174" r:id="rId44"/>
    <p:sldId id="2201" r:id="rId45"/>
    <p:sldId id="2175" r:id="rId46"/>
    <p:sldId id="2206" r:id="rId47"/>
    <p:sldId id="2185" r:id="rId48"/>
    <p:sldId id="2149" r:id="rId49"/>
    <p:sldId id="302" r:id="rId50"/>
    <p:sldId id="2159" r:id="rId51"/>
    <p:sldId id="2161" r:id="rId52"/>
    <p:sldId id="2140" r:id="rId53"/>
  </p:sldIdLst>
  <p:sldSz cx="12192000" cy="6858000"/>
  <p:notesSz cx="7010400" cy="92964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orient="horz" pos="960" userDrawn="1">
          <p15:clr>
            <a:srgbClr val="A4A3A4"/>
          </p15:clr>
        </p15:guide>
        <p15:guide id="3" orient="horz" pos="3888" userDrawn="1">
          <p15:clr>
            <a:srgbClr val="A4A3A4"/>
          </p15:clr>
        </p15:guide>
        <p15:guide id="4" pos="456" userDrawn="1">
          <p15:clr>
            <a:srgbClr val="A4A3A4"/>
          </p15:clr>
        </p15:guide>
        <p15:guide id="5" pos="7296"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C6569"/>
    <a:srgbClr val="5E7361"/>
    <a:srgbClr val="002E6D"/>
    <a:srgbClr val="272626"/>
    <a:srgbClr val="AB162B"/>
    <a:srgbClr val="B2B7BB"/>
    <a:srgbClr val="C78A3D"/>
    <a:srgbClr val="C4122F"/>
    <a:srgbClr val="343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EE010-8DF9-41C9-833F-858A1904E0E3}" v="629" dt="2024-08-08T03:53:31.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1042" y="72"/>
      </p:cViewPr>
      <p:guideLst>
        <p:guide orient="horz" pos="720"/>
        <p:guide orient="horz" pos="960"/>
        <p:guide orient="horz" pos="3888"/>
        <p:guide pos="456"/>
        <p:guide pos="729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50449CD-19C8-44C0-A36B-1667EDB1312B}" type="datetimeFigureOut">
              <a:rPr lang="en-US" smtClean="0"/>
              <a:t>8/8/2024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5C7A2D6-6A74-4789-8A27-67CDFFE8E463}" type="slidenum">
              <a:rPr lang="en-US" smtClean="0"/>
              <a:t>‹#›</a:t>
            </a:fld>
            <a:endParaRPr lang="en-US"/>
          </a:p>
        </p:txBody>
      </p:sp>
    </p:spTree>
    <p:extLst>
      <p:ext uri="{BB962C8B-B14F-4D97-AF65-F5344CB8AC3E}">
        <p14:creationId xmlns:p14="http://schemas.microsoft.com/office/powerpoint/2010/main" val="2909079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14C511E-AA3B-43E3-B946-406AB5E4C4BB}" type="datetimeFigureOut">
              <a:rPr lang="en-US" smtClean="0"/>
              <a:pPr/>
              <a:t>8/8/2024</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8E4A049-8685-4352-9DC2-828F08FD542B}" type="slidenum">
              <a:rPr lang="en-US" smtClean="0"/>
              <a:pPr/>
              <a:t>‹#›</a:t>
            </a:fld>
            <a:endParaRPr lang="en-US"/>
          </a:p>
        </p:txBody>
      </p:sp>
    </p:spTree>
    <p:extLst>
      <p:ext uri="{BB962C8B-B14F-4D97-AF65-F5344CB8AC3E}">
        <p14:creationId xmlns:p14="http://schemas.microsoft.com/office/powerpoint/2010/main" val="54425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8E4A049-8685-4352-9DC2-828F08FD542B}" type="slidenum">
              <a:rPr lang="en-US" smtClean="0"/>
              <a:pPr/>
              <a:t>1</a:t>
            </a:fld>
            <a:endParaRPr lang="en-US"/>
          </a:p>
        </p:txBody>
      </p:sp>
    </p:spTree>
    <p:extLst>
      <p:ext uri="{BB962C8B-B14F-4D97-AF65-F5344CB8AC3E}">
        <p14:creationId xmlns:p14="http://schemas.microsoft.com/office/powerpoint/2010/main" val="3337925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quantity is the expected length of an LCS of d strings with prefixes a1, . . . , ad, respectively, and d suffixes whose lengths sum to n and whose characters are independently and uniformly chosen from Σ [16].</a:t>
            </a:r>
            <a:br>
              <a:rPr lang="en-US" dirty="0"/>
            </a:br>
            <a:r>
              <a:rPr lang="en-US" dirty="0"/>
              <a:t>It is increasing, so by lower bounding it we can also lower bound its associated </a:t>
            </a:r>
            <a:r>
              <a:rPr lang="en-US" dirty="0" err="1"/>
              <a:t>chvatal</a:t>
            </a:r>
            <a:r>
              <a:rPr lang="en-US" dirty="0"/>
              <a:t> </a:t>
            </a:r>
            <a:r>
              <a:rPr lang="en-US" dirty="0" err="1"/>
              <a:t>sankoff</a:t>
            </a:r>
            <a:r>
              <a:rPr lang="en-US" dirty="0"/>
              <a:t> constant.</a:t>
            </a:r>
          </a:p>
        </p:txBody>
      </p:sp>
      <p:sp>
        <p:nvSpPr>
          <p:cNvPr id="4" name="Slide Number Placeholder 3"/>
          <p:cNvSpPr>
            <a:spLocks noGrp="1"/>
          </p:cNvSpPr>
          <p:nvPr>
            <p:ph type="sldNum" sz="quarter" idx="5"/>
          </p:nvPr>
        </p:nvSpPr>
        <p:spPr/>
        <p:txBody>
          <a:bodyPr/>
          <a:lstStyle/>
          <a:p>
            <a:fld id="{78E4A049-8685-4352-9DC2-828F08FD542B}" type="slidenum">
              <a:rPr lang="en-US" smtClean="0"/>
              <a:pPr/>
              <a:t>13</a:t>
            </a:fld>
            <a:endParaRPr lang="en-US"/>
          </a:p>
        </p:txBody>
      </p:sp>
    </p:spTree>
    <p:extLst>
      <p:ext uri="{BB962C8B-B14F-4D97-AF65-F5344CB8AC3E}">
        <p14:creationId xmlns:p14="http://schemas.microsoft.com/office/powerpoint/2010/main" val="91000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inequality states that if all the strings start with the same character, then the expected length of the LCS of all of them, permitting n random extra characters, is at least 1 (the first character) plus the average of the expected length of the LCS of the strings obtained by removing the first character and adding d of the n random characters [16].</a:t>
            </a:r>
            <a:br>
              <a:rPr lang="en-US" dirty="0"/>
            </a:br>
            <a:r>
              <a:rPr lang="en-US" dirty="0" err="1"/>
              <a:t>w_n</a:t>
            </a:r>
            <a:r>
              <a:rPr lang="en-US" dirty="0"/>
              <a:t>, and in fact all vectors mentioned for the rest of this presentation, all contain real numbers and are of length </a:t>
            </a:r>
            <a:r>
              <a:rPr lang="en-US" dirty="0" err="1"/>
              <a:t>σ^d</a:t>
            </a:r>
            <a:r>
              <a:rPr lang="en-US" dirty="0"/>
              <a:t>·ℓ , corresponding to the number of possible d-tuple of strings where each string has ℓ characters taken from an alphabet of size σ</a:t>
            </a:r>
          </a:p>
        </p:txBody>
      </p:sp>
      <p:sp>
        <p:nvSpPr>
          <p:cNvPr id="4" name="Slide Number Placeholder 3"/>
          <p:cNvSpPr>
            <a:spLocks noGrp="1"/>
          </p:cNvSpPr>
          <p:nvPr>
            <p:ph type="sldNum" sz="quarter" idx="5"/>
          </p:nvPr>
        </p:nvSpPr>
        <p:spPr/>
        <p:txBody>
          <a:bodyPr/>
          <a:lstStyle/>
          <a:p>
            <a:fld id="{78E4A049-8685-4352-9DC2-828F08FD542B}" type="slidenum">
              <a:rPr lang="en-US" smtClean="0"/>
              <a:pPr/>
              <a:t>14</a:t>
            </a:fld>
            <a:endParaRPr lang="en-US"/>
          </a:p>
        </p:txBody>
      </p:sp>
    </p:spTree>
    <p:extLst>
      <p:ext uri="{BB962C8B-B14F-4D97-AF65-F5344CB8AC3E}">
        <p14:creationId xmlns:p14="http://schemas.microsoft.com/office/powerpoint/2010/main" val="32410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inequality states that if all the strings start with the same character, then the expected length of the LCS of all of them, permitting n random extra characters, is at least 1 (the first character) plus the average of the expected length of the LCS of the strings obtained by removing the first character and ‘borrowing’ (adding) d of the n random characters [16].</a:t>
            </a:r>
          </a:p>
        </p:txBody>
      </p:sp>
      <p:sp>
        <p:nvSpPr>
          <p:cNvPr id="4" name="Slide Number Placeholder 3"/>
          <p:cNvSpPr>
            <a:spLocks noGrp="1"/>
          </p:cNvSpPr>
          <p:nvPr>
            <p:ph type="sldNum" sz="quarter" idx="5"/>
          </p:nvPr>
        </p:nvSpPr>
        <p:spPr/>
        <p:txBody>
          <a:bodyPr/>
          <a:lstStyle/>
          <a:p>
            <a:fld id="{78E4A049-8685-4352-9DC2-828F08FD542B}" type="slidenum">
              <a:rPr lang="en-US" smtClean="0"/>
              <a:pPr/>
              <a:t>15</a:t>
            </a:fld>
            <a:endParaRPr lang="en-US"/>
          </a:p>
        </p:txBody>
      </p:sp>
    </p:spTree>
    <p:extLst>
      <p:ext uri="{BB962C8B-B14F-4D97-AF65-F5344CB8AC3E}">
        <p14:creationId xmlns:p14="http://schemas.microsoft.com/office/powerpoint/2010/main" val="403717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 becomes more complicated if all the strings do not start with the same character. For this purpose, we define a function </a:t>
            </a:r>
            <a:r>
              <a:rPr lang="en-US" dirty="0" err="1"/>
              <a:t>Fz</a:t>
            </a:r>
            <a:r>
              <a:rPr lang="en-US" dirty="0"/>
              <a:t> which computes the expected length of an LCS of the strings A = (a1, . . . , ad) when discarding the first character of all strings not beginning with z and adding to their end a random character from Σ (independently chosen for each string). Here, N is an ordered set containing the positions of strings in the tuple (a1, . . . , ad) that do not start with some character z. </a:t>
            </a:r>
            <a:r>
              <a:rPr lang="en-US" dirty="0" err="1"/>
              <a:t>Fz</a:t>
            </a:r>
            <a:r>
              <a:rPr lang="en-US" dirty="0"/>
              <a:t> removes the first character from all strings that do not start with z and adds some new character to their ends, doing this for all possible combinations of new characters at the end of the strings. </a:t>
            </a:r>
            <a:r>
              <a:rPr lang="en-US" dirty="0" err="1"/>
              <a:t>Fz</a:t>
            </a:r>
            <a:r>
              <a:rPr lang="en-US" dirty="0"/>
              <a:t> then calculates the mean value of </a:t>
            </a:r>
            <a:r>
              <a:rPr lang="en-US" dirty="0" err="1"/>
              <a:t>v|N</a:t>
            </a:r>
            <a:r>
              <a:rPr lang="en-US" dirty="0"/>
              <a:t>| at the indices corresponding to all σ |N| of the d-tuples created this way. </a:t>
            </a:r>
          </a:p>
          <a:p>
            <a:r>
              <a:rPr lang="en-US" dirty="0"/>
              <a:t>Informally, each term over which the maximum is taken corresponds to the expected length of the LCS of the strings one would obtain by disregarding all first characters of sequences not starting with z, and concatenating to the tail of these strings an element randomly chosen over the alphabet Σ.</a:t>
            </a:r>
            <a:br>
              <a:rPr lang="en-US" dirty="0"/>
            </a:br>
            <a:r>
              <a:rPr lang="en-US" dirty="0"/>
              <a:t>A is the d-tuple of strings a_1 through </a:t>
            </a:r>
            <a:r>
              <a:rPr lang="en-US" dirty="0" err="1"/>
              <a:t>a_d</a:t>
            </a:r>
            <a:endParaRPr lang="en-US" dirty="0"/>
          </a:p>
        </p:txBody>
      </p:sp>
      <p:sp>
        <p:nvSpPr>
          <p:cNvPr id="4" name="Slide Number Placeholder 3"/>
          <p:cNvSpPr>
            <a:spLocks noGrp="1"/>
          </p:cNvSpPr>
          <p:nvPr>
            <p:ph type="sldNum" sz="quarter" idx="5"/>
          </p:nvPr>
        </p:nvSpPr>
        <p:spPr/>
        <p:txBody>
          <a:bodyPr/>
          <a:lstStyle/>
          <a:p>
            <a:fld id="{78E4A049-8685-4352-9DC2-828F08FD542B}" type="slidenum">
              <a:rPr lang="en-US" smtClean="0"/>
              <a:pPr/>
              <a:t>17</a:t>
            </a:fld>
            <a:endParaRPr lang="en-US"/>
          </a:p>
        </p:txBody>
      </p:sp>
    </p:spTree>
    <p:extLst>
      <p:ext uri="{BB962C8B-B14F-4D97-AF65-F5344CB8AC3E}">
        <p14:creationId xmlns:p14="http://schemas.microsoft.com/office/powerpoint/2010/main" val="310340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first iteration, it really is identical to treating as just subsequences, no prefixes.</a:t>
            </a:r>
          </a:p>
          <a:p>
            <a:r>
              <a:rPr lang="en-US" dirty="0"/>
              <a:t>But then, with this relation, you can take a character off the front, add one at the end, and still retain some information. Each iteration is increasing the </a:t>
            </a:r>
            <a:r>
              <a:rPr lang="en-US" i="1" dirty="0"/>
              <a:t>total combined size</a:t>
            </a:r>
            <a:r>
              <a:rPr lang="en-US" dirty="0"/>
              <a:t> of the prefixes. The length of the base strings increase how strong of a bound that info store is basically.</a:t>
            </a:r>
          </a:p>
          <a:p>
            <a:r>
              <a:rPr lang="en-US" dirty="0"/>
              <a:t>Sort of like doing </a:t>
            </a:r>
            <a:r>
              <a:rPr lang="en-US" dirty="0" err="1"/>
              <a:t>memoization</a:t>
            </a:r>
            <a:r>
              <a:rPr lang="en-US" dirty="0"/>
              <a:t> of the lower bounds with an incomplete (but still correct) table?</a:t>
            </a:r>
          </a:p>
          <a:p>
            <a:r>
              <a:rPr lang="en-US" dirty="0"/>
              <a:t>Good luck computing LCS for all pairs of strings from an alphabet of size 4 with 100 characters…</a:t>
            </a:r>
          </a:p>
        </p:txBody>
      </p:sp>
      <p:sp>
        <p:nvSpPr>
          <p:cNvPr id="4" name="Slide Number Placeholder 3"/>
          <p:cNvSpPr>
            <a:spLocks noGrp="1"/>
          </p:cNvSpPr>
          <p:nvPr>
            <p:ph type="sldNum" sz="quarter" idx="5"/>
          </p:nvPr>
        </p:nvSpPr>
        <p:spPr/>
        <p:txBody>
          <a:bodyPr/>
          <a:lstStyle/>
          <a:p>
            <a:fld id="{78E4A049-8685-4352-9DC2-828F08FD542B}" type="slidenum">
              <a:rPr lang="en-US" smtClean="0"/>
              <a:pPr/>
              <a:t>19</a:t>
            </a:fld>
            <a:endParaRPr lang="en-US"/>
          </a:p>
        </p:txBody>
      </p:sp>
    </p:spTree>
    <p:extLst>
      <p:ext uri="{BB962C8B-B14F-4D97-AF65-F5344CB8AC3E}">
        <p14:creationId xmlns:p14="http://schemas.microsoft.com/office/powerpoint/2010/main" val="3957134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mention what F is)</a:t>
            </a:r>
          </a:p>
        </p:txBody>
      </p:sp>
      <p:sp>
        <p:nvSpPr>
          <p:cNvPr id="4" name="Slide Number Placeholder 3"/>
          <p:cNvSpPr>
            <a:spLocks noGrp="1"/>
          </p:cNvSpPr>
          <p:nvPr>
            <p:ph type="sldNum" sz="quarter" idx="5"/>
          </p:nvPr>
        </p:nvSpPr>
        <p:spPr/>
        <p:txBody>
          <a:bodyPr/>
          <a:lstStyle/>
          <a:p>
            <a:fld id="{78E4A049-8685-4352-9DC2-828F08FD542B}" type="slidenum">
              <a:rPr lang="en-US" smtClean="0"/>
              <a:pPr/>
              <a:t>20</a:t>
            </a:fld>
            <a:endParaRPr lang="en-US"/>
          </a:p>
        </p:txBody>
      </p:sp>
    </p:spTree>
    <p:extLst>
      <p:ext uri="{BB962C8B-B14F-4D97-AF65-F5344CB8AC3E}">
        <p14:creationId xmlns:p14="http://schemas.microsoft.com/office/powerpoint/2010/main" val="603639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Algorithm 2.2 has terminated, values r and ϵ can be used to calculate a lower bound on </a:t>
            </a:r>
            <a:r>
              <a:rPr lang="en-US" dirty="0" err="1"/>
              <a:t>γ_σ,d</a:t>
            </a:r>
            <a:r>
              <a:rPr lang="en-US" dirty="0"/>
              <a:t> according to (2.6). </a:t>
            </a:r>
            <a:br>
              <a:rPr lang="en-US" dirty="0"/>
            </a:br>
            <a:r>
              <a:rPr lang="en-US" dirty="0"/>
              <a:t>Eventually, the v vectors appear to converge where the difference between consecutive vectors appears to be constant</a:t>
            </a:r>
          </a:p>
        </p:txBody>
      </p:sp>
      <p:sp>
        <p:nvSpPr>
          <p:cNvPr id="4" name="Slide Number Placeholder 3"/>
          <p:cNvSpPr>
            <a:spLocks noGrp="1"/>
          </p:cNvSpPr>
          <p:nvPr>
            <p:ph type="sldNum" sz="quarter" idx="5"/>
          </p:nvPr>
        </p:nvSpPr>
        <p:spPr/>
        <p:txBody>
          <a:bodyPr/>
          <a:lstStyle/>
          <a:p>
            <a:fld id="{78E4A049-8685-4352-9DC2-828F08FD542B}" type="slidenum">
              <a:rPr lang="en-US" smtClean="0"/>
              <a:pPr/>
              <a:t>26</a:t>
            </a:fld>
            <a:endParaRPr lang="en-US"/>
          </a:p>
        </p:txBody>
      </p:sp>
    </p:spTree>
    <p:extLst>
      <p:ext uri="{BB962C8B-B14F-4D97-AF65-F5344CB8AC3E}">
        <p14:creationId xmlns:p14="http://schemas.microsoft.com/office/powerpoint/2010/main" val="4287751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ssentially</a:t>
            </a:r>
            <a:r>
              <a:rPr lang="en-US" dirty="0"/>
              <a:t>, when one or more of the strings starts with 0, F1 returns the average of all permutations of those strings where we remove the first character and append some new character (0 or 1). When all strings start with 1, the average is 0, since there are no strings to permute. F0 does the same but for strings that start with a 1.</a:t>
            </a:r>
          </a:p>
          <a:p>
            <a:r>
              <a:rPr lang="en-US" dirty="0"/>
              <a:t>s is the same as b earlier (1 if a, b start with same character, 0 otherwise)</a:t>
            </a:r>
          </a:p>
        </p:txBody>
      </p:sp>
      <p:sp>
        <p:nvSpPr>
          <p:cNvPr id="4" name="Slide Number Placeholder 3"/>
          <p:cNvSpPr>
            <a:spLocks noGrp="1"/>
          </p:cNvSpPr>
          <p:nvPr>
            <p:ph type="sldNum" sz="quarter" idx="5"/>
          </p:nvPr>
        </p:nvSpPr>
        <p:spPr/>
        <p:txBody>
          <a:bodyPr/>
          <a:lstStyle/>
          <a:p>
            <a:fld id="{78E4A049-8685-4352-9DC2-828F08FD542B}" type="slidenum">
              <a:rPr lang="en-US" smtClean="0"/>
              <a:pPr/>
              <a:t>28</a:t>
            </a:fld>
            <a:endParaRPr lang="en-US"/>
          </a:p>
        </p:txBody>
      </p:sp>
    </p:spTree>
    <p:extLst>
      <p:ext uri="{BB962C8B-B14F-4D97-AF65-F5344CB8AC3E}">
        <p14:creationId xmlns:p14="http://schemas.microsoft.com/office/powerpoint/2010/main" val="2730880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ince</a:t>
            </a:r>
            <a:r>
              <a:rPr lang="en-US" dirty="0"/>
              <a:t> a value must be computed for every possible d-tuple of strings over an alphabet of size σ, the Feasible Triplet Algorithm (Algorithm 2.2) has a time complexity of O(</a:t>
            </a:r>
            <a:r>
              <a:rPr lang="en-US" dirty="0" err="1"/>
              <a:t>nσd</a:t>
            </a:r>
            <a:r>
              <a:rPr lang="en-US" dirty="0"/>
              <a:t>ℓ), and since it must store d + 1 vectors of size σ dℓ, it has a space complexity of O(dσdℓ).</a:t>
            </a:r>
            <a:endParaRPr lang="en-US" b="1" dirty="0"/>
          </a:p>
        </p:txBody>
      </p:sp>
      <p:sp>
        <p:nvSpPr>
          <p:cNvPr id="4" name="Slide Number Placeholder 3"/>
          <p:cNvSpPr>
            <a:spLocks noGrp="1"/>
          </p:cNvSpPr>
          <p:nvPr>
            <p:ph type="sldNum" sz="quarter" idx="5"/>
          </p:nvPr>
        </p:nvSpPr>
        <p:spPr/>
        <p:txBody>
          <a:bodyPr/>
          <a:lstStyle/>
          <a:p>
            <a:fld id="{78E4A049-8685-4352-9DC2-828F08FD542B}" type="slidenum">
              <a:rPr lang="en-US" smtClean="0"/>
              <a:pPr/>
              <a:t>29</a:t>
            </a:fld>
            <a:endParaRPr lang="en-US"/>
          </a:p>
        </p:txBody>
      </p:sp>
    </p:spTree>
    <p:extLst>
      <p:ext uri="{BB962C8B-B14F-4D97-AF65-F5344CB8AC3E}">
        <p14:creationId xmlns:p14="http://schemas.microsoft.com/office/powerpoint/2010/main" val="100037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4A049-8685-4352-9DC2-828F08FD542B}" type="slidenum">
              <a:rPr lang="en-US" smtClean="0"/>
              <a:pPr/>
              <a:t>30</a:t>
            </a:fld>
            <a:endParaRPr lang="en-US"/>
          </a:p>
        </p:txBody>
      </p:sp>
    </p:spTree>
    <p:extLst>
      <p:ext uri="{BB962C8B-B14F-4D97-AF65-F5344CB8AC3E}">
        <p14:creationId xmlns:p14="http://schemas.microsoft.com/office/powerpoint/2010/main" val="118426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4A049-8685-4352-9DC2-828F08FD542B}" type="slidenum">
              <a:rPr lang="en-US" smtClean="0"/>
              <a:pPr/>
              <a:t>2</a:t>
            </a:fld>
            <a:endParaRPr lang="en-US"/>
          </a:p>
        </p:txBody>
      </p:sp>
    </p:spTree>
    <p:extLst>
      <p:ext uri="{BB962C8B-B14F-4D97-AF65-F5344CB8AC3E}">
        <p14:creationId xmlns:p14="http://schemas.microsoft.com/office/powerpoint/2010/main" val="1824127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4A049-8685-4352-9DC2-828F08FD542B}" type="slidenum">
              <a:rPr lang="en-US" smtClean="0"/>
              <a:pPr/>
              <a:t>31</a:t>
            </a:fld>
            <a:endParaRPr lang="en-US"/>
          </a:p>
        </p:txBody>
      </p:sp>
    </p:spTree>
    <p:extLst>
      <p:ext uri="{BB962C8B-B14F-4D97-AF65-F5344CB8AC3E}">
        <p14:creationId xmlns:p14="http://schemas.microsoft.com/office/powerpoint/2010/main" val="3560349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4A049-8685-4352-9DC2-828F08FD542B}" type="slidenum">
              <a:rPr lang="en-US" smtClean="0"/>
              <a:pPr/>
              <a:t>34</a:t>
            </a:fld>
            <a:endParaRPr lang="en-US"/>
          </a:p>
        </p:txBody>
      </p:sp>
    </p:spTree>
    <p:extLst>
      <p:ext uri="{BB962C8B-B14F-4D97-AF65-F5344CB8AC3E}">
        <p14:creationId xmlns:p14="http://schemas.microsoft.com/office/powerpoint/2010/main" val="136527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4A049-8685-4352-9DC2-828F08FD542B}" type="slidenum">
              <a:rPr lang="en-US" smtClean="0"/>
              <a:pPr/>
              <a:t>36</a:t>
            </a:fld>
            <a:endParaRPr lang="en-US"/>
          </a:p>
        </p:txBody>
      </p:sp>
    </p:spTree>
    <p:extLst>
      <p:ext uri="{BB962C8B-B14F-4D97-AF65-F5344CB8AC3E}">
        <p14:creationId xmlns:p14="http://schemas.microsoft.com/office/powerpoint/2010/main" val="1511174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0 is like appending 0 to a and b, adding 1 is like appending 0 to a and 1 to b, adding 2 is like appending 1 to a 0 to b, adding 3 is like appending 1 to a and b</a:t>
            </a:r>
          </a:p>
        </p:txBody>
      </p:sp>
      <p:sp>
        <p:nvSpPr>
          <p:cNvPr id="4" name="Slide Number Placeholder 3"/>
          <p:cNvSpPr>
            <a:spLocks noGrp="1"/>
          </p:cNvSpPr>
          <p:nvPr>
            <p:ph type="sldNum" sz="quarter" idx="5"/>
          </p:nvPr>
        </p:nvSpPr>
        <p:spPr/>
        <p:txBody>
          <a:bodyPr/>
          <a:lstStyle/>
          <a:p>
            <a:fld id="{78E4A049-8685-4352-9DC2-828F08FD542B}" type="slidenum">
              <a:rPr lang="en-US" smtClean="0"/>
              <a:pPr/>
              <a:t>37</a:t>
            </a:fld>
            <a:endParaRPr lang="en-US"/>
          </a:p>
        </p:txBody>
      </p:sp>
    </p:spTree>
    <p:extLst>
      <p:ext uri="{BB962C8B-B14F-4D97-AF65-F5344CB8AC3E}">
        <p14:creationId xmlns:p14="http://schemas.microsoft.com/office/powerpoint/2010/main" val="4076424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L1,0 calculates the third case (h(a) = 0, h(b) = 1) from F1 (see (2.8)). A similar function as for L0,1 can be defined for L1,0. However, when the second bit of a is 1, the string pair will access values above 2^2ℓ−1 − 1. In this case, we use (3.10) to transform the value accesses to their symmetric position within the vector</a:t>
            </a:r>
          </a:p>
        </p:txBody>
      </p:sp>
      <p:sp>
        <p:nvSpPr>
          <p:cNvPr id="4" name="Slide Number Placeholder 3"/>
          <p:cNvSpPr>
            <a:spLocks noGrp="1"/>
          </p:cNvSpPr>
          <p:nvPr>
            <p:ph type="sldNum" sz="quarter" idx="5"/>
          </p:nvPr>
        </p:nvSpPr>
        <p:spPr/>
        <p:txBody>
          <a:bodyPr/>
          <a:lstStyle/>
          <a:p>
            <a:fld id="{78E4A049-8685-4352-9DC2-828F08FD542B}" type="slidenum">
              <a:rPr lang="en-US" smtClean="0"/>
              <a:pPr/>
              <a:t>38</a:t>
            </a:fld>
            <a:endParaRPr lang="en-US"/>
          </a:p>
        </p:txBody>
      </p:sp>
    </p:spTree>
    <p:extLst>
      <p:ext uri="{BB962C8B-B14F-4D97-AF65-F5344CB8AC3E}">
        <p14:creationId xmlns:p14="http://schemas.microsoft.com/office/powerpoint/2010/main" val="2236136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up recursion that is going to tell us where to start the loop (offset) and what values need to be loaded in (</a:t>
            </a:r>
            <a:r>
              <a:rPr lang="en-US" dirty="0" err="1"/>
              <a:t>idx_offset</a:t>
            </a:r>
            <a:r>
              <a:rPr lang="en-US" dirty="0"/>
              <a:t>)</a:t>
            </a:r>
            <a:br>
              <a:rPr lang="en-US" dirty="0"/>
            </a:br>
            <a:r>
              <a:rPr lang="en-US" dirty="0"/>
              <a:t>Notice here how the multiplications by 2 (lines 5 and 6) aren’t on the same line, that’s precisely because of the </a:t>
            </a:r>
            <a:r>
              <a:rPr lang="en-US" dirty="0" err="1"/>
              <a:t>bitshifting</a:t>
            </a:r>
            <a:r>
              <a:rPr lang="en-US" dirty="0"/>
              <a:t>. And that’s exactly why we need to have a recursion instead of just doing it in the straightforward way.</a:t>
            </a:r>
          </a:p>
          <a:p>
            <a:r>
              <a:rPr lang="en-US" dirty="0" err="1"/>
              <a:t>ssentially</a:t>
            </a:r>
            <a:r>
              <a:rPr lang="en-US" dirty="0"/>
              <a:t>, these recursions serve as wrappers for the algorithm, dictating the portions of v2 to calculate and the values from v1 that must be loaded in to facilitate those calculations. By dividing the calculations into specific contiguous chunks, the recursions guarantee that disk memory is read from sequentially, with no unnecessary values read in, while maintaining the property that disk memory is written to in sequential chunks.</a:t>
            </a:r>
          </a:p>
        </p:txBody>
      </p:sp>
      <p:sp>
        <p:nvSpPr>
          <p:cNvPr id="4" name="Slide Number Placeholder 3"/>
          <p:cNvSpPr>
            <a:spLocks noGrp="1"/>
          </p:cNvSpPr>
          <p:nvPr>
            <p:ph type="sldNum" sz="quarter" idx="5"/>
          </p:nvPr>
        </p:nvSpPr>
        <p:spPr/>
        <p:txBody>
          <a:bodyPr/>
          <a:lstStyle/>
          <a:p>
            <a:fld id="{78E4A049-8685-4352-9DC2-828F08FD542B}" type="slidenum">
              <a:rPr lang="en-US" smtClean="0"/>
              <a:pPr/>
              <a:t>40</a:t>
            </a:fld>
            <a:endParaRPr lang="en-US"/>
          </a:p>
        </p:txBody>
      </p:sp>
    </p:spTree>
    <p:extLst>
      <p:ext uri="{BB962C8B-B14F-4D97-AF65-F5344CB8AC3E}">
        <p14:creationId xmlns:p14="http://schemas.microsoft.com/office/powerpoint/2010/main" val="359243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to external memory brings overhead down to less than 18x</a:t>
            </a:r>
          </a:p>
        </p:txBody>
      </p:sp>
      <p:sp>
        <p:nvSpPr>
          <p:cNvPr id="4" name="Slide Number Placeholder 3"/>
          <p:cNvSpPr>
            <a:spLocks noGrp="1"/>
          </p:cNvSpPr>
          <p:nvPr>
            <p:ph type="sldNum" sz="quarter" idx="5"/>
          </p:nvPr>
        </p:nvSpPr>
        <p:spPr/>
        <p:txBody>
          <a:bodyPr/>
          <a:lstStyle/>
          <a:p>
            <a:fld id="{78E4A049-8685-4352-9DC2-828F08FD542B}" type="slidenum">
              <a:rPr lang="en-US" smtClean="0"/>
              <a:pPr/>
              <a:t>43</a:t>
            </a:fld>
            <a:endParaRPr lang="en-US"/>
          </a:p>
        </p:txBody>
      </p:sp>
    </p:spTree>
    <p:extLst>
      <p:ext uri="{BB962C8B-B14F-4D97-AF65-F5344CB8AC3E}">
        <p14:creationId xmlns:p14="http://schemas.microsoft.com/office/powerpoint/2010/main" val="3140568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to mention new research paper which improved on some of our bounds</a:t>
            </a:r>
          </a:p>
        </p:txBody>
      </p:sp>
      <p:sp>
        <p:nvSpPr>
          <p:cNvPr id="4" name="Slide Number Placeholder 3"/>
          <p:cNvSpPr>
            <a:spLocks noGrp="1"/>
          </p:cNvSpPr>
          <p:nvPr>
            <p:ph type="sldNum" sz="quarter" idx="5"/>
          </p:nvPr>
        </p:nvSpPr>
        <p:spPr/>
        <p:txBody>
          <a:bodyPr/>
          <a:lstStyle/>
          <a:p>
            <a:fld id="{78E4A049-8685-4352-9DC2-828F08FD542B}" type="slidenum">
              <a:rPr lang="en-US" smtClean="0"/>
              <a:pPr/>
              <a:t>45</a:t>
            </a:fld>
            <a:endParaRPr lang="en-US"/>
          </a:p>
        </p:txBody>
      </p:sp>
    </p:spTree>
    <p:extLst>
      <p:ext uri="{BB962C8B-B14F-4D97-AF65-F5344CB8AC3E}">
        <p14:creationId xmlns:p14="http://schemas.microsoft.com/office/powerpoint/2010/main" val="1000034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completely unaware of this other paper</a:t>
            </a:r>
          </a:p>
        </p:txBody>
      </p:sp>
      <p:sp>
        <p:nvSpPr>
          <p:cNvPr id="4" name="Slide Number Placeholder 3"/>
          <p:cNvSpPr>
            <a:spLocks noGrp="1"/>
          </p:cNvSpPr>
          <p:nvPr>
            <p:ph type="sldNum" sz="quarter" idx="5"/>
          </p:nvPr>
        </p:nvSpPr>
        <p:spPr/>
        <p:txBody>
          <a:bodyPr/>
          <a:lstStyle/>
          <a:p>
            <a:fld id="{78E4A049-8685-4352-9DC2-828F08FD542B}" type="slidenum">
              <a:rPr lang="en-US" smtClean="0"/>
              <a:pPr/>
              <a:t>46</a:t>
            </a:fld>
            <a:endParaRPr lang="en-US"/>
          </a:p>
        </p:txBody>
      </p:sp>
    </p:spTree>
    <p:extLst>
      <p:ext uri="{BB962C8B-B14F-4D97-AF65-F5344CB8AC3E}">
        <p14:creationId xmlns:p14="http://schemas.microsoft.com/office/powerpoint/2010/main" val="3772755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to mention the paper published 10 days after ours</a:t>
            </a:r>
          </a:p>
        </p:txBody>
      </p:sp>
      <p:sp>
        <p:nvSpPr>
          <p:cNvPr id="4" name="Slide Number Placeholder 3"/>
          <p:cNvSpPr>
            <a:spLocks noGrp="1"/>
          </p:cNvSpPr>
          <p:nvPr>
            <p:ph type="sldNum" sz="quarter" idx="5"/>
          </p:nvPr>
        </p:nvSpPr>
        <p:spPr/>
        <p:txBody>
          <a:bodyPr/>
          <a:lstStyle/>
          <a:p>
            <a:fld id="{78E4A049-8685-4352-9DC2-828F08FD542B}" type="slidenum">
              <a:rPr lang="en-US" smtClean="0"/>
              <a:pPr/>
              <a:t>47</a:t>
            </a:fld>
            <a:endParaRPr lang="en-US"/>
          </a:p>
        </p:txBody>
      </p:sp>
    </p:spTree>
    <p:extLst>
      <p:ext uri="{BB962C8B-B14F-4D97-AF65-F5344CB8AC3E}">
        <p14:creationId xmlns:p14="http://schemas.microsoft.com/office/powerpoint/2010/main" val="357217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symbols while preserving the order of the remaining symbols</a:t>
            </a:r>
          </a:p>
        </p:txBody>
      </p:sp>
      <p:sp>
        <p:nvSpPr>
          <p:cNvPr id="4" name="Slide Number Placeholder 3"/>
          <p:cNvSpPr>
            <a:spLocks noGrp="1"/>
          </p:cNvSpPr>
          <p:nvPr>
            <p:ph type="sldNum" sz="quarter" idx="5"/>
          </p:nvPr>
        </p:nvSpPr>
        <p:spPr/>
        <p:txBody>
          <a:bodyPr/>
          <a:lstStyle/>
          <a:p>
            <a:fld id="{78E4A049-8685-4352-9DC2-828F08FD542B}" type="slidenum">
              <a:rPr lang="en-US" smtClean="0"/>
              <a:pPr/>
              <a:t>3</a:t>
            </a:fld>
            <a:endParaRPr lang="en-US"/>
          </a:p>
        </p:txBody>
      </p:sp>
    </p:spTree>
    <p:extLst>
      <p:ext uri="{BB962C8B-B14F-4D97-AF65-F5344CB8AC3E}">
        <p14:creationId xmlns:p14="http://schemas.microsoft.com/office/powerpoint/2010/main" val="1152294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we were exploring the LCS problem…”</a:t>
            </a:r>
          </a:p>
        </p:txBody>
      </p:sp>
      <p:sp>
        <p:nvSpPr>
          <p:cNvPr id="4" name="Slide Number Placeholder 3"/>
          <p:cNvSpPr>
            <a:spLocks noGrp="1"/>
          </p:cNvSpPr>
          <p:nvPr>
            <p:ph type="sldNum" sz="quarter" idx="5"/>
          </p:nvPr>
        </p:nvSpPr>
        <p:spPr/>
        <p:txBody>
          <a:bodyPr/>
          <a:lstStyle/>
          <a:p>
            <a:fld id="{78E4A049-8685-4352-9DC2-828F08FD542B}" type="slidenum">
              <a:rPr lang="en-US" smtClean="0"/>
              <a:pPr/>
              <a:t>48</a:t>
            </a:fld>
            <a:endParaRPr lang="en-US"/>
          </a:p>
        </p:txBody>
      </p:sp>
    </p:spTree>
    <p:extLst>
      <p:ext uri="{BB962C8B-B14F-4D97-AF65-F5344CB8AC3E}">
        <p14:creationId xmlns:p14="http://schemas.microsoft.com/office/powerpoint/2010/main" val="2227284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49</a:t>
            </a:fld>
            <a:endParaRPr lang="en-US"/>
          </a:p>
        </p:txBody>
      </p:sp>
    </p:spTree>
    <p:extLst>
      <p:ext uri="{BB962C8B-B14F-4D97-AF65-F5344CB8AC3E}">
        <p14:creationId xmlns:p14="http://schemas.microsoft.com/office/powerpoint/2010/main" val="1544869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4A049-8685-4352-9DC2-828F08FD542B}" type="slidenum">
              <a:rPr lang="en-US" smtClean="0"/>
              <a:pPr/>
              <a:t>52</a:t>
            </a:fld>
            <a:endParaRPr lang="en-US"/>
          </a:p>
        </p:txBody>
      </p:sp>
    </p:spTree>
    <p:extLst>
      <p:ext uri="{BB962C8B-B14F-4D97-AF65-F5344CB8AC3E}">
        <p14:creationId xmlns:p14="http://schemas.microsoft.com/office/powerpoint/2010/main" val="372455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E4A049-8685-4352-9DC2-828F08FD542B}" type="slidenum">
              <a:rPr lang="en-US" smtClean="0"/>
              <a:pPr/>
              <a:t>4</a:t>
            </a:fld>
            <a:endParaRPr lang="en-US"/>
          </a:p>
        </p:txBody>
      </p:sp>
    </p:spTree>
    <p:extLst>
      <p:ext uri="{BB962C8B-B14F-4D97-AF65-F5344CB8AC3E}">
        <p14:creationId xmlns:p14="http://schemas.microsoft.com/office/powerpoint/2010/main" val="1711667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denote the </a:t>
            </a:r>
            <a:r>
              <a:rPr lang="en-US" dirty="0" err="1"/>
              <a:t>chvatal-sankoff</a:t>
            </a:r>
            <a:r>
              <a:rPr lang="en-US" dirty="0"/>
              <a:t> constant for the case of two binary strings as just gamma, as it is by far the most studied case in the literature</a:t>
            </a:r>
          </a:p>
        </p:txBody>
      </p:sp>
      <p:sp>
        <p:nvSpPr>
          <p:cNvPr id="4" name="Slide Number Placeholder 3"/>
          <p:cNvSpPr>
            <a:spLocks noGrp="1"/>
          </p:cNvSpPr>
          <p:nvPr>
            <p:ph type="sldNum" sz="quarter" idx="5"/>
          </p:nvPr>
        </p:nvSpPr>
        <p:spPr/>
        <p:txBody>
          <a:bodyPr/>
          <a:lstStyle/>
          <a:p>
            <a:fld id="{78E4A049-8685-4352-9DC2-828F08FD542B}" type="slidenum">
              <a:rPr lang="en-US" smtClean="0"/>
              <a:pPr/>
              <a:t>8</a:t>
            </a:fld>
            <a:endParaRPr lang="en-US"/>
          </a:p>
        </p:txBody>
      </p:sp>
    </p:spTree>
    <p:extLst>
      <p:ext uri="{BB962C8B-B14F-4D97-AF65-F5344CB8AC3E}">
        <p14:creationId xmlns:p14="http://schemas.microsoft.com/office/powerpoint/2010/main" val="240216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the simplicity of the random variable involved it is not clear how to compute the expectation exactly. This is atypical. </a:t>
            </a:r>
          </a:p>
        </p:txBody>
      </p:sp>
      <p:sp>
        <p:nvSpPr>
          <p:cNvPr id="4" name="Slide Number Placeholder 3"/>
          <p:cNvSpPr>
            <a:spLocks noGrp="1"/>
          </p:cNvSpPr>
          <p:nvPr>
            <p:ph type="sldNum" sz="quarter" idx="5"/>
          </p:nvPr>
        </p:nvSpPr>
        <p:spPr/>
        <p:txBody>
          <a:bodyPr/>
          <a:lstStyle/>
          <a:p>
            <a:fld id="{78E4A049-8685-4352-9DC2-828F08FD542B}" type="slidenum">
              <a:rPr lang="en-US" smtClean="0"/>
              <a:pPr/>
              <a:t>9</a:t>
            </a:fld>
            <a:endParaRPr lang="en-US"/>
          </a:p>
        </p:txBody>
      </p:sp>
    </p:spTree>
    <p:extLst>
      <p:ext uri="{BB962C8B-B14F-4D97-AF65-F5344CB8AC3E}">
        <p14:creationId xmlns:p14="http://schemas.microsoft.com/office/powerpoint/2010/main" val="1049342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78E4A049-8685-4352-9DC2-828F08FD542B}" type="slidenum">
              <a:rPr lang="en-US" smtClean="0"/>
              <a:pPr/>
              <a:t>10</a:t>
            </a:fld>
            <a:endParaRPr lang="en-US"/>
          </a:p>
        </p:txBody>
      </p:sp>
    </p:spTree>
    <p:extLst>
      <p:ext uri="{BB962C8B-B14F-4D97-AF65-F5344CB8AC3E}">
        <p14:creationId xmlns:p14="http://schemas.microsoft.com/office/powerpoint/2010/main" val="2414974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Duncan</a:t>
            </a:r>
          </a:p>
        </p:txBody>
      </p:sp>
      <p:sp>
        <p:nvSpPr>
          <p:cNvPr id="4" name="Slide Number Placeholder 3"/>
          <p:cNvSpPr>
            <a:spLocks noGrp="1"/>
          </p:cNvSpPr>
          <p:nvPr>
            <p:ph type="sldNum" sz="quarter" idx="5"/>
          </p:nvPr>
        </p:nvSpPr>
        <p:spPr/>
        <p:txBody>
          <a:bodyPr/>
          <a:lstStyle/>
          <a:p>
            <a:fld id="{78E4A049-8685-4352-9DC2-828F08FD542B}" type="slidenum">
              <a:rPr lang="en-US" smtClean="0"/>
              <a:pPr/>
              <a:t>11</a:t>
            </a:fld>
            <a:endParaRPr lang="en-US"/>
          </a:p>
        </p:txBody>
      </p:sp>
    </p:spTree>
    <p:extLst>
      <p:ext uri="{BB962C8B-B14F-4D97-AF65-F5344CB8AC3E}">
        <p14:creationId xmlns:p14="http://schemas.microsoft.com/office/powerpoint/2010/main" val="4134654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Before I move on to the actual algorithm, I’m first going to cover the theory behind it and why it works. This theory is originally presented by </a:t>
            </a:r>
            <a:r>
              <a:rPr lang="en-US" dirty="0" err="1">
                <a:cs typeface="Calibri"/>
              </a:rPr>
              <a:t>Lueker</a:t>
            </a:r>
            <a:r>
              <a:rPr lang="en-US" dirty="0">
                <a:cs typeface="Calibri"/>
              </a:rPr>
              <a:t> and Kiwi and Soto, and I’m going to summarize it here while leaving out some of the more cumbersome proofs.</a:t>
            </a:r>
          </a:p>
        </p:txBody>
      </p:sp>
      <p:sp>
        <p:nvSpPr>
          <p:cNvPr id="4" name="Slide Number Placeholder 3"/>
          <p:cNvSpPr>
            <a:spLocks noGrp="1"/>
          </p:cNvSpPr>
          <p:nvPr>
            <p:ph type="sldNum" sz="quarter" idx="5"/>
          </p:nvPr>
        </p:nvSpPr>
        <p:spPr/>
        <p:txBody>
          <a:bodyPr/>
          <a:lstStyle/>
          <a:p>
            <a:fld id="{78E4A049-8685-4352-9DC2-828F08FD542B}" type="slidenum">
              <a:rPr lang="en-US" smtClean="0"/>
              <a:pPr/>
              <a:t>12</a:t>
            </a:fld>
            <a:endParaRPr lang="en-US"/>
          </a:p>
        </p:txBody>
      </p:sp>
    </p:spTree>
    <p:extLst>
      <p:ext uri="{BB962C8B-B14F-4D97-AF65-F5344CB8AC3E}">
        <p14:creationId xmlns:p14="http://schemas.microsoft.com/office/powerpoint/2010/main" val="3930933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C2D0595-5770-C96B-A9D1-4F753B181841}"/>
              </a:ext>
            </a:extLst>
          </p:cNvPr>
          <p:cNvSpPr>
            <a:spLocks noGrp="1"/>
          </p:cNvSpPr>
          <p:nvPr>
            <p:ph type="ctrTitle" hasCustomPrompt="1"/>
          </p:nvPr>
        </p:nvSpPr>
        <p:spPr>
          <a:xfrm>
            <a:off x="609600" y="2836309"/>
            <a:ext cx="9144000" cy="1524001"/>
          </a:xfrm>
        </p:spPr>
        <p:txBody>
          <a:bodyPr>
            <a:noAutofit/>
          </a:bodyPr>
          <a:lstStyle>
            <a:lvl1pPr>
              <a:lnSpc>
                <a:spcPts val="4200"/>
              </a:lnSpc>
              <a:defRPr sz="4000" b="1"/>
            </a:lvl1pPr>
          </a:lstStyle>
          <a:p>
            <a:r>
              <a:rPr lang="en-US"/>
              <a:t>Click to edit</a:t>
            </a:r>
            <a:br>
              <a:rPr lang="en-US"/>
            </a:br>
            <a:r>
              <a:rPr lang="en-US"/>
              <a:t>Master title style</a:t>
            </a:r>
          </a:p>
        </p:txBody>
      </p:sp>
      <p:sp>
        <p:nvSpPr>
          <p:cNvPr id="9" name="Subtitle 2">
            <a:extLst>
              <a:ext uri="{FF2B5EF4-FFF2-40B4-BE49-F238E27FC236}">
                <a16:creationId xmlns:a16="http://schemas.microsoft.com/office/drawing/2014/main" id="{CE14D3FB-B92A-0140-6727-1A2CFC21BC24}"/>
              </a:ext>
            </a:extLst>
          </p:cNvPr>
          <p:cNvSpPr>
            <a:spLocks noGrp="1"/>
          </p:cNvSpPr>
          <p:nvPr>
            <p:ph type="subTitle" idx="1"/>
          </p:nvPr>
        </p:nvSpPr>
        <p:spPr>
          <a:xfrm>
            <a:off x="609600" y="4591957"/>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1" name="Picture 10" descr="A red letter w on a black background&#10;&#10;Description automatically generated">
            <a:extLst>
              <a:ext uri="{FF2B5EF4-FFF2-40B4-BE49-F238E27FC236}">
                <a16:creationId xmlns:a16="http://schemas.microsoft.com/office/drawing/2014/main" id="{16AFF59A-392A-B90D-90C3-40ADAD4A64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2078" y="990600"/>
            <a:ext cx="3393650" cy="1097280"/>
          </a:xfrm>
          <a:prstGeom prst="rect">
            <a:avLst/>
          </a:prstGeom>
        </p:spPr>
      </p:pic>
      <p:pic>
        <p:nvPicPr>
          <p:cNvPr id="12" name="Picture 11" descr="A grey logo with text&#10;&#10;Description automatically generated">
            <a:extLst>
              <a:ext uri="{FF2B5EF4-FFF2-40B4-BE49-F238E27FC236}">
                <a16:creationId xmlns:a16="http://schemas.microsoft.com/office/drawing/2014/main" id="{4C1E441D-3FAC-DA36-0F0B-FE18196D7950}"/>
              </a:ext>
            </a:extLst>
          </p:cNvPr>
          <p:cNvPicPr>
            <a:picLocks noChangeAspect="1"/>
          </p:cNvPicPr>
          <p:nvPr userDrawn="1"/>
        </p:nvPicPr>
        <p:blipFill rotWithShape="1">
          <a:blip r:embed="rId3" cstate="print">
            <a:alphaModFix amt="20000"/>
            <a:extLst>
              <a:ext uri="{28A0092B-C50C-407E-A947-70E740481C1C}">
                <a14:useLocalDpi xmlns:a14="http://schemas.microsoft.com/office/drawing/2010/main" val="0"/>
              </a:ext>
            </a:extLst>
          </a:blip>
          <a:srcRect r="10769" b="12037"/>
          <a:stretch/>
        </p:blipFill>
        <p:spPr>
          <a:xfrm>
            <a:off x="8112370" y="2836309"/>
            <a:ext cx="4079630" cy="4021691"/>
          </a:xfrm>
          <a:prstGeom prst="rect">
            <a:avLst/>
          </a:prstGeom>
        </p:spPr>
      </p:pic>
    </p:spTree>
  </p:cSld>
  <p:clrMapOvr>
    <a:masterClrMapping/>
  </p:clrMapOvr>
  <p:extLst>
    <p:ext uri="{DCECCB84-F9BA-43D5-87BE-67443E8EF086}">
      <p15:sldGuideLst xmlns:p15="http://schemas.microsoft.com/office/powerpoint/2012/main">
        <p15:guide id="1" pos="4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nSpc>
                <a:spcPts val="3800"/>
              </a:lnSpc>
              <a:defRPr/>
            </a:lvl1pPr>
          </a:lstStyle>
          <a:p>
            <a:r>
              <a:rPr lang="en-US"/>
              <a:t>Click to edit Master title style</a:t>
            </a:r>
            <a:br>
              <a:rPr lang="en-US"/>
            </a:br>
            <a:r>
              <a:rPr lang="en-US" err="1"/>
              <a:t>ghghghg</a:t>
            </a:r>
            <a:endParaRPr lang="en-US"/>
          </a:p>
        </p:txBody>
      </p:sp>
      <p:sp>
        <p:nvSpPr>
          <p:cNvPr id="36" name="Picture Placeholder 29">
            <a:extLst>
              <a:ext uri="{FF2B5EF4-FFF2-40B4-BE49-F238E27FC236}">
                <a16:creationId xmlns:a16="http://schemas.microsoft.com/office/drawing/2014/main" id="{5244BC53-C119-4F58-759C-4315A0FAAA39}"/>
              </a:ext>
            </a:extLst>
          </p:cNvPr>
          <p:cNvSpPr>
            <a:spLocks noGrp="1"/>
          </p:cNvSpPr>
          <p:nvPr>
            <p:ph type="pic" sz="quarter" idx="10"/>
          </p:nvPr>
        </p:nvSpPr>
        <p:spPr>
          <a:xfrm>
            <a:off x="609600" y="1798655"/>
            <a:ext cx="3560461" cy="2009669"/>
          </a:xfrm>
        </p:spPr>
        <p:txBody>
          <a:bodyPr/>
          <a:lstStyle/>
          <a:p>
            <a:endParaRPr lang="en-US"/>
          </a:p>
        </p:txBody>
      </p:sp>
      <p:sp>
        <p:nvSpPr>
          <p:cNvPr id="37" name="Picture Placeholder 29">
            <a:extLst>
              <a:ext uri="{FF2B5EF4-FFF2-40B4-BE49-F238E27FC236}">
                <a16:creationId xmlns:a16="http://schemas.microsoft.com/office/drawing/2014/main" id="{A49D9818-2411-344C-A56B-875F98535DE9}"/>
              </a:ext>
            </a:extLst>
          </p:cNvPr>
          <p:cNvSpPr>
            <a:spLocks noGrp="1"/>
          </p:cNvSpPr>
          <p:nvPr>
            <p:ph type="pic" sz="quarter" idx="11"/>
          </p:nvPr>
        </p:nvSpPr>
        <p:spPr>
          <a:xfrm>
            <a:off x="609599" y="3971259"/>
            <a:ext cx="3560461" cy="2009669"/>
          </a:xfrm>
        </p:spPr>
        <p:txBody>
          <a:bodyPr/>
          <a:lstStyle/>
          <a:p>
            <a:endParaRPr lang="en-US"/>
          </a:p>
        </p:txBody>
      </p:sp>
      <p:sp>
        <p:nvSpPr>
          <p:cNvPr id="38" name="Picture Placeholder 29">
            <a:extLst>
              <a:ext uri="{FF2B5EF4-FFF2-40B4-BE49-F238E27FC236}">
                <a16:creationId xmlns:a16="http://schemas.microsoft.com/office/drawing/2014/main" id="{29DEAC6C-0B95-082C-AE64-4DB58BBA1ACE}"/>
              </a:ext>
            </a:extLst>
          </p:cNvPr>
          <p:cNvSpPr>
            <a:spLocks noGrp="1"/>
          </p:cNvSpPr>
          <p:nvPr>
            <p:ph type="pic" sz="quarter" idx="12"/>
          </p:nvPr>
        </p:nvSpPr>
        <p:spPr>
          <a:xfrm>
            <a:off x="4315769" y="1798655"/>
            <a:ext cx="3560461" cy="2009669"/>
          </a:xfrm>
        </p:spPr>
        <p:txBody>
          <a:bodyPr/>
          <a:lstStyle/>
          <a:p>
            <a:endParaRPr lang="en-US"/>
          </a:p>
        </p:txBody>
      </p:sp>
      <p:sp>
        <p:nvSpPr>
          <p:cNvPr id="39" name="Picture Placeholder 29">
            <a:extLst>
              <a:ext uri="{FF2B5EF4-FFF2-40B4-BE49-F238E27FC236}">
                <a16:creationId xmlns:a16="http://schemas.microsoft.com/office/drawing/2014/main" id="{563B06A4-C363-484C-CF9B-67A85842D4C8}"/>
              </a:ext>
            </a:extLst>
          </p:cNvPr>
          <p:cNvSpPr>
            <a:spLocks noGrp="1"/>
          </p:cNvSpPr>
          <p:nvPr>
            <p:ph type="pic" sz="quarter" idx="13"/>
          </p:nvPr>
        </p:nvSpPr>
        <p:spPr>
          <a:xfrm>
            <a:off x="4315768" y="3971259"/>
            <a:ext cx="3560461" cy="2009669"/>
          </a:xfrm>
        </p:spPr>
        <p:txBody>
          <a:bodyPr/>
          <a:lstStyle/>
          <a:p>
            <a:endParaRPr lang="en-US"/>
          </a:p>
        </p:txBody>
      </p:sp>
      <p:sp>
        <p:nvSpPr>
          <p:cNvPr id="40" name="Picture Placeholder 29">
            <a:extLst>
              <a:ext uri="{FF2B5EF4-FFF2-40B4-BE49-F238E27FC236}">
                <a16:creationId xmlns:a16="http://schemas.microsoft.com/office/drawing/2014/main" id="{6A31F244-4234-8398-1A92-815E5A2CE893}"/>
              </a:ext>
            </a:extLst>
          </p:cNvPr>
          <p:cNvSpPr>
            <a:spLocks noGrp="1"/>
          </p:cNvSpPr>
          <p:nvPr>
            <p:ph type="pic" sz="quarter" idx="14"/>
          </p:nvPr>
        </p:nvSpPr>
        <p:spPr>
          <a:xfrm>
            <a:off x="8021940" y="1798655"/>
            <a:ext cx="3560461" cy="2009669"/>
          </a:xfrm>
        </p:spPr>
        <p:txBody>
          <a:bodyPr/>
          <a:lstStyle/>
          <a:p>
            <a:endParaRPr lang="en-US"/>
          </a:p>
        </p:txBody>
      </p:sp>
      <p:sp>
        <p:nvSpPr>
          <p:cNvPr id="41" name="Picture Placeholder 29">
            <a:extLst>
              <a:ext uri="{FF2B5EF4-FFF2-40B4-BE49-F238E27FC236}">
                <a16:creationId xmlns:a16="http://schemas.microsoft.com/office/drawing/2014/main" id="{A98A7173-01A5-7FE9-3F9D-EB7D34B47BE4}"/>
              </a:ext>
            </a:extLst>
          </p:cNvPr>
          <p:cNvSpPr>
            <a:spLocks noGrp="1"/>
          </p:cNvSpPr>
          <p:nvPr>
            <p:ph type="pic" sz="quarter" idx="15"/>
          </p:nvPr>
        </p:nvSpPr>
        <p:spPr>
          <a:xfrm>
            <a:off x="8021939" y="3971259"/>
            <a:ext cx="3560461" cy="2009669"/>
          </a:xfrm>
        </p:spPr>
        <p:txBody>
          <a:bodyPr/>
          <a:lstStyle/>
          <a:p>
            <a:endParaRPr lang="en-US"/>
          </a:p>
        </p:txBody>
      </p:sp>
    </p:spTree>
    <p:extLst>
      <p:ext uri="{BB962C8B-B14F-4D97-AF65-F5344CB8AC3E}">
        <p14:creationId xmlns:p14="http://schemas.microsoft.com/office/powerpoint/2010/main" val="5194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3">
            <a:extLst>
              <a:ext uri="{FF2B5EF4-FFF2-40B4-BE49-F238E27FC236}">
                <a16:creationId xmlns:a16="http://schemas.microsoft.com/office/drawing/2014/main" id="{F515B657-5011-7715-8F0C-0D7032BCB695}"/>
              </a:ext>
            </a:extLst>
          </p:cNvPr>
          <p:cNvSpPr>
            <a:spLocks noGrp="1"/>
          </p:cNvSpPr>
          <p:nvPr>
            <p:ph type="tbl" sz="quarter" idx="16"/>
          </p:nvPr>
        </p:nvSpPr>
        <p:spPr>
          <a:xfrm>
            <a:off x="609599" y="1798638"/>
            <a:ext cx="10972801" cy="4183062"/>
          </a:xfrm>
        </p:spPr>
        <p:txBody>
          <a:bodyPr/>
          <a:lstStyle/>
          <a:p>
            <a:endParaRPr lang="en-US"/>
          </a:p>
        </p:txBody>
      </p:sp>
    </p:spTree>
    <p:extLst>
      <p:ext uri="{BB962C8B-B14F-4D97-AF65-F5344CB8AC3E}">
        <p14:creationId xmlns:p14="http://schemas.microsoft.com/office/powerpoint/2010/main" val="10426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6" name="Picture Placeholder 29">
            <a:extLst>
              <a:ext uri="{FF2B5EF4-FFF2-40B4-BE49-F238E27FC236}">
                <a16:creationId xmlns:a16="http://schemas.microsoft.com/office/drawing/2014/main" id="{5244BC53-C119-4F58-759C-4315A0FAAA39}"/>
              </a:ext>
            </a:extLst>
          </p:cNvPr>
          <p:cNvSpPr>
            <a:spLocks noGrp="1"/>
          </p:cNvSpPr>
          <p:nvPr>
            <p:ph type="pic" sz="quarter" idx="10"/>
          </p:nvPr>
        </p:nvSpPr>
        <p:spPr>
          <a:xfrm>
            <a:off x="609600" y="1798654"/>
            <a:ext cx="3560461" cy="3558535"/>
          </a:xfrm>
        </p:spPr>
        <p:txBody>
          <a:bodyPr/>
          <a:lstStyle/>
          <a:p>
            <a:endParaRPr lang="en-US"/>
          </a:p>
        </p:txBody>
      </p:sp>
      <p:sp>
        <p:nvSpPr>
          <p:cNvPr id="38" name="Picture Placeholder 29">
            <a:extLst>
              <a:ext uri="{FF2B5EF4-FFF2-40B4-BE49-F238E27FC236}">
                <a16:creationId xmlns:a16="http://schemas.microsoft.com/office/drawing/2014/main" id="{29DEAC6C-0B95-082C-AE64-4DB58BBA1ACE}"/>
              </a:ext>
            </a:extLst>
          </p:cNvPr>
          <p:cNvSpPr>
            <a:spLocks noGrp="1"/>
          </p:cNvSpPr>
          <p:nvPr>
            <p:ph type="pic" sz="quarter" idx="12"/>
          </p:nvPr>
        </p:nvSpPr>
        <p:spPr>
          <a:xfrm>
            <a:off x="4315769" y="1798655"/>
            <a:ext cx="3560461" cy="3558536"/>
          </a:xfrm>
        </p:spPr>
        <p:txBody>
          <a:bodyPr/>
          <a:lstStyle/>
          <a:p>
            <a:endParaRPr lang="en-US"/>
          </a:p>
        </p:txBody>
      </p:sp>
      <p:sp>
        <p:nvSpPr>
          <p:cNvPr id="40" name="Picture Placeholder 29">
            <a:extLst>
              <a:ext uri="{FF2B5EF4-FFF2-40B4-BE49-F238E27FC236}">
                <a16:creationId xmlns:a16="http://schemas.microsoft.com/office/drawing/2014/main" id="{6A31F244-4234-8398-1A92-815E5A2CE893}"/>
              </a:ext>
            </a:extLst>
          </p:cNvPr>
          <p:cNvSpPr>
            <a:spLocks noGrp="1"/>
          </p:cNvSpPr>
          <p:nvPr>
            <p:ph type="pic" sz="quarter" idx="14"/>
          </p:nvPr>
        </p:nvSpPr>
        <p:spPr>
          <a:xfrm>
            <a:off x="8021940" y="1798655"/>
            <a:ext cx="3560461" cy="3558536"/>
          </a:xfrm>
        </p:spPr>
        <p:txBody>
          <a:bodyPr/>
          <a:lstStyle/>
          <a:p>
            <a:endParaRPr lang="en-US"/>
          </a:p>
        </p:txBody>
      </p:sp>
      <p:sp>
        <p:nvSpPr>
          <p:cNvPr id="4" name="Text Placeholder 3">
            <a:extLst>
              <a:ext uri="{FF2B5EF4-FFF2-40B4-BE49-F238E27FC236}">
                <a16:creationId xmlns:a16="http://schemas.microsoft.com/office/drawing/2014/main" id="{EFD57F27-E780-1D1A-2235-3359A9AD23EE}"/>
              </a:ext>
            </a:extLst>
          </p:cNvPr>
          <p:cNvSpPr>
            <a:spLocks noGrp="1"/>
          </p:cNvSpPr>
          <p:nvPr>
            <p:ph type="body" sz="quarter" idx="16"/>
          </p:nvPr>
        </p:nvSpPr>
        <p:spPr>
          <a:xfrm>
            <a:off x="609597" y="5396947"/>
            <a:ext cx="3560461" cy="693312"/>
          </a:xfrm>
        </p:spPr>
        <p:txBody>
          <a:bodyPr>
            <a:noAutofit/>
          </a:bodyPr>
          <a:lstStyle>
            <a:lvl1pPr marL="0" indent="0" algn="ctr">
              <a:buNone/>
              <a:defRPr sz="1600"/>
            </a:lvl1pPr>
            <a:lvl2pPr marL="320040" indent="0" algn="ctr">
              <a:buNone/>
              <a:defRPr sz="1400"/>
            </a:lvl2pPr>
            <a:lvl3pPr marL="640080" indent="0" algn="ctr">
              <a:buNone/>
              <a:defRPr sz="1400"/>
            </a:lvl3pPr>
            <a:lvl4pPr marL="914400" indent="0" algn="ctr">
              <a:buNone/>
              <a:defRPr sz="1400"/>
            </a:lvl4pPr>
            <a:lvl5pPr marL="1143000" indent="0" algn="ctr">
              <a:buNone/>
              <a:defRPr sz="1400"/>
            </a:lvl5pPr>
          </a:lstStyle>
          <a:p>
            <a:pPr lvl="0"/>
            <a:r>
              <a:rPr lang="en-US"/>
              <a:t>Click to edit Master text</a:t>
            </a:r>
          </a:p>
        </p:txBody>
      </p:sp>
      <p:sp>
        <p:nvSpPr>
          <p:cNvPr id="6" name="TextBox 5">
            <a:extLst>
              <a:ext uri="{FF2B5EF4-FFF2-40B4-BE49-F238E27FC236}">
                <a16:creationId xmlns:a16="http://schemas.microsoft.com/office/drawing/2014/main" id="{48C3F6AF-61A0-8B1C-2E91-A2C94FBCE73C}"/>
              </a:ext>
            </a:extLst>
          </p:cNvPr>
          <p:cNvSpPr txBox="1"/>
          <p:nvPr userDrawn="1"/>
        </p:nvSpPr>
        <p:spPr>
          <a:xfrm>
            <a:off x="5327374" y="5396947"/>
            <a:ext cx="0" cy="0"/>
          </a:xfrm>
          <a:prstGeom prst="rect">
            <a:avLst/>
          </a:prstGeom>
          <a:noFill/>
        </p:spPr>
        <p:txBody>
          <a:bodyPr wrap="none" rtlCol="0">
            <a:noAutofit/>
          </a:bodyPr>
          <a:lstStyle/>
          <a:p>
            <a:pPr algn="ctr"/>
            <a:endParaRPr lang="en-US" sz="1600" err="1"/>
          </a:p>
        </p:txBody>
      </p:sp>
      <p:sp>
        <p:nvSpPr>
          <p:cNvPr id="7" name="Text Placeholder 3">
            <a:extLst>
              <a:ext uri="{FF2B5EF4-FFF2-40B4-BE49-F238E27FC236}">
                <a16:creationId xmlns:a16="http://schemas.microsoft.com/office/drawing/2014/main" id="{A23D2F03-3057-A9E9-4126-7CC220620444}"/>
              </a:ext>
            </a:extLst>
          </p:cNvPr>
          <p:cNvSpPr>
            <a:spLocks noGrp="1"/>
          </p:cNvSpPr>
          <p:nvPr>
            <p:ph type="body" sz="quarter" idx="17"/>
          </p:nvPr>
        </p:nvSpPr>
        <p:spPr>
          <a:xfrm>
            <a:off x="4315769" y="5396947"/>
            <a:ext cx="3560461" cy="693312"/>
          </a:xfrm>
        </p:spPr>
        <p:txBody>
          <a:bodyPr>
            <a:noAutofit/>
          </a:bodyPr>
          <a:lstStyle>
            <a:lvl1pPr marL="0" indent="0" algn="ctr">
              <a:buNone/>
              <a:defRPr sz="1600"/>
            </a:lvl1pPr>
            <a:lvl2pPr marL="320040" indent="0" algn="ctr">
              <a:buNone/>
              <a:defRPr sz="1400"/>
            </a:lvl2pPr>
            <a:lvl3pPr marL="640080" indent="0" algn="ctr">
              <a:buNone/>
              <a:defRPr sz="1400"/>
            </a:lvl3pPr>
            <a:lvl4pPr marL="914400" indent="0" algn="ctr">
              <a:buNone/>
              <a:defRPr sz="1400"/>
            </a:lvl4pPr>
            <a:lvl5pPr marL="1143000" indent="0" algn="ctr">
              <a:buNone/>
              <a:defRPr sz="1400"/>
            </a:lvl5pPr>
          </a:lstStyle>
          <a:p>
            <a:pPr lvl="0"/>
            <a:r>
              <a:rPr lang="en-US"/>
              <a:t>Click to edit Master text</a:t>
            </a:r>
          </a:p>
        </p:txBody>
      </p:sp>
      <p:sp>
        <p:nvSpPr>
          <p:cNvPr id="8" name="Text Placeholder 3">
            <a:extLst>
              <a:ext uri="{FF2B5EF4-FFF2-40B4-BE49-F238E27FC236}">
                <a16:creationId xmlns:a16="http://schemas.microsoft.com/office/drawing/2014/main" id="{6A58090A-63C8-ADC3-23D8-A48EFF69A45F}"/>
              </a:ext>
            </a:extLst>
          </p:cNvPr>
          <p:cNvSpPr>
            <a:spLocks noGrp="1"/>
          </p:cNvSpPr>
          <p:nvPr>
            <p:ph type="body" sz="quarter" idx="18"/>
          </p:nvPr>
        </p:nvSpPr>
        <p:spPr>
          <a:xfrm>
            <a:off x="8021939" y="5396947"/>
            <a:ext cx="3560461" cy="693312"/>
          </a:xfrm>
        </p:spPr>
        <p:txBody>
          <a:bodyPr>
            <a:noAutofit/>
          </a:bodyPr>
          <a:lstStyle>
            <a:lvl1pPr marL="0" indent="0" algn="ctr">
              <a:buNone/>
              <a:defRPr sz="1600"/>
            </a:lvl1pPr>
            <a:lvl2pPr marL="320040" indent="0" algn="ctr">
              <a:buNone/>
              <a:defRPr sz="1400"/>
            </a:lvl2pPr>
            <a:lvl3pPr marL="640080" indent="0" algn="ctr">
              <a:buNone/>
              <a:defRPr sz="1400"/>
            </a:lvl3pPr>
            <a:lvl4pPr marL="914400" indent="0" algn="ctr">
              <a:buNone/>
              <a:defRPr sz="1400"/>
            </a:lvl4pPr>
            <a:lvl5pPr marL="1143000" indent="0" algn="ctr">
              <a:buNone/>
              <a:defRPr sz="1400"/>
            </a:lvl5pPr>
          </a:lstStyle>
          <a:p>
            <a:pPr lvl="0"/>
            <a:r>
              <a:rPr lang="en-US"/>
              <a:t>Click to edit Master text</a:t>
            </a:r>
          </a:p>
        </p:txBody>
      </p:sp>
    </p:spTree>
    <p:extLst>
      <p:ext uri="{BB962C8B-B14F-4D97-AF65-F5344CB8AC3E}">
        <p14:creationId xmlns:p14="http://schemas.microsoft.com/office/powerpoint/2010/main" val="1530854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EFD57F27-E780-1D1A-2235-3359A9AD23EE}"/>
              </a:ext>
            </a:extLst>
          </p:cNvPr>
          <p:cNvSpPr>
            <a:spLocks noGrp="1"/>
          </p:cNvSpPr>
          <p:nvPr>
            <p:ph type="body" sz="quarter" idx="16"/>
          </p:nvPr>
        </p:nvSpPr>
        <p:spPr>
          <a:xfrm>
            <a:off x="609597" y="5396947"/>
            <a:ext cx="3560461" cy="693312"/>
          </a:xfrm>
        </p:spPr>
        <p:txBody>
          <a:bodyPr>
            <a:noAutofit/>
          </a:bodyPr>
          <a:lstStyle>
            <a:lvl1pPr marL="0" indent="0" algn="ctr">
              <a:buNone/>
              <a:defRPr sz="1600"/>
            </a:lvl1pPr>
            <a:lvl2pPr marL="320040" indent="0" algn="ctr">
              <a:buNone/>
              <a:defRPr sz="1400"/>
            </a:lvl2pPr>
            <a:lvl3pPr marL="640080" indent="0" algn="ctr">
              <a:buNone/>
              <a:defRPr sz="1400"/>
            </a:lvl3pPr>
            <a:lvl4pPr marL="914400" indent="0" algn="ctr">
              <a:buNone/>
              <a:defRPr sz="1400"/>
            </a:lvl4pPr>
            <a:lvl5pPr marL="1143000" indent="0" algn="ctr">
              <a:buNone/>
              <a:defRPr sz="1400"/>
            </a:lvl5pPr>
          </a:lstStyle>
          <a:p>
            <a:pPr lvl="0"/>
            <a:r>
              <a:rPr lang="en-US"/>
              <a:t>Click to edit Master text</a:t>
            </a:r>
          </a:p>
        </p:txBody>
      </p:sp>
      <p:sp>
        <p:nvSpPr>
          <p:cNvPr id="7" name="Text Placeholder 3">
            <a:extLst>
              <a:ext uri="{FF2B5EF4-FFF2-40B4-BE49-F238E27FC236}">
                <a16:creationId xmlns:a16="http://schemas.microsoft.com/office/drawing/2014/main" id="{A23D2F03-3057-A9E9-4126-7CC220620444}"/>
              </a:ext>
            </a:extLst>
          </p:cNvPr>
          <p:cNvSpPr>
            <a:spLocks noGrp="1"/>
          </p:cNvSpPr>
          <p:nvPr>
            <p:ph type="body" sz="quarter" idx="17"/>
          </p:nvPr>
        </p:nvSpPr>
        <p:spPr>
          <a:xfrm>
            <a:off x="4315769" y="5396947"/>
            <a:ext cx="3560461" cy="693312"/>
          </a:xfrm>
        </p:spPr>
        <p:txBody>
          <a:bodyPr>
            <a:noAutofit/>
          </a:bodyPr>
          <a:lstStyle>
            <a:lvl1pPr marL="0" indent="0" algn="ctr">
              <a:buNone/>
              <a:defRPr sz="1600"/>
            </a:lvl1pPr>
            <a:lvl2pPr marL="320040" indent="0" algn="ctr">
              <a:buNone/>
              <a:defRPr sz="1400"/>
            </a:lvl2pPr>
            <a:lvl3pPr marL="640080" indent="0" algn="ctr">
              <a:buNone/>
              <a:defRPr sz="1400"/>
            </a:lvl3pPr>
            <a:lvl4pPr marL="914400" indent="0" algn="ctr">
              <a:buNone/>
              <a:defRPr sz="1400"/>
            </a:lvl4pPr>
            <a:lvl5pPr marL="1143000" indent="0" algn="ctr">
              <a:buNone/>
              <a:defRPr sz="1400"/>
            </a:lvl5pPr>
          </a:lstStyle>
          <a:p>
            <a:pPr lvl="0"/>
            <a:r>
              <a:rPr lang="en-US"/>
              <a:t>Click to edit Master text</a:t>
            </a:r>
          </a:p>
        </p:txBody>
      </p:sp>
      <p:sp>
        <p:nvSpPr>
          <p:cNvPr id="8" name="Text Placeholder 3">
            <a:extLst>
              <a:ext uri="{FF2B5EF4-FFF2-40B4-BE49-F238E27FC236}">
                <a16:creationId xmlns:a16="http://schemas.microsoft.com/office/drawing/2014/main" id="{6A58090A-63C8-ADC3-23D8-A48EFF69A45F}"/>
              </a:ext>
            </a:extLst>
          </p:cNvPr>
          <p:cNvSpPr>
            <a:spLocks noGrp="1"/>
          </p:cNvSpPr>
          <p:nvPr>
            <p:ph type="body" sz="quarter" idx="18"/>
          </p:nvPr>
        </p:nvSpPr>
        <p:spPr>
          <a:xfrm>
            <a:off x="8021939" y="5396947"/>
            <a:ext cx="3560461" cy="693312"/>
          </a:xfrm>
        </p:spPr>
        <p:txBody>
          <a:bodyPr>
            <a:noAutofit/>
          </a:bodyPr>
          <a:lstStyle>
            <a:lvl1pPr marL="0" indent="0" algn="ctr">
              <a:buNone/>
              <a:defRPr sz="1600"/>
            </a:lvl1pPr>
            <a:lvl2pPr marL="320040" indent="0" algn="ctr">
              <a:buNone/>
              <a:defRPr sz="1400"/>
            </a:lvl2pPr>
            <a:lvl3pPr marL="640080" indent="0" algn="ctr">
              <a:buNone/>
              <a:defRPr sz="1400"/>
            </a:lvl3pPr>
            <a:lvl4pPr marL="914400" indent="0" algn="ctr">
              <a:buNone/>
              <a:defRPr sz="1400"/>
            </a:lvl4pPr>
            <a:lvl5pPr marL="1143000" indent="0" algn="ctr">
              <a:buNone/>
              <a:defRPr sz="1400"/>
            </a:lvl5pPr>
          </a:lstStyle>
          <a:p>
            <a:pPr lvl="0"/>
            <a:r>
              <a:rPr lang="en-US"/>
              <a:t>Click to edit Master text</a:t>
            </a:r>
          </a:p>
        </p:txBody>
      </p:sp>
      <p:sp>
        <p:nvSpPr>
          <p:cNvPr id="11" name="Chart Placeholder 4">
            <a:extLst>
              <a:ext uri="{FF2B5EF4-FFF2-40B4-BE49-F238E27FC236}">
                <a16:creationId xmlns:a16="http://schemas.microsoft.com/office/drawing/2014/main" id="{3EF471E3-3169-E47C-1DF5-8E18891BD311}"/>
              </a:ext>
            </a:extLst>
          </p:cNvPr>
          <p:cNvSpPr>
            <a:spLocks noGrp="1"/>
          </p:cNvSpPr>
          <p:nvPr>
            <p:ph type="chart" sz="quarter" idx="19"/>
          </p:nvPr>
        </p:nvSpPr>
        <p:spPr>
          <a:xfrm>
            <a:off x="609600" y="1798638"/>
            <a:ext cx="3560763" cy="3559175"/>
          </a:xfrm>
        </p:spPr>
        <p:txBody>
          <a:bodyPr/>
          <a:lstStyle/>
          <a:p>
            <a:endParaRPr lang="en-US"/>
          </a:p>
        </p:txBody>
      </p:sp>
      <p:sp>
        <p:nvSpPr>
          <p:cNvPr id="12" name="Chart Placeholder 4">
            <a:extLst>
              <a:ext uri="{FF2B5EF4-FFF2-40B4-BE49-F238E27FC236}">
                <a16:creationId xmlns:a16="http://schemas.microsoft.com/office/drawing/2014/main" id="{AFF3D7C2-5A28-5CCC-774B-408975F809D4}"/>
              </a:ext>
            </a:extLst>
          </p:cNvPr>
          <p:cNvSpPr>
            <a:spLocks noGrp="1"/>
          </p:cNvSpPr>
          <p:nvPr>
            <p:ph type="chart" sz="quarter" idx="20"/>
          </p:nvPr>
        </p:nvSpPr>
        <p:spPr>
          <a:xfrm>
            <a:off x="4315617" y="1798014"/>
            <a:ext cx="3560763" cy="3559175"/>
          </a:xfrm>
        </p:spPr>
        <p:txBody>
          <a:bodyPr/>
          <a:lstStyle/>
          <a:p>
            <a:endParaRPr lang="en-US"/>
          </a:p>
        </p:txBody>
      </p:sp>
      <p:sp>
        <p:nvSpPr>
          <p:cNvPr id="13" name="Chart Placeholder 4">
            <a:extLst>
              <a:ext uri="{FF2B5EF4-FFF2-40B4-BE49-F238E27FC236}">
                <a16:creationId xmlns:a16="http://schemas.microsoft.com/office/drawing/2014/main" id="{F4526561-6D13-A8BC-DFED-3E9422B381E9}"/>
              </a:ext>
            </a:extLst>
          </p:cNvPr>
          <p:cNvSpPr>
            <a:spLocks noGrp="1"/>
          </p:cNvSpPr>
          <p:nvPr>
            <p:ph type="chart" sz="quarter" idx="21"/>
          </p:nvPr>
        </p:nvSpPr>
        <p:spPr>
          <a:xfrm>
            <a:off x="8021634" y="1798014"/>
            <a:ext cx="3560763" cy="3559175"/>
          </a:xfrm>
        </p:spPr>
        <p:txBody>
          <a:bodyPr/>
          <a:lstStyle/>
          <a:p>
            <a:endParaRPr lang="en-US"/>
          </a:p>
        </p:txBody>
      </p:sp>
    </p:spTree>
    <p:extLst>
      <p:ext uri="{BB962C8B-B14F-4D97-AF65-F5344CB8AC3E}">
        <p14:creationId xmlns:p14="http://schemas.microsoft.com/office/powerpoint/2010/main" val="4021952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9523D3-F72C-A737-D43A-E356A52D838C}"/>
              </a:ext>
            </a:extLst>
          </p:cNvPr>
          <p:cNvSpPr/>
          <p:nvPr userDrawn="1"/>
        </p:nvSpPr>
        <p:spPr bwMode="auto">
          <a:xfrm>
            <a:off x="0" y="0"/>
            <a:ext cx="12192000" cy="6858000"/>
          </a:xfrm>
          <a:prstGeom prst="rect">
            <a:avLst/>
          </a:prstGeom>
          <a:solidFill>
            <a:schemeClr val="bg1"/>
          </a:solidFill>
          <a:ln w="12700" cap="sq" algn="ctr">
            <a:noFill/>
            <a:miter lim="800000"/>
            <a:headEnd/>
            <a:tailEnd/>
          </a:ln>
          <a:effectLst/>
        </p:spPr>
        <p:txBody>
          <a:bodyPr wrap="none" rtlCol="0" anchor="ctr"/>
          <a:lstStyle/>
          <a:p>
            <a:pPr algn="ctr"/>
            <a:endParaRPr lang="en-US" sz="1600">
              <a:solidFill>
                <a:schemeClr val="bg1"/>
              </a:solidFill>
              <a:latin typeface="+mn-lt"/>
            </a:endParaRPr>
          </a:p>
        </p:txBody>
      </p:sp>
      <p:pic>
        <p:nvPicPr>
          <p:cNvPr id="6" name="Picture 5" descr="A grey logo with text&#10;&#10;Description automatically generated">
            <a:extLst>
              <a:ext uri="{FF2B5EF4-FFF2-40B4-BE49-F238E27FC236}">
                <a16:creationId xmlns:a16="http://schemas.microsoft.com/office/drawing/2014/main" id="{B1D05FE9-9C13-6D48-7303-93DC7F7D7A37}"/>
              </a:ext>
            </a:extLst>
          </p:cNvPr>
          <p:cNvPicPr>
            <a:picLocks noChangeAspect="1"/>
          </p:cNvPicPr>
          <p:nvPr userDrawn="1"/>
        </p:nvPicPr>
        <p:blipFill rotWithShape="1">
          <a:blip r:embed="rId2" cstate="print">
            <a:alphaModFix amt="20000"/>
            <a:extLst>
              <a:ext uri="{28A0092B-C50C-407E-A947-70E740481C1C}">
                <a14:useLocalDpi xmlns:a14="http://schemas.microsoft.com/office/drawing/2010/main" val="0"/>
              </a:ext>
            </a:extLst>
          </a:blip>
          <a:stretch/>
        </p:blipFill>
        <p:spPr>
          <a:xfrm>
            <a:off x="3810000" y="1143000"/>
            <a:ext cx="4572000" cy="4572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9523D3-F72C-A737-D43A-E356A52D838C}"/>
              </a:ext>
            </a:extLst>
          </p:cNvPr>
          <p:cNvSpPr/>
          <p:nvPr userDrawn="1"/>
        </p:nvSpPr>
        <p:spPr bwMode="auto">
          <a:xfrm>
            <a:off x="0" y="0"/>
            <a:ext cx="12192000" cy="6858000"/>
          </a:xfrm>
          <a:prstGeom prst="rect">
            <a:avLst/>
          </a:prstGeom>
          <a:solidFill>
            <a:schemeClr val="bg1"/>
          </a:solidFill>
          <a:ln w="12700" cap="sq" algn="ctr">
            <a:noFill/>
            <a:miter lim="800000"/>
            <a:headEnd/>
            <a:tailEnd/>
          </a:ln>
          <a:effectLst/>
        </p:spPr>
        <p:txBody>
          <a:bodyPr wrap="none" rtlCol="0" anchor="ctr"/>
          <a:lstStyle/>
          <a:p>
            <a:pPr algn="ctr"/>
            <a:endParaRPr lang="en-US" sz="1600">
              <a:solidFill>
                <a:schemeClr val="bg1"/>
              </a:solidFill>
              <a:latin typeface="+mn-lt"/>
            </a:endParaRPr>
          </a:p>
        </p:txBody>
      </p:sp>
    </p:spTree>
    <p:extLst>
      <p:ext uri="{BB962C8B-B14F-4D97-AF65-F5344CB8AC3E}">
        <p14:creationId xmlns:p14="http://schemas.microsoft.com/office/powerpoint/2010/main" val="3180747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2">
    <p:bg>
      <p:bgPr>
        <a:solidFill>
          <a:srgbClr val="AB192D"/>
        </a:solidFill>
        <a:effectLst/>
      </p:bgPr>
    </p:bg>
    <p:spTree>
      <p:nvGrpSpPr>
        <p:cNvPr id="1" name=""/>
        <p:cNvGrpSpPr/>
        <p:nvPr/>
      </p:nvGrpSpPr>
      <p:grpSpPr>
        <a:xfrm>
          <a:off x="0" y="0"/>
          <a:ext cx="0" cy="0"/>
          <a:chOff x="0" y="0"/>
          <a:chExt cx="0" cy="0"/>
        </a:xfrm>
      </p:grpSpPr>
      <p:pic>
        <p:nvPicPr>
          <p:cNvPr id="9"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
        <p:nvSpPr>
          <p:cNvPr id="7" name="Title 1"/>
          <p:cNvSpPr>
            <a:spLocks noGrp="1"/>
          </p:cNvSpPr>
          <p:nvPr>
            <p:ph type="ctrTitle" hasCustomPrompt="1"/>
          </p:nvPr>
        </p:nvSpPr>
        <p:spPr>
          <a:xfrm>
            <a:off x="609600" y="2537925"/>
            <a:ext cx="9144000" cy="1524001"/>
          </a:xfrm>
        </p:spPr>
        <p:txBody>
          <a:bodyPr>
            <a:noAutofit/>
          </a:bodyPr>
          <a:lstStyle>
            <a:lvl1pPr>
              <a:defRPr sz="4000" b="1">
                <a:solidFill>
                  <a:schemeClr val="bg1"/>
                </a:solidFill>
              </a:defRPr>
            </a:lvl1pPr>
          </a:lstStyle>
          <a:p>
            <a:r>
              <a:rPr lang="en-US"/>
              <a:t>Click to edit</a:t>
            </a:r>
            <a:br>
              <a:rPr lang="en-US"/>
            </a:br>
            <a:r>
              <a:rPr lang="en-US"/>
              <a:t>Master title style</a:t>
            </a:r>
          </a:p>
        </p:txBody>
      </p:sp>
      <p:sp>
        <p:nvSpPr>
          <p:cNvPr id="10" name="Subtitle 2"/>
          <p:cNvSpPr>
            <a:spLocks noGrp="1"/>
          </p:cNvSpPr>
          <p:nvPr>
            <p:ph type="subTitle" idx="1"/>
          </p:nvPr>
        </p:nvSpPr>
        <p:spPr>
          <a:xfrm>
            <a:off x="609600" y="4293573"/>
            <a:ext cx="9144000" cy="990600"/>
          </a:xfrm>
        </p:spPr>
        <p:txBody>
          <a:bodyPr anchor="t" anchorCtr="0">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00143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E98F50-F8E9-DD5D-F0F3-B177E05FE517}"/>
              </a:ext>
            </a:extLst>
          </p:cNvPr>
          <p:cNvSpPr/>
          <p:nvPr userDrawn="1"/>
        </p:nvSpPr>
        <p:spPr bwMode="auto">
          <a:xfrm>
            <a:off x="0" y="0"/>
            <a:ext cx="12192000" cy="1143000"/>
          </a:xfrm>
          <a:prstGeom prst="rect">
            <a:avLst/>
          </a:prstGeom>
          <a:solidFill>
            <a:srgbClr val="AB162B"/>
          </a:solidFill>
          <a:ln w="12700" cap="sq" algn="ctr">
            <a:noFill/>
            <a:miter lim="800000"/>
            <a:headEnd/>
            <a:tailEnd/>
          </a:ln>
          <a:effectLst/>
        </p:spPr>
        <p:txBody>
          <a:bodyPr wrap="none" rtlCol="0" anchor="ctr"/>
          <a:lstStyle/>
          <a:p>
            <a:pPr algn="ctr"/>
            <a:endParaRPr lang="en-US" sz="1600">
              <a:solidFill>
                <a:schemeClr val="bg1"/>
              </a:solidFill>
              <a:latin typeface="+mn-lt"/>
            </a:endParaRPr>
          </a:p>
        </p:txBody>
      </p:sp>
      <p:sp>
        <p:nvSpPr>
          <p:cNvPr id="15" name="Subtitle 2">
            <a:extLst>
              <a:ext uri="{FF2B5EF4-FFF2-40B4-BE49-F238E27FC236}">
                <a16:creationId xmlns:a16="http://schemas.microsoft.com/office/drawing/2014/main" id="{5CB2D455-4055-7480-CBDA-FD85C71EBDFE}"/>
              </a:ext>
            </a:extLst>
          </p:cNvPr>
          <p:cNvSpPr>
            <a:spLocks noGrp="1"/>
          </p:cNvSpPr>
          <p:nvPr>
            <p:ph type="subTitle" idx="1"/>
          </p:nvPr>
        </p:nvSpPr>
        <p:spPr>
          <a:xfrm>
            <a:off x="609600" y="4024064"/>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6" name="Title 1">
            <a:extLst>
              <a:ext uri="{FF2B5EF4-FFF2-40B4-BE49-F238E27FC236}">
                <a16:creationId xmlns:a16="http://schemas.microsoft.com/office/drawing/2014/main" id="{B1045F49-C082-20D9-8199-F2BED577C03E}"/>
              </a:ext>
            </a:extLst>
          </p:cNvPr>
          <p:cNvSpPr>
            <a:spLocks noGrp="1"/>
          </p:cNvSpPr>
          <p:nvPr>
            <p:ph type="ctrTitle"/>
          </p:nvPr>
        </p:nvSpPr>
        <p:spPr>
          <a:xfrm>
            <a:off x="609600" y="2268416"/>
            <a:ext cx="9144000" cy="1524001"/>
          </a:xfrm>
        </p:spPr>
        <p:txBody>
          <a:bodyPr>
            <a:noAutofit/>
          </a:bodyPr>
          <a:lstStyle>
            <a:lvl1pPr>
              <a:lnSpc>
                <a:spcPts val="4200"/>
              </a:lnSpc>
              <a:defRPr sz="4000" b="1"/>
            </a:lvl1pPr>
          </a:lstStyle>
          <a:p>
            <a:r>
              <a:rPr lang="en-US"/>
              <a:t>Click to edit Master title style</a:t>
            </a:r>
          </a:p>
        </p:txBody>
      </p:sp>
      <p:sp>
        <p:nvSpPr>
          <p:cNvPr id="17" name="TextBox 16">
            <a:extLst>
              <a:ext uri="{FF2B5EF4-FFF2-40B4-BE49-F238E27FC236}">
                <a16:creationId xmlns:a16="http://schemas.microsoft.com/office/drawing/2014/main" id="{04792277-BE88-7783-1DD4-5085D63F96DC}"/>
              </a:ext>
            </a:extLst>
          </p:cNvPr>
          <p:cNvSpPr txBox="1"/>
          <p:nvPr userDrawn="1"/>
        </p:nvSpPr>
        <p:spPr>
          <a:xfrm>
            <a:off x="-433137" y="4360244"/>
            <a:ext cx="0" cy="0"/>
          </a:xfrm>
          <a:prstGeom prst="rect">
            <a:avLst/>
          </a:prstGeom>
          <a:noFill/>
        </p:spPr>
        <p:txBody>
          <a:bodyPr wrap="none" rtlCol="0">
            <a:noAutofit/>
          </a:bodyPr>
          <a:lstStyle/>
          <a:p>
            <a:pPr algn="ctr"/>
            <a:endParaRPr lang="en-US" sz="1600" err="1"/>
          </a:p>
        </p:txBody>
      </p:sp>
      <p:pic>
        <p:nvPicPr>
          <p:cNvPr id="18" name="Picture 17" descr="A grey logo with text&#10;&#10;Description automatically generated">
            <a:extLst>
              <a:ext uri="{FF2B5EF4-FFF2-40B4-BE49-F238E27FC236}">
                <a16:creationId xmlns:a16="http://schemas.microsoft.com/office/drawing/2014/main" id="{5376143C-E399-5AFE-BF3E-718BB884008D}"/>
              </a:ext>
            </a:extLst>
          </p:cNvPr>
          <p:cNvPicPr>
            <a:picLocks noChangeAspect="1"/>
          </p:cNvPicPr>
          <p:nvPr userDrawn="1"/>
        </p:nvPicPr>
        <p:blipFill rotWithShape="1">
          <a:blip r:embed="rId2" cstate="print">
            <a:alphaModFix amt="20000"/>
            <a:extLst>
              <a:ext uri="{28A0092B-C50C-407E-A947-70E740481C1C}">
                <a14:useLocalDpi xmlns:a14="http://schemas.microsoft.com/office/drawing/2010/main" val="0"/>
              </a:ext>
            </a:extLst>
          </a:blip>
          <a:srcRect r="10769" b="12037"/>
          <a:stretch/>
        </p:blipFill>
        <p:spPr>
          <a:xfrm>
            <a:off x="8112370" y="2836309"/>
            <a:ext cx="4079630" cy="4021691"/>
          </a:xfrm>
          <a:prstGeom prst="rect">
            <a:avLst/>
          </a:prstGeom>
        </p:spPr>
      </p:pic>
      <p:sp>
        <p:nvSpPr>
          <p:cNvPr id="2" name="Slide Number Placeholder 1">
            <a:extLst>
              <a:ext uri="{FF2B5EF4-FFF2-40B4-BE49-F238E27FC236}">
                <a16:creationId xmlns:a16="http://schemas.microsoft.com/office/drawing/2014/main" id="{824D0AF1-1E68-BC81-7BE5-8BBAE895399D}"/>
              </a:ext>
            </a:extLst>
          </p:cNvPr>
          <p:cNvSpPr>
            <a:spLocks noGrp="1"/>
          </p:cNvSpPr>
          <p:nvPr>
            <p:ph type="sldNum" sz="quarter" idx="10"/>
          </p:nvPr>
        </p:nvSpPr>
        <p:spPr/>
        <p:txBody>
          <a:bodyPr/>
          <a:lstStyle/>
          <a:p>
            <a:fld id="{AFD18194-60D7-4174-AD2A-292A695B23D6}" type="slidenum">
              <a:rPr lang="en-US" smtClean="0"/>
              <a:t>‹#›</a:t>
            </a:fld>
            <a:endParaRPr lang="en-US"/>
          </a:p>
        </p:txBody>
      </p:sp>
    </p:spTree>
    <p:extLst>
      <p:ext uri="{BB962C8B-B14F-4D97-AF65-F5344CB8AC3E}">
        <p14:creationId xmlns:p14="http://schemas.microsoft.com/office/powerpoint/2010/main" val="2237983437"/>
      </p:ext>
    </p:extLst>
  </p:cSld>
  <p:clrMapOvr>
    <a:masterClrMapping/>
  </p:clrMapOvr>
  <p:extLst>
    <p:ext uri="{DCECCB84-F9BA-43D5-87BE-67443E8EF086}">
      <p15:sldGuideLst xmlns:p15="http://schemas.microsoft.com/office/powerpoint/2012/main">
        <p15:guide id="1" pos="45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a:p>
        </p:txBody>
      </p:sp>
      <p:sp>
        <p:nvSpPr>
          <p:cNvPr id="14" name="Rectangle 6"/>
          <p:cNvSpPr>
            <a:spLocks noGrp="1"/>
          </p:cNvSpPr>
          <p:nvPr>
            <p:ph idx="1"/>
          </p:nvPr>
        </p:nvSpPr>
        <p:spPr>
          <a:xfrm>
            <a:off x="609600" y="1524000"/>
            <a:ext cx="10972800" cy="4648200"/>
          </a:xfrm>
        </p:spPr>
        <p:txBody>
          <a:bodyPr/>
          <a:lstStyle>
            <a:lvl1pPr>
              <a:buClr>
                <a:srgbClr val="C4122F"/>
              </a:buClr>
              <a:defRPr/>
            </a:lvl1pPr>
            <a:lvl2pPr>
              <a:buClr>
                <a:srgbClr val="C4122F"/>
              </a:buClr>
              <a:defRPr/>
            </a:lvl2pPr>
            <a:lvl3pPr>
              <a:buClr>
                <a:srgbClr val="C4122F"/>
              </a:buClr>
              <a:defRPr/>
            </a:lvl3pPr>
            <a:lvl4pPr>
              <a:buClr>
                <a:srgbClr val="C4122F"/>
              </a:buClr>
              <a:defRPr/>
            </a:lvl4pPr>
            <a:lvl5pPr>
              <a:buClr>
                <a:srgbClr val="C4122F"/>
              </a:buCl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2" name="Slide Number Placeholder 1">
            <a:extLst>
              <a:ext uri="{FF2B5EF4-FFF2-40B4-BE49-F238E27FC236}">
                <a16:creationId xmlns:a16="http://schemas.microsoft.com/office/drawing/2014/main" id="{025EB508-386B-E966-0739-702B42C93E33}"/>
              </a:ext>
            </a:extLst>
          </p:cNvPr>
          <p:cNvSpPr>
            <a:spLocks noGrp="1"/>
          </p:cNvSpPr>
          <p:nvPr>
            <p:ph type="sldNum" sz="quarter" idx="10"/>
          </p:nvPr>
        </p:nvSpPr>
        <p:spPr/>
        <p:txBody>
          <a:bodyPr/>
          <a:lstStyle>
            <a:lvl1pPr>
              <a:defRPr sz="1600"/>
            </a:lvl1pPr>
          </a:lstStyle>
          <a:p>
            <a:fld id="{AFD18194-60D7-4174-AD2A-292A695B23D6}" type="slidenum">
              <a:rPr lang="en-US" smtClean="0"/>
              <a:pPr/>
              <a:t>‹#›</a:t>
            </a:fld>
            <a:endParaRPr lang="en-US"/>
          </a:p>
        </p:txBody>
      </p:sp>
    </p:spTree>
    <p:extLst>
      <p:ext uri="{BB962C8B-B14F-4D97-AF65-F5344CB8AC3E}">
        <p14:creationId xmlns:p14="http://schemas.microsoft.com/office/powerpoint/2010/main" val="411570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a:p>
        </p:txBody>
      </p:sp>
      <p:sp>
        <p:nvSpPr>
          <p:cNvPr id="14" name="Rectangle 6"/>
          <p:cNvSpPr>
            <a:spLocks noGrp="1"/>
          </p:cNvSpPr>
          <p:nvPr>
            <p:ph idx="1"/>
          </p:nvPr>
        </p:nvSpPr>
        <p:spPr>
          <a:xfrm>
            <a:off x="609600" y="1795464"/>
            <a:ext cx="3491097" cy="4189412"/>
          </a:xfrm>
        </p:spPr>
        <p:txBody>
          <a:bodyPr anchor="ctr" anchorCtr="0"/>
          <a:lstStyle>
            <a:lvl1pPr>
              <a:buClr>
                <a:srgbClr val="C4122F"/>
              </a:buClr>
              <a:defRPr/>
            </a:lvl1pPr>
            <a:lvl2pPr>
              <a:buClr>
                <a:srgbClr val="C4122F"/>
              </a:buClr>
              <a:defRPr/>
            </a:lvl2pPr>
            <a:lvl3pPr>
              <a:buClr>
                <a:srgbClr val="C4122F"/>
              </a:buClr>
              <a:defRPr/>
            </a:lvl3pPr>
            <a:lvl4pPr>
              <a:buClr>
                <a:srgbClr val="C4122F"/>
              </a:buClr>
              <a:defRPr/>
            </a:lvl4pPr>
            <a:lvl5pPr>
              <a:buClr>
                <a:srgbClr val="C4122F"/>
              </a:buCl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19" name="Picture Placeholder 11">
            <a:extLst>
              <a:ext uri="{FF2B5EF4-FFF2-40B4-BE49-F238E27FC236}">
                <a16:creationId xmlns:a16="http://schemas.microsoft.com/office/drawing/2014/main" id="{951C2A1F-7537-C4F1-6B37-08D509AD72E4}"/>
              </a:ext>
            </a:extLst>
          </p:cNvPr>
          <p:cNvSpPr>
            <a:spLocks noGrp="1"/>
          </p:cNvSpPr>
          <p:nvPr>
            <p:ph type="pic" sz="quarter" idx="10"/>
          </p:nvPr>
        </p:nvSpPr>
        <p:spPr>
          <a:xfrm>
            <a:off x="4263325" y="1799550"/>
            <a:ext cx="3578225" cy="2012950"/>
          </a:xfrm>
        </p:spPr>
        <p:txBody>
          <a:bodyPr/>
          <a:lstStyle/>
          <a:p>
            <a:endParaRPr lang="en-US"/>
          </a:p>
        </p:txBody>
      </p:sp>
      <p:sp>
        <p:nvSpPr>
          <p:cNvPr id="20" name="Picture Placeholder 11">
            <a:extLst>
              <a:ext uri="{FF2B5EF4-FFF2-40B4-BE49-F238E27FC236}">
                <a16:creationId xmlns:a16="http://schemas.microsoft.com/office/drawing/2014/main" id="{92441D67-6FBE-E495-29AB-89B669EEECE6}"/>
              </a:ext>
            </a:extLst>
          </p:cNvPr>
          <p:cNvSpPr>
            <a:spLocks noGrp="1"/>
          </p:cNvSpPr>
          <p:nvPr>
            <p:ph type="pic" sz="quarter" idx="11"/>
          </p:nvPr>
        </p:nvSpPr>
        <p:spPr>
          <a:xfrm>
            <a:off x="4263322" y="3975484"/>
            <a:ext cx="3578225" cy="2012950"/>
          </a:xfrm>
        </p:spPr>
        <p:txBody>
          <a:bodyPr/>
          <a:lstStyle/>
          <a:p>
            <a:endParaRPr lang="en-US"/>
          </a:p>
        </p:txBody>
      </p:sp>
      <p:sp>
        <p:nvSpPr>
          <p:cNvPr id="21" name="Picture Placeholder 11">
            <a:extLst>
              <a:ext uri="{FF2B5EF4-FFF2-40B4-BE49-F238E27FC236}">
                <a16:creationId xmlns:a16="http://schemas.microsoft.com/office/drawing/2014/main" id="{EF4467BA-E9BA-5857-EAD9-76EDE888A9BB}"/>
              </a:ext>
            </a:extLst>
          </p:cNvPr>
          <p:cNvSpPr>
            <a:spLocks noGrp="1"/>
          </p:cNvSpPr>
          <p:nvPr>
            <p:ph type="pic" sz="quarter" idx="12"/>
          </p:nvPr>
        </p:nvSpPr>
        <p:spPr>
          <a:xfrm>
            <a:off x="8004175" y="1795464"/>
            <a:ext cx="3578225" cy="2012950"/>
          </a:xfrm>
        </p:spPr>
        <p:txBody>
          <a:bodyPr/>
          <a:lstStyle/>
          <a:p>
            <a:endParaRPr lang="en-US"/>
          </a:p>
        </p:txBody>
      </p:sp>
      <p:sp>
        <p:nvSpPr>
          <p:cNvPr id="22" name="Picture Placeholder 11">
            <a:extLst>
              <a:ext uri="{FF2B5EF4-FFF2-40B4-BE49-F238E27FC236}">
                <a16:creationId xmlns:a16="http://schemas.microsoft.com/office/drawing/2014/main" id="{EEE304F3-E1CB-FB4B-9A38-A4949DB383CE}"/>
              </a:ext>
            </a:extLst>
          </p:cNvPr>
          <p:cNvSpPr>
            <a:spLocks noGrp="1"/>
          </p:cNvSpPr>
          <p:nvPr>
            <p:ph type="pic" sz="quarter" idx="13"/>
          </p:nvPr>
        </p:nvSpPr>
        <p:spPr>
          <a:xfrm>
            <a:off x="8004172" y="3971398"/>
            <a:ext cx="3578225" cy="2012950"/>
          </a:xfrm>
        </p:spPr>
        <p:txBody>
          <a:bodyPr/>
          <a:lstStyle/>
          <a:p>
            <a:endParaRPr lang="en-US"/>
          </a:p>
        </p:txBody>
      </p:sp>
      <p:sp>
        <p:nvSpPr>
          <p:cNvPr id="2" name="Slide Number Placeholder 1">
            <a:extLst>
              <a:ext uri="{FF2B5EF4-FFF2-40B4-BE49-F238E27FC236}">
                <a16:creationId xmlns:a16="http://schemas.microsoft.com/office/drawing/2014/main" id="{075AF314-DED8-CFB5-B951-99F07BC41073}"/>
              </a:ext>
            </a:extLst>
          </p:cNvPr>
          <p:cNvSpPr>
            <a:spLocks noGrp="1"/>
          </p:cNvSpPr>
          <p:nvPr>
            <p:ph type="sldNum" sz="quarter" idx="14"/>
          </p:nvPr>
        </p:nvSpPr>
        <p:spPr/>
        <p:txBody>
          <a:bodyPr/>
          <a:lstStyle/>
          <a:p>
            <a:fld id="{AFD18194-60D7-4174-AD2A-292A695B23D6}" type="slidenum">
              <a:rPr lang="en-US" smtClean="0"/>
              <a:t>‹#›</a:t>
            </a:fld>
            <a:endParaRPr lang="en-US"/>
          </a:p>
        </p:txBody>
      </p:sp>
    </p:spTree>
    <p:extLst>
      <p:ext uri="{BB962C8B-B14F-4D97-AF65-F5344CB8AC3E}">
        <p14:creationId xmlns:p14="http://schemas.microsoft.com/office/powerpoint/2010/main" val="420514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a:xfrm>
            <a:off x="609600" y="351367"/>
            <a:ext cx="10972800" cy="800100"/>
          </a:xfrm>
        </p:spPr>
        <p:txBody>
          <a:bodyPr anchor="b" anchorCtr="0"/>
          <a:lstStyle/>
          <a:p>
            <a:r>
              <a:rPr lang="en-US" noProof="1"/>
              <a:t>Click to edit Master title style</a:t>
            </a:r>
            <a:endParaRPr lang="en-US"/>
          </a:p>
        </p:txBody>
      </p:sp>
      <p:sp>
        <p:nvSpPr>
          <p:cNvPr id="14" name="Rectangle 6"/>
          <p:cNvSpPr>
            <a:spLocks noGrp="1"/>
          </p:cNvSpPr>
          <p:nvPr>
            <p:ph idx="1"/>
          </p:nvPr>
        </p:nvSpPr>
        <p:spPr>
          <a:xfrm>
            <a:off x="8091303" y="1795464"/>
            <a:ext cx="3491097" cy="4189412"/>
          </a:xfrm>
        </p:spPr>
        <p:txBody>
          <a:bodyPr anchor="ctr" anchorCtr="0"/>
          <a:lstStyle>
            <a:lvl1pPr>
              <a:buClr>
                <a:srgbClr val="C4122F"/>
              </a:buClr>
              <a:defRPr/>
            </a:lvl1pPr>
            <a:lvl2pPr>
              <a:buClr>
                <a:srgbClr val="C4122F"/>
              </a:buClr>
              <a:defRPr/>
            </a:lvl2pPr>
            <a:lvl3pPr>
              <a:buClr>
                <a:srgbClr val="C4122F"/>
              </a:buClr>
              <a:defRPr/>
            </a:lvl3pPr>
            <a:lvl4pPr>
              <a:buClr>
                <a:srgbClr val="C4122F"/>
              </a:buClr>
              <a:defRPr/>
            </a:lvl4pPr>
            <a:lvl5pPr>
              <a:buClr>
                <a:srgbClr val="C4122F"/>
              </a:buCl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19" name="Picture Placeholder 11">
            <a:extLst>
              <a:ext uri="{FF2B5EF4-FFF2-40B4-BE49-F238E27FC236}">
                <a16:creationId xmlns:a16="http://schemas.microsoft.com/office/drawing/2014/main" id="{951C2A1F-7537-C4F1-6B37-08D509AD72E4}"/>
              </a:ext>
            </a:extLst>
          </p:cNvPr>
          <p:cNvSpPr>
            <a:spLocks noGrp="1"/>
          </p:cNvSpPr>
          <p:nvPr>
            <p:ph type="pic" sz="quarter" idx="10"/>
          </p:nvPr>
        </p:nvSpPr>
        <p:spPr>
          <a:xfrm>
            <a:off x="609603" y="1799550"/>
            <a:ext cx="3578225" cy="2012950"/>
          </a:xfrm>
        </p:spPr>
        <p:txBody>
          <a:bodyPr/>
          <a:lstStyle/>
          <a:p>
            <a:endParaRPr lang="en-US"/>
          </a:p>
        </p:txBody>
      </p:sp>
      <p:sp>
        <p:nvSpPr>
          <p:cNvPr id="20" name="Picture Placeholder 11">
            <a:extLst>
              <a:ext uri="{FF2B5EF4-FFF2-40B4-BE49-F238E27FC236}">
                <a16:creationId xmlns:a16="http://schemas.microsoft.com/office/drawing/2014/main" id="{92441D67-6FBE-E495-29AB-89B669EEECE6}"/>
              </a:ext>
            </a:extLst>
          </p:cNvPr>
          <p:cNvSpPr>
            <a:spLocks noGrp="1"/>
          </p:cNvSpPr>
          <p:nvPr>
            <p:ph type="pic" sz="quarter" idx="11"/>
          </p:nvPr>
        </p:nvSpPr>
        <p:spPr>
          <a:xfrm>
            <a:off x="609600" y="3975484"/>
            <a:ext cx="3578225" cy="2012950"/>
          </a:xfrm>
        </p:spPr>
        <p:txBody>
          <a:bodyPr/>
          <a:lstStyle/>
          <a:p>
            <a:endParaRPr lang="en-US"/>
          </a:p>
        </p:txBody>
      </p:sp>
      <p:sp>
        <p:nvSpPr>
          <p:cNvPr id="21" name="Picture Placeholder 11">
            <a:extLst>
              <a:ext uri="{FF2B5EF4-FFF2-40B4-BE49-F238E27FC236}">
                <a16:creationId xmlns:a16="http://schemas.microsoft.com/office/drawing/2014/main" id="{EF4467BA-E9BA-5857-EAD9-76EDE888A9BB}"/>
              </a:ext>
            </a:extLst>
          </p:cNvPr>
          <p:cNvSpPr>
            <a:spLocks noGrp="1"/>
          </p:cNvSpPr>
          <p:nvPr>
            <p:ph type="pic" sz="quarter" idx="12"/>
          </p:nvPr>
        </p:nvSpPr>
        <p:spPr>
          <a:xfrm>
            <a:off x="4350453" y="1795464"/>
            <a:ext cx="3578225" cy="2012950"/>
          </a:xfrm>
        </p:spPr>
        <p:txBody>
          <a:bodyPr/>
          <a:lstStyle/>
          <a:p>
            <a:endParaRPr lang="en-US"/>
          </a:p>
        </p:txBody>
      </p:sp>
      <p:sp>
        <p:nvSpPr>
          <p:cNvPr id="22" name="Picture Placeholder 11">
            <a:extLst>
              <a:ext uri="{FF2B5EF4-FFF2-40B4-BE49-F238E27FC236}">
                <a16:creationId xmlns:a16="http://schemas.microsoft.com/office/drawing/2014/main" id="{EEE304F3-E1CB-FB4B-9A38-A4949DB383CE}"/>
              </a:ext>
            </a:extLst>
          </p:cNvPr>
          <p:cNvSpPr>
            <a:spLocks noGrp="1"/>
          </p:cNvSpPr>
          <p:nvPr>
            <p:ph type="pic" sz="quarter" idx="13"/>
          </p:nvPr>
        </p:nvSpPr>
        <p:spPr>
          <a:xfrm>
            <a:off x="4350450" y="3971398"/>
            <a:ext cx="3578225" cy="2012950"/>
          </a:xfrm>
        </p:spPr>
        <p:txBody>
          <a:bodyPr/>
          <a:lstStyle/>
          <a:p>
            <a:endParaRPr lang="en-US"/>
          </a:p>
        </p:txBody>
      </p:sp>
      <p:sp>
        <p:nvSpPr>
          <p:cNvPr id="2" name="Slide Number Placeholder 1">
            <a:extLst>
              <a:ext uri="{FF2B5EF4-FFF2-40B4-BE49-F238E27FC236}">
                <a16:creationId xmlns:a16="http://schemas.microsoft.com/office/drawing/2014/main" id="{91CCF4E5-9247-C238-C89F-79EB68FD719D}"/>
              </a:ext>
            </a:extLst>
          </p:cNvPr>
          <p:cNvSpPr>
            <a:spLocks noGrp="1"/>
          </p:cNvSpPr>
          <p:nvPr>
            <p:ph type="sldNum" sz="quarter" idx="14"/>
          </p:nvPr>
        </p:nvSpPr>
        <p:spPr/>
        <p:txBody>
          <a:bodyPr/>
          <a:lstStyle/>
          <a:p>
            <a:fld id="{AFD18194-60D7-4174-AD2A-292A695B23D6}" type="slidenum">
              <a:rPr lang="en-US" smtClean="0"/>
              <a:t>‹#›</a:t>
            </a:fld>
            <a:endParaRPr lang="en-US"/>
          </a:p>
        </p:txBody>
      </p:sp>
    </p:spTree>
    <p:extLst>
      <p:ext uri="{BB962C8B-B14F-4D97-AF65-F5344CB8AC3E}">
        <p14:creationId xmlns:p14="http://schemas.microsoft.com/office/powerpoint/2010/main" val="407679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a:p>
        </p:txBody>
      </p:sp>
      <p:sp>
        <p:nvSpPr>
          <p:cNvPr id="14" name="Rectangle 6"/>
          <p:cNvSpPr>
            <a:spLocks noGrp="1"/>
          </p:cNvSpPr>
          <p:nvPr>
            <p:ph idx="1"/>
          </p:nvPr>
        </p:nvSpPr>
        <p:spPr>
          <a:xfrm>
            <a:off x="609600" y="1795464"/>
            <a:ext cx="4141304" cy="4189412"/>
          </a:xfrm>
        </p:spPr>
        <p:txBody>
          <a:bodyPr anchor="ctr" anchorCtr="0"/>
          <a:lstStyle>
            <a:lvl1pPr>
              <a:buClr>
                <a:srgbClr val="C4122F"/>
              </a:buClr>
              <a:defRPr/>
            </a:lvl1pPr>
            <a:lvl2pPr>
              <a:buClr>
                <a:srgbClr val="C4122F"/>
              </a:buClr>
              <a:defRPr/>
            </a:lvl2pPr>
            <a:lvl3pPr>
              <a:buClr>
                <a:srgbClr val="C4122F"/>
              </a:buClr>
              <a:defRPr/>
            </a:lvl3pPr>
            <a:lvl4pPr>
              <a:buClr>
                <a:srgbClr val="C4122F"/>
              </a:buClr>
              <a:defRPr/>
            </a:lvl4pPr>
            <a:lvl5pPr>
              <a:buClr>
                <a:srgbClr val="C4122F"/>
              </a:buCl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6" name="Picture Placeholder 4">
            <a:extLst>
              <a:ext uri="{FF2B5EF4-FFF2-40B4-BE49-F238E27FC236}">
                <a16:creationId xmlns:a16="http://schemas.microsoft.com/office/drawing/2014/main" id="{47B081FF-3E29-3D08-F3F2-FAADD0528EAA}"/>
              </a:ext>
            </a:extLst>
          </p:cNvPr>
          <p:cNvSpPr>
            <a:spLocks noGrp="1"/>
          </p:cNvSpPr>
          <p:nvPr>
            <p:ph type="pic" sz="quarter" idx="10"/>
          </p:nvPr>
        </p:nvSpPr>
        <p:spPr>
          <a:xfrm>
            <a:off x="5119688" y="1795463"/>
            <a:ext cx="6462712" cy="4189412"/>
          </a:xfrm>
        </p:spPr>
        <p:txBody>
          <a:bodyPr/>
          <a:lstStyle/>
          <a:p>
            <a:endParaRPr lang="en-US"/>
          </a:p>
        </p:txBody>
      </p:sp>
    </p:spTree>
    <p:extLst>
      <p:ext uri="{BB962C8B-B14F-4D97-AF65-F5344CB8AC3E}">
        <p14:creationId xmlns:p14="http://schemas.microsoft.com/office/powerpoint/2010/main" val="394052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a:p>
        </p:txBody>
      </p:sp>
      <p:sp>
        <p:nvSpPr>
          <p:cNvPr id="14" name="Rectangle 6"/>
          <p:cNvSpPr>
            <a:spLocks noGrp="1"/>
          </p:cNvSpPr>
          <p:nvPr>
            <p:ph idx="1"/>
          </p:nvPr>
        </p:nvSpPr>
        <p:spPr>
          <a:xfrm>
            <a:off x="609600" y="1795464"/>
            <a:ext cx="4141304" cy="4189412"/>
          </a:xfrm>
        </p:spPr>
        <p:txBody>
          <a:bodyPr anchor="ctr" anchorCtr="0"/>
          <a:lstStyle>
            <a:lvl1pPr>
              <a:buClr>
                <a:srgbClr val="C4122F"/>
              </a:buClr>
              <a:defRPr/>
            </a:lvl1pPr>
            <a:lvl2pPr>
              <a:buClr>
                <a:srgbClr val="C4122F"/>
              </a:buClr>
              <a:defRPr/>
            </a:lvl2pPr>
            <a:lvl3pPr>
              <a:buClr>
                <a:srgbClr val="C4122F"/>
              </a:buClr>
              <a:defRPr/>
            </a:lvl3pPr>
            <a:lvl4pPr>
              <a:buClr>
                <a:srgbClr val="C4122F"/>
              </a:buClr>
              <a:defRPr/>
            </a:lvl4pPr>
            <a:lvl5pPr>
              <a:buClr>
                <a:srgbClr val="C4122F"/>
              </a:buCl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Chart Placeholder 2">
            <a:extLst>
              <a:ext uri="{FF2B5EF4-FFF2-40B4-BE49-F238E27FC236}">
                <a16:creationId xmlns:a16="http://schemas.microsoft.com/office/drawing/2014/main" id="{6A0E3AFB-EF36-B596-ECF7-DB02E81A9E3B}"/>
              </a:ext>
            </a:extLst>
          </p:cNvPr>
          <p:cNvSpPr>
            <a:spLocks noGrp="1"/>
          </p:cNvSpPr>
          <p:nvPr>
            <p:ph type="chart" sz="quarter" idx="11"/>
          </p:nvPr>
        </p:nvSpPr>
        <p:spPr>
          <a:xfrm>
            <a:off x="5119688" y="1795463"/>
            <a:ext cx="6462712" cy="4189412"/>
          </a:xfrm>
        </p:spPr>
        <p:txBody>
          <a:bodyPr/>
          <a:lstStyle/>
          <a:p>
            <a:endParaRPr lang="en-US"/>
          </a:p>
        </p:txBody>
      </p:sp>
    </p:spTree>
    <p:extLst>
      <p:ext uri="{BB962C8B-B14F-4D97-AF65-F5344CB8AC3E}">
        <p14:creationId xmlns:p14="http://schemas.microsoft.com/office/powerpoint/2010/main" val="19288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a:p>
        </p:txBody>
      </p:sp>
      <p:sp>
        <p:nvSpPr>
          <p:cNvPr id="14" name="Rectangle 6"/>
          <p:cNvSpPr>
            <a:spLocks noGrp="1"/>
          </p:cNvSpPr>
          <p:nvPr>
            <p:ph idx="1"/>
          </p:nvPr>
        </p:nvSpPr>
        <p:spPr>
          <a:xfrm>
            <a:off x="7441096" y="1795464"/>
            <a:ext cx="4141304" cy="4189412"/>
          </a:xfrm>
        </p:spPr>
        <p:txBody>
          <a:bodyPr anchor="ctr" anchorCtr="0"/>
          <a:lstStyle>
            <a:lvl1pPr>
              <a:buClr>
                <a:srgbClr val="C4122F"/>
              </a:buClr>
              <a:defRPr/>
            </a:lvl1pPr>
            <a:lvl2pPr>
              <a:buClr>
                <a:srgbClr val="C4122F"/>
              </a:buClr>
              <a:defRPr/>
            </a:lvl2pPr>
            <a:lvl3pPr>
              <a:buClr>
                <a:srgbClr val="C4122F"/>
              </a:buClr>
              <a:defRPr/>
            </a:lvl3pPr>
            <a:lvl4pPr>
              <a:buClr>
                <a:srgbClr val="C4122F"/>
              </a:buClr>
              <a:defRPr/>
            </a:lvl4pPr>
            <a:lvl5pPr>
              <a:buClr>
                <a:srgbClr val="C4122F"/>
              </a:buCl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6" name="Picture Placeholder 4">
            <a:extLst>
              <a:ext uri="{FF2B5EF4-FFF2-40B4-BE49-F238E27FC236}">
                <a16:creationId xmlns:a16="http://schemas.microsoft.com/office/drawing/2014/main" id="{47B081FF-3E29-3D08-F3F2-FAADD0528EAA}"/>
              </a:ext>
            </a:extLst>
          </p:cNvPr>
          <p:cNvSpPr>
            <a:spLocks noGrp="1"/>
          </p:cNvSpPr>
          <p:nvPr>
            <p:ph type="pic" sz="quarter" idx="10"/>
          </p:nvPr>
        </p:nvSpPr>
        <p:spPr>
          <a:xfrm>
            <a:off x="609600" y="1795463"/>
            <a:ext cx="6462712" cy="4189412"/>
          </a:xfrm>
        </p:spPr>
        <p:txBody>
          <a:bodyPr/>
          <a:lstStyle/>
          <a:p>
            <a:endParaRPr lang="en-US"/>
          </a:p>
        </p:txBody>
      </p:sp>
    </p:spTree>
    <p:extLst>
      <p:ext uri="{BB962C8B-B14F-4D97-AF65-F5344CB8AC3E}">
        <p14:creationId xmlns:p14="http://schemas.microsoft.com/office/powerpoint/2010/main" val="372599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27048"/>
            <a:ext cx="5283200" cy="4495800"/>
          </a:xfrm>
        </p:spPr>
        <p:txBody>
          <a:bodyPr>
            <a:normAutofit/>
          </a:bodyPr>
          <a:lstStyle>
            <a:lvl1pPr>
              <a:buClr>
                <a:srgbClr val="C4122F"/>
              </a:buClr>
              <a:defRPr sz="2400"/>
            </a:lvl1pPr>
            <a:lvl2pPr>
              <a:buClr>
                <a:srgbClr val="C4122F"/>
              </a:buClr>
              <a:defRPr sz="2000"/>
            </a:lvl2pPr>
            <a:lvl3pPr>
              <a:buClr>
                <a:srgbClr val="C4122F"/>
              </a:buClr>
              <a:defRPr sz="1800"/>
            </a:lvl3pPr>
            <a:lvl4pPr>
              <a:buClr>
                <a:srgbClr val="C4122F"/>
              </a:buClr>
              <a:defRPr sz="1600"/>
            </a:lvl4pPr>
            <a:lvl5pPr>
              <a:buClr>
                <a:srgbClr val="C4122F"/>
              </a:buCl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2" y="1527048"/>
            <a:ext cx="5283200" cy="4495800"/>
          </a:xfrm>
        </p:spPr>
        <p:txBody>
          <a:bodyPr>
            <a:normAutofit/>
          </a:bodyPr>
          <a:lstStyle>
            <a:lvl1pPr>
              <a:buClr>
                <a:srgbClr val="C4122F"/>
              </a:buClr>
              <a:defRPr sz="2400"/>
            </a:lvl1pPr>
            <a:lvl2pPr>
              <a:buClr>
                <a:srgbClr val="C4122F"/>
              </a:buClr>
              <a:defRPr sz="2000"/>
            </a:lvl2pPr>
            <a:lvl3pPr>
              <a:buClr>
                <a:srgbClr val="C4122F"/>
              </a:buClr>
              <a:defRPr sz="1800"/>
            </a:lvl3pPr>
            <a:lvl4pPr>
              <a:buClr>
                <a:srgbClr val="C4122F"/>
              </a:buClr>
              <a:defRPr sz="1600"/>
            </a:lvl4pPr>
            <a:lvl5pPr>
              <a:buClr>
                <a:srgbClr val="C4122F"/>
              </a:buCl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63090"/>
            <a:ext cx="10972800" cy="800100"/>
          </a:xfrm>
          <a:prstGeom prst="rect">
            <a:avLst/>
          </a:prstGeom>
        </p:spPr>
        <p:txBody>
          <a:bodyPr vert="horz" lIns="0" tIns="45720" rIns="0" bIns="45720" rtlCol="0" anchor="b" anchorCtr="0">
            <a:noAutofit/>
          </a:bodyPr>
          <a:lstStyle/>
          <a:p>
            <a:r>
              <a:rPr lang="en-US"/>
              <a:t>Click to edit Master title style</a:t>
            </a:r>
          </a:p>
        </p:txBody>
      </p:sp>
      <p:sp>
        <p:nvSpPr>
          <p:cNvPr id="3" name="Text Placeholder 2"/>
          <p:cNvSpPr>
            <a:spLocks noGrp="1"/>
          </p:cNvSpPr>
          <p:nvPr>
            <p:ph type="body" idx="1"/>
          </p:nvPr>
        </p:nvSpPr>
        <p:spPr>
          <a:xfrm>
            <a:off x="609600" y="1524000"/>
            <a:ext cx="10972800" cy="4648200"/>
          </a:xfrm>
          <a:prstGeom prst="rect">
            <a:avLst/>
          </a:prstGeom>
        </p:spPr>
        <p:txBody>
          <a:bodyPr vert="horz" lIns="0" tIns="45720" rIns="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p:nvSpPr>
        <p:spPr>
          <a:xfrm>
            <a:off x="609600" y="1234967"/>
            <a:ext cx="11582400" cy="45719"/>
          </a:xfrm>
          <a:prstGeom prst="rect">
            <a:avLst/>
          </a:prstGeom>
          <a:solidFill>
            <a:srgbClr val="AB16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descr="A red letter w on a black background&#10;&#10;Description automatically generated">
            <a:extLst>
              <a:ext uri="{FF2B5EF4-FFF2-40B4-BE49-F238E27FC236}">
                <a16:creationId xmlns:a16="http://schemas.microsoft.com/office/drawing/2014/main" id="{628F81A4-8449-2076-D026-43F034BC1E15}"/>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474628" y="6237513"/>
            <a:ext cx="1131217" cy="365760"/>
          </a:xfrm>
          <a:prstGeom prst="rect">
            <a:avLst/>
          </a:prstGeom>
        </p:spPr>
      </p:pic>
      <p:sp>
        <p:nvSpPr>
          <p:cNvPr id="4" name="Slide Number Placeholder 3">
            <a:extLst>
              <a:ext uri="{FF2B5EF4-FFF2-40B4-BE49-F238E27FC236}">
                <a16:creationId xmlns:a16="http://schemas.microsoft.com/office/drawing/2014/main" id="{3E33BB8D-72DE-B2A9-BE3B-71963FEF3E84}"/>
              </a:ext>
            </a:extLst>
          </p:cNvPr>
          <p:cNvSpPr>
            <a:spLocks noGrp="1"/>
          </p:cNvSpPr>
          <p:nvPr>
            <p:ph type="sldNum" sz="quarter" idx="4"/>
          </p:nvPr>
        </p:nvSpPr>
        <p:spPr>
          <a:xfrm>
            <a:off x="76200" y="643918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8194-60D7-4174-AD2A-292A695B23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705" r:id="rId2"/>
    <p:sldLayoutId id="2147483695" r:id="rId3"/>
    <p:sldLayoutId id="2147483697" r:id="rId4"/>
    <p:sldLayoutId id="2147483700" r:id="rId5"/>
    <p:sldLayoutId id="2147483699" r:id="rId6"/>
    <p:sldLayoutId id="2147483703" r:id="rId7"/>
    <p:sldLayoutId id="2147483698" r:id="rId8"/>
    <p:sldLayoutId id="2147483664" r:id="rId9"/>
    <p:sldLayoutId id="2147483666" r:id="rId10"/>
    <p:sldLayoutId id="2147483696" r:id="rId11"/>
    <p:sldLayoutId id="2147483702" r:id="rId12"/>
    <p:sldLayoutId id="2147483701" r:id="rId13"/>
    <p:sldLayoutId id="2147483704" r:id="rId14"/>
    <p:sldLayoutId id="2147483667" r:id="rId15"/>
    <p:sldLayoutId id="2147483706" r:id="rId16"/>
    <p:sldLayoutId id="2147483707" r:id="rId17"/>
  </p:sldLayoutIdLst>
  <p:hf hdr="0" ftr="0" dt="0"/>
  <p:txStyles>
    <p:titleStyle>
      <a:lvl1pPr algn="l" defTabSz="914400" rtl="0" eaLnBrk="1" latinLnBrk="0" hangingPunct="1">
        <a:lnSpc>
          <a:spcPts val="3800"/>
        </a:lnSpc>
        <a:spcBef>
          <a:spcPct val="0"/>
        </a:spcBef>
        <a:buNone/>
        <a:defRPr sz="3600" b="1" kern="1200">
          <a:solidFill>
            <a:srgbClr val="272626"/>
          </a:solidFill>
          <a:latin typeface="Arial" panose="020B0604020202020204" pitchFamily="34" charset="0"/>
          <a:ea typeface="Verdana" pitchFamily="34" charset="0"/>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rgbClr val="AB162B"/>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AB162B"/>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AB162B"/>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AB162B"/>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AB162B"/>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abs/2407.1092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0.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4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 Id="rId5" Type="http://schemas.openxmlformats.org/officeDocument/2006/relationships/image" Target="../media/image67.png"/><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3" Type="http://schemas.openxmlformats.org/officeDocument/2006/relationships/hyperlink" Target="https://arxiv.org/abs/2407.18113"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17E8-3E65-2E43-D2BE-48731D1046DE}"/>
              </a:ext>
            </a:extLst>
          </p:cNvPr>
          <p:cNvSpPr>
            <a:spLocks noGrp="1"/>
          </p:cNvSpPr>
          <p:nvPr>
            <p:ph type="ctrTitle"/>
          </p:nvPr>
        </p:nvSpPr>
        <p:spPr/>
        <p:txBody>
          <a:bodyPr/>
          <a:lstStyle/>
          <a:p>
            <a:r>
              <a:rPr lang="en-US" dirty="0">
                <a:latin typeface="Arial"/>
                <a:ea typeface="Verdana"/>
                <a:cs typeface="Arial"/>
              </a:rPr>
              <a:t>Improved Bounds on the Expected Length of Longest Common Subsequences</a:t>
            </a:r>
          </a:p>
        </p:txBody>
      </p:sp>
      <p:sp>
        <p:nvSpPr>
          <p:cNvPr id="3" name="Subtitle 2">
            <a:extLst>
              <a:ext uri="{FF2B5EF4-FFF2-40B4-BE49-F238E27FC236}">
                <a16:creationId xmlns:a16="http://schemas.microsoft.com/office/drawing/2014/main" id="{8193679C-7B81-3C65-E1C1-5FDEFB2EE145}"/>
              </a:ext>
            </a:extLst>
          </p:cNvPr>
          <p:cNvSpPr>
            <a:spLocks noGrp="1"/>
          </p:cNvSpPr>
          <p:nvPr>
            <p:ph type="subTitle" idx="1"/>
          </p:nvPr>
        </p:nvSpPr>
        <p:spPr>
          <a:xfrm>
            <a:off x="609600" y="4591956"/>
            <a:ext cx="9144000" cy="1758043"/>
          </a:xfrm>
        </p:spPr>
        <p:txBody>
          <a:bodyPr>
            <a:normAutofit/>
          </a:bodyPr>
          <a:lstStyle/>
          <a:p>
            <a:r>
              <a:rPr lang="en-US" sz="2400" dirty="0">
                <a:hlinkClick r:id="rId3"/>
              </a:rPr>
              <a:t>https://arxiv.org/abs/2407.10925</a:t>
            </a:r>
            <a:r>
              <a:rPr lang="en-US" sz="2400" dirty="0"/>
              <a:t> </a:t>
            </a:r>
          </a:p>
          <a:p>
            <a:r>
              <a:rPr lang="en-US" sz="2400" dirty="0"/>
              <a:t>Submitted to ALENEX</a:t>
            </a:r>
            <a:endParaRPr lang="en-US" sz="1800" dirty="0"/>
          </a:p>
          <a:p>
            <a:endParaRPr lang="en-US" sz="2000" dirty="0"/>
          </a:p>
        </p:txBody>
      </p:sp>
      <p:sp>
        <p:nvSpPr>
          <p:cNvPr id="4" name="TextBox 3">
            <a:extLst>
              <a:ext uri="{FF2B5EF4-FFF2-40B4-BE49-F238E27FC236}">
                <a16:creationId xmlns:a16="http://schemas.microsoft.com/office/drawing/2014/main" id="{6BC7616F-2A61-600D-8733-CD9238B895E6}"/>
              </a:ext>
            </a:extLst>
          </p:cNvPr>
          <p:cNvSpPr txBox="1"/>
          <p:nvPr/>
        </p:nvSpPr>
        <p:spPr>
          <a:xfrm>
            <a:off x="4348480" y="6065520"/>
            <a:ext cx="0" cy="0"/>
          </a:xfrm>
          <a:prstGeom prst="rect">
            <a:avLst/>
          </a:prstGeom>
          <a:noFill/>
        </p:spPr>
        <p:txBody>
          <a:bodyPr wrap="none" rtlCol="0">
            <a:noAutofit/>
          </a:bodyPr>
          <a:lstStyle/>
          <a:p>
            <a:pPr algn="ctr"/>
            <a:endParaRPr lang="en-US" sz="1600" err="1"/>
          </a:p>
        </p:txBody>
      </p:sp>
      <p:sp>
        <p:nvSpPr>
          <p:cNvPr id="6" name="Subtitle 2">
            <a:extLst>
              <a:ext uri="{FF2B5EF4-FFF2-40B4-BE49-F238E27FC236}">
                <a16:creationId xmlns:a16="http://schemas.microsoft.com/office/drawing/2014/main" id="{98BF8D08-4245-A958-1B6E-684F8FD7C64A}"/>
              </a:ext>
            </a:extLst>
          </p:cNvPr>
          <p:cNvSpPr txBox="1">
            <a:spLocks/>
          </p:cNvSpPr>
          <p:nvPr/>
        </p:nvSpPr>
        <p:spPr>
          <a:xfrm>
            <a:off x="160116" y="6349999"/>
            <a:ext cx="9144000" cy="1758043"/>
          </a:xfrm>
          <a:prstGeom prst="rect">
            <a:avLst/>
          </a:prstGeom>
        </p:spPr>
        <p:txBody>
          <a:bodyPr vert="horz" lIns="0" tIns="45720" rIns="0" bIns="45720" rtlCol="0" anchor="t" anchorCtr="0">
            <a:normAutofit/>
          </a:bodyPr>
          <a:lstStyle>
            <a:lvl1pPr marL="0" indent="0" algn="l" defTabSz="914400" rtl="0" eaLnBrk="1" latinLnBrk="0" hangingPunct="1">
              <a:lnSpc>
                <a:spcPct val="95000"/>
              </a:lnSpc>
              <a:spcBef>
                <a:spcPts val="1200"/>
              </a:spcBef>
              <a:buClr>
                <a:srgbClr val="AB162B"/>
              </a:buClr>
              <a:buFont typeface="Arial" pitchFamily="34" charset="0"/>
              <a:buNone/>
              <a:defRPr sz="2800" kern="1200">
                <a:solidFill>
                  <a:schemeClr val="tx1"/>
                </a:solidFill>
                <a:latin typeface="Arial" panose="020B0604020202020204" pitchFamily="34" charset="0"/>
                <a:ea typeface="Verdana" pitchFamily="34" charset="0"/>
                <a:cs typeface="Arial" panose="020B0604020202020204" pitchFamily="34" charset="0"/>
              </a:defRPr>
            </a:lvl1pPr>
            <a:lvl2pPr marL="457200" indent="0" algn="ctr" defTabSz="914400" rtl="0" eaLnBrk="1" latinLnBrk="0" hangingPunct="1">
              <a:lnSpc>
                <a:spcPct val="95000"/>
              </a:lnSpc>
              <a:spcBef>
                <a:spcPts val="600"/>
              </a:spcBef>
              <a:buClr>
                <a:srgbClr val="AB162B"/>
              </a:buClr>
              <a:buFont typeface="Verdana" pitchFamily="34" charset="0"/>
              <a:buNone/>
              <a:defRPr sz="2000" kern="1200">
                <a:solidFill>
                  <a:schemeClr val="tx1">
                    <a:tint val="75000"/>
                  </a:schemeClr>
                </a:solidFill>
                <a:latin typeface="Arial" panose="020B0604020202020204" pitchFamily="34" charset="0"/>
                <a:ea typeface="Verdana" pitchFamily="34" charset="0"/>
                <a:cs typeface="Arial" panose="020B0604020202020204" pitchFamily="34" charset="0"/>
              </a:defRPr>
            </a:lvl2pPr>
            <a:lvl3pPr marL="914400" indent="0" algn="ctr" defTabSz="914400" rtl="0" eaLnBrk="1" latinLnBrk="0" hangingPunct="1">
              <a:lnSpc>
                <a:spcPct val="95000"/>
              </a:lnSpc>
              <a:spcBef>
                <a:spcPts val="600"/>
              </a:spcBef>
              <a:buClr>
                <a:srgbClr val="AB162B"/>
              </a:buClr>
              <a:buFont typeface="Wingdings" pitchFamily="2" charset="2"/>
              <a:buNone/>
              <a:defRPr sz="1800" kern="1200">
                <a:solidFill>
                  <a:schemeClr val="tx1">
                    <a:tint val="75000"/>
                  </a:schemeClr>
                </a:solidFill>
                <a:latin typeface="Arial" panose="020B0604020202020204" pitchFamily="34" charset="0"/>
                <a:ea typeface="Verdana" pitchFamily="34" charset="0"/>
                <a:cs typeface="Arial" panose="020B0604020202020204" pitchFamily="34" charset="0"/>
              </a:defRPr>
            </a:lvl3pPr>
            <a:lvl4pPr marL="1371600" indent="0" algn="ctr" defTabSz="914400" rtl="0" eaLnBrk="1" latinLnBrk="0" hangingPunct="1">
              <a:lnSpc>
                <a:spcPct val="95000"/>
              </a:lnSpc>
              <a:spcBef>
                <a:spcPts val="600"/>
              </a:spcBef>
              <a:buClr>
                <a:srgbClr val="AB162B"/>
              </a:buClr>
              <a:buFont typeface="Courier New" pitchFamily="49" charset="0"/>
              <a:buNone/>
              <a:defRPr sz="1600" kern="1200">
                <a:solidFill>
                  <a:schemeClr val="tx1">
                    <a:tint val="75000"/>
                  </a:schemeClr>
                </a:solidFill>
                <a:latin typeface="Arial" panose="020B0604020202020204" pitchFamily="34" charset="0"/>
                <a:ea typeface="Verdana" pitchFamily="34" charset="0"/>
                <a:cs typeface="Arial" panose="020B0604020202020204" pitchFamily="34" charset="0"/>
              </a:defRPr>
            </a:lvl4pPr>
            <a:lvl5pPr marL="1828800" indent="0" algn="ctr" defTabSz="914400" rtl="0" eaLnBrk="1" latinLnBrk="0" hangingPunct="1">
              <a:lnSpc>
                <a:spcPct val="95000"/>
              </a:lnSpc>
              <a:spcBef>
                <a:spcPts val="600"/>
              </a:spcBef>
              <a:buClr>
                <a:srgbClr val="AB162B"/>
              </a:buClr>
              <a:buFont typeface="Arial" pitchFamily="34" charset="0"/>
              <a:buNone/>
              <a:defRPr sz="1600" kern="1200" baseline="0">
                <a:solidFill>
                  <a:schemeClr val="tx1">
                    <a:tint val="75000"/>
                  </a:schemeClr>
                </a:solidFill>
                <a:latin typeface="Arial" panose="020B0604020202020204" pitchFamily="34" charset="0"/>
                <a:ea typeface="Verdana" pitchFamily="34" charset="0"/>
                <a:cs typeface="Arial" panose="020B0604020202020204" pitchFamily="34" charset="0"/>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US" sz="2000" dirty="0"/>
              <a:t>Tufts University, August 8 2024</a:t>
            </a:r>
          </a:p>
        </p:txBody>
      </p:sp>
    </p:spTree>
    <p:extLst>
      <p:ext uri="{BB962C8B-B14F-4D97-AF65-F5344CB8AC3E}">
        <p14:creationId xmlns:p14="http://schemas.microsoft.com/office/powerpoint/2010/main" val="319834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357B-5831-2FCE-127E-9D2BDE22B4C3}"/>
              </a:ext>
            </a:extLst>
          </p:cNvPr>
          <p:cNvSpPr>
            <a:spLocks noGrp="1"/>
          </p:cNvSpPr>
          <p:nvPr>
            <p:ph type="title"/>
          </p:nvPr>
        </p:nvSpPr>
        <p:spPr/>
        <p:txBody>
          <a:bodyPr/>
          <a:lstStyle/>
          <a:p>
            <a:r>
              <a:rPr lang="en-US"/>
              <a:t>History of the </a:t>
            </a:r>
            <a:r>
              <a:rPr lang="en-US" err="1"/>
              <a:t>Chv</a:t>
            </a:r>
            <a:r>
              <a:rPr lang="en-US" sz="3600" err="1"/>
              <a:t>á</a:t>
            </a:r>
            <a:r>
              <a:rPr lang="en-US" err="1"/>
              <a:t>tal-Sankoff</a:t>
            </a:r>
            <a:r>
              <a:rPr lang="en-US"/>
              <a:t> Constants</a:t>
            </a:r>
          </a:p>
        </p:txBody>
      </p:sp>
      <p:pic>
        <p:nvPicPr>
          <p:cNvPr id="7" name="Picture 6">
            <a:extLst>
              <a:ext uri="{FF2B5EF4-FFF2-40B4-BE49-F238E27FC236}">
                <a16:creationId xmlns:a16="http://schemas.microsoft.com/office/drawing/2014/main" id="{A9715761-FB2E-AB05-4D81-BA3EBB12FFAA}"/>
              </a:ext>
            </a:extLst>
          </p:cNvPr>
          <p:cNvPicPr>
            <a:picLocks noChangeAspect="1"/>
          </p:cNvPicPr>
          <p:nvPr/>
        </p:nvPicPr>
        <p:blipFill rotWithShape="1">
          <a:blip r:embed="rId3"/>
          <a:srcRect t="3822"/>
          <a:stretch/>
        </p:blipFill>
        <p:spPr>
          <a:xfrm>
            <a:off x="1332835" y="1307935"/>
            <a:ext cx="9526329" cy="2565425"/>
          </a:xfrm>
          <a:prstGeom prst="rect">
            <a:avLst/>
          </a:prstGeom>
        </p:spPr>
      </p:pic>
      <p:pic>
        <p:nvPicPr>
          <p:cNvPr id="9" name="Picture 8">
            <a:extLst>
              <a:ext uri="{FF2B5EF4-FFF2-40B4-BE49-F238E27FC236}">
                <a16:creationId xmlns:a16="http://schemas.microsoft.com/office/drawing/2014/main" id="{B74CAEAA-5A8A-ECBE-724D-0865C12FB9D4}"/>
              </a:ext>
            </a:extLst>
          </p:cNvPr>
          <p:cNvPicPr>
            <a:picLocks noChangeAspect="1"/>
          </p:cNvPicPr>
          <p:nvPr/>
        </p:nvPicPr>
        <p:blipFill rotWithShape="1">
          <a:blip r:embed="rId4"/>
          <a:srcRect t="12854"/>
          <a:stretch/>
        </p:blipFill>
        <p:spPr>
          <a:xfrm>
            <a:off x="1131183" y="3769098"/>
            <a:ext cx="10088383" cy="2457341"/>
          </a:xfrm>
          <a:prstGeom prst="rect">
            <a:avLst/>
          </a:prstGeom>
        </p:spPr>
      </p:pic>
      <p:sp>
        <p:nvSpPr>
          <p:cNvPr id="3" name="Slide Number Placeholder 2">
            <a:extLst>
              <a:ext uri="{FF2B5EF4-FFF2-40B4-BE49-F238E27FC236}">
                <a16:creationId xmlns:a16="http://schemas.microsoft.com/office/drawing/2014/main" id="{2C1AA90B-12E6-1BB7-BE95-7677C06CB362}"/>
              </a:ext>
            </a:extLst>
          </p:cNvPr>
          <p:cNvSpPr>
            <a:spLocks noGrp="1"/>
          </p:cNvSpPr>
          <p:nvPr>
            <p:ph type="sldNum" sz="quarter" idx="10"/>
          </p:nvPr>
        </p:nvSpPr>
        <p:spPr/>
        <p:txBody>
          <a:bodyPr/>
          <a:lstStyle/>
          <a:p>
            <a:fld id="{AFD18194-60D7-4174-AD2A-292A695B23D6}" type="slidenum">
              <a:rPr lang="en-US" smtClean="0"/>
              <a:t>10</a:t>
            </a:fld>
            <a:endParaRPr lang="en-US"/>
          </a:p>
        </p:txBody>
      </p:sp>
    </p:spTree>
    <p:extLst>
      <p:ext uri="{BB962C8B-B14F-4D97-AF65-F5344CB8AC3E}">
        <p14:creationId xmlns:p14="http://schemas.microsoft.com/office/powerpoint/2010/main" val="16883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357B-5831-2FCE-127E-9D2BDE22B4C3}"/>
              </a:ext>
            </a:extLst>
          </p:cNvPr>
          <p:cNvSpPr>
            <a:spLocks noGrp="1"/>
          </p:cNvSpPr>
          <p:nvPr>
            <p:ph type="title"/>
          </p:nvPr>
        </p:nvSpPr>
        <p:spPr/>
        <p:txBody>
          <a:bodyPr/>
          <a:lstStyle/>
          <a:p>
            <a:r>
              <a:rPr lang="en-US"/>
              <a:t>History (Cont.) </a:t>
            </a:r>
          </a:p>
        </p:txBody>
      </p:sp>
      <p:pic>
        <p:nvPicPr>
          <p:cNvPr id="4" name="Picture 3" descr="A drawing of a frog&#10;&#10;Description automatically generated">
            <a:extLst>
              <a:ext uri="{FF2B5EF4-FFF2-40B4-BE49-F238E27FC236}">
                <a16:creationId xmlns:a16="http://schemas.microsoft.com/office/drawing/2014/main" id="{13EE2373-F55D-D8F4-1E9F-955EB56DC28A}"/>
              </a:ext>
            </a:extLst>
          </p:cNvPr>
          <p:cNvPicPr>
            <a:picLocks noChangeAspect="1"/>
          </p:cNvPicPr>
          <p:nvPr/>
        </p:nvPicPr>
        <p:blipFill>
          <a:blip r:embed="rId3"/>
          <a:stretch>
            <a:fillRect/>
          </a:stretch>
        </p:blipFill>
        <p:spPr>
          <a:xfrm>
            <a:off x="10093469" y="1484023"/>
            <a:ext cx="213880" cy="264681"/>
          </a:xfrm>
          <a:prstGeom prst="rect">
            <a:avLst/>
          </a:prstGeom>
        </p:spPr>
      </p:pic>
      <p:pic>
        <p:nvPicPr>
          <p:cNvPr id="7" name="Picture 6">
            <a:extLst>
              <a:ext uri="{FF2B5EF4-FFF2-40B4-BE49-F238E27FC236}">
                <a16:creationId xmlns:a16="http://schemas.microsoft.com/office/drawing/2014/main" id="{59E2F0FC-FE1D-6975-0E27-77AA925F3BF7}"/>
              </a:ext>
            </a:extLst>
          </p:cNvPr>
          <p:cNvPicPr>
            <a:picLocks noChangeAspect="1"/>
          </p:cNvPicPr>
          <p:nvPr/>
        </p:nvPicPr>
        <p:blipFill rotWithShape="1">
          <a:blip r:embed="rId4"/>
          <a:srcRect b="33009"/>
          <a:stretch/>
        </p:blipFill>
        <p:spPr>
          <a:xfrm>
            <a:off x="1147072" y="1685681"/>
            <a:ext cx="9897856" cy="2335713"/>
          </a:xfrm>
          <a:prstGeom prst="rect">
            <a:avLst/>
          </a:prstGeom>
        </p:spPr>
      </p:pic>
      <p:sp>
        <p:nvSpPr>
          <p:cNvPr id="3" name="Slide Number Placeholder 2">
            <a:extLst>
              <a:ext uri="{FF2B5EF4-FFF2-40B4-BE49-F238E27FC236}">
                <a16:creationId xmlns:a16="http://schemas.microsoft.com/office/drawing/2014/main" id="{78147918-2B30-87B0-8449-A01CCA18202B}"/>
              </a:ext>
            </a:extLst>
          </p:cNvPr>
          <p:cNvSpPr>
            <a:spLocks noGrp="1"/>
          </p:cNvSpPr>
          <p:nvPr>
            <p:ph type="sldNum" sz="quarter" idx="10"/>
          </p:nvPr>
        </p:nvSpPr>
        <p:spPr/>
        <p:txBody>
          <a:bodyPr/>
          <a:lstStyle/>
          <a:p>
            <a:fld id="{AFD18194-60D7-4174-AD2A-292A695B23D6}" type="slidenum">
              <a:rPr lang="en-US" smtClean="0"/>
              <a:t>11</a:t>
            </a:fld>
            <a:endParaRPr lang="en-US"/>
          </a:p>
        </p:txBody>
      </p:sp>
      <p:sp>
        <p:nvSpPr>
          <p:cNvPr id="6" name="Rectangle 5">
            <a:extLst>
              <a:ext uri="{FF2B5EF4-FFF2-40B4-BE49-F238E27FC236}">
                <a16:creationId xmlns:a16="http://schemas.microsoft.com/office/drawing/2014/main" id="{EF997706-2736-0B10-8B1C-7DE1FAD89C87}"/>
              </a:ext>
            </a:extLst>
          </p:cNvPr>
          <p:cNvSpPr/>
          <p:nvPr/>
        </p:nvSpPr>
        <p:spPr bwMode="auto">
          <a:xfrm>
            <a:off x="10062614" y="3553707"/>
            <a:ext cx="1137920" cy="2141101"/>
          </a:xfrm>
          <a:prstGeom prst="rect">
            <a:avLst/>
          </a:prstGeom>
          <a:solidFill>
            <a:schemeClr val="bg1"/>
          </a:solidFill>
          <a:ln w="12700" cap="sq" algn="ctr">
            <a:solidFill>
              <a:schemeClr val="bg1"/>
            </a:solidFill>
            <a:miter lim="800000"/>
            <a:headEnd/>
            <a:tailEnd/>
          </a:ln>
          <a:effectLst/>
        </p:spPr>
        <p:txBody>
          <a:bodyPr wrap="none" rtlCol="0" anchor="ctr"/>
          <a:lstStyle/>
          <a:p>
            <a:pPr algn="ctr"/>
            <a:endParaRPr lang="en-US" sz="1600">
              <a:solidFill>
                <a:schemeClr val="bg1"/>
              </a:solidFill>
              <a:latin typeface="+mn-lt"/>
            </a:endParaRPr>
          </a:p>
        </p:txBody>
      </p:sp>
      <p:sp>
        <p:nvSpPr>
          <p:cNvPr id="8" name="Rectangle 7">
            <a:extLst>
              <a:ext uri="{FF2B5EF4-FFF2-40B4-BE49-F238E27FC236}">
                <a16:creationId xmlns:a16="http://schemas.microsoft.com/office/drawing/2014/main" id="{62E0419A-7C96-8DB2-104B-7BC2DB6563E8}"/>
              </a:ext>
            </a:extLst>
          </p:cNvPr>
          <p:cNvSpPr/>
          <p:nvPr/>
        </p:nvSpPr>
        <p:spPr bwMode="auto">
          <a:xfrm>
            <a:off x="10631574" y="1748704"/>
            <a:ext cx="1137920" cy="2141101"/>
          </a:xfrm>
          <a:prstGeom prst="rect">
            <a:avLst/>
          </a:prstGeom>
          <a:solidFill>
            <a:schemeClr val="bg1"/>
          </a:solidFill>
          <a:ln w="12700" cap="sq" algn="ctr">
            <a:solidFill>
              <a:schemeClr val="bg1"/>
            </a:solidFill>
            <a:miter lim="800000"/>
            <a:headEnd/>
            <a:tailEnd/>
          </a:ln>
          <a:effectLst/>
        </p:spPr>
        <p:txBody>
          <a:bodyPr wrap="none" rtlCol="0" anchor="ctr"/>
          <a:lstStyle/>
          <a:p>
            <a:pPr algn="ctr"/>
            <a:endParaRPr lang="en-US" sz="1600">
              <a:solidFill>
                <a:schemeClr val="bg1"/>
              </a:solidFill>
              <a:latin typeface="+mn-lt"/>
            </a:endParaRPr>
          </a:p>
        </p:txBody>
      </p:sp>
      <p:sp>
        <p:nvSpPr>
          <p:cNvPr id="10" name="Rectangle 9">
            <a:extLst>
              <a:ext uri="{FF2B5EF4-FFF2-40B4-BE49-F238E27FC236}">
                <a16:creationId xmlns:a16="http://schemas.microsoft.com/office/drawing/2014/main" id="{EE175C23-8524-603A-D7ED-E9671BB51DD1}"/>
              </a:ext>
            </a:extLst>
          </p:cNvPr>
          <p:cNvSpPr/>
          <p:nvPr/>
        </p:nvSpPr>
        <p:spPr bwMode="auto">
          <a:xfrm rot="16200000">
            <a:off x="10617087" y="1604200"/>
            <a:ext cx="1137920" cy="2011912"/>
          </a:xfrm>
          <a:prstGeom prst="rect">
            <a:avLst/>
          </a:prstGeom>
          <a:solidFill>
            <a:schemeClr val="bg1"/>
          </a:solidFill>
          <a:ln w="12700" cap="sq" algn="ctr">
            <a:solidFill>
              <a:schemeClr val="bg1"/>
            </a:solidFill>
            <a:miter lim="800000"/>
            <a:headEnd/>
            <a:tailEnd/>
          </a:ln>
          <a:effectLst/>
        </p:spPr>
        <p:txBody>
          <a:bodyPr wrap="none" rtlCol="0" anchor="ctr"/>
          <a:lstStyle/>
          <a:p>
            <a:pPr algn="ctr"/>
            <a:endParaRPr lang="en-US" sz="1600">
              <a:solidFill>
                <a:schemeClr val="bg1"/>
              </a:solidFill>
              <a:latin typeface="+mn-l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0C3C52-5BE3-4D46-4171-F9F3B58B79D4}"/>
                  </a:ext>
                </a:extLst>
              </p:cNvPr>
              <p:cNvSpPr txBox="1"/>
              <p:nvPr/>
            </p:nvSpPr>
            <p:spPr>
              <a:xfrm>
                <a:off x="4911213" y="4562826"/>
                <a:ext cx="2369574" cy="609493"/>
              </a:xfrm>
              <a:prstGeom prst="rect">
                <a:avLst/>
              </a:prstGeom>
              <a:noFill/>
            </p:spPr>
            <p:txBody>
              <a:bodyPr wrap="none" rtlCol="0">
                <a:noAutofit/>
              </a:bodyPr>
              <a:lstStyle/>
              <a:p>
                <a:pPr algn="ctr"/>
                <a:r>
                  <a:rPr lang="en-US" sz="2400" dirty="0"/>
                  <a:t>New best lower bound (ours):</a:t>
                </a:r>
                <a:br>
                  <a:rPr lang="en-US" sz="2400" dirty="0"/>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0.792665992≤</m:t>
                      </m:r>
                      <m:r>
                        <a:rPr lang="en-US" sz="2400" b="0" i="1" smtClean="0">
                          <a:latin typeface="Cambria Math" panose="02040503050406030204" pitchFamily="18" charset="0"/>
                        </a:rPr>
                        <m:t>𝛾</m:t>
                      </m:r>
                    </m:oMath>
                  </m:oMathPara>
                </a14:m>
                <a:endParaRPr lang="en-US" sz="2400" dirty="0"/>
              </a:p>
              <a:p>
                <a:pPr algn="ctr"/>
                <a:br>
                  <a:rPr lang="en-US" sz="2000" dirty="0"/>
                </a:br>
                <a:r>
                  <a:rPr lang="en-US" sz="2000" dirty="0"/>
                  <a:t>We also proved new best lower bounds</a:t>
                </a:r>
                <a:br>
                  <a:rPr lang="en-US" sz="2000" dirty="0"/>
                </a:br>
                <a:r>
                  <a:rPr lang="en-US" sz="2000" dirty="0"/>
                  <a:t>for the large majority of general cases</a:t>
                </a:r>
              </a:p>
              <a:p>
                <a:pPr algn="ctr"/>
                <a:endParaRPr lang="en-US" sz="2400" dirty="0"/>
              </a:p>
            </p:txBody>
          </p:sp>
        </mc:Choice>
        <mc:Fallback xmlns="">
          <p:sp>
            <p:nvSpPr>
              <p:cNvPr id="11" name="TextBox 10">
                <a:extLst>
                  <a:ext uri="{FF2B5EF4-FFF2-40B4-BE49-F238E27FC236}">
                    <a16:creationId xmlns:a16="http://schemas.microsoft.com/office/drawing/2014/main" id="{C70C3C52-5BE3-4D46-4171-F9F3B58B79D4}"/>
                  </a:ext>
                </a:extLst>
              </p:cNvPr>
              <p:cNvSpPr txBox="1">
                <a:spLocks noRot="1" noChangeAspect="1" noMove="1" noResize="1" noEditPoints="1" noAdjustHandles="1" noChangeArrowheads="1" noChangeShapeType="1" noTextEdit="1"/>
              </p:cNvSpPr>
              <p:nvPr/>
            </p:nvSpPr>
            <p:spPr>
              <a:xfrm>
                <a:off x="4911213" y="4562826"/>
                <a:ext cx="2369574" cy="609493"/>
              </a:xfrm>
              <a:prstGeom prst="rect">
                <a:avLst/>
              </a:prstGeom>
              <a:blipFill>
                <a:blip r:embed="rId5"/>
                <a:stretch>
                  <a:fillRect l="-49742" t="-7000" r="-50000" b="-204000"/>
                </a:stretch>
              </a:blipFill>
            </p:spPr>
            <p:txBody>
              <a:bodyPr/>
              <a:lstStyle/>
              <a:p>
                <a:r>
                  <a:rPr lang="en-US">
                    <a:noFill/>
                  </a:rPr>
                  <a:t> </a:t>
                </a:r>
              </a:p>
            </p:txBody>
          </p:sp>
        </mc:Fallback>
      </mc:AlternateContent>
    </p:spTree>
    <p:extLst>
      <p:ext uri="{BB962C8B-B14F-4D97-AF65-F5344CB8AC3E}">
        <p14:creationId xmlns:p14="http://schemas.microsoft.com/office/powerpoint/2010/main" val="395734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357B-5831-2FCE-127E-9D2BDE22B4C3}"/>
              </a:ext>
            </a:extLst>
          </p:cNvPr>
          <p:cNvSpPr>
            <a:spLocks noGrp="1"/>
          </p:cNvSpPr>
          <p:nvPr>
            <p:ph type="title"/>
          </p:nvPr>
        </p:nvSpPr>
        <p:spPr/>
        <p:txBody>
          <a:bodyPr/>
          <a:lstStyle/>
          <a:p>
            <a:r>
              <a:rPr lang="en-US" dirty="0"/>
              <a:t>Our Methods</a:t>
            </a:r>
          </a:p>
        </p:txBody>
      </p:sp>
      <p:sp>
        <p:nvSpPr>
          <p:cNvPr id="3" name="Content Placeholder 2">
            <a:extLst>
              <a:ext uri="{FF2B5EF4-FFF2-40B4-BE49-F238E27FC236}">
                <a16:creationId xmlns:a16="http://schemas.microsoft.com/office/drawing/2014/main" id="{E93EB6D3-9EC2-E36B-BECD-A53684E6465A}"/>
              </a:ext>
            </a:extLst>
          </p:cNvPr>
          <p:cNvSpPr>
            <a:spLocks noGrp="1"/>
          </p:cNvSpPr>
          <p:nvPr>
            <p:ph idx="1"/>
          </p:nvPr>
        </p:nvSpPr>
        <p:spPr/>
        <p:txBody>
          <a:bodyPr>
            <a:normAutofit/>
          </a:bodyPr>
          <a:lstStyle/>
          <a:p>
            <a:r>
              <a:rPr lang="en-US" dirty="0">
                <a:latin typeface="Arial"/>
                <a:ea typeface="Verdana"/>
                <a:cs typeface="Arial"/>
              </a:rPr>
              <a:t>Improve on algorithms by </a:t>
            </a:r>
            <a:r>
              <a:rPr lang="en-US" dirty="0" err="1">
                <a:latin typeface="Arial"/>
                <a:ea typeface="Verdana"/>
                <a:cs typeface="Arial"/>
              </a:rPr>
              <a:t>Lueker</a:t>
            </a:r>
            <a:r>
              <a:rPr lang="en-US" dirty="0">
                <a:latin typeface="Arial"/>
                <a:ea typeface="Verdana"/>
                <a:cs typeface="Arial"/>
              </a:rPr>
              <a:t>, Kiwi and Soto</a:t>
            </a:r>
          </a:p>
          <a:p>
            <a:pPr lvl="1"/>
            <a:r>
              <a:rPr lang="en-US" dirty="0">
                <a:latin typeface="Arial"/>
                <a:ea typeface="Verdana"/>
                <a:cs typeface="Arial"/>
              </a:rPr>
              <a:t>Computes recurrences on giant vectors</a:t>
            </a:r>
          </a:p>
          <a:p>
            <a:pPr lvl="1"/>
            <a:r>
              <a:rPr lang="en-US" dirty="0">
                <a:latin typeface="Arial"/>
                <a:ea typeface="Verdana"/>
                <a:cs typeface="Arial"/>
              </a:rPr>
              <a:t>Require </a:t>
            </a:r>
            <a:r>
              <a:rPr lang="en-US" i="1" dirty="0">
                <a:latin typeface="Arial"/>
                <a:ea typeface="Verdana"/>
                <a:cs typeface="Arial"/>
              </a:rPr>
              <a:t>immense</a:t>
            </a:r>
            <a:r>
              <a:rPr lang="en-US" dirty="0">
                <a:latin typeface="Arial"/>
                <a:ea typeface="Verdana"/>
                <a:cs typeface="Arial"/>
              </a:rPr>
              <a:t> compute, memory use:</a:t>
            </a:r>
          </a:p>
          <a:p>
            <a:pPr lvl="1"/>
            <a:r>
              <a:rPr lang="en-US" dirty="0">
                <a:latin typeface="Arial"/>
                <a:ea typeface="Verdana"/>
                <a:cs typeface="Arial"/>
              </a:rPr>
              <a:t>For </a:t>
            </a:r>
            <a:r>
              <a:rPr lang="en-US" dirty="0">
                <a:latin typeface="Aptos Mono"/>
                <a:ea typeface="Verdana"/>
                <a:cs typeface="Arial"/>
              </a:rPr>
              <a:t>l </a:t>
            </a:r>
            <a:r>
              <a:rPr lang="en-US" dirty="0">
                <a:latin typeface="Arial"/>
                <a:ea typeface="Verdana"/>
                <a:cs typeface="Arial"/>
              </a:rPr>
              <a:t>= 20, 4 bytes per entry means</a:t>
            </a:r>
          </a:p>
          <a:p>
            <a:pPr lvl="1"/>
            <a:endParaRPr lang="en-US" dirty="0">
              <a:latin typeface="Arial"/>
              <a:ea typeface="Verdana"/>
              <a:cs typeface="Arial"/>
            </a:endParaRPr>
          </a:p>
          <a:p>
            <a:pPr marL="320040" lvl="1" indent="0">
              <a:buNone/>
            </a:pPr>
            <a:endParaRPr lang="en-US" dirty="0"/>
          </a:p>
          <a:p>
            <a:pPr marL="320040" lvl="1" indent="0">
              <a:buNone/>
            </a:pPr>
            <a:endParaRPr lang="en-US" dirty="0"/>
          </a:p>
          <a:p>
            <a:r>
              <a:rPr lang="en-US" dirty="0">
                <a:latin typeface="Arial"/>
                <a:ea typeface="Verdana"/>
                <a:cs typeface="Arial"/>
              </a:rPr>
              <a:t>Overcome through:</a:t>
            </a:r>
          </a:p>
          <a:p>
            <a:pPr lvl="1"/>
            <a:r>
              <a:rPr lang="en-US" b="1" dirty="0">
                <a:latin typeface="Arial"/>
                <a:ea typeface="Verdana"/>
                <a:cs typeface="Arial"/>
              </a:rPr>
              <a:t>Parallelization</a:t>
            </a:r>
            <a:endParaRPr lang="en-US" dirty="0">
              <a:latin typeface="Arial"/>
              <a:ea typeface="Verdana"/>
              <a:cs typeface="Arial"/>
            </a:endParaRPr>
          </a:p>
          <a:p>
            <a:pPr lvl="1"/>
            <a:r>
              <a:rPr lang="en-US" b="1" dirty="0">
                <a:latin typeface="Arial"/>
                <a:ea typeface="Verdana"/>
                <a:cs typeface="Arial"/>
              </a:rPr>
              <a:t>Recursive sub-chunking</a:t>
            </a:r>
          </a:p>
          <a:p>
            <a:pPr lvl="1"/>
            <a:r>
              <a:rPr lang="en-US" b="1" dirty="0">
                <a:latin typeface="Arial"/>
                <a:ea typeface="Verdana"/>
                <a:cs typeface="Arial"/>
              </a:rPr>
              <a:t>Use of LCS properties</a:t>
            </a:r>
          </a:p>
        </p:txBody>
      </p:sp>
      <p:pic>
        <p:nvPicPr>
          <p:cNvPr id="7" name="Picture 6">
            <a:extLst>
              <a:ext uri="{FF2B5EF4-FFF2-40B4-BE49-F238E27FC236}">
                <a16:creationId xmlns:a16="http://schemas.microsoft.com/office/drawing/2014/main" id="{D06D42F4-B16D-4E18-7E1B-D79CB92FE1E2}"/>
              </a:ext>
            </a:extLst>
          </p:cNvPr>
          <p:cNvPicPr>
            <a:picLocks noChangeAspect="1"/>
          </p:cNvPicPr>
          <p:nvPr/>
        </p:nvPicPr>
        <p:blipFill rotWithShape="1">
          <a:blip r:embed="rId3"/>
          <a:srcRect r="5656" b="11159"/>
          <a:stretch/>
        </p:blipFill>
        <p:spPr>
          <a:xfrm>
            <a:off x="9316398" y="4506673"/>
            <a:ext cx="2878333" cy="2347778"/>
          </a:xfrm>
          <a:prstGeom prst="rect">
            <a:avLst/>
          </a:prstGeom>
        </p:spPr>
      </p:pic>
      <p:sp>
        <p:nvSpPr>
          <p:cNvPr id="4" name="Slide Number Placeholder 3">
            <a:extLst>
              <a:ext uri="{FF2B5EF4-FFF2-40B4-BE49-F238E27FC236}">
                <a16:creationId xmlns:a16="http://schemas.microsoft.com/office/drawing/2014/main" id="{432C5088-AEE9-15DE-3455-AAC21B1583A4}"/>
              </a:ext>
            </a:extLst>
          </p:cNvPr>
          <p:cNvSpPr>
            <a:spLocks noGrp="1"/>
          </p:cNvSpPr>
          <p:nvPr>
            <p:ph type="sldNum" sz="quarter" idx="10"/>
          </p:nvPr>
        </p:nvSpPr>
        <p:spPr/>
        <p:txBody>
          <a:bodyPr/>
          <a:lstStyle/>
          <a:p>
            <a:fld id="{AFD18194-60D7-4174-AD2A-292A695B23D6}" type="slidenum">
              <a:rPr lang="en-US" smtClean="0"/>
              <a:t>12</a:t>
            </a:fld>
            <a:endParaRPr lang="en-US"/>
          </a:p>
        </p:txBody>
      </p:sp>
      <p:pic>
        <p:nvPicPr>
          <p:cNvPr id="6" name="Picture 5" descr="A couple of men smiling&#10;&#10;Description automatically generated">
            <a:extLst>
              <a:ext uri="{FF2B5EF4-FFF2-40B4-BE49-F238E27FC236}">
                <a16:creationId xmlns:a16="http://schemas.microsoft.com/office/drawing/2014/main" id="{4773142A-F2C7-EC53-CDF2-B2109DDE90B9}"/>
              </a:ext>
            </a:extLst>
          </p:cNvPr>
          <p:cNvPicPr>
            <a:picLocks noChangeAspect="1"/>
          </p:cNvPicPr>
          <p:nvPr/>
        </p:nvPicPr>
        <p:blipFill rotWithShape="1">
          <a:blip r:embed="rId3"/>
          <a:srcRect l="29741" t="91459" r="33822" b="632"/>
          <a:stretch/>
        </p:blipFill>
        <p:spPr>
          <a:xfrm>
            <a:off x="10260841" y="4402171"/>
            <a:ext cx="1111654" cy="20900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CB247E-8A30-15E6-7EB2-1E045C96F19B}"/>
                  </a:ext>
                </a:extLst>
              </p:cNvPr>
              <p:cNvSpPr txBox="1"/>
              <p:nvPr/>
            </p:nvSpPr>
            <p:spPr>
              <a:xfrm>
                <a:off x="3227735" y="3110317"/>
                <a:ext cx="6097656" cy="430887"/>
              </a:xfrm>
              <a:prstGeom prst="rect">
                <a:avLst/>
              </a:prstGeom>
              <a:noFill/>
            </p:spPr>
            <p:txBody>
              <a:bodyPr wrap="square">
                <a:spAutoFit/>
              </a:bodyPr>
              <a:lstStyle/>
              <a:p>
                <a:pPr marL="320040" lvl="1"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Verdana"/>
                          <a:cs typeface="Arial"/>
                        </a:rPr>
                        <m:t>4</m:t>
                      </m:r>
                      <m:r>
                        <a:rPr lang="en-US" sz="2200" i="1">
                          <a:latin typeface="Cambria Math" panose="02040503050406030204" pitchFamily="18" charset="0"/>
                          <a:ea typeface="Cambria Math" panose="02040503050406030204" pitchFamily="18" charset="0"/>
                          <a:cs typeface="Arial"/>
                        </a:rPr>
                        <m:t>∙</m:t>
                      </m:r>
                      <m:sSup>
                        <m:sSupPr>
                          <m:ctrlPr>
                            <a:rPr lang="en-US" sz="2200" b="0" i="1" smtClean="0">
                              <a:latin typeface="Cambria Math" panose="02040503050406030204" pitchFamily="18" charset="0"/>
                              <a:ea typeface="Cambria Math" panose="02040503050406030204" pitchFamily="18" charset="0"/>
                              <a:cs typeface="Arial"/>
                            </a:rPr>
                          </m:ctrlPr>
                        </m:sSupPr>
                        <m:e>
                          <m:r>
                            <a:rPr lang="en-US" sz="2200" b="0" i="1" smtClean="0">
                              <a:latin typeface="Cambria Math" panose="02040503050406030204" pitchFamily="18" charset="0"/>
                              <a:ea typeface="Cambria Math" panose="02040503050406030204" pitchFamily="18" charset="0"/>
                              <a:cs typeface="Arial"/>
                            </a:rPr>
                            <m:t>4</m:t>
                          </m:r>
                        </m:e>
                        <m:sup>
                          <m:r>
                            <a:rPr lang="en-US" sz="2200" b="0" i="1" smtClean="0">
                              <a:latin typeface="Cambria Math" panose="02040503050406030204" pitchFamily="18" charset="0"/>
                              <a:ea typeface="Cambria Math" panose="02040503050406030204" pitchFamily="18" charset="0"/>
                              <a:cs typeface="Arial"/>
                            </a:rPr>
                            <m:t>20</m:t>
                          </m:r>
                        </m:sup>
                      </m:sSup>
                      <m:r>
                        <a:rPr lang="en-US" sz="2200">
                          <a:latin typeface="Cambria Math" panose="02040503050406030204" pitchFamily="18" charset="0"/>
                          <a:ea typeface="Cambria Math" panose="02040503050406030204" pitchFamily="18" charset="0"/>
                          <a:cs typeface="Arial"/>
                        </a:rPr>
                        <m:t>=4</m:t>
                      </m:r>
                      <m:r>
                        <a:rPr lang="en-US" sz="2200" smtClean="0">
                          <a:latin typeface="Cambria Math" panose="02040503050406030204" pitchFamily="18" charset="0"/>
                          <a:ea typeface="Cambria Math" panose="02040503050406030204" pitchFamily="18" charset="0"/>
                          <a:cs typeface="Arial"/>
                        </a:rPr>
                        <m:t>,3</m:t>
                      </m:r>
                      <m:r>
                        <a:rPr lang="en-US" sz="2200">
                          <a:latin typeface="Cambria Math" panose="02040503050406030204" pitchFamily="18" charset="0"/>
                          <a:ea typeface="Cambria Math" panose="02040503050406030204" pitchFamily="18" charset="0"/>
                          <a:cs typeface="Arial"/>
                        </a:rPr>
                        <m:t>98</m:t>
                      </m:r>
                      <m:r>
                        <a:rPr lang="en-US" sz="2200" smtClean="0">
                          <a:latin typeface="Cambria Math" panose="02040503050406030204" pitchFamily="18" charset="0"/>
                          <a:ea typeface="Cambria Math" panose="02040503050406030204" pitchFamily="18" charset="0"/>
                          <a:cs typeface="Arial"/>
                        </a:rPr>
                        <m:t>,</m:t>
                      </m:r>
                      <m:r>
                        <a:rPr lang="en-US" sz="2200">
                          <a:latin typeface="Cambria Math" panose="02040503050406030204" pitchFamily="18" charset="0"/>
                          <a:ea typeface="Cambria Math" panose="02040503050406030204" pitchFamily="18" charset="0"/>
                          <a:cs typeface="Arial"/>
                        </a:rPr>
                        <m:t>046</m:t>
                      </m:r>
                      <m:r>
                        <a:rPr lang="en-US" sz="2200" smtClean="0">
                          <a:latin typeface="Cambria Math" panose="02040503050406030204" pitchFamily="18" charset="0"/>
                          <a:ea typeface="Cambria Math" panose="02040503050406030204" pitchFamily="18" charset="0"/>
                          <a:cs typeface="Arial"/>
                        </a:rPr>
                        <m:t>,</m:t>
                      </m:r>
                      <m:r>
                        <a:rPr lang="en-US" sz="2200">
                          <a:latin typeface="Cambria Math" panose="02040503050406030204" pitchFamily="18" charset="0"/>
                          <a:ea typeface="Cambria Math" panose="02040503050406030204" pitchFamily="18" charset="0"/>
                          <a:cs typeface="Arial"/>
                        </a:rPr>
                        <m:t>511</m:t>
                      </m:r>
                      <m:r>
                        <a:rPr lang="en-US" sz="2200" smtClean="0">
                          <a:latin typeface="Cambria Math" panose="02040503050406030204" pitchFamily="18" charset="0"/>
                          <a:ea typeface="Cambria Math" panose="02040503050406030204" pitchFamily="18" charset="0"/>
                          <a:cs typeface="Arial"/>
                        </a:rPr>
                        <m:t>,</m:t>
                      </m:r>
                      <m:r>
                        <a:rPr lang="en-US" sz="2200">
                          <a:latin typeface="Cambria Math" panose="02040503050406030204" pitchFamily="18" charset="0"/>
                          <a:ea typeface="Cambria Math" panose="02040503050406030204" pitchFamily="18" charset="0"/>
                          <a:cs typeface="Arial"/>
                        </a:rPr>
                        <m:t>104</m:t>
                      </m:r>
                      <m:r>
                        <a:rPr lang="en-US" sz="2200" b="0" i="0" smtClean="0">
                          <a:latin typeface="Cambria Math" panose="02040503050406030204" pitchFamily="18" charset="0"/>
                          <a:ea typeface="Cambria Math" panose="02040503050406030204" pitchFamily="18" charset="0"/>
                          <a:cs typeface="Arial"/>
                        </a:rPr>
                        <m:t> </m:t>
                      </m:r>
                      <m:r>
                        <m:rPr>
                          <m:sty m:val="p"/>
                        </m:rPr>
                        <a:rPr lang="en-US" sz="2200" b="0" i="0" smtClean="0">
                          <a:latin typeface="Cambria Math" panose="02040503050406030204" pitchFamily="18" charset="0"/>
                          <a:ea typeface="Cambria Math" panose="02040503050406030204" pitchFamily="18" charset="0"/>
                          <a:cs typeface="Arial"/>
                        </a:rPr>
                        <m:t>bytes</m:t>
                      </m:r>
                      <m:r>
                        <a:rPr lang="en-US" sz="2200" b="0" i="1" smtClean="0">
                          <a:latin typeface="Cambria Math" panose="02040503050406030204" pitchFamily="18" charset="0"/>
                          <a:ea typeface="Cambria Math" panose="02040503050406030204" pitchFamily="18" charset="0"/>
                          <a:cs typeface="Arial"/>
                        </a:rPr>
                        <m:t>≈</m:t>
                      </m:r>
                      <m:r>
                        <a:rPr lang="en-US" sz="2200" b="1" i="1" smtClean="0">
                          <a:latin typeface="Cambria Math" panose="02040503050406030204" pitchFamily="18" charset="0"/>
                          <a:ea typeface="Cambria Math" panose="02040503050406030204" pitchFamily="18" charset="0"/>
                          <a:cs typeface="Arial"/>
                        </a:rPr>
                        <m:t>𝟒</m:t>
                      </m:r>
                      <m:r>
                        <a:rPr lang="en-US" sz="2200" b="1" i="1" smtClean="0">
                          <a:latin typeface="Cambria Math" panose="02040503050406030204" pitchFamily="18" charset="0"/>
                          <a:ea typeface="Cambria Math" panose="02040503050406030204" pitchFamily="18" charset="0"/>
                          <a:cs typeface="Arial"/>
                        </a:rPr>
                        <m:t>.</m:t>
                      </m:r>
                      <m:r>
                        <a:rPr lang="en-US" sz="2200" b="1" i="1" smtClean="0">
                          <a:latin typeface="Cambria Math" panose="02040503050406030204" pitchFamily="18" charset="0"/>
                          <a:ea typeface="Cambria Math" panose="02040503050406030204" pitchFamily="18" charset="0"/>
                          <a:cs typeface="Arial"/>
                        </a:rPr>
                        <m:t>𝟒</m:t>
                      </m:r>
                      <m:r>
                        <a:rPr lang="en-US" sz="2200" b="1" i="0" smtClean="0">
                          <a:latin typeface="Cambria Math" panose="02040503050406030204" pitchFamily="18" charset="0"/>
                          <a:ea typeface="Cambria Math" panose="02040503050406030204" pitchFamily="18" charset="0"/>
                          <a:cs typeface="Arial"/>
                        </a:rPr>
                        <m:t>𝐓𝐁</m:t>
                      </m:r>
                    </m:oMath>
                  </m:oMathPara>
                </a14:m>
                <a:endParaRPr lang="en-US" sz="2200" dirty="0">
                  <a:latin typeface="Arial"/>
                  <a:ea typeface="Verdana"/>
                  <a:cs typeface="Arial"/>
                </a:endParaRPr>
              </a:p>
            </p:txBody>
          </p:sp>
        </mc:Choice>
        <mc:Fallback xmlns="">
          <p:sp>
            <p:nvSpPr>
              <p:cNvPr id="9" name="TextBox 8">
                <a:extLst>
                  <a:ext uri="{FF2B5EF4-FFF2-40B4-BE49-F238E27FC236}">
                    <a16:creationId xmlns:a16="http://schemas.microsoft.com/office/drawing/2014/main" id="{58CB247E-8A30-15E6-7EB2-1E045C96F19B}"/>
                  </a:ext>
                </a:extLst>
              </p:cNvPr>
              <p:cNvSpPr txBox="1">
                <a:spLocks noRot="1" noChangeAspect="1" noMove="1" noResize="1" noEditPoints="1" noAdjustHandles="1" noChangeArrowheads="1" noChangeShapeType="1" noTextEdit="1"/>
              </p:cNvSpPr>
              <p:nvPr/>
            </p:nvSpPr>
            <p:spPr>
              <a:xfrm>
                <a:off x="3227735" y="3110317"/>
                <a:ext cx="6097656" cy="430887"/>
              </a:xfrm>
              <a:prstGeom prst="rect">
                <a:avLst/>
              </a:prstGeom>
              <a:blipFill>
                <a:blip r:embed="rId4"/>
                <a:stretch>
                  <a:fillRect b="-1831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E92847DC-00B4-C051-DE98-1AF2EC0647EE}"/>
              </a:ext>
            </a:extLst>
          </p:cNvPr>
          <p:cNvPicPr>
            <a:picLocks noChangeAspect="1"/>
          </p:cNvPicPr>
          <p:nvPr/>
        </p:nvPicPr>
        <p:blipFill>
          <a:blip r:embed="rId5"/>
          <a:stretch>
            <a:fillRect/>
          </a:stretch>
        </p:blipFill>
        <p:spPr>
          <a:xfrm>
            <a:off x="5948126" y="2335046"/>
            <a:ext cx="785922" cy="428685"/>
          </a:xfrm>
          <a:prstGeom prst="rect">
            <a:avLst/>
          </a:prstGeom>
        </p:spPr>
      </p:pic>
      <p:pic>
        <p:nvPicPr>
          <p:cNvPr id="12" name="Picture 11">
            <a:extLst>
              <a:ext uri="{FF2B5EF4-FFF2-40B4-BE49-F238E27FC236}">
                <a16:creationId xmlns:a16="http://schemas.microsoft.com/office/drawing/2014/main" id="{75E9AEC5-7BDD-D910-7483-A4CB97082C00}"/>
              </a:ext>
            </a:extLst>
          </p:cNvPr>
          <p:cNvPicPr>
            <a:picLocks noChangeAspect="1"/>
          </p:cNvPicPr>
          <p:nvPr/>
        </p:nvPicPr>
        <p:blipFill>
          <a:blip r:embed="rId6"/>
          <a:stretch>
            <a:fillRect/>
          </a:stretch>
        </p:blipFill>
        <p:spPr>
          <a:xfrm>
            <a:off x="1661891" y="2712721"/>
            <a:ext cx="223778" cy="304800"/>
          </a:xfrm>
          <a:prstGeom prst="rect">
            <a:avLst/>
          </a:prstGeom>
        </p:spPr>
      </p:pic>
    </p:spTree>
    <p:extLst>
      <p:ext uri="{BB962C8B-B14F-4D97-AF65-F5344CB8AC3E}">
        <p14:creationId xmlns:p14="http://schemas.microsoft.com/office/powerpoint/2010/main" val="70541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6F07-158A-31BD-C2FB-EEE66CA40850}"/>
              </a:ext>
            </a:extLst>
          </p:cNvPr>
          <p:cNvSpPr>
            <a:spLocks noGrp="1"/>
          </p:cNvSpPr>
          <p:nvPr>
            <p:ph type="title"/>
          </p:nvPr>
        </p:nvSpPr>
        <p:spPr/>
        <p:txBody>
          <a:bodyPr/>
          <a:lstStyle/>
          <a:p>
            <a:r>
              <a:rPr lang="en-US" dirty="0"/>
              <a:t>Central Idea: </a:t>
            </a:r>
            <a:r>
              <a:rPr lang="en-US" dirty="0" err="1"/>
              <a:t>W</a:t>
            </a:r>
            <a:r>
              <a:rPr lang="en-US" baseline="-25000" dirty="0" err="1"/>
              <a:t>n</a:t>
            </a:r>
            <a:endParaRPr lang="en-US" dirty="0"/>
          </a:p>
        </p:txBody>
      </p:sp>
      <p:sp>
        <p:nvSpPr>
          <p:cNvPr id="3" name="Content Placeholder 2">
            <a:extLst>
              <a:ext uri="{FF2B5EF4-FFF2-40B4-BE49-F238E27FC236}">
                <a16:creationId xmlns:a16="http://schemas.microsoft.com/office/drawing/2014/main" id="{626696C6-C29A-EDA7-775D-BC05DE814B4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Why not deal with LCS directly? </a:t>
            </a:r>
          </a:p>
        </p:txBody>
      </p:sp>
      <p:sp>
        <p:nvSpPr>
          <p:cNvPr id="4" name="Slide Number Placeholder 3">
            <a:extLst>
              <a:ext uri="{FF2B5EF4-FFF2-40B4-BE49-F238E27FC236}">
                <a16:creationId xmlns:a16="http://schemas.microsoft.com/office/drawing/2014/main" id="{763FD794-2E02-F0C0-6BE0-6BDC57D95863}"/>
              </a:ext>
            </a:extLst>
          </p:cNvPr>
          <p:cNvSpPr>
            <a:spLocks noGrp="1"/>
          </p:cNvSpPr>
          <p:nvPr>
            <p:ph type="sldNum" sz="quarter" idx="10"/>
          </p:nvPr>
        </p:nvSpPr>
        <p:spPr/>
        <p:txBody>
          <a:bodyPr/>
          <a:lstStyle/>
          <a:p>
            <a:fld id="{AFD18194-60D7-4174-AD2A-292A695B23D6}" type="slidenum">
              <a:rPr lang="en-US" smtClean="0"/>
              <a:pPr/>
              <a:t>13</a:t>
            </a:fld>
            <a:endParaRPr lang="en-US"/>
          </a:p>
        </p:txBody>
      </p:sp>
      <p:pic>
        <p:nvPicPr>
          <p:cNvPr id="8" name="Picture 7">
            <a:extLst>
              <a:ext uri="{FF2B5EF4-FFF2-40B4-BE49-F238E27FC236}">
                <a16:creationId xmlns:a16="http://schemas.microsoft.com/office/drawing/2014/main" id="{D1F87203-2495-2010-311B-61526CAE6B8A}"/>
              </a:ext>
            </a:extLst>
          </p:cNvPr>
          <p:cNvPicPr>
            <a:picLocks noChangeAspect="1"/>
          </p:cNvPicPr>
          <p:nvPr/>
        </p:nvPicPr>
        <p:blipFill>
          <a:blip r:embed="rId3"/>
          <a:stretch>
            <a:fillRect/>
          </a:stretch>
        </p:blipFill>
        <p:spPr>
          <a:xfrm>
            <a:off x="1313596" y="1797458"/>
            <a:ext cx="9564807" cy="1253855"/>
          </a:xfrm>
          <a:prstGeom prst="rect">
            <a:avLst/>
          </a:prstGeom>
        </p:spPr>
      </p:pic>
      <p:pic>
        <p:nvPicPr>
          <p:cNvPr id="10" name="Picture 9">
            <a:extLst>
              <a:ext uri="{FF2B5EF4-FFF2-40B4-BE49-F238E27FC236}">
                <a16:creationId xmlns:a16="http://schemas.microsoft.com/office/drawing/2014/main" id="{8783A0CC-55A3-9E09-23C4-1508690998F0}"/>
              </a:ext>
            </a:extLst>
          </p:cNvPr>
          <p:cNvPicPr>
            <a:picLocks noChangeAspect="1"/>
          </p:cNvPicPr>
          <p:nvPr/>
        </p:nvPicPr>
        <p:blipFill rotWithShape="1">
          <a:blip r:embed="rId4"/>
          <a:srcRect r="3073"/>
          <a:stretch/>
        </p:blipFill>
        <p:spPr>
          <a:xfrm>
            <a:off x="2819400" y="3517392"/>
            <a:ext cx="4928419" cy="1153356"/>
          </a:xfrm>
          <a:prstGeom prst="rect">
            <a:avLst/>
          </a:prstGeom>
        </p:spPr>
      </p:pic>
    </p:spTree>
    <p:extLst>
      <p:ext uri="{BB962C8B-B14F-4D97-AF65-F5344CB8AC3E}">
        <p14:creationId xmlns:p14="http://schemas.microsoft.com/office/powerpoint/2010/main" val="26122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1577-ED4B-9803-22D9-DEF821208166}"/>
              </a:ext>
            </a:extLst>
          </p:cNvPr>
          <p:cNvSpPr>
            <a:spLocks noGrp="1"/>
          </p:cNvSpPr>
          <p:nvPr>
            <p:ph type="title"/>
          </p:nvPr>
        </p:nvSpPr>
        <p:spPr/>
        <p:txBody>
          <a:bodyPr/>
          <a:lstStyle/>
          <a:p>
            <a:r>
              <a:rPr lang="en-US" dirty="0"/>
              <a:t>Recurrence Vectors </a:t>
            </a:r>
            <a:r>
              <a:rPr lang="en-US" dirty="0" err="1"/>
              <a:t>w</a:t>
            </a:r>
            <a:r>
              <a:rPr lang="en-US" baseline="-25000" dirty="0" err="1"/>
              <a:t>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CD5969-2EFE-45C3-3EB6-C359527F1796}"/>
                  </a:ext>
                </a:extLst>
              </p:cNvPr>
              <p:cNvSpPr>
                <a:spLocks noGrp="1"/>
              </p:cNvSpPr>
              <p:nvPr>
                <p:ph idx="1"/>
              </p:nvPr>
            </p:nvSpPr>
            <p:spPr/>
            <p:txBody>
              <a:bodyPr/>
              <a:lstStyle/>
              <a:p>
                <a:r>
                  <a:rPr lang="en-US" dirty="0"/>
                  <a:t>Fix </a:t>
                </a:r>
                <a14:m>
                  <m:oMath xmlns:m="http://schemas.openxmlformats.org/officeDocument/2006/math">
                    <m:r>
                      <a:rPr lang="en-US" b="0" i="1" smtClean="0">
                        <a:latin typeface="Cambria Math" panose="02040503050406030204" pitchFamily="18" charset="0"/>
                      </a:rPr>
                      <m:t>ℓ</m:t>
                    </m:r>
                  </m:oMath>
                </a14:m>
                <a:r>
                  <a:rPr lang="en-US" dirty="0"/>
                  <a:t> (positive integer)</a:t>
                </a:r>
              </a:p>
              <a:p>
                <a:r>
                  <a:rPr lang="en-US" dirty="0"/>
                  <a:t>Let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𝒏</m:t>
                        </m:r>
                      </m:sub>
                    </m:sSub>
                  </m:oMath>
                </a14:m>
                <a:r>
                  <a:rPr lang="en-US" b="1" dirty="0"/>
                  <a:t> </a:t>
                </a:r>
                <a:r>
                  <a:rPr lang="en-US" dirty="0"/>
                  <a:t>be a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ℓ</m:t>
                        </m:r>
                        <m:r>
                          <a:rPr lang="en-US" b="0" i="1" smtClean="0">
                            <a:latin typeface="Cambria Math" panose="02040503050406030204" pitchFamily="18" charset="0"/>
                          </a:rPr>
                          <m:t>𝑑</m:t>
                        </m:r>
                      </m:sup>
                    </m:sSup>
                  </m:oMath>
                </a14:m>
                <a:r>
                  <a:rPr lang="en-US" dirty="0"/>
                  <a:t>-dimensional vector whose entries are the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𝑛𝑑</m:t>
                        </m:r>
                      </m:sub>
                    </m:sSub>
                  </m:oMath>
                </a14:m>
                <a:r>
                  <a:rPr lang="en-US" b="1" dirty="0"/>
                  <a:t> </a:t>
                </a:r>
                <a:r>
                  <a:rPr lang="en-US" dirty="0"/>
                  <a:t>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𝑑</m:t>
                        </m:r>
                      </m:sub>
                    </m:sSub>
                  </m:oMath>
                </a14:m>
                <a:r>
                  <a:rPr lang="en-US" b="1" dirty="0"/>
                  <a:t> </a:t>
                </a:r>
                <a:r>
                  <a:rPr lang="en-US" dirty="0"/>
                  <a:t>each vary over all possible strings of length </a:t>
                </a:r>
                <a14:m>
                  <m:oMath xmlns:m="http://schemas.openxmlformats.org/officeDocument/2006/math">
                    <m:r>
                      <a:rPr lang="en-US" i="1">
                        <a:latin typeface="Cambria Math" panose="02040503050406030204" pitchFamily="18" charset="0"/>
                      </a:rPr>
                      <m:t>ℓ</m:t>
                    </m:r>
                  </m:oMath>
                </a14:m>
                <a:r>
                  <a:rPr lang="en-US" dirty="0"/>
                  <a:t> in alphabet of size </a:t>
                </a:r>
                <a14:m>
                  <m:oMath xmlns:m="http://schemas.openxmlformats.org/officeDocument/2006/math">
                    <m:r>
                      <a:rPr lang="en-US" b="0" i="1" smtClean="0">
                        <a:latin typeface="Cambria Math" panose="02040503050406030204" pitchFamily="18" charset="0"/>
                      </a:rPr>
                      <m:t>𝜎</m:t>
                    </m:r>
                  </m:oMath>
                </a14:m>
                <a:r>
                  <a:rPr lang="en-US" dirty="0"/>
                  <a:t> </a:t>
                </a:r>
              </a:p>
              <a:p>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𝑛𝑑</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00, 00, 00</m:t>
                          </m:r>
                        </m:e>
                      </m:d>
                    </m:oMath>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𝑛</m:t>
                          </m:r>
                          <m:r>
                            <a:rPr lang="en-US" b="0" i="1" smtClean="0">
                              <a:latin typeface="Cambria Math" panose="02040503050406030204" pitchFamily="18" charset="0"/>
                            </a:rPr>
                            <m:t>𝑑</m:t>
                          </m:r>
                        </m:sub>
                      </m:sSub>
                      <m:r>
                        <a:rPr lang="en-US" i="1">
                          <a:latin typeface="Cambria Math" panose="02040503050406030204" pitchFamily="18" charset="0"/>
                        </a:rPr>
                        <m:t>[00, 00, 0</m:t>
                      </m:r>
                      <m:r>
                        <a:rPr lang="en-US" b="0" i="1" smtClean="0">
                          <a:latin typeface="Cambria Math" panose="02040503050406030204" pitchFamily="18" charset="0"/>
                        </a:rPr>
                        <m:t>1</m:t>
                      </m:r>
                      <m:r>
                        <a:rPr lang="en-US" i="1">
                          <a:latin typeface="Cambria Math" panose="02040503050406030204" pitchFamily="18" charset="0"/>
                        </a:rPr>
                        <m:t>]</m:t>
                      </m:r>
                    </m:oMath>
                  </m:oMathPara>
                </a14:m>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𝑛𝑑</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00, 00, 02</m:t>
                          </m:r>
                        </m:e>
                      </m:d>
                    </m:oMath>
                    <m:oMath xmlns:m="http://schemas.openxmlformats.org/officeDocument/2006/math">
                      <m:r>
                        <a:rPr lang="en-US" b="0" i="1" smtClean="0">
                          <a:latin typeface="Cambria Math" panose="02040503050406030204" pitchFamily="18" charset="0"/>
                        </a:rPr>
                        <m:t>…</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𝑛𝑑</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22, 22, 22</m:t>
                          </m:r>
                        </m:e>
                      </m:d>
                    </m:oMath>
                  </m:oMathPara>
                </a14:m>
                <a:endParaRPr lang="en-US" b="0" dirty="0"/>
              </a:p>
            </p:txBody>
          </p:sp>
        </mc:Choice>
        <mc:Fallback xmlns="">
          <p:sp>
            <p:nvSpPr>
              <p:cNvPr id="3" name="Content Placeholder 2">
                <a:extLst>
                  <a:ext uri="{FF2B5EF4-FFF2-40B4-BE49-F238E27FC236}">
                    <a16:creationId xmlns:a16="http://schemas.microsoft.com/office/drawing/2014/main" id="{77CD5969-2EFE-45C3-3EB6-C359527F1796}"/>
                  </a:ext>
                </a:extLst>
              </p:cNvPr>
              <p:cNvSpPr>
                <a:spLocks noGrp="1" noRot="1" noChangeAspect="1" noMove="1" noResize="1" noEditPoints="1" noAdjustHandles="1" noChangeArrowheads="1" noChangeShapeType="1" noTextEdit="1"/>
              </p:cNvSpPr>
              <p:nvPr>
                <p:ph idx="1"/>
              </p:nvPr>
            </p:nvSpPr>
            <p:spPr>
              <a:blipFill>
                <a:blip r:embed="rId3"/>
                <a:stretch>
                  <a:fillRect l="-1556" t="-13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3E2670-F14E-D75C-128B-3864A3A13FC1}"/>
              </a:ext>
            </a:extLst>
          </p:cNvPr>
          <p:cNvSpPr>
            <a:spLocks noGrp="1"/>
          </p:cNvSpPr>
          <p:nvPr>
            <p:ph type="sldNum" sz="quarter" idx="10"/>
          </p:nvPr>
        </p:nvSpPr>
        <p:spPr/>
        <p:txBody>
          <a:bodyPr/>
          <a:lstStyle/>
          <a:p>
            <a:fld id="{AFD18194-60D7-4174-AD2A-292A695B23D6}" type="slidenum">
              <a:rPr lang="en-US" smtClean="0"/>
              <a:pPr/>
              <a:t>14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9D49E05-5B69-AB1A-EF1C-0F71DAE306BB}"/>
                  </a:ext>
                </a:extLst>
              </p:cNvPr>
              <p:cNvSpPr txBox="1"/>
              <p:nvPr/>
            </p:nvSpPr>
            <p:spPr>
              <a:xfrm>
                <a:off x="3746090" y="3848100"/>
                <a:ext cx="914400" cy="914400"/>
              </a:xfrm>
              <a:prstGeom prst="rect">
                <a:avLst/>
              </a:prstGeom>
              <a:noFill/>
            </p:spPr>
            <p:txBody>
              <a:bodyPr wrap="none" rtlCol="0">
                <a:noAutofit/>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𝒘</m:t>
                          </m:r>
                        </m:e>
                        <m:sub>
                          <m:r>
                            <a:rPr lang="en-US" sz="2400" b="1" i="1" smtClean="0">
                              <a:latin typeface="Cambria Math" panose="02040503050406030204" pitchFamily="18" charset="0"/>
                            </a:rPr>
                            <m:t>𝒏</m:t>
                          </m:r>
                        </m:sub>
                      </m:sSub>
                      <m:r>
                        <a:rPr lang="en-US" sz="2400" b="0" i="1" smtClean="0">
                          <a:latin typeface="Cambria Math" panose="02040503050406030204" pitchFamily="18" charset="0"/>
                        </a:rPr>
                        <m:t>=</m:t>
                      </m:r>
                    </m:oMath>
                  </m:oMathPara>
                </a14:m>
                <a:endParaRPr lang="en-US" sz="2400" b="1" dirty="0" err="1"/>
              </a:p>
            </p:txBody>
          </p:sp>
        </mc:Choice>
        <mc:Fallback xmlns="">
          <p:sp>
            <p:nvSpPr>
              <p:cNvPr id="5" name="TextBox 4">
                <a:extLst>
                  <a:ext uri="{FF2B5EF4-FFF2-40B4-BE49-F238E27FC236}">
                    <a16:creationId xmlns:a16="http://schemas.microsoft.com/office/drawing/2014/main" id="{09D49E05-5B69-AB1A-EF1C-0F71DAE306BB}"/>
                  </a:ext>
                </a:extLst>
              </p:cNvPr>
              <p:cNvSpPr txBox="1">
                <a:spLocks noRot="1" noChangeAspect="1" noMove="1" noResize="1" noEditPoints="1" noAdjustHandles="1" noChangeArrowheads="1" noChangeShapeType="1" noTextEdit="1"/>
              </p:cNvSpPr>
              <p:nvPr/>
            </p:nvSpPr>
            <p:spPr>
              <a:xfrm>
                <a:off x="3746090" y="3848100"/>
                <a:ext cx="914400" cy="914400"/>
              </a:xfrm>
              <a:prstGeom prst="rect">
                <a:avLst/>
              </a:prstGeom>
              <a:blipFill>
                <a:blip r:embed="rId4"/>
                <a:stretch>
                  <a:fillRect l="-2000"/>
                </a:stretch>
              </a:blipFill>
            </p:spPr>
            <p:txBody>
              <a:bodyPr/>
              <a:lstStyle/>
              <a:p>
                <a:r>
                  <a:rPr lang="en-US">
                    <a:noFill/>
                  </a:rPr>
                  <a:t> </a:t>
                </a:r>
              </a:p>
            </p:txBody>
          </p:sp>
        </mc:Fallback>
      </mc:AlternateContent>
    </p:spTree>
    <p:extLst>
      <p:ext uri="{BB962C8B-B14F-4D97-AF65-F5344CB8AC3E}">
        <p14:creationId xmlns:p14="http://schemas.microsoft.com/office/powerpoint/2010/main" val="259687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D092-DE21-E560-EFE0-09FAE8510CCC}"/>
              </a:ext>
            </a:extLst>
          </p:cNvPr>
          <p:cNvSpPr>
            <a:spLocks noGrp="1"/>
          </p:cNvSpPr>
          <p:nvPr>
            <p:ph type="title"/>
          </p:nvPr>
        </p:nvSpPr>
        <p:spPr/>
        <p:txBody>
          <a:bodyPr/>
          <a:lstStyle/>
          <a:p>
            <a:r>
              <a:rPr lang="en-US" dirty="0"/>
              <a:t>First Inequality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13A2EB-FA8C-81DD-18D1-1668CE33157C}"/>
                  </a:ext>
                </a:extLst>
              </p:cNvPr>
              <p:cNvSpPr>
                <a:spLocks noGrp="1"/>
              </p:cNvSpPr>
              <p:nvPr>
                <p:ph idx="1"/>
              </p:nvPr>
            </p:nvSpPr>
            <p:spPr/>
            <p:txBody>
              <a:bodyPr/>
              <a:lstStyle/>
              <a:p>
                <a:r>
                  <a:rPr lang="en-US" dirty="0"/>
                  <a:t>If all strings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𝑑</m:t>
                        </m:r>
                      </m:sub>
                    </m:sSub>
                  </m:oMath>
                </a14:m>
                <a:r>
                  <a:rPr lang="en-US" dirty="0"/>
                  <a:t> start with same character,</a:t>
                </a:r>
              </a:p>
            </p:txBody>
          </p:sp>
        </mc:Choice>
        <mc:Fallback xmlns="">
          <p:sp>
            <p:nvSpPr>
              <p:cNvPr id="3" name="Content Placeholder 2">
                <a:extLst>
                  <a:ext uri="{FF2B5EF4-FFF2-40B4-BE49-F238E27FC236}">
                    <a16:creationId xmlns:a16="http://schemas.microsoft.com/office/drawing/2014/main" id="{6413A2EB-FA8C-81DD-18D1-1668CE33157C}"/>
                  </a:ext>
                </a:extLst>
              </p:cNvPr>
              <p:cNvSpPr>
                <a:spLocks noGrp="1" noRot="1" noChangeAspect="1" noMove="1" noResize="1" noEditPoints="1" noAdjustHandles="1" noChangeArrowheads="1" noChangeShapeType="1" noTextEdit="1"/>
              </p:cNvSpPr>
              <p:nvPr>
                <p:ph idx="1"/>
              </p:nvPr>
            </p:nvSpPr>
            <p:spPr>
              <a:blipFill>
                <a:blip r:embed="rId3"/>
                <a:stretch>
                  <a:fillRect l="-1556" t="-13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FC259D2-AF7B-541D-3892-9B300B20083E}"/>
              </a:ext>
            </a:extLst>
          </p:cNvPr>
          <p:cNvSpPr>
            <a:spLocks noGrp="1"/>
          </p:cNvSpPr>
          <p:nvPr>
            <p:ph type="sldNum" sz="quarter" idx="10"/>
          </p:nvPr>
        </p:nvSpPr>
        <p:spPr/>
        <p:txBody>
          <a:bodyPr/>
          <a:lstStyle/>
          <a:p>
            <a:fld id="{AFD18194-60D7-4174-AD2A-292A695B23D6}" type="slidenum">
              <a:rPr lang="en-US" smtClean="0"/>
              <a:pPr/>
              <a:t>15</a:t>
            </a:fld>
            <a:endParaRPr lang="en-US"/>
          </a:p>
        </p:txBody>
      </p:sp>
      <p:pic>
        <p:nvPicPr>
          <p:cNvPr id="6" name="Picture 5">
            <a:extLst>
              <a:ext uri="{FF2B5EF4-FFF2-40B4-BE49-F238E27FC236}">
                <a16:creationId xmlns:a16="http://schemas.microsoft.com/office/drawing/2014/main" id="{B8411D1E-178C-B228-EA59-E461CBE7EAA4}"/>
              </a:ext>
            </a:extLst>
          </p:cNvPr>
          <p:cNvPicPr>
            <a:picLocks noChangeAspect="1"/>
          </p:cNvPicPr>
          <p:nvPr/>
        </p:nvPicPr>
        <p:blipFill>
          <a:blip r:embed="rId4"/>
          <a:stretch>
            <a:fillRect/>
          </a:stretch>
        </p:blipFill>
        <p:spPr>
          <a:xfrm>
            <a:off x="1809016" y="2419871"/>
            <a:ext cx="7158004" cy="1616683"/>
          </a:xfrm>
          <a:prstGeom prst="rect">
            <a:avLst/>
          </a:prstGeom>
        </p:spPr>
      </p:pic>
    </p:spTree>
    <p:extLst>
      <p:ext uri="{BB962C8B-B14F-4D97-AF65-F5344CB8AC3E}">
        <p14:creationId xmlns:p14="http://schemas.microsoft.com/office/powerpoint/2010/main" val="232025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4DC1-6173-A20C-87A5-C38B6544D3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BF8315-E23B-EB6C-4C0B-7FAB82FF3DD7}"/>
              </a:ext>
            </a:extLst>
          </p:cNvPr>
          <p:cNvSpPr>
            <a:spLocks noGrp="1"/>
          </p:cNvSpPr>
          <p:nvPr>
            <p:ph idx="1"/>
          </p:nvPr>
        </p:nvSpPr>
        <p:spPr/>
        <p:txBody>
          <a:bodyPr/>
          <a:lstStyle/>
          <a:p>
            <a:endParaRPr lang="en-US" dirty="0"/>
          </a:p>
          <a:p>
            <a:r>
              <a:rPr lang="en-US" dirty="0" err="1"/>
              <a:t>Wn</a:t>
            </a:r>
            <a:r>
              <a:rPr lang="en-US" dirty="0"/>
              <a:t>-d</a:t>
            </a:r>
          </a:p>
          <a:p>
            <a:endParaRPr lang="en-US" dirty="0"/>
          </a:p>
          <a:p>
            <a:endParaRPr lang="en-US" dirty="0"/>
          </a:p>
          <a:p>
            <a:r>
              <a:rPr lang="en-US" dirty="0" err="1"/>
              <a:t>wn</a:t>
            </a:r>
            <a:endParaRPr lang="en-US" dirty="0"/>
          </a:p>
        </p:txBody>
      </p:sp>
      <p:sp>
        <p:nvSpPr>
          <p:cNvPr id="4" name="Slide Number Placeholder 3">
            <a:extLst>
              <a:ext uri="{FF2B5EF4-FFF2-40B4-BE49-F238E27FC236}">
                <a16:creationId xmlns:a16="http://schemas.microsoft.com/office/drawing/2014/main" id="{73645019-3B12-0313-C14A-CB53A733A18B}"/>
              </a:ext>
            </a:extLst>
          </p:cNvPr>
          <p:cNvSpPr>
            <a:spLocks noGrp="1"/>
          </p:cNvSpPr>
          <p:nvPr>
            <p:ph type="sldNum" sz="quarter" idx="10"/>
          </p:nvPr>
        </p:nvSpPr>
        <p:spPr/>
        <p:txBody>
          <a:bodyPr/>
          <a:lstStyle/>
          <a:p>
            <a:fld id="{AFD18194-60D7-4174-AD2A-292A695B23D6}" type="slidenum">
              <a:rPr lang="en-US" smtClean="0"/>
              <a:pPr/>
              <a:t>16</a:t>
            </a:fld>
            <a:endParaRPr lang="en-US"/>
          </a:p>
        </p:txBody>
      </p:sp>
      <p:sp>
        <p:nvSpPr>
          <p:cNvPr id="5" name="Rectangle 4">
            <a:extLst>
              <a:ext uri="{FF2B5EF4-FFF2-40B4-BE49-F238E27FC236}">
                <a16:creationId xmlns:a16="http://schemas.microsoft.com/office/drawing/2014/main" id="{0E84DB17-E4FA-78E9-CBED-6DBDCEC1F555}"/>
              </a:ext>
            </a:extLst>
          </p:cNvPr>
          <p:cNvSpPr/>
          <p:nvPr/>
        </p:nvSpPr>
        <p:spPr bwMode="auto">
          <a:xfrm>
            <a:off x="3460173" y="2161309"/>
            <a:ext cx="2805545" cy="322118"/>
          </a:xfrm>
          <a:prstGeom prst="rect">
            <a:avLst/>
          </a:prstGeom>
          <a:solidFill>
            <a:schemeClr val="accent2"/>
          </a:solidFill>
          <a:ln w="12700" cap="sq" algn="ctr">
            <a:solidFill>
              <a:schemeClr val="tx2"/>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 name="Rectangle 5">
            <a:extLst>
              <a:ext uri="{FF2B5EF4-FFF2-40B4-BE49-F238E27FC236}">
                <a16:creationId xmlns:a16="http://schemas.microsoft.com/office/drawing/2014/main" id="{8B73537A-AF51-EB42-138F-A71FC7A9F41E}"/>
              </a:ext>
            </a:extLst>
          </p:cNvPr>
          <p:cNvSpPr/>
          <p:nvPr/>
        </p:nvSpPr>
        <p:spPr bwMode="auto">
          <a:xfrm>
            <a:off x="3460173" y="2522119"/>
            <a:ext cx="2805545" cy="322118"/>
          </a:xfrm>
          <a:prstGeom prst="rect">
            <a:avLst/>
          </a:prstGeom>
          <a:solidFill>
            <a:schemeClr val="accent2"/>
          </a:solidFill>
          <a:ln w="12700" cap="sq" algn="ctr">
            <a:solidFill>
              <a:schemeClr val="tx2"/>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 name="Rectangle 6">
            <a:extLst>
              <a:ext uri="{FF2B5EF4-FFF2-40B4-BE49-F238E27FC236}">
                <a16:creationId xmlns:a16="http://schemas.microsoft.com/office/drawing/2014/main" id="{6A1C993D-0967-8362-398C-DB5AB65A8203}"/>
              </a:ext>
            </a:extLst>
          </p:cNvPr>
          <p:cNvSpPr/>
          <p:nvPr/>
        </p:nvSpPr>
        <p:spPr bwMode="auto">
          <a:xfrm>
            <a:off x="3460173" y="2882929"/>
            <a:ext cx="2805545" cy="322118"/>
          </a:xfrm>
          <a:prstGeom prst="rect">
            <a:avLst/>
          </a:prstGeom>
          <a:solidFill>
            <a:schemeClr val="accent2"/>
          </a:solidFill>
          <a:ln w="12700" cap="sq" algn="ctr">
            <a:solidFill>
              <a:schemeClr val="tx2"/>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 name="Rectangle 7">
            <a:extLst>
              <a:ext uri="{FF2B5EF4-FFF2-40B4-BE49-F238E27FC236}">
                <a16:creationId xmlns:a16="http://schemas.microsoft.com/office/drawing/2014/main" id="{C03B900B-5169-C4A2-23FE-5F2323026BFB}"/>
              </a:ext>
            </a:extLst>
          </p:cNvPr>
          <p:cNvSpPr/>
          <p:nvPr/>
        </p:nvSpPr>
        <p:spPr bwMode="auto">
          <a:xfrm>
            <a:off x="3460172" y="3235123"/>
            <a:ext cx="2805545" cy="322118"/>
          </a:xfrm>
          <a:prstGeom prst="rect">
            <a:avLst/>
          </a:prstGeom>
          <a:solidFill>
            <a:schemeClr val="accent2"/>
          </a:solidFill>
          <a:ln w="12700" cap="sq" algn="ctr">
            <a:solidFill>
              <a:schemeClr val="tx2"/>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 name="Rectangle 8">
            <a:extLst>
              <a:ext uri="{FF2B5EF4-FFF2-40B4-BE49-F238E27FC236}">
                <a16:creationId xmlns:a16="http://schemas.microsoft.com/office/drawing/2014/main" id="{474FCBF3-EE58-B213-45D1-4B8547530489}"/>
              </a:ext>
            </a:extLst>
          </p:cNvPr>
          <p:cNvSpPr/>
          <p:nvPr/>
        </p:nvSpPr>
        <p:spPr bwMode="auto">
          <a:xfrm>
            <a:off x="3460172" y="3595933"/>
            <a:ext cx="2805545" cy="322118"/>
          </a:xfrm>
          <a:prstGeom prst="rect">
            <a:avLst/>
          </a:prstGeom>
          <a:solidFill>
            <a:schemeClr val="accent2"/>
          </a:solidFill>
          <a:ln w="12700" cap="sq" algn="ctr">
            <a:solidFill>
              <a:schemeClr val="tx2"/>
            </a:solidFill>
            <a:miter lim="800000"/>
            <a:headEnd/>
            <a:tailEnd/>
          </a:ln>
          <a:effectLst/>
        </p:spPr>
        <p:txBody>
          <a:bodyPr wrap="none" rtlCol="0" anchor="ctr"/>
          <a:lstStyle/>
          <a:p>
            <a:pPr algn="ctr"/>
            <a:endParaRPr lang="en-US" sz="1600" dirty="0">
              <a:solidFill>
                <a:schemeClr val="bg1"/>
              </a:solidFill>
              <a:latin typeface="+mn-lt"/>
            </a:endParaRPr>
          </a:p>
        </p:txBody>
      </p:sp>
      <p:cxnSp>
        <p:nvCxnSpPr>
          <p:cNvPr id="11" name="Straight Arrow Connector 10">
            <a:extLst>
              <a:ext uri="{FF2B5EF4-FFF2-40B4-BE49-F238E27FC236}">
                <a16:creationId xmlns:a16="http://schemas.microsoft.com/office/drawing/2014/main" id="{7F2B2D50-E474-9912-7E1C-35EED5B2FBD9}"/>
              </a:ext>
            </a:extLst>
          </p:cNvPr>
          <p:cNvCxnSpPr/>
          <p:nvPr/>
        </p:nvCxnSpPr>
        <p:spPr>
          <a:xfrm flipH="1" flipV="1">
            <a:off x="3699164" y="2400300"/>
            <a:ext cx="290945" cy="136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03C7201-0878-D2B5-7DD3-4F567A013FF9}"/>
              </a:ext>
            </a:extLst>
          </p:cNvPr>
          <p:cNvCxnSpPr>
            <a:cxnSpLocks/>
          </p:cNvCxnSpPr>
          <p:nvPr/>
        </p:nvCxnSpPr>
        <p:spPr>
          <a:xfrm flipV="1">
            <a:off x="3990109" y="2400300"/>
            <a:ext cx="103909" cy="135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16C4F9-B389-85C8-5BC0-25818F2C31B7}"/>
              </a:ext>
            </a:extLst>
          </p:cNvPr>
          <p:cNvCxnSpPr>
            <a:cxnSpLocks/>
          </p:cNvCxnSpPr>
          <p:nvPr/>
        </p:nvCxnSpPr>
        <p:spPr>
          <a:xfrm flipV="1">
            <a:off x="3990109" y="2400300"/>
            <a:ext cx="1319646" cy="135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55F9E-7C02-7145-065E-056AB9B62108}"/>
              </a:ext>
            </a:extLst>
          </p:cNvPr>
          <p:cNvCxnSpPr>
            <a:cxnSpLocks/>
          </p:cNvCxnSpPr>
          <p:nvPr/>
        </p:nvCxnSpPr>
        <p:spPr>
          <a:xfrm flipV="1">
            <a:off x="3990109" y="2395783"/>
            <a:ext cx="659823" cy="136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79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7B16-C265-1C34-BFDE-C1B3631C9817}"/>
              </a:ext>
            </a:extLst>
          </p:cNvPr>
          <p:cNvSpPr>
            <a:spLocks noGrp="1"/>
          </p:cNvSpPr>
          <p:nvPr>
            <p:ph type="title"/>
          </p:nvPr>
        </p:nvSpPr>
        <p:spPr/>
        <p:txBody>
          <a:bodyPr/>
          <a:lstStyle/>
          <a:p>
            <a:r>
              <a:rPr lang="en-US" dirty="0"/>
              <a:t>Second Inequality (Calculating </a:t>
            </a:r>
            <a:r>
              <a:rPr lang="en-US" dirty="0" err="1"/>
              <a:t>F</a:t>
            </a:r>
            <a:r>
              <a:rPr lang="en-US" baseline="-25000" dirty="0" err="1"/>
              <a:t>z</a:t>
            </a:r>
            <a:r>
              <a:rPr lang="en-US" dirty="0"/>
              <a:t>)</a:t>
            </a:r>
          </a:p>
        </p:txBody>
      </p:sp>
      <p:sp>
        <p:nvSpPr>
          <p:cNvPr id="4" name="Slide Number Placeholder 3">
            <a:extLst>
              <a:ext uri="{FF2B5EF4-FFF2-40B4-BE49-F238E27FC236}">
                <a16:creationId xmlns:a16="http://schemas.microsoft.com/office/drawing/2014/main" id="{6FA3ED6D-D068-84CD-F35C-1BC0BE4E6790}"/>
              </a:ext>
            </a:extLst>
          </p:cNvPr>
          <p:cNvSpPr>
            <a:spLocks noGrp="1"/>
          </p:cNvSpPr>
          <p:nvPr>
            <p:ph type="sldNum" sz="quarter" idx="10"/>
          </p:nvPr>
        </p:nvSpPr>
        <p:spPr/>
        <p:txBody>
          <a:bodyPr/>
          <a:lstStyle/>
          <a:p>
            <a:fld id="{AFD18194-60D7-4174-AD2A-292A695B23D6}" type="slidenum">
              <a:rPr lang="en-US" smtClean="0"/>
              <a:pPr/>
              <a:t>17</a:t>
            </a:fld>
            <a:endParaRPr lang="en-US"/>
          </a:p>
        </p:txBody>
      </p:sp>
      <p:pic>
        <p:nvPicPr>
          <p:cNvPr id="6" name="Picture 5">
            <a:extLst>
              <a:ext uri="{FF2B5EF4-FFF2-40B4-BE49-F238E27FC236}">
                <a16:creationId xmlns:a16="http://schemas.microsoft.com/office/drawing/2014/main" id="{675510DB-8E16-C5A7-408B-A3E2A13C034D}"/>
              </a:ext>
            </a:extLst>
          </p:cNvPr>
          <p:cNvPicPr>
            <a:picLocks noChangeAspect="1"/>
          </p:cNvPicPr>
          <p:nvPr/>
        </p:nvPicPr>
        <p:blipFill>
          <a:blip r:embed="rId3"/>
          <a:stretch>
            <a:fillRect/>
          </a:stretch>
        </p:blipFill>
        <p:spPr>
          <a:xfrm>
            <a:off x="733264" y="2647710"/>
            <a:ext cx="5744377" cy="3791479"/>
          </a:xfrm>
          <a:prstGeom prst="rect">
            <a:avLst/>
          </a:prstGeom>
        </p:spPr>
      </p:pic>
      <p:pic>
        <p:nvPicPr>
          <p:cNvPr id="8" name="Picture 7">
            <a:extLst>
              <a:ext uri="{FF2B5EF4-FFF2-40B4-BE49-F238E27FC236}">
                <a16:creationId xmlns:a16="http://schemas.microsoft.com/office/drawing/2014/main" id="{62BA8D7C-74EA-CE02-439C-748E936CDAC5}"/>
              </a:ext>
            </a:extLst>
          </p:cNvPr>
          <p:cNvPicPr>
            <a:picLocks noChangeAspect="1"/>
          </p:cNvPicPr>
          <p:nvPr/>
        </p:nvPicPr>
        <p:blipFill>
          <a:blip r:embed="rId4"/>
          <a:stretch>
            <a:fillRect/>
          </a:stretch>
        </p:blipFill>
        <p:spPr>
          <a:xfrm>
            <a:off x="2673509" y="1569904"/>
            <a:ext cx="5814766" cy="883929"/>
          </a:xfrm>
          <a:prstGeom prst="rect">
            <a:avLst/>
          </a:prstGeom>
        </p:spPr>
      </p:pic>
    </p:spTree>
    <p:extLst>
      <p:ext uri="{BB962C8B-B14F-4D97-AF65-F5344CB8AC3E}">
        <p14:creationId xmlns:p14="http://schemas.microsoft.com/office/powerpoint/2010/main" val="3415637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A136-4229-107B-822B-6E743849CDCE}"/>
              </a:ext>
            </a:extLst>
          </p:cNvPr>
          <p:cNvSpPr>
            <a:spLocks noGrp="1"/>
          </p:cNvSpPr>
          <p:nvPr>
            <p:ph type="title"/>
          </p:nvPr>
        </p:nvSpPr>
        <p:spPr/>
        <p:txBody>
          <a:bodyPr/>
          <a:lstStyle/>
          <a:p>
            <a:r>
              <a:rPr lang="en-US" dirty="0"/>
              <a:t>Combined Inequalities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1427C-182D-568F-B4F7-D44CB01E99C4}"/>
                  </a:ext>
                </a:extLst>
              </p:cNvPr>
              <p:cNvSpPr>
                <a:spLocks noGrp="1"/>
              </p:cNvSpPr>
              <p:nvPr>
                <p:ph idx="1"/>
              </p:nvPr>
            </p:nvSpPr>
            <p:spPr/>
            <p:txBody>
              <a:bodyPr/>
              <a:lstStyle/>
              <a:p>
                <a:r>
                  <a:rPr lang="en-US" dirty="0"/>
                  <a:t>We can combine inequalities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=1</m:t>
                    </m:r>
                  </m:oMath>
                </a14:m>
                <a:r>
                  <a:rPr lang="en-US" dirty="0"/>
                  <a:t> if first characters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𝑑</m:t>
                            </m:r>
                          </m:sub>
                        </m:sSub>
                      </m:e>
                    </m:d>
                  </m:oMath>
                </a14:m>
                <a:r>
                  <a:rPr lang="en-US" dirty="0"/>
                  <a:t>’s all same, 0 otherwise)</a:t>
                </a:r>
              </a:p>
            </p:txBody>
          </p:sp>
        </mc:Choice>
        <mc:Fallback xmlns="">
          <p:sp>
            <p:nvSpPr>
              <p:cNvPr id="3" name="Content Placeholder 2">
                <a:extLst>
                  <a:ext uri="{FF2B5EF4-FFF2-40B4-BE49-F238E27FC236}">
                    <a16:creationId xmlns:a16="http://schemas.microsoft.com/office/drawing/2014/main" id="{5501427C-182D-568F-B4F7-D44CB01E99C4}"/>
                  </a:ext>
                </a:extLst>
              </p:cNvPr>
              <p:cNvSpPr>
                <a:spLocks noGrp="1" noRot="1" noChangeAspect="1" noMove="1" noResize="1" noEditPoints="1" noAdjustHandles="1" noChangeArrowheads="1" noChangeShapeType="1" noTextEdit="1"/>
              </p:cNvSpPr>
              <p:nvPr>
                <p:ph idx="1"/>
              </p:nvPr>
            </p:nvSpPr>
            <p:spPr>
              <a:blipFill>
                <a:blip r:embed="rId2"/>
                <a:stretch>
                  <a:fillRect l="-1556" t="-13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B85BD5-F880-4242-E29C-2DEE814FB42D}"/>
              </a:ext>
            </a:extLst>
          </p:cNvPr>
          <p:cNvSpPr>
            <a:spLocks noGrp="1"/>
          </p:cNvSpPr>
          <p:nvPr>
            <p:ph type="sldNum" sz="quarter" idx="10"/>
          </p:nvPr>
        </p:nvSpPr>
        <p:spPr/>
        <p:txBody>
          <a:bodyPr/>
          <a:lstStyle/>
          <a:p>
            <a:fld id="{AFD18194-60D7-4174-AD2A-292A695B23D6}" type="slidenum">
              <a:rPr lang="en-US" smtClean="0"/>
              <a:pPr/>
              <a:t>18</a:t>
            </a:fld>
            <a:endParaRPr lang="en-US"/>
          </a:p>
        </p:txBody>
      </p:sp>
      <p:pic>
        <p:nvPicPr>
          <p:cNvPr id="6" name="Picture 5">
            <a:extLst>
              <a:ext uri="{FF2B5EF4-FFF2-40B4-BE49-F238E27FC236}">
                <a16:creationId xmlns:a16="http://schemas.microsoft.com/office/drawing/2014/main" id="{31AD5DBC-550B-B870-CEE4-58D83D5DC051}"/>
              </a:ext>
            </a:extLst>
          </p:cNvPr>
          <p:cNvPicPr>
            <a:picLocks noChangeAspect="1"/>
          </p:cNvPicPr>
          <p:nvPr/>
        </p:nvPicPr>
        <p:blipFill>
          <a:blip r:embed="rId3"/>
          <a:stretch>
            <a:fillRect/>
          </a:stretch>
        </p:blipFill>
        <p:spPr>
          <a:xfrm>
            <a:off x="2065223" y="2311751"/>
            <a:ext cx="6763694" cy="838317"/>
          </a:xfrm>
          <a:prstGeom prst="rect">
            <a:avLst/>
          </a:prstGeom>
        </p:spPr>
      </p:pic>
    </p:spTree>
    <p:extLst>
      <p:ext uri="{BB962C8B-B14F-4D97-AF65-F5344CB8AC3E}">
        <p14:creationId xmlns:p14="http://schemas.microsoft.com/office/powerpoint/2010/main" val="142759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A3B4-6DFF-4CCC-FE2D-938CF0791D2E}"/>
              </a:ext>
            </a:extLst>
          </p:cNvPr>
          <p:cNvSpPr>
            <a:spLocks noGrp="1"/>
          </p:cNvSpPr>
          <p:nvPr>
            <p:ph type="title"/>
          </p:nvPr>
        </p:nvSpPr>
        <p:spPr/>
        <p:txBody>
          <a:bodyPr/>
          <a:lstStyle/>
          <a:p>
            <a:r>
              <a:rPr lang="en-US" dirty="0"/>
              <a:t>Algorithm Intuition Overview</a:t>
            </a:r>
          </a:p>
        </p:txBody>
      </p:sp>
      <p:sp>
        <p:nvSpPr>
          <p:cNvPr id="3" name="Content Placeholder 2">
            <a:extLst>
              <a:ext uri="{FF2B5EF4-FFF2-40B4-BE49-F238E27FC236}">
                <a16:creationId xmlns:a16="http://schemas.microsoft.com/office/drawing/2014/main" id="{94B71502-F34F-1671-2641-BF05B28BA2C0}"/>
              </a:ext>
            </a:extLst>
          </p:cNvPr>
          <p:cNvSpPr>
            <a:spLocks noGrp="1"/>
          </p:cNvSpPr>
          <p:nvPr>
            <p:ph idx="1"/>
          </p:nvPr>
        </p:nvSpPr>
        <p:spPr/>
        <p:txBody>
          <a:bodyPr/>
          <a:lstStyle/>
          <a:p>
            <a:r>
              <a:rPr lang="en-US" dirty="0"/>
              <a:t>If we could simply do LCS, that would be better</a:t>
            </a:r>
          </a:p>
          <a:p>
            <a:pPr lvl="1"/>
            <a:r>
              <a:rPr lang="en-US" dirty="0"/>
              <a:t>But limited by memory and compute to an extreme degree</a:t>
            </a:r>
          </a:p>
          <a:p>
            <a:endParaRPr lang="en-US" dirty="0"/>
          </a:p>
          <a:p>
            <a:r>
              <a:rPr lang="en-US" dirty="0"/>
              <a:t>Instead, have set of starting strings</a:t>
            </a:r>
          </a:p>
          <a:p>
            <a:pPr lvl="1"/>
            <a:r>
              <a:rPr lang="en-US" dirty="0"/>
              <a:t>Match and discard leftmost character when possible. Else, discard one specific character from left of all strings.</a:t>
            </a:r>
          </a:p>
          <a:p>
            <a:pPr lvl="1"/>
            <a:r>
              <a:rPr lang="en-US" dirty="0"/>
              <a:t>Add random new character to the ends of each impacted string.</a:t>
            </a:r>
          </a:p>
          <a:p>
            <a:pPr lvl="1"/>
            <a:r>
              <a:rPr lang="en-US" dirty="0"/>
              <a:t>Keep iterating this (for all possible sets of starting strings).</a:t>
            </a:r>
          </a:p>
          <a:p>
            <a:r>
              <a:rPr lang="en-US" dirty="0"/>
              <a:t>Grow total suffix size each iteration</a:t>
            </a:r>
          </a:p>
          <a:p>
            <a:pPr lvl="1"/>
            <a:r>
              <a:rPr lang="en-US" dirty="0"/>
              <a:t>But keeps actual buffer size constant</a:t>
            </a:r>
          </a:p>
        </p:txBody>
      </p:sp>
      <p:sp>
        <p:nvSpPr>
          <p:cNvPr id="4" name="Slide Number Placeholder 3">
            <a:extLst>
              <a:ext uri="{FF2B5EF4-FFF2-40B4-BE49-F238E27FC236}">
                <a16:creationId xmlns:a16="http://schemas.microsoft.com/office/drawing/2014/main" id="{9908B67C-52AE-812B-3B02-05F56CFCFDCB}"/>
              </a:ext>
            </a:extLst>
          </p:cNvPr>
          <p:cNvSpPr>
            <a:spLocks noGrp="1"/>
          </p:cNvSpPr>
          <p:nvPr>
            <p:ph type="sldNum" sz="quarter" idx="10"/>
          </p:nvPr>
        </p:nvSpPr>
        <p:spPr/>
        <p:txBody>
          <a:bodyPr/>
          <a:lstStyle/>
          <a:p>
            <a:fld id="{AFD18194-60D7-4174-AD2A-292A695B23D6}" type="slidenum">
              <a:rPr lang="en-US" smtClean="0"/>
              <a:pPr/>
              <a:t>19</a:t>
            </a:fld>
            <a:endParaRPr lang="en-US"/>
          </a:p>
        </p:txBody>
      </p:sp>
    </p:spTree>
    <p:extLst>
      <p:ext uri="{BB962C8B-B14F-4D97-AF65-F5344CB8AC3E}">
        <p14:creationId xmlns:p14="http://schemas.microsoft.com/office/powerpoint/2010/main" val="171708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85A99AA-236C-9ADB-B021-A4B4FD21A80F}"/>
              </a:ext>
            </a:extLst>
          </p:cNvPr>
          <p:cNvSpPr>
            <a:spLocks noGrp="1"/>
          </p:cNvSpPr>
          <p:nvPr>
            <p:ph type="subTitle" idx="1"/>
          </p:nvPr>
        </p:nvSpPr>
        <p:spPr>
          <a:xfrm>
            <a:off x="1675341" y="3540775"/>
            <a:ext cx="2206913" cy="990600"/>
          </a:xfrm>
        </p:spPr>
        <p:txBody>
          <a:bodyPr/>
          <a:lstStyle/>
          <a:p>
            <a:r>
              <a:rPr lang="en-US" dirty="0"/>
              <a:t>Chase Miller</a:t>
            </a:r>
          </a:p>
        </p:txBody>
      </p:sp>
      <p:sp>
        <p:nvSpPr>
          <p:cNvPr id="4" name="Slide Number Placeholder 3">
            <a:extLst>
              <a:ext uri="{FF2B5EF4-FFF2-40B4-BE49-F238E27FC236}">
                <a16:creationId xmlns:a16="http://schemas.microsoft.com/office/drawing/2014/main" id="{7E7CA423-F3A9-CCDA-010A-A30C629090BD}"/>
              </a:ext>
            </a:extLst>
          </p:cNvPr>
          <p:cNvSpPr>
            <a:spLocks noGrp="1"/>
          </p:cNvSpPr>
          <p:nvPr>
            <p:ph type="sldNum" sz="quarter" idx="10"/>
          </p:nvPr>
        </p:nvSpPr>
        <p:spPr/>
        <p:txBody>
          <a:bodyPr/>
          <a:lstStyle/>
          <a:p>
            <a:fld id="{AFD18194-60D7-4174-AD2A-292A695B23D6}" type="slidenum">
              <a:rPr lang="en-US" smtClean="0"/>
              <a:t>2</a:t>
            </a:fld>
            <a:endParaRPr lang="en-US"/>
          </a:p>
        </p:txBody>
      </p:sp>
      <p:pic>
        <p:nvPicPr>
          <p:cNvPr id="6" name="Picture 5" descr="A person wearing glasses and a red shirt&#10;&#10;Description automatically generated">
            <a:extLst>
              <a:ext uri="{FF2B5EF4-FFF2-40B4-BE49-F238E27FC236}">
                <a16:creationId xmlns:a16="http://schemas.microsoft.com/office/drawing/2014/main" id="{A21348E7-9C3F-F96D-67BB-22873F2400E0}"/>
              </a:ext>
            </a:extLst>
          </p:cNvPr>
          <p:cNvPicPr>
            <a:picLocks noChangeAspect="1"/>
          </p:cNvPicPr>
          <p:nvPr/>
        </p:nvPicPr>
        <p:blipFill rotWithShape="1">
          <a:blip r:embed="rId3">
            <a:extLst>
              <a:ext uri="{28A0092B-C50C-407E-A947-70E740481C1C}">
                <a14:useLocalDpi xmlns:a14="http://schemas.microsoft.com/office/drawing/2010/main" val="0"/>
              </a:ext>
            </a:extLst>
          </a:blip>
          <a:srcRect l="6133" t="8747" r="7372"/>
          <a:stretch/>
        </p:blipFill>
        <p:spPr>
          <a:xfrm>
            <a:off x="1808537" y="1642941"/>
            <a:ext cx="1798905" cy="1897834"/>
          </a:xfrm>
          <a:prstGeom prst="rect">
            <a:avLst/>
          </a:prstGeom>
        </p:spPr>
      </p:pic>
      <p:pic>
        <p:nvPicPr>
          <p:cNvPr id="8" name="Picture 7" descr="A person standing in front of a house&#10;&#10;Description automatically generated">
            <a:extLst>
              <a:ext uri="{FF2B5EF4-FFF2-40B4-BE49-F238E27FC236}">
                <a16:creationId xmlns:a16="http://schemas.microsoft.com/office/drawing/2014/main" id="{36873C98-5EAE-DA6A-437A-B65CBA7ECFF7}"/>
              </a:ext>
            </a:extLst>
          </p:cNvPr>
          <p:cNvPicPr>
            <a:picLocks noChangeAspect="1"/>
          </p:cNvPicPr>
          <p:nvPr/>
        </p:nvPicPr>
        <p:blipFill rotWithShape="1">
          <a:blip r:embed="rId4">
            <a:extLst>
              <a:ext uri="{28A0092B-C50C-407E-A947-70E740481C1C}">
                <a14:useLocalDpi xmlns:a14="http://schemas.microsoft.com/office/drawing/2010/main" val="0"/>
              </a:ext>
            </a:extLst>
          </a:blip>
          <a:srcRect l="12518" t="27288" r="16306"/>
          <a:stretch/>
        </p:blipFill>
        <p:spPr>
          <a:xfrm>
            <a:off x="5207152" y="1642941"/>
            <a:ext cx="1857737" cy="1897834"/>
          </a:xfrm>
          <a:prstGeom prst="rect">
            <a:avLst/>
          </a:prstGeom>
        </p:spPr>
      </p:pic>
      <p:sp>
        <p:nvSpPr>
          <p:cNvPr id="9" name="Title 1">
            <a:extLst>
              <a:ext uri="{FF2B5EF4-FFF2-40B4-BE49-F238E27FC236}">
                <a16:creationId xmlns:a16="http://schemas.microsoft.com/office/drawing/2014/main" id="{C9E244C0-BA04-0E08-3F4A-CAE2423B0267}"/>
              </a:ext>
            </a:extLst>
          </p:cNvPr>
          <p:cNvSpPr>
            <a:spLocks noGrp="1"/>
          </p:cNvSpPr>
          <p:nvPr>
            <p:ph type="ctrTitle"/>
          </p:nvPr>
        </p:nvSpPr>
        <p:spPr>
          <a:xfrm>
            <a:off x="192911" y="-578223"/>
            <a:ext cx="9144000" cy="1524001"/>
          </a:xfrm>
        </p:spPr>
        <p:txBody>
          <a:bodyPr/>
          <a:lstStyle/>
          <a:p>
            <a:r>
              <a:rPr lang="en-US" dirty="0">
                <a:solidFill>
                  <a:schemeClr val="bg1"/>
                </a:solidFill>
                <a:latin typeface="Arial"/>
                <a:ea typeface="Verdana"/>
                <a:cs typeface="Arial"/>
              </a:rPr>
              <a:t>Authors</a:t>
            </a:r>
          </a:p>
        </p:txBody>
      </p:sp>
      <p:sp>
        <p:nvSpPr>
          <p:cNvPr id="10" name="Subtitle 1">
            <a:extLst>
              <a:ext uri="{FF2B5EF4-FFF2-40B4-BE49-F238E27FC236}">
                <a16:creationId xmlns:a16="http://schemas.microsoft.com/office/drawing/2014/main" id="{C03CCC87-9DDD-1DA3-3DE4-07DAFC3105BD}"/>
              </a:ext>
            </a:extLst>
          </p:cNvPr>
          <p:cNvSpPr txBox="1">
            <a:spLocks/>
          </p:cNvSpPr>
          <p:nvPr/>
        </p:nvSpPr>
        <p:spPr>
          <a:xfrm>
            <a:off x="8145725" y="3540775"/>
            <a:ext cx="2525427" cy="990600"/>
          </a:xfrm>
          <a:prstGeom prst="rect">
            <a:avLst/>
          </a:prstGeom>
        </p:spPr>
        <p:txBody>
          <a:bodyPr vert="horz" lIns="0" tIns="45720" rIns="0" bIns="45720" rtlCol="0" anchor="t" anchorCtr="0">
            <a:normAutofit/>
          </a:bodyPr>
          <a:lstStyle>
            <a:lvl1pPr marL="0" indent="0" algn="l" defTabSz="914400" rtl="0" eaLnBrk="1" latinLnBrk="0" hangingPunct="1">
              <a:lnSpc>
                <a:spcPct val="95000"/>
              </a:lnSpc>
              <a:spcBef>
                <a:spcPts val="1200"/>
              </a:spcBef>
              <a:buClr>
                <a:srgbClr val="AB162B"/>
              </a:buClr>
              <a:buFont typeface="Arial" pitchFamily="34" charset="0"/>
              <a:buNone/>
              <a:defRPr sz="2800" kern="1200">
                <a:solidFill>
                  <a:schemeClr val="tx1"/>
                </a:solidFill>
                <a:latin typeface="Arial" panose="020B0604020202020204" pitchFamily="34" charset="0"/>
                <a:ea typeface="Verdana" pitchFamily="34" charset="0"/>
                <a:cs typeface="Arial" panose="020B0604020202020204" pitchFamily="34" charset="0"/>
              </a:defRPr>
            </a:lvl1pPr>
            <a:lvl2pPr marL="457200" indent="0" algn="ctr" defTabSz="914400" rtl="0" eaLnBrk="1" latinLnBrk="0" hangingPunct="1">
              <a:lnSpc>
                <a:spcPct val="95000"/>
              </a:lnSpc>
              <a:spcBef>
                <a:spcPts val="600"/>
              </a:spcBef>
              <a:buClr>
                <a:srgbClr val="AB162B"/>
              </a:buClr>
              <a:buFont typeface="Verdana" pitchFamily="34" charset="0"/>
              <a:buNone/>
              <a:defRPr sz="2000" kern="1200">
                <a:solidFill>
                  <a:schemeClr val="tx1">
                    <a:tint val="75000"/>
                  </a:schemeClr>
                </a:solidFill>
                <a:latin typeface="Arial" panose="020B0604020202020204" pitchFamily="34" charset="0"/>
                <a:ea typeface="Verdana" pitchFamily="34" charset="0"/>
                <a:cs typeface="Arial" panose="020B0604020202020204" pitchFamily="34" charset="0"/>
              </a:defRPr>
            </a:lvl2pPr>
            <a:lvl3pPr marL="914400" indent="0" algn="ctr" defTabSz="914400" rtl="0" eaLnBrk="1" latinLnBrk="0" hangingPunct="1">
              <a:lnSpc>
                <a:spcPct val="95000"/>
              </a:lnSpc>
              <a:spcBef>
                <a:spcPts val="600"/>
              </a:spcBef>
              <a:buClr>
                <a:srgbClr val="AB162B"/>
              </a:buClr>
              <a:buFont typeface="Wingdings" pitchFamily="2" charset="2"/>
              <a:buNone/>
              <a:defRPr sz="1800" kern="1200">
                <a:solidFill>
                  <a:schemeClr val="tx1">
                    <a:tint val="75000"/>
                  </a:schemeClr>
                </a:solidFill>
                <a:latin typeface="Arial" panose="020B0604020202020204" pitchFamily="34" charset="0"/>
                <a:ea typeface="Verdana" pitchFamily="34" charset="0"/>
                <a:cs typeface="Arial" panose="020B0604020202020204" pitchFamily="34" charset="0"/>
              </a:defRPr>
            </a:lvl3pPr>
            <a:lvl4pPr marL="1371600" indent="0" algn="ctr" defTabSz="914400" rtl="0" eaLnBrk="1" latinLnBrk="0" hangingPunct="1">
              <a:lnSpc>
                <a:spcPct val="95000"/>
              </a:lnSpc>
              <a:spcBef>
                <a:spcPts val="600"/>
              </a:spcBef>
              <a:buClr>
                <a:srgbClr val="AB162B"/>
              </a:buClr>
              <a:buFont typeface="Courier New" pitchFamily="49" charset="0"/>
              <a:buNone/>
              <a:defRPr sz="1600" kern="1200">
                <a:solidFill>
                  <a:schemeClr val="tx1">
                    <a:tint val="75000"/>
                  </a:schemeClr>
                </a:solidFill>
                <a:latin typeface="Arial" panose="020B0604020202020204" pitchFamily="34" charset="0"/>
                <a:ea typeface="Verdana" pitchFamily="34" charset="0"/>
                <a:cs typeface="Arial" panose="020B0604020202020204" pitchFamily="34" charset="0"/>
              </a:defRPr>
            </a:lvl4pPr>
            <a:lvl5pPr marL="1828800" indent="0" algn="ctr" defTabSz="914400" rtl="0" eaLnBrk="1" latinLnBrk="0" hangingPunct="1">
              <a:lnSpc>
                <a:spcPct val="95000"/>
              </a:lnSpc>
              <a:spcBef>
                <a:spcPts val="600"/>
              </a:spcBef>
              <a:buClr>
                <a:srgbClr val="AB162B"/>
              </a:buClr>
              <a:buFont typeface="Arial" pitchFamily="34" charset="0"/>
              <a:buNone/>
              <a:defRPr sz="1600" kern="1200" baseline="0">
                <a:solidFill>
                  <a:schemeClr val="tx1">
                    <a:tint val="75000"/>
                  </a:schemeClr>
                </a:solidFill>
                <a:latin typeface="Arial" panose="020B0604020202020204" pitchFamily="34" charset="0"/>
                <a:ea typeface="Verdana" pitchFamily="34" charset="0"/>
                <a:cs typeface="Arial" panose="020B0604020202020204" pitchFamily="34" charset="0"/>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US" dirty="0"/>
              <a:t>Duncan Soiffer</a:t>
            </a:r>
          </a:p>
        </p:txBody>
      </p:sp>
      <p:pic>
        <p:nvPicPr>
          <p:cNvPr id="12" name="Picture 11" descr="A person taking a selfie&#10;&#10;Description automatically generated">
            <a:extLst>
              <a:ext uri="{FF2B5EF4-FFF2-40B4-BE49-F238E27FC236}">
                <a16:creationId xmlns:a16="http://schemas.microsoft.com/office/drawing/2014/main" id="{52EF728D-7701-73FD-A1BC-7CDCF45AF2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3895" y="1647622"/>
            <a:ext cx="1607834" cy="1893154"/>
          </a:xfrm>
          <a:prstGeom prst="rect">
            <a:avLst/>
          </a:prstGeom>
        </p:spPr>
      </p:pic>
      <p:sp>
        <p:nvSpPr>
          <p:cNvPr id="13" name="Subtitle 1">
            <a:extLst>
              <a:ext uri="{FF2B5EF4-FFF2-40B4-BE49-F238E27FC236}">
                <a16:creationId xmlns:a16="http://schemas.microsoft.com/office/drawing/2014/main" id="{63CA0604-2539-BC39-0197-68B0893858FA}"/>
              </a:ext>
            </a:extLst>
          </p:cNvPr>
          <p:cNvSpPr txBox="1">
            <a:spLocks/>
          </p:cNvSpPr>
          <p:nvPr/>
        </p:nvSpPr>
        <p:spPr>
          <a:xfrm>
            <a:off x="5095501" y="3540775"/>
            <a:ext cx="2206913" cy="990600"/>
          </a:xfrm>
          <a:prstGeom prst="rect">
            <a:avLst/>
          </a:prstGeom>
        </p:spPr>
        <p:txBody>
          <a:bodyPr vert="horz" lIns="0" tIns="45720" rIns="0" bIns="45720" rtlCol="0" anchor="t" anchorCtr="0">
            <a:normAutofit/>
          </a:bodyPr>
          <a:lstStyle>
            <a:lvl1pPr marL="0" indent="0" algn="l" defTabSz="914400" rtl="0" eaLnBrk="1" latinLnBrk="0" hangingPunct="1">
              <a:lnSpc>
                <a:spcPct val="95000"/>
              </a:lnSpc>
              <a:spcBef>
                <a:spcPts val="1200"/>
              </a:spcBef>
              <a:buClr>
                <a:srgbClr val="AB162B"/>
              </a:buClr>
              <a:buFont typeface="Arial" pitchFamily="34" charset="0"/>
              <a:buNone/>
              <a:defRPr sz="2800" kern="1200">
                <a:solidFill>
                  <a:schemeClr val="tx1"/>
                </a:solidFill>
                <a:latin typeface="Arial" panose="020B0604020202020204" pitchFamily="34" charset="0"/>
                <a:ea typeface="Verdana" pitchFamily="34" charset="0"/>
                <a:cs typeface="Arial" panose="020B0604020202020204" pitchFamily="34" charset="0"/>
              </a:defRPr>
            </a:lvl1pPr>
            <a:lvl2pPr marL="457200" indent="0" algn="ctr" defTabSz="914400" rtl="0" eaLnBrk="1" latinLnBrk="0" hangingPunct="1">
              <a:lnSpc>
                <a:spcPct val="95000"/>
              </a:lnSpc>
              <a:spcBef>
                <a:spcPts val="600"/>
              </a:spcBef>
              <a:buClr>
                <a:srgbClr val="AB162B"/>
              </a:buClr>
              <a:buFont typeface="Verdana" pitchFamily="34" charset="0"/>
              <a:buNone/>
              <a:defRPr sz="2000" kern="1200">
                <a:solidFill>
                  <a:schemeClr val="tx1">
                    <a:tint val="75000"/>
                  </a:schemeClr>
                </a:solidFill>
                <a:latin typeface="Arial" panose="020B0604020202020204" pitchFamily="34" charset="0"/>
                <a:ea typeface="Verdana" pitchFamily="34" charset="0"/>
                <a:cs typeface="Arial" panose="020B0604020202020204" pitchFamily="34" charset="0"/>
              </a:defRPr>
            </a:lvl2pPr>
            <a:lvl3pPr marL="914400" indent="0" algn="ctr" defTabSz="914400" rtl="0" eaLnBrk="1" latinLnBrk="0" hangingPunct="1">
              <a:lnSpc>
                <a:spcPct val="95000"/>
              </a:lnSpc>
              <a:spcBef>
                <a:spcPts val="600"/>
              </a:spcBef>
              <a:buClr>
                <a:srgbClr val="AB162B"/>
              </a:buClr>
              <a:buFont typeface="Wingdings" pitchFamily="2" charset="2"/>
              <a:buNone/>
              <a:defRPr sz="1800" kern="1200">
                <a:solidFill>
                  <a:schemeClr val="tx1">
                    <a:tint val="75000"/>
                  </a:schemeClr>
                </a:solidFill>
                <a:latin typeface="Arial" panose="020B0604020202020204" pitchFamily="34" charset="0"/>
                <a:ea typeface="Verdana" pitchFamily="34" charset="0"/>
                <a:cs typeface="Arial" panose="020B0604020202020204" pitchFamily="34" charset="0"/>
              </a:defRPr>
            </a:lvl3pPr>
            <a:lvl4pPr marL="1371600" indent="0" algn="ctr" defTabSz="914400" rtl="0" eaLnBrk="1" latinLnBrk="0" hangingPunct="1">
              <a:lnSpc>
                <a:spcPct val="95000"/>
              </a:lnSpc>
              <a:spcBef>
                <a:spcPts val="600"/>
              </a:spcBef>
              <a:buClr>
                <a:srgbClr val="AB162B"/>
              </a:buClr>
              <a:buFont typeface="Courier New" pitchFamily="49" charset="0"/>
              <a:buNone/>
              <a:defRPr sz="1600" kern="1200">
                <a:solidFill>
                  <a:schemeClr val="tx1">
                    <a:tint val="75000"/>
                  </a:schemeClr>
                </a:solidFill>
                <a:latin typeface="Arial" panose="020B0604020202020204" pitchFamily="34" charset="0"/>
                <a:ea typeface="Verdana" pitchFamily="34" charset="0"/>
                <a:cs typeface="Arial" panose="020B0604020202020204" pitchFamily="34" charset="0"/>
              </a:defRPr>
            </a:lvl4pPr>
            <a:lvl5pPr marL="1828800" indent="0" algn="ctr" defTabSz="914400" rtl="0" eaLnBrk="1" latinLnBrk="0" hangingPunct="1">
              <a:lnSpc>
                <a:spcPct val="95000"/>
              </a:lnSpc>
              <a:spcBef>
                <a:spcPts val="600"/>
              </a:spcBef>
              <a:buClr>
                <a:srgbClr val="AB162B"/>
              </a:buClr>
              <a:buFont typeface="Arial" pitchFamily="34" charset="0"/>
              <a:buNone/>
              <a:defRPr sz="1600" kern="1200" baseline="0">
                <a:solidFill>
                  <a:schemeClr val="tx1">
                    <a:tint val="75000"/>
                  </a:schemeClr>
                </a:solidFill>
                <a:latin typeface="Arial" panose="020B0604020202020204" pitchFamily="34" charset="0"/>
                <a:ea typeface="Verdana" pitchFamily="34" charset="0"/>
                <a:cs typeface="Arial" panose="020B0604020202020204" pitchFamily="34" charset="0"/>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US" dirty="0"/>
              <a:t>Andrew </a:t>
            </a:r>
            <a:r>
              <a:rPr lang="en-US" dirty="0" err="1"/>
              <a:t>Salls</a:t>
            </a:r>
            <a:endParaRPr lang="en-US" dirty="0"/>
          </a:p>
        </p:txBody>
      </p:sp>
      <p:pic>
        <p:nvPicPr>
          <p:cNvPr id="15" name="Picture 14" descr="A person wearing glasses and a striped shirt&#10;&#10;Description automatically generated">
            <a:extLst>
              <a:ext uri="{FF2B5EF4-FFF2-40B4-BE49-F238E27FC236}">
                <a16:creationId xmlns:a16="http://schemas.microsoft.com/office/drawing/2014/main" id="{C8EB8877-7451-F675-FCE2-12760CCBD7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7757" y="4348221"/>
            <a:ext cx="1857737" cy="1857737"/>
          </a:xfrm>
          <a:prstGeom prst="rect">
            <a:avLst/>
          </a:prstGeom>
        </p:spPr>
      </p:pic>
      <p:sp>
        <p:nvSpPr>
          <p:cNvPr id="16" name="Subtitle 1">
            <a:extLst>
              <a:ext uri="{FF2B5EF4-FFF2-40B4-BE49-F238E27FC236}">
                <a16:creationId xmlns:a16="http://schemas.microsoft.com/office/drawing/2014/main" id="{AA1FC645-1B5B-1F29-AA30-EBB2B14E7728}"/>
              </a:ext>
            </a:extLst>
          </p:cNvPr>
          <p:cNvSpPr txBox="1">
            <a:spLocks/>
          </p:cNvSpPr>
          <p:nvPr/>
        </p:nvSpPr>
        <p:spPr>
          <a:xfrm>
            <a:off x="1230855" y="6205958"/>
            <a:ext cx="3177090" cy="990600"/>
          </a:xfrm>
          <a:prstGeom prst="rect">
            <a:avLst/>
          </a:prstGeom>
        </p:spPr>
        <p:txBody>
          <a:bodyPr vert="horz" lIns="0" tIns="45720" rIns="0" bIns="45720" rtlCol="0" anchor="t" anchorCtr="0">
            <a:normAutofit/>
          </a:bodyPr>
          <a:lstStyle>
            <a:lvl1pPr marL="0" indent="0" algn="l" defTabSz="914400" rtl="0" eaLnBrk="1" latinLnBrk="0" hangingPunct="1">
              <a:lnSpc>
                <a:spcPct val="95000"/>
              </a:lnSpc>
              <a:spcBef>
                <a:spcPts val="1200"/>
              </a:spcBef>
              <a:buClr>
                <a:srgbClr val="AB162B"/>
              </a:buClr>
              <a:buFont typeface="Arial" pitchFamily="34" charset="0"/>
              <a:buNone/>
              <a:defRPr sz="2800" kern="1200">
                <a:solidFill>
                  <a:schemeClr val="tx1"/>
                </a:solidFill>
                <a:latin typeface="Arial" panose="020B0604020202020204" pitchFamily="34" charset="0"/>
                <a:ea typeface="Verdana" pitchFamily="34" charset="0"/>
                <a:cs typeface="Arial" panose="020B0604020202020204" pitchFamily="34" charset="0"/>
              </a:defRPr>
            </a:lvl1pPr>
            <a:lvl2pPr marL="457200" indent="0" algn="ctr" defTabSz="914400" rtl="0" eaLnBrk="1" latinLnBrk="0" hangingPunct="1">
              <a:lnSpc>
                <a:spcPct val="95000"/>
              </a:lnSpc>
              <a:spcBef>
                <a:spcPts val="600"/>
              </a:spcBef>
              <a:buClr>
                <a:srgbClr val="AB162B"/>
              </a:buClr>
              <a:buFont typeface="Verdana" pitchFamily="34" charset="0"/>
              <a:buNone/>
              <a:defRPr sz="2000" kern="1200">
                <a:solidFill>
                  <a:schemeClr val="tx1">
                    <a:tint val="75000"/>
                  </a:schemeClr>
                </a:solidFill>
                <a:latin typeface="Arial" panose="020B0604020202020204" pitchFamily="34" charset="0"/>
                <a:ea typeface="Verdana" pitchFamily="34" charset="0"/>
                <a:cs typeface="Arial" panose="020B0604020202020204" pitchFamily="34" charset="0"/>
              </a:defRPr>
            </a:lvl2pPr>
            <a:lvl3pPr marL="914400" indent="0" algn="ctr" defTabSz="914400" rtl="0" eaLnBrk="1" latinLnBrk="0" hangingPunct="1">
              <a:lnSpc>
                <a:spcPct val="95000"/>
              </a:lnSpc>
              <a:spcBef>
                <a:spcPts val="600"/>
              </a:spcBef>
              <a:buClr>
                <a:srgbClr val="AB162B"/>
              </a:buClr>
              <a:buFont typeface="Wingdings" pitchFamily="2" charset="2"/>
              <a:buNone/>
              <a:defRPr sz="1800" kern="1200">
                <a:solidFill>
                  <a:schemeClr val="tx1">
                    <a:tint val="75000"/>
                  </a:schemeClr>
                </a:solidFill>
                <a:latin typeface="Arial" panose="020B0604020202020204" pitchFamily="34" charset="0"/>
                <a:ea typeface="Verdana" pitchFamily="34" charset="0"/>
                <a:cs typeface="Arial" panose="020B0604020202020204" pitchFamily="34" charset="0"/>
              </a:defRPr>
            </a:lvl3pPr>
            <a:lvl4pPr marL="1371600" indent="0" algn="ctr" defTabSz="914400" rtl="0" eaLnBrk="1" latinLnBrk="0" hangingPunct="1">
              <a:lnSpc>
                <a:spcPct val="95000"/>
              </a:lnSpc>
              <a:spcBef>
                <a:spcPts val="600"/>
              </a:spcBef>
              <a:buClr>
                <a:srgbClr val="AB162B"/>
              </a:buClr>
              <a:buFont typeface="Courier New" pitchFamily="49" charset="0"/>
              <a:buNone/>
              <a:defRPr sz="1600" kern="1200">
                <a:solidFill>
                  <a:schemeClr val="tx1">
                    <a:tint val="75000"/>
                  </a:schemeClr>
                </a:solidFill>
                <a:latin typeface="Arial" panose="020B0604020202020204" pitchFamily="34" charset="0"/>
                <a:ea typeface="Verdana" pitchFamily="34" charset="0"/>
                <a:cs typeface="Arial" panose="020B0604020202020204" pitchFamily="34" charset="0"/>
              </a:defRPr>
            </a:lvl4pPr>
            <a:lvl5pPr marL="1828800" indent="0" algn="ctr" defTabSz="914400" rtl="0" eaLnBrk="1" latinLnBrk="0" hangingPunct="1">
              <a:lnSpc>
                <a:spcPct val="95000"/>
              </a:lnSpc>
              <a:spcBef>
                <a:spcPts val="600"/>
              </a:spcBef>
              <a:buClr>
                <a:srgbClr val="AB162B"/>
              </a:buClr>
              <a:buFont typeface="Arial" pitchFamily="34" charset="0"/>
              <a:buNone/>
              <a:defRPr sz="1600" kern="1200" baseline="0">
                <a:solidFill>
                  <a:schemeClr val="tx1">
                    <a:tint val="75000"/>
                  </a:schemeClr>
                </a:solidFill>
                <a:latin typeface="Arial" panose="020B0604020202020204" pitchFamily="34" charset="0"/>
                <a:ea typeface="Verdana" pitchFamily="34" charset="0"/>
                <a:cs typeface="Arial" panose="020B0604020202020204" pitchFamily="34" charset="0"/>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US" dirty="0"/>
              <a:t>George Heineman</a:t>
            </a:r>
          </a:p>
        </p:txBody>
      </p:sp>
      <p:pic>
        <p:nvPicPr>
          <p:cNvPr id="18" name="Picture 17" descr="A person wearing glasses and a blue shirt&#10;&#10;Description automatically generated">
            <a:extLst>
              <a:ext uri="{FF2B5EF4-FFF2-40B4-BE49-F238E27FC236}">
                <a16:creationId xmlns:a16="http://schemas.microsoft.com/office/drawing/2014/main" id="{C720FA54-9D28-2881-3A51-1E40FA6A583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07152" y="4348221"/>
            <a:ext cx="1857737" cy="1857737"/>
          </a:xfrm>
          <a:prstGeom prst="rect">
            <a:avLst/>
          </a:prstGeom>
        </p:spPr>
      </p:pic>
      <p:sp>
        <p:nvSpPr>
          <p:cNvPr id="19" name="Subtitle 1">
            <a:extLst>
              <a:ext uri="{FF2B5EF4-FFF2-40B4-BE49-F238E27FC236}">
                <a16:creationId xmlns:a16="http://schemas.microsoft.com/office/drawing/2014/main" id="{DB28C1AD-5B89-C89B-A9BF-DC13ABF063AE}"/>
              </a:ext>
            </a:extLst>
          </p:cNvPr>
          <p:cNvSpPr txBox="1">
            <a:spLocks/>
          </p:cNvSpPr>
          <p:nvPr/>
        </p:nvSpPr>
        <p:spPr>
          <a:xfrm>
            <a:off x="8145725" y="6205958"/>
            <a:ext cx="3177090" cy="990600"/>
          </a:xfrm>
          <a:prstGeom prst="rect">
            <a:avLst/>
          </a:prstGeom>
        </p:spPr>
        <p:txBody>
          <a:bodyPr vert="horz" lIns="0" tIns="45720" rIns="0" bIns="45720" rtlCol="0" anchor="t" anchorCtr="0">
            <a:normAutofit/>
          </a:bodyPr>
          <a:lstStyle>
            <a:lvl1pPr marL="0" indent="0" algn="l" defTabSz="914400" rtl="0" eaLnBrk="1" latinLnBrk="0" hangingPunct="1">
              <a:lnSpc>
                <a:spcPct val="95000"/>
              </a:lnSpc>
              <a:spcBef>
                <a:spcPts val="1200"/>
              </a:spcBef>
              <a:buClr>
                <a:srgbClr val="AB162B"/>
              </a:buClr>
              <a:buFont typeface="Arial" pitchFamily="34" charset="0"/>
              <a:buNone/>
              <a:defRPr sz="2800" kern="1200">
                <a:solidFill>
                  <a:schemeClr val="tx1"/>
                </a:solidFill>
                <a:latin typeface="Arial" panose="020B0604020202020204" pitchFamily="34" charset="0"/>
                <a:ea typeface="Verdana" pitchFamily="34" charset="0"/>
                <a:cs typeface="Arial" panose="020B0604020202020204" pitchFamily="34" charset="0"/>
              </a:defRPr>
            </a:lvl1pPr>
            <a:lvl2pPr marL="457200" indent="0" algn="ctr" defTabSz="914400" rtl="0" eaLnBrk="1" latinLnBrk="0" hangingPunct="1">
              <a:lnSpc>
                <a:spcPct val="95000"/>
              </a:lnSpc>
              <a:spcBef>
                <a:spcPts val="600"/>
              </a:spcBef>
              <a:buClr>
                <a:srgbClr val="AB162B"/>
              </a:buClr>
              <a:buFont typeface="Verdana" pitchFamily="34" charset="0"/>
              <a:buNone/>
              <a:defRPr sz="2000" kern="1200">
                <a:solidFill>
                  <a:schemeClr val="tx1">
                    <a:tint val="75000"/>
                  </a:schemeClr>
                </a:solidFill>
                <a:latin typeface="Arial" panose="020B0604020202020204" pitchFamily="34" charset="0"/>
                <a:ea typeface="Verdana" pitchFamily="34" charset="0"/>
                <a:cs typeface="Arial" panose="020B0604020202020204" pitchFamily="34" charset="0"/>
              </a:defRPr>
            </a:lvl2pPr>
            <a:lvl3pPr marL="914400" indent="0" algn="ctr" defTabSz="914400" rtl="0" eaLnBrk="1" latinLnBrk="0" hangingPunct="1">
              <a:lnSpc>
                <a:spcPct val="95000"/>
              </a:lnSpc>
              <a:spcBef>
                <a:spcPts val="600"/>
              </a:spcBef>
              <a:buClr>
                <a:srgbClr val="AB162B"/>
              </a:buClr>
              <a:buFont typeface="Wingdings" pitchFamily="2" charset="2"/>
              <a:buNone/>
              <a:defRPr sz="1800" kern="1200">
                <a:solidFill>
                  <a:schemeClr val="tx1">
                    <a:tint val="75000"/>
                  </a:schemeClr>
                </a:solidFill>
                <a:latin typeface="Arial" panose="020B0604020202020204" pitchFamily="34" charset="0"/>
                <a:ea typeface="Verdana" pitchFamily="34" charset="0"/>
                <a:cs typeface="Arial" panose="020B0604020202020204" pitchFamily="34" charset="0"/>
              </a:defRPr>
            </a:lvl3pPr>
            <a:lvl4pPr marL="1371600" indent="0" algn="ctr" defTabSz="914400" rtl="0" eaLnBrk="1" latinLnBrk="0" hangingPunct="1">
              <a:lnSpc>
                <a:spcPct val="95000"/>
              </a:lnSpc>
              <a:spcBef>
                <a:spcPts val="600"/>
              </a:spcBef>
              <a:buClr>
                <a:srgbClr val="AB162B"/>
              </a:buClr>
              <a:buFont typeface="Courier New" pitchFamily="49" charset="0"/>
              <a:buNone/>
              <a:defRPr sz="1600" kern="1200">
                <a:solidFill>
                  <a:schemeClr val="tx1">
                    <a:tint val="75000"/>
                  </a:schemeClr>
                </a:solidFill>
                <a:latin typeface="Arial" panose="020B0604020202020204" pitchFamily="34" charset="0"/>
                <a:ea typeface="Verdana" pitchFamily="34" charset="0"/>
                <a:cs typeface="Arial" panose="020B0604020202020204" pitchFamily="34" charset="0"/>
              </a:defRPr>
            </a:lvl4pPr>
            <a:lvl5pPr marL="1828800" indent="0" algn="ctr" defTabSz="914400" rtl="0" eaLnBrk="1" latinLnBrk="0" hangingPunct="1">
              <a:lnSpc>
                <a:spcPct val="95000"/>
              </a:lnSpc>
              <a:spcBef>
                <a:spcPts val="600"/>
              </a:spcBef>
              <a:buClr>
                <a:srgbClr val="AB162B"/>
              </a:buClr>
              <a:buFont typeface="Arial" pitchFamily="34" charset="0"/>
              <a:buNone/>
              <a:defRPr sz="1600" kern="1200" baseline="0">
                <a:solidFill>
                  <a:schemeClr val="tx1">
                    <a:tint val="75000"/>
                  </a:schemeClr>
                </a:solidFill>
                <a:latin typeface="Arial" panose="020B0604020202020204" pitchFamily="34" charset="0"/>
                <a:ea typeface="Verdana" pitchFamily="34" charset="0"/>
                <a:cs typeface="Arial" panose="020B0604020202020204" pitchFamily="34" charset="0"/>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US" dirty="0" err="1"/>
              <a:t>Gábor</a:t>
            </a:r>
            <a:r>
              <a:rPr lang="en-US" dirty="0"/>
              <a:t> </a:t>
            </a:r>
            <a:r>
              <a:rPr lang="en-US" dirty="0" err="1"/>
              <a:t>Sárközy</a:t>
            </a:r>
            <a:endParaRPr lang="en-US" dirty="0"/>
          </a:p>
        </p:txBody>
      </p:sp>
      <p:pic>
        <p:nvPicPr>
          <p:cNvPr id="21" name="Picture 20" descr="A person in a blue shirt&#10;&#10;Description automatically generated">
            <a:extLst>
              <a:ext uri="{FF2B5EF4-FFF2-40B4-BE49-F238E27FC236}">
                <a16:creationId xmlns:a16="http://schemas.microsoft.com/office/drawing/2014/main" id="{558CA1F9-010B-422F-C841-F44BB13D95B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08042" y="4348220"/>
            <a:ext cx="1857738" cy="1857738"/>
          </a:xfrm>
          <a:prstGeom prst="rect">
            <a:avLst/>
          </a:prstGeom>
        </p:spPr>
      </p:pic>
      <p:sp>
        <p:nvSpPr>
          <p:cNvPr id="22" name="Subtitle 1">
            <a:extLst>
              <a:ext uri="{FF2B5EF4-FFF2-40B4-BE49-F238E27FC236}">
                <a16:creationId xmlns:a16="http://schemas.microsoft.com/office/drawing/2014/main" id="{F3B04819-57A9-532D-C32F-FFCAD8779D52}"/>
              </a:ext>
            </a:extLst>
          </p:cNvPr>
          <p:cNvSpPr txBox="1">
            <a:spLocks/>
          </p:cNvSpPr>
          <p:nvPr/>
        </p:nvSpPr>
        <p:spPr>
          <a:xfrm>
            <a:off x="4760889" y="6205958"/>
            <a:ext cx="3177090" cy="990600"/>
          </a:xfrm>
          <a:prstGeom prst="rect">
            <a:avLst/>
          </a:prstGeom>
        </p:spPr>
        <p:txBody>
          <a:bodyPr vert="horz" lIns="0" tIns="45720" rIns="0" bIns="45720" rtlCol="0" anchor="t" anchorCtr="0">
            <a:normAutofit/>
          </a:bodyPr>
          <a:lstStyle>
            <a:lvl1pPr marL="0" indent="0" algn="l" defTabSz="914400" rtl="0" eaLnBrk="1" latinLnBrk="0" hangingPunct="1">
              <a:lnSpc>
                <a:spcPct val="95000"/>
              </a:lnSpc>
              <a:spcBef>
                <a:spcPts val="1200"/>
              </a:spcBef>
              <a:buClr>
                <a:srgbClr val="AB162B"/>
              </a:buClr>
              <a:buFont typeface="Arial" pitchFamily="34" charset="0"/>
              <a:buNone/>
              <a:defRPr sz="2800" kern="1200">
                <a:solidFill>
                  <a:schemeClr val="tx1"/>
                </a:solidFill>
                <a:latin typeface="Arial" panose="020B0604020202020204" pitchFamily="34" charset="0"/>
                <a:ea typeface="Verdana" pitchFamily="34" charset="0"/>
                <a:cs typeface="Arial" panose="020B0604020202020204" pitchFamily="34" charset="0"/>
              </a:defRPr>
            </a:lvl1pPr>
            <a:lvl2pPr marL="457200" indent="0" algn="ctr" defTabSz="914400" rtl="0" eaLnBrk="1" latinLnBrk="0" hangingPunct="1">
              <a:lnSpc>
                <a:spcPct val="95000"/>
              </a:lnSpc>
              <a:spcBef>
                <a:spcPts val="600"/>
              </a:spcBef>
              <a:buClr>
                <a:srgbClr val="AB162B"/>
              </a:buClr>
              <a:buFont typeface="Verdana" pitchFamily="34" charset="0"/>
              <a:buNone/>
              <a:defRPr sz="2000" kern="1200">
                <a:solidFill>
                  <a:schemeClr val="tx1">
                    <a:tint val="75000"/>
                  </a:schemeClr>
                </a:solidFill>
                <a:latin typeface="Arial" panose="020B0604020202020204" pitchFamily="34" charset="0"/>
                <a:ea typeface="Verdana" pitchFamily="34" charset="0"/>
                <a:cs typeface="Arial" panose="020B0604020202020204" pitchFamily="34" charset="0"/>
              </a:defRPr>
            </a:lvl2pPr>
            <a:lvl3pPr marL="914400" indent="0" algn="ctr" defTabSz="914400" rtl="0" eaLnBrk="1" latinLnBrk="0" hangingPunct="1">
              <a:lnSpc>
                <a:spcPct val="95000"/>
              </a:lnSpc>
              <a:spcBef>
                <a:spcPts val="600"/>
              </a:spcBef>
              <a:buClr>
                <a:srgbClr val="AB162B"/>
              </a:buClr>
              <a:buFont typeface="Wingdings" pitchFamily="2" charset="2"/>
              <a:buNone/>
              <a:defRPr sz="1800" kern="1200">
                <a:solidFill>
                  <a:schemeClr val="tx1">
                    <a:tint val="75000"/>
                  </a:schemeClr>
                </a:solidFill>
                <a:latin typeface="Arial" panose="020B0604020202020204" pitchFamily="34" charset="0"/>
                <a:ea typeface="Verdana" pitchFamily="34" charset="0"/>
                <a:cs typeface="Arial" panose="020B0604020202020204" pitchFamily="34" charset="0"/>
              </a:defRPr>
            </a:lvl3pPr>
            <a:lvl4pPr marL="1371600" indent="0" algn="ctr" defTabSz="914400" rtl="0" eaLnBrk="1" latinLnBrk="0" hangingPunct="1">
              <a:lnSpc>
                <a:spcPct val="95000"/>
              </a:lnSpc>
              <a:spcBef>
                <a:spcPts val="600"/>
              </a:spcBef>
              <a:buClr>
                <a:srgbClr val="AB162B"/>
              </a:buClr>
              <a:buFont typeface="Courier New" pitchFamily="49" charset="0"/>
              <a:buNone/>
              <a:defRPr sz="1600" kern="1200">
                <a:solidFill>
                  <a:schemeClr val="tx1">
                    <a:tint val="75000"/>
                  </a:schemeClr>
                </a:solidFill>
                <a:latin typeface="Arial" panose="020B0604020202020204" pitchFamily="34" charset="0"/>
                <a:ea typeface="Verdana" pitchFamily="34" charset="0"/>
                <a:cs typeface="Arial" panose="020B0604020202020204" pitchFamily="34" charset="0"/>
              </a:defRPr>
            </a:lvl4pPr>
            <a:lvl5pPr marL="1828800" indent="0" algn="ctr" defTabSz="914400" rtl="0" eaLnBrk="1" latinLnBrk="0" hangingPunct="1">
              <a:lnSpc>
                <a:spcPct val="95000"/>
              </a:lnSpc>
              <a:spcBef>
                <a:spcPts val="600"/>
              </a:spcBef>
              <a:buClr>
                <a:srgbClr val="AB162B"/>
              </a:buClr>
              <a:buFont typeface="Arial" pitchFamily="34" charset="0"/>
              <a:buNone/>
              <a:defRPr sz="1600" kern="1200" baseline="0">
                <a:solidFill>
                  <a:schemeClr val="tx1">
                    <a:tint val="75000"/>
                  </a:schemeClr>
                </a:solidFill>
                <a:latin typeface="Arial" panose="020B0604020202020204" pitchFamily="34" charset="0"/>
                <a:ea typeface="Verdana" pitchFamily="34" charset="0"/>
                <a:cs typeface="Arial" panose="020B0604020202020204" pitchFamily="34" charset="0"/>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US" dirty="0"/>
              <a:t>Daniel Reichman</a:t>
            </a:r>
          </a:p>
        </p:txBody>
      </p:sp>
    </p:spTree>
    <p:extLst>
      <p:ext uri="{BB962C8B-B14F-4D97-AF65-F5344CB8AC3E}">
        <p14:creationId xmlns:p14="http://schemas.microsoft.com/office/powerpoint/2010/main" val="225331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CE01-5F55-BACA-7078-7E3980EEF4D8}"/>
              </a:ext>
            </a:extLst>
          </p:cNvPr>
          <p:cNvSpPr>
            <a:spLocks noGrp="1"/>
          </p:cNvSpPr>
          <p:nvPr>
            <p:ph type="title"/>
          </p:nvPr>
        </p:nvSpPr>
        <p:spPr/>
        <p:txBody>
          <a:bodyPr/>
          <a:lstStyle/>
          <a:p>
            <a:r>
              <a:rPr lang="en-US" dirty="0"/>
              <a:t>Feasible Triplet Lemma: Monotonicity</a:t>
            </a:r>
          </a:p>
        </p:txBody>
      </p:sp>
      <p:sp>
        <p:nvSpPr>
          <p:cNvPr id="3" name="Content Placeholder 2">
            <a:extLst>
              <a:ext uri="{FF2B5EF4-FFF2-40B4-BE49-F238E27FC236}">
                <a16:creationId xmlns:a16="http://schemas.microsoft.com/office/drawing/2014/main" id="{32773C99-4251-B2DC-7906-086BEDFC181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5C0CF1A-03BE-9E46-3E1D-D4D654D9B4FE}"/>
              </a:ext>
            </a:extLst>
          </p:cNvPr>
          <p:cNvSpPr>
            <a:spLocks noGrp="1"/>
          </p:cNvSpPr>
          <p:nvPr>
            <p:ph type="sldNum" sz="quarter" idx="10"/>
          </p:nvPr>
        </p:nvSpPr>
        <p:spPr/>
        <p:txBody>
          <a:bodyPr/>
          <a:lstStyle/>
          <a:p>
            <a:fld id="{AFD18194-60D7-4174-AD2A-292A695B23D6}" type="slidenum">
              <a:rPr lang="en-US" smtClean="0"/>
              <a:pPr/>
              <a:t>20</a:t>
            </a:fld>
            <a:endParaRPr lang="en-US"/>
          </a:p>
        </p:txBody>
      </p:sp>
      <p:pic>
        <p:nvPicPr>
          <p:cNvPr id="8" name="Picture 7">
            <a:extLst>
              <a:ext uri="{FF2B5EF4-FFF2-40B4-BE49-F238E27FC236}">
                <a16:creationId xmlns:a16="http://schemas.microsoft.com/office/drawing/2014/main" id="{95D1AD09-C2BF-A76E-21C2-C7DAC78CECDC}"/>
              </a:ext>
            </a:extLst>
          </p:cNvPr>
          <p:cNvPicPr>
            <a:picLocks noChangeAspect="1"/>
          </p:cNvPicPr>
          <p:nvPr/>
        </p:nvPicPr>
        <p:blipFill>
          <a:blip r:embed="rId3"/>
          <a:stretch>
            <a:fillRect/>
          </a:stretch>
        </p:blipFill>
        <p:spPr>
          <a:xfrm>
            <a:off x="2404216" y="1616268"/>
            <a:ext cx="7550309" cy="1405228"/>
          </a:xfrm>
          <a:prstGeom prst="rect">
            <a:avLst/>
          </a:prstGeom>
        </p:spPr>
      </p:pic>
    </p:spTree>
    <p:extLst>
      <p:ext uri="{BB962C8B-B14F-4D97-AF65-F5344CB8AC3E}">
        <p14:creationId xmlns:p14="http://schemas.microsoft.com/office/powerpoint/2010/main" val="225205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6C20-54C2-7AF4-0F1B-BC275EDAA12F}"/>
              </a:ext>
            </a:extLst>
          </p:cNvPr>
          <p:cNvSpPr>
            <a:spLocks noGrp="1"/>
          </p:cNvSpPr>
          <p:nvPr>
            <p:ph type="title"/>
          </p:nvPr>
        </p:nvSpPr>
        <p:spPr/>
        <p:txBody>
          <a:bodyPr/>
          <a:lstStyle/>
          <a:p>
            <a:r>
              <a:rPr lang="en-US" dirty="0"/>
              <a:t>Feasible Triplet Lemma: Translation Invariance</a:t>
            </a:r>
          </a:p>
        </p:txBody>
      </p:sp>
      <p:sp>
        <p:nvSpPr>
          <p:cNvPr id="3" name="Content Placeholder 2">
            <a:extLst>
              <a:ext uri="{FF2B5EF4-FFF2-40B4-BE49-F238E27FC236}">
                <a16:creationId xmlns:a16="http://schemas.microsoft.com/office/drawing/2014/main" id="{AF0DA13F-1F57-CF1F-C6DC-027E4B8659D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18CC65-D0E8-E635-F2EC-918F0B0665D1}"/>
              </a:ext>
            </a:extLst>
          </p:cNvPr>
          <p:cNvSpPr>
            <a:spLocks noGrp="1"/>
          </p:cNvSpPr>
          <p:nvPr>
            <p:ph type="sldNum" sz="quarter" idx="10"/>
          </p:nvPr>
        </p:nvSpPr>
        <p:spPr/>
        <p:txBody>
          <a:bodyPr/>
          <a:lstStyle/>
          <a:p>
            <a:fld id="{AFD18194-60D7-4174-AD2A-292A695B23D6}" type="slidenum">
              <a:rPr lang="en-US" smtClean="0"/>
              <a:pPr/>
              <a:t>21</a:t>
            </a:fld>
            <a:endParaRPr lang="en-US"/>
          </a:p>
        </p:txBody>
      </p:sp>
      <p:pic>
        <p:nvPicPr>
          <p:cNvPr id="5" name="Picture 4">
            <a:extLst>
              <a:ext uri="{FF2B5EF4-FFF2-40B4-BE49-F238E27FC236}">
                <a16:creationId xmlns:a16="http://schemas.microsoft.com/office/drawing/2014/main" id="{E35B29A2-93E7-0BFE-DB06-2AB0725719F2}"/>
              </a:ext>
            </a:extLst>
          </p:cNvPr>
          <p:cNvPicPr>
            <a:picLocks noChangeAspect="1"/>
          </p:cNvPicPr>
          <p:nvPr/>
        </p:nvPicPr>
        <p:blipFill>
          <a:blip r:embed="rId2"/>
          <a:stretch>
            <a:fillRect/>
          </a:stretch>
        </p:blipFill>
        <p:spPr>
          <a:xfrm>
            <a:off x="2462721" y="1672552"/>
            <a:ext cx="7266558" cy="969585"/>
          </a:xfrm>
          <a:prstGeom prst="rect">
            <a:avLst/>
          </a:prstGeom>
        </p:spPr>
      </p:pic>
    </p:spTree>
    <p:extLst>
      <p:ext uri="{BB962C8B-B14F-4D97-AF65-F5344CB8AC3E}">
        <p14:creationId xmlns:p14="http://schemas.microsoft.com/office/powerpoint/2010/main" val="130449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FD41-9D12-65EB-84A2-181682838E0F}"/>
              </a:ext>
            </a:extLst>
          </p:cNvPr>
          <p:cNvSpPr>
            <a:spLocks noGrp="1"/>
          </p:cNvSpPr>
          <p:nvPr>
            <p:ph type="title"/>
          </p:nvPr>
        </p:nvSpPr>
        <p:spPr/>
        <p:txBody>
          <a:bodyPr/>
          <a:lstStyle/>
          <a:p>
            <a:r>
              <a:rPr lang="en-US" dirty="0"/>
              <a:t>Feasible Triplet Lemma: Feasibility</a:t>
            </a:r>
          </a:p>
        </p:txBody>
      </p:sp>
      <p:sp>
        <p:nvSpPr>
          <p:cNvPr id="3" name="Content Placeholder 2">
            <a:extLst>
              <a:ext uri="{FF2B5EF4-FFF2-40B4-BE49-F238E27FC236}">
                <a16:creationId xmlns:a16="http://schemas.microsoft.com/office/drawing/2014/main" id="{0335BA49-1250-BF1C-7A19-C3B1D8FB5E6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42E9B37-C944-ADC2-3EE1-8C146A8814D5}"/>
              </a:ext>
            </a:extLst>
          </p:cNvPr>
          <p:cNvSpPr>
            <a:spLocks noGrp="1"/>
          </p:cNvSpPr>
          <p:nvPr>
            <p:ph type="sldNum" sz="quarter" idx="10"/>
          </p:nvPr>
        </p:nvSpPr>
        <p:spPr/>
        <p:txBody>
          <a:bodyPr/>
          <a:lstStyle/>
          <a:p>
            <a:fld id="{AFD18194-60D7-4174-AD2A-292A695B23D6}" type="slidenum">
              <a:rPr lang="en-US" smtClean="0"/>
              <a:pPr/>
              <a:t>22</a:t>
            </a:fld>
            <a:endParaRPr lang="en-US"/>
          </a:p>
        </p:txBody>
      </p:sp>
      <p:pic>
        <p:nvPicPr>
          <p:cNvPr id="6" name="Picture 5">
            <a:extLst>
              <a:ext uri="{FF2B5EF4-FFF2-40B4-BE49-F238E27FC236}">
                <a16:creationId xmlns:a16="http://schemas.microsoft.com/office/drawing/2014/main" id="{7E237A49-2079-4AF6-C9C6-8034AA2F1702}"/>
              </a:ext>
            </a:extLst>
          </p:cNvPr>
          <p:cNvPicPr>
            <a:picLocks noChangeAspect="1"/>
          </p:cNvPicPr>
          <p:nvPr/>
        </p:nvPicPr>
        <p:blipFill>
          <a:blip r:embed="rId2"/>
          <a:stretch>
            <a:fillRect/>
          </a:stretch>
        </p:blipFill>
        <p:spPr>
          <a:xfrm>
            <a:off x="2041338" y="1533835"/>
            <a:ext cx="7748337" cy="2093843"/>
          </a:xfrm>
          <a:prstGeom prst="rect">
            <a:avLst/>
          </a:prstGeom>
        </p:spPr>
      </p:pic>
    </p:spTree>
    <p:extLst>
      <p:ext uri="{BB962C8B-B14F-4D97-AF65-F5344CB8AC3E}">
        <p14:creationId xmlns:p14="http://schemas.microsoft.com/office/powerpoint/2010/main" val="3549822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669A-D9BA-4938-D174-3E244348B4B4}"/>
              </a:ext>
            </a:extLst>
          </p:cNvPr>
          <p:cNvSpPr>
            <a:spLocks noGrp="1"/>
          </p:cNvSpPr>
          <p:nvPr>
            <p:ph type="title"/>
          </p:nvPr>
        </p:nvSpPr>
        <p:spPr/>
        <p:txBody>
          <a:bodyPr/>
          <a:lstStyle/>
          <a:p>
            <a:r>
              <a:rPr lang="en-US" dirty="0"/>
              <a:t>Feasible Triplet Lemma</a:t>
            </a:r>
          </a:p>
        </p:txBody>
      </p:sp>
      <p:sp>
        <p:nvSpPr>
          <p:cNvPr id="3" name="Content Placeholder 2">
            <a:extLst>
              <a:ext uri="{FF2B5EF4-FFF2-40B4-BE49-F238E27FC236}">
                <a16:creationId xmlns:a16="http://schemas.microsoft.com/office/drawing/2014/main" id="{7AF26219-BC7B-5578-F3D5-5F746AA77923}"/>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a:p>
            <a:r>
              <a:rPr lang="en-US" dirty="0"/>
              <a:t>Thus, if we find feasible triplet for F, sequence of </a:t>
            </a:r>
            <a:r>
              <a:rPr lang="en-US" b="1" i="1" dirty="0" err="1"/>
              <a:t>w</a:t>
            </a:r>
            <a:r>
              <a:rPr lang="en-US" b="1" i="1" baseline="-25000" dirty="0" err="1"/>
              <a:t>n</a:t>
            </a:r>
            <a:r>
              <a:rPr lang="en-US" b="1" i="1" baseline="-25000" dirty="0"/>
              <a:t> </a:t>
            </a:r>
            <a:r>
              <a:rPr lang="en-US" dirty="0"/>
              <a:t>generated by applying F repeatedly also obeys this</a:t>
            </a:r>
          </a:p>
          <a:p>
            <a:r>
              <a:rPr lang="en-US" dirty="0"/>
              <a:t>Follows that </a:t>
            </a:r>
          </a:p>
          <a:p>
            <a:r>
              <a:rPr lang="en-US" b="1" dirty="0"/>
              <a:t>Need only find good feasible triplet</a:t>
            </a:r>
          </a:p>
        </p:txBody>
      </p:sp>
      <p:sp>
        <p:nvSpPr>
          <p:cNvPr id="4" name="Slide Number Placeholder 3">
            <a:extLst>
              <a:ext uri="{FF2B5EF4-FFF2-40B4-BE49-F238E27FC236}">
                <a16:creationId xmlns:a16="http://schemas.microsoft.com/office/drawing/2014/main" id="{06A21F8A-59C2-BA56-1C44-2B2707729EEB}"/>
              </a:ext>
            </a:extLst>
          </p:cNvPr>
          <p:cNvSpPr>
            <a:spLocks noGrp="1"/>
          </p:cNvSpPr>
          <p:nvPr>
            <p:ph type="sldNum" sz="quarter" idx="10"/>
          </p:nvPr>
        </p:nvSpPr>
        <p:spPr/>
        <p:txBody>
          <a:bodyPr/>
          <a:lstStyle/>
          <a:p>
            <a:fld id="{AFD18194-60D7-4174-AD2A-292A695B23D6}" type="slidenum">
              <a:rPr lang="en-US" smtClean="0"/>
              <a:pPr/>
              <a:t>23</a:t>
            </a:fld>
            <a:endParaRPr lang="en-US"/>
          </a:p>
        </p:txBody>
      </p:sp>
      <p:pic>
        <p:nvPicPr>
          <p:cNvPr id="6" name="Picture 5">
            <a:extLst>
              <a:ext uri="{FF2B5EF4-FFF2-40B4-BE49-F238E27FC236}">
                <a16:creationId xmlns:a16="http://schemas.microsoft.com/office/drawing/2014/main" id="{72A82000-3EC4-1570-43D2-E910442DED49}"/>
              </a:ext>
            </a:extLst>
          </p:cNvPr>
          <p:cNvPicPr>
            <a:picLocks noChangeAspect="1"/>
          </p:cNvPicPr>
          <p:nvPr/>
        </p:nvPicPr>
        <p:blipFill>
          <a:blip r:embed="rId2"/>
          <a:stretch>
            <a:fillRect/>
          </a:stretch>
        </p:blipFill>
        <p:spPr>
          <a:xfrm>
            <a:off x="2744394" y="1524000"/>
            <a:ext cx="7116168" cy="1848108"/>
          </a:xfrm>
          <a:prstGeom prst="rect">
            <a:avLst/>
          </a:prstGeom>
        </p:spPr>
      </p:pic>
      <p:pic>
        <p:nvPicPr>
          <p:cNvPr id="8" name="Picture 7">
            <a:extLst>
              <a:ext uri="{FF2B5EF4-FFF2-40B4-BE49-F238E27FC236}">
                <a16:creationId xmlns:a16="http://schemas.microsoft.com/office/drawing/2014/main" id="{577F8880-6DC9-B958-43A2-C329762BC5F6}"/>
              </a:ext>
            </a:extLst>
          </p:cNvPr>
          <p:cNvPicPr>
            <a:picLocks noChangeAspect="1"/>
          </p:cNvPicPr>
          <p:nvPr/>
        </p:nvPicPr>
        <p:blipFill>
          <a:blip r:embed="rId3"/>
          <a:stretch>
            <a:fillRect/>
          </a:stretch>
        </p:blipFill>
        <p:spPr>
          <a:xfrm>
            <a:off x="2581477" y="4832667"/>
            <a:ext cx="2334652" cy="570159"/>
          </a:xfrm>
          <a:prstGeom prst="rect">
            <a:avLst/>
          </a:prstGeom>
        </p:spPr>
      </p:pic>
    </p:spTree>
    <p:extLst>
      <p:ext uri="{BB962C8B-B14F-4D97-AF65-F5344CB8AC3E}">
        <p14:creationId xmlns:p14="http://schemas.microsoft.com/office/powerpoint/2010/main" val="344193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36D8-9ADE-A8BB-36DD-D8F47B09A22F}"/>
              </a:ext>
            </a:extLst>
          </p:cNvPr>
          <p:cNvSpPr>
            <a:spLocks noGrp="1"/>
          </p:cNvSpPr>
          <p:nvPr>
            <p:ph type="title"/>
          </p:nvPr>
        </p:nvSpPr>
        <p:spPr/>
        <p:txBody>
          <a:bodyPr/>
          <a:lstStyle/>
          <a:p>
            <a:r>
              <a:rPr lang="en-US" dirty="0"/>
              <a:t>Empirical Observation</a:t>
            </a:r>
          </a:p>
        </p:txBody>
      </p:sp>
      <p:sp>
        <p:nvSpPr>
          <p:cNvPr id="3" name="Content Placeholder 2">
            <a:extLst>
              <a:ext uri="{FF2B5EF4-FFF2-40B4-BE49-F238E27FC236}">
                <a16:creationId xmlns:a16="http://schemas.microsoft.com/office/drawing/2014/main" id="{BDAB12BB-DEAE-E28A-9FA8-C89EB6084EA0}"/>
              </a:ext>
            </a:extLst>
          </p:cNvPr>
          <p:cNvSpPr>
            <a:spLocks noGrp="1"/>
          </p:cNvSpPr>
          <p:nvPr>
            <p:ph idx="1"/>
          </p:nvPr>
        </p:nvSpPr>
        <p:spPr/>
        <p:txBody>
          <a:bodyPr/>
          <a:lstStyle/>
          <a:p>
            <a:r>
              <a:rPr lang="en-US" dirty="0"/>
              <a:t>For any initial set of vectors, set </a:t>
            </a:r>
            <a:r>
              <a:rPr lang="en-US" b="1" dirty="0" err="1"/>
              <a:t>v</a:t>
            </a:r>
            <a:r>
              <a:rPr lang="en-US" b="1" baseline="-25000" dirty="0" err="1"/>
              <a:t>n+d</a:t>
            </a:r>
            <a:r>
              <a:rPr lang="en-US" b="1" dirty="0"/>
              <a:t> </a:t>
            </a:r>
            <a:r>
              <a:rPr lang="en-US" dirty="0"/>
              <a:t> to </a:t>
            </a:r>
          </a:p>
          <a:p>
            <a:r>
              <a:rPr lang="en-US" dirty="0"/>
              <a:t>Eventually, will converge so that all vectors differ by very close to constant amount </a:t>
            </a:r>
          </a:p>
          <a:p>
            <a:r>
              <a:rPr lang="en-US" dirty="0"/>
              <a:t>Meaning,</a:t>
            </a:r>
          </a:p>
        </p:txBody>
      </p:sp>
      <p:sp>
        <p:nvSpPr>
          <p:cNvPr id="4" name="Slide Number Placeholder 3">
            <a:extLst>
              <a:ext uri="{FF2B5EF4-FFF2-40B4-BE49-F238E27FC236}">
                <a16:creationId xmlns:a16="http://schemas.microsoft.com/office/drawing/2014/main" id="{95A9361E-D6F1-2E7F-A7B0-E3948D887D67}"/>
              </a:ext>
            </a:extLst>
          </p:cNvPr>
          <p:cNvSpPr>
            <a:spLocks noGrp="1"/>
          </p:cNvSpPr>
          <p:nvPr>
            <p:ph type="sldNum" sz="quarter" idx="10"/>
          </p:nvPr>
        </p:nvSpPr>
        <p:spPr/>
        <p:txBody>
          <a:bodyPr/>
          <a:lstStyle/>
          <a:p>
            <a:fld id="{AFD18194-60D7-4174-AD2A-292A695B23D6}" type="slidenum">
              <a:rPr lang="en-US" smtClean="0"/>
              <a:pPr/>
              <a:t>24</a:t>
            </a:fld>
            <a:endParaRPr lang="en-US"/>
          </a:p>
        </p:txBody>
      </p:sp>
      <p:pic>
        <p:nvPicPr>
          <p:cNvPr id="6" name="Picture 5">
            <a:extLst>
              <a:ext uri="{FF2B5EF4-FFF2-40B4-BE49-F238E27FC236}">
                <a16:creationId xmlns:a16="http://schemas.microsoft.com/office/drawing/2014/main" id="{DBC06272-6002-4D90-85B6-936C06B03A28}"/>
              </a:ext>
            </a:extLst>
          </p:cNvPr>
          <p:cNvPicPr>
            <a:picLocks noChangeAspect="1"/>
          </p:cNvPicPr>
          <p:nvPr/>
        </p:nvPicPr>
        <p:blipFill rotWithShape="1">
          <a:blip r:embed="rId2"/>
          <a:srcRect t="19352"/>
          <a:stretch/>
        </p:blipFill>
        <p:spPr>
          <a:xfrm>
            <a:off x="6412963" y="1573160"/>
            <a:ext cx="3067478" cy="460967"/>
          </a:xfrm>
          <a:prstGeom prst="rect">
            <a:avLst/>
          </a:prstGeom>
        </p:spPr>
      </p:pic>
      <p:pic>
        <p:nvPicPr>
          <p:cNvPr id="8" name="Picture 7">
            <a:extLst>
              <a:ext uri="{FF2B5EF4-FFF2-40B4-BE49-F238E27FC236}">
                <a16:creationId xmlns:a16="http://schemas.microsoft.com/office/drawing/2014/main" id="{AC02637D-6DCF-5A73-42B9-956DC705E353}"/>
              </a:ext>
            </a:extLst>
          </p:cNvPr>
          <p:cNvPicPr>
            <a:picLocks noChangeAspect="1"/>
          </p:cNvPicPr>
          <p:nvPr/>
        </p:nvPicPr>
        <p:blipFill>
          <a:blip r:embed="rId3"/>
          <a:stretch>
            <a:fillRect/>
          </a:stretch>
        </p:blipFill>
        <p:spPr>
          <a:xfrm>
            <a:off x="2235140" y="2803555"/>
            <a:ext cx="7721720" cy="549244"/>
          </a:xfrm>
          <a:prstGeom prst="rect">
            <a:avLst/>
          </a:prstGeom>
        </p:spPr>
      </p:pic>
    </p:spTree>
    <p:extLst>
      <p:ext uri="{BB962C8B-B14F-4D97-AF65-F5344CB8AC3E}">
        <p14:creationId xmlns:p14="http://schemas.microsoft.com/office/powerpoint/2010/main" val="351132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F84B-535B-11E3-CA75-73E17315AEAB}"/>
              </a:ext>
            </a:extLst>
          </p:cNvPr>
          <p:cNvSpPr>
            <a:spLocks noGrp="1"/>
          </p:cNvSpPr>
          <p:nvPr>
            <p:ph type="title"/>
          </p:nvPr>
        </p:nvSpPr>
        <p:spPr/>
        <p:txBody>
          <a:bodyPr/>
          <a:lstStyle/>
          <a:p>
            <a:r>
              <a:rPr lang="en-US" dirty="0"/>
              <a:t>Finding a Feasible Triplet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C889BE-C9E3-0875-8B0D-F468BD619A4A}"/>
                  </a:ext>
                </a:extLst>
              </p:cNvPr>
              <p:cNvSpPr>
                <a:spLocks noGrp="1"/>
              </p:cNvSpPr>
              <p:nvPr>
                <p:ph idx="1"/>
              </p:nvPr>
            </p:nvSpPr>
            <p:spPr/>
            <p:txBody>
              <a:bodyPr/>
              <a:lstStyle/>
              <a:p>
                <a:r>
                  <a:rPr lang="en-US" dirty="0"/>
                  <a:t>Iterate F on vectors v</a:t>
                </a:r>
                <a:r>
                  <a:rPr lang="en-US" baseline="-25000" dirty="0"/>
                  <a:t>1</a:t>
                </a:r>
                <a:r>
                  <a:rPr lang="en-US" dirty="0"/>
                  <a:t>, v</a:t>
                </a:r>
                <a:r>
                  <a:rPr lang="en-US" baseline="-25000" dirty="0"/>
                  <a:t>2</a:t>
                </a:r>
                <a:r>
                  <a:rPr lang="en-US" dirty="0"/>
                  <a:t>, … until convergence</a:t>
                </a:r>
              </a:p>
              <a:p>
                <a:r>
                  <a:rPr lang="en-US" dirty="0"/>
                  <a:t>Set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𝐯</m:t>
                        </m:r>
                      </m:e>
                      <m:sub>
                        <m:r>
                          <a:rPr lang="en-US" b="1" i="0" smtClean="0">
                            <a:latin typeface="Cambria Math" panose="02040503050406030204" pitchFamily="18" charset="0"/>
                          </a:rPr>
                          <m:t>𝐧</m:t>
                        </m:r>
                        <m:r>
                          <a:rPr lang="en-US" b="1" i="0" smtClean="0">
                            <a:latin typeface="Cambria Math" panose="02040503050406030204" pitchFamily="18" charset="0"/>
                          </a:rPr>
                          <m:t>+</m:t>
                        </m:r>
                        <m:r>
                          <a:rPr lang="en-US" b="1" i="1" smtClean="0">
                            <a:latin typeface="Cambria Math" panose="02040503050406030204" pitchFamily="18" charset="0"/>
                          </a:rPr>
                          <m:t>𝟏</m:t>
                        </m:r>
                      </m:sub>
                    </m:sSub>
                  </m:oMath>
                </a14:m>
                <a:endParaRPr lang="en-US" dirty="0"/>
              </a:p>
              <a:p>
                <a:r>
                  <a:rPr lang="en-US" dirty="0"/>
                  <a:t>Define </a:t>
                </a:r>
                <a14:m>
                  <m:oMath xmlns:m="http://schemas.openxmlformats.org/officeDocument/2006/math">
                    <m:r>
                      <a:rPr lang="en-US" b="0" i="1" smtClean="0">
                        <a:latin typeface="Cambria Math" panose="02040503050406030204" pitchFamily="18" charset="0"/>
                      </a:rPr>
                      <m:t>𝑟</m:t>
                    </m:r>
                  </m:oMath>
                </a14:m>
                <a:r>
                  <a:rPr lang="en-US" dirty="0"/>
                  <a:t> as max value where                              holds</a:t>
                </a:r>
              </a:p>
              <a:p>
                <a:r>
                  <a:rPr lang="en-US" dirty="0"/>
                  <a:t>Define </a:t>
                </a:r>
                <a14:m>
                  <m:oMath xmlns:m="http://schemas.openxmlformats.org/officeDocument/2006/math">
                    <m:r>
                      <a:rPr lang="en-US" b="0" i="1" smtClean="0">
                        <a:latin typeface="Cambria Math" panose="02040503050406030204" pitchFamily="18" charset="0"/>
                      </a:rPr>
                      <m:t>𝜖</m:t>
                    </m:r>
                  </m:oMath>
                </a14:m>
                <a:r>
                  <a:rPr lang="en-US" dirty="0"/>
                  <a:t> as min value such that </a:t>
                </a:r>
                <a14:m>
                  <m:oMath xmlns:m="http://schemas.openxmlformats.org/officeDocument/2006/math">
                    <m:d>
                      <m:dPr>
                        <m:ctrlPr>
                          <a:rPr lang="en-US" b="0" i="1" smtClean="0">
                            <a:latin typeface="Cambria Math" panose="02040503050406030204" pitchFamily="18" charset="0"/>
                          </a:rPr>
                        </m:ctrlPr>
                      </m:dPr>
                      <m:e>
                        <m:r>
                          <a:rPr lang="en-US" b="1" i="0" smtClean="0">
                            <a:latin typeface="Cambria Math" panose="02040503050406030204" pitchFamily="18" charset="0"/>
                          </a:rPr>
                          <m:t>𝐮</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𝜖</m:t>
                        </m:r>
                      </m:e>
                    </m:d>
                  </m:oMath>
                </a14:m>
                <a:r>
                  <a:rPr lang="en-US" dirty="0"/>
                  <a:t> is a feasible triplet</a:t>
                </a:r>
              </a:p>
              <a:p>
                <a:endParaRPr lang="en-US" dirty="0"/>
              </a:p>
            </p:txBody>
          </p:sp>
        </mc:Choice>
        <mc:Fallback xmlns="">
          <p:sp>
            <p:nvSpPr>
              <p:cNvPr id="3" name="Content Placeholder 2">
                <a:extLst>
                  <a:ext uri="{FF2B5EF4-FFF2-40B4-BE49-F238E27FC236}">
                    <a16:creationId xmlns:a16="http://schemas.microsoft.com/office/drawing/2014/main" id="{37C889BE-C9E3-0875-8B0D-F468BD619A4A}"/>
                  </a:ext>
                </a:extLst>
              </p:cNvPr>
              <p:cNvSpPr>
                <a:spLocks noGrp="1" noRot="1" noChangeAspect="1" noMove="1" noResize="1" noEditPoints="1" noAdjustHandles="1" noChangeArrowheads="1" noChangeShapeType="1" noTextEdit="1"/>
              </p:cNvSpPr>
              <p:nvPr>
                <p:ph idx="1"/>
              </p:nvPr>
            </p:nvSpPr>
            <p:spPr>
              <a:blipFill>
                <a:blip r:embed="rId2"/>
                <a:stretch>
                  <a:fillRect l="-1556" t="-13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26E166F-5721-7432-CE12-6B3B855B4623}"/>
              </a:ext>
            </a:extLst>
          </p:cNvPr>
          <p:cNvSpPr>
            <a:spLocks noGrp="1"/>
          </p:cNvSpPr>
          <p:nvPr>
            <p:ph type="sldNum" sz="quarter" idx="10"/>
          </p:nvPr>
        </p:nvSpPr>
        <p:spPr/>
        <p:txBody>
          <a:bodyPr/>
          <a:lstStyle/>
          <a:p>
            <a:fld id="{AFD18194-60D7-4174-AD2A-292A695B23D6}" type="slidenum">
              <a:rPr lang="en-US" smtClean="0"/>
              <a:pPr/>
              <a:t>25</a:t>
            </a:fld>
            <a:endParaRPr lang="en-US"/>
          </a:p>
        </p:txBody>
      </p:sp>
      <p:pic>
        <p:nvPicPr>
          <p:cNvPr id="6" name="Picture 5">
            <a:extLst>
              <a:ext uri="{FF2B5EF4-FFF2-40B4-BE49-F238E27FC236}">
                <a16:creationId xmlns:a16="http://schemas.microsoft.com/office/drawing/2014/main" id="{A08F8B18-ADF0-27ED-1BFF-D4FF6DA0815D}"/>
              </a:ext>
            </a:extLst>
          </p:cNvPr>
          <p:cNvPicPr>
            <a:picLocks noChangeAspect="1"/>
          </p:cNvPicPr>
          <p:nvPr/>
        </p:nvPicPr>
        <p:blipFill>
          <a:blip r:embed="rId3"/>
          <a:stretch>
            <a:fillRect/>
          </a:stretch>
        </p:blipFill>
        <p:spPr>
          <a:xfrm>
            <a:off x="4897559" y="2559436"/>
            <a:ext cx="2222633" cy="400074"/>
          </a:xfrm>
          <a:prstGeom prst="rect">
            <a:avLst/>
          </a:prstGeom>
        </p:spPr>
      </p:pic>
    </p:spTree>
    <p:extLst>
      <p:ext uri="{BB962C8B-B14F-4D97-AF65-F5344CB8AC3E}">
        <p14:creationId xmlns:p14="http://schemas.microsoft.com/office/powerpoint/2010/main" val="292838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7410-1948-6184-D84D-FB1B1BCC3472}"/>
              </a:ext>
            </a:extLst>
          </p:cNvPr>
          <p:cNvSpPr>
            <a:spLocks noGrp="1"/>
          </p:cNvSpPr>
          <p:nvPr>
            <p:ph type="title"/>
          </p:nvPr>
        </p:nvSpPr>
        <p:spPr/>
        <p:txBody>
          <a:bodyPr/>
          <a:lstStyle/>
          <a:p>
            <a:r>
              <a:rPr lang="en-US" dirty="0"/>
              <a:t>Feasible Triplet Algorithm</a:t>
            </a:r>
          </a:p>
        </p:txBody>
      </p:sp>
      <p:sp>
        <p:nvSpPr>
          <p:cNvPr id="3" name="Content Placeholder 2">
            <a:extLst>
              <a:ext uri="{FF2B5EF4-FFF2-40B4-BE49-F238E27FC236}">
                <a16:creationId xmlns:a16="http://schemas.microsoft.com/office/drawing/2014/main" id="{AF98C463-EE1E-774E-8BA8-9CD2CD4CB5B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84BBC91-A566-1282-6B2A-79AA2CFAD1EE}"/>
              </a:ext>
            </a:extLst>
          </p:cNvPr>
          <p:cNvSpPr>
            <a:spLocks noGrp="1"/>
          </p:cNvSpPr>
          <p:nvPr>
            <p:ph type="sldNum" sz="quarter" idx="10"/>
          </p:nvPr>
        </p:nvSpPr>
        <p:spPr/>
        <p:txBody>
          <a:bodyPr/>
          <a:lstStyle/>
          <a:p>
            <a:fld id="{AFD18194-60D7-4174-AD2A-292A695B23D6}" type="slidenum">
              <a:rPr lang="en-US" smtClean="0"/>
              <a:pPr/>
              <a:t>26</a:t>
            </a:fld>
            <a:endParaRPr lang="en-US"/>
          </a:p>
        </p:txBody>
      </p:sp>
      <p:pic>
        <p:nvPicPr>
          <p:cNvPr id="6" name="Picture 5">
            <a:extLst>
              <a:ext uri="{FF2B5EF4-FFF2-40B4-BE49-F238E27FC236}">
                <a16:creationId xmlns:a16="http://schemas.microsoft.com/office/drawing/2014/main" id="{3C340427-4D79-DBF4-0FA4-06D840BF0DBA}"/>
              </a:ext>
            </a:extLst>
          </p:cNvPr>
          <p:cNvPicPr>
            <a:picLocks noChangeAspect="1"/>
          </p:cNvPicPr>
          <p:nvPr/>
        </p:nvPicPr>
        <p:blipFill>
          <a:blip r:embed="rId3"/>
          <a:stretch>
            <a:fillRect/>
          </a:stretch>
        </p:blipFill>
        <p:spPr>
          <a:xfrm>
            <a:off x="462871" y="1532878"/>
            <a:ext cx="6782747" cy="4639322"/>
          </a:xfrm>
          <a:prstGeom prst="rect">
            <a:avLst/>
          </a:prstGeom>
        </p:spPr>
      </p:pic>
      <p:sp>
        <p:nvSpPr>
          <p:cNvPr id="5" name="TextBox 4">
            <a:extLst>
              <a:ext uri="{FF2B5EF4-FFF2-40B4-BE49-F238E27FC236}">
                <a16:creationId xmlns:a16="http://schemas.microsoft.com/office/drawing/2014/main" id="{0AA7B0F9-19EB-7C15-4790-B136418602EB}"/>
              </a:ext>
            </a:extLst>
          </p:cNvPr>
          <p:cNvSpPr txBox="1"/>
          <p:nvPr/>
        </p:nvSpPr>
        <p:spPr>
          <a:xfrm>
            <a:off x="609600" y="3148313"/>
            <a:ext cx="7168587" cy="2268639"/>
          </a:xfrm>
          <a:prstGeom prst="rect">
            <a:avLst/>
          </a:prstGeom>
          <a:solidFill>
            <a:schemeClr val="accent2">
              <a:lumMod val="20000"/>
              <a:lumOff val="80000"/>
            </a:schemeClr>
          </a:solidFill>
        </p:spPr>
        <p:txBody>
          <a:bodyPr wrap="square" rtlCol="0">
            <a:noAutofit/>
          </a:bodyPr>
          <a:lstStyle/>
          <a:p>
            <a:pPr algn="ctr"/>
            <a:endParaRPr lang="en-US" sz="2400" dirty="0"/>
          </a:p>
          <a:p>
            <a:pPr algn="ctr"/>
            <a:endParaRPr lang="en-US" sz="2400" dirty="0"/>
          </a:p>
          <a:p>
            <a:pPr algn="ctr"/>
            <a:r>
              <a:rPr lang="en-US" sz="2400" dirty="0">
                <a:solidFill>
                  <a:schemeClr val="bg2">
                    <a:lumMod val="60000"/>
                    <a:lumOff val="40000"/>
                  </a:schemeClr>
                </a:solidFill>
              </a:rPr>
              <a:t>[Calculate values based on </a:t>
            </a:r>
            <a:r>
              <a:rPr lang="en-US" sz="2400" b="1" dirty="0">
                <a:solidFill>
                  <a:schemeClr val="bg2">
                    <a:lumMod val="60000"/>
                    <a:lumOff val="40000"/>
                  </a:schemeClr>
                </a:solidFill>
              </a:rPr>
              <a:t>v</a:t>
            </a:r>
            <a:r>
              <a:rPr lang="en-US" sz="2400" dirty="0">
                <a:solidFill>
                  <a:schemeClr val="bg2">
                    <a:lumMod val="60000"/>
                    <a:lumOff val="40000"/>
                  </a:schemeClr>
                </a:solidFill>
              </a:rPr>
              <a:t>]</a:t>
            </a:r>
          </a:p>
        </p:txBody>
      </p:sp>
    </p:spTree>
    <p:extLst>
      <p:ext uri="{BB962C8B-B14F-4D97-AF65-F5344CB8AC3E}">
        <p14:creationId xmlns:p14="http://schemas.microsoft.com/office/powerpoint/2010/main" val="373884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CE69-598A-06BD-C4F0-C25CAD7146EB}"/>
              </a:ext>
            </a:extLst>
          </p:cNvPr>
          <p:cNvSpPr>
            <a:spLocks noGrp="1"/>
          </p:cNvSpPr>
          <p:nvPr>
            <p:ph type="title"/>
          </p:nvPr>
        </p:nvSpPr>
        <p:spPr/>
        <p:txBody>
          <a:bodyPr/>
          <a:lstStyle/>
          <a:p>
            <a:r>
              <a:rPr lang="en-US" dirty="0"/>
              <a:t>Binary Algorithm</a:t>
            </a:r>
          </a:p>
        </p:txBody>
      </p:sp>
      <p:sp>
        <p:nvSpPr>
          <p:cNvPr id="4" name="Slide Number Placeholder 3">
            <a:extLst>
              <a:ext uri="{FF2B5EF4-FFF2-40B4-BE49-F238E27FC236}">
                <a16:creationId xmlns:a16="http://schemas.microsoft.com/office/drawing/2014/main" id="{E277D00C-E4BC-31B4-B209-3388DF004B8C}"/>
              </a:ext>
            </a:extLst>
          </p:cNvPr>
          <p:cNvSpPr>
            <a:spLocks noGrp="1"/>
          </p:cNvSpPr>
          <p:nvPr>
            <p:ph type="sldNum" sz="quarter" idx="10"/>
          </p:nvPr>
        </p:nvSpPr>
        <p:spPr/>
        <p:txBody>
          <a:bodyPr/>
          <a:lstStyle/>
          <a:p>
            <a:fld id="{AFD18194-60D7-4174-AD2A-292A695B23D6}" type="slidenum">
              <a:rPr lang="en-US" smtClean="0"/>
              <a:pPr/>
              <a:t>27</a:t>
            </a:fld>
            <a:endParaRPr lang="en-US"/>
          </a:p>
        </p:txBody>
      </p:sp>
      <p:pic>
        <p:nvPicPr>
          <p:cNvPr id="6" name="Picture 5">
            <a:extLst>
              <a:ext uri="{FF2B5EF4-FFF2-40B4-BE49-F238E27FC236}">
                <a16:creationId xmlns:a16="http://schemas.microsoft.com/office/drawing/2014/main" id="{D249CFF1-42A8-2CAD-F9EA-924AACFEB765}"/>
              </a:ext>
            </a:extLst>
          </p:cNvPr>
          <p:cNvPicPr>
            <a:picLocks noChangeAspect="1"/>
          </p:cNvPicPr>
          <p:nvPr/>
        </p:nvPicPr>
        <p:blipFill>
          <a:blip r:embed="rId2"/>
          <a:stretch>
            <a:fillRect/>
          </a:stretch>
        </p:blipFill>
        <p:spPr>
          <a:xfrm>
            <a:off x="843313" y="1524000"/>
            <a:ext cx="5982535" cy="4010585"/>
          </a:xfrm>
          <a:prstGeom prst="rect">
            <a:avLst/>
          </a:prstGeom>
        </p:spPr>
      </p:pic>
      <p:pic>
        <p:nvPicPr>
          <p:cNvPr id="8" name="Picture 7">
            <a:extLst>
              <a:ext uri="{FF2B5EF4-FFF2-40B4-BE49-F238E27FC236}">
                <a16:creationId xmlns:a16="http://schemas.microsoft.com/office/drawing/2014/main" id="{EF541501-06DD-0C79-7FA8-072FDD10FD24}"/>
              </a:ext>
            </a:extLst>
          </p:cNvPr>
          <p:cNvPicPr>
            <a:picLocks noChangeAspect="1"/>
          </p:cNvPicPr>
          <p:nvPr/>
        </p:nvPicPr>
        <p:blipFill rotWithShape="1">
          <a:blip r:embed="rId3"/>
          <a:srcRect t="15315"/>
          <a:stretch/>
        </p:blipFill>
        <p:spPr>
          <a:xfrm>
            <a:off x="701285" y="5575847"/>
            <a:ext cx="2648320" cy="693791"/>
          </a:xfrm>
          <a:prstGeom prst="rect">
            <a:avLst/>
          </a:prstGeom>
        </p:spPr>
      </p:pic>
      <p:sp>
        <p:nvSpPr>
          <p:cNvPr id="3" name="TextBox 2">
            <a:extLst>
              <a:ext uri="{FF2B5EF4-FFF2-40B4-BE49-F238E27FC236}">
                <a16:creationId xmlns:a16="http://schemas.microsoft.com/office/drawing/2014/main" id="{6C27615D-E76B-BA98-F95A-B8BAAD80D4A0}"/>
              </a:ext>
            </a:extLst>
          </p:cNvPr>
          <p:cNvSpPr txBox="1"/>
          <p:nvPr/>
        </p:nvSpPr>
        <p:spPr>
          <a:xfrm>
            <a:off x="701285" y="3429000"/>
            <a:ext cx="6301400" cy="1791183"/>
          </a:xfrm>
          <a:prstGeom prst="rect">
            <a:avLst/>
          </a:prstGeom>
          <a:solidFill>
            <a:schemeClr val="accent2">
              <a:lumMod val="20000"/>
              <a:lumOff val="80000"/>
            </a:schemeClr>
          </a:solidFill>
        </p:spPr>
        <p:txBody>
          <a:bodyPr wrap="square" rtlCol="0">
            <a:noAutofit/>
          </a:bodyPr>
          <a:lstStyle/>
          <a:p>
            <a:pPr algn="ctr"/>
            <a:endParaRPr lang="en-US" sz="2400" dirty="0"/>
          </a:p>
          <a:p>
            <a:pPr algn="ctr"/>
            <a:endParaRPr lang="en-US" sz="2400" dirty="0"/>
          </a:p>
          <a:p>
            <a:pPr algn="ctr"/>
            <a:r>
              <a:rPr lang="en-US" sz="2400" dirty="0">
                <a:solidFill>
                  <a:schemeClr val="bg2">
                    <a:lumMod val="60000"/>
                    <a:lumOff val="40000"/>
                  </a:schemeClr>
                </a:solidFill>
              </a:rPr>
              <a:t>[Calculate values based on </a:t>
            </a:r>
            <a:r>
              <a:rPr lang="en-US" sz="2400" b="1" dirty="0">
                <a:solidFill>
                  <a:schemeClr val="bg2">
                    <a:lumMod val="60000"/>
                    <a:lumOff val="40000"/>
                  </a:schemeClr>
                </a:solidFill>
              </a:rPr>
              <a:t>v</a:t>
            </a:r>
            <a:r>
              <a:rPr lang="en-US" sz="2400" b="1" baseline="-25000" dirty="0">
                <a:solidFill>
                  <a:schemeClr val="bg2">
                    <a:lumMod val="60000"/>
                    <a:lumOff val="40000"/>
                  </a:schemeClr>
                </a:solidFill>
              </a:rPr>
              <a:t>2</a:t>
            </a:r>
            <a:r>
              <a:rPr lang="en-US" sz="2400" b="1" dirty="0">
                <a:solidFill>
                  <a:schemeClr val="bg2">
                    <a:lumMod val="60000"/>
                    <a:lumOff val="40000"/>
                  </a:schemeClr>
                </a:solidFill>
              </a:rPr>
              <a:t>, v</a:t>
            </a:r>
            <a:r>
              <a:rPr lang="en-US" sz="2400" b="1" baseline="-25000" dirty="0">
                <a:solidFill>
                  <a:schemeClr val="bg2">
                    <a:lumMod val="60000"/>
                    <a:lumOff val="40000"/>
                  </a:schemeClr>
                </a:solidFill>
              </a:rPr>
              <a:t>1</a:t>
            </a:r>
            <a:r>
              <a:rPr lang="en-US" sz="2400" dirty="0">
                <a:solidFill>
                  <a:schemeClr val="bg2">
                    <a:lumMod val="60000"/>
                    <a:lumOff val="40000"/>
                  </a:schemeClr>
                </a:solidFill>
              </a:rPr>
              <a:t>]</a:t>
            </a:r>
          </a:p>
        </p:txBody>
      </p:sp>
    </p:spTree>
    <p:extLst>
      <p:ext uri="{BB962C8B-B14F-4D97-AF65-F5344CB8AC3E}">
        <p14:creationId xmlns:p14="http://schemas.microsoft.com/office/powerpoint/2010/main" val="42038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1FD9-4AFF-1C3D-8523-915B4AF05EE0}"/>
              </a:ext>
            </a:extLst>
          </p:cNvPr>
          <p:cNvSpPr>
            <a:spLocks noGrp="1"/>
          </p:cNvSpPr>
          <p:nvPr>
            <p:ph type="title"/>
          </p:nvPr>
        </p:nvSpPr>
        <p:spPr/>
        <p:txBody>
          <a:bodyPr/>
          <a:lstStyle/>
          <a:p>
            <a:r>
              <a:rPr lang="en-US" dirty="0"/>
              <a:t>The Binary </a:t>
            </a:r>
            <a:r>
              <a:rPr lang="en-US" i="1" dirty="0"/>
              <a:t>F</a:t>
            </a:r>
            <a:endParaRPr lang="en-US" dirty="0"/>
          </a:p>
        </p:txBody>
      </p:sp>
      <p:sp>
        <p:nvSpPr>
          <p:cNvPr id="4" name="Slide Number Placeholder 3">
            <a:extLst>
              <a:ext uri="{FF2B5EF4-FFF2-40B4-BE49-F238E27FC236}">
                <a16:creationId xmlns:a16="http://schemas.microsoft.com/office/drawing/2014/main" id="{27182D31-6138-3A46-5A70-5518D7117C2C}"/>
              </a:ext>
            </a:extLst>
          </p:cNvPr>
          <p:cNvSpPr>
            <a:spLocks noGrp="1"/>
          </p:cNvSpPr>
          <p:nvPr>
            <p:ph type="sldNum" sz="quarter" idx="10"/>
          </p:nvPr>
        </p:nvSpPr>
        <p:spPr/>
        <p:txBody>
          <a:bodyPr/>
          <a:lstStyle/>
          <a:p>
            <a:fld id="{AFD18194-60D7-4174-AD2A-292A695B23D6}" type="slidenum">
              <a:rPr lang="en-US" smtClean="0"/>
              <a:pPr/>
              <a:t>28</a:t>
            </a:fld>
            <a:endParaRPr lang="en-US"/>
          </a:p>
        </p:txBody>
      </p:sp>
      <p:pic>
        <p:nvPicPr>
          <p:cNvPr id="6" name="Picture 5">
            <a:extLst>
              <a:ext uri="{FF2B5EF4-FFF2-40B4-BE49-F238E27FC236}">
                <a16:creationId xmlns:a16="http://schemas.microsoft.com/office/drawing/2014/main" id="{97F35DCC-6D20-30D5-ACE7-9BB846F18DE8}"/>
              </a:ext>
            </a:extLst>
          </p:cNvPr>
          <p:cNvPicPr>
            <a:picLocks noChangeAspect="1"/>
          </p:cNvPicPr>
          <p:nvPr/>
        </p:nvPicPr>
        <p:blipFill rotWithShape="1">
          <a:blip r:embed="rId3"/>
          <a:srcRect t="7943" b="49491"/>
          <a:stretch/>
        </p:blipFill>
        <p:spPr>
          <a:xfrm>
            <a:off x="609600" y="2458065"/>
            <a:ext cx="6590288" cy="2054943"/>
          </a:xfrm>
          <a:prstGeom prst="rect">
            <a:avLst/>
          </a:prstGeom>
        </p:spPr>
      </p:pic>
      <p:pic>
        <p:nvPicPr>
          <p:cNvPr id="8" name="Picture 7">
            <a:extLst>
              <a:ext uri="{FF2B5EF4-FFF2-40B4-BE49-F238E27FC236}">
                <a16:creationId xmlns:a16="http://schemas.microsoft.com/office/drawing/2014/main" id="{587A97FF-AD9A-5439-F275-012BE88AD922}"/>
              </a:ext>
            </a:extLst>
          </p:cNvPr>
          <p:cNvPicPr>
            <a:picLocks noChangeAspect="1"/>
          </p:cNvPicPr>
          <p:nvPr/>
        </p:nvPicPr>
        <p:blipFill>
          <a:blip r:embed="rId4"/>
          <a:stretch>
            <a:fillRect/>
          </a:stretch>
        </p:blipFill>
        <p:spPr>
          <a:xfrm>
            <a:off x="727364" y="1385920"/>
            <a:ext cx="4572224" cy="973824"/>
          </a:xfrm>
          <a:prstGeom prst="rect">
            <a:avLst/>
          </a:prstGeom>
        </p:spPr>
      </p:pic>
      <p:pic>
        <p:nvPicPr>
          <p:cNvPr id="9" name="Picture 8">
            <a:extLst>
              <a:ext uri="{FF2B5EF4-FFF2-40B4-BE49-F238E27FC236}">
                <a16:creationId xmlns:a16="http://schemas.microsoft.com/office/drawing/2014/main" id="{765DAE9A-D85F-C9BD-A639-98F48B8A58CC}"/>
              </a:ext>
            </a:extLst>
          </p:cNvPr>
          <p:cNvPicPr>
            <a:picLocks noChangeAspect="1"/>
          </p:cNvPicPr>
          <p:nvPr/>
        </p:nvPicPr>
        <p:blipFill rotWithShape="1">
          <a:blip r:embed="rId3"/>
          <a:srcRect t="60578"/>
          <a:stretch/>
        </p:blipFill>
        <p:spPr>
          <a:xfrm>
            <a:off x="609600" y="4709651"/>
            <a:ext cx="6590288" cy="1903161"/>
          </a:xfrm>
          <a:prstGeom prst="rect">
            <a:avLst/>
          </a:prstGeom>
        </p:spPr>
      </p:pic>
    </p:spTree>
    <p:extLst>
      <p:ext uri="{BB962C8B-B14F-4D97-AF65-F5344CB8AC3E}">
        <p14:creationId xmlns:p14="http://schemas.microsoft.com/office/powerpoint/2010/main" val="152956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F496-1C52-2981-D8BD-805057859B3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C6A5837B-7DEF-F828-90A1-4E75815378DF}"/>
              </a:ext>
            </a:extLst>
          </p:cNvPr>
          <p:cNvSpPr>
            <a:spLocks noGrp="1"/>
          </p:cNvSpPr>
          <p:nvPr>
            <p:ph idx="1"/>
          </p:nvPr>
        </p:nvSpPr>
        <p:spPr/>
        <p:txBody>
          <a:bodyPr/>
          <a:lstStyle/>
          <a:p>
            <a:r>
              <a:rPr lang="en-US" dirty="0"/>
              <a:t>Time complexity:</a:t>
            </a:r>
          </a:p>
          <a:p>
            <a:endParaRPr lang="en-US" dirty="0"/>
          </a:p>
          <a:p>
            <a:r>
              <a:rPr lang="en-US" dirty="0"/>
              <a:t>Space complexity:</a:t>
            </a:r>
          </a:p>
          <a:p>
            <a:endParaRPr lang="en-US" dirty="0"/>
          </a:p>
          <a:p>
            <a:r>
              <a:rPr lang="en-US" dirty="0"/>
              <a:t>In order to achieve better bounds, need to find ways to speed up algorithm and reduce memory usage.</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1282A86-4D37-8D09-433A-ABE79F7D357D}"/>
              </a:ext>
            </a:extLst>
          </p:cNvPr>
          <p:cNvSpPr>
            <a:spLocks noGrp="1"/>
          </p:cNvSpPr>
          <p:nvPr>
            <p:ph type="sldNum" sz="quarter" idx="10"/>
          </p:nvPr>
        </p:nvSpPr>
        <p:spPr/>
        <p:txBody>
          <a:bodyPr/>
          <a:lstStyle/>
          <a:p>
            <a:fld id="{AFD18194-60D7-4174-AD2A-292A695B23D6}" type="slidenum">
              <a:rPr lang="en-US" smtClean="0"/>
              <a:pPr/>
              <a:t>29</a:t>
            </a:fld>
            <a:endParaRPr lang="en-US"/>
          </a:p>
        </p:txBody>
      </p:sp>
      <p:pic>
        <p:nvPicPr>
          <p:cNvPr id="6" name="Picture 5">
            <a:extLst>
              <a:ext uri="{FF2B5EF4-FFF2-40B4-BE49-F238E27FC236}">
                <a16:creationId xmlns:a16="http://schemas.microsoft.com/office/drawing/2014/main" id="{C489B2C9-8C8A-73FD-A6E0-882B9650B930}"/>
              </a:ext>
            </a:extLst>
          </p:cNvPr>
          <p:cNvPicPr>
            <a:picLocks noChangeAspect="1"/>
          </p:cNvPicPr>
          <p:nvPr/>
        </p:nvPicPr>
        <p:blipFill rotWithShape="1">
          <a:blip r:embed="rId3"/>
          <a:srcRect t="11624" b="1"/>
          <a:stretch/>
        </p:blipFill>
        <p:spPr>
          <a:xfrm>
            <a:off x="3373297" y="1524000"/>
            <a:ext cx="1415014" cy="447954"/>
          </a:xfrm>
          <a:prstGeom prst="rect">
            <a:avLst/>
          </a:prstGeom>
        </p:spPr>
      </p:pic>
      <p:pic>
        <p:nvPicPr>
          <p:cNvPr id="8" name="Picture 7">
            <a:extLst>
              <a:ext uri="{FF2B5EF4-FFF2-40B4-BE49-F238E27FC236}">
                <a16:creationId xmlns:a16="http://schemas.microsoft.com/office/drawing/2014/main" id="{A87E95E1-84F0-C2B7-0109-990278B861A6}"/>
              </a:ext>
            </a:extLst>
          </p:cNvPr>
          <p:cNvPicPr>
            <a:picLocks noChangeAspect="1"/>
          </p:cNvPicPr>
          <p:nvPr/>
        </p:nvPicPr>
        <p:blipFill>
          <a:blip r:embed="rId4"/>
          <a:stretch>
            <a:fillRect/>
          </a:stretch>
        </p:blipFill>
        <p:spPr>
          <a:xfrm>
            <a:off x="3511301" y="2525930"/>
            <a:ext cx="1415014" cy="495493"/>
          </a:xfrm>
          <a:prstGeom prst="rect">
            <a:avLst/>
          </a:prstGeom>
        </p:spPr>
      </p:pic>
      <p:sp>
        <p:nvSpPr>
          <p:cNvPr id="9" name="TextBox 8">
            <a:extLst>
              <a:ext uri="{FF2B5EF4-FFF2-40B4-BE49-F238E27FC236}">
                <a16:creationId xmlns:a16="http://schemas.microsoft.com/office/drawing/2014/main" id="{C23BF193-A592-FDF7-BE05-13F12A9C0F2F}"/>
              </a:ext>
            </a:extLst>
          </p:cNvPr>
          <p:cNvSpPr txBox="1"/>
          <p:nvPr/>
        </p:nvSpPr>
        <p:spPr>
          <a:xfrm>
            <a:off x="5860026" y="2141212"/>
            <a:ext cx="914400" cy="914400"/>
          </a:xfrm>
          <a:prstGeom prst="rect">
            <a:avLst/>
          </a:prstGeom>
          <a:noFill/>
        </p:spPr>
        <p:txBody>
          <a:bodyPr wrap="none" rtlCol="0">
            <a:noAutofit/>
          </a:bodyPr>
          <a:lstStyle/>
          <a:p>
            <a:pPr algn="ctr"/>
            <a:endParaRPr lang="en-US" sz="1600" dirty="0" err="1"/>
          </a:p>
        </p:txBody>
      </p:sp>
    </p:spTree>
    <p:extLst>
      <p:ext uri="{BB962C8B-B14F-4D97-AF65-F5344CB8AC3E}">
        <p14:creationId xmlns:p14="http://schemas.microsoft.com/office/powerpoint/2010/main" val="33750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357B-5831-2FCE-127E-9D2BDE22B4C3}"/>
              </a:ext>
            </a:extLst>
          </p:cNvPr>
          <p:cNvSpPr>
            <a:spLocks noGrp="1"/>
          </p:cNvSpPr>
          <p:nvPr>
            <p:ph type="title"/>
          </p:nvPr>
        </p:nvSpPr>
        <p:spPr/>
        <p:txBody>
          <a:bodyPr/>
          <a:lstStyle/>
          <a:p>
            <a:r>
              <a:rPr lang="en-US" dirty="0"/>
              <a:t>(Longest Common) Subsequences</a:t>
            </a:r>
          </a:p>
        </p:txBody>
      </p:sp>
      <p:sp>
        <p:nvSpPr>
          <p:cNvPr id="3" name="Slide Number Placeholder 2">
            <a:extLst>
              <a:ext uri="{FF2B5EF4-FFF2-40B4-BE49-F238E27FC236}">
                <a16:creationId xmlns:a16="http://schemas.microsoft.com/office/drawing/2014/main" id="{91598336-312B-0BAA-C0E9-0D22729B79EA}"/>
              </a:ext>
            </a:extLst>
          </p:cNvPr>
          <p:cNvSpPr>
            <a:spLocks noGrp="1"/>
          </p:cNvSpPr>
          <p:nvPr>
            <p:ph type="sldNum" sz="quarter" idx="10"/>
          </p:nvPr>
        </p:nvSpPr>
        <p:spPr/>
        <p:txBody>
          <a:bodyPr/>
          <a:lstStyle/>
          <a:p>
            <a:fld id="{AFD18194-60D7-4174-AD2A-292A695B23D6}" type="slidenum">
              <a:rPr lang="en-US" smtClean="0"/>
              <a:t>3</a:t>
            </a:fld>
            <a:endParaRPr lang="en-US"/>
          </a:p>
        </p:txBody>
      </p:sp>
      <p:sp>
        <p:nvSpPr>
          <p:cNvPr id="5" name="TextBox 4">
            <a:extLst>
              <a:ext uri="{FF2B5EF4-FFF2-40B4-BE49-F238E27FC236}">
                <a16:creationId xmlns:a16="http://schemas.microsoft.com/office/drawing/2014/main" id="{A615FE38-1F12-31FF-C211-092ECA2DC1B8}"/>
              </a:ext>
            </a:extLst>
          </p:cNvPr>
          <p:cNvSpPr txBox="1"/>
          <p:nvPr/>
        </p:nvSpPr>
        <p:spPr>
          <a:xfrm>
            <a:off x="3048000" y="3251708"/>
            <a:ext cx="6096000" cy="369332"/>
          </a:xfrm>
          <a:prstGeom prst="rect">
            <a:avLst/>
          </a:prstGeom>
          <a:noFill/>
        </p:spPr>
        <p:txBody>
          <a:bodyPr wrap="square">
            <a:spAutoFit/>
          </a:bodyPr>
          <a:lstStyle/>
          <a:p>
            <a:endParaRPr lang="en-US" dirty="0"/>
          </a:p>
        </p:txBody>
      </p:sp>
      <p:sp>
        <p:nvSpPr>
          <p:cNvPr id="6" name="TextBox 5">
            <a:extLst>
              <a:ext uri="{FF2B5EF4-FFF2-40B4-BE49-F238E27FC236}">
                <a16:creationId xmlns:a16="http://schemas.microsoft.com/office/drawing/2014/main" id="{B3AD4490-4CB8-50AE-3C4F-ECEDF5CF42C0}"/>
              </a:ext>
            </a:extLst>
          </p:cNvPr>
          <p:cNvSpPr txBox="1"/>
          <p:nvPr/>
        </p:nvSpPr>
        <p:spPr>
          <a:xfrm>
            <a:off x="1752601" y="1750249"/>
            <a:ext cx="2369574" cy="609493"/>
          </a:xfrm>
          <a:prstGeom prst="rect">
            <a:avLst/>
          </a:prstGeom>
          <a:noFill/>
        </p:spPr>
        <p:txBody>
          <a:bodyPr wrap="none" rtlCol="0">
            <a:noAutofit/>
          </a:bodyPr>
          <a:lstStyle/>
          <a:p>
            <a:pPr algn="ctr"/>
            <a:r>
              <a:rPr lang="en-US" sz="3200" dirty="0">
                <a:solidFill>
                  <a:srgbClr val="FF0000"/>
                </a:solidFill>
              </a:rPr>
              <a:t>m</a:t>
            </a:r>
            <a:r>
              <a:rPr lang="en-US" sz="3200" dirty="0"/>
              <a:t>ath</a:t>
            </a:r>
            <a:r>
              <a:rPr lang="en-US" sz="3200" dirty="0">
                <a:solidFill>
                  <a:srgbClr val="FF0000"/>
                </a:solidFill>
              </a:rPr>
              <a:t>e</a:t>
            </a:r>
            <a:r>
              <a:rPr lang="en-US" sz="3200" dirty="0"/>
              <a:t>m</a:t>
            </a:r>
            <a:r>
              <a:rPr lang="en-US" sz="3200" dirty="0">
                <a:solidFill>
                  <a:srgbClr val="FF0000"/>
                </a:solidFill>
              </a:rPr>
              <a:t>at</a:t>
            </a:r>
            <a:r>
              <a:rPr lang="en-US" sz="3200" dirty="0"/>
              <a:t>ic</a:t>
            </a:r>
            <a:r>
              <a:rPr lang="en-US" sz="3200" dirty="0">
                <a:solidFill>
                  <a:srgbClr val="FF0000"/>
                </a:solidFill>
              </a:rPr>
              <a:t>s</a:t>
            </a:r>
          </a:p>
        </p:txBody>
      </p:sp>
      <p:sp>
        <p:nvSpPr>
          <p:cNvPr id="7" name="TextBox 6">
            <a:extLst>
              <a:ext uri="{FF2B5EF4-FFF2-40B4-BE49-F238E27FC236}">
                <a16:creationId xmlns:a16="http://schemas.microsoft.com/office/drawing/2014/main" id="{347FAB4F-6441-C705-F071-8E09FDC20936}"/>
              </a:ext>
            </a:extLst>
          </p:cNvPr>
          <p:cNvSpPr txBox="1"/>
          <p:nvPr/>
        </p:nvSpPr>
        <p:spPr>
          <a:xfrm>
            <a:off x="4498257" y="3251708"/>
            <a:ext cx="2369574" cy="914400"/>
          </a:xfrm>
          <a:prstGeom prst="rect">
            <a:avLst/>
          </a:prstGeom>
          <a:noFill/>
        </p:spPr>
        <p:txBody>
          <a:bodyPr wrap="none" rtlCol="0">
            <a:noAutofit/>
          </a:bodyPr>
          <a:lstStyle/>
          <a:p>
            <a:pPr algn="ctr"/>
            <a:r>
              <a:rPr lang="en-US" sz="3200" dirty="0" err="1">
                <a:solidFill>
                  <a:schemeClr val="accent3"/>
                </a:solidFill>
              </a:rPr>
              <a:t>mteic</a:t>
            </a:r>
            <a:endParaRPr lang="en-US" sz="3200" dirty="0">
              <a:solidFill>
                <a:schemeClr val="accent3"/>
              </a:solidFill>
            </a:endParaRPr>
          </a:p>
        </p:txBody>
      </p:sp>
      <p:sp>
        <p:nvSpPr>
          <p:cNvPr id="8" name="TextBox 7">
            <a:extLst>
              <a:ext uri="{FF2B5EF4-FFF2-40B4-BE49-F238E27FC236}">
                <a16:creationId xmlns:a16="http://schemas.microsoft.com/office/drawing/2014/main" id="{CB0EA7E0-760B-D956-02FD-4C47BEB33CD6}"/>
              </a:ext>
            </a:extLst>
          </p:cNvPr>
          <p:cNvSpPr txBox="1"/>
          <p:nvPr/>
        </p:nvSpPr>
        <p:spPr>
          <a:xfrm>
            <a:off x="7388942" y="1748306"/>
            <a:ext cx="2369574" cy="609493"/>
          </a:xfrm>
          <a:prstGeom prst="rect">
            <a:avLst/>
          </a:prstGeom>
          <a:noFill/>
        </p:spPr>
        <p:txBody>
          <a:bodyPr wrap="none" rtlCol="0">
            <a:noAutofit/>
          </a:bodyPr>
          <a:lstStyle/>
          <a:p>
            <a:pPr algn="ctr"/>
            <a:r>
              <a:rPr lang="en-US" sz="3200" dirty="0"/>
              <a:t>co</a:t>
            </a:r>
            <a:r>
              <a:rPr lang="en-US" sz="3200" dirty="0">
                <a:solidFill>
                  <a:srgbClr val="FF0000"/>
                </a:solidFill>
              </a:rPr>
              <a:t>m</a:t>
            </a:r>
            <a:r>
              <a:rPr lang="en-US" sz="3200" dirty="0"/>
              <a:t>p</a:t>
            </a:r>
            <a:r>
              <a:rPr lang="en-US" sz="3200" dirty="0">
                <a:solidFill>
                  <a:srgbClr val="FF0000"/>
                </a:solidFill>
              </a:rPr>
              <a:t>u</a:t>
            </a:r>
            <a:r>
              <a:rPr lang="en-US" sz="3200" dirty="0"/>
              <a:t>ter </a:t>
            </a:r>
            <a:r>
              <a:rPr lang="en-US" sz="3200" dirty="0">
                <a:solidFill>
                  <a:srgbClr val="FF0000"/>
                </a:solidFill>
              </a:rPr>
              <a:t>s</a:t>
            </a:r>
            <a:r>
              <a:rPr lang="en-US" sz="3200" dirty="0"/>
              <a:t>c</a:t>
            </a:r>
            <a:r>
              <a:rPr lang="en-US" sz="3200" dirty="0">
                <a:solidFill>
                  <a:srgbClr val="FF0000"/>
                </a:solidFill>
              </a:rPr>
              <a:t>i</a:t>
            </a:r>
            <a:r>
              <a:rPr lang="en-US" sz="3200" dirty="0"/>
              <a:t>en</a:t>
            </a:r>
            <a:r>
              <a:rPr lang="en-US" sz="3200" dirty="0">
                <a:solidFill>
                  <a:srgbClr val="FF0000"/>
                </a:solidFill>
              </a:rPr>
              <a:t>c</a:t>
            </a:r>
            <a:r>
              <a:rPr lang="en-US" sz="3200" dirty="0"/>
              <a:t>e</a:t>
            </a:r>
          </a:p>
        </p:txBody>
      </p:sp>
      <p:sp>
        <p:nvSpPr>
          <p:cNvPr id="9" name="TextBox 8">
            <a:extLst>
              <a:ext uri="{FF2B5EF4-FFF2-40B4-BE49-F238E27FC236}">
                <a16:creationId xmlns:a16="http://schemas.microsoft.com/office/drawing/2014/main" id="{75D803B4-4187-8CFC-DC81-3D9714B5DE3E}"/>
              </a:ext>
            </a:extLst>
          </p:cNvPr>
          <p:cNvSpPr txBox="1"/>
          <p:nvPr/>
        </p:nvSpPr>
        <p:spPr>
          <a:xfrm>
            <a:off x="449826" y="3163840"/>
            <a:ext cx="2369574" cy="914400"/>
          </a:xfrm>
          <a:prstGeom prst="rect">
            <a:avLst/>
          </a:prstGeom>
          <a:noFill/>
        </p:spPr>
        <p:txBody>
          <a:bodyPr wrap="none" rtlCol="0">
            <a:noAutofit/>
          </a:bodyPr>
          <a:lstStyle/>
          <a:p>
            <a:pPr algn="ctr"/>
            <a:r>
              <a:rPr lang="en-US" sz="3200" dirty="0">
                <a:solidFill>
                  <a:srgbClr val="FF0000"/>
                </a:solidFill>
              </a:rPr>
              <a:t>meats</a:t>
            </a:r>
          </a:p>
        </p:txBody>
      </p:sp>
      <p:sp>
        <p:nvSpPr>
          <p:cNvPr id="10" name="TextBox 9">
            <a:extLst>
              <a:ext uri="{FF2B5EF4-FFF2-40B4-BE49-F238E27FC236}">
                <a16:creationId xmlns:a16="http://schemas.microsoft.com/office/drawing/2014/main" id="{2594ACCB-E5F3-87E7-CCF3-4FA19E6C4910}"/>
              </a:ext>
            </a:extLst>
          </p:cNvPr>
          <p:cNvSpPr txBox="1"/>
          <p:nvPr/>
        </p:nvSpPr>
        <p:spPr>
          <a:xfrm>
            <a:off x="8453283" y="3163840"/>
            <a:ext cx="2369574" cy="914400"/>
          </a:xfrm>
          <a:prstGeom prst="rect">
            <a:avLst/>
          </a:prstGeom>
          <a:noFill/>
        </p:spPr>
        <p:txBody>
          <a:bodyPr wrap="none" rtlCol="0">
            <a:noAutofit/>
          </a:bodyPr>
          <a:lstStyle/>
          <a:p>
            <a:pPr algn="ctr"/>
            <a:r>
              <a:rPr lang="en-US" sz="3200" dirty="0">
                <a:solidFill>
                  <a:srgbClr val="FF0000"/>
                </a:solidFill>
              </a:rPr>
              <a:t>music</a:t>
            </a:r>
          </a:p>
        </p:txBody>
      </p:sp>
      <p:cxnSp>
        <p:nvCxnSpPr>
          <p:cNvPr id="15" name="Connector: Elbow 14">
            <a:extLst>
              <a:ext uri="{FF2B5EF4-FFF2-40B4-BE49-F238E27FC236}">
                <a16:creationId xmlns:a16="http://schemas.microsoft.com/office/drawing/2014/main" id="{012F532B-9F9A-E6CF-D199-3EDA2153091B}"/>
              </a:ext>
            </a:extLst>
          </p:cNvPr>
          <p:cNvCxnSpPr>
            <a:cxnSpLocks/>
            <a:stCxn id="6" idx="2"/>
            <a:endCxn id="9" idx="0"/>
          </p:cNvCxnSpPr>
          <p:nvPr/>
        </p:nvCxnSpPr>
        <p:spPr>
          <a:xfrm rot="5400000">
            <a:off x="1883952" y="2110404"/>
            <a:ext cx="804098" cy="1302775"/>
          </a:xfrm>
          <a:prstGeom prst="bent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4CD42FBD-C5D3-2F4C-87AA-9C43858351EF}"/>
              </a:ext>
            </a:extLst>
          </p:cNvPr>
          <p:cNvCxnSpPr>
            <a:cxnSpLocks/>
            <a:stCxn id="8" idx="2"/>
            <a:endCxn id="10" idx="0"/>
          </p:cNvCxnSpPr>
          <p:nvPr/>
        </p:nvCxnSpPr>
        <p:spPr>
          <a:xfrm rot="16200000" flipH="1">
            <a:off x="8702879" y="2228648"/>
            <a:ext cx="806041" cy="1064341"/>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CAC04F9C-2869-C003-48CE-32800F57CD26}"/>
              </a:ext>
            </a:extLst>
          </p:cNvPr>
          <p:cNvCxnSpPr>
            <a:cxnSpLocks/>
            <a:stCxn id="6" idx="2"/>
            <a:endCxn id="7" idx="0"/>
          </p:cNvCxnSpPr>
          <p:nvPr/>
        </p:nvCxnSpPr>
        <p:spPr>
          <a:xfrm rot="16200000" flipH="1">
            <a:off x="3864233" y="1432897"/>
            <a:ext cx="891966" cy="2745656"/>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1C587B91-CDC6-C63B-8701-C47D720437C2}"/>
              </a:ext>
            </a:extLst>
          </p:cNvPr>
          <p:cNvCxnSpPr>
            <a:cxnSpLocks/>
            <a:stCxn id="8" idx="2"/>
            <a:endCxn id="7" idx="0"/>
          </p:cNvCxnSpPr>
          <p:nvPr/>
        </p:nvCxnSpPr>
        <p:spPr>
          <a:xfrm rot="5400000">
            <a:off x="6681433" y="1359411"/>
            <a:ext cx="893909" cy="2890685"/>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13AD143C-74B5-672B-D3DD-E9BA2EB97774}"/>
              </a:ext>
            </a:extLst>
          </p:cNvPr>
          <p:cNvSpPr txBox="1"/>
          <p:nvPr/>
        </p:nvSpPr>
        <p:spPr>
          <a:xfrm>
            <a:off x="4498257" y="4446317"/>
            <a:ext cx="2369574" cy="609493"/>
          </a:xfrm>
          <a:prstGeom prst="rect">
            <a:avLst/>
          </a:prstGeom>
          <a:noFill/>
        </p:spPr>
        <p:txBody>
          <a:bodyPr wrap="none" rtlCol="0">
            <a:noAutofit/>
          </a:bodyPr>
          <a:lstStyle/>
          <a:p>
            <a:pPr algn="ctr"/>
            <a:r>
              <a:rPr lang="en-US" sz="2400" dirty="0"/>
              <a:t>Longest Common Subsequence</a:t>
            </a:r>
          </a:p>
        </p:txBody>
      </p:sp>
      <p:sp>
        <p:nvSpPr>
          <p:cNvPr id="28" name="Right Brace 27">
            <a:extLst>
              <a:ext uri="{FF2B5EF4-FFF2-40B4-BE49-F238E27FC236}">
                <a16:creationId xmlns:a16="http://schemas.microsoft.com/office/drawing/2014/main" id="{B6A1AC8C-14A6-B4B7-8C29-D88833271453}"/>
              </a:ext>
            </a:extLst>
          </p:cNvPr>
          <p:cNvSpPr/>
          <p:nvPr/>
        </p:nvSpPr>
        <p:spPr>
          <a:xfrm rot="16200000">
            <a:off x="5424016" y="2068437"/>
            <a:ext cx="518056" cy="4237703"/>
          </a:xfrm>
          <a:prstGeom prst="righ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6300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27" grpId="0"/>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9D85-8E93-AAA5-0969-A54242A092B2}"/>
              </a:ext>
            </a:extLst>
          </p:cNvPr>
          <p:cNvSpPr>
            <a:spLocks noGrp="1"/>
          </p:cNvSpPr>
          <p:nvPr>
            <p:ph type="title"/>
          </p:nvPr>
        </p:nvSpPr>
        <p:spPr/>
        <p:txBody>
          <a:bodyPr/>
          <a:lstStyle/>
          <a:p>
            <a:r>
              <a:rPr lang="en-US" dirty="0"/>
              <a:t>Parallelization</a:t>
            </a:r>
          </a:p>
        </p:txBody>
      </p:sp>
      <p:sp>
        <p:nvSpPr>
          <p:cNvPr id="3" name="Content Placeholder 2">
            <a:extLst>
              <a:ext uri="{FF2B5EF4-FFF2-40B4-BE49-F238E27FC236}">
                <a16:creationId xmlns:a16="http://schemas.microsoft.com/office/drawing/2014/main" id="{A358E4C6-51B3-13F1-EEF4-BC028B5DE40B}"/>
              </a:ext>
            </a:extLst>
          </p:cNvPr>
          <p:cNvSpPr>
            <a:spLocks noGrp="1"/>
          </p:cNvSpPr>
          <p:nvPr>
            <p:ph idx="1"/>
          </p:nvPr>
        </p:nvSpPr>
        <p:spPr/>
        <p:txBody>
          <a:bodyPr/>
          <a:lstStyle/>
          <a:p>
            <a:r>
              <a:rPr lang="en-US" dirty="0"/>
              <a:t>Each coordinate of </a:t>
            </a:r>
            <a:r>
              <a:rPr lang="en-US" b="1" dirty="0" err="1"/>
              <a:t>v</a:t>
            </a:r>
            <a:r>
              <a:rPr lang="en-US" b="1" baseline="-25000" dirty="0" err="1"/>
              <a:t>d</a:t>
            </a:r>
            <a:r>
              <a:rPr lang="en-US" dirty="0"/>
              <a:t> can be computed independently of every other coordinate of </a:t>
            </a:r>
            <a:r>
              <a:rPr lang="en-US" b="1" dirty="0" err="1"/>
              <a:t>v</a:t>
            </a:r>
            <a:r>
              <a:rPr lang="en-US" b="1" baseline="-25000" dirty="0" err="1"/>
              <a:t>d</a:t>
            </a:r>
            <a:endParaRPr lang="en-US" dirty="0"/>
          </a:p>
        </p:txBody>
      </p:sp>
      <p:sp>
        <p:nvSpPr>
          <p:cNvPr id="4" name="Slide Number Placeholder 3">
            <a:extLst>
              <a:ext uri="{FF2B5EF4-FFF2-40B4-BE49-F238E27FC236}">
                <a16:creationId xmlns:a16="http://schemas.microsoft.com/office/drawing/2014/main" id="{ECA139AA-1F4A-7EEF-5C9A-E9B69DFFCCDA}"/>
              </a:ext>
            </a:extLst>
          </p:cNvPr>
          <p:cNvSpPr>
            <a:spLocks noGrp="1"/>
          </p:cNvSpPr>
          <p:nvPr>
            <p:ph type="sldNum" sz="quarter" idx="10"/>
          </p:nvPr>
        </p:nvSpPr>
        <p:spPr/>
        <p:txBody>
          <a:bodyPr/>
          <a:lstStyle/>
          <a:p>
            <a:fld id="{AFD18194-60D7-4174-AD2A-292A695B23D6}" type="slidenum">
              <a:rPr lang="en-US" smtClean="0"/>
              <a:pPr/>
              <a:t>30</a:t>
            </a:fld>
            <a:endParaRPr lang="en-US"/>
          </a:p>
        </p:txBody>
      </p:sp>
      <p:pic>
        <p:nvPicPr>
          <p:cNvPr id="5" name="Picture 4">
            <a:extLst>
              <a:ext uri="{FF2B5EF4-FFF2-40B4-BE49-F238E27FC236}">
                <a16:creationId xmlns:a16="http://schemas.microsoft.com/office/drawing/2014/main" id="{47135605-A57A-3D11-F1CD-17D5FF76BD8C}"/>
              </a:ext>
            </a:extLst>
          </p:cNvPr>
          <p:cNvPicPr>
            <a:picLocks noChangeAspect="1"/>
          </p:cNvPicPr>
          <p:nvPr/>
        </p:nvPicPr>
        <p:blipFill rotWithShape="1">
          <a:blip r:embed="rId3"/>
          <a:srcRect t="27245" b="65348"/>
          <a:stretch/>
        </p:blipFill>
        <p:spPr>
          <a:xfrm>
            <a:off x="609600" y="2612923"/>
            <a:ext cx="6782747" cy="343638"/>
          </a:xfrm>
          <a:prstGeom prst="rect">
            <a:avLst/>
          </a:prstGeom>
        </p:spPr>
      </p:pic>
      <p:pic>
        <p:nvPicPr>
          <p:cNvPr id="7" name="Picture 6">
            <a:extLst>
              <a:ext uri="{FF2B5EF4-FFF2-40B4-BE49-F238E27FC236}">
                <a16:creationId xmlns:a16="http://schemas.microsoft.com/office/drawing/2014/main" id="{40DBEE0F-7507-883C-84DA-91648A289D90}"/>
              </a:ext>
            </a:extLst>
          </p:cNvPr>
          <p:cNvPicPr>
            <a:picLocks noChangeAspect="1"/>
          </p:cNvPicPr>
          <p:nvPr/>
        </p:nvPicPr>
        <p:blipFill>
          <a:blip r:embed="rId4"/>
          <a:stretch>
            <a:fillRect/>
          </a:stretch>
        </p:blipFill>
        <p:spPr>
          <a:xfrm>
            <a:off x="3004819" y="3453132"/>
            <a:ext cx="3541142" cy="511610"/>
          </a:xfrm>
          <a:prstGeom prst="rect">
            <a:avLst/>
          </a:prstGeom>
        </p:spPr>
      </p:pic>
      <p:cxnSp>
        <p:nvCxnSpPr>
          <p:cNvPr id="10" name="Straight Arrow Connector 9">
            <a:extLst>
              <a:ext uri="{FF2B5EF4-FFF2-40B4-BE49-F238E27FC236}">
                <a16:creationId xmlns:a16="http://schemas.microsoft.com/office/drawing/2014/main" id="{A26A148A-7228-E656-3D29-E76A620CC001}"/>
              </a:ext>
            </a:extLst>
          </p:cNvPr>
          <p:cNvCxnSpPr>
            <a:cxnSpLocks/>
          </p:cNvCxnSpPr>
          <p:nvPr/>
        </p:nvCxnSpPr>
        <p:spPr>
          <a:xfrm>
            <a:off x="2819400" y="2967576"/>
            <a:ext cx="259080" cy="502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CE21AE-4384-CED9-72C4-50C1267E7E72}"/>
              </a:ext>
            </a:extLst>
          </p:cNvPr>
          <p:cNvPicPr>
            <a:picLocks noChangeAspect="1"/>
          </p:cNvPicPr>
          <p:nvPr/>
        </p:nvPicPr>
        <p:blipFill>
          <a:blip r:embed="rId5"/>
          <a:stretch>
            <a:fillRect/>
          </a:stretch>
        </p:blipFill>
        <p:spPr>
          <a:xfrm>
            <a:off x="4561840" y="4193397"/>
            <a:ext cx="3750379" cy="2475374"/>
          </a:xfrm>
          <a:prstGeom prst="rect">
            <a:avLst/>
          </a:prstGeom>
        </p:spPr>
      </p:pic>
      <p:cxnSp>
        <p:nvCxnSpPr>
          <p:cNvPr id="12" name="Straight Arrow Connector 11">
            <a:extLst>
              <a:ext uri="{FF2B5EF4-FFF2-40B4-BE49-F238E27FC236}">
                <a16:creationId xmlns:a16="http://schemas.microsoft.com/office/drawing/2014/main" id="{B3644F29-0659-59B4-B54B-C41B8602A43F}"/>
              </a:ext>
            </a:extLst>
          </p:cNvPr>
          <p:cNvCxnSpPr>
            <a:cxnSpLocks/>
          </p:cNvCxnSpPr>
          <p:nvPr/>
        </p:nvCxnSpPr>
        <p:spPr>
          <a:xfrm>
            <a:off x="4079713" y="3907079"/>
            <a:ext cx="482127" cy="27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918431-14B8-2370-5184-7D62D62909B3}"/>
              </a:ext>
            </a:extLst>
          </p:cNvPr>
          <p:cNvSpPr/>
          <p:nvPr/>
        </p:nvSpPr>
        <p:spPr bwMode="auto">
          <a:xfrm>
            <a:off x="833120" y="2612923"/>
            <a:ext cx="4592320" cy="354653"/>
          </a:xfrm>
          <a:prstGeom prst="rect">
            <a:avLst/>
          </a:prstGeom>
          <a:noFill/>
          <a:ln w="28575" cap="sq" algn="ctr">
            <a:solidFill>
              <a:schemeClr val="bg2"/>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17" name="Picture 16">
            <a:extLst>
              <a:ext uri="{FF2B5EF4-FFF2-40B4-BE49-F238E27FC236}">
                <a16:creationId xmlns:a16="http://schemas.microsoft.com/office/drawing/2014/main" id="{453D05F3-7041-898D-FF02-C12D4B73F297}"/>
              </a:ext>
            </a:extLst>
          </p:cNvPr>
          <p:cNvPicPr>
            <a:picLocks noChangeAspect="1"/>
          </p:cNvPicPr>
          <p:nvPr/>
        </p:nvPicPr>
        <p:blipFill rotWithShape="1">
          <a:blip r:embed="rId3"/>
          <a:srcRect t="27245" b="30103"/>
          <a:stretch/>
        </p:blipFill>
        <p:spPr>
          <a:xfrm>
            <a:off x="609600" y="2612923"/>
            <a:ext cx="6782747" cy="1978742"/>
          </a:xfrm>
          <a:prstGeom prst="rect">
            <a:avLst/>
          </a:prstGeom>
        </p:spPr>
      </p:pic>
    </p:spTree>
    <p:extLst>
      <p:ext uri="{BB962C8B-B14F-4D97-AF65-F5344CB8AC3E}">
        <p14:creationId xmlns:p14="http://schemas.microsoft.com/office/powerpoint/2010/main" val="189034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9D85-8E93-AAA5-0969-A54242A092B2}"/>
              </a:ext>
            </a:extLst>
          </p:cNvPr>
          <p:cNvSpPr>
            <a:spLocks noGrp="1"/>
          </p:cNvSpPr>
          <p:nvPr>
            <p:ph type="title"/>
          </p:nvPr>
        </p:nvSpPr>
        <p:spPr/>
        <p:txBody>
          <a:bodyPr/>
          <a:lstStyle/>
          <a:p>
            <a:r>
              <a:rPr lang="en-US" dirty="0"/>
              <a:t>Parallelization</a:t>
            </a:r>
          </a:p>
        </p:txBody>
      </p:sp>
      <p:sp>
        <p:nvSpPr>
          <p:cNvPr id="3" name="Content Placeholder 2">
            <a:extLst>
              <a:ext uri="{FF2B5EF4-FFF2-40B4-BE49-F238E27FC236}">
                <a16:creationId xmlns:a16="http://schemas.microsoft.com/office/drawing/2014/main" id="{A358E4C6-51B3-13F1-EEF4-BC028B5DE40B}"/>
              </a:ext>
            </a:extLst>
          </p:cNvPr>
          <p:cNvSpPr>
            <a:spLocks noGrp="1"/>
          </p:cNvSpPr>
          <p:nvPr>
            <p:ph idx="1"/>
          </p:nvPr>
        </p:nvSpPr>
        <p:spPr>
          <a:xfrm>
            <a:off x="609600" y="1524000"/>
            <a:ext cx="10972800" cy="884997"/>
          </a:xfrm>
        </p:spPr>
        <p:txBody>
          <a:bodyPr/>
          <a:lstStyle/>
          <a:p>
            <a:r>
              <a:rPr lang="en-US" dirty="0"/>
              <a:t>Each coordinate of </a:t>
            </a:r>
            <a:r>
              <a:rPr lang="en-US" b="1" dirty="0" err="1"/>
              <a:t>v</a:t>
            </a:r>
            <a:r>
              <a:rPr lang="en-US" b="1" baseline="-25000" dirty="0" err="1"/>
              <a:t>d</a:t>
            </a:r>
            <a:r>
              <a:rPr lang="en-US" dirty="0"/>
              <a:t> can be computed independently of every other coordinate of </a:t>
            </a:r>
            <a:r>
              <a:rPr lang="en-US" b="1" dirty="0" err="1"/>
              <a:t>v</a:t>
            </a:r>
            <a:r>
              <a:rPr lang="en-US" b="1" baseline="-25000" dirty="0" err="1"/>
              <a:t>d</a:t>
            </a:r>
            <a:endParaRPr lang="en-US" b="1" baseline="-25000" dirty="0"/>
          </a:p>
          <a:p>
            <a:endParaRPr lang="en-US" b="1" baseline="-25000" dirty="0"/>
          </a:p>
          <a:p>
            <a:endParaRPr lang="en-US" b="1" baseline="-25000" dirty="0"/>
          </a:p>
          <a:p>
            <a:endParaRPr lang="en-US" b="1" baseline="-25000" dirty="0"/>
          </a:p>
          <a:p>
            <a:endParaRPr lang="en-US" b="1" baseline="-25000" dirty="0"/>
          </a:p>
          <a:p>
            <a:endParaRPr lang="en-US" b="1" baseline="-25000" dirty="0"/>
          </a:p>
          <a:p>
            <a:endParaRPr lang="en-US" b="1" baseline="-25000" dirty="0"/>
          </a:p>
          <a:p>
            <a:endParaRPr lang="en-US" b="1" baseline="-25000" dirty="0"/>
          </a:p>
          <a:p>
            <a:endParaRPr lang="en-US" b="1" baseline="-25000" dirty="0"/>
          </a:p>
        </p:txBody>
      </p:sp>
      <p:sp>
        <p:nvSpPr>
          <p:cNvPr id="4" name="Slide Number Placeholder 3">
            <a:extLst>
              <a:ext uri="{FF2B5EF4-FFF2-40B4-BE49-F238E27FC236}">
                <a16:creationId xmlns:a16="http://schemas.microsoft.com/office/drawing/2014/main" id="{ECA139AA-1F4A-7EEF-5C9A-E9B69DFFCCDA}"/>
              </a:ext>
            </a:extLst>
          </p:cNvPr>
          <p:cNvSpPr>
            <a:spLocks noGrp="1"/>
          </p:cNvSpPr>
          <p:nvPr>
            <p:ph type="sldNum" sz="quarter" idx="10"/>
          </p:nvPr>
        </p:nvSpPr>
        <p:spPr/>
        <p:txBody>
          <a:bodyPr/>
          <a:lstStyle/>
          <a:p>
            <a:fld id="{AFD18194-60D7-4174-AD2A-292A695B23D6}" type="slidenum">
              <a:rPr lang="en-US" smtClean="0"/>
              <a:pPr/>
              <a:t>31</a:t>
            </a:fld>
            <a:endParaRPr lang="en-US"/>
          </a:p>
        </p:txBody>
      </p:sp>
      <p:pic>
        <p:nvPicPr>
          <p:cNvPr id="5" name="Picture 4">
            <a:extLst>
              <a:ext uri="{FF2B5EF4-FFF2-40B4-BE49-F238E27FC236}">
                <a16:creationId xmlns:a16="http://schemas.microsoft.com/office/drawing/2014/main" id="{47135605-A57A-3D11-F1CD-17D5FF76BD8C}"/>
              </a:ext>
            </a:extLst>
          </p:cNvPr>
          <p:cNvPicPr>
            <a:picLocks noChangeAspect="1"/>
          </p:cNvPicPr>
          <p:nvPr/>
        </p:nvPicPr>
        <p:blipFill rotWithShape="1">
          <a:blip r:embed="rId3"/>
          <a:srcRect t="27245" b="65348"/>
          <a:stretch/>
        </p:blipFill>
        <p:spPr>
          <a:xfrm>
            <a:off x="609600" y="2612923"/>
            <a:ext cx="6782747" cy="343638"/>
          </a:xfrm>
          <a:prstGeom prst="rect">
            <a:avLst/>
          </a:prstGeom>
        </p:spPr>
      </p:pic>
      <p:pic>
        <p:nvPicPr>
          <p:cNvPr id="7" name="Picture 6">
            <a:extLst>
              <a:ext uri="{FF2B5EF4-FFF2-40B4-BE49-F238E27FC236}">
                <a16:creationId xmlns:a16="http://schemas.microsoft.com/office/drawing/2014/main" id="{40DBEE0F-7507-883C-84DA-91648A289D90}"/>
              </a:ext>
            </a:extLst>
          </p:cNvPr>
          <p:cNvPicPr>
            <a:picLocks noChangeAspect="1"/>
          </p:cNvPicPr>
          <p:nvPr/>
        </p:nvPicPr>
        <p:blipFill>
          <a:blip r:embed="rId4"/>
          <a:stretch>
            <a:fillRect/>
          </a:stretch>
        </p:blipFill>
        <p:spPr>
          <a:xfrm>
            <a:off x="3004819" y="3453132"/>
            <a:ext cx="3541142" cy="511610"/>
          </a:xfrm>
          <a:prstGeom prst="rect">
            <a:avLst/>
          </a:prstGeom>
        </p:spPr>
      </p:pic>
      <p:pic>
        <p:nvPicPr>
          <p:cNvPr id="8" name="Picture 7">
            <a:extLst>
              <a:ext uri="{FF2B5EF4-FFF2-40B4-BE49-F238E27FC236}">
                <a16:creationId xmlns:a16="http://schemas.microsoft.com/office/drawing/2014/main" id="{BD26761E-5BC2-BD6E-DE60-69ECE4A234AE}"/>
              </a:ext>
            </a:extLst>
          </p:cNvPr>
          <p:cNvPicPr>
            <a:picLocks noChangeAspect="1"/>
          </p:cNvPicPr>
          <p:nvPr/>
        </p:nvPicPr>
        <p:blipFill rotWithShape="1">
          <a:blip r:embed="rId3"/>
          <a:srcRect t="27245" b="30103"/>
          <a:stretch/>
        </p:blipFill>
        <p:spPr>
          <a:xfrm>
            <a:off x="609600" y="2612923"/>
            <a:ext cx="6782747" cy="1978742"/>
          </a:xfrm>
          <a:prstGeom prst="rect">
            <a:avLst/>
          </a:prstGeom>
        </p:spPr>
      </p:pic>
      <p:pic>
        <p:nvPicPr>
          <p:cNvPr id="17" name="Graphic 16" descr="Checkmark with solid fill">
            <a:extLst>
              <a:ext uri="{FF2B5EF4-FFF2-40B4-BE49-F238E27FC236}">
                <a16:creationId xmlns:a16="http://schemas.microsoft.com/office/drawing/2014/main" id="{B0581FB7-4CD2-F31C-AC6C-1C79395EA5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06720" y="2555245"/>
            <a:ext cx="433068" cy="433068"/>
          </a:xfrm>
          <a:prstGeom prst="rect">
            <a:avLst/>
          </a:prstGeom>
        </p:spPr>
      </p:pic>
      <p:sp>
        <p:nvSpPr>
          <p:cNvPr id="18" name="Rectangle 17">
            <a:extLst>
              <a:ext uri="{FF2B5EF4-FFF2-40B4-BE49-F238E27FC236}">
                <a16:creationId xmlns:a16="http://schemas.microsoft.com/office/drawing/2014/main" id="{136D7562-F70B-6A32-9E78-B20AB42251D8}"/>
              </a:ext>
            </a:extLst>
          </p:cNvPr>
          <p:cNvSpPr/>
          <p:nvPr/>
        </p:nvSpPr>
        <p:spPr bwMode="auto">
          <a:xfrm>
            <a:off x="833120" y="2956561"/>
            <a:ext cx="4592320" cy="511610"/>
          </a:xfrm>
          <a:prstGeom prst="rect">
            <a:avLst/>
          </a:prstGeom>
          <a:noFill/>
          <a:ln w="28575" cap="sq" algn="ctr">
            <a:solidFill>
              <a:schemeClr val="bg2"/>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19" name="Graphic 18" descr="Checkmark with solid fill">
            <a:extLst>
              <a:ext uri="{FF2B5EF4-FFF2-40B4-BE49-F238E27FC236}">
                <a16:creationId xmlns:a16="http://schemas.microsoft.com/office/drawing/2014/main" id="{46C4D153-523F-4AB4-68C6-B4189D47FD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06720" y="2956561"/>
            <a:ext cx="433068" cy="433068"/>
          </a:xfrm>
          <a:prstGeom prst="rect">
            <a:avLst/>
          </a:prstGeom>
        </p:spPr>
      </p:pic>
      <p:sp>
        <p:nvSpPr>
          <p:cNvPr id="20" name="Rectangle 19">
            <a:extLst>
              <a:ext uri="{FF2B5EF4-FFF2-40B4-BE49-F238E27FC236}">
                <a16:creationId xmlns:a16="http://schemas.microsoft.com/office/drawing/2014/main" id="{95228A82-56DD-8317-D0E8-B6A63D589F8D}"/>
              </a:ext>
            </a:extLst>
          </p:cNvPr>
          <p:cNvSpPr/>
          <p:nvPr/>
        </p:nvSpPr>
        <p:spPr bwMode="auto">
          <a:xfrm>
            <a:off x="833120" y="3447307"/>
            <a:ext cx="6471920" cy="663683"/>
          </a:xfrm>
          <a:prstGeom prst="rect">
            <a:avLst/>
          </a:prstGeom>
          <a:noFill/>
          <a:ln w="28575" cap="sq" algn="ctr">
            <a:solidFill>
              <a:schemeClr val="bg2"/>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21" name="Graphic 20" descr="Checkmark with solid fill">
            <a:extLst>
              <a:ext uri="{FF2B5EF4-FFF2-40B4-BE49-F238E27FC236}">
                <a16:creationId xmlns:a16="http://schemas.microsoft.com/office/drawing/2014/main" id="{D41E3D1A-53DA-3666-6E01-1726C08445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12919" y="3521901"/>
            <a:ext cx="433068" cy="433068"/>
          </a:xfrm>
          <a:prstGeom prst="rect">
            <a:avLst/>
          </a:prstGeom>
        </p:spPr>
      </p:pic>
      <p:sp>
        <p:nvSpPr>
          <p:cNvPr id="22" name="Rectangle 21">
            <a:extLst>
              <a:ext uri="{FF2B5EF4-FFF2-40B4-BE49-F238E27FC236}">
                <a16:creationId xmlns:a16="http://schemas.microsoft.com/office/drawing/2014/main" id="{D5367F17-41B0-C708-33F1-85DFDBD59076}"/>
              </a:ext>
            </a:extLst>
          </p:cNvPr>
          <p:cNvSpPr/>
          <p:nvPr/>
        </p:nvSpPr>
        <p:spPr bwMode="auto">
          <a:xfrm>
            <a:off x="833120" y="4110991"/>
            <a:ext cx="4470400" cy="490745"/>
          </a:xfrm>
          <a:prstGeom prst="rect">
            <a:avLst/>
          </a:prstGeom>
          <a:noFill/>
          <a:ln w="28575" cap="sq" algn="ctr">
            <a:solidFill>
              <a:schemeClr val="bg2"/>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23" name="Graphic 22" descr="Checkmark with solid fill">
            <a:extLst>
              <a:ext uri="{FF2B5EF4-FFF2-40B4-BE49-F238E27FC236}">
                <a16:creationId xmlns:a16="http://schemas.microsoft.com/office/drawing/2014/main" id="{69D7EA57-8C54-2636-CF1B-2C6D3D16B7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25440" y="4105407"/>
            <a:ext cx="433068" cy="433068"/>
          </a:xfrm>
          <a:prstGeom prst="rect">
            <a:avLst/>
          </a:prstGeom>
        </p:spPr>
      </p:pic>
      <p:sp>
        <p:nvSpPr>
          <p:cNvPr id="24" name="Content Placeholder 2">
            <a:extLst>
              <a:ext uri="{FF2B5EF4-FFF2-40B4-BE49-F238E27FC236}">
                <a16:creationId xmlns:a16="http://schemas.microsoft.com/office/drawing/2014/main" id="{FAC5EDCD-619A-832D-9F16-80E586B0C203}"/>
              </a:ext>
            </a:extLst>
          </p:cNvPr>
          <p:cNvSpPr txBox="1">
            <a:spLocks/>
          </p:cNvSpPr>
          <p:nvPr/>
        </p:nvSpPr>
        <p:spPr>
          <a:xfrm>
            <a:off x="453388" y="5191238"/>
            <a:ext cx="10972800" cy="884997"/>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dirty="0"/>
              <a:t>Beyond here, we optimize only binary case.</a:t>
            </a:r>
          </a:p>
          <a:p>
            <a:endParaRPr lang="en-US" b="1" baseline="-25000" dirty="0"/>
          </a:p>
          <a:p>
            <a:endParaRPr lang="en-US" b="1" baseline="-25000" dirty="0"/>
          </a:p>
          <a:p>
            <a:endParaRPr lang="en-US" b="1" baseline="-25000" dirty="0"/>
          </a:p>
          <a:p>
            <a:endParaRPr lang="en-US" b="1" baseline="-25000" dirty="0"/>
          </a:p>
          <a:p>
            <a:endParaRPr lang="en-US" b="1" baseline="-25000" dirty="0"/>
          </a:p>
          <a:p>
            <a:endParaRPr lang="en-US" b="1" baseline="-25000" dirty="0"/>
          </a:p>
          <a:p>
            <a:endParaRPr lang="en-US" b="1" baseline="-25000" dirty="0"/>
          </a:p>
        </p:txBody>
      </p:sp>
    </p:spTree>
    <p:extLst>
      <p:ext uri="{BB962C8B-B14F-4D97-AF65-F5344CB8AC3E}">
        <p14:creationId xmlns:p14="http://schemas.microsoft.com/office/powerpoint/2010/main" val="355618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0" grpId="0" animBg="1"/>
      <p:bldP spid="20" grpId="1" animBg="1"/>
      <p:bldP spid="22" grpId="0" animBg="1"/>
      <p:bldP spid="22" grpId="1" animBg="1"/>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447E-F088-055D-3DC4-EBA9D408EB11}"/>
              </a:ext>
            </a:extLst>
          </p:cNvPr>
          <p:cNvSpPr>
            <a:spLocks noGrp="1"/>
          </p:cNvSpPr>
          <p:nvPr>
            <p:ph type="title"/>
          </p:nvPr>
        </p:nvSpPr>
        <p:spPr/>
        <p:txBody>
          <a:bodyPr/>
          <a:lstStyle/>
          <a:p>
            <a:r>
              <a:rPr lang="en-US" dirty="0"/>
              <a:t>Indexing</a:t>
            </a:r>
          </a:p>
        </p:txBody>
      </p:sp>
      <p:sp>
        <p:nvSpPr>
          <p:cNvPr id="3" name="Content Placeholder 2">
            <a:extLst>
              <a:ext uri="{FF2B5EF4-FFF2-40B4-BE49-F238E27FC236}">
                <a16:creationId xmlns:a16="http://schemas.microsoft.com/office/drawing/2014/main" id="{5EE2532F-E772-1635-5CBD-1A4D6D7DF4B4}"/>
              </a:ext>
            </a:extLst>
          </p:cNvPr>
          <p:cNvSpPr>
            <a:spLocks noGrp="1"/>
          </p:cNvSpPr>
          <p:nvPr>
            <p:ph idx="1"/>
          </p:nvPr>
        </p:nvSpPr>
        <p:spPr/>
        <p:txBody>
          <a:bodyPr/>
          <a:lstStyle/>
          <a:p>
            <a:r>
              <a:rPr lang="en-US" dirty="0"/>
              <a:t>Represent (‘index’) pair of binary strings as 64-bit integer</a:t>
            </a:r>
          </a:p>
          <a:p>
            <a:r>
              <a:rPr lang="en-US" dirty="0"/>
              <a:t>We index them by </a:t>
            </a:r>
            <a:r>
              <a:rPr lang="en-US" i="1" dirty="0"/>
              <a:t>interleaving</a:t>
            </a:r>
            <a:r>
              <a:rPr lang="en-US" dirty="0"/>
              <a:t> the strings:</a:t>
            </a:r>
          </a:p>
          <a:p>
            <a:pPr marL="0" indent="0">
              <a:buNone/>
            </a:pPr>
            <a:r>
              <a:rPr lang="en-US" dirty="0"/>
              <a:t> </a:t>
            </a:r>
          </a:p>
        </p:txBody>
      </p:sp>
      <p:sp>
        <p:nvSpPr>
          <p:cNvPr id="4" name="Slide Number Placeholder 3">
            <a:extLst>
              <a:ext uri="{FF2B5EF4-FFF2-40B4-BE49-F238E27FC236}">
                <a16:creationId xmlns:a16="http://schemas.microsoft.com/office/drawing/2014/main" id="{681127B3-9E79-0481-A43A-1818DC394FBD}"/>
              </a:ext>
            </a:extLst>
          </p:cNvPr>
          <p:cNvSpPr>
            <a:spLocks noGrp="1"/>
          </p:cNvSpPr>
          <p:nvPr>
            <p:ph type="sldNum" sz="quarter" idx="10"/>
          </p:nvPr>
        </p:nvSpPr>
        <p:spPr/>
        <p:txBody>
          <a:bodyPr/>
          <a:lstStyle/>
          <a:p>
            <a:fld id="{AFD18194-60D7-4174-AD2A-292A695B23D6}" type="slidenum">
              <a:rPr lang="en-US" smtClean="0"/>
              <a:pPr/>
              <a:t>32</a:t>
            </a:fld>
            <a:endParaRPr lang="en-US"/>
          </a:p>
        </p:txBody>
      </p:sp>
      <p:sp>
        <p:nvSpPr>
          <p:cNvPr id="5" name="TextBox 4">
            <a:extLst>
              <a:ext uri="{FF2B5EF4-FFF2-40B4-BE49-F238E27FC236}">
                <a16:creationId xmlns:a16="http://schemas.microsoft.com/office/drawing/2014/main" id="{6780BC90-5F32-4847-F865-0A1D8F70A27F}"/>
              </a:ext>
            </a:extLst>
          </p:cNvPr>
          <p:cNvSpPr txBox="1"/>
          <p:nvPr/>
        </p:nvSpPr>
        <p:spPr>
          <a:xfrm>
            <a:off x="5506065" y="2531806"/>
            <a:ext cx="914400" cy="914400"/>
          </a:xfrm>
          <a:prstGeom prst="rect">
            <a:avLst/>
          </a:prstGeom>
          <a:noFill/>
        </p:spPr>
        <p:txBody>
          <a:bodyPr wrap="none" rtlCol="0">
            <a:noAutofit/>
          </a:bodyPr>
          <a:lstStyle/>
          <a:p>
            <a:pPr algn="ctr"/>
            <a:r>
              <a:rPr lang="en-US" sz="2400" dirty="0"/>
              <a:t>a = </a:t>
            </a:r>
            <a:r>
              <a:rPr lang="en-US" sz="2400" dirty="0">
                <a:solidFill>
                  <a:srgbClr val="FF0000"/>
                </a:solidFill>
              </a:rPr>
              <a:t>1011</a:t>
            </a:r>
            <a:r>
              <a:rPr lang="en-US" sz="2400" dirty="0"/>
              <a:t>, b = </a:t>
            </a:r>
            <a:r>
              <a:rPr lang="en-US" sz="2400" dirty="0">
                <a:solidFill>
                  <a:srgbClr val="00B0F0"/>
                </a:solidFill>
              </a:rPr>
              <a:t>0010</a:t>
            </a:r>
            <a:br>
              <a:rPr lang="en-US" sz="2400" dirty="0"/>
            </a:br>
            <a:r>
              <a:rPr lang="en-US" sz="2400" dirty="0"/>
              <a:t>= 0…</a:t>
            </a:r>
            <a:r>
              <a:rPr lang="en-US" sz="2400" dirty="0">
                <a:solidFill>
                  <a:srgbClr val="FF0000"/>
                </a:solidFill>
              </a:rPr>
              <a:t>1</a:t>
            </a:r>
            <a:r>
              <a:rPr lang="en-US" sz="2400" dirty="0">
                <a:solidFill>
                  <a:srgbClr val="00B0F0"/>
                </a:solidFill>
              </a:rPr>
              <a:t>0</a:t>
            </a:r>
            <a:r>
              <a:rPr lang="en-US" sz="2400" dirty="0">
                <a:solidFill>
                  <a:srgbClr val="FF0000"/>
                </a:solidFill>
              </a:rPr>
              <a:t>0</a:t>
            </a:r>
            <a:r>
              <a:rPr lang="en-US" sz="2400" dirty="0">
                <a:solidFill>
                  <a:srgbClr val="00B0F0"/>
                </a:solidFill>
              </a:rPr>
              <a:t>0</a:t>
            </a:r>
            <a:r>
              <a:rPr lang="en-US" sz="2400" dirty="0">
                <a:solidFill>
                  <a:srgbClr val="FF0000"/>
                </a:solidFill>
              </a:rPr>
              <a:t>1</a:t>
            </a:r>
            <a:r>
              <a:rPr lang="en-US" sz="2400" dirty="0">
                <a:solidFill>
                  <a:srgbClr val="00B0F0"/>
                </a:solidFill>
              </a:rPr>
              <a:t>1</a:t>
            </a:r>
            <a:r>
              <a:rPr lang="en-US" sz="2400" dirty="0">
                <a:solidFill>
                  <a:srgbClr val="FF0000"/>
                </a:solidFill>
              </a:rPr>
              <a:t>1</a:t>
            </a:r>
            <a:r>
              <a:rPr lang="en-US" sz="2400" dirty="0">
                <a:solidFill>
                  <a:srgbClr val="00B0F0"/>
                </a:solidFill>
              </a:rPr>
              <a:t>0</a:t>
            </a:r>
          </a:p>
        </p:txBody>
      </p:sp>
    </p:spTree>
    <p:extLst>
      <p:ext uri="{BB962C8B-B14F-4D97-AF65-F5344CB8AC3E}">
        <p14:creationId xmlns:p14="http://schemas.microsoft.com/office/powerpoint/2010/main" val="1675921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BCAF-5C08-6EBD-A1EE-C46CFE34FD10}"/>
              </a:ext>
            </a:extLst>
          </p:cNvPr>
          <p:cNvSpPr>
            <a:spLocks noGrp="1"/>
          </p:cNvSpPr>
          <p:nvPr>
            <p:ph type="title"/>
          </p:nvPr>
        </p:nvSpPr>
        <p:spPr/>
        <p:txBody>
          <a:bodyPr/>
          <a:lstStyle/>
          <a:p>
            <a:r>
              <a:rPr lang="en-US" dirty="0"/>
              <a:t>Advantages of Interleaving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08A693-5E16-3218-9F05-95F9FDD458FE}"/>
                  </a:ext>
                </a:extLst>
              </p:cNvPr>
              <p:cNvSpPr>
                <a:spLocks noGrp="1"/>
              </p:cNvSpPr>
              <p:nvPr>
                <p:ph idx="1"/>
              </p:nvPr>
            </p:nvSpPr>
            <p:spPr/>
            <p:txBody>
              <a:bodyPr/>
              <a:lstStyle/>
              <a:p>
                <a:r>
                  <a:rPr lang="en-US" dirty="0"/>
                  <a:t>Calculate </a:t>
                </a:r>
                <a:r>
                  <a:rPr lang="en-US" b="1" dirty="0"/>
                  <a:t>v</a:t>
                </a:r>
                <a:r>
                  <a:rPr lang="en-US" b="1" baseline="-25000" dirty="0"/>
                  <a:t>2</a:t>
                </a:r>
                <a:r>
                  <a:rPr lang="en-US" baseline="-25000" dirty="0"/>
                  <a:t> </a:t>
                </a:r>
                <a:r>
                  <a:rPr lang="en-US" dirty="0"/>
                  <a:t>in sequential order by iterating through all integers [0…2</a:t>
                </a:r>
                <a:r>
                  <a:rPr lang="en-US" i="1" baseline="30000" dirty="0"/>
                  <a:t>2</a:t>
                </a:r>
                <a:r>
                  <a:rPr lang="en-US" baseline="30000" dirty="0"/>
                  <a:t>   </a:t>
                </a:r>
                <a:r>
                  <a:rPr lang="en-US" dirty="0"/>
                  <a:t>)</a:t>
                </a:r>
              </a:p>
              <a:p>
                <a:r>
                  <a:rPr lang="en-US" dirty="0"/>
                  <a:t>Need not check whether first bits match:</a:t>
                </a:r>
              </a:p>
              <a:p>
                <a:pPr lvl="1"/>
                <a:r>
                  <a:rPr lang="en-US" dirty="0"/>
                  <a:t>[0…2</a:t>
                </a:r>
                <a:r>
                  <a:rPr lang="en-US" i="1" baseline="30000" dirty="0"/>
                  <a:t>2</a:t>
                </a:r>
                <a14:m>
                  <m:oMath xmlns:m="http://schemas.openxmlformats.org/officeDocument/2006/math">
                    <m:r>
                      <a:rPr lang="en-US" b="0" i="1" baseline="30000" smtClean="0">
                        <a:latin typeface="Cambria Math" panose="02040503050406030204" pitchFamily="18" charset="0"/>
                      </a:rPr>
                      <m:t>ℓ</m:t>
                    </m:r>
                  </m:oMath>
                </a14:m>
                <a:r>
                  <a:rPr lang="en-US" i="1" baseline="30000" dirty="0"/>
                  <a:t>-2</a:t>
                </a:r>
                <a:r>
                  <a:rPr lang="en-US" dirty="0"/>
                  <a:t>): 0, 0</a:t>
                </a:r>
              </a:p>
              <a:p>
                <a:pPr lvl="1"/>
                <a:r>
                  <a:rPr lang="en-US" dirty="0"/>
                  <a:t>[2</a:t>
                </a:r>
                <a:r>
                  <a:rPr lang="en-US" i="1" baseline="30000" dirty="0"/>
                  <a:t>2</a:t>
                </a:r>
                <a14:m>
                  <m:oMath xmlns:m="http://schemas.openxmlformats.org/officeDocument/2006/math">
                    <m:r>
                      <a:rPr lang="en-US" b="0" i="1" baseline="30000" smtClean="0">
                        <a:latin typeface="Cambria Math" panose="02040503050406030204" pitchFamily="18" charset="0"/>
                      </a:rPr>
                      <m:t>ℓ</m:t>
                    </m:r>
                  </m:oMath>
                </a14:m>
                <a:r>
                  <a:rPr lang="en-US" i="1" baseline="30000" dirty="0"/>
                  <a:t>-2</a:t>
                </a:r>
                <a:r>
                  <a:rPr lang="en-US" dirty="0"/>
                  <a:t>…2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-1</a:t>
                </a:r>
                <a:r>
                  <a:rPr lang="en-US" dirty="0"/>
                  <a:t>): 0, 1</a:t>
                </a:r>
              </a:p>
              <a:p>
                <a:pPr lvl="1"/>
                <a:r>
                  <a:rPr lang="en-US" dirty="0"/>
                  <a:t>[2</a:t>
                </a:r>
                <a:r>
                  <a:rPr lang="en-US" i="1" baseline="30000" dirty="0"/>
                  <a:t>2</a:t>
                </a:r>
                <a14:m>
                  <m:oMath xmlns:m="http://schemas.openxmlformats.org/officeDocument/2006/math">
                    <m:r>
                      <a:rPr lang="en-US" b="0" i="1" baseline="30000" smtClean="0">
                        <a:latin typeface="Cambria Math" panose="02040503050406030204" pitchFamily="18" charset="0"/>
                      </a:rPr>
                      <m:t>ℓ</m:t>
                    </m:r>
                  </m:oMath>
                </a14:m>
                <a:r>
                  <a:rPr lang="en-US" i="1" baseline="30000" dirty="0"/>
                  <a:t>-1</a:t>
                </a:r>
                <a:r>
                  <a:rPr lang="en-US" dirty="0"/>
                  <a:t>…2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-1</a:t>
                </a:r>
                <a:r>
                  <a:rPr lang="en-US" dirty="0"/>
                  <a:t>+2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-2</a:t>
                </a:r>
                <a:r>
                  <a:rPr lang="en-US" dirty="0"/>
                  <a:t>): 1, 0</a:t>
                </a:r>
              </a:p>
              <a:p>
                <a:pPr lvl="1"/>
                <a:r>
                  <a:rPr lang="en-US" dirty="0"/>
                  <a:t>[2</a:t>
                </a:r>
                <a:r>
                  <a:rPr lang="en-US" i="1" baseline="30000" dirty="0"/>
                  <a:t>2</a:t>
                </a:r>
                <a14:m>
                  <m:oMath xmlns:m="http://schemas.openxmlformats.org/officeDocument/2006/math">
                    <m:r>
                      <a:rPr lang="en-US" b="0" i="1" baseline="30000" smtClean="0">
                        <a:latin typeface="Cambria Math" panose="02040503050406030204" pitchFamily="18" charset="0"/>
                      </a:rPr>
                      <m:t>ℓ</m:t>
                    </m:r>
                  </m:oMath>
                </a14:m>
                <a:r>
                  <a:rPr lang="en-US" i="1" baseline="30000" dirty="0"/>
                  <a:t>-2</a:t>
                </a:r>
                <a:r>
                  <a:rPr lang="en-US" dirty="0"/>
                  <a:t>…2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dirty="0"/>
                  <a:t>): 1, 1</a:t>
                </a:r>
              </a:p>
              <a:p>
                <a:r>
                  <a:rPr lang="en-US" dirty="0"/>
                  <a:t>Will allow us to do recursive memory I/O</a:t>
                </a:r>
              </a:p>
            </p:txBody>
          </p:sp>
        </mc:Choice>
        <mc:Fallback xmlns="">
          <p:sp>
            <p:nvSpPr>
              <p:cNvPr id="3" name="Content Placeholder 2">
                <a:extLst>
                  <a:ext uri="{FF2B5EF4-FFF2-40B4-BE49-F238E27FC236}">
                    <a16:creationId xmlns:a16="http://schemas.microsoft.com/office/drawing/2014/main" id="{C508A693-5E16-3218-9F05-95F9FDD458FE}"/>
                  </a:ext>
                </a:extLst>
              </p:cNvPr>
              <p:cNvSpPr>
                <a:spLocks noGrp="1" noRot="1" noChangeAspect="1" noMove="1" noResize="1" noEditPoints="1" noAdjustHandles="1" noChangeArrowheads="1" noChangeShapeType="1" noTextEdit="1"/>
              </p:cNvSpPr>
              <p:nvPr>
                <p:ph idx="1"/>
              </p:nvPr>
            </p:nvSpPr>
            <p:spPr>
              <a:blipFill>
                <a:blip r:embed="rId2"/>
                <a:stretch>
                  <a:fillRect l="-1556" t="-13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0CE8CA5-1849-001B-8A51-361210C55A56}"/>
              </a:ext>
            </a:extLst>
          </p:cNvPr>
          <p:cNvSpPr>
            <a:spLocks noGrp="1"/>
          </p:cNvSpPr>
          <p:nvPr>
            <p:ph type="sldNum" sz="quarter" idx="10"/>
          </p:nvPr>
        </p:nvSpPr>
        <p:spPr/>
        <p:txBody>
          <a:bodyPr/>
          <a:lstStyle/>
          <a:p>
            <a:fld id="{AFD18194-60D7-4174-AD2A-292A695B23D6}" type="slidenum">
              <a:rPr lang="en-US" smtClean="0"/>
              <a:pPr/>
              <a:t>33</a:t>
            </a:fld>
            <a:endParaRPr lang="en-US"/>
          </a:p>
        </p:txBody>
      </p:sp>
      <p:pic>
        <p:nvPicPr>
          <p:cNvPr id="6" name="Picture 5">
            <a:extLst>
              <a:ext uri="{FF2B5EF4-FFF2-40B4-BE49-F238E27FC236}">
                <a16:creationId xmlns:a16="http://schemas.microsoft.com/office/drawing/2014/main" id="{7B9533E9-48B6-FACF-5C9E-09DD44FE1195}"/>
              </a:ext>
            </a:extLst>
          </p:cNvPr>
          <p:cNvPicPr>
            <a:picLocks noChangeAspect="1"/>
          </p:cNvPicPr>
          <p:nvPr/>
        </p:nvPicPr>
        <p:blipFill>
          <a:blip r:embed="rId3"/>
          <a:stretch>
            <a:fillRect/>
          </a:stretch>
        </p:blipFill>
        <p:spPr>
          <a:xfrm>
            <a:off x="10295555" y="1538049"/>
            <a:ext cx="128606" cy="247685"/>
          </a:xfrm>
          <a:prstGeom prst="rect">
            <a:avLst/>
          </a:prstGeom>
        </p:spPr>
      </p:pic>
    </p:spTree>
    <p:extLst>
      <p:ext uri="{BB962C8B-B14F-4D97-AF65-F5344CB8AC3E}">
        <p14:creationId xmlns:p14="http://schemas.microsoft.com/office/powerpoint/2010/main" val="3070164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4B3C-5763-D417-9E1D-C96828960D91}"/>
              </a:ext>
            </a:extLst>
          </p:cNvPr>
          <p:cNvSpPr>
            <a:spLocks noGrp="1"/>
          </p:cNvSpPr>
          <p:nvPr>
            <p:ph type="title"/>
          </p:nvPr>
        </p:nvSpPr>
        <p:spPr/>
        <p:txBody>
          <a:bodyPr/>
          <a:lstStyle/>
          <a:p>
            <a:r>
              <a:rPr lang="en-US" dirty="0"/>
              <a:t>Array Reductions, Symmetries</a:t>
            </a:r>
          </a:p>
        </p:txBody>
      </p:sp>
      <p:sp>
        <p:nvSpPr>
          <p:cNvPr id="3" name="Content Placeholder 2">
            <a:extLst>
              <a:ext uri="{FF2B5EF4-FFF2-40B4-BE49-F238E27FC236}">
                <a16:creationId xmlns:a16="http://schemas.microsoft.com/office/drawing/2014/main" id="{139C0181-3663-1779-9193-F425E926F26C}"/>
              </a:ext>
            </a:extLst>
          </p:cNvPr>
          <p:cNvSpPr>
            <a:spLocks noGrp="1"/>
          </p:cNvSpPr>
          <p:nvPr>
            <p:ph idx="1"/>
          </p:nvPr>
        </p:nvSpPr>
        <p:spPr>
          <a:xfrm>
            <a:off x="609600" y="1524000"/>
            <a:ext cx="10972800" cy="4970910"/>
          </a:xfrm>
        </p:spPr>
        <p:txBody>
          <a:bodyPr>
            <a:normAutofit/>
          </a:bodyPr>
          <a:lstStyle/>
          <a:p>
            <a:r>
              <a:rPr lang="en-US" dirty="0" err="1"/>
              <a:t>Lueker</a:t>
            </a:r>
            <a:r>
              <a:rPr lang="en-US" dirty="0"/>
              <a:t> notes how to store only store and iterate on two arrays</a:t>
            </a:r>
          </a:p>
          <a:p>
            <a:r>
              <a:rPr lang="en-US" dirty="0"/>
              <a:t>Complementation does not impact LCS length:</a:t>
            </a:r>
          </a:p>
          <a:p>
            <a:pPr lvl="1"/>
            <a:endParaRPr lang="en-US" dirty="0"/>
          </a:p>
          <a:p>
            <a:endParaRPr lang="en-US" dirty="0"/>
          </a:p>
          <a:p>
            <a:r>
              <a:rPr lang="en-US" dirty="0"/>
              <a:t>With interleaving, if</a:t>
            </a:r>
          </a:p>
          <a:p>
            <a:pPr marL="0" indent="0">
              <a:buNone/>
            </a:pPr>
            <a:endParaRPr lang="en-US" dirty="0"/>
          </a:p>
          <a:p>
            <a:pPr marL="0" indent="0">
              <a:buNone/>
            </a:pPr>
            <a:r>
              <a:rPr lang="en-US" dirty="0"/>
              <a:t>            then</a:t>
            </a:r>
          </a:p>
          <a:p>
            <a:pPr marL="0" indent="0">
              <a:buNone/>
            </a:pPr>
            <a:endParaRPr lang="en-US" dirty="0"/>
          </a:p>
          <a:p>
            <a:pPr marL="0" indent="0">
              <a:buNone/>
            </a:pPr>
            <a:endParaRPr lang="en-US" dirty="0"/>
          </a:p>
          <a:p>
            <a:pPr marL="0" indent="0">
              <a:buNone/>
            </a:pPr>
            <a:r>
              <a:rPr lang="en-US" dirty="0"/>
              <a:t>So, need only iterate until 2</a:t>
            </a:r>
            <a:r>
              <a:rPr lang="en-US" baseline="30000" dirty="0"/>
              <a:t>2l-1</a:t>
            </a:r>
            <a:endParaRPr lang="en-US" dirty="0"/>
          </a:p>
        </p:txBody>
      </p:sp>
      <p:sp>
        <p:nvSpPr>
          <p:cNvPr id="4" name="Slide Number Placeholder 3">
            <a:extLst>
              <a:ext uri="{FF2B5EF4-FFF2-40B4-BE49-F238E27FC236}">
                <a16:creationId xmlns:a16="http://schemas.microsoft.com/office/drawing/2014/main" id="{05AF8E81-23F6-7629-D5B3-E685AA7CFF1C}"/>
              </a:ext>
            </a:extLst>
          </p:cNvPr>
          <p:cNvSpPr>
            <a:spLocks noGrp="1"/>
          </p:cNvSpPr>
          <p:nvPr>
            <p:ph type="sldNum" sz="quarter" idx="10"/>
          </p:nvPr>
        </p:nvSpPr>
        <p:spPr/>
        <p:txBody>
          <a:bodyPr/>
          <a:lstStyle/>
          <a:p>
            <a:fld id="{AFD18194-60D7-4174-AD2A-292A695B23D6}" type="slidenum">
              <a:rPr lang="en-US" smtClean="0"/>
              <a:pPr/>
              <a:t>34</a:t>
            </a:fld>
            <a:endParaRPr lang="en-US"/>
          </a:p>
        </p:txBody>
      </p:sp>
      <p:pic>
        <p:nvPicPr>
          <p:cNvPr id="6" name="Picture 5">
            <a:extLst>
              <a:ext uri="{FF2B5EF4-FFF2-40B4-BE49-F238E27FC236}">
                <a16:creationId xmlns:a16="http://schemas.microsoft.com/office/drawing/2014/main" id="{920FA41B-27DB-106D-4278-C971A896703D}"/>
              </a:ext>
            </a:extLst>
          </p:cNvPr>
          <p:cNvPicPr>
            <a:picLocks noChangeAspect="1"/>
          </p:cNvPicPr>
          <p:nvPr/>
        </p:nvPicPr>
        <p:blipFill>
          <a:blip r:embed="rId3"/>
          <a:stretch>
            <a:fillRect/>
          </a:stretch>
        </p:blipFill>
        <p:spPr>
          <a:xfrm>
            <a:off x="4680357" y="2517092"/>
            <a:ext cx="3258005" cy="685896"/>
          </a:xfrm>
          <a:prstGeom prst="rect">
            <a:avLst/>
          </a:prstGeom>
        </p:spPr>
      </p:pic>
      <p:pic>
        <p:nvPicPr>
          <p:cNvPr id="8" name="Picture 7">
            <a:extLst>
              <a:ext uri="{FF2B5EF4-FFF2-40B4-BE49-F238E27FC236}">
                <a16:creationId xmlns:a16="http://schemas.microsoft.com/office/drawing/2014/main" id="{3CECEC40-EC07-1D53-C0B4-DA249442898E}"/>
              </a:ext>
            </a:extLst>
          </p:cNvPr>
          <p:cNvPicPr>
            <a:picLocks noChangeAspect="1"/>
          </p:cNvPicPr>
          <p:nvPr/>
        </p:nvPicPr>
        <p:blipFill rotWithShape="1">
          <a:blip r:embed="rId4"/>
          <a:srcRect b="71970"/>
          <a:stretch/>
        </p:blipFill>
        <p:spPr>
          <a:xfrm>
            <a:off x="3336209" y="3926840"/>
            <a:ext cx="6465113" cy="538479"/>
          </a:xfrm>
          <a:prstGeom prst="rect">
            <a:avLst/>
          </a:prstGeom>
        </p:spPr>
      </p:pic>
      <p:pic>
        <p:nvPicPr>
          <p:cNvPr id="9" name="Picture 8">
            <a:extLst>
              <a:ext uri="{FF2B5EF4-FFF2-40B4-BE49-F238E27FC236}">
                <a16:creationId xmlns:a16="http://schemas.microsoft.com/office/drawing/2014/main" id="{D2CD3C17-77AD-9921-C071-7D135E68B2F3}"/>
              </a:ext>
            </a:extLst>
          </p:cNvPr>
          <p:cNvPicPr>
            <a:picLocks noChangeAspect="1"/>
          </p:cNvPicPr>
          <p:nvPr/>
        </p:nvPicPr>
        <p:blipFill rotWithShape="1">
          <a:blip r:embed="rId4"/>
          <a:srcRect t="60032"/>
          <a:stretch/>
        </p:blipFill>
        <p:spPr>
          <a:xfrm>
            <a:off x="3139441" y="4739321"/>
            <a:ext cx="6137940" cy="728953"/>
          </a:xfrm>
          <a:prstGeom prst="rect">
            <a:avLst/>
          </a:prstGeom>
        </p:spPr>
      </p:pic>
    </p:spTree>
    <p:extLst>
      <p:ext uri="{BB962C8B-B14F-4D97-AF65-F5344CB8AC3E}">
        <p14:creationId xmlns:p14="http://schemas.microsoft.com/office/powerpoint/2010/main" val="672624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A587-6150-C4EC-5324-F941801C8EBC}"/>
              </a:ext>
            </a:extLst>
          </p:cNvPr>
          <p:cNvSpPr>
            <a:spLocks noGrp="1"/>
          </p:cNvSpPr>
          <p:nvPr>
            <p:ph type="title"/>
          </p:nvPr>
        </p:nvSpPr>
        <p:spPr/>
        <p:txBody>
          <a:bodyPr/>
          <a:lstStyle/>
          <a:p>
            <a:r>
              <a:rPr lang="en-US" dirty="0"/>
              <a:t>Sequential Memory Access</a:t>
            </a:r>
          </a:p>
        </p:txBody>
      </p:sp>
      <p:sp>
        <p:nvSpPr>
          <p:cNvPr id="3" name="Content Placeholder 2">
            <a:extLst>
              <a:ext uri="{FF2B5EF4-FFF2-40B4-BE49-F238E27FC236}">
                <a16:creationId xmlns:a16="http://schemas.microsoft.com/office/drawing/2014/main" id="{46CB5F99-D370-298B-9B74-EC3914C7E1A1}"/>
              </a:ext>
            </a:extLst>
          </p:cNvPr>
          <p:cNvSpPr>
            <a:spLocks noGrp="1"/>
          </p:cNvSpPr>
          <p:nvPr>
            <p:ph idx="1"/>
          </p:nvPr>
        </p:nvSpPr>
        <p:spPr/>
        <p:txBody>
          <a:bodyPr/>
          <a:lstStyle/>
          <a:p>
            <a:r>
              <a:rPr lang="en-US" dirty="0"/>
              <a:t>Memory is a huge limiting factor</a:t>
            </a:r>
          </a:p>
          <a:p>
            <a:pPr lvl="1"/>
            <a:r>
              <a:rPr lang="en-US" dirty="0"/>
              <a:t>Vector sizes quickly </a:t>
            </a:r>
            <a:r>
              <a:rPr lang="en-US" dirty="0" err="1"/>
              <a:t>outscale</a:t>
            </a:r>
            <a:r>
              <a:rPr lang="en-US" dirty="0"/>
              <a:t> RAM capacity</a:t>
            </a:r>
          </a:p>
          <a:p>
            <a:r>
              <a:rPr lang="en-US" dirty="0"/>
              <a:t>Non-sequential memory I/O results in </a:t>
            </a:r>
            <a:r>
              <a:rPr lang="en-US" b="1" dirty="0"/>
              <a:t>&gt;100x </a:t>
            </a:r>
            <a:r>
              <a:rPr lang="en-US" dirty="0"/>
              <a:t>slow down</a:t>
            </a:r>
          </a:p>
          <a:p>
            <a:pPr lvl="1"/>
            <a:r>
              <a:rPr lang="en-US" dirty="0"/>
              <a:t>File I/O dominates actual compute time!</a:t>
            </a:r>
          </a:p>
          <a:p>
            <a:r>
              <a:rPr lang="en-US" dirty="0"/>
              <a:t>Must find way to do </a:t>
            </a:r>
            <a:r>
              <a:rPr lang="en-US" b="1" dirty="0"/>
              <a:t>sequential</a:t>
            </a:r>
            <a:r>
              <a:rPr lang="en-US" dirty="0"/>
              <a:t> memory I/O</a:t>
            </a:r>
          </a:p>
        </p:txBody>
      </p:sp>
      <p:sp>
        <p:nvSpPr>
          <p:cNvPr id="4" name="Slide Number Placeholder 3">
            <a:extLst>
              <a:ext uri="{FF2B5EF4-FFF2-40B4-BE49-F238E27FC236}">
                <a16:creationId xmlns:a16="http://schemas.microsoft.com/office/drawing/2014/main" id="{CA24A1B7-3AFC-57DE-2667-304913542DAA}"/>
              </a:ext>
            </a:extLst>
          </p:cNvPr>
          <p:cNvSpPr>
            <a:spLocks noGrp="1"/>
          </p:cNvSpPr>
          <p:nvPr>
            <p:ph type="sldNum" sz="quarter" idx="10"/>
          </p:nvPr>
        </p:nvSpPr>
        <p:spPr/>
        <p:txBody>
          <a:bodyPr/>
          <a:lstStyle/>
          <a:p>
            <a:fld id="{AFD18194-60D7-4174-AD2A-292A695B23D6}" type="slidenum">
              <a:rPr lang="en-US" smtClean="0"/>
              <a:pPr/>
              <a:t>35</a:t>
            </a:fld>
            <a:endParaRPr lang="en-US"/>
          </a:p>
        </p:txBody>
      </p:sp>
    </p:spTree>
    <p:extLst>
      <p:ext uri="{BB962C8B-B14F-4D97-AF65-F5344CB8AC3E}">
        <p14:creationId xmlns:p14="http://schemas.microsoft.com/office/powerpoint/2010/main" val="1954426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8591-259F-BEC9-139F-D1B65AA37309}"/>
              </a:ext>
            </a:extLst>
          </p:cNvPr>
          <p:cNvSpPr>
            <a:spLocks noGrp="1"/>
          </p:cNvSpPr>
          <p:nvPr>
            <p:ph type="title"/>
          </p:nvPr>
        </p:nvSpPr>
        <p:spPr/>
        <p:txBody>
          <a:bodyPr/>
          <a:lstStyle/>
          <a:p>
            <a:r>
              <a:rPr lang="en-US" dirty="0"/>
              <a:t>Sequential Memory Access</a:t>
            </a:r>
          </a:p>
        </p:txBody>
      </p:sp>
      <p:sp>
        <p:nvSpPr>
          <p:cNvPr id="4" name="Slide Number Placeholder 3">
            <a:extLst>
              <a:ext uri="{FF2B5EF4-FFF2-40B4-BE49-F238E27FC236}">
                <a16:creationId xmlns:a16="http://schemas.microsoft.com/office/drawing/2014/main" id="{638E36C7-4451-6604-AAB3-E5765B0D1871}"/>
              </a:ext>
            </a:extLst>
          </p:cNvPr>
          <p:cNvSpPr>
            <a:spLocks noGrp="1"/>
          </p:cNvSpPr>
          <p:nvPr>
            <p:ph type="sldNum" sz="quarter" idx="10"/>
          </p:nvPr>
        </p:nvSpPr>
        <p:spPr/>
        <p:txBody>
          <a:bodyPr/>
          <a:lstStyle/>
          <a:p>
            <a:fld id="{AFD18194-60D7-4174-AD2A-292A695B23D6}" type="slidenum">
              <a:rPr lang="en-US" smtClean="0"/>
              <a:pPr/>
              <a:t>36</a:t>
            </a:fld>
            <a:endParaRPr lang="en-US"/>
          </a:p>
        </p:txBody>
      </p:sp>
      <p:sp>
        <p:nvSpPr>
          <p:cNvPr id="7" name="Content Placeholder 2">
            <a:extLst>
              <a:ext uri="{FF2B5EF4-FFF2-40B4-BE49-F238E27FC236}">
                <a16:creationId xmlns:a16="http://schemas.microsoft.com/office/drawing/2014/main" id="{644B0CA0-A754-ADBD-2EB8-75825E49943B}"/>
              </a:ext>
            </a:extLst>
          </p:cNvPr>
          <p:cNvSpPr txBox="1">
            <a:spLocks/>
          </p:cNvSpPr>
          <p:nvPr/>
        </p:nvSpPr>
        <p:spPr>
          <a:xfrm>
            <a:off x="609600" y="1524000"/>
            <a:ext cx="10972800" cy="464820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dirty="0"/>
              <a:t>Implement via three loops</a:t>
            </a:r>
          </a:p>
          <a:p>
            <a:pPr lvl="1"/>
            <a:r>
              <a:rPr lang="en-US" dirty="0"/>
              <a:t>L</a:t>
            </a:r>
            <a:r>
              <a:rPr lang="en-US" baseline="-25000" dirty="0"/>
              <a:t>0,0</a:t>
            </a:r>
            <a:r>
              <a:rPr lang="en-US" dirty="0"/>
              <a:t>: h(a) = 0, h(b) = 0 for F</a:t>
            </a:r>
            <a:r>
              <a:rPr lang="en-US" baseline="-25000" dirty="0"/>
              <a:t>1</a:t>
            </a:r>
            <a:endParaRPr lang="en-US" dirty="0"/>
          </a:p>
          <a:p>
            <a:pPr lvl="1"/>
            <a:r>
              <a:rPr lang="en-US" dirty="0"/>
              <a:t>L</a:t>
            </a:r>
            <a:r>
              <a:rPr lang="en-US" baseline="-25000" dirty="0"/>
              <a:t>0,1</a:t>
            </a:r>
            <a:r>
              <a:rPr lang="en-US" dirty="0"/>
              <a:t>: h(a) = 0, h(b) = 1 for F</a:t>
            </a:r>
            <a:r>
              <a:rPr lang="en-US" baseline="-25000" dirty="0"/>
              <a:t>0</a:t>
            </a:r>
            <a:endParaRPr lang="en-US" dirty="0"/>
          </a:p>
          <a:p>
            <a:pPr lvl="1"/>
            <a:r>
              <a:rPr lang="en-US" dirty="0"/>
              <a:t>L</a:t>
            </a:r>
            <a:r>
              <a:rPr lang="en-US" baseline="-25000" dirty="0"/>
              <a:t>1, 0</a:t>
            </a:r>
            <a:r>
              <a:rPr lang="en-US" dirty="0"/>
              <a:t>: h(a) = 0, h(b) = 1 for F</a:t>
            </a:r>
            <a:r>
              <a:rPr lang="en-US" baseline="-25000" dirty="0"/>
              <a:t>1</a:t>
            </a:r>
            <a:endParaRPr lang="en-US" dirty="0"/>
          </a:p>
        </p:txBody>
      </p:sp>
      <p:pic>
        <p:nvPicPr>
          <p:cNvPr id="8" name="Picture 7">
            <a:extLst>
              <a:ext uri="{FF2B5EF4-FFF2-40B4-BE49-F238E27FC236}">
                <a16:creationId xmlns:a16="http://schemas.microsoft.com/office/drawing/2014/main" id="{EC52B0A4-AEAC-7257-A075-F6B25727B5FC}"/>
              </a:ext>
            </a:extLst>
          </p:cNvPr>
          <p:cNvPicPr>
            <a:picLocks noChangeAspect="1"/>
          </p:cNvPicPr>
          <p:nvPr/>
        </p:nvPicPr>
        <p:blipFill rotWithShape="1">
          <a:blip r:embed="rId3"/>
          <a:srcRect t="60578"/>
          <a:stretch/>
        </p:blipFill>
        <p:spPr>
          <a:xfrm>
            <a:off x="955040" y="3848100"/>
            <a:ext cx="6590288" cy="1903161"/>
          </a:xfrm>
          <a:prstGeom prst="rect">
            <a:avLst/>
          </a:prstGeom>
        </p:spPr>
      </p:pic>
      <p:cxnSp>
        <p:nvCxnSpPr>
          <p:cNvPr id="12" name="Straight Connector 11">
            <a:extLst>
              <a:ext uri="{FF2B5EF4-FFF2-40B4-BE49-F238E27FC236}">
                <a16:creationId xmlns:a16="http://schemas.microsoft.com/office/drawing/2014/main" id="{14E8E5FE-2DE7-5DB3-CE01-5D939BB066AD}"/>
              </a:ext>
            </a:extLst>
          </p:cNvPr>
          <p:cNvCxnSpPr/>
          <p:nvPr/>
        </p:nvCxnSpPr>
        <p:spPr>
          <a:xfrm>
            <a:off x="1229360" y="4399280"/>
            <a:ext cx="62585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42D992-D16D-13CC-0DE8-A5305776D74B}"/>
              </a:ext>
            </a:extLst>
          </p:cNvPr>
          <p:cNvCxnSpPr/>
          <p:nvPr/>
        </p:nvCxnSpPr>
        <p:spPr>
          <a:xfrm>
            <a:off x="1229360" y="5019040"/>
            <a:ext cx="625856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1D9C54-2BB3-C6D5-F97A-1E7F501AA977}"/>
              </a:ext>
            </a:extLst>
          </p:cNvPr>
          <p:cNvCxnSpPr/>
          <p:nvPr/>
        </p:nvCxnSpPr>
        <p:spPr>
          <a:xfrm>
            <a:off x="1229360" y="5344160"/>
            <a:ext cx="625856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1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4AAE-7CB1-7529-1A8B-69D3D91B6CF2}"/>
              </a:ext>
            </a:extLst>
          </p:cNvPr>
          <p:cNvSpPr>
            <a:spLocks noGrp="1"/>
          </p:cNvSpPr>
          <p:nvPr>
            <p:ph type="title"/>
          </p:nvPr>
        </p:nvSpPr>
        <p:spPr/>
        <p:txBody>
          <a:bodyPr/>
          <a:lstStyle/>
          <a:p>
            <a:r>
              <a:rPr lang="en-US" dirty="0"/>
              <a:t>L</a:t>
            </a:r>
            <a:r>
              <a:rPr lang="en-US" baseline="-25000" dirty="0"/>
              <a:t>0,0</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03058A-4648-82C3-B1AD-384EB5227902}"/>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Loops from [0…2</a:t>
                </a:r>
                <a:r>
                  <a:rPr lang="en-US" i="1" baseline="30000" dirty="0"/>
                  <a:t>2</a:t>
                </a:r>
                <a14:m>
                  <m:oMath xmlns:m="http://schemas.openxmlformats.org/officeDocument/2006/math">
                    <m:r>
                      <a:rPr lang="en-US" b="0" i="1" baseline="30000" smtClean="0">
                        <a:latin typeface="Cambria Math" panose="02040503050406030204" pitchFamily="18" charset="0"/>
                      </a:rPr>
                      <m:t>ℓ</m:t>
                    </m:r>
                  </m:oMath>
                </a14:m>
                <a:r>
                  <a:rPr lang="en-US" i="1" baseline="30000" dirty="0"/>
                  <a:t>-2</a:t>
                </a:r>
                <a:r>
                  <a:rPr lang="en-US" dirty="0"/>
                  <a:t>)</a:t>
                </a:r>
              </a:p>
              <a:p>
                <a:pPr lvl="1"/>
                <a:r>
                  <a:rPr lang="en-US" dirty="0"/>
                  <a:t>For x &gt;= 2</a:t>
                </a:r>
                <a:r>
                  <a:rPr lang="en-US" i="1" baseline="30000" dirty="0"/>
                  <a:t>2</a:t>
                </a:r>
                <a14:m>
                  <m:oMath xmlns:m="http://schemas.openxmlformats.org/officeDocument/2006/math">
                    <m:r>
                      <a:rPr lang="en-US" b="0" i="1" baseline="30000" smtClean="0">
                        <a:latin typeface="Cambria Math" panose="02040503050406030204" pitchFamily="18" charset="0"/>
                      </a:rPr>
                      <m:t>ℓ</m:t>
                    </m:r>
                  </m:oMath>
                </a14:m>
                <a:r>
                  <a:rPr lang="en-US" i="1" baseline="30000" dirty="0"/>
                  <a:t>-3</a:t>
                </a:r>
                <a:r>
                  <a:rPr lang="en-US" dirty="0"/>
                  <a:t>, after shifting use symmetry to transform back below 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-1</a:t>
                </a:r>
                <a:endParaRPr lang="en-US" i="1" dirty="0"/>
              </a:p>
              <a:p>
                <a:r>
                  <a:rPr lang="en-US" dirty="0"/>
                  <a:t>First 2 bits always 0</a:t>
                </a:r>
              </a:p>
              <a:p>
                <a:pPr lvl="1"/>
                <a:r>
                  <a:rPr lang="en-US" dirty="0" err="1"/>
                  <a:t>Bitshift</a:t>
                </a:r>
                <a:r>
                  <a:rPr lang="en-US" dirty="0"/>
                  <a:t> left by 2 is multiplication by 4</a:t>
                </a:r>
              </a:p>
              <a:p>
                <a:endParaRPr lang="en-US" dirty="0"/>
              </a:p>
            </p:txBody>
          </p:sp>
        </mc:Choice>
        <mc:Fallback xmlns="">
          <p:sp>
            <p:nvSpPr>
              <p:cNvPr id="3" name="Content Placeholder 2">
                <a:extLst>
                  <a:ext uri="{FF2B5EF4-FFF2-40B4-BE49-F238E27FC236}">
                    <a16:creationId xmlns:a16="http://schemas.microsoft.com/office/drawing/2014/main" id="{F503058A-4648-82C3-B1AD-384EB5227902}"/>
                  </a:ext>
                </a:extLst>
              </p:cNvPr>
              <p:cNvSpPr>
                <a:spLocks noGrp="1" noRot="1" noChangeAspect="1" noMove="1" noResize="1" noEditPoints="1" noAdjustHandles="1" noChangeArrowheads="1" noChangeShapeType="1" noTextEdit="1"/>
              </p:cNvSpPr>
              <p:nvPr>
                <p:ph idx="1"/>
              </p:nvPr>
            </p:nvSpPr>
            <p:spPr>
              <a:blipFill>
                <a:blip r:embed="rId3"/>
                <a:stretch>
                  <a:fillRect l="-15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59D7FB8-EEBB-03A2-51A5-E86B006D27B0}"/>
              </a:ext>
            </a:extLst>
          </p:cNvPr>
          <p:cNvSpPr>
            <a:spLocks noGrp="1"/>
          </p:cNvSpPr>
          <p:nvPr>
            <p:ph type="sldNum" sz="quarter" idx="10"/>
          </p:nvPr>
        </p:nvSpPr>
        <p:spPr/>
        <p:txBody>
          <a:bodyPr/>
          <a:lstStyle/>
          <a:p>
            <a:fld id="{AFD18194-60D7-4174-AD2A-292A695B23D6}" type="slidenum">
              <a:rPr lang="en-US" smtClean="0"/>
              <a:pPr/>
              <a:t>37</a:t>
            </a:fld>
            <a:endParaRPr lang="en-US"/>
          </a:p>
        </p:txBody>
      </p:sp>
      <p:pic>
        <p:nvPicPr>
          <p:cNvPr id="5" name="Content Placeholder 5">
            <a:extLst>
              <a:ext uri="{FF2B5EF4-FFF2-40B4-BE49-F238E27FC236}">
                <a16:creationId xmlns:a16="http://schemas.microsoft.com/office/drawing/2014/main" id="{5AA37674-4850-D6B5-0B48-46186B5951D3}"/>
              </a:ext>
            </a:extLst>
          </p:cNvPr>
          <p:cNvPicPr>
            <a:picLocks noChangeAspect="1"/>
          </p:cNvPicPr>
          <p:nvPr/>
        </p:nvPicPr>
        <p:blipFill>
          <a:blip r:embed="rId4"/>
          <a:stretch>
            <a:fillRect/>
          </a:stretch>
        </p:blipFill>
        <p:spPr>
          <a:xfrm>
            <a:off x="609600" y="1430179"/>
            <a:ext cx="6439799" cy="2105319"/>
          </a:xfrm>
          <a:prstGeom prst="rect">
            <a:avLst/>
          </a:prstGeom>
        </p:spPr>
      </p:pic>
      <p:pic>
        <p:nvPicPr>
          <p:cNvPr id="9" name="Picture 8">
            <a:extLst>
              <a:ext uri="{FF2B5EF4-FFF2-40B4-BE49-F238E27FC236}">
                <a16:creationId xmlns:a16="http://schemas.microsoft.com/office/drawing/2014/main" id="{4D80F1BE-2A99-05DE-4970-A04B1A858642}"/>
              </a:ext>
            </a:extLst>
          </p:cNvPr>
          <p:cNvPicPr>
            <a:picLocks noChangeAspect="1"/>
          </p:cNvPicPr>
          <p:nvPr/>
        </p:nvPicPr>
        <p:blipFill>
          <a:blip r:embed="rId5"/>
          <a:stretch>
            <a:fillRect/>
          </a:stretch>
        </p:blipFill>
        <p:spPr>
          <a:xfrm>
            <a:off x="5024733" y="376194"/>
            <a:ext cx="6763694" cy="619211"/>
          </a:xfrm>
          <a:prstGeom prst="rect">
            <a:avLst/>
          </a:prstGeom>
        </p:spPr>
      </p:pic>
      <p:cxnSp>
        <p:nvCxnSpPr>
          <p:cNvPr id="11" name="Straight Arrow Connector 10">
            <a:extLst>
              <a:ext uri="{FF2B5EF4-FFF2-40B4-BE49-F238E27FC236}">
                <a16:creationId xmlns:a16="http://schemas.microsoft.com/office/drawing/2014/main" id="{458C086C-9DD2-B2F8-94ED-D8C6E59DFED7}"/>
              </a:ext>
            </a:extLst>
          </p:cNvPr>
          <p:cNvCxnSpPr>
            <a:cxnSpLocks/>
          </p:cNvCxnSpPr>
          <p:nvPr/>
        </p:nvCxnSpPr>
        <p:spPr>
          <a:xfrm flipH="1">
            <a:off x="6272981" y="1008509"/>
            <a:ext cx="688258" cy="1695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68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3393-B052-7A2C-3CEC-51C71900421F}"/>
              </a:ext>
            </a:extLst>
          </p:cNvPr>
          <p:cNvSpPr>
            <a:spLocks noGrp="1"/>
          </p:cNvSpPr>
          <p:nvPr>
            <p:ph type="title"/>
          </p:nvPr>
        </p:nvSpPr>
        <p:spPr/>
        <p:txBody>
          <a:bodyPr/>
          <a:lstStyle/>
          <a:p>
            <a:r>
              <a:rPr lang="en-US" dirty="0"/>
              <a:t>L</a:t>
            </a:r>
            <a:r>
              <a:rPr lang="en-US" baseline="-25000" dirty="0"/>
              <a:t>0,1</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E5B038-DF4E-7A27-104D-AA6EB86B6364}"/>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Iterated only within [2</a:t>
                </a:r>
                <a:r>
                  <a:rPr lang="en-US" i="1" baseline="30000" dirty="0"/>
                  <a:t>2</a:t>
                </a:r>
                <a14:m>
                  <m:oMath xmlns:m="http://schemas.openxmlformats.org/officeDocument/2006/math">
                    <m:r>
                      <a:rPr lang="en-US" b="0" i="1" baseline="30000" smtClean="0">
                        <a:latin typeface="Cambria Math" panose="02040503050406030204" pitchFamily="18" charset="0"/>
                      </a:rPr>
                      <m:t>ℓ</m:t>
                    </m:r>
                  </m:oMath>
                </a14:m>
                <a:r>
                  <a:rPr lang="en-US" i="1" baseline="30000" dirty="0"/>
                  <a:t>-2</a:t>
                </a:r>
                <a:r>
                  <a:rPr lang="en-US" dirty="0"/>
                  <a:t>…2</a:t>
                </a:r>
                <a:r>
                  <a:rPr lang="en-US" i="1" baseline="30000" dirty="0"/>
                  <a:t>2</a:t>
                </a:r>
                <a14:m>
                  <m:oMath xmlns:m="http://schemas.openxmlformats.org/officeDocument/2006/math">
                    <m:r>
                      <a:rPr lang="en-US" b="0" i="1" baseline="30000" dirty="0" smtClean="0">
                        <a:latin typeface="Cambria Math" panose="02040503050406030204" pitchFamily="18" charset="0"/>
                      </a:rPr>
                      <m:t>ℓ</m:t>
                    </m:r>
                  </m:oMath>
                </a14:m>
                <a:r>
                  <a:rPr lang="en-US" i="1" baseline="30000" dirty="0"/>
                  <a:t>-1</a:t>
                </a:r>
                <a:r>
                  <a:rPr lang="en-US" dirty="0"/>
                  <a:t>)</a:t>
                </a:r>
              </a:p>
            </p:txBody>
          </p:sp>
        </mc:Choice>
        <mc:Fallback xmlns="">
          <p:sp>
            <p:nvSpPr>
              <p:cNvPr id="3" name="Content Placeholder 2">
                <a:extLst>
                  <a:ext uri="{FF2B5EF4-FFF2-40B4-BE49-F238E27FC236}">
                    <a16:creationId xmlns:a16="http://schemas.microsoft.com/office/drawing/2014/main" id="{81E5B038-DF4E-7A27-104D-AA6EB86B6364}"/>
                  </a:ext>
                </a:extLst>
              </p:cNvPr>
              <p:cNvSpPr>
                <a:spLocks noGrp="1" noRot="1" noChangeAspect="1" noMove="1" noResize="1" noEditPoints="1" noAdjustHandles="1" noChangeArrowheads="1" noChangeShapeType="1" noTextEdit="1"/>
              </p:cNvSpPr>
              <p:nvPr>
                <p:ph idx="1"/>
              </p:nvPr>
            </p:nvSpPr>
            <p:spPr>
              <a:blipFill>
                <a:blip r:embed="rId3"/>
                <a:stretch>
                  <a:fillRect l="-15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38CB29-ACA1-1F7B-1184-7DB4BA246FC0}"/>
              </a:ext>
            </a:extLst>
          </p:cNvPr>
          <p:cNvSpPr>
            <a:spLocks noGrp="1"/>
          </p:cNvSpPr>
          <p:nvPr>
            <p:ph type="sldNum" sz="quarter" idx="10"/>
          </p:nvPr>
        </p:nvSpPr>
        <p:spPr/>
        <p:txBody>
          <a:bodyPr/>
          <a:lstStyle/>
          <a:p>
            <a:fld id="{AFD18194-60D7-4174-AD2A-292A695B23D6}" type="slidenum">
              <a:rPr lang="en-US" smtClean="0"/>
              <a:pPr/>
              <a:t>38</a:t>
            </a:fld>
            <a:endParaRPr lang="en-US"/>
          </a:p>
        </p:txBody>
      </p:sp>
      <p:pic>
        <p:nvPicPr>
          <p:cNvPr id="6" name="Picture 5">
            <a:extLst>
              <a:ext uri="{FF2B5EF4-FFF2-40B4-BE49-F238E27FC236}">
                <a16:creationId xmlns:a16="http://schemas.microsoft.com/office/drawing/2014/main" id="{E8FF3510-27C7-F383-3512-7C200D7FB517}"/>
              </a:ext>
            </a:extLst>
          </p:cNvPr>
          <p:cNvPicPr>
            <a:picLocks noChangeAspect="1"/>
          </p:cNvPicPr>
          <p:nvPr/>
        </p:nvPicPr>
        <p:blipFill>
          <a:blip r:embed="rId4"/>
          <a:stretch>
            <a:fillRect/>
          </a:stretch>
        </p:blipFill>
        <p:spPr>
          <a:xfrm>
            <a:off x="609600" y="1524000"/>
            <a:ext cx="6411220" cy="2943636"/>
          </a:xfrm>
          <a:prstGeom prst="rect">
            <a:avLst/>
          </a:prstGeom>
        </p:spPr>
      </p:pic>
      <p:pic>
        <p:nvPicPr>
          <p:cNvPr id="8" name="Picture 7">
            <a:extLst>
              <a:ext uri="{FF2B5EF4-FFF2-40B4-BE49-F238E27FC236}">
                <a16:creationId xmlns:a16="http://schemas.microsoft.com/office/drawing/2014/main" id="{C19EB1EC-DD24-B3FF-DD4E-D6C6B8E9933C}"/>
              </a:ext>
            </a:extLst>
          </p:cNvPr>
          <p:cNvPicPr>
            <a:picLocks noChangeAspect="1"/>
          </p:cNvPicPr>
          <p:nvPr/>
        </p:nvPicPr>
        <p:blipFill>
          <a:blip r:embed="rId5"/>
          <a:stretch>
            <a:fillRect/>
          </a:stretch>
        </p:blipFill>
        <p:spPr>
          <a:xfrm>
            <a:off x="5447071" y="4783864"/>
            <a:ext cx="6410632" cy="383923"/>
          </a:xfrm>
          <a:prstGeom prst="rect">
            <a:avLst/>
          </a:prstGeom>
        </p:spPr>
      </p:pic>
      <p:cxnSp>
        <p:nvCxnSpPr>
          <p:cNvPr id="10" name="Straight Arrow Connector 9">
            <a:extLst>
              <a:ext uri="{FF2B5EF4-FFF2-40B4-BE49-F238E27FC236}">
                <a16:creationId xmlns:a16="http://schemas.microsoft.com/office/drawing/2014/main" id="{E71AA39A-4D9F-B975-3269-9D4664C82A60}"/>
              </a:ext>
            </a:extLst>
          </p:cNvPr>
          <p:cNvCxnSpPr>
            <a:cxnSpLocks/>
          </p:cNvCxnSpPr>
          <p:nvPr/>
        </p:nvCxnSpPr>
        <p:spPr>
          <a:xfrm flipH="1" flipV="1">
            <a:off x="4778477" y="4342799"/>
            <a:ext cx="2566220" cy="44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89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E6F8-C470-1EB4-85F1-3CB0A9DC4165}"/>
              </a:ext>
            </a:extLst>
          </p:cNvPr>
          <p:cNvSpPr>
            <a:spLocks noGrp="1"/>
          </p:cNvSpPr>
          <p:nvPr>
            <p:ph type="title"/>
          </p:nvPr>
        </p:nvSpPr>
        <p:spPr/>
        <p:txBody>
          <a:bodyPr/>
          <a:lstStyle/>
          <a:p>
            <a:r>
              <a:rPr lang="en-US" dirty="0"/>
              <a:t>L</a:t>
            </a:r>
            <a:r>
              <a:rPr lang="en-US" baseline="-25000" dirty="0"/>
              <a:t>0,1</a:t>
            </a:r>
            <a:r>
              <a:rPr lang="en-US" dirty="0"/>
              <a:t> Recursion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CBC54B-91F4-5E95-1521-3D9956CDA80F}"/>
                  </a:ext>
                </a:extLst>
              </p:cNvPr>
              <p:cNvSpPr>
                <a:spLocks noGrp="1"/>
              </p:cNvSpPr>
              <p:nvPr>
                <p:ph idx="1"/>
              </p:nvPr>
            </p:nvSpPr>
            <p:spPr>
              <a:xfrm>
                <a:off x="609599" y="1524000"/>
                <a:ext cx="11186155" cy="1301115"/>
              </a:xfrm>
            </p:spPr>
            <p:txBody>
              <a:bodyPr>
                <a:normAutofit/>
              </a:bodyPr>
              <a:lstStyle/>
              <a:p>
                <a:r>
                  <a:rPr lang="en-US" dirty="0"/>
                  <a:t>L</a:t>
                </a:r>
                <a:r>
                  <a:rPr lang="en-US" baseline="-25000" dirty="0"/>
                  <a:t>0,1</a:t>
                </a:r>
                <a:r>
                  <a:rPr lang="en-US" dirty="0"/>
                  <a:t> iterated only within [2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-2</a:t>
                </a:r>
                <a:r>
                  <a:rPr lang="en-US" dirty="0"/>
                  <a:t>…2</a:t>
                </a:r>
                <a:r>
                  <a:rPr lang="en-US" i="1" baseline="30000" dirty="0"/>
                  <a:t>2</a:t>
                </a:r>
                <a14:m>
                  <m:oMath xmlns:m="http://schemas.openxmlformats.org/officeDocument/2006/math">
                    <m:r>
                      <a:rPr lang="en-US" b="0" i="1" baseline="30000" smtClean="0">
                        <a:latin typeface="Cambria Math" panose="02040503050406030204" pitchFamily="18" charset="0"/>
                      </a:rPr>
                      <m:t>ℓ</m:t>
                    </m:r>
                  </m:oMath>
                </a14:m>
                <a:r>
                  <a:rPr lang="en-US" i="1" baseline="30000" dirty="0"/>
                  <a:t>-1</a:t>
                </a:r>
                <a:r>
                  <a:rPr lang="en-US" dirty="0"/>
                  <a:t>)</a:t>
                </a:r>
              </a:p>
              <a:p>
                <a:pPr lvl="1"/>
                <a:r>
                  <a:rPr lang="en-US" dirty="0"/>
                  <a:t>h(a) = 0, h(b) = 1</a:t>
                </a:r>
              </a:p>
              <a:p>
                <a:pPr lvl="1"/>
                <a:r>
                  <a:rPr lang="en-US" dirty="0"/>
                  <a:t>Second bit of b uniquely determines whether we access values from [0…2</a:t>
                </a:r>
                <a:r>
                  <a:rPr lang="en-US" i="1" baseline="30000" dirty="0"/>
                  <a:t>2</a:t>
                </a:r>
                <a14:m>
                  <m:oMath xmlns:m="http://schemas.openxmlformats.org/officeDocument/2006/math">
                    <m:r>
                      <a:rPr lang="en-US" b="0" i="1" baseline="30000" smtClean="0">
                        <a:latin typeface="Cambria Math" panose="02040503050406030204" pitchFamily="18" charset="0"/>
                      </a:rPr>
                      <m:t>ℓ</m:t>
                    </m:r>
                  </m:oMath>
                </a14:m>
                <a:r>
                  <a:rPr lang="en-US" i="1" baseline="30000" dirty="0"/>
                  <a:t>-2</a:t>
                </a:r>
                <a:r>
                  <a:rPr lang="en-US" dirty="0"/>
                  <a:t>) or [2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-2</a:t>
                </a:r>
                <a:r>
                  <a:rPr lang="en-US" dirty="0"/>
                  <a:t>…2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-1</a:t>
                </a:r>
                <a:r>
                  <a:rPr lang="en-US" dirty="0"/>
                  <a:t>)</a:t>
                </a:r>
              </a:p>
              <a:p>
                <a:pPr lvl="1"/>
                <a:endParaRPr lang="en-US" dirty="0"/>
              </a:p>
            </p:txBody>
          </p:sp>
        </mc:Choice>
        <mc:Fallback xmlns="">
          <p:sp>
            <p:nvSpPr>
              <p:cNvPr id="3" name="Content Placeholder 2">
                <a:extLst>
                  <a:ext uri="{FF2B5EF4-FFF2-40B4-BE49-F238E27FC236}">
                    <a16:creationId xmlns:a16="http://schemas.microsoft.com/office/drawing/2014/main" id="{32CBC54B-91F4-5E95-1521-3D9956CDA80F}"/>
                  </a:ext>
                </a:extLst>
              </p:cNvPr>
              <p:cNvSpPr>
                <a:spLocks noGrp="1" noRot="1" noChangeAspect="1" noMove="1" noResize="1" noEditPoints="1" noAdjustHandles="1" noChangeArrowheads="1" noChangeShapeType="1" noTextEdit="1"/>
              </p:cNvSpPr>
              <p:nvPr>
                <p:ph idx="1"/>
              </p:nvPr>
            </p:nvSpPr>
            <p:spPr>
              <a:xfrm>
                <a:off x="609599" y="1524000"/>
                <a:ext cx="11186155" cy="1301115"/>
              </a:xfrm>
              <a:blipFill>
                <a:blip r:embed="rId2"/>
                <a:stretch>
                  <a:fillRect l="-1526" t="-4695" r="-2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152DF83-6413-26FA-8BFC-E0B490E7F35C}"/>
              </a:ext>
            </a:extLst>
          </p:cNvPr>
          <p:cNvSpPr>
            <a:spLocks noGrp="1"/>
          </p:cNvSpPr>
          <p:nvPr>
            <p:ph type="sldNum" sz="quarter" idx="10"/>
          </p:nvPr>
        </p:nvSpPr>
        <p:spPr/>
        <p:txBody>
          <a:bodyPr/>
          <a:lstStyle/>
          <a:p>
            <a:fld id="{AFD18194-60D7-4174-AD2A-292A695B23D6}" type="slidenum">
              <a:rPr lang="en-US" smtClean="0"/>
              <a:pPr/>
              <a:t>39</a:t>
            </a:fld>
            <a:endParaRPr lang="en-US"/>
          </a:p>
        </p:txBody>
      </p:sp>
      <p:sp>
        <p:nvSpPr>
          <p:cNvPr id="5" name="Content Placeholder 2">
            <a:extLst>
              <a:ext uri="{FF2B5EF4-FFF2-40B4-BE49-F238E27FC236}">
                <a16:creationId xmlns:a16="http://schemas.microsoft.com/office/drawing/2014/main" id="{582F129C-4973-B7DC-0B64-9AA4A1EFC442}"/>
              </a:ext>
            </a:extLst>
          </p:cNvPr>
          <p:cNvSpPr txBox="1">
            <a:spLocks/>
          </p:cNvSpPr>
          <p:nvPr/>
        </p:nvSpPr>
        <p:spPr>
          <a:xfrm>
            <a:off x="406400" y="3169920"/>
            <a:ext cx="10972800" cy="464820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endParaRPr lang="en-US" dirty="0"/>
          </a:p>
        </p:txBody>
      </p:sp>
      <p:sp>
        <p:nvSpPr>
          <p:cNvPr id="7" name="Content Placeholder 2">
            <a:extLst>
              <a:ext uri="{FF2B5EF4-FFF2-40B4-BE49-F238E27FC236}">
                <a16:creationId xmlns:a16="http://schemas.microsoft.com/office/drawing/2014/main" id="{36B6E1D1-2222-F7A5-E23D-0B293906E17F}"/>
              </a:ext>
            </a:extLst>
          </p:cNvPr>
          <p:cNvSpPr txBox="1">
            <a:spLocks/>
          </p:cNvSpPr>
          <p:nvPr/>
        </p:nvSpPr>
        <p:spPr>
          <a:xfrm>
            <a:off x="894080" y="2825115"/>
            <a:ext cx="5791200" cy="884887"/>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None/>
            </a:pPr>
            <a:r>
              <a:rPr lang="en-US" dirty="0">
                <a:solidFill>
                  <a:srgbClr val="FF0000"/>
                </a:solidFill>
              </a:rPr>
              <a:t>0</a:t>
            </a:r>
            <a:r>
              <a:rPr lang="en-US" dirty="0">
                <a:solidFill>
                  <a:schemeClr val="accent3"/>
                </a:solidFill>
              </a:rPr>
              <a:t>1</a:t>
            </a:r>
            <a:r>
              <a:rPr lang="en-US" dirty="0">
                <a:solidFill>
                  <a:srgbClr val="FF0000"/>
                </a:solidFill>
              </a:rPr>
              <a:t>1</a:t>
            </a:r>
            <a:r>
              <a:rPr lang="en-US" b="1" dirty="0">
                <a:solidFill>
                  <a:schemeClr val="accent3"/>
                </a:solidFill>
              </a:rPr>
              <a:t>0</a:t>
            </a:r>
            <a:r>
              <a:rPr lang="en-US" dirty="0">
                <a:solidFill>
                  <a:srgbClr val="FF0000"/>
                </a:solidFill>
              </a:rPr>
              <a:t>0</a:t>
            </a:r>
            <a:r>
              <a:rPr lang="en-US" dirty="0">
                <a:solidFill>
                  <a:schemeClr val="accent3"/>
                </a:solidFill>
              </a:rPr>
              <a:t>0</a:t>
            </a:r>
            <a:r>
              <a:rPr lang="en-US" dirty="0">
                <a:solidFill>
                  <a:srgbClr val="FF0000"/>
                </a:solidFill>
              </a:rPr>
              <a:t>1</a:t>
            </a:r>
            <a:r>
              <a:rPr lang="en-US" dirty="0">
                <a:solidFill>
                  <a:schemeClr val="accent3"/>
                </a:solidFill>
              </a:rPr>
              <a:t>1            </a:t>
            </a:r>
            <a:r>
              <a:rPr lang="en-US" b="1" dirty="0">
                <a:solidFill>
                  <a:schemeClr val="tx1"/>
                </a:solidFill>
              </a:rPr>
              <a:t>v</a:t>
            </a:r>
            <a:r>
              <a:rPr lang="en-US" b="1" baseline="-25000" dirty="0">
                <a:solidFill>
                  <a:schemeClr val="tx1"/>
                </a:solidFill>
              </a:rPr>
              <a:t>1</a:t>
            </a:r>
            <a:r>
              <a:rPr lang="en-US" dirty="0">
                <a:solidFill>
                  <a:schemeClr val="tx1"/>
                </a:solidFill>
              </a:rPr>
              <a:t>[</a:t>
            </a:r>
            <a:r>
              <a:rPr lang="en-US" dirty="0">
                <a:solidFill>
                  <a:srgbClr val="FF0000"/>
                </a:solidFill>
              </a:rPr>
              <a:t>0</a:t>
            </a:r>
            <a:r>
              <a:rPr lang="en-US" b="1" dirty="0">
                <a:solidFill>
                  <a:schemeClr val="accent3"/>
                </a:solidFill>
              </a:rPr>
              <a:t>0</a:t>
            </a:r>
            <a:r>
              <a:rPr lang="en-US" dirty="0">
                <a:solidFill>
                  <a:srgbClr val="FF0000"/>
                </a:solidFill>
              </a:rPr>
              <a:t>1</a:t>
            </a:r>
            <a:r>
              <a:rPr lang="en-US" dirty="0">
                <a:solidFill>
                  <a:schemeClr val="accent3"/>
                </a:solidFill>
              </a:rPr>
              <a:t>0</a:t>
            </a:r>
            <a:r>
              <a:rPr lang="en-US" dirty="0">
                <a:solidFill>
                  <a:srgbClr val="FF0000"/>
                </a:solidFill>
              </a:rPr>
              <a:t>0</a:t>
            </a:r>
            <a:r>
              <a:rPr lang="en-US" dirty="0">
                <a:solidFill>
                  <a:schemeClr val="accent3"/>
                </a:solidFill>
              </a:rPr>
              <a:t>1</a:t>
            </a:r>
            <a:r>
              <a:rPr lang="en-US" dirty="0">
                <a:solidFill>
                  <a:srgbClr val="FF0000"/>
                </a:solidFill>
              </a:rPr>
              <a:t>1</a:t>
            </a:r>
            <a:r>
              <a:rPr lang="en-US" dirty="0">
                <a:solidFill>
                  <a:schemeClr val="accent3"/>
                </a:solidFill>
              </a:rPr>
              <a:t>0</a:t>
            </a:r>
            <a:r>
              <a:rPr lang="en-US" dirty="0">
                <a:solidFill>
                  <a:schemeClr val="tx1"/>
                </a:solidFill>
              </a:rPr>
              <a:t>]</a:t>
            </a:r>
            <a:r>
              <a:rPr lang="en-US" dirty="0">
                <a:solidFill>
                  <a:schemeClr val="accent3"/>
                </a:solidFill>
              </a:rPr>
              <a:t> </a:t>
            </a:r>
            <a:r>
              <a:rPr lang="en-US" dirty="0">
                <a:solidFill>
                  <a:schemeClr val="tx1"/>
                </a:solidFill>
              </a:rPr>
              <a:t>+</a:t>
            </a:r>
            <a:r>
              <a:rPr lang="en-US" b="1" dirty="0">
                <a:solidFill>
                  <a:schemeClr val="tx1"/>
                </a:solidFill>
              </a:rPr>
              <a:t> v</a:t>
            </a:r>
            <a:r>
              <a:rPr lang="en-US" b="1" baseline="-25000" dirty="0">
                <a:solidFill>
                  <a:schemeClr val="tx1"/>
                </a:solidFill>
              </a:rPr>
              <a:t>1</a:t>
            </a:r>
            <a:r>
              <a:rPr lang="en-US" dirty="0">
                <a:solidFill>
                  <a:schemeClr val="tx1"/>
                </a:solidFill>
              </a:rPr>
              <a:t>[</a:t>
            </a:r>
            <a:r>
              <a:rPr lang="en-US" dirty="0">
                <a:solidFill>
                  <a:srgbClr val="FF0000"/>
                </a:solidFill>
              </a:rPr>
              <a:t>0</a:t>
            </a:r>
            <a:r>
              <a:rPr lang="en-US" b="1" dirty="0">
                <a:solidFill>
                  <a:schemeClr val="accent3"/>
                </a:solidFill>
              </a:rPr>
              <a:t>0</a:t>
            </a:r>
            <a:r>
              <a:rPr lang="en-US" dirty="0">
                <a:solidFill>
                  <a:srgbClr val="FF0000"/>
                </a:solidFill>
              </a:rPr>
              <a:t>1</a:t>
            </a:r>
            <a:r>
              <a:rPr lang="en-US" dirty="0">
                <a:solidFill>
                  <a:schemeClr val="accent3"/>
                </a:solidFill>
              </a:rPr>
              <a:t>0</a:t>
            </a:r>
            <a:r>
              <a:rPr lang="en-US" dirty="0">
                <a:solidFill>
                  <a:srgbClr val="FF0000"/>
                </a:solidFill>
              </a:rPr>
              <a:t>0</a:t>
            </a:r>
            <a:r>
              <a:rPr lang="en-US" dirty="0">
                <a:solidFill>
                  <a:schemeClr val="accent3"/>
                </a:solidFill>
              </a:rPr>
              <a:t>1</a:t>
            </a:r>
            <a:r>
              <a:rPr lang="en-US" dirty="0">
                <a:solidFill>
                  <a:srgbClr val="FF0000"/>
                </a:solidFill>
              </a:rPr>
              <a:t>1</a:t>
            </a:r>
            <a:r>
              <a:rPr lang="en-US" dirty="0">
                <a:solidFill>
                  <a:schemeClr val="accent3"/>
                </a:solidFill>
              </a:rPr>
              <a:t>1</a:t>
            </a:r>
            <a:r>
              <a:rPr lang="en-US" dirty="0">
                <a:solidFill>
                  <a:schemeClr val="tx1"/>
                </a:solidFill>
              </a:rPr>
              <a:t>]</a:t>
            </a:r>
            <a:r>
              <a:rPr lang="en-US" dirty="0">
                <a:solidFill>
                  <a:schemeClr val="accent3"/>
                </a:solidFill>
              </a:rPr>
              <a:t> </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02EA1158-D020-689D-BBC2-C425AF27E210}"/>
                  </a:ext>
                </a:extLst>
              </p:cNvPr>
              <p:cNvSpPr txBox="1">
                <a:spLocks/>
              </p:cNvSpPr>
              <p:nvPr/>
            </p:nvSpPr>
            <p:spPr>
              <a:xfrm>
                <a:off x="3342640" y="3208838"/>
                <a:ext cx="5791200" cy="884887"/>
              </a:xfrm>
              <a:prstGeom prst="rect">
                <a:avLst/>
              </a:prstGeom>
              <a:ln>
                <a:noFill/>
              </a:ln>
            </p:spPr>
            <p:style>
              <a:lnRef idx="1">
                <a:schemeClr val="dk1"/>
              </a:lnRef>
              <a:fillRef idx="0">
                <a:schemeClr val="dk1"/>
              </a:fillRef>
              <a:effectRef idx="0">
                <a:schemeClr val="dk1"/>
              </a:effectRef>
              <a:fontRef idx="minor">
                <a:schemeClr val="tx1"/>
              </a:fontRef>
            </p:style>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None/>
                </a:pPr>
                <a:r>
                  <a:rPr lang="en-US" dirty="0"/>
                  <a:t>0 </a:t>
                </a:r>
                <a14:m>
                  <m:oMath xmlns:m="http://schemas.openxmlformats.org/officeDocument/2006/math">
                    <m:r>
                      <a:rPr lang="en-US" b="0" i="1" smtClean="0">
                        <a:latin typeface="Cambria Math" panose="02040503050406030204" pitchFamily="18" charset="0"/>
                      </a:rPr>
                      <m:t>≤</m:t>
                    </m:r>
                  </m:oMath>
                </a14:m>
                <a:r>
                  <a:rPr lang="en-US" dirty="0"/>
                  <a:t> </a:t>
                </a:r>
                <a:r>
                  <a:rPr lang="en-US" dirty="0">
                    <a:solidFill>
                      <a:srgbClr val="FF0000"/>
                    </a:solidFill>
                  </a:rPr>
                  <a:t>0</a:t>
                </a:r>
                <a:r>
                  <a:rPr lang="en-US" b="1" dirty="0">
                    <a:solidFill>
                      <a:schemeClr val="accent3"/>
                    </a:solidFill>
                  </a:rPr>
                  <a:t>0</a:t>
                </a:r>
                <a:r>
                  <a:rPr lang="en-US" dirty="0">
                    <a:solidFill>
                      <a:srgbClr val="FF0000"/>
                    </a:solidFill>
                  </a:rPr>
                  <a:t>x</a:t>
                </a:r>
                <a:r>
                  <a:rPr lang="en-US" dirty="0">
                    <a:solidFill>
                      <a:schemeClr val="accent3"/>
                    </a:solidFill>
                  </a:rPr>
                  <a:t>x</a:t>
                </a:r>
                <a:r>
                  <a:rPr lang="en-US" dirty="0">
                    <a:solidFill>
                      <a:srgbClr val="FF0000"/>
                    </a:solidFill>
                  </a:rPr>
                  <a:t>x</a:t>
                </a:r>
                <a:r>
                  <a:rPr lang="en-US" dirty="0">
                    <a:solidFill>
                      <a:schemeClr val="accent3"/>
                    </a:solidFill>
                  </a:rPr>
                  <a:t>x</a:t>
                </a:r>
                <a:r>
                  <a:rPr lang="en-US" dirty="0">
                    <a:solidFill>
                      <a:srgbClr val="FF0000"/>
                    </a:solidFill>
                  </a:rPr>
                  <a:t>x</a:t>
                </a:r>
                <a:r>
                  <a:rPr lang="en-US" dirty="0">
                    <a:solidFill>
                      <a:schemeClr val="accent3"/>
                    </a:solidFill>
                  </a:rPr>
                  <a:t>x</a:t>
                </a:r>
                <a:r>
                  <a:rPr lang="en-US" dirty="0"/>
                  <a:t> </a:t>
                </a:r>
                <a14:m>
                  <m:oMath xmlns:m="http://schemas.openxmlformats.org/officeDocument/2006/math">
                    <m:r>
                      <a:rPr lang="en-US" b="0" i="1" dirty="0" smtClean="0">
                        <a:latin typeface="Cambria Math" panose="02040503050406030204" pitchFamily="18" charset="0"/>
                      </a:rPr>
                      <m:t>≤ </m:t>
                    </m:r>
                  </m:oMath>
                </a14:m>
                <a:r>
                  <a:rPr lang="en-US" dirty="0"/>
                  <a:t>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-2</a:t>
                </a:r>
                <a:endParaRPr lang="en-US" i="1" dirty="0">
                  <a:solidFill>
                    <a:schemeClr val="accent3"/>
                  </a:solidFill>
                </a:endParaRPr>
              </a:p>
            </p:txBody>
          </p:sp>
        </mc:Choice>
        <mc:Fallback xmlns="">
          <p:sp>
            <p:nvSpPr>
              <p:cNvPr id="8" name="Content Placeholder 2">
                <a:extLst>
                  <a:ext uri="{FF2B5EF4-FFF2-40B4-BE49-F238E27FC236}">
                    <a16:creationId xmlns:a16="http://schemas.microsoft.com/office/drawing/2014/main" id="{02EA1158-D020-689D-BBC2-C425AF27E210}"/>
                  </a:ext>
                </a:extLst>
              </p:cNvPr>
              <p:cNvSpPr txBox="1">
                <a:spLocks noRot="1" noChangeAspect="1" noMove="1" noResize="1" noEditPoints="1" noAdjustHandles="1" noChangeArrowheads="1" noChangeShapeType="1" noTextEdit="1"/>
              </p:cNvSpPr>
              <p:nvPr/>
            </p:nvSpPr>
            <p:spPr>
              <a:xfrm>
                <a:off x="3342640" y="3208838"/>
                <a:ext cx="5791200" cy="884887"/>
              </a:xfrm>
              <a:prstGeom prst="rect">
                <a:avLst/>
              </a:prstGeom>
              <a:blipFill>
                <a:blip r:embed="rId3"/>
                <a:stretch>
                  <a:fillRect t="-4795"/>
                </a:stretch>
              </a:blipFill>
              <a:ln>
                <a:noFill/>
              </a:ln>
            </p:spPr>
            <p:txBody>
              <a:bodyPr/>
              <a:lstStyle/>
              <a:p>
                <a:r>
                  <a:rPr lang="en-US">
                    <a:noFill/>
                  </a:rPr>
                  <a:t> </a:t>
                </a:r>
              </a:p>
            </p:txBody>
          </p:sp>
        </mc:Fallback>
      </mc:AlternateContent>
      <p:cxnSp>
        <p:nvCxnSpPr>
          <p:cNvPr id="39" name="Straight Connector 38">
            <a:extLst>
              <a:ext uri="{FF2B5EF4-FFF2-40B4-BE49-F238E27FC236}">
                <a16:creationId xmlns:a16="http://schemas.microsoft.com/office/drawing/2014/main" id="{05C9A82A-19AB-D881-C0A8-74A63A17FED3}"/>
              </a:ext>
            </a:extLst>
          </p:cNvPr>
          <p:cNvCxnSpPr>
            <a:cxnSpLocks/>
          </p:cNvCxnSpPr>
          <p:nvPr/>
        </p:nvCxnSpPr>
        <p:spPr>
          <a:xfrm>
            <a:off x="2252345" y="2754630"/>
            <a:ext cx="0" cy="133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700F647-8558-91AD-5150-BAF96831ABC3}"/>
              </a:ext>
            </a:extLst>
          </p:cNvPr>
          <p:cNvCxnSpPr>
            <a:cxnSpLocks/>
          </p:cNvCxnSpPr>
          <p:nvPr/>
        </p:nvCxnSpPr>
        <p:spPr>
          <a:xfrm>
            <a:off x="2023110" y="2754630"/>
            <a:ext cx="0" cy="13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025570-ECE2-D1F5-2F01-D3C5A50322A1}"/>
              </a:ext>
            </a:extLst>
          </p:cNvPr>
          <p:cNvCxnSpPr>
            <a:cxnSpLocks/>
          </p:cNvCxnSpPr>
          <p:nvPr/>
        </p:nvCxnSpPr>
        <p:spPr>
          <a:xfrm flipH="1">
            <a:off x="2015490" y="2754630"/>
            <a:ext cx="243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89CDA39-EC5A-7302-846B-87AE27259C2F}"/>
              </a:ext>
            </a:extLst>
          </p:cNvPr>
          <p:cNvCxnSpPr>
            <a:cxnSpLocks/>
          </p:cNvCxnSpPr>
          <p:nvPr/>
        </p:nvCxnSpPr>
        <p:spPr>
          <a:xfrm>
            <a:off x="1949450" y="2756535"/>
            <a:ext cx="0" cy="133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87E328E-F83C-DBF8-9DAF-3B3A34167FD9}"/>
              </a:ext>
            </a:extLst>
          </p:cNvPr>
          <p:cNvCxnSpPr>
            <a:cxnSpLocks/>
          </p:cNvCxnSpPr>
          <p:nvPr/>
        </p:nvCxnSpPr>
        <p:spPr>
          <a:xfrm>
            <a:off x="1720215" y="2756535"/>
            <a:ext cx="0" cy="13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48A9AF-BE65-C850-C66F-45F54C66E464}"/>
              </a:ext>
            </a:extLst>
          </p:cNvPr>
          <p:cNvCxnSpPr>
            <a:cxnSpLocks/>
          </p:cNvCxnSpPr>
          <p:nvPr/>
        </p:nvCxnSpPr>
        <p:spPr>
          <a:xfrm flipH="1">
            <a:off x="1712595" y="2756535"/>
            <a:ext cx="243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4F9C66A-06C7-A2C8-CC1C-0048C00DF5D7}"/>
              </a:ext>
            </a:extLst>
          </p:cNvPr>
          <p:cNvCxnSpPr>
            <a:cxnSpLocks/>
          </p:cNvCxnSpPr>
          <p:nvPr/>
        </p:nvCxnSpPr>
        <p:spPr>
          <a:xfrm>
            <a:off x="1656080" y="2754630"/>
            <a:ext cx="0" cy="133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2566D8-9C2D-324A-7F11-48C8E93A2788}"/>
              </a:ext>
            </a:extLst>
          </p:cNvPr>
          <p:cNvCxnSpPr>
            <a:cxnSpLocks/>
          </p:cNvCxnSpPr>
          <p:nvPr/>
        </p:nvCxnSpPr>
        <p:spPr>
          <a:xfrm>
            <a:off x="1426845" y="2754630"/>
            <a:ext cx="0" cy="133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11030B7-4175-AA1F-1497-099BC503F4D3}"/>
              </a:ext>
            </a:extLst>
          </p:cNvPr>
          <p:cNvCxnSpPr>
            <a:cxnSpLocks/>
          </p:cNvCxnSpPr>
          <p:nvPr/>
        </p:nvCxnSpPr>
        <p:spPr>
          <a:xfrm flipH="1">
            <a:off x="1419225" y="2754630"/>
            <a:ext cx="2438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2C9DF8D-0190-F98B-4129-4A61437E86E6}"/>
              </a:ext>
            </a:extLst>
          </p:cNvPr>
          <p:cNvCxnSpPr/>
          <p:nvPr/>
        </p:nvCxnSpPr>
        <p:spPr>
          <a:xfrm>
            <a:off x="2369573" y="3028335"/>
            <a:ext cx="688258"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F354C67B-B090-72A3-9975-29CF12693A0C}"/>
              </a:ext>
            </a:extLst>
          </p:cNvPr>
          <p:cNvCxnSpPr>
            <a:cxnSpLocks/>
          </p:cNvCxnSpPr>
          <p:nvPr/>
        </p:nvCxnSpPr>
        <p:spPr>
          <a:xfrm rot="16200000" flipH="1">
            <a:off x="4400552" y="3628786"/>
            <a:ext cx="621028" cy="41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Content Placeholder 2">
                <a:extLst>
                  <a:ext uri="{FF2B5EF4-FFF2-40B4-BE49-F238E27FC236}">
                    <a16:creationId xmlns:a16="http://schemas.microsoft.com/office/drawing/2014/main" id="{495EBA54-766B-EA8F-1E50-2DE810C1233C}"/>
                  </a:ext>
                </a:extLst>
              </p:cNvPr>
              <p:cNvSpPr txBox="1">
                <a:spLocks/>
              </p:cNvSpPr>
              <p:nvPr/>
            </p:nvSpPr>
            <p:spPr>
              <a:xfrm>
                <a:off x="3486912" y="4124553"/>
                <a:ext cx="5791200" cy="884887"/>
              </a:xfrm>
              <a:prstGeom prst="rect">
                <a:avLst/>
              </a:prstGeom>
              <a:ln>
                <a:noFill/>
              </a:ln>
            </p:spPr>
            <p:style>
              <a:lnRef idx="1">
                <a:schemeClr val="dk1"/>
              </a:lnRef>
              <a:fillRef idx="0">
                <a:schemeClr val="dk1"/>
              </a:fillRef>
              <a:effectRef idx="0">
                <a:schemeClr val="dk1"/>
              </a:effectRef>
              <a:fontRef idx="minor">
                <a:schemeClr val="tx1"/>
              </a:fontRef>
            </p:style>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None/>
                </a:pPr>
                <a:r>
                  <a:rPr lang="en-US" dirty="0"/>
                  <a:t>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-3</a:t>
                </a:r>
                <a:r>
                  <a:rPr lang="en-US" dirty="0"/>
                  <a:t> </a:t>
                </a:r>
                <a14:m>
                  <m:oMath xmlns:m="http://schemas.openxmlformats.org/officeDocument/2006/math">
                    <m:r>
                      <a:rPr lang="en-US" b="0" i="1" smtClean="0">
                        <a:latin typeface="Cambria Math" panose="02040503050406030204" pitchFamily="18" charset="0"/>
                      </a:rPr>
                      <m:t>≤</m:t>
                    </m:r>
                  </m:oMath>
                </a14:m>
                <a:r>
                  <a:rPr lang="en-US" dirty="0"/>
                  <a:t> </a:t>
                </a:r>
                <a:r>
                  <a:rPr lang="en-US" dirty="0">
                    <a:solidFill>
                      <a:srgbClr val="FF0000"/>
                    </a:solidFill>
                  </a:rPr>
                  <a:t>0</a:t>
                </a:r>
                <a:r>
                  <a:rPr lang="en-US" dirty="0">
                    <a:solidFill>
                      <a:schemeClr val="accent3"/>
                    </a:solidFill>
                  </a:rPr>
                  <a:t>0</a:t>
                </a:r>
                <a:r>
                  <a:rPr lang="en-US" b="1" dirty="0">
                    <a:solidFill>
                      <a:srgbClr val="FF0000"/>
                    </a:solidFill>
                  </a:rPr>
                  <a:t>1</a:t>
                </a:r>
                <a:r>
                  <a:rPr lang="en-US" dirty="0">
                    <a:solidFill>
                      <a:schemeClr val="accent3"/>
                    </a:solidFill>
                  </a:rPr>
                  <a:t>x</a:t>
                </a:r>
                <a:r>
                  <a:rPr lang="en-US" dirty="0">
                    <a:solidFill>
                      <a:srgbClr val="FF0000"/>
                    </a:solidFill>
                  </a:rPr>
                  <a:t>x</a:t>
                </a:r>
                <a:r>
                  <a:rPr lang="en-US" dirty="0">
                    <a:solidFill>
                      <a:schemeClr val="accent3"/>
                    </a:solidFill>
                  </a:rPr>
                  <a:t>x</a:t>
                </a:r>
                <a:r>
                  <a:rPr lang="en-US" dirty="0">
                    <a:solidFill>
                      <a:srgbClr val="FF0000"/>
                    </a:solidFill>
                  </a:rPr>
                  <a:t>x</a:t>
                </a:r>
                <a:r>
                  <a:rPr lang="en-US" dirty="0">
                    <a:solidFill>
                      <a:schemeClr val="accent3"/>
                    </a:solidFill>
                  </a:rPr>
                  <a:t>x</a:t>
                </a:r>
                <a:r>
                  <a:rPr lang="en-US" dirty="0"/>
                  <a:t> </a:t>
                </a:r>
                <a14:m>
                  <m:oMath xmlns:m="http://schemas.openxmlformats.org/officeDocument/2006/math">
                    <m:r>
                      <a:rPr lang="en-US" b="0" i="1" dirty="0" smtClean="0">
                        <a:latin typeface="Cambria Math" panose="02040503050406030204" pitchFamily="18" charset="0"/>
                      </a:rPr>
                      <m:t>≤ </m:t>
                    </m:r>
                  </m:oMath>
                </a14:m>
                <a:r>
                  <a:rPr lang="en-US" dirty="0"/>
                  <a:t>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-2</a:t>
                </a:r>
                <a:endParaRPr lang="en-US" i="1" dirty="0">
                  <a:solidFill>
                    <a:schemeClr val="accent3"/>
                  </a:solidFill>
                </a:endParaRPr>
              </a:p>
            </p:txBody>
          </p:sp>
        </mc:Choice>
        <mc:Fallback xmlns="">
          <p:sp>
            <p:nvSpPr>
              <p:cNvPr id="60" name="Content Placeholder 2">
                <a:extLst>
                  <a:ext uri="{FF2B5EF4-FFF2-40B4-BE49-F238E27FC236}">
                    <a16:creationId xmlns:a16="http://schemas.microsoft.com/office/drawing/2014/main" id="{495EBA54-766B-EA8F-1E50-2DE810C1233C}"/>
                  </a:ext>
                </a:extLst>
              </p:cNvPr>
              <p:cNvSpPr txBox="1">
                <a:spLocks noRot="1" noChangeAspect="1" noMove="1" noResize="1" noEditPoints="1" noAdjustHandles="1" noChangeArrowheads="1" noChangeShapeType="1" noTextEdit="1"/>
              </p:cNvSpPr>
              <p:nvPr/>
            </p:nvSpPr>
            <p:spPr>
              <a:xfrm>
                <a:off x="3486912" y="4124553"/>
                <a:ext cx="5791200" cy="884887"/>
              </a:xfrm>
              <a:prstGeom prst="rect">
                <a:avLst/>
              </a:prstGeom>
              <a:blipFill>
                <a:blip r:embed="rId4"/>
                <a:stretch>
                  <a:fillRect t="-55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B2EB5036-922A-7C9F-4FF1-8FDF3FBC29B1}"/>
                  </a:ext>
                </a:extLst>
              </p:cNvPr>
              <p:cNvSpPr txBox="1">
                <a:spLocks/>
              </p:cNvSpPr>
              <p:nvPr/>
            </p:nvSpPr>
            <p:spPr>
              <a:xfrm>
                <a:off x="3911600" y="5025224"/>
                <a:ext cx="5791200" cy="884887"/>
              </a:xfrm>
              <a:prstGeom prst="rect">
                <a:avLst/>
              </a:prstGeom>
              <a:ln>
                <a:noFill/>
              </a:ln>
            </p:spPr>
            <p:style>
              <a:lnRef idx="1">
                <a:schemeClr val="dk1"/>
              </a:lnRef>
              <a:fillRef idx="0">
                <a:schemeClr val="dk1"/>
              </a:fillRef>
              <a:effectRef idx="0">
                <a:schemeClr val="dk1"/>
              </a:effectRef>
              <a:fontRef idx="minor">
                <a:schemeClr val="tx1"/>
              </a:fontRef>
            </p:style>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None/>
                </a:pPr>
                <a:r>
                  <a:rPr lang="en-US" dirty="0"/>
                  <a:t>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-3</a:t>
                </a:r>
                <a:r>
                  <a:rPr lang="en-US" i="1" dirty="0"/>
                  <a:t> </a:t>
                </a:r>
                <a14:m>
                  <m:oMath xmlns:m="http://schemas.openxmlformats.org/officeDocument/2006/math">
                    <m:r>
                      <a:rPr lang="en-US" b="0" i="1" smtClean="0">
                        <a:latin typeface="Cambria Math" panose="02040503050406030204" pitchFamily="18" charset="0"/>
                      </a:rPr>
                      <m:t>≤</m:t>
                    </m:r>
                  </m:oMath>
                </a14:m>
                <a:r>
                  <a:rPr lang="en-US" dirty="0"/>
                  <a:t> </a:t>
                </a:r>
                <a:r>
                  <a:rPr lang="en-US" dirty="0">
                    <a:solidFill>
                      <a:srgbClr val="FF0000"/>
                    </a:solidFill>
                  </a:rPr>
                  <a:t>0</a:t>
                </a:r>
                <a:r>
                  <a:rPr lang="en-US" dirty="0">
                    <a:solidFill>
                      <a:schemeClr val="accent3"/>
                    </a:solidFill>
                  </a:rPr>
                  <a:t>0</a:t>
                </a:r>
                <a:r>
                  <a:rPr lang="en-US" dirty="0">
                    <a:solidFill>
                      <a:srgbClr val="FF0000"/>
                    </a:solidFill>
                  </a:rPr>
                  <a:t>1</a:t>
                </a:r>
                <a:r>
                  <a:rPr lang="en-US" b="1" dirty="0">
                    <a:solidFill>
                      <a:schemeClr val="accent3"/>
                    </a:solidFill>
                  </a:rPr>
                  <a:t>0</a:t>
                </a:r>
                <a:r>
                  <a:rPr lang="en-US" dirty="0">
                    <a:solidFill>
                      <a:srgbClr val="FF0000"/>
                    </a:solidFill>
                  </a:rPr>
                  <a:t>x</a:t>
                </a:r>
                <a:r>
                  <a:rPr lang="en-US" dirty="0">
                    <a:solidFill>
                      <a:schemeClr val="accent3"/>
                    </a:solidFill>
                  </a:rPr>
                  <a:t>x</a:t>
                </a:r>
                <a:r>
                  <a:rPr lang="en-US" dirty="0">
                    <a:solidFill>
                      <a:srgbClr val="FF0000"/>
                    </a:solidFill>
                  </a:rPr>
                  <a:t>x</a:t>
                </a:r>
                <a:r>
                  <a:rPr lang="en-US" dirty="0">
                    <a:solidFill>
                      <a:schemeClr val="accent3"/>
                    </a:solidFill>
                  </a:rPr>
                  <a:t>x</a:t>
                </a:r>
                <a:r>
                  <a:rPr lang="en-US" dirty="0"/>
                  <a:t> </a:t>
                </a:r>
                <a14:m>
                  <m:oMath xmlns:m="http://schemas.openxmlformats.org/officeDocument/2006/math">
                    <m:r>
                      <a:rPr lang="en-US" b="0" i="1" dirty="0" smtClean="0">
                        <a:latin typeface="Cambria Math" panose="02040503050406030204" pitchFamily="18" charset="0"/>
                      </a:rPr>
                      <m:t>≤</m:t>
                    </m:r>
                  </m:oMath>
                </a14:m>
                <a:r>
                  <a:rPr lang="en-US" dirty="0"/>
                  <a:t> 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-3</a:t>
                </a:r>
                <a:r>
                  <a:rPr lang="en-US" dirty="0"/>
                  <a:t> + 2</a:t>
                </a:r>
                <a:r>
                  <a:rPr lang="en-US" i="1" baseline="30000" dirty="0"/>
                  <a:t>2</a:t>
                </a:r>
                <a14:m>
                  <m:oMath xmlns:m="http://schemas.openxmlformats.org/officeDocument/2006/math">
                    <m:r>
                      <a:rPr lang="en-US" i="1" baseline="30000">
                        <a:latin typeface="Cambria Math" panose="02040503050406030204" pitchFamily="18" charset="0"/>
                      </a:rPr>
                      <m:t>ℓ</m:t>
                    </m:r>
                  </m:oMath>
                </a14:m>
                <a:r>
                  <a:rPr lang="en-US" i="1" baseline="30000" dirty="0"/>
                  <a:t>-4</a:t>
                </a:r>
                <a:endParaRPr lang="en-US" i="1" dirty="0">
                  <a:solidFill>
                    <a:schemeClr val="accent3"/>
                  </a:solidFill>
                </a:endParaRPr>
              </a:p>
            </p:txBody>
          </p:sp>
        </mc:Choice>
        <mc:Fallback xmlns="">
          <p:sp>
            <p:nvSpPr>
              <p:cNvPr id="71" name="Content Placeholder 2">
                <a:extLst>
                  <a:ext uri="{FF2B5EF4-FFF2-40B4-BE49-F238E27FC236}">
                    <a16:creationId xmlns:a16="http://schemas.microsoft.com/office/drawing/2014/main" id="{B2EB5036-922A-7C9F-4FF1-8FDF3FBC29B1}"/>
                  </a:ext>
                </a:extLst>
              </p:cNvPr>
              <p:cNvSpPr txBox="1">
                <a:spLocks noRot="1" noChangeAspect="1" noMove="1" noResize="1" noEditPoints="1" noAdjustHandles="1" noChangeArrowheads="1" noChangeShapeType="1" noTextEdit="1"/>
              </p:cNvSpPr>
              <p:nvPr/>
            </p:nvSpPr>
            <p:spPr>
              <a:xfrm>
                <a:off x="3911600" y="5025224"/>
                <a:ext cx="5791200" cy="884887"/>
              </a:xfrm>
              <a:prstGeom prst="rect">
                <a:avLst/>
              </a:prstGeom>
              <a:blipFill>
                <a:blip r:embed="rId5"/>
                <a:stretch>
                  <a:fillRect t="-4795"/>
                </a:stretch>
              </a:blipFill>
              <a:ln>
                <a:noFill/>
              </a:ln>
            </p:spPr>
            <p:txBody>
              <a:bodyPr/>
              <a:lstStyle/>
              <a:p>
                <a:r>
                  <a:rPr lang="en-US">
                    <a:noFill/>
                  </a:rPr>
                  <a:t> </a:t>
                </a:r>
              </a:p>
            </p:txBody>
          </p:sp>
        </mc:Fallback>
      </mc:AlternateContent>
      <p:cxnSp>
        <p:nvCxnSpPr>
          <p:cNvPr id="72" name="Connector: Elbow 71">
            <a:extLst>
              <a:ext uri="{FF2B5EF4-FFF2-40B4-BE49-F238E27FC236}">
                <a16:creationId xmlns:a16="http://schemas.microsoft.com/office/drawing/2014/main" id="{B27253B9-6235-A2EA-AB55-9973B3511AA5}"/>
              </a:ext>
            </a:extLst>
          </p:cNvPr>
          <p:cNvCxnSpPr>
            <a:cxnSpLocks/>
          </p:cNvCxnSpPr>
          <p:nvPr/>
        </p:nvCxnSpPr>
        <p:spPr>
          <a:xfrm rot="16200000" flipH="1">
            <a:off x="4959352" y="4556437"/>
            <a:ext cx="621028" cy="41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Content Placeholder 2">
            <a:extLst>
              <a:ext uri="{FF2B5EF4-FFF2-40B4-BE49-F238E27FC236}">
                <a16:creationId xmlns:a16="http://schemas.microsoft.com/office/drawing/2014/main" id="{179ECC6F-2D41-1D64-4863-E81E451D6810}"/>
              </a:ext>
            </a:extLst>
          </p:cNvPr>
          <p:cNvSpPr txBox="1">
            <a:spLocks/>
          </p:cNvSpPr>
          <p:nvPr/>
        </p:nvSpPr>
        <p:spPr>
          <a:xfrm>
            <a:off x="6004560" y="5569683"/>
            <a:ext cx="5791200" cy="884887"/>
          </a:xfrm>
          <a:prstGeom prst="rect">
            <a:avLst/>
          </a:prstGeom>
          <a:ln>
            <a:noFill/>
          </a:ln>
        </p:spPr>
        <p:style>
          <a:lnRef idx="1">
            <a:schemeClr val="dk1"/>
          </a:lnRef>
          <a:fillRef idx="0">
            <a:schemeClr val="dk1"/>
          </a:fillRef>
          <a:effectRef idx="0">
            <a:schemeClr val="dk1"/>
          </a:effectRef>
          <a:fontRef idx="minor">
            <a:schemeClr val="tx1"/>
          </a:fontRef>
        </p:style>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None/>
            </a:pPr>
            <a:r>
              <a:rPr lang="en-US" dirty="0">
                <a:solidFill>
                  <a:schemeClr val="tx1"/>
                </a:solidFill>
              </a:rPr>
              <a:t>…</a:t>
            </a:r>
          </a:p>
        </p:txBody>
      </p:sp>
      <p:cxnSp>
        <p:nvCxnSpPr>
          <p:cNvPr id="74" name="Connector: Elbow 73">
            <a:extLst>
              <a:ext uri="{FF2B5EF4-FFF2-40B4-BE49-F238E27FC236}">
                <a16:creationId xmlns:a16="http://schemas.microsoft.com/office/drawing/2014/main" id="{4725610B-8A6F-91E2-E26E-8C72B055C667}"/>
              </a:ext>
            </a:extLst>
          </p:cNvPr>
          <p:cNvCxnSpPr>
            <a:cxnSpLocks/>
          </p:cNvCxnSpPr>
          <p:nvPr/>
        </p:nvCxnSpPr>
        <p:spPr>
          <a:xfrm rot="16200000" flipH="1">
            <a:off x="5527042" y="5457750"/>
            <a:ext cx="621028" cy="41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52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71"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55F1-D171-9F0E-7338-51E4CE5CB0F4}"/>
              </a:ext>
            </a:extLst>
          </p:cNvPr>
          <p:cNvSpPr>
            <a:spLocks noGrp="1"/>
          </p:cNvSpPr>
          <p:nvPr>
            <p:ph type="title"/>
          </p:nvPr>
        </p:nvSpPr>
        <p:spPr/>
        <p:txBody>
          <a:bodyPr/>
          <a:lstStyle/>
          <a:p>
            <a:r>
              <a:rPr lang="en-US"/>
              <a:t>Computing an LCS</a:t>
            </a:r>
          </a:p>
        </p:txBody>
      </p:sp>
      <p:sp>
        <p:nvSpPr>
          <p:cNvPr id="3" name="Content Placeholder 2">
            <a:extLst>
              <a:ext uri="{FF2B5EF4-FFF2-40B4-BE49-F238E27FC236}">
                <a16:creationId xmlns:a16="http://schemas.microsoft.com/office/drawing/2014/main" id="{9EE55D28-7966-D3DE-D92E-672C386C3891}"/>
              </a:ext>
            </a:extLst>
          </p:cNvPr>
          <p:cNvSpPr>
            <a:spLocks noGrp="1"/>
          </p:cNvSpPr>
          <p:nvPr>
            <p:ph idx="1"/>
          </p:nvPr>
        </p:nvSpPr>
        <p:spPr/>
        <p:txBody>
          <a:bodyPr>
            <a:normAutofit/>
          </a:bodyPr>
          <a:lstStyle/>
          <a:p>
            <a:r>
              <a:rPr lang="en-US" dirty="0">
                <a:latin typeface="Arial"/>
                <a:ea typeface="Verdana"/>
                <a:cs typeface="Arial"/>
              </a:rPr>
              <a:t>Elegant dynamic programming algorithm</a:t>
            </a:r>
          </a:p>
          <a:p>
            <a:endParaRPr lang="en-US" dirty="0">
              <a:latin typeface="Arial"/>
              <a:ea typeface="Verdana"/>
              <a:cs typeface="Arial"/>
            </a:endParaRPr>
          </a:p>
          <a:p>
            <a:endParaRPr lang="en-US" dirty="0">
              <a:latin typeface="Arial"/>
              <a:ea typeface="Verdana"/>
              <a:cs typeface="Arial"/>
            </a:endParaRPr>
          </a:p>
          <a:p>
            <a:endParaRPr lang="en-US" dirty="0">
              <a:latin typeface="Arial"/>
              <a:ea typeface="Verdana"/>
              <a:cs typeface="Arial"/>
            </a:endParaRPr>
          </a:p>
          <a:p>
            <a:endParaRPr lang="en-US" dirty="0">
              <a:latin typeface="Arial"/>
              <a:ea typeface="Verdana"/>
              <a:cs typeface="Arial"/>
            </a:endParaRPr>
          </a:p>
          <a:p>
            <a:r>
              <a:rPr lang="en-US" dirty="0">
                <a:latin typeface="Arial"/>
                <a:ea typeface="Verdana"/>
                <a:cs typeface="Arial"/>
              </a:rPr>
              <a:t>Taught in thousands of classes across US alone</a:t>
            </a:r>
          </a:p>
          <a:p>
            <a:pPr marL="0" indent="0">
              <a:buNone/>
            </a:pPr>
            <a:endParaRPr lang="en-US" dirty="0">
              <a:latin typeface="Arial"/>
              <a:ea typeface="Verdana"/>
              <a:cs typeface="Arial"/>
            </a:endParaRPr>
          </a:p>
          <a:p>
            <a:pPr marL="0" indent="0">
              <a:buNone/>
            </a:pPr>
            <a:r>
              <a:rPr lang="en-US" dirty="0">
                <a:latin typeface="Arial"/>
                <a:ea typeface="Verdana"/>
                <a:cs typeface="Arial"/>
              </a:rPr>
              <a:t>			</a:t>
            </a:r>
            <a:endParaRPr lang="en-US" b="1" dirty="0">
              <a:latin typeface="Arial"/>
              <a:ea typeface="Verdana"/>
              <a:cs typeface="Arial"/>
            </a:endParaRPr>
          </a:p>
        </p:txBody>
      </p:sp>
      <p:sp>
        <p:nvSpPr>
          <p:cNvPr id="4" name="Slide Number Placeholder 3">
            <a:extLst>
              <a:ext uri="{FF2B5EF4-FFF2-40B4-BE49-F238E27FC236}">
                <a16:creationId xmlns:a16="http://schemas.microsoft.com/office/drawing/2014/main" id="{C2180862-A4F1-EE17-1D6F-E385362EC1AF}"/>
              </a:ext>
            </a:extLst>
          </p:cNvPr>
          <p:cNvSpPr>
            <a:spLocks noGrp="1"/>
          </p:cNvSpPr>
          <p:nvPr>
            <p:ph type="sldNum" sz="quarter" idx="10"/>
          </p:nvPr>
        </p:nvSpPr>
        <p:spPr/>
        <p:txBody>
          <a:bodyPr/>
          <a:lstStyle/>
          <a:p>
            <a:fld id="{AFD18194-60D7-4174-AD2A-292A695B23D6}" type="slidenum">
              <a:rPr lang="en-US" smtClean="0"/>
              <a:pPr/>
              <a:t>4</a:t>
            </a:fld>
            <a:endParaRPr lang="en-US"/>
          </a:p>
        </p:txBody>
      </p:sp>
      <p:sp>
        <p:nvSpPr>
          <p:cNvPr id="8" name="TextBox 7">
            <a:extLst>
              <a:ext uri="{FF2B5EF4-FFF2-40B4-BE49-F238E27FC236}">
                <a16:creationId xmlns:a16="http://schemas.microsoft.com/office/drawing/2014/main" id="{31A09F50-D6AA-8B11-3EF7-B42967ADE5AC}"/>
              </a:ext>
            </a:extLst>
          </p:cNvPr>
          <p:cNvSpPr txBox="1"/>
          <p:nvPr/>
        </p:nvSpPr>
        <p:spPr>
          <a:xfrm>
            <a:off x="6289040" y="4419600"/>
            <a:ext cx="914400" cy="914400"/>
          </a:xfrm>
          <a:prstGeom prst="rect">
            <a:avLst/>
          </a:prstGeom>
          <a:noFill/>
        </p:spPr>
        <p:txBody>
          <a:bodyPr wrap="none" rtlCol="0">
            <a:noAutofit/>
          </a:bodyPr>
          <a:lstStyle/>
          <a:p>
            <a:pPr algn="ctr"/>
            <a:endParaRPr lang="en-US" sz="2400"/>
          </a:p>
        </p:txBody>
      </p:sp>
      <p:pic>
        <p:nvPicPr>
          <p:cNvPr id="10" name="Picture 9">
            <a:extLst>
              <a:ext uri="{FF2B5EF4-FFF2-40B4-BE49-F238E27FC236}">
                <a16:creationId xmlns:a16="http://schemas.microsoft.com/office/drawing/2014/main" id="{45E59C2B-B3F2-74B4-E7B9-D55F16924D02}"/>
              </a:ext>
            </a:extLst>
          </p:cNvPr>
          <p:cNvPicPr>
            <a:picLocks noChangeAspect="1"/>
          </p:cNvPicPr>
          <p:nvPr/>
        </p:nvPicPr>
        <p:blipFill>
          <a:blip r:embed="rId3"/>
          <a:stretch>
            <a:fillRect/>
          </a:stretch>
        </p:blipFill>
        <p:spPr>
          <a:xfrm>
            <a:off x="2306319" y="2902499"/>
            <a:ext cx="1664203" cy="489121"/>
          </a:xfrm>
          <a:prstGeom prst="rect">
            <a:avLst/>
          </a:prstGeom>
        </p:spPr>
      </p:pic>
      <p:pic>
        <p:nvPicPr>
          <p:cNvPr id="12" name="Picture 11">
            <a:extLst>
              <a:ext uri="{FF2B5EF4-FFF2-40B4-BE49-F238E27FC236}">
                <a16:creationId xmlns:a16="http://schemas.microsoft.com/office/drawing/2014/main" id="{8F205503-8148-23D4-823E-0BE12B16C116}"/>
              </a:ext>
            </a:extLst>
          </p:cNvPr>
          <p:cNvPicPr>
            <a:picLocks noChangeAspect="1"/>
          </p:cNvPicPr>
          <p:nvPr/>
        </p:nvPicPr>
        <p:blipFill>
          <a:blip r:embed="rId4"/>
          <a:stretch>
            <a:fillRect/>
          </a:stretch>
        </p:blipFill>
        <p:spPr>
          <a:xfrm>
            <a:off x="7376160" y="2963799"/>
            <a:ext cx="1463040" cy="458301"/>
          </a:xfrm>
          <a:prstGeom prst="rect">
            <a:avLst/>
          </a:prstGeom>
        </p:spPr>
      </p:pic>
      <p:cxnSp>
        <p:nvCxnSpPr>
          <p:cNvPr id="14" name="Straight Arrow Connector 13">
            <a:extLst>
              <a:ext uri="{FF2B5EF4-FFF2-40B4-BE49-F238E27FC236}">
                <a16:creationId xmlns:a16="http://schemas.microsoft.com/office/drawing/2014/main" id="{FF5F5F2F-C295-9AC2-BCD9-E1F85F50A925}"/>
              </a:ext>
            </a:extLst>
          </p:cNvPr>
          <p:cNvCxnSpPr/>
          <p:nvPr/>
        </p:nvCxnSpPr>
        <p:spPr>
          <a:xfrm>
            <a:off x="4378960" y="3200400"/>
            <a:ext cx="26009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B885B2-49E1-702E-1B9C-929D611CC2C3}"/>
              </a:ext>
            </a:extLst>
          </p:cNvPr>
          <p:cNvSpPr txBox="1"/>
          <p:nvPr/>
        </p:nvSpPr>
        <p:spPr>
          <a:xfrm>
            <a:off x="5225724" y="2428240"/>
            <a:ext cx="914400" cy="914400"/>
          </a:xfrm>
          <a:prstGeom prst="rect">
            <a:avLst/>
          </a:prstGeom>
          <a:noFill/>
        </p:spPr>
        <p:txBody>
          <a:bodyPr wrap="none" rtlCol="0">
            <a:noAutofit/>
          </a:bodyPr>
          <a:lstStyle/>
          <a:p>
            <a:pPr algn="ctr"/>
            <a:r>
              <a:rPr lang="en-US" sz="2400" b="1"/>
              <a:t>Running Time</a:t>
            </a:r>
          </a:p>
        </p:txBody>
      </p:sp>
    </p:spTree>
    <p:extLst>
      <p:ext uri="{BB962C8B-B14F-4D97-AF65-F5344CB8AC3E}">
        <p14:creationId xmlns:p14="http://schemas.microsoft.com/office/powerpoint/2010/main" val="402143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9F69-F371-93C7-EB4C-38321D4F2E6E}"/>
              </a:ext>
            </a:extLst>
          </p:cNvPr>
          <p:cNvSpPr>
            <a:spLocks noGrp="1"/>
          </p:cNvSpPr>
          <p:nvPr>
            <p:ph type="title"/>
          </p:nvPr>
        </p:nvSpPr>
        <p:spPr/>
        <p:txBody>
          <a:bodyPr/>
          <a:lstStyle/>
          <a:p>
            <a:r>
              <a:rPr lang="en-US" dirty="0"/>
              <a:t>L</a:t>
            </a:r>
            <a:r>
              <a:rPr lang="en-US" baseline="-25000" dirty="0"/>
              <a:t>0,1</a:t>
            </a:r>
            <a:r>
              <a:rPr lang="en-US" dirty="0"/>
              <a:t> Memory I/O Recursion</a:t>
            </a:r>
          </a:p>
        </p:txBody>
      </p:sp>
      <p:sp>
        <p:nvSpPr>
          <p:cNvPr id="4" name="Slide Number Placeholder 3">
            <a:extLst>
              <a:ext uri="{FF2B5EF4-FFF2-40B4-BE49-F238E27FC236}">
                <a16:creationId xmlns:a16="http://schemas.microsoft.com/office/drawing/2014/main" id="{1EDE892C-D8A6-4A2C-E771-F1C975CC3CB1}"/>
              </a:ext>
            </a:extLst>
          </p:cNvPr>
          <p:cNvSpPr>
            <a:spLocks noGrp="1"/>
          </p:cNvSpPr>
          <p:nvPr>
            <p:ph type="sldNum" sz="quarter" idx="10"/>
          </p:nvPr>
        </p:nvSpPr>
        <p:spPr/>
        <p:txBody>
          <a:bodyPr/>
          <a:lstStyle/>
          <a:p>
            <a:fld id="{AFD18194-60D7-4174-AD2A-292A695B23D6}" type="slidenum">
              <a:rPr lang="en-US" smtClean="0"/>
              <a:pPr/>
              <a:t>40</a:t>
            </a:fld>
            <a:endParaRPr lang="en-US"/>
          </a:p>
        </p:txBody>
      </p:sp>
      <p:pic>
        <p:nvPicPr>
          <p:cNvPr id="6" name="Picture 5">
            <a:extLst>
              <a:ext uri="{FF2B5EF4-FFF2-40B4-BE49-F238E27FC236}">
                <a16:creationId xmlns:a16="http://schemas.microsoft.com/office/drawing/2014/main" id="{0608A7B8-0E0A-D120-665B-2D70EB22891C}"/>
              </a:ext>
            </a:extLst>
          </p:cNvPr>
          <p:cNvPicPr>
            <a:picLocks noChangeAspect="1"/>
          </p:cNvPicPr>
          <p:nvPr/>
        </p:nvPicPr>
        <p:blipFill>
          <a:blip r:embed="rId3"/>
          <a:stretch>
            <a:fillRect/>
          </a:stretch>
        </p:blipFill>
        <p:spPr>
          <a:xfrm>
            <a:off x="703192" y="1526667"/>
            <a:ext cx="5563376" cy="4677428"/>
          </a:xfrm>
          <a:prstGeom prst="rect">
            <a:avLst/>
          </a:prstGeom>
        </p:spPr>
      </p:pic>
      <p:cxnSp>
        <p:nvCxnSpPr>
          <p:cNvPr id="7" name="Straight Arrow Connector 6">
            <a:extLst>
              <a:ext uri="{FF2B5EF4-FFF2-40B4-BE49-F238E27FC236}">
                <a16:creationId xmlns:a16="http://schemas.microsoft.com/office/drawing/2014/main" id="{D0A4612C-C6EC-7FE4-14C9-30C45E8C813E}"/>
              </a:ext>
            </a:extLst>
          </p:cNvPr>
          <p:cNvCxnSpPr/>
          <p:nvPr/>
        </p:nvCxnSpPr>
        <p:spPr>
          <a:xfrm>
            <a:off x="6453893" y="2479695"/>
            <a:ext cx="688258"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Content Placeholder 2">
            <a:extLst>
              <a:ext uri="{FF2B5EF4-FFF2-40B4-BE49-F238E27FC236}">
                <a16:creationId xmlns:a16="http://schemas.microsoft.com/office/drawing/2014/main" id="{BA068DD4-7566-1C04-7E59-F5104F2C8AE4}"/>
              </a:ext>
            </a:extLst>
          </p:cNvPr>
          <p:cNvSpPr txBox="1">
            <a:spLocks/>
          </p:cNvSpPr>
          <p:nvPr/>
        </p:nvSpPr>
        <p:spPr>
          <a:xfrm>
            <a:off x="7329476" y="2270761"/>
            <a:ext cx="3267404" cy="45212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sz="2000" dirty="0"/>
              <a:t>next bit a = 0, next bit b = 0</a:t>
            </a:r>
          </a:p>
        </p:txBody>
      </p:sp>
      <p:cxnSp>
        <p:nvCxnSpPr>
          <p:cNvPr id="9" name="Straight Arrow Connector 8">
            <a:extLst>
              <a:ext uri="{FF2B5EF4-FFF2-40B4-BE49-F238E27FC236}">
                <a16:creationId xmlns:a16="http://schemas.microsoft.com/office/drawing/2014/main" id="{4C06A9D9-DFDD-E9CF-DE72-4805A2993E8D}"/>
              </a:ext>
            </a:extLst>
          </p:cNvPr>
          <p:cNvCxnSpPr/>
          <p:nvPr/>
        </p:nvCxnSpPr>
        <p:spPr>
          <a:xfrm>
            <a:off x="6453893" y="2936895"/>
            <a:ext cx="688258"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Content Placeholder 2">
            <a:extLst>
              <a:ext uri="{FF2B5EF4-FFF2-40B4-BE49-F238E27FC236}">
                <a16:creationId xmlns:a16="http://schemas.microsoft.com/office/drawing/2014/main" id="{B5935E0D-ABEF-CAB1-AFC6-A345E6DF9B2E}"/>
              </a:ext>
            </a:extLst>
          </p:cNvPr>
          <p:cNvSpPr txBox="1">
            <a:spLocks/>
          </p:cNvSpPr>
          <p:nvPr/>
        </p:nvSpPr>
        <p:spPr>
          <a:xfrm>
            <a:off x="7329476" y="2727961"/>
            <a:ext cx="3267404" cy="45212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sz="2000" dirty="0"/>
              <a:t>next bit a = 0, next bit b = 1</a:t>
            </a:r>
          </a:p>
        </p:txBody>
      </p:sp>
      <p:cxnSp>
        <p:nvCxnSpPr>
          <p:cNvPr id="11" name="Straight Arrow Connector 10">
            <a:extLst>
              <a:ext uri="{FF2B5EF4-FFF2-40B4-BE49-F238E27FC236}">
                <a16:creationId xmlns:a16="http://schemas.microsoft.com/office/drawing/2014/main" id="{F62465FB-0DDD-A6BC-B396-E8D93277A850}"/>
              </a:ext>
            </a:extLst>
          </p:cNvPr>
          <p:cNvCxnSpPr/>
          <p:nvPr/>
        </p:nvCxnSpPr>
        <p:spPr>
          <a:xfrm>
            <a:off x="6453893" y="3455054"/>
            <a:ext cx="688258"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Content Placeholder 2">
            <a:extLst>
              <a:ext uri="{FF2B5EF4-FFF2-40B4-BE49-F238E27FC236}">
                <a16:creationId xmlns:a16="http://schemas.microsoft.com/office/drawing/2014/main" id="{90D53FD7-118F-AABC-F40A-2F88C609474C}"/>
              </a:ext>
            </a:extLst>
          </p:cNvPr>
          <p:cNvSpPr txBox="1">
            <a:spLocks/>
          </p:cNvSpPr>
          <p:nvPr/>
        </p:nvSpPr>
        <p:spPr>
          <a:xfrm>
            <a:off x="7329476" y="3246120"/>
            <a:ext cx="3267404" cy="45212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sz="2000" dirty="0"/>
              <a:t>next bit a = 1, next bit b = 0</a:t>
            </a:r>
          </a:p>
        </p:txBody>
      </p:sp>
      <p:cxnSp>
        <p:nvCxnSpPr>
          <p:cNvPr id="13" name="Straight Arrow Connector 12">
            <a:extLst>
              <a:ext uri="{FF2B5EF4-FFF2-40B4-BE49-F238E27FC236}">
                <a16:creationId xmlns:a16="http://schemas.microsoft.com/office/drawing/2014/main" id="{1923B381-3B0A-C855-2BEC-E841C33F8F94}"/>
              </a:ext>
            </a:extLst>
          </p:cNvPr>
          <p:cNvCxnSpPr/>
          <p:nvPr/>
        </p:nvCxnSpPr>
        <p:spPr>
          <a:xfrm>
            <a:off x="6453893" y="3988454"/>
            <a:ext cx="688258"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Content Placeholder 2">
            <a:extLst>
              <a:ext uri="{FF2B5EF4-FFF2-40B4-BE49-F238E27FC236}">
                <a16:creationId xmlns:a16="http://schemas.microsoft.com/office/drawing/2014/main" id="{E09196A2-A120-1B5E-1ED5-0A90791D850D}"/>
              </a:ext>
            </a:extLst>
          </p:cNvPr>
          <p:cNvSpPr txBox="1">
            <a:spLocks/>
          </p:cNvSpPr>
          <p:nvPr/>
        </p:nvSpPr>
        <p:spPr>
          <a:xfrm>
            <a:off x="7329476" y="3779520"/>
            <a:ext cx="3267404" cy="45212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sz="2000" dirty="0"/>
              <a:t>next bit a = 1, next bit b = 1</a:t>
            </a:r>
          </a:p>
        </p:txBody>
      </p:sp>
      <p:cxnSp>
        <p:nvCxnSpPr>
          <p:cNvPr id="15" name="Straight Arrow Connector 14">
            <a:extLst>
              <a:ext uri="{FF2B5EF4-FFF2-40B4-BE49-F238E27FC236}">
                <a16:creationId xmlns:a16="http://schemas.microsoft.com/office/drawing/2014/main" id="{71DBDD66-812B-99C8-CD44-BA767B9F6F4F}"/>
              </a:ext>
            </a:extLst>
          </p:cNvPr>
          <p:cNvCxnSpPr>
            <a:cxnSpLocks/>
          </p:cNvCxnSpPr>
          <p:nvPr/>
        </p:nvCxnSpPr>
        <p:spPr>
          <a:xfrm flipH="1">
            <a:off x="6418498" y="4801254"/>
            <a:ext cx="72365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Content Placeholder 2">
            <a:extLst>
              <a:ext uri="{FF2B5EF4-FFF2-40B4-BE49-F238E27FC236}">
                <a16:creationId xmlns:a16="http://schemas.microsoft.com/office/drawing/2014/main" id="{1B6B0D99-5746-36C8-0FE5-2BABDD474047}"/>
              </a:ext>
            </a:extLst>
          </p:cNvPr>
          <p:cNvSpPr txBox="1">
            <a:spLocks/>
          </p:cNvSpPr>
          <p:nvPr/>
        </p:nvSpPr>
        <p:spPr>
          <a:xfrm>
            <a:off x="7329476" y="4575194"/>
            <a:ext cx="3267404" cy="45212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sz="2000" dirty="0"/>
              <a:t>sequentially reading in</a:t>
            </a:r>
          </a:p>
        </p:txBody>
      </p:sp>
      <p:cxnSp>
        <p:nvCxnSpPr>
          <p:cNvPr id="18" name="Straight Arrow Connector 17">
            <a:extLst>
              <a:ext uri="{FF2B5EF4-FFF2-40B4-BE49-F238E27FC236}">
                <a16:creationId xmlns:a16="http://schemas.microsoft.com/office/drawing/2014/main" id="{8B8C2374-0785-759F-CF4E-9CEA30498EFD}"/>
              </a:ext>
            </a:extLst>
          </p:cNvPr>
          <p:cNvCxnSpPr>
            <a:cxnSpLocks/>
          </p:cNvCxnSpPr>
          <p:nvPr/>
        </p:nvCxnSpPr>
        <p:spPr>
          <a:xfrm flipH="1">
            <a:off x="6389000" y="6000134"/>
            <a:ext cx="72365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ACA7B2A5-297C-1170-8549-DDDB8C161DEE}"/>
              </a:ext>
            </a:extLst>
          </p:cNvPr>
          <p:cNvSpPr txBox="1">
            <a:spLocks/>
          </p:cNvSpPr>
          <p:nvPr/>
        </p:nvSpPr>
        <p:spPr>
          <a:xfrm>
            <a:off x="7329476" y="5794394"/>
            <a:ext cx="3267404" cy="45212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sz="2000" dirty="0"/>
              <a:t>sequentially writing out</a:t>
            </a:r>
          </a:p>
        </p:txBody>
      </p:sp>
      <p:sp>
        <p:nvSpPr>
          <p:cNvPr id="5" name="Rectangle 4">
            <a:extLst>
              <a:ext uri="{FF2B5EF4-FFF2-40B4-BE49-F238E27FC236}">
                <a16:creationId xmlns:a16="http://schemas.microsoft.com/office/drawing/2014/main" id="{EC093A68-3EB0-EEBF-CDB8-271021CB9983}"/>
              </a:ext>
            </a:extLst>
          </p:cNvPr>
          <p:cNvSpPr/>
          <p:nvPr/>
        </p:nvSpPr>
        <p:spPr bwMode="auto">
          <a:xfrm>
            <a:off x="692775" y="4231638"/>
            <a:ext cx="9893688" cy="2056377"/>
          </a:xfrm>
          <a:prstGeom prst="rect">
            <a:avLst/>
          </a:prstGeom>
          <a:solidFill>
            <a:srgbClr val="FFFFFF"/>
          </a:solidFill>
          <a:ln w="12700" cap="sq" algn="ctr">
            <a:noFill/>
            <a:miter lim="800000"/>
            <a:headEnd/>
            <a:tailEnd/>
          </a:ln>
          <a:effectLst/>
        </p:spPr>
        <p:txBody>
          <a:bodyPr wrap="none" rtlCol="0" anchor="ctr"/>
          <a:lstStyle/>
          <a:p>
            <a:pPr algn="ctr"/>
            <a:endParaRPr lang="en-US" sz="1600" dirty="0">
              <a:solidFill>
                <a:schemeClr val="bg1"/>
              </a:solidFill>
              <a:latin typeface="+mn-lt"/>
            </a:endParaRPr>
          </a:p>
        </p:txBody>
      </p:sp>
      <p:sp>
        <p:nvSpPr>
          <p:cNvPr id="16" name="Rectangle 15">
            <a:extLst>
              <a:ext uri="{FF2B5EF4-FFF2-40B4-BE49-F238E27FC236}">
                <a16:creationId xmlns:a16="http://schemas.microsoft.com/office/drawing/2014/main" id="{9C1C1041-65C6-260B-43AF-A465F0F191CD}"/>
              </a:ext>
            </a:extLst>
          </p:cNvPr>
          <p:cNvSpPr/>
          <p:nvPr/>
        </p:nvSpPr>
        <p:spPr bwMode="auto">
          <a:xfrm>
            <a:off x="692775" y="3698240"/>
            <a:ext cx="9893688" cy="2613146"/>
          </a:xfrm>
          <a:prstGeom prst="rect">
            <a:avLst/>
          </a:prstGeom>
          <a:solidFill>
            <a:srgbClr val="FFFFFF"/>
          </a:solidFill>
          <a:ln w="12700" cap="sq" algn="ctr">
            <a:noFill/>
            <a:miter lim="800000"/>
            <a:headEnd/>
            <a:tailEnd/>
          </a:ln>
          <a:effectLst/>
        </p:spPr>
        <p:txBody>
          <a:bodyPr wrap="none" rtlCol="0" anchor="ctr"/>
          <a:lstStyle/>
          <a:p>
            <a:pPr algn="ctr"/>
            <a:endParaRPr lang="en-US" sz="1600" dirty="0">
              <a:solidFill>
                <a:schemeClr val="bg1"/>
              </a:solidFill>
              <a:latin typeface="+mn-lt"/>
            </a:endParaRPr>
          </a:p>
        </p:txBody>
      </p:sp>
      <p:sp>
        <p:nvSpPr>
          <p:cNvPr id="20" name="Rectangle 19">
            <a:extLst>
              <a:ext uri="{FF2B5EF4-FFF2-40B4-BE49-F238E27FC236}">
                <a16:creationId xmlns:a16="http://schemas.microsoft.com/office/drawing/2014/main" id="{31DC45C6-CFDC-DA0F-8944-51DF9D4BEBF2}"/>
              </a:ext>
            </a:extLst>
          </p:cNvPr>
          <p:cNvSpPr/>
          <p:nvPr/>
        </p:nvSpPr>
        <p:spPr bwMode="auto">
          <a:xfrm>
            <a:off x="609600" y="3180080"/>
            <a:ext cx="9893688" cy="3132382"/>
          </a:xfrm>
          <a:prstGeom prst="rect">
            <a:avLst/>
          </a:prstGeom>
          <a:solidFill>
            <a:srgbClr val="FFFFFF"/>
          </a:solidFill>
          <a:ln w="12700" cap="sq" algn="ctr">
            <a:noFill/>
            <a:miter lim="800000"/>
            <a:headEnd/>
            <a:tailEnd/>
          </a:ln>
          <a:effectLst/>
        </p:spPr>
        <p:txBody>
          <a:bodyPr wrap="none" rtlCol="0" anchor="ctr"/>
          <a:lstStyle/>
          <a:p>
            <a:pPr algn="ctr"/>
            <a:endParaRPr lang="en-US" sz="1600" dirty="0">
              <a:solidFill>
                <a:schemeClr val="bg1"/>
              </a:solidFill>
              <a:latin typeface="+mn-lt"/>
            </a:endParaRPr>
          </a:p>
        </p:txBody>
      </p:sp>
      <p:sp>
        <p:nvSpPr>
          <p:cNvPr id="22" name="Rectangle 21">
            <a:extLst>
              <a:ext uri="{FF2B5EF4-FFF2-40B4-BE49-F238E27FC236}">
                <a16:creationId xmlns:a16="http://schemas.microsoft.com/office/drawing/2014/main" id="{263E9353-875E-A9B3-DAC0-8D22A057EF55}"/>
              </a:ext>
            </a:extLst>
          </p:cNvPr>
          <p:cNvSpPr/>
          <p:nvPr/>
        </p:nvSpPr>
        <p:spPr bwMode="auto">
          <a:xfrm>
            <a:off x="599183" y="2615877"/>
            <a:ext cx="9893688" cy="3630177"/>
          </a:xfrm>
          <a:prstGeom prst="rect">
            <a:avLst/>
          </a:prstGeom>
          <a:solidFill>
            <a:srgbClr val="FFFFFF"/>
          </a:solidFill>
          <a:ln w="12700" cap="sq" algn="ctr">
            <a:noFill/>
            <a:miter lim="800000"/>
            <a:headEnd/>
            <a:tailEnd/>
          </a:ln>
          <a:effectLst/>
        </p:spPr>
        <p:txBody>
          <a:bodyPr wrap="none" rtlCol="0" anchor="ctr"/>
          <a:lstStyle/>
          <a:p>
            <a:pPr algn="ctr"/>
            <a:endParaRPr lang="en-US" sz="1600" dirty="0">
              <a:solidFill>
                <a:schemeClr val="bg1"/>
              </a:solidFill>
              <a:latin typeface="+mn-lt"/>
            </a:endParaRPr>
          </a:p>
        </p:txBody>
      </p:sp>
    </p:spTree>
    <p:extLst>
      <p:ext uri="{BB962C8B-B14F-4D97-AF65-F5344CB8AC3E}">
        <p14:creationId xmlns:p14="http://schemas.microsoft.com/office/powerpoint/2010/main" val="105895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7" grpId="0"/>
      <p:bldP spid="19" grpId="0"/>
      <p:bldP spid="5" grpId="0" animBg="1"/>
      <p:bldP spid="16" grpId="0" animBg="1"/>
      <p:bldP spid="20"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7416-93B0-5C6D-42C0-9EFBBCE0CEEE}"/>
              </a:ext>
            </a:extLst>
          </p:cNvPr>
          <p:cNvSpPr>
            <a:spLocks noGrp="1"/>
          </p:cNvSpPr>
          <p:nvPr>
            <p:ph type="title"/>
          </p:nvPr>
        </p:nvSpPr>
        <p:spPr/>
        <p:txBody>
          <a:bodyPr/>
          <a:lstStyle/>
          <a:p>
            <a:r>
              <a:rPr lang="en-US" dirty="0"/>
              <a:t>L</a:t>
            </a:r>
            <a:r>
              <a:rPr lang="en-US" baseline="-25000" dirty="0"/>
              <a:t>1,0</a:t>
            </a:r>
            <a:endParaRPr lang="en-US" dirty="0"/>
          </a:p>
        </p:txBody>
      </p:sp>
      <p:sp>
        <p:nvSpPr>
          <p:cNvPr id="3" name="Content Placeholder 2">
            <a:extLst>
              <a:ext uri="{FF2B5EF4-FFF2-40B4-BE49-F238E27FC236}">
                <a16:creationId xmlns:a16="http://schemas.microsoft.com/office/drawing/2014/main" id="{4998942F-78A5-B090-7BD2-E30DD37E9920}"/>
              </a:ext>
            </a:extLst>
          </p:cNvPr>
          <p:cNvSpPr>
            <a:spLocks noGrp="1"/>
          </p:cNvSpPr>
          <p:nvPr>
            <p:ph idx="1"/>
          </p:nvPr>
        </p:nvSpPr>
        <p:spPr/>
        <p:txBody>
          <a:bodyPr/>
          <a:lstStyle/>
          <a:p>
            <a:r>
              <a:rPr lang="en-US" dirty="0"/>
              <a:t>Can be defined very similarly as L</a:t>
            </a:r>
            <a:r>
              <a:rPr lang="en-US" baseline="-25000" dirty="0"/>
              <a:t>0,1</a:t>
            </a:r>
            <a:endParaRPr lang="en-US" dirty="0"/>
          </a:p>
          <a:p>
            <a:pPr lvl="1"/>
            <a:r>
              <a:rPr lang="en-US" dirty="0"/>
              <a:t>Same for its recursion</a:t>
            </a:r>
          </a:p>
          <a:p>
            <a:pPr lvl="1"/>
            <a:endParaRPr lang="en-US" dirty="0"/>
          </a:p>
          <a:p>
            <a:r>
              <a:rPr lang="en-US" dirty="0"/>
              <a:t>In practice, combine with L</a:t>
            </a:r>
            <a:r>
              <a:rPr lang="en-US" baseline="-25000" dirty="0"/>
              <a:t>0,1</a:t>
            </a:r>
            <a:r>
              <a:rPr lang="en-US" dirty="0"/>
              <a:t> to perform </a:t>
            </a:r>
            <a:r>
              <a:rPr lang="en-US" i="1" dirty="0"/>
              <a:t>max</a:t>
            </a:r>
            <a:r>
              <a:rPr lang="en-US" dirty="0"/>
              <a:t> locally</a:t>
            </a:r>
          </a:p>
          <a:p>
            <a:pPr lvl="1"/>
            <a:r>
              <a:rPr lang="en-US" dirty="0"/>
              <a:t>Reduces overhead</a:t>
            </a:r>
          </a:p>
          <a:p>
            <a:pPr lvl="1"/>
            <a:r>
              <a:rPr lang="en-US" dirty="0"/>
              <a:t>Memory I/O recursion becomes messier but even more efficient</a:t>
            </a:r>
          </a:p>
        </p:txBody>
      </p:sp>
      <p:sp>
        <p:nvSpPr>
          <p:cNvPr id="4" name="Slide Number Placeholder 3">
            <a:extLst>
              <a:ext uri="{FF2B5EF4-FFF2-40B4-BE49-F238E27FC236}">
                <a16:creationId xmlns:a16="http://schemas.microsoft.com/office/drawing/2014/main" id="{9A53906E-8602-C60C-E2B1-090D027D5157}"/>
              </a:ext>
            </a:extLst>
          </p:cNvPr>
          <p:cNvSpPr>
            <a:spLocks noGrp="1"/>
          </p:cNvSpPr>
          <p:nvPr>
            <p:ph type="sldNum" sz="quarter" idx="10"/>
          </p:nvPr>
        </p:nvSpPr>
        <p:spPr/>
        <p:txBody>
          <a:bodyPr/>
          <a:lstStyle/>
          <a:p>
            <a:fld id="{AFD18194-60D7-4174-AD2A-292A695B23D6}" type="slidenum">
              <a:rPr lang="en-US" smtClean="0"/>
              <a:pPr/>
              <a:t>41</a:t>
            </a:fld>
            <a:endParaRPr lang="en-US"/>
          </a:p>
        </p:txBody>
      </p:sp>
    </p:spTree>
    <p:extLst>
      <p:ext uri="{BB962C8B-B14F-4D97-AF65-F5344CB8AC3E}">
        <p14:creationId xmlns:p14="http://schemas.microsoft.com/office/powerpoint/2010/main" val="4293551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CC21-9A5C-D918-16A0-F3CD607DD0A9}"/>
              </a:ext>
            </a:extLst>
          </p:cNvPr>
          <p:cNvSpPr>
            <a:spLocks noGrp="1"/>
          </p:cNvSpPr>
          <p:nvPr>
            <p:ph type="title"/>
          </p:nvPr>
        </p:nvSpPr>
        <p:spPr/>
        <p:txBody>
          <a:bodyPr/>
          <a:lstStyle/>
          <a:p>
            <a:r>
              <a:rPr lang="en-US" dirty="0"/>
              <a:t>Recursive I/O Recap</a:t>
            </a:r>
          </a:p>
        </p:txBody>
      </p:sp>
      <p:sp>
        <p:nvSpPr>
          <p:cNvPr id="3" name="Content Placeholder 2">
            <a:extLst>
              <a:ext uri="{FF2B5EF4-FFF2-40B4-BE49-F238E27FC236}">
                <a16:creationId xmlns:a16="http://schemas.microsoft.com/office/drawing/2014/main" id="{EBDD1205-C620-2A07-FE1C-27CC656530B9}"/>
              </a:ext>
            </a:extLst>
          </p:cNvPr>
          <p:cNvSpPr>
            <a:spLocks noGrp="1"/>
          </p:cNvSpPr>
          <p:nvPr>
            <p:ph idx="1"/>
          </p:nvPr>
        </p:nvSpPr>
        <p:spPr/>
        <p:txBody>
          <a:bodyPr/>
          <a:lstStyle/>
          <a:p>
            <a:r>
              <a:rPr lang="en-US" dirty="0"/>
              <a:t>Interleaved indexing leads to recursive subdivision</a:t>
            </a:r>
          </a:p>
          <a:p>
            <a:r>
              <a:rPr lang="en-US" dirty="0"/>
              <a:t>Wrap algorithm in driver that dictates slices to calculate and what must be read in for them</a:t>
            </a:r>
          </a:p>
          <a:p>
            <a:pPr lvl="1"/>
            <a:r>
              <a:rPr lang="en-US" dirty="0"/>
              <a:t>Can divide chunks until they fit in RAM</a:t>
            </a:r>
          </a:p>
          <a:p>
            <a:pPr lvl="1"/>
            <a:r>
              <a:rPr lang="en-US" dirty="0"/>
              <a:t>Guarantees no wasted I/O</a:t>
            </a:r>
          </a:p>
        </p:txBody>
      </p:sp>
      <p:sp>
        <p:nvSpPr>
          <p:cNvPr id="4" name="Slide Number Placeholder 3">
            <a:extLst>
              <a:ext uri="{FF2B5EF4-FFF2-40B4-BE49-F238E27FC236}">
                <a16:creationId xmlns:a16="http://schemas.microsoft.com/office/drawing/2014/main" id="{A8CE8A10-53F7-40C0-2568-FCF834B47CF4}"/>
              </a:ext>
            </a:extLst>
          </p:cNvPr>
          <p:cNvSpPr>
            <a:spLocks noGrp="1"/>
          </p:cNvSpPr>
          <p:nvPr>
            <p:ph type="sldNum" sz="quarter" idx="10"/>
          </p:nvPr>
        </p:nvSpPr>
        <p:spPr/>
        <p:txBody>
          <a:bodyPr/>
          <a:lstStyle/>
          <a:p>
            <a:fld id="{AFD18194-60D7-4174-AD2A-292A695B23D6}" type="slidenum">
              <a:rPr lang="en-US" smtClean="0"/>
              <a:pPr/>
              <a:t>42</a:t>
            </a:fld>
            <a:endParaRPr lang="en-US"/>
          </a:p>
        </p:txBody>
      </p:sp>
    </p:spTree>
    <p:extLst>
      <p:ext uri="{BB962C8B-B14F-4D97-AF65-F5344CB8AC3E}">
        <p14:creationId xmlns:p14="http://schemas.microsoft.com/office/powerpoint/2010/main" val="3467665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9C38-A927-52A5-3F20-7336B280FA54}"/>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788E9720-3257-EBA6-1D4D-E75DD0A94917}"/>
              </a:ext>
            </a:extLst>
          </p:cNvPr>
          <p:cNvSpPr>
            <a:spLocks noGrp="1"/>
          </p:cNvSpPr>
          <p:nvPr>
            <p:ph type="sldNum" sz="quarter" idx="10"/>
          </p:nvPr>
        </p:nvSpPr>
        <p:spPr/>
        <p:txBody>
          <a:bodyPr/>
          <a:lstStyle/>
          <a:p>
            <a:fld id="{AFD18194-60D7-4174-AD2A-292A695B23D6}" type="slidenum">
              <a:rPr lang="en-US" smtClean="0"/>
              <a:pPr/>
              <a:t>43</a:t>
            </a:fld>
            <a:endParaRPr lang="en-US"/>
          </a:p>
        </p:txBody>
      </p:sp>
      <p:pic>
        <p:nvPicPr>
          <p:cNvPr id="8" name="Picture 7">
            <a:extLst>
              <a:ext uri="{FF2B5EF4-FFF2-40B4-BE49-F238E27FC236}">
                <a16:creationId xmlns:a16="http://schemas.microsoft.com/office/drawing/2014/main" id="{9CE94B11-39BE-7A3F-165C-A584EFCA7F90}"/>
              </a:ext>
            </a:extLst>
          </p:cNvPr>
          <p:cNvPicPr>
            <a:picLocks noChangeAspect="1"/>
          </p:cNvPicPr>
          <p:nvPr/>
        </p:nvPicPr>
        <p:blipFill>
          <a:blip r:embed="rId3"/>
          <a:stretch>
            <a:fillRect/>
          </a:stretch>
        </p:blipFill>
        <p:spPr>
          <a:xfrm>
            <a:off x="3996360" y="1341437"/>
            <a:ext cx="4367109" cy="5280314"/>
          </a:xfrm>
          <a:prstGeom prst="rect">
            <a:avLst/>
          </a:prstGeom>
        </p:spPr>
      </p:pic>
      <p:sp>
        <p:nvSpPr>
          <p:cNvPr id="3" name="Right Brace 2">
            <a:extLst>
              <a:ext uri="{FF2B5EF4-FFF2-40B4-BE49-F238E27FC236}">
                <a16:creationId xmlns:a16="http://schemas.microsoft.com/office/drawing/2014/main" id="{162DA823-3777-731A-8FC4-DE17537F815B}"/>
              </a:ext>
            </a:extLst>
          </p:cNvPr>
          <p:cNvSpPr/>
          <p:nvPr/>
        </p:nvSpPr>
        <p:spPr>
          <a:xfrm>
            <a:off x="7767092" y="5185458"/>
            <a:ext cx="520861" cy="125373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2AA125D-645C-5052-9E66-95A30F242CF8}"/>
              </a:ext>
            </a:extLst>
          </p:cNvPr>
          <p:cNvSpPr txBox="1"/>
          <p:nvPr/>
        </p:nvSpPr>
        <p:spPr>
          <a:xfrm>
            <a:off x="9266774" y="5580510"/>
            <a:ext cx="914400" cy="914400"/>
          </a:xfrm>
          <a:prstGeom prst="rect">
            <a:avLst/>
          </a:prstGeom>
          <a:noFill/>
        </p:spPr>
        <p:txBody>
          <a:bodyPr wrap="none" rtlCol="0">
            <a:noAutofit/>
          </a:bodyPr>
          <a:lstStyle/>
          <a:p>
            <a:pPr algn="ctr"/>
            <a:r>
              <a:rPr lang="en-US" sz="2000" dirty="0"/>
              <a:t>New best lower bounds</a:t>
            </a:r>
          </a:p>
        </p:txBody>
      </p:sp>
      <p:cxnSp>
        <p:nvCxnSpPr>
          <p:cNvPr id="9" name="Straight Connector 8">
            <a:extLst>
              <a:ext uri="{FF2B5EF4-FFF2-40B4-BE49-F238E27FC236}">
                <a16:creationId xmlns:a16="http://schemas.microsoft.com/office/drawing/2014/main" id="{FF72CCD1-1897-AEDB-905B-F4C37CDE0CD6}"/>
              </a:ext>
            </a:extLst>
          </p:cNvPr>
          <p:cNvCxnSpPr>
            <a:cxnSpLocks/>
          </p:cNvCxnSpPr>
          <p:nvPr/>
        </p:nvCxnSpPr>
        <p:spPr>
          <a:xfrm>
            <a:off x="3576577" y="5393803"/>
            <a:ext cx="3287210" cy="949124"/>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E6D6959-0415-8364-09CB-8122F8DE9F11}"/>
              </a:ext>
            </a:extLst>
          </p:cNvPr>
          <p:cNvSpPr txBox="1"/>
          <p:nvPr/>
        </p:nvSpPr>
        <p:spPr>
          <a:xfrm>
            <a:off x="1753325" y="4728258"/>
            <a:ext cx="914400" cy="914400"/>
          </a:xfrm>
          <a:prstGeom prst="rect">
            <a:avLst/>
          </a:prstGeom>
          <a:noFill/>
        </p:spPr>
        <p:txBody>
          <a:bodyPr wrap="none" rtlCol="0">
            <a:noAutofit/>
          </a:bodyPr>
          <a:lstStyle/>
          <a:p>
            <a:pPr algn="ctr"/>
            <a:r>
              <a:rPr lang="en-US" sz="1600" dirty="0"/>
              <a:t> </a:t>
            </a:r>
            <a:r>
              <a:rPr lang="en-US" sz="2000" dirty="0"/>
              <a:t>4</a:t>
            </a:r>
            <a:r>
              <a:rPr lang="en-US" sz="2000" i="1" baseline="30000" dirty="0"/>
              <a:t>6</a:t>
            </a:r>
            <a:r>
              <a:rPr lang="en-US" sz="2000" dirty="0"/>
              <a:t> = 4,096x ‘harder’ to</a:t>
            </a:r>
            <a:br>
              <a:rPr lang="en-US" sz="2000" dirty="0"/>
            </a:br>
            <a:r>
              <a:rPr lang="en-US" sz="2000" dirty="0"/>
              <a:t>compute than previous best</a:t>
            </a:r>
          </a:p>
        </p:txBody>
      </p:sp>
    </p:spTree>
    <p:extLst>
      <p:ext uri="{BB962C8B-B14F-4D97-AF65-F5344CB8AC3E}">
        <p14:creationId xmlns:p14="http://schemas.microsoft.com/office/powerpoint/2010/main" val="663048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53792F2-2EF9-C3D1-2A7A-50097151373D}"/>
                  </a:ext>
                </a:extLst>
              </p:cNvPr>
              <p:cNvSpPr>
                <a:spLocks noGrp="1"/>
              </p:cNvSpPr>
              <p:nvPr>
                <p:ph type="title"/>
              </p:nvPr>
            </p:nvSpPr>
            <p:spPr/>
            <p:txBody>
              <a:bodyPr/>
              <a:lstStyle/>
              <a:p>
                <a:r>
                  <a:rPr lang="en-US" dirty="0"/>
                  <a:t>Runtime for </a:t>
                </a:r>
                <a14:m>
                  <m:oMath xmlns:m="http://schemas.openxmlformats.org/officeDocument/2006/math">
                    <m:r>
                      <a:rPr lang="en-US" b="1" i="1" smtClean="0">
                        <a:latin typeface="Cambria Math" panose="02040503050406030204" pitchFamily="18" charset="0"/>
                      </a:rPr>
                      <m:t>𝜸</m:t>
                    </m:r>
                  </m:oMath>
                </a14:m>
                <a:endParaRPr lang="en-US" dirty="0"/>
              </a:p>
            </p:txBody>
          </p:sp>
        </mc:Choice>
        <mc:Fallback xmlns="">
          <p:sp>
            <p:nvSpPr>
              <p:cNvPr id="2" name="Title 1">
                <a:extLst>
                  <a:ext uri="{FF2B5EF4-FFF2-40B4-BE49-F238E27FC236}">
                    <a16:creationId xmlns:a16="http://schemas.microsoft.com/office/drawing/2014/main" id="{853792F2-2EF9-C3D1-2A7A-50097151373D}"/>
                  </a:ext>
                </a:extLst>
              </p:cNvPr>
              <p:cNvSpPr>
                <a:spLocks noGrp="1" noRot="1" noChangeAspect="1" noMove="1" noResize="1" noEditPoints="1" noAdjustHandles="1" noChangeArrowheads="1" noChangeShapeType="1" noTextEdit="1"/>
              </p:cNvSpPr>
              <p:nvPr>
                <p:ph type="title"/>
              </p:nvPr>
            </p:nvSpPr>
            <p:spPr>
              <a:blipFill>
                <a:blip r:embed="rId2"/>
                <a:stretch>
                  <a:fillRect l="-2500" b="-29008"/>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5D8BD2DD-C670-3657-DD9B-62724F16EFC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5E56752-DDFF-47ED-2CFF-70154839ED05}"/>
              </a:ext>
            </a:extLst>
          </p:cNvPr>
          <p:cNvSpPr>
            <a:spLocks noGrp="1"/>
          </p:cNvSpPr>
          <p:nvPr>
            <p:ph type="sldNum" sz="quarter" idx="10"/>
          </p:nvPr>
        </p:nvSpPr>
        <p:spPr/>
        <p:txBody>
          <a:bodyPr/>
          <a:lstStyle/>
          <a:p>
            <a:fld id="{AFD18194-60D7-4174-AD2A-292A695B23D6}" type="slidenum">
              <a:rPr lang="en-US" smtClean="0"/>
              <a:pPr/>
              <a:t>44</a:t>
            </a:fld>
            <a:endParaRPr lang="en-US"/>
          </a:p>
        </p:txBody>
      </p:sp>
      <p:pic>
        <p:nvPicPr>
          <p:cNvPr id="5" name="Picture 4">
            <a:extLst>
              <a:ext uri="{FF2B5EF4-FFF2-40B4-BE49-F238E27FC236}">
                <a16:creationId xmlns:a16="http://schemas.microsoft.com/office/drawing/2014/main" id="{C895FAE9-2016-5F37-3514-82FEA1E183E8}"/>
              </a:ext>
            </a:extLst>
          </p:cNvPr>
          <p:cNvPicPr>
            <a:picLocks noChangeAspect="1"/>
          </p:cNvPicPr>
          <p:nvPr/>
        </p:nvPicPr>
        <p:blipFill>
          <a:blip r:embed="rId3"/>
          <a:stretch>
            <a:fillRect/>
          </a:stretch>
        </p:blipFill>
        <p:spPr>
          <a:xfrm>
            <a:off x="609600" y="1524000"/>
            <a:ext cx="7303519" cy="4312352"/>
          </a:xfrm>
          <a:prstGeom prst="rect">
            <a:avLst/>
          </a:prstGeom>
        </p:spPr>
      </p:pic>
      <p:sp>
        <p:nvSpPr>
          <p:cNvPr id="6" name="TextBox 5">
            <a:extLst>
              <a:ext uri="{FF2B5EF4-FFF2-40B4-BE49-F238E27FC236}">
                <a16:creationId xmlns:a16="http://schemas.microsoft.com/office/drawing/2014/main" id="{9024C4D9-A04F-FD51-1358-AB0196BF74FD}"/>
              </a:ext>
            </a:extLst>
          </p:cNvPr>
          <p:cNvSpPr txBox="1"/>
          <p:nvPr/>
        </p:nvSpPr>
        <p:spPr>
          <a:xfrm>
            <a:off x="6096000" y="3429000"/>
            <a:ext cx="1689904" cy="914400"/>
          </a:xfrm>
          <a:prstGeom prst="rect">
            <a:avLst/>
          </a:prstGeom>
          <a:noFill/>
        </p:spPr>
        <p:txBody>
          <a:bodyPr wrap="none" rtlCol="0">
            <a:noAutofit/>
          </a:bodyPr>
          <a:lstStyle/>
          <a:p>
            <a:r>
              <a:rPr lang="en-US" dirty="0"/>
              <a:t>Less than </a:t>
            </a:r>
            <a:r>
              <a:rPr lang="en-US" b="1" dirty="0"/>
              <a:t>18x</a:t>
            </a:r>
            <a:r>
              <a:rPr lang="en-US" dirty="0"/>
              <a:t> overhead,</a:t>
            </a:r>
            <a:br>
              <a:rPr lang="en-US" dirty="0"/>
            </a:br>
            <a:r>
              <a:rPr lang="en-US" dirty="0"/>
              <a:t>compared to </a:t>
            </a:r>
            <a:r>
              <a:rPr lang="en-US" b="1" dirty="0"/>
              <a:t>&gt;100x</a:t>
            </a:r>
            <a:r>
              <a:rPr lang="en-US" dirty="0"/>
              <a:t> previously</a:t>
            </a:r>
          </a:p>
        </p:txBody>
      </p:sp>
      <p:sp>
        <p:nvSpPr>
          <p:cNvPr id="7" name="TextBox 6">
            <a:extLst>
              <a:ext uri="{FF2B5EF4-FFF2-40B4-BE49-F238E27FC236}">
                <a16:creationId xmlns:a16="http://schemas.microsoft.com/office/drawing/2014/main" id="{1615A322-B197-96E3-A98C-A5A099B6CE51}"/>
              </a:ext>
            </a:extLst>
          </p:cNvPr>
          <p:cNvSpPr txBox="1"/>
          <p:nvPr/>
        </p:nvSpPr>
        <p:spPr>
          <a:xfrm>
            <a:off x="6096000" y="4704210"/>
            <a:ext cx="3927676" cy="914400"/>
          </a:xfrm>
          <a:prstGeom prst="rect">
            <a:avLst/>
          </a:prstGeom>
          <a:noFill/>
        </p:spPr>
        <p:txBody>
          <a:bodyPr wrap="none" rtlCol="0">
            <a:noAutofit/>
          </a:bodyPr>
          <a:lstStyle/>
          <a:p>
            <a:r>
              <a:rPr lang="en-US" dirty="0"/>
              <a:t>Other speedups allow for new best</a:t>
            </a:r>
          </a:p>
          <a:p>
            <a:r>
              <a:rPr lang="en-US" dirty="0"/>
              <a:t>bounds even without external memory</a:t>
            </a:r>
          </a:p>
        </p:txBody>
      </p:sp>
      <p:cxnSp>
        <p:nvCxnSpPr>
          <p:cNvPr id="9" name="Straight Connector 8">
            <a:extLst>
              <a:ext uri="{FF2B5EF4-FFF2-40B4-BE49-F238E27FC236}">
                <a16:creationId xmlns:a16="http://schemas.microsoft.com/office/drawing/2014/main" id="{0F5B5DA3-7E38-8C51-30B7-E08E79C655D8}"/>
              </a:ext>
            </a:extLst>
          </p:cNvPr>
          <p:cNvCxnSpPr/>
          <p:nvPr/>
        </p:nvCxnSpPr>
        <p:spPr>
          <a:xfrm>
            <a:off x="5173884" y="3240911"/>
            <a:ext cx="922116" cy="1463299"/>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3825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5337-CA74-42DA-A7EE-187C96630080}"/>
              </a:ext>
            </a:extLst>
          </p:cNvPr>
          <p:cNvSpPr>
            <a:spLocks noGrp="1"/>
          </p:cNvSpPr>
          <p:nvPr>
            <p:ph type="title"/>
          </p:nvPr>
        </p:nvSpPr>
        <p:spPr/>
        <p:txBody>
          <a:bodyPr/>
          <a:lstStyle/>
          <a:p>
            <a:r>
              <a:rPr lang="en-US" dirty="0"/>
              <a:t>Results (General case)</a:t>
            </a:r>
          </a:p>
        </p:txBody>
      </p:sp>
      <p:pic>
        <p:nvPicPr>
          <p:cNvPr id="12" name="Content Placeholder 11">
            <a:extLst>
              <a:ext uri="{FF2B5EF4-FFF2-40B4-BE49-F238E27FC236}">
                <a16:creationId xmlns:a16="http://schemas.microsoft.com/office/drawing/2014/main" id="{2233D4D1-3D33-BE65-6186-DC2536DD0A6A}"/>
              </a:ext>
            </a:extLst>
          </p:cNvPr>
          <p:cNvPicPr>
            <a:picLocks noGrp="1" noChangeAspect="1"/>
          </p:cNvPicPr>
          <p:nvPr>
            <p:ph idx="1"/>
          </p:nvPr>
        </p:nvPicPr>
        <p:blipFill>
          <a:blip r:embed="rId3"/>
          <a:stretch>
            <a:fillRect/>
          </a:stretch>
        </p:blipFill>
        <p:spPr>
          <a:xfrm>
            <a:off x="3588940" y="3371125"/>
            <a:ext cx="2953162" cy="3315163"/>
          </a:xfrm>
        </p:spPr>
      </p:pic>
      <p:sp>
        <p:nvSpPr>
          <p:cNvPr id="4" name="Slide Number Placeholder 3">
            <a:extLst>
              <a:ext uri="{FF2B5EF4-FFF2-40B4-BE49-F238E27FC236}">
                <a16:creationId xmlns:a16="http://schemas.microsoft.com/office/drawing/2014/main" id="{3C122FF5-0682-453A-072E-DD536356FA64}"/>
              </a:ext>
            </a:extLst>
          </p:cNvPr>
          <p:cNvSpPr>
            <a:spLocks noGrp="1"/>
          </p:cNvSpPr>
          <p:nvPr>
            <p:ph type="sldNum" sz="quarter" idx="10"/>
          </p:nvPr>
        </p:nvSpPr>
        <p:spPr/>
        <p:txBody>
          <a:bodyPr/>
          <a:lstStyle/>
          <a:p>
            <a:fld id="{AFD18194-60D7-4174-AD2A-292A695B23D6}" type="slidenum">
              <a:rPr lang="en-US" smtClean="0"/>
              <a:pPr/>
              <a:t>45</a:t>
            </a:fld>
            <a:endParaRPr lang="en-US"/>
          </a:p>
        </p:txBody>
      </p:sp>
      <p:pic>
        <p:nvPicPr>
          <p:cNvPr id="6" name="Picture 5">
            <a:extLst>
              <a:ext uri="{FF2B5EF4-FFF2-40B4-BE49-F238E27FC236}">
                <a16:creationId xmlns:a16="http://schemas.microsoft.com/office/drawing/2014/main" id="{6FD32E74-2778-26CE-59EE-AFF7FAED57D7}"/>
              </a:ext>
            </a:extLst>
          </p:cNvPr>
          <p:cNvPicPr>
            <a:picLocks noChangeAspect="1"/>
          </p:cNvPicPr>
          <p:nvPr/>
        </p:nvPicPr>
        <p:blipFill>
          <a:blip r:embed="rId4"/>
          <a:stretch>
            <a:fillRect/>
          </a:stretch>
        </p:blipFill>
        <p:spPr>
          <a:xfrm>
            <a:off x="412828" y="1372304"/>
            <a:ext cx="2926080" cy="5354291"/>
          </a:xfrm>
          <a:prstGeom prst="rect">
            <a:avLst/>
          </a:prstGeom>
        </p:spPr>
      </p:pic>
      <p:pic>
        <p:nvPicPr>
          <p:cNvPr id="8" name="Picture 7">
            <a:extLst>
              <a:ext uri="{FF2B5EF4-FFF2-40B4-BE49-F238E27FC236}">
                <a16:creationId xmlns:a16="http://schemas.microsoft.com/office/drawing/2014/main" id="{0CD602E6-AB49-AD41-946C-E3BDFA39DB1D}"/>
              </a:ext>
            </a:extLst>
          </p:cNvPr>
          <p:cNvPicPr>
            <a:picLocks noChangeAspect="1"/>
          </p:cNvPicPr>
          <p:nvPr/>
        </p:nvPicPr>
        <p:blipFill rotWithShape="1">
          <a:blip r:embed="rId5"/>
          <a:srcRect t="2182"/>
          <a:stretch/>
        </p:blipFill>
        <p:spPr>
          <a:xfrm>
            <a:off x="3510454" y="1457411"/>
            <a:ext cx="3110134" cy="1945958"/>
          </a:xfrm>
          <a:prstGeom prst="rect">
            <a:avLst/>
          </a:prstGeom>
        </p:spPr>
      </p:pic>
      <p:pic>
        <p:nvPicPr>
          <p:cNvPr id="14" name="Picture 13">
            <a:extLst>
              <a:ext uri="{FF2B5EF4-FFF2-40B4-BE49-F238E27FC236}">
                <a16:creationId xmlns:a16="http://schemas.microsoft.com/office/drawing/2014/main" id="{33770102-724A-7EFC-6E9A-F95D4AE5AEB3}"/>
              </a:ext>
            </a:extLst>
          </p:cNvPr>
          <p:cNvPicPr>
            <a:picLocks noChangeAspect="1"/>
          </p:cNvPicPr>
          <p:nvPr/>
        </p:nvPicPr>
        <p:blipFill>
          <a:blip r:embed="rId6"/>
          <a:stretch>
            <a:fillRect/>
          </a:stretch>
        </p:blipFill>
        <p:spPr>
          <a:xfrm>
            <a:off x="6661228" y="1430747"/>
            <a:ext cx="2867425" cy="5315692"/>
          </a:xfrm>
          <a:prstGeom prst="rect">
            <a:avLst/>
          </a:prstGeom>
        </p:spPr>
      </p:pic>
      <p:sp>
        <p:nvSpPr>
          <p:cNvPr id="3" name="TextBox 2">
            <a:extLst>
              <a:ext uri="{FF2B5EF4-FFF2-40B4-BE49-F238E27FC236}">
                <a16:creationId xmlns:a16="http://schemas.microsoft.com/office/drawing/2014/main" id="{79E42879-6052-A1C1-A697-F0331633EB3A}"/>
              </a:ext>
            </a:extLst>
          </p:cNvPr>
          <p:cNvSpPr txBox="1"/>
          <p:nvPr/>
        </p:nvSpPr>
        <p:spPr>
          <a:xfrm>
            <a:off x="10359342" y="1730123"/>
            <a:ext cx="914400" cy="914400"/>
          </a:xfrm>
          <a:prstGeom prst="rect">
            <a:avLst/>
          </a:prstGeom>
          <a:noFill/>
        </p:spPr>
        <p:txBody>
          <a:bodyPr wrap="none" rtlCol="0">
            <a:noAutofit/>
          </a:bodyPr>
          <a:lstStyle/>
          <a:p>
            <a:pPr algn="ctr"/>
            <a:r>
              <a:rPr lang="en-US" sz="1600" dirty="0"/>
              <a:t>New best lower bounds</a:t>
            </a:r>
            <a:br>
              <a:rPr lang="en-US" sz="1600" dirty="0"/>
            </a:br>
            <a:r>
              <a:rPr lang="en-US" sz="1600" dirty="0"/>
              <a:t>for almost all alphabets,</a:t>
            </a:r>
            <a:br>
              <a:rPr lang="en-US" sz="1600" dirty="0"/>
            </a:br>
            <a:r>
              <a:rPr lang="en-US" sz="1600" dirty="0"/>
              <a:t>numbers of strings </a:t>
            </a:r>
          </a:p>
        </p:txBody>
      </p:sp>
    </p:spTree>
    <p:extLst>
      <p:ext uri="{BB962C8B-B14F-4D97-AF65-F5344CB8AC3E}">
        <p14:creationId xmlns:p14="http://schemas.microsoft.com/office/powerpoint/2010/main" val="2651703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E4EB-D3DF-7AAD-2899-8B6C584F73FE}"/>
              </a:ext>
            </a:extLst>
          </p:cNvPr>
          <p:cNvSpPr>
            <a:spLocks noGrp="1"/>
          </p:cNvSpPr>
          <p:nvPr>
            <p:ph type="title"/>
          </p:nvPr>
        </p:nvSpPr>
        <p:spPr/>
        <p:txBody>
          <a:bodyPr/>
          <a:lstStyle/>
          <a:p>
            <a:r>
              <a:rPr lang="en-US" dirty="0"/>
              <a:t>Recent Developments</a:t>
            </a:r>
          </a:p>
        </p:txBody>
      </p:sp>
      <p:sp>
        <p:nvSpPr>
          <p:cNvPr id="3" name="Content Placeholder 2">
            <a:extLst>
              <a:ext uri="{FF2B5EF4-FFF2-40B4-BE49-F238E27FC236}">
                <a16:creationId xmlns:a16="http://schemas.microsoft.com/office/drawing/2014/main" id="{E987316A-104F-1770-DCAE-53AE9F915C3E}"/>
              </a:ext>
            </a:extLst>
          </p:cNvPr>
          <p:cNvSpPr>
            <a:spLocks noGrp="1"/>
          </p:cNvSpPr>
          <p:nvPr>
            <p:ph idx="1"/>
          </p:nvPr>
        </p:nvSpPr>
        <p:spPr/>
        <p:txBody>
          <a:bodyPr/>
          <a:lstStyle/>
          <a:p>
            <a:r>
              <a:rPr lang="en-US" dirty="0"/>
              <a:t>Recent </a:t>
            </a:r>
            <a:r>
              <a:rPr lang="en-US" dirty="0" err="1"/>
              <a:t>Arxiv</a:t>
            </a:r>
            <a:r>
              <a:rPr lang="en-US" dirty="0"/>
              <a:t> paper released 10 days after ours improved on some of our lower bounds</a:t>
            </a:r>
          </a:p>
          <a:p>
            <a:pPr lvl="1"/>
            <a:r>
              <a:rPr lang="en-US" dirty="0"/>
              <a:t>Our bounds for the most important cases remain unbeaten</a:t>
            </a:r>
          </a:p>
          <a:p>
            <a:pPr lvl="1"/>
            <a:r>
              <a:rPr lang="en-US" dirty="0"/>
              <a:t>Improved only on bounds for two strings when alphabet is not of size 2 or 4</a:t>
            </a:r>
          </a:p>
          <a:p>
            <a:pPr lvl="1"/>
            <a:r>
              <a:rPr lang="en-US" dirty="0">
                <a:hlinkClick r:id="rId3"/>
              </a:rPr>
              <a:t>https://arxiv.org/abs/2407.18113</a:t>
            </a:r>
            <a:r>
              <a:rPr lang="en-US" dirty="0"/>
              <a:t> </a:t>
            </a:r>
          </a:p>
        </p:txBody>
      </p:sp>
      <p:sp>
        <p:nvSpPr>
          <p:cNvPr id="4" name="Slide Number Placeholder 3">
            <a:extLst>
              <a:ext uri="{FF2B5EF4-FFF2-40B4-BE49-F238E27FC236}">
                <a16:creationId xmlns:a16="http://schemas.microsoft.com/office/drawing/2014/main" id="{EBCAE452-037E-BF0D-8F8E-1932B0DC0E03}"/>
              </a:ext>
            </a:extLst>
          </p:cNvPr>
          <p:cNvSpPr>
            <a:spLocks noGrp="1"/>
          </p:cNvSpPr>
          <p:nvPr>
            <p:ph type="sldNum" sz="quarter" idx="10"/>
          </p:nvPr>
        </p:nvSpPr>
        <p:spPr/>
        <p:txBody>
          <a:bodyPr/>
          <a:lstStyle/>
          <a:p>
            <a:fld id="{AFD18194-60D7-4174-AD2A-292A695B23D6}" type="slidenum">
              <a:rPr lang="en-US" smtClean="0"/>
              <a:pPr/>
              <a:t>46</a:t>
            </a:fld>
            <a:endParaRPr lang="en-US"/>
          </a:p>
        </p:txBody>
      </p:sp>
    </p:spTree>
    <p:extLst>
      <p:ext uri="{BB962C8B-B14F-4D97-AF65-F5344CB8AC3E}">
        <p14:creationId xmlns:p14="http://schemas.microsoft.com/office/powerpoint/2010/main" val="1270797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612E-C932-E8DA-8B8E-CE8D56523C2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42F10F7-3E2F-C208-E407-CB91CD4ECF8E}"/>
              </a:ext>
            </a:extLst>
          </p:cNvPr>
          <p:cNvSpPr>
            <a:spLocks noGrp="1"/>
          </p:cNvSpPr>
          <p:nvPr>
            <p:ph idx="1"/>
          </p:nvPr>
        </p:nvSpPr>
        <p:spPr/>
        <p:txBody>
          <a:bodyPr/>
          <a:lstStyle/>
          <a:p>
            <a:r>
              <a:rPr lang="en-US" dirty="0"/>
              <a:t>New best lower bounds on the </a:t>
            </a:r>
            <a:r>
              <a:rPr lang="en-US" dirty="0" err="1"/>
              <a:t>Chv</a:t>
            </a:r>
            <a:r>
              <a:rPr lang="en-US" sz="2400" dirty="0" err="1"/>
              <a:t>á</a:t>
            </a:r>
            <a:r>
              <a:rPr lang="en-US" dirty="0" err="1"/>
              <a:t>tal-Sankoff</a:t>
            </a:r>
            <a:r>
              <a:rPr lang="en-US" dirty="0"/>
              <a:t> constants</a:t>
            </a:r>
          </a:p>
          <a:p>
            <a:r>
              <a:rPr lang="en-US" dirty="0"/>
              <a:t>Optimizations vastly improve performance</a:t>
            </a:r>
          </a:p>
          <a:p>
            <a:pPr lvl="1"/>
            <a:r>
              <a:rPr lang="en-US" dirty="0"/>
              <a:t>Parallelization</a:t>
            </a:r>
          </a:p>
          <a:p>
            <a:pPr lvl="1"/>
            <a:r>
              <a:rPr lang="en-US" dirty="0"/>
              <a:t>Interleaved string indexing</a:t>
            </a:r>
          </a:p>
          <a:p>
            <a:pPr lvl="1"/>
            <a:r>
              <a:rPr lang="en-US" dirty="0"/>
              <a:t>Recursive chunking for sequential memory I/O</a:t>
            </a:r>
          </a:p>
          <a:p>
            <a:pPr marL="0" indent="0">
              <a:buNone/>
            </a:pPr>
            <a:endParaRPr lang="en-US" dirty="0"/>
          </a:p>
          <a:p>
            <a:pPr marL="0" indent="0">
              <a:buNone/>
            </a:pPr>
            <a:r>
              <a:rPr lang="en-US" b="1" dirty="0"/>
              <a:t>Future work</a:t>
            </a:r>
          </a:p>
          <a:p>
            <a:r>
              <a:rPr lang="en-US" dirty="0"/>
              <a:t>Applying optimizations to upper bound algorithms</a:t>
            </a:r>
          </a:p>
          <a:p>
            <a:r>
              <a:rPr lang="en-US" dirty="0"/>
              <a:t>Approximating values for general cases</a:t>
            </a:r>
          </a:p>
        </p:txBody>
      </p:sp>
      <p:sp>
        <p:nvSpPr>
          <p:cNvPr id="4" name="Slide Number Placeholder 3">
            <a:extLst>
              <a:ext uri="{FF2B5EF4-FFF2-40B4-BE49-F238E27FC236}">
                <a16:creationId xmlns:a16="http://schemas.microsoft.com/office/drawing/2014/main" id="{B3957B3D-53CF-804D-B6FA-7D98D2A82D1D}"/>
              </a:ext>
            </a:extLst>
          </p:cNvPr>
          <p:cNvSpPr>
            <a:spLocks noGrp="1"/>
          </p:cNvSpPr>
          <p:nvPr>
            <p:ph type="sldNum" sz="quarter" idx="10"/>
          </p:nvPr>
        </p:nvSpPr>
        <p:spPr/>
        <p:txBody>
          <a:bodyPr/>
          <a:lstStyle/>
          <a:p>
            <a:fld id="{AFD18194-60D7-4174-AD2A-292A695B23D6}" type="slidenum">
              <a:rPr lang="en-US" smtClean="0"/>
              <a:pPr/>
              <a:t>47</a:t>
            </a:fld>
            <a:endParaRPr lang="en-US"/>
          </a:p>
        </p:txBody>
      </p:sp>
    </p:spTree>
    <p:extLst>
      <p:ext uri="{BB962C8B-B14F-4D97-AF65-F5344CB8AC3E}">
        <p14:creationId xmlns:p14="http://schemas.microsoft.com/office/powerpoint/2010/main" val="3933074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357B-5831-2FCE-127E-9D2BDE22B4C3}"/>
              </a:ext>
            </a:extLst>
          </p:cNvPr>
          <p:cNvSpPr>
            <a:spLocks noGrp="1"/>
          </p:cNvSpPr>
          <p:nvPr>
            <p:ph type="title"/>
          </p:nvPr>
        </p:nvSpPr>
        <p:spPr/>
        <p:txBody>
          <a:bodyPr/>
          <a:lstStyle/>
          <a:p>
            <a:r>
              <a:rPr lang="en-US" dirty="0"/>
              <a:t>Acknowledgements &amp; References</a:t>
            </a:r>
          </a:p>
        </p:txBody>
      </p:sp>
      <p:sp>
        <p:nvSpPr>
          <p:cNvPr id="3" name="Content Placeholder 2">
            <a:extLst>
              <a:ext uri="{FF2B5EF4-FFF2-40B4-BE49-F238E27FC236}">
                <a16:creationId xmlns:a16="http://schemas.microsoft.com/office/drawing/2014/main" id="{E93EB6D3-9EC2-E36B-BECD-A53684E6465A}"/>
              </a:ext>
            </a:extLst>
          </p:cNvPr>
          <p:cNvSpPr>
            <a:spLocks noGrp="1"/>
          </p:cNvSpPr>
          <p:nvPr>
            <p:ph idx="1"/>
          </p:nvPr>
        </p:nvSpPr>
        <p:spPr>
          <a:xfrm>
            <a:off x="639679" y="4250362"/>
            <a:ext cx="10972800" cy="2233436"/>
          </a:xfrm>
        </p:spPr>
        <p:txBody>
          <a:bodyPr>
            <a:normAutofit/>
          </a:bodyPr>
          <a:lstStyle/>
          <a:p>
            <a:r>
              <a:rPr lang="en-US" sz="1600" dirty="0">
                <a:latin typeface="Arial"/>
                <a:ea typeface="Verdana"/>
                <a:cs typeface="Arial"/>
              </a:rPr>
              <a:t>V. </a:t>
            </a:r>
            <a:r>
              <a:rPr lang="en-US" sz="1600" dirty="0" err="1">
                <a:latin typeface="Arial"/>
                <a:ea typeface="Verdana"/>
                <a:cs typeface="Arial"/>
              </a:rPr>
              <a:t>Chvátal</a:t>
            </a:r>
            <a:r>
              <a:rPr lang="en-US" sz="1600" dirty="0">
                <a:latin typeface="Arial"/>
                <a:ea typeface="Verdana"/>
                <a:cs typeface="Arial"/>
              </a:rPr>
              <a:t> and D. </a:t>
            </a:r>
            <a:r>
              <a:rPr lang="en-US" sz="1600" dirty="0" err="1">
                <a:latin typeface="Arial"/>
                <a:ea typeface="Verdana"/>
                <a:cs typeface="Arial"/>
              </a:rPr>
              <a:t>Sankoff</a:t>
            </a:r>
            <a:r>
              <a:rPr lang="en-US" sz="1600" dirty="0">
                <a:latin typeface="Arial"/>
                <a:ea typeface="Verdana"/>
                <a:cs typeface="Arial"/>
              </a:rPr>
              <a:t>. “Longest common subsequences of two random sequences”. In: J. App. Prob. (1975).</a:t>
            </a:r>
          </a:p>
          <a:p>
            <a:r>
              <a:rPr lang="en-US" sz="1600" dirty="0">
                <a:latin typeface="Arial"/>
                <a:ea typeface="Verdana"/>
                <a:cs typeface="Arial"/>
              </a:rPr>
              <a:t>M. Kiwi and J. Soto. “On a speculated relation between </a:t>
            </a:r>
            <a:r>
              <a:rPr lang="en-US" sz="1600" dirty="0" err="1">
                <a:latin typeface="Arial"/>
                <a:ea typeface="Verdana"/>
                <a:cs typeface="Arial"/>
              </a:rPr>
              <a:t>Chvátal-Sankoff</a:t>
            </a:r>
            <a:r>
              <a:rPr lang="en-US" sz="1600" dirty="0">
                <a:latin typeface="Arial"/>
                <a:ea typeface="Verdana"/>
                <a:cs typeface="Arial"/>
              </a:rPr>
              <a:t> constants of several sequences”. In: Comb. Prob. Comp. (2009).</a:t>
            </a:r>
          </a:p>
          <a:p>
            <a:r>
              <a:rPr lang="en-US" sz="1600" dirty="0">
                <a:latin typeface="Arial"/>
                <a:ea typeface="Verdana"/>
                <a:cs typeface="Arial"/>
              </a:rPr>
              <a:t>G. S. </a:t>
            </a:r>
            <a:r>
              <a:rPr lang="en-US" sz="1600" dirty="0" err="1">
                <a:latin typeface="Arial"/>
                <a:ea typeface="Verdana"/>
                <a:cs typeface="Arial"/>
              </a:rPr>
              <a:t>Lueker</a:t>
            </a:r>
            <a:r>
              <a:rPr lang="en-US" sz="1600" dirty="0">
                <a:latin typeface="Arial"/>
                <a:ea typeface="Verdana"/>
                <a:cs typeface="Arial"/>
              </a:rPr>
              <a:t>. “Improved bounds on the average length of longest common subsequences”. In: J. ACM (2009).</a:t>
            </a:r>
          </a:p>
          <a:p>
            <a:r>
              <a:rPr lang="en-US" sz="1600" dirty="0">
                <a:latin typeface="Arial"/>
                <a:ea typeface="Verdana"/>
                <a:cs typeface="Arial"/>
              </a:rPr>
              <a:t>M. J. Steele. Probability Theory and Combinatorial Optimization. Soc. for Ind. &amp; App. Math, 1997.</a:t>
            </a:r>
          </a:p>
          <a:p>
            <a:r>
              <a:rPr lang="en-US" sz="1600" dirty="0">
                <a:latin typeface="Arial"/>
                <a:ea typeface="Verdana"/>
                <a:cs typeface="Arial"/>
              </a:rPr>
              <a:t>M. S. Waterman. Introduction to computational biology. Chapman &amp; Hall/CRC, 1995.</a:t>
            </a:r>
          </a:p>
        </p:txBody>
      </p:sp>
      <p:sp>
        <p:nvSpPr>
          <p:cNvPr id="4" name="Slide Number Placeholder 3">
            <a:extLst>
              <a:ext uri="{FF2B5EF4-FFF2-40B4-BE49-F238E27FC236}">
                <a16:creationId xmlns:a16="http://schemas.microsoft.com/office/drawing/2014/main" id="{F3B9FEF0-01BC-46A9-A58A-A88ED9397BDD}"/>
              </a:ext>
            </a:extLst>
          </p:cNvPr>
          <p:cNvSpPr>
            <a:spLocks noGrp="1"/>
          </p:cNvSpPr>
          <p:nvPr>
            <p:ph type="sldNum" sz="quarter" idx="10"/>
          </p:nvPr>
        </p:nvSpPr>
        <p:spPr/>
        <p:txBody>
          <a:bodyPr/>
          <a:lstStyle/>
          <a:p>
            <a:fld id="{AFD18194-60D7-4174-AD2A-292A695B23D6}" type="slidenum">
              <a:rPr lang="en-US" smtClean="0"/>
              <a:t>48</a:t>
            </a:fld>
            <a:endParaRPr lang="en-US"/>
          </a:p>
        </p:txBody>
      </p:sp>
      <p:sp>
        <p:nvSpPr>
          <p:cNvPr id="8" name="TextBox 7">
            <a:extLst>
              <a:ext uri="{FF2B5EF4-FFF2-40B4-BE49-F238E27FC236}">
                <a16:creationId xmlns:a16="http://schemas.microsoft.com/office/drawing/2014/main" id="{DD5264E2-49EF-8D73-0849-9F50760B3E98}"/>
              </a:ext>
            </a:extLst>
          </p:cNvPr>
          <p:cNvSpPr txBox="1"/>
          <p:nvPr/>
        </p:nvSpPr>
        <p:spPr>
          <a:xfrm>
            <a:off x="639679" y="3765381"/>
            <a:ext cx="10972800" cy="602963"/>
          </a:xfrm>
          <a:prstGeom prst="rect">
            <a:avLst/>
          </a:prstGeom>
          <a:noFill/>
        </p:spPr>
        <p:txBody>
          <a:bodyPr wrap="none" rtlCol="0">
            <a:noAutofit/>
          </a:bodyPr>
          <a:lstStyle/>
          <a:p>
            <a:pPr algn="ctr"/>
            <a:r>
              <a:rPr lang="en-US" sz="2400" b="1" dirty="0"/>
              <a:t>References</a:t>
            </a:r>
          </a:p>
        </p:txBody>
      </p:sp>
      <p:sp>
        <p:nvSpPr>
          <p:cNvPr id="10" name="Content Placeholder 2">
            <a:extLst>
              <a:ext uri="{FF2B5EF4-FFF2-40B4-BE49-F238E27FC236}">
                <a16:creationId xmlns:a16="http://schemas.microsoft.com/office/drawing/2014/main" id="{4F29787D-21F8-476C-FF60-88C5E35C1D09}"/>
              </a:ext>
            </a:extLst>
          </p:cNvPr>
          <p:cNvSpPr txBox="1">
            <a:spLocks/>
          </p:cNvSpPr>
          <p:nvPr/>
        </p:nvSpPr>
        <p:spPr>
          <a:xfrm>
            <a:off x="609600" y="1524000"/>
            <a:ext cx="10972800" cy="464820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dirty="0"/>
              <a:t>This research was performed using computational resources supported by the Academic &amp; Research Computing group at Worcester Polytechnic Institute.</a:t>
            </a:r>
          </a:p>
          <a:p>
            <a:r>
              <a:rPr lang="en-US" dirty="0"/>
              <a:t>We would also like to thank</a:t>
            </a:r>
            <a:r>
              <a:rPr lang="en-US" dirty="0">
                <a:latin typeface="Arial"/>
                <a:ea typeface="Verdana"/>
                <a:cs typeface="Arial"/>
              </a:rPr>
              <a:t> James Kingsley, Director of High Performance Computing and Faculty Support, for his advice and assistance in utilizing WPI’s Turing cluster.</a:t>
            </a:r>
            <a:endParaRPr lang="en-US" b="1" dirty="0">
              <a:latin typeface="Arial"/>
              <a:ea typeface="Verdana"/>
              <a:cs typeface="Arial"/>
            </a:endParaRPr>
          </a:p>
        </p:txBody>
      </p:sp>
    </p:spTree>
    <p:extLst>
      <p:ext uri="{BB962C8B-B14F-4D97-AF65-F5344CB8AC3E}">
        <p14:creationId xmlns:p14="http://schemas.microsoft.com/office/powerpoint/2010/main" val="1059684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2537925"/>
            <a:ext cx="9144000" cy="1524001"/>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4000" b="1" kern="1200">
                <a:solidFill>
                  <a:schemeClr val="bg1"/>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Thank you for listening!</a:t>
            </a:r>
          </a:p>
        </p:txBody>
      </p:sp>
      <p:sp>
        <p:nvSpPr>
          <p:cNvPr id="7" name="Subtitle 2"/>
          <p:cNvSpPr>
            <a:spLocks noGrp="1"/>
          </p:cNvSpPr>
          <p:nvPr>
            <p:ph type="subTitle" idx="1"/>
          </p:nvPr>
        </p:nvSpPr>
        <p:spPr>
          <a:xfrm>
            <a:off x="609600" y="4293573"/>
            <a:ext cx="9144000" cy="990600"/>
          </a:xfrm>
        </p:spPr>
        <p:txBody>
          <a:bodyPr/>
          <a:lstStyle/>
          <a:p>
            <a:r>
              <a:rPr lang="en-US"/>
              <a:t>Questions?</a:t>
            </a:r>
          </a:p>
        </p:txBody>
      </p:sp>
    </p:spTree>
    <p:extLst>
      <p:ext uri="{BB962C8B-B14F-4D97-AF65-F5344CB8AC3E}">
        <p14:creationId xmlns:p14="http://schemas.microsoft.com/office/powerpoint/2010/main" val="329408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8649-A306-8A0E-4609-A77D755E89A2}"/>
              </a:ext>
            </a:extLst>
          </p:cNvPr>
          <p:cNvSpPr>
            <a:spLocks noGrp="1"/>
          </p:cNvSpPr>
          <p:nvPr>
            <p:ph type="title"/>
          </p:nvPr>
        </p:nvSpPr>
        <p:spPr/>
        <p:txBody>
          <a:bodyPr/>
          <a:lstStyle/>
          <a:p>
            <a:r>
              <a:rPr lang="en-US" dirty="0"/>
              <a:t>LCS Algorithm</a:t>
            </a:r>
          </a:p>
        </p:txBody>
      </p:sp>
      <p:sp>
        <p:nvSpPr>
          <p:cNvPr id="3" name="Content Placeholder 2">
            <a:extLst>
              <a:ext uri="{FF2B5EF4-FFF2-40B4-BE49-F238E27FC236}">
                <a16:creationId xmlns:a16="http://schemas.microsoft.com/office/drawing/2014/main" id="{8EC7D61A-83E5-8F70-14FA-9CC913CF46DF}"/>
              </a:ext>
            </a:extLst>
          </p:cNvPr>
          <p:cNvSpPr>
            <a:spLocks noGrp="1"/>
          </p:cNvSpPr>
          <p:nvPr>
            <p:ph idx="1"/>
          </p:nvPr>
        </p:nvSpPr>
        <p:spPr>
          <a:xfrm>
            <a:off x="609600" y="1524000"/>
            <a:ext cx="5146878" cy="4648200"/>
          </a:xfrm>
        </p:spPr>
        <p:txBody>
          <a:bodyPr/>
          <a:lstStyle/>
          <a:p>
            <a:r>
              <a:rPr lang="en-US" dirty="0"/>
              <a:t>Create m x n table</a:t>
            </a:r>
          </a:p>
          <a:p>
            <a:r>
              <a:rPr lang="en-US" dirty="0"/>
              <a:t>Fill each cell as follows:</a:t>
            </a:r>
          </a:p>
        </p:txBody>
      </p:sp>
      <p:sp>
        <p:nvSpPr>
          <p:cNvPr id="4" name="Slide Number Placeholder 3">
            <a:extLst>
              <a:ext uri="{FF2B5EF4-FFF2-40B4-BE49-F238E27FC236}">
                <a16:creationId xmlns:a16="http://schemas.microsoft.com/office/drawing/2014/main" id="{AFBF50EE-AAC0-62EB-72C0-B0FC1D27DA6F}"/>
              </a:ext>
            </a:extLst>
          </p:cNvPr>
          <p:cNvSpPr>
            <a:spLocks noGrp="1"/>
          </p:cNvSpPr>
          <p:nvPr>
            <p:ph type="sldNum" sz="quarter" idx="10"/>
          </p:nvPr>
        </p:nvSpPr>
        <p:spPr/>
        <p:txBody>
          <a:bodyPr/>
          <a:lstStyle/>
          <a:p>
            <a:fld id="{AFD18194-60D7-4174-AD2A-292A695B23D6}" type="slidenum">
              <a:rPr lang="en-US" smtClean="0"/>
              <a:pPr/>
              <a:t>5</a:t>
            </a:fld>
            <a:endParaRPr lang="en-US"/>
          </a:p>
        </p:txBody>
      </p:sp>
      <p:pic>
        <p:nvPicPr>
          <p:cNvPr id="6" name="Picture 5">
            <a:extLst>
              <a:ext uri="{FF2B5EF4-FFF2-40B4-BE49-F238E27FC236}">
                <a16:creationId xmlns:a16="http://schemas.microsoft.com/office/drawing/2014/main" id="{EB749E47-92BF-3AA8-21CD-1D4350974257}"/>
              </a:ext>
            </a:extLst>
          </p:cNvPr>
          <p:cNvPicPr>
            <a:picLocks noChangeAspect="1"/>
          </p:cNvPicPr>
          <p:nvPr/>
        </p:nvPicPr>
        <p:blipFill>
          <a:blip r:embed="rId2"/>
          <a:stretch>
            <a:fillRect/>
          </a:stretch>
        </p:blipFill>
        <p:spPr>
          <a:xfrm>
            <a:off x="6012674" y="1723728"/>
            <a:ext cx="3639058" cy="4248743"/>
          </a:xfrm>
          <a:prstGeom prst="rect">
            <a:avLst/>
          </a:prstGeom>
        </p:spPr>
      </p:pic>
      <p:sp>
        <p:nvSpPr>
          <p:cNvPr id="7" name="Rectangle 6">
            <a:extLst>
              <a:ext uri="{FF2B5EF4-FFF2-40B4-BE49-F238E27FC236}">
                <a16:creationId xmlns:a16="http://schemas.microsoft.com/office/drawing/2014/main" id="{90E7FAB0-1900-3A10-B58E-F4CE15DB2018}"/>
              </a:ext>
            </a:extLst>
          </p:cNvPr>
          <p:cNvSpPr/>
          <p:nvPr/>
        </p:nvSpPr>
        <p:spPr bwMode="auto">
          <a:xfrm>
            <a:off x="7234177" y="2939969"/>
            <a:ext cx="2685326" cy="3420384"/>
          </a:xfrm>
          <a:prstGeom prst="rect">
            <a:avLst/>
          </a:prstGeom>
          <a:solidFill>
            <a:srgbClr val="FFFFFF"/>
          </a:solidFill>
          <a:ln w="12700" cap="sq" algn="ctr">
            <a:solidFill>
              <a:schemeClr val="bg1"/>
            </a:solidFill>
            <a:miter lim="800000"/>
            <a:headEnd/>
            <a:tailEnd/>
          </a:ln>
          <a:effectLst/>
        </p:spPr>
        <p:txBody>
          <a:bodyPr wrap="none" rtlCol="0" anchor="ctr"/>
          <a:lstStyle/>
          <a:p>
            <a:pPr algn="ctr"/>
            <a:endParaRPr lang="en-US" sz="1600" dirty="0">
              <a:solidFill>
                <a:schemeClr val="bg1"/>
              </a:solidFill>
              <a:latin typeface="+mn-lt"/>
            </a:endParaRPr>
          </a:p>
        </p:txBody>
      </p:sp>
    </p:spTree>
    <p:extLst>
      <p:ext uri="{BB962C8B-B14F-4D97-AF65-F5344CB8AC3E}">
        <p14:creationId xmlns:p14="http://schemas.microsoft.com/office/powerpoint/2010/main" val="1536105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A68A-AD05-77E3-BA64-C80F1B6E6F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69508-8D31-10AE-ACDB-54EBA89A0D9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A9D3FC9-753C-D8D0-F5DA-78E059D433E4}"/>
              </a:ext>
            </a:extLst>
          </p:cNvPr>
          <p:cNvSpPr>
            <a:spLocks noGrp="1"/>
          </p:cNvSpPr>
          <p:nvPr>
            <p:ph type="sldNum" sz="quarter" idx="10"/>
          </p:nvPr>
        </p:nvSpPr>
        <p:spPr/>
        <p:txBody>
          <a:bodyPr/>
          <a:lstStyle/>
          <a:p>
            <a:fld id="{AFD18194-60D7-4174-AD2A-292A695B23D6}" type="slidenum">
              <a:rPr lang="en-US" smtClean="0"/>
              <a:pPr/>
              <a:t>50</a:t>
            </a:fld>
            <a:endParaRPr lang="en-US"/>
          </a:p>
        </p:txBody>
      </p:sp>
      <p:pic>
        <p:nvPicPr>
          <p:cNvPr id="5" name="Picture 4">
            <a:extLst>
              <a:ext uri="{FF2B5EF4-FFF2-40B4-BE49-F238E27FC236}">
                <a16:creationId xmlns:a16="http://schemas.microsoft.com/office/drawing/2014/main" id="{34878AB3-1829-F9C7-2082-ACD22C6F5C3A}"/>
              </a:ext>
            </a:extLst>
          </p:cNvPr>
          <p:cNvPicPr>
            <a:picLocks noChangeAspect="1"/>
          </p:cNvPicPr>
          <p:nvPr/>
        </p:nvPicPr>
        <p:blipFill>
          <a:blip r:embed="rId2"/>
          <a:stretch>
            <a:fillRect/>
          </a:stretch>
        </p:blipFill>
        <p:spPr>
          <a:xfrm>
            <a:off x="1486887" y="2410358"/>
            <a:ext cx="9218226" cy="1694281"/>
          </a:xfrm>
          <a:prstGeom prst="rect">
            <a:avLst/>
          </a:prstGeom>
        </p:spPr>
      </p:pic>
    </p:spTree>
    <p:extLst>
      <p:ext uri="{BB962C8B-B14F-4D97-AF65-F5344CB8AC3E}">
        <p14:creationId xmlns:p14="http://schemas.microsoft.com/office/powerpoint/2010/main" val="1048996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AA86-1AAD-3BC7-CAE6-5FDC4D108B21}"/>
              </a:ext>
            </a:extLst>
          </p:cNvPr>
          <p:cNvSpPr>
            <a:spLocks noGrp="1"/>
          </p:cNvSpPr>
          <p:nvPr>
            <p:ph type="title"/>
          </p:nvPr>
        </p:nvSpPr>
        <p:spPr/>
        <p:txBody>
          <a:bodyPr/>
          <a:lstStyle/>
          <a:p>
            <a:r>
              <a:rPr lang="en-US" dirty="0"/>
              <a:t>Notation</a:t>
            </a:r>
          </a:p>
        </p:txBody>
      </p:sp>
      <p:sp>
        <p:nvSpPr>
          <p:cNvPr id="3" name="Content Placeholder 2">
            <a:extLst>
              <a:ext uri="{FF2B5EF4-FFF2-40B4-BE49-F238E27FC236}">
                <a16:creationId xmlns:a16="http://schemas.microsoft.com/office/drawing/2014/main" id="{E3583D48-9749-5FB7-1FEC-279638FCADFF}"/>
              </a:ext>
            </a:extLst>
          </p:cNvPr>
          <p:cNvSpPr>
            <a:spLocks noGrp="1"/>
          </p:cNvSpPr>
          <p:nvPr>
            <p:ph idx="1"/>
          </p:nvPr>
        </p:nvSpPr>
        <p:spPr/>
        <p:txBody>
          <a:bodyPr/>
          <a:lstStyle/>
          <a:p>
            <a:pPr marL="0" indent="0">
              <a:buNone/>
            </a:pPr>
            <a:r>
              <a:rPr lang="en-US" dirty="0"/>
              <a:t>Let C[</a:t>
            </a:r>
            <a:r>
              <a:rPr lang="en-US" dirty="0" err="1"/>
              <a:t>j..k</a:t>
            </a:r>
            <a:r>
              <a:rPr lang="en-US" dirty="0"/>
              <a:t>] denote the substring C[j]C[j+1] … C[k] for by all the characters between the </a:t>
            </a:r>
            <a:r>
              <a:rPr lang="en-US" dirty="0" err="1"/>
              <a:t>jth</a:t>
            </a:r>
            <a:r>
              <a:rPr lang="en-US" dirty="0"/>
              <a:t> and kth position of C.</a:t>
            </a:r>
          </a:p>
          <a:p>
            <a:pPr marL="0" indent="0">
              <a:buNone/>
            </a:pPr>
            <a:r>
              <a:rPr lang="en-US" dirty="0"/>
              <a:t>Given strings A</a:t>
            </a:r>
            <a:r>
              <a:rPr lang="en-US" baseline="-25000" dirty="0"/>
              <a:t>1</a:t>
            </a:r>
            <a:r>
              <a:rPr lang="en-US" dirty="0"/>
              <a:t>,…,A</a:t>
            </a:r>
            <a:r>
              <a:rPr lang="en-US" baseline="-25000" dirty="0"/>
              <a:t>d</a:t>
            </a:r>
            <a:r>
              <a:rPr lang="en-US" dirty="0"/>
              <a:t> of length at least </a:t>
            </a:r>
            <a:r>
              <a:rPr lang="en-US" i="1" dirty="0"/>
              <a:t>n</a:t>
            </a:r>
            <a:r>
              <a:rPr lang="en-US" dirty="0"/>
              <a:t>, we say that B is an </a:t>
            </a:r>
            <a:r>
              <a:rPr lang="en-US" i="1" dirty="0"/>
              <a:t>n</a:t>
            </a:r>
            <a:r>
              <a:rPr lang="en-US" dirty="0"/>
              <a:t>-diagonal common subsequence of A</a:t>
            </a:r>
            <a:r>
              <a:rPr lang="en-US" baseline="-25000" dirty="0"/>
              <a:t>1</a:t>
            </a:r>
            <a:r>
              <a:rPr lang="en-US" dirty="0"/>
              <a:t>,…,A</a:t>
            </a:r>
            <a:r>
              <a:rPr lang="en-US" baseline="-25000" dirty="0"/>
              <a:t>d</a:t>
            </a:r>
            <a:r>
              <a:rPr lang="en-US" dirty="0"/>
              <a:t> if B is a common subsequence of a set of prefixes of A</a:t>
            </a:r>
            <a:r>
              <a:rPr lang="en-US" baseline="-25000" dirty="0"/>
              <a:t>1</a:t>
            </a:r>
            <a:r>
              <a:rPr lang="en-US" dirty="0"/>
              <a:t>,…, whose lengths sum to </a:t>
            </a:r>
            <a:r>
              <a:rPr lang="en-US" i="1" dirty="0"/>
              <a:t>n</a:t>
            </a:r>
            <a:r>
              <a:rPr lang="en-US" dirty="0"/>
              <a:t>.</a:t>
            </a:r>
          </a:p>
          <a:p>
            <a:pPr marL="0" indent="0">
              <a:buNone/>
            </a:pPr>
            <a:endParaRPr lang="en-US" dirty="0"/>
          </a:p>
          <a:p>
            <a:pPr marL="0" indent="0">
              <a:buNone/>
            </a:pPr>
            <a:r>
              <a:rPr lang="en-US" dirty="0"/>
              <a:t>Let </a:t>
            </a:r>
            <a:r>
              <a:rPr lang="en-US" dirty="0" err="1"/>
              <a:t>D</a:t>
            </a:r>
            <a:r>
              <a:rPr lang="en-US" baseline="-25000" dirty="0" err="1"/>
              <a:t>n</a:t>
            </a:r>
            <a:r>
              <a:rPr lang="en-US" dirty="0"/>
              <a:t>(A</a:t>
            </a:r>
            <a:r>
              <a:rPr lang="en-US" baseline="-25000" dirty="0"/>
              <a:t>1</a:t>
            </a:r>
            <a:r>
              <a:rPr lang="en-US" dirty="0"/>
              <a:t>,…,A</a:t>
            </a:r>
            <a:r>
              <a:rPr lang="en-US" baseline="-25000" dirty="0"/>
              <a:t>d</a:t>
            </a:r>
            <a:r>
              <a:rPr lang="en-US" dirty="0"/>
              <a:t>) denote length of a longest </a:t>
            </a:r>
            <a:r>
              <a:rPr lang="en-US" i="1" dirty="0"/>
              <a:t>n</a:t>
            </a:r>
            <a:r>
              <a:rPr lang="en-US" dirty="0"/>
              <a:t>-diagonal common subsequence of the strings A</a:t>
            </a:r>
            <a:r>
              <a:rPr lang="en-US" baseline="-25000" dirty="0"/>
              <a:t>1</a:t>
            </a:r>
            <a:r>
              <a:rPr lang="en-US" dirty="0"/>
              <a:t>,…, A</a:t>
            </a:r>
            <a:r>
              <a:rPr lang="en-US" baseline="-25000" dirty="0"/>
              <a:t>d</a:t>
            </a:r>
            <a:r>
              <a:rPr lang="en-US" dirty="0"/>
              <a:t>. </a:t>
            </a:r>
            <a:r>
              <a:rPr lang="en-US" dirty="0" err="1"/>
              <a:t>D</a:t>
            </a:r>
            <a:r>
              <a:rPr lang="en-US" baseline="-25000" dirty="0" err="1"/>
              <a:t>n,sigma,d</a:t>
            </a:r>
            <a:r>
              <a:rPr lang="en-US" dirty="0"/>
              <a:t> </a:t>
            </a:r>
          </a:p>
        </p:txBody>
      </p:sp>
      <p:sp>
        <p:nvSpPr>
          <p:cNvPr id="4" name="Slide Number Placeholder 3">
            <a:extLst>
              <a:ext uri="{FF2B5EF4-FFF2-40B4-BE49-F238E27FC236}">
                <a16:creationId xmlns:a16="http://schemas.microsoft.com/office/drawing/2014/main" id="{C04DD889-3851-5B29-1539-5E92698FA70B}"/>
              </a:ext>
            </a:extLst>
          </p:cNvPr>
          <p:cNvSpPr>
            <a:spLocks noGrp="1"/>
          </p:cNvSpPr>
          <p:nvPr>
            <p:ph type="sldNum" sz="quarter" idx="10"/>
          </p:nvPr>
        </p:nvSpPr>
        <p:spPr/>
        <p:txBody>
          <a:bodyPr/>
          <a:lstStyle/>
          <a:p>
            <a:fld id="{AFD18194-60D7-4174-AD2A-292A695B23D6}" type="slidenum">
              <a:rPr lang="en-US" smtClean="0"/>
              <a:pPr/>
              <a:t>51</a:t>
            </a:fld>
            <a:endParaRPr lang="en-US"/>
          </a:p>
        </p:txBody>
      </p:sp>
      <p:pic>
        <p:nvPicPr>
          <p:cNvPr id="10" name="Picture 9">
            <a:extLst>
              <a:ext uri="{FF2B5EF4-FFF2-40B4-BE49-F238E27FC236}">
                <a16:creationId xmlns:a16="http://schemas.microsoft.com/office/drawing/2014/main" id="{CE93BAD2-CAC0-CB4E-7791-81F041002782}"/>
              </a:ext>
            </a:extLst>
          </p:cNvPr>
          <p:cNvPicPr>
            <a:picLocks noChangeAspect="1"/>
          </p:cNvPicPr>
          <p:nvPr/>
        </p:nvPicPr>
        <p:blipFill>
          <a:blip r:embed="rId2"/>
          <a:stretch>
            <a:fillRect/>
          </a:stretch>
        </p:blipFill>
        <p:spPr>
          <a:xfrm>
            <a:off x="4096174" y="4935597"/>
            <a:ext cx="4509565" cy="1253996"/>
          </a:xfrm>
          <a:prstGeom prst="rect">
            <a:avLst/>
          </a:prstGeom>
        </p:spPr>
      </p:pic>
    </p:spTree>
    <p:extLst>
      <p:ext uri="{BB962C8B-B14F-4D97-AF65-F5344CB8AC3E}">
        <p14:creationId xmlns:p14="http://schemas.microsoft.com/office/powerpoint/2010/main" val="54154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357B-5831-2FCE-127E-9D2BDE22B4C3}"/>
              </a:ext>
            </a:extLst>
          </p:cNvPr>
          <p:cNvSpPr>
            <a:spLocks noGrp="1"/>
          </p:cNvSpPr>
          <p:nvPr>
            <p:ph type="title"/>
          </p:nvPr>
        </p:nvSpPr>
        <p:spPr/>
        <p:txBody>
          <a:bodyPr/>
          <a:lstStyle/>
          <a:p>
            <a:r>
              <a:rPr lang="en-US"/>
              <a:t>Applications</a:t>
            </a:r>
          </a:p>
        </p:txBody>
      </p:sp>
      <p:pic>
        <p:nvPicPr>
          <p:cNvPr id="5" name="Picture 4">
            <a:extLst>
              <a:ext uri="{FF2B5EF4-FFF2-40B4-BE49-F238E27FC236}">
                <a16:creationId xmlns:a16="http://schemas.microsoft.com/office/drawing/2014/main" id="{E4A223E7-7022-E0DE-1474-647BBFDDFB60}"/>
              </a:ext>
            </a:extLst>
          </p:cNvPr>
          <p:cNvPicPr>
            <a:picLocks noChangeAspect="1"/>
          </p:cNvPicPr>
          <p:nvPr/>
        </p:nvPicPr>
        <p:blipFill>
          <a:blip r:embed="rId3"/>
          <a:stretch>
            <a:fillRect/>
          </a:stretch>
        </p:blipFill>
        <p:spPr>
          <a:xfrm>
            <a:off x="183034" y="1796114"/>
            <a:ext cx="11825931" cy="3970841"/>
          </a:xfrm>
          <a:prstGeom prst="rect">
            <a:avLst/>
          </a:prstGeom>
        </p:spPr>
      </p:pic>
      <p:sp>
        <p:nvSpPr>
          <p:cNvPr id="6" name="Rectangle 5">
            <a:extLst>
              <a:ext uri="{FF2B5EF4-FFF2-40B4-BE49-F238E27FC236}">
                <a16:creationId xmlns:a16="http://schemas.microsoft.com/office/drawing/2014/main" id="{AAAC9495-AAB5-EAEA-6C3F-7A34D607F95E}"/>
              </a:ext>
            </a:extLst>
          </p:cNvPr>
          <p:cNvSpPr/>
          <p:nvPr/>
        </p:nvSpPr>
        <p:spPr bwMode="auto">
          <a:xfrm>
            <a:off x="1579418" y="1631373"/>
            <a:ext cx="789709" cy="550718"/>
          </a:xfrm>
          <a:prstGeom prst="rect">
            <a:avLst/>
          </a:prstGeom>
          <a:solidFill>
            <a:schemeClr val="bg1"/>
          </a:solidFill>
          <a:ln w="12700" cap="sq" algn="ctr">
            <a:solidFill>
              <a:schemeClr val="bg1"/>
            </a:solidFill>
            <a:miter lim="800000"/>
            <a:headEnd/>
            <a:tailEnd/>
          </a:ln>
          <a:effectLst/>
        </p:spPr>
        <p:txBody>
          <a:bodyPr wrap="none" rtlCol="0" anchor="ctr"/>
          <a:lstStyle/>
          <a:p>
            <a:pPr algn="ctr"/>
            <a:endParaRPr lang="en-US" sz="1600">
              <a:ln>
                <a:solidFill>
                  <a:schemeClr val="bg1"/>
                </a:solidFill>
              </a:ln>
              <a:solidFill>
                <a:schemeClr val="bg1"/>
              </a:solidFill>
              <a:latin typeface="+mn-lt"/>
            </a:endParaRPr>
          </a:p>
        </p:txBody>
      </p:sp>
      <p:sp>
        <p:nvSpPr>
          <p:cNvPr id="7" name="Rectangle 6">
            <a:extLst>
              <a:ext uri="{FF2B5EF4-FFF2-40B4-BE49-F238E27FC236}">
                <a16:creationId xmlns:a16="http://schemas.microsoft.com/office/drawing/2014/main" id="{26199005-2105-4581-2DE3-A5618BE5B76E}"/>
              </a:ext>
            </a:extLst>
          </p:cNvPr>
          <p:cNvSpPr/>
          <p:nvPr/>
        </p:nvSpPr>
        <p:spPr bwMode="auto">
          <a:xfrm>
            <a:off x="5928282" y="1662546"/>
            <a:ext cx="789709" cy="550718"/>
          </a:xfrm>
          <a:prstGeom prst="rect">
            <a:avLst/>
          </a:prstGeom>
          <a:solidFill>
            <a:schemeClr val="bg1"/>
          </a:solidFill>
          <a:ln w="12700" cap="sq" algn="ctr">
            <a:solidFill>
              <a:schemeClr val="bg1"/>
            </a:solidFill>
            <a:miter lim="800000"/>
            <a:headEnd/>
            <a:tailEnd/>
          </a:ln>
          <a:effectLst/>
        </p:spPr>
        <p:txBody>
          <a:bodyPr wrap="none" rtlCol="0" anchor="ctr"/>
          <a:lstStyle/>
          <a:p>
            <a:pPr algn="ctr"/>
            <a:endParaRPr lang="en-US" sz="1600">
              <a:ln>
                <a:solidFill>
                  <a:schemeClr val="bg1"/>
                </a:solidFill>
              </a:ln>
              <a:solidFill>
                <a:schemeClr val="bg1"/>
              </a:solidFill>
              <a:latin typeface="+mn-lt"/>
            </a:endParaRPr>
          </a:p>
        </p:txBody>
      </p:sp>
      <p:sp>
        <p:nvSpPr>
          <p:cNvPr id="8" name="Rectangle 7">
            <a:extLst>
              <a:ext uri="{FF2B5EF4-FFF2-40B4-BE49-F238E27FC236}">
                <a16:creationId xmlns:a16="http://schemas.microsoft.com/office/drawing/2014/main" id="{0A0FA1D9-690E-EBB1-CFE2-4E5A5495679E}"/>
              </a:ext>
            </a:extLst>
          </p:cNvPr>
          <p:cNvSpPr/>
          <p:nvPr/>
        </p:nvSpPr>
        <p:spPr bwMode="auto">
          <a:xfrm>
            <a:off x="9882291" y="1615787"/>
            <a:ext cx="789709" cy="550718"/>
          </a:xfrm>
          <a:prstGeom prst="rect">
            <a:avLst/>
          </a:prstGeom>
          <a:solidFill>
            <a:schemeClr val="bg1"/>
          </a:solidFill>
          <a:ln w="12700" cap="sq" algn="ctr">
            <a:solidFill>
              <a:schemeClr val="bg1"/>
            </a:solidFill>
            <a:miter lim="800000"/>
            <a:headEnd/>
            <a:tailEnd/>
          </a:ln>
          <a:effectLst/>
        </p:spPr>
        <p:txBody>
          <a:bodyPr wrap="none" rtlCol="0" anchor="ctr"/>
          <a:lstStyle/>
          <a:p>
            <a:pPr algn="ctr"/>
            <a:endParaRPr lang="en-US" sz="1600">
              <a:ln>
                <a:solidFill>
                  <a:schemeClr val="bg1"/>
                </a:solidFill>
              </a:ln>
              <a:solidFill>
                <a:schemeClr val="bg1"/>
              </a:solidFill>
              <a:latin typeface="+mn-lt"/>
            </a:endParaRPr>
          </a:p>
        </p:txBody>
      </p:sp>
      <p:sp>
        <p:nvSpPr>
          <p:cNvPr id="3" name="Slide Number Placeholder 2">
            <a:extLst>
              <a:ext uri="{FF2B5EF4-FFF2-40B4-BE49-F238E27FC236}">
                <a16:creationId xmlns:a16="http://schemas.microsoft.com/office/drawing/2014/main" id="{FCCF61B2-E8CD-3E58-2F2D-2CCC9B679C2E}"/>
              </a:ext>
            </a:extLst>
          </p:cNvPr>
          <p:cNvSpPr>
            <a:spLocks noGrp="1"/>
          </p:cNvSpPr>
          <p:nvPr>
            <p:ph type="sldNum" sz="quarter" idx="10"/>
          </p:nvPr>
        </p:nvSpPr>
        <p:spPr/>
        <p:txBody>
          <a:bodyPr/>
          <a:lstStyle/>
          <a:p>
            <a:fld id="{AFD18194-60D7-4174-AD2A-292A695B23D6}" type="slidenum">
              <a:rPr lang="en-US" smtClean="0"/>
              <a:t>52</a:t>
            </a:fld>
            <a:endParaRPr lang="en-US"/>
          </a:p>
        </p:txBody>
      </p:sp>
    </p:spTree>
    <p:extLst>
      <p:ext uri="{BB962C8B-B14F-4D97-AF65-F5344CB8AC3E}">
        <p14:creationId xmlns:p14="http://schemas.microsoft.com/office/powerpoint/2010/main" val="146877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8649-A306-8A0E-4609-A77D755E89A2}"/>
              </a:ext>
            </a:extLst>
          </p:cNvPr>
          <p:cNvSpPr>
            <a:spLocks noGrp="1"/>
          </p:cNvSpPr>
          <p:nvPr>
            <p:ph type="title"/>
          </p:nvPr>
        </p:nvSpPr>
        <p:spPr/>
        <p:txBody>
          <a:bodyPr/>
          <a:lstStyle/>
          <a:p>
            <a:r>
              <a:rPr lang="en-US" dirty="0"/>
              <a:t>LCS Algorithm</a:t>
            </a:r>
          </a:p>
        </p:txBody>
      </p:sp>
      <p:sp>
        <p:nvSpPr>
          <p:cNvPr id="3" name="Content Placeholder 2">
            <a:extLst>
              <a:ext uri="{FF2B5EF4-FFF2-40B4-BE49-F238E27FC236}">
                <a16:creationId xmlns:a16="http://schemas.microsoft.com/office/drawing/2014/main" id="{8EC7D61A-83E5-8F70-14FA-9CC913CF46DF}"/>
              </a:ext>
            </a:extLst>
          </p:cNvPr>
          <p:cNvSpPr>
            <a:spLocks noGrp="1"/>
          </p:cNvSpPr>
          <p:nvPr>
            <p:ph idx="1"/>
          </p:nvPr>
        </p:nvSpPr>
        <p:spPr>
          <a:xfrm>
            <a:off x="609600" y="1524000"/>
            <a:ext cx="5146878" cy="4648200"/>
          </a:xfrm>
        </p:spPr>
        <p:txBody>
          <a:bodyPr/>
          <a:lstStyle/>
          <a:p>
            <a:r>
              <a:rPr lang="en-US" dirty="0"/>
              <a:t>Create m x n table</a:t>
            </a:r>
          </a:p>
          <a:p>
            <a:r>
              <a:rPr lang="en-US" dirty="0"/>
              <a:t>Fill each cell as follows:</a:t>
            </a:r>
          </a:p>
          <a:p>
            <a:pPr lvl="1"/>
            <a:r>
              <a:rPr lang="en-US" dirty="0"/>
              <a:t>If the character of current row and current column match, fill cell by adding one to the diagonal element, and point to it.</a:t>
            </a:r>
          </a:p>
          <a:p>
            <a:pPr lvl="1"/>
            <a:r>
              <a:rPr lang="en-US" dirty="0"/>
              <a:t>Else take max from cell in previous column and row. Point to cell with max value.</a:t>
            </a:r>
          </a:p>
        </p:txBody>
      </p:sp>
      <p:sp>
        <p:nvSpPr>
          <p:cNvPr id="4" name="Slide Number Placeholder 3">
            <a:extLst>
              <a:ext uri="{FF2B5EF4-FFF2-40B4-BE49-F238E27FC236}">
                <a16:creationId xmlns:a16="http://schemas.microsoft.com/office/drawing/2014/main" id="{AFBF50EE-AAC0-62EB-72C0-B0FC1D27DA6F}"/>
              </a:ext>
            </a:extLst>
          </p:cNvPr>
          <p:cNvSpPr>
            <a:spLocks noGrp="1"/>
          </p:cNvSpPr>
          <p:nvPr>
            <p:ph type="sldNum" sz="quarter" idx="10"/>
          </p:nvPr>
        </p:nvSpPr>
        <p:spPr/>
        <p:txBody>
          <a:bodyPr/>
          <a:lstStyle/>
          <a:p>
            <a:fld id="{AFD18194-60D7-4174-AD2A-292A695B23D6}" type="slidenum">
              <a:rPr lang="en-US" smtClean="0"/>
              <a:pPr/>
              <a:t>6</a:t>
            </a:fld>
            <a:endParaRPr lang="en-US"/>
          </a:p>
        </p:txBody>
      </p:sp>
      <p:pic>
        <p:nvPicPr>
          <p:cNvPr id="6" name="Picture 5">
            <a:extLst>
              <a:ext uri="{FF2B5EF4-FFF2-40B4-BE49-F238E27FC236}">
                <a16:creationId xmlns:a16="http://schemas.microsoft.com/office/drawing/2014/main" id="{EB749E47-92BF-3AA8-21CD-1D4350974257}"/>
              </a:ext>
            </a:extLst>
          </p:cNvPr>
          <p:cNvPicPr>
            <a:picLocks noChangeAspect="1"/>
          </p:cNvPicPr>
          <p:nvPr/>
        </p:nvPicPr>
        <p:blipFill>
          <a:blip r:embed="rId2"/>
          <a:stretch>
            <a:fillRect/>
          </a:stretch>
        </p:blipFill>
        <p:spPr>
          <a:xfrm>
            <a:off x="6012674" y="1723728"/>
            <a:ext cx="3639058" cy="4248743"/>
          </a:xfrm>
          <a:prstGeom prst="rect">
            <a:avLst/>
          </a:prstGeom>
        </p:spPr>
      </p:pic>
      <p:sp>
        <p:nvSpPr>
          <p:cNvPr id="7" name="Rectangle 6">
            <a:extLst>
              <a:ext uri="{FF2B5EF4-FFF2-40B4-BE49-F238E27FC236}">
                <a16:creationId xmlns:a16="http://schemas.microsoft.com/office/drawing/2014/main" id="{90E7FAB0-1900-3A10-B58E-F4CE15DB2018}"/>
              </a:ext>
            </a:extLst>
          </p:cNvPr>
          <p:cNvSpPr/>
          <p:nvPr/>
        </p:nvSpPr>
        <p:spPr bwMode="auto">
          <a:xfrm>
            <a:off x="7234177" y="3541853"/>
            <a:ext cx="2685326" cy="2818500"/>
          </a:xfrm>
          <a:prstGeom prst="rect">
            <a:avLst/>
          </a:prstGeom>
          <a:solidFill>
            <a:srgbClr val="FFFFFF"/>
          </a:solidFill>
          <a:ln w="12700" cap="sq" algn="ctr">
            <a:solidFill>
              <a:schemeClr val="bg1"/>
            </a:solidFill>
            <a:miter lim="800000"/>
            <a:headEnd/>
            <a:tailEnd/>
          </a:ln>
          <a:effectLst/>
        </p:spPr>
        <p:txBody>
          <a:bodyPr wrap="none" rtlCol="0" anchor="ctr"/>
          <a:lstStyle/>
          <a:p>
            <a:pPr algn="ctr"/>
            <a:endParaRPr lang="en-US" sz="1600" dirty="0">
              <a:solidFill>
                <a:schemeClr val="bg1"/>
              </a:solidFill>
              <a:latin typeface="+mn-lt"/>
            </a:endParaRPr>
          </a:p>
        </p:txBody>
      </p:sp>
      <p:cxnSp>
        <p:nvCxnSpPr>
          <p:cNvPr id="8" name="Straight Arrow Connector 7">
            <a:extLst>
              <a:ext uri="{FF2B5EF4-FFF2-40B4-BE49-F238E27FC236}">
                <a16:creationId xmlns:a16="http://schemas.microsoft.com/office/drawing/2014/main" id="{6B75625A-6543-33D1-94D1-152D52638924}"/>
              </a:ext>
            </a:extLst>
          </p:cNvPr>
          <p:cNvCxnSpPr/>
          <p:nvPr/>
        </p:nvCxnSpPr>
        <p:spPr>
          <a:xfrm flipV="1">
            <a:off x="7529460" y="2743200"/>
            <a:ext cx="0" cy="254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B7AF51D-CBFE-3AA5-84EA-04BE6724AA31}"/>
              </a:ext>
            </a:extLst>
          </p:cNvPr>
          <p:cNvCxnSpPr>
            <a:cxnSpLocks/>
          </p:cNvCxnSpPr>
          <p:nvPr/>
        </p:nvCxnSpPr>
        <p:spPr>
          <a:xfrm flipH="1" flipV="1">
            <a:off x="7708738" y="2754775"/>
            <a:ext cx="196770" cy="254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875451-45A6-A68D-1BCD-47EF18A42D8F}"/>
              </a:ext>
            </a:extLst>
          </p:cNvPr>
          <p:cNvCxnSpPr>
            <a:cxnSpLocks/>
          </p:cNvCxnSpPr>
          <p:nvPr/>
        </p:nvCxnSpPr>
        <p:spPr>
          <a:xfrm flipH="1">
            <a:off x="8239760" y="3202458"/>
            <a:ext cx="333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8F1B1BC-9333-DA97-3CFD-E3F0EE94B094}"/>
              </a:ext>
            </a:extLst>
          </p:cNvPr>
          <p:cNvCxnSpPr>
            <a:cxnSpLocks/>
          </p:cNvCxnSpPr>
          <p:nvPr/>
        </p:nvCxnSpPr>
        <p:spPr>
          <a:xfrm flipH="1">
            <a:off x="8818880" y="3190883"/>
            <a:ext cx="354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B0DEEC9-7441-DAE2-6E17-71A06118A3D9}"/>
              </a:ext>
            </a:extLst>
          </p:cNvPr>
          <p:cNvSpPr/>
          <p:nvPr/>
        </p:nvSpPr>
        <p:spPr bwMode="auto">
          <a:xfrm>
            <a:off x="7234177" y="4124960"/>
            <a:ext cx="2685326" cy="2246968"/>
          </a:xfrm>
          <a:prstGeom prst="rect">
            <a:avLst/>
          </a:prstGeom>
          <a:solidFill>
            <a:srgbClr val="FFFFFF"/>
          </a:solidFill>
          <a:ln w="12700" cap="sq" algn="ctr">
            <a:solidFill>
              <a:schemeClr val="bg1"/>
            </a:solidFill>
            <a:miter lim="800000"/>
            <a:headEnd/>
            <a:tailEnd/>
          </a:ln>
          <a:effectLst/>
        </p:spPr>
        <p:txBody>
          <a:bodyPr wrap="none" rtlCol="0" anchor="ctr"/>
          <a:lstStyle/>
          <a:p>
            <a:pPr algn="ctr"/>
            <a:endParaRPr lang="en-US" sz="1600" dirty="0">
              <a:solidFill>
                <a:schemeClr val="bg1"/>
              </a:solidFill>
              <a:latin typeface="+mn-lt"/>
            </a:endParaRPr>
          </a:p>
        </p:txBody>
      </p:sp>
      <p:cxnSp>
        <p:nvCxnSpPr>
          <p:cNvPr id="17" name="Straight Arrow Connector 16">
            <a:extLst>
              <a:ext uri="{FF2B5EF4-FFF2-40B4-BE49-F238E27FC236}">
                <a16:creationId xmlns:a16="http://schemas.microsoft.com/office/drawing/2014/main" id="{7E1D5AF9-2CD4-A19E-65EA-7B390A35A955}"/>
              </a:ext>
            </a:extLst>
          </p:cNvPr>
          <p:cNvCxnSpPr>
            <a:cxnSpLocks/>
          </p:cNvCxnSpPr>
          <p:nvPr/>
        </p:nvCxnSpPr>
        <p:spPr>
          <a:xfrm flipH="1" flipV="1">
            <a:off x="8308240" y="3433435"/>
            <a:ext cx="196770" cy="254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C29A9F-0ECE-BBA9-D4F9-51D8A2E04439}"/>
              </a:ext>
            </a:extLst>
          </p:cNvPr>
          <p:cNvCxnSpPr/>
          <p:nvPr/>
        </p:nvCxnSpPr>
        <p:spPr>
          <a:xfrm flipV="1">
            <a:off x="7520200" y="3413115"/>
            <a:ext cx="0" cy="254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2D22ECF-EB03-9E32-CFB1-D2D26C63E316}"/>
              </a:ext>
            </a:extLst>
          </p:cNvPr>
          <p:cNvCxnSpPr/>
          <p:nvPr/>
        </p:nvCxnSpPr>
        <p:spPr>
          <a:xfrm flipV="1">
            <a:off x="8119640" y="3413115"/>
            <a:ext cx="0" cy="254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3C7A89C-4ABB-74F7-0F4B-7FFD3744DDC5}"/>
              </a:ext>
            </a:extLst>
          </p:cNvPr>
          <p:cNvCxnSpPr>
            <a:cxnSpLocks/>
          </p:cNvCxnSpPr>
          <p:nvPr/>
        </p:nvCxnSpPr>
        <p:spPr>
          <a:xfrm flipH="1">
            <a:off x="8818880" y="3837939"/>
            <a:ext cx="354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459BB45-5581-1C64-7E2E-5B759F512911}"/>
              </a:ext>
            </a:extLst>
          </p:cNvPr>
          <p:cNvPicPr>
            <a:picLocks noChangeAspect="1"/>
          </p:cNvPicPr>
          <p:nvPr/>
        </p:nvPicPr>
        <p:blipFill>
          <a:blip r:embed="rId3"/>
          <a:stretch>
            <a:fillRect/>
          </a:stretch>
        </p:blipFill>
        <p:spPr>
          <a:xfrm>
            <a:off x="6012674" y="1712153"/>
            <a:ext cx="3658111" cy="4258269"/>
          </a:xfrm>
          <a:prstGeom prst="rect">
            <a:avLst/>
          </a:prstGeom>
        </p:spPr>
      </p:pic>
    </p:spTree>
    <p:extLst>
      <p:ext uri="{BB962C8B-B14F-4D97-AF65-F5344CB8AC3E}">
        <p14:creationId xmlns:p14="http://schemas.microsoft.com/office/powerpoint/2010/main" val="48814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47E2-BC55-BDE6-C0BA-4B0D08C74336}"/>
              </a:ext>
            </a:extLst>
          </p:cNvPr>
          <p:cNvSpPr>
            <a:spLocks noGrp="1"/>
          </p:cNvSpPr>
          <p:nvPr>
            <p:ph type="title"/>
          </p:nvPr>
        </p:nvSpPr>
        <p:spPr/>
        <p:txBody>
          <a:bodyPr/>
          <a:lstStyle/>
          <a:p>
            <a:r>
              <a:rPr lang="en-US" dirty="0"/>
              <a:t>Applications</a:t>
            </a:r>
          </a:p>
        </p:txBody>
      </p:sp>
      <p:sp>
        <p:nvSpPr>
          <p:cNvPr id="4" name="Slide Number Placeholder 3">
            <a:extLst>
              <a:ext uri="{FF2B5EF4-FFF2-40B4-BE49-F238E27FC236}">
                <a16:creationId xmlns:a16="http://schemas.microsoft.com/office/drawing/2014/main" id="{BD510373-80B0-7566-FE3E-DFF44C17DAFE}"/>
              </a:ext>
            </a:extLst>
          </p:cNvPr>
          <p:cNvSpPr>
            <a:spLocks noGrp="1"/>
          </p:cNvSpPr>
          <p:nvPr>
            <p:ph type="sldNum" sz="quarter" idx="10"/>
          </p:nvPr>
        </p:nvSpPr>
        <p:spPr/>
        <p:txBody>
          <a:bodyPr/>
          <a:lstStyle/>
          <a:p>
            <a:fld id="{AFD18194-60D7-4174-AD2A-292A695B23D6}" type="slidenum">
              <a:rPr lang="en-US" smtClean="0"/>
              <a:pPr/>
              <a:t>7</a:t>
            </a:fld>
            <a:endParaRPr lang="en-US"/>
          </a:p>
        </p:txBody>
      </p:sp>
      <p:grpSp>
        <p:nvGrpSpPr>
          <p:cNvPr id="6" name="Group 5">
            <a:extLst>
              <a:ext uri="{FF2B5EF4-FFF2-40B4-BE49-F238E27FC236}">
                <a16:creationId xmlns:a16="http://schemas.microsoft.com/office/drawing/2014/main" id="{CA3DDA9B-4B77-D5EC-5D10-05353C97D267}"/>
              </a:ext>
            </a:extLst>
          </p:cNvPr>
          <p:cNvGrpSpPr/>
          <p:nvPr/>
        </p:nvGrpSpPr>
        <p:grpSpPr>
          <a:xfrm>
            <a:off x="860238" y="2098605"/>
            <a:ext cx="10053197" cy="2415795"/>
            <a:chOff x="860238" y="2098605"/>
            <a:chExt cx="10053197" cy="2415795"/>
          </a:xfrm>
        </p:grpSpPr>
        <p:sp>
          <p:nvSpPr>
            <p:cNvPr id="7" name="Freeform: Shape 6">
              <a:extLst>
                <a:ext uri="{FF2B5EF4-FFF2-40B4-BE49-F238E27FC236}">
                  <a16:creationId xmlns:a16="http://schemas.microsoft.com/office/drawing/2014/main" id="{79047847-2AFC-0BD1-63DF-585B8FC8F187}"/>
                </a:ext>
              </a:extLst>
            </p:cNvPr>
            <p:cNvSpPr/>
            <p:nvPr/>
          </p:nvSpPr>
          <p:spPr>
            <a:xfrm>
              <a:off x="860238" y="2098605"/>
              <a:ext cx="2617369" cy="800100"/>
            </a:xfrm>
            <a:custGeom>
              <a:avLst/>
              <a:gdLst>
                <a:gd name="connsiteX0" fmla="*/ 0 w 2355159"/>
                <a:gd name="connsiteY0" fmla="*/ 0 h 555108"/>
                <a:gd name="connsiteX1" fmla="*/ 2355159 w 2355159"/>
                <a:gd name="connsiteY1" fmla="*/ 0 h 555108"/>
                <a:gd name="connsiteX2" fmla="*/ 2355159 w 2355159"/>
                <a:gd name="connsiteY2" fmla="*/ 555108 h 555108"/>
                <a:gd name="connsiteX3" fmla="*/ 0 w 2355159"/>
                <a:gd name="connsiteY3" fmla="*/ 555108 h 555108"/>
                <a:gd name="connsiteX4" fmla="*/ 0 w 2355159"/>
                <a:gd name="connsiteY4" fmla="*/ 0 h 555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159" h="555108">
                  <a:moveTo>
                    <a:pt x="0" y="0"/>
                  </a:moveTo>
                  <a:lnTo>
                    <a:pt x="2355159" y="0"/>
                  </a:lnTo>
                  <a:lnTo>
                    <a:pt x="2355159" y="555108"/>
                  </a:lnTo>
                  <a:lnTo>
                    <a:pt x="0" y="55510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2400" kern="1200" dirty="0"/>
                <a:t>Computational Biology</a:t>
              </a:r>
            </a:p>
          </p:txBody>
        </p:sp>
        <p:sp>
          <p:nvSpPr>
            <p:cNvPr id="8" name="Freeform: Shape 7">
              <a:extLst>
                <a:ext uri="{FF2B5EF4-FFF2-40B4-BE49-F238E27FC236}">
                  <a16:creationId xmlns:a16="http://schemas.microsoft.com/office/drawing/2014/main" id="{1078AE75-A715-FD51-35A4-5EC6FD86FEEC}"/>
                </a:ext>
              </a:extLst>
            </p:cNvPr>
            <p:cNvSpPr/>
            <p:nvPr/>
          </p:nvSpPr>
          <p:spPr>
            <a:xfrm>
              <a:off x="860238" y="2898705"/>
              <a:ext cx="2617369" cy="1615695"/>
            </a:xfrm>
            <a:custGeom>
              <a:avLst/>
              <a:gdLst>
                <a:gd name="connsiteX0" fmla="*/ 0 w 2360253"/>
                <a:gd name="connsiteY0" fmla="*/ 0 h 1615695"/>
                <a:gd name="connsiteX1" fmla="*/ 2360253 w 2360253"/>
                <a:gd name="connsiteY1" fmla="*/ 0 h 1615695"/>
                <a:gd name="connsiteX2" fmla="*/ 2360253 w 2360253"/>
                <a:gd name="connsiteY2" fmla="*/ 1615695 h 1615695"/>
                <a:gd name="connsiteX3" fmla="*/ 0 w 2360253"/>
                <a:gd name="connsiteY3" fmla="*/ 1615695 h 1615695"/>
                <a:gd name="connsiteX4" fmla="*/ 0 w 2360253"/>
                <a:gd name="connsiteY4" fmla="*/ 0 h 1615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0253" h="1615695">
                  <a:moveTo>
                    <a:pt x="0" y="0"/>
                  </a:moveTo>
                  <a:lnTo>
                    <a:pt x="2360253" y="0"/>
                  </a:lnTo>
                  <a:lnTo>
                    <a:pt x="2360253" y="1615695"/>
                  </a:lnTo>
                  <a:lnTo>
                    <a:pt x="0" y="161569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2000" kern="1200" dirty="0"/>
                <a:t>Sequence comparison</a:t>
              </a:r>
            </a:p>
            <a:p>
              <a:pPr marL="171450" lvl="1" indent="-171450" algn="l" defTabSz="711200">
                <a:lnSpc>
                  <a:spcPct val="90000"/>
                </a:lnSpc>
                <a:spcBef>
                  <a:spcPct val="0"/>
                </a:spcBef>
                <a:spcAft>
                  <a:spcPct val="15000"/>
                </a:spcAft>
                <a:buChar char="•"/>
              </a:pPr>
              <a:r>
                <a:rPr lang="en-US" sz="2000" kern="1200" dirty="0"/>
                <a:t>Phylogenetic tree reconstruction</a:t>
              </a:r>
            </a:p>
          </p:txBody>
        </p:sp>
        <p:sp>
          <p:nvSpPr>
            <p:cNvPr id="9" name="Freeform: Shape 8">
              <a:extLst>
                <a:ext uri="{FF2B5EF4-FFF2-40B4-BE49-F238E27FC236}">
                  <a16:creationId xmlns:a16="http://schemas.microsoft.com/office/drawing/2014/main" id="{BD3881E7-30B3-091A-DD92-7E22245C01CC}"/>
                </a:ext>
              </a:extLst>
            </p:cNvPr>
            <p:cNvSpPr/>
            <p:nvPr/>
          </p:nvSpPr>
          <p:spPr>
            <a:xfrm>
              <a:off x="4368857" y="2098605"/>
              <a:ext cx="2860861" cy="800100"/>
            </a:xfrm>
            <a:custGeom>
              <a:avLst/>
              <a:gdLst>
                <a:gd name="connsiteX0" fmla="*/ 0 w 2614199"/>
                <a:gd name="connsiteY0" fmla="*/ 0 h 555108"/>
                <a:gd name="connsiteX1" fmla="*/ 2614199 w 2614199"/>
                <a:gd name="connsiteY1" fmla="*/ 0 h 555108"/>
                <a:gd name="connsiteX2" fmla="*/ 2614199 w 2614199"/>
                <a:gd name="connsiteY2" fmla="*/ 555108 h 555108"/>
                <a:gd name="connsiteX3" fmla="*/ 0 w 2614199"/>
                <a:gd name="connsiteY3" fmla="*/ 555108 h 555108"/>
                <a:gd name="connsiteX4" fmla="*/ 0 w 2614199"/>
                <a:gd name="connsiteY4" fmla="*/ 0 h 555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199" h="555108">
                  <a:moveTo>
                    <a:pt x="0" y="0"/>
                  </a:moveTo>
                  <a:lnTo>
                    <a:pt x="2614199" y="0"/>
                  </a:lnTo>
                  <a:lnTo>
                    <a:pt x="2614199" y="555108"/>
                  </a:lnTo>
                  <a:lnTo>
                    <a:pt x="0" y="55510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2400" kern="1200" dirty="0"/>
                <a:t>Computational Linguistics</a:t>
              </a:r>
            </a:p>
          </p:txBody>
        </p:sp>
        <p:sp>
          <p:nvSpPr>
            <p:cNvPr id="10" name="Freeform: Shape 9">
              <a:extLst>
                <a:ext uri="{FF2B5EF4-FFF2-40B4-BE49-F238E27FC236}">
                  <a16:creationId xmlns:a16="http://schemas.microsoft.com/office/drawing/2014/main" id="{9B1F9D4C-0B14-5B7E-033F-6EAEE61ADD1A}"/>
                </a:ext>
              </a:extLst>
            </p:cNvPr>
            <p:cNvSpPr/>
            <p:nvPr/>
          </p:nvSpPr>
          <p:spPr>
            <a:xfrm>
              <a:off x="4366312" y="2898705"/>
              <a:ext cx="2864992" cy="1615695"/>
            </a:xfrm>
            <a:custGeom>
              <a:avLst/>
              <a:gdLst>
                <a:gd name="connsiteX0" fmla="*/ 0 w 2617369"/>
                <a:gd name="connsiteY0" fmla="*/ 0 h 1615695"/>
                <a:gd name="connsiteX1" fmla="*/ 2617369 w 2617369"/>
                <a:gd name="connsiteY1" fmla="*/ 0 h 1615695"/>
                <a:gd name="connsiteX2" fmla="*/ 2617369 w 2617369"/>
                <a:gd name="connsiteY2" fmla="*/ 1615695 h 1615695"/>
                <a:gd name="connsiteX3" fmla="*/ 0 w 2617369"/>
                <a:gd name="connsiteY3" fmla="*/ 1615695 h 1615695"/>
                <a:gd name="connsiteX4" fmla="*/ 0 w 2617369"/>
                <a:gd name="connsiteY4" fmla="*/ 0 h 1615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7369" h="1615695">
                  <a:moveTo>
                    <a:pt x="0" y="0"/>
                  </a:moveTo>
                  <a:lnTo>
                    <a:pt x="2617369" y="0"/>
                  </a:lnTo>
                  <a:lnTo>
                    <a:pt x="2617369" y="1615695"/>
                  </a:lnTo>
                  <a:lnTo>
                    <a:pt x="0" y="161569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2000" kern="1200" dirty="0"/>
                <a:t>File comparison</a:t>
              </a:r>
            </a:p>
            <a:p>
              <a:pPr marL="171450" lvl="1" indent="-171450" algn="l" defTabSz="711200">
                <a:lnSpc>
                  <a:spcPct val="90000"/>
                </a:lnSpc>
                <a:spcBef>
                  <a:spcPct val="0"/>
                </a:spcBef>
                <a:spcAft>
                  <a:spcPct val="15000"/>
                </a:spcAft>
                <a:buChar char="•"/>
              </a:pPr>
              <a:r>
                <a:rPr lang="en-US" sz="2000" kern="1200" dirty="0"/>
                <a:t>Plagiarism detection</a:t>
              </a:r>
            </a:p>
            <a:p>
              <a:pPr marL="171450" lvl="1" indent="-171450" algn="l" defTabSz="711200">
                <a:lnSpc>
                  <a:spcPct val="90000"/>
                </a:lnSpc>
                <a:spcBef>
                  <a:spcPct val="0"/>
                </a:spcBef>
                <a:spcAft>
                  <a:spcPct val="15000"/>
                </a:spcAft>
                <a:buChar char="•"/>
              </a:pPr>
              <a:r>
                <a:rPr lang="en-US" sz="2000" kern="1200" dirty="0"/>
                <a:t>Pattern matching</a:t>
              </a:r>
            </a:p>
          </p:txBody>
        </p:sp>
        <p:sp>
          <p:nvSpPr>
            <p:cNvPr id="11" name="Freeform: Shape 10">
              <a:extLst>
                <a:ext uri="{FF2B5EF4-FFF2-40B4-BE49-F238E27FC236}">
                  <a16:creationId xmlns:a16="http://schemas.microsoft.com/office/drawing/2014/main" id="{565CA02D-05DD-9DE4-99ED-A1618BDD91D1}"/>
                </a:ext>
              </a:extLst>
            </p:cNvPr>
            <p:cNvSpPr/>
            <p:nvPr/>
          </p:nvSpPr>
          <p:spPr>
            <a:xfrm>
              <a:off x="8052574" y="2098605"/>
              <a:ext cx="2860861" cy="800100"/>
            </a:xfrm>
            <a:custGeom>
              <a:avLst/>
              <a:gdLst>
                <a:gd name="connsiteX0" fmla="*/ 0 w 2660713"/>
                <a:gd name="connsiteY0" fmla="*/ 0 h 555108"/>
                <a:gd name="connsiteX1" fmla="*/ 2660713 w 2660713"/>
                <a:gd name="connsiteY1" fmla="*/ 0 h 555108"/>
                <a:gd name="connsiteX2" fmla="*/ 2660713 w 2660713"/>
                <a:gd name="connsiteY2" fmla="*/ 555108 h 555108"/>
                <a:gd name="connsiteX3" fmla="*/ 0 w 2660713"/>
                <a:gd name="connsiteY3" fmla="*/ 555108 h 555108"/>
                <a:gd name="connsiteX4" fmla="*/ 0 w 2660713"/>
                <a:gd name="connsiteY4" fmla="*/ 0 h 555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0713" h="555108">
                  <a:moveTo>
                    <a:pt x="0" y="0"/>
                  </a:moveTo>
                  <a:lnTo>
                    <a:pt x="2660713" y="0"/>
                  </a:lnTo>
                  <a:lnTo>
                    <a:pt x="2660713" y="555108"/>
                  </a:lnTo>
                  <a:lnTo>
                    <a:pt x="0" y="55510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2400" kern="1200" dirty="0"/>
                <a:t>Other Fields</a:t>
              </a:r>
            </a:p>
          </p:txBody>
        </p:sp>
        <p:sp>
          <p:nvSpPr>
            <p:cNvPr id="12" name="Freeform: Shape 11">
              <a:extLst>
                <a:ext uri="{FF2B5EF4-FFF2-40B4-BE49-F238E27FC236}">
                  <a16:creationId xmlns:a16="http://schemas.microsoft.com/office/drawing/2014/main" id="{C43A645E-F844-3454-4994-6124CEB918FD}"/>
                </a:ext>
              </a:extLst>
            </p:cNvPr>
            <p:cNvSpPr/>
            <p:nvPr/>
          </p:nvSpPr>
          <p:spPr>
            <a:xfrm>
              <a:off x="8050989" y="2898705"/>
              <a:ext cx="2860860" cy="1615695"/>
            </a:xfrm>
            <a:custGeom>
              <a:avLst/>
              <a:gdLst>
                <a:gd name="connsiteX0" fmla="*/ 0 w 1732359"/>
                <a:gd name="connsiteY0" fmla="*/ 0 h 1615695"/>
                <a:gd name="connsiteX1" fmla="*/ 1732359 w 1732359"/>
                <a:gd name="connsiteY1" fmla="*/ 0 h 1615695"/>
                <a:gd name="connsiteX2" fmla="*/ 1732359 w 1732359"/>
                <a:gd name="connsiteY2" fmla="*/ 1615695 h 1615695"/>
                <a:gd name="connsiteX3" fmla="*/ 0 w 1732359"/>
                <a:gd name="connsiteY3" fmla="*/ 1615695 h 1615695"/>
                <a:gd name="connsiteX4" fmla="*/ 0 w 1732359"/>
                <a:gd name="connsiteY4" fmla="*/ 0 h 1615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2359" h="1615695">
                  <a:moveTo>
                    <a:pt x="0" y="0"/>
                  </a:moveTo>
                  <a:lnTo>
                    <a:pt x="1732359" y="0"/>
                  </a:lnTo>
                  <a:lnTo>
                    <a:pt x="1732359" y="1615695"/>
                  </a:lnTo>
                  <a:lnTo>
                    <a:pt x="0" y="1615695"/>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2000" kern="1200" dirty="0"/>
                <a:t>Anomaly detection</a:t>
              </a:r>
            </a:p>
            <a:p>
              <a:pPr marL="171450" lvl="1" indent="-171450" algn="l" defTabSz="711200">
                <a:lnSpc>
                  <a:spcPct val="90000"/>
                </a:lnSpc>
                <a:spcBef>
                  <a:spcPct val="0"/>
                </a:spcBef>
                <a:spcAft>
                  <a:spcPct val="15000"/>
                </a:spcAft>
                <a:buChar char="•"/>
              </a:pPr>
              <a:r>
                <a:rPr lang="en-US" sz="2000" kern="1200" dirty="0"/>
                <a:t>(Biological) data compression</a:t>
              </a:r>
            </a:p>
            <a:p>
              <a:pPr marL="171450" lvl="1" indent="-171450" algn="l" defTabSz="711200">
                <a:lnSpc>
                  <a:spcPct val="90000"/>
                </a:lnSpc>
                <a:spcBef>
                  <a:spcPct val="0"/>
                </a:spcBef>
                <a:spcAft>
                  <a:spcPct val="15000"/>
                </a:spcAft>
                <a:buChar char="•"/>
              </a:pPr>
              <a:r>
                <a:rPr lang="en-US" sz="2000" kern="1200" dirty="0"/>
                <a:t>Stratigraphy</a:t>
              </a:r>
            </a:p>
          </p:txBody>
        </p:sp>
      </p:grpSp>
    </p:spTree>
    <p:extLst>
      <p:ext uri="{BB962C8B-B14F-4D97-AF65-F5344CB8AC3E}">
        <p14:creationId xmlns:p14="http://schemas.microsoft.com/office/powerpoint/2010/main" val="342236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AA2D-C226-3B80-D663-0D39FDBFECB8}"/>
              </a:ext>
            </a:extLst>
          </p:cNvPr>
          <p:cNvSpPr>
            <a:spLocks noGrp="1"/>
          </p:cNvSpPr>
          <p:nvPr>
            <p:ph type="title"/>
          </p:nvPr>
        </p:nvSpPr>
        <p:spPr/>
        <p:txBody>
          <a:bodyPr/>
          <a:lstStyle/>
          <a:p>
            <a:r>
              <a:rPr lang="en-US" dirty="0"/>
              <a:t>The </a:t>
            </a:r>
            <a:r>
              <a:rPr lang="en-US" dirty="0" err="1"/>
              <a:t>Chv</a:t>
            </a:r>
            <a:r>
              <a:rPr lang="en-US" sz="3600" dirty="0" err="1"/>
              <a:t>á</a:t>
            </a:r>
            <a:r>
              <a:rPr lang="en-US" dirty="0" err="1"/>
              <a:t>tal-Sankoff</a:t>
            </a:r>
            <a:r>
              <a:rPr lang="en-US" dirty="0"/>
              <a:t> Constants</a:t>
            </a:r>
          </a:p>
        </p:txBody>
      </p:sp>
      <p:sp>
        <p:nvSpPr>
          <p:cNvPr id="4" name="Slide Number Placeholder 3">
            <a:extLst>
              <a:ext uri="{FF2B5EF4-FFF2-40B4-BE49-F238E27FC236}">
                <a16:creationId xmlns:a16="http://schemas.microsoft.com/office/drawing/2014/main" id="{088FA5C0-EB0D-C3E9-538A-673D453696B4}"/>
              </a:ext>
            </a:extLst>
          </p:cNvPr>
          <p:cNvSpPr>
            <a:spLocks noGrp="1"/>
          </p:cNvSpPr>
          <p:nvPr>
            <p:ph type="sldNum" sz="quarter" idx="10"/>
          </p:nvPr>
        </p:nvSpPr>
        <p:spPr/>
        <p:txBody>
          <a:bodyPr/>
          <a:lstStyle/>
          <a:p>
            <a:fld id="{AFD18194-60D7-4174-AD2A-292A695B23D6}" type="slidenum">
              <a:rPr lang="en-US" smtClean="0"/>
              <a:pPr/>
              <a:t>8</a:t>
            </a:fld>
            <a:endParaRPr lang="en-US"/>
          </a:p>
        </p:txBody>
      </p:sp>
      <p:sp>
        <p:nvSpPr>
          <p:cNvPr id="5" name="Content Placeholder 2">
            <a:extLst>
              <a:ext uri="{FF2B5EF4-FFF2-40B4-BE49-F238E27FC236}">
                <a16:creationId xmlns:a16="http://schemas.microsoft.com/office/drawing/2014/main" id="{5A2749DC-41BA-E1B3-4088-542210DE4609}"/>
              </a:ext>
            </a:extLst>
          </p:cNvPr>
          <p:cNvSpPr txBox="1">
            <a:spLocks/>
          </p:cNvSpPr>
          <p:nvPr/>
        </p:nvSpPr>
        <p:spPr>
          <a:xfrm>
            <a:off x="1543878" y="2553984"/>
            <a:ext cx="5794514" cy="53340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endParaRPr lang="en-US" dirty="0"/>
          </a:p>
        </p:txBody>
      </p:sp>
      <p:pic>
        <p:nvPicPr>
          <p:cNvPr id="9" name="Picture 8">
            <a:extLst>
              <a:ext uri="{FF2B5EF4-FFF2-40B4-BE49-F238E27FC236}">
                <a16:creationId xmlns:a16="http://schemas.microsoft.com/office/drawing/2014/main" id="{A32ED18A-4387-6183-662E-0C734C872111}"/>
              </a:ext>
            </a:extLst>
          </p:cNvPr>
          <p:cNvPicPr>
            <a:picLocks noChangeAspect="1"/>
          </p:cNvPicPr>
          <p:nvPr/>
        </p:nvPicPr>
        <p:blipFill>
          <a:blip r:embed="rId3"/>
          <a:stretch>
            <a:fillRect/>
          </a:stretch>
        </p:blipFill>
        <p:spPr>
          <a:xfrm>
            <a:off x="3788111" y="1696455"/>
            <a:ext cx="4615778" cy="143686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91CA85-6AB5-6931-650F-C47948CCC61C}"/>
                  </a:ext>
                </a:extLst>
              </p:cNvPr>
              <p:cNvSpPr txBox="1"/>
              <p:nvPr/>
            </p:nvSpPr>
            <p:spPr>
              <a:xfrm>
                <a:off x="785191" y="3152986"/>
                <a:ext cx="10797209" cy="1184626"/>
              </a:xfrm>
              <a:prstGeom prst="rect">
                <a:avLst/>
              </a:prstGeom>
              <a:noFill/>
            </p:spPr>
            <p:txBody>
              <a:bodyPr wrap="none" rtlCol="0">
                <a:noAutofit/>
              </a:bodyPr>
              <a:lstStyle/>
              <a:p>
                <a:r>
                  <a:rPr lang="en-US" sz="2400" dirty="0">
                    <a:latin typeface="Arial" panose="020B0604020202020204" pitchFamily="34" charset="0"/>
                    <a:cs typeface="Arial" panose="020B0604020202020204" pitchFamily="34" charset="0"/>
                  </a:rPr>
                  <a:t>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𝜎</m:t>
                        </m:r>
                        <m:r>
                          <a:rPr lang="en-US" sz="2400" b="0" i="1" smtClean="0">
                            <a:latin typeface="Cambria Math" panose="02040503050406030204" pitchFamily="18" charset="0"/>
                          </a:rPr>
                          <m:t>,</m:t>
                        </m:r>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𝑛</m:t>
                        </m:r>
                      </m:sub>
                    </m:sSub>
                  </m:oMath>
                </a14:m>
                <a:r>
                  <a:rPr lang="en-US" sz="2400" dirty="0">
                    <a:latin typeface="Arial" panose="020B0604020202020204" pitchFamily="34" charset="0"/>
                    <a:cs typeface="Arial" panose="020B0604020202020204" pitchFamily="34" charset="0"/>
                  </a:rPr>
                  <a:t> is a discrete random variable for the length of an LCS of </a:t>
                </a:r>
                <a:r>
                  <a:rPr lang="en-US" sz="2400" i="1" dirty="0">
                    <a:latin typeface="Arial" panose="020B0604020202020204" pitchFamily="34" charset="0"/>
                    <a:cs typeface="Arial" panose="020B0604020202020204" pitchFamily="34" charset="0"/>
                  </a:rPr>
                  <a:t>d</a:t>
                </a:r>
                <a:r>
                  <a:rPr lang="en-US" sz="2400" dirty="0">
                    <a:latin typeface="Arial" panose="020B0604020202020204" pitchFamily="34" charset="0"/>
                    <a:cs typeface="Arial" panose="020B0604020202020204" pitchFamily="34" charset="0"/>
                  </a:rPr>
                  <a:t> strings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of length </a:t>
                </a:r>
                <a:r>
                  <a:rPr lang="en-US" sz="2400" i="1" dirty="0">
                    <a:latin typeface="Arial" panose="020B0604020202020204" pitchFamily="34" charset="0"/>
                    <a:cs typeface="Arial" panose="020B0604020202020204" pitchFamily="34" charset="0"/>
                  </a:rPr>
                  <a:t>n </a:t>
                </a:r>
                <a:r>
                  <a:rPr lang="en-US" sz="2400" dirty="0">
                    <a:latin typeface="Arial" panose="020B0604020202020204" pitchFamily="34" charset="0"/>
                    <a:cs typeface="Arial" panose="020B0604020202020204" pitchFamily="34" charset="0"/>
                  </a:rPr>
                  <a:t>whose characters are independently and uniformly selected from an</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alphabet with </a:t>
                </a:r>
                <a:r>
                  <a:rPr lang="en-US" sz="2400" i="1" dirty="0">
                    <a:latin typeface="Arial" panose="020B0604020202020204" pitchFamily="34" charset="0"/>
                    <a:cs typeface="Arial" panose="020B0604020202020204" pitchFamily="34" charset="0"/>
                  </a:rPr>
                  <a:t>σ</a:t>
                </a:r>
                <a:r>
                  <a:rPr lang="en-US" sz="2400" dirty="0">
                    <a:latin typeface="Arial" panose="020B0604020202020204" pitchFamily="34" charset="0"/>
                    <a:cs typeface="Arial" panose="020B0604020202020204" pitchFamily="34" charset="0"/>
                  </a:rPr>
                  <a:t> symbols.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We write just     for pairs of binary strings.</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constants describe what we should expect to see for large sequences</a:t>
                </a:r>
              </a:p>
            </p:txBody>
          </p:sp>
        </mc:Choice>
        <mc:Fallback xmlns="">
          <p:sp>
            <p:nvSpPr>
              <p:cNvPr id="10" name="TextBox 9">
                <a:extLst>
                  <a:ext uri="{FF2B5EF4-FFF2-40B4-BE49-F238E27FC236}">
                    <a16:creationId xmlns:a16="http://schemas.microsoft.com/office/drawing/2014/main" id="{5391CA85-6AB5-6931-650F-C47948CCC61C}"/>
                  </a:ext>
                </a:extLst>
              </p:cNvPr>
              <p:cNvSpPr txBox="1">
                <a:spLocks noRot="1" noChangeAspect="1" noMove="1" noResize="1" noEditPoints="1" noAdjustHandles="1" noChangeArrowheads="1" noChangeShapeType="1" noTextEdit="1"/>
              </p:cNvSpPr>
              <p:nvPr/>
            </p:nvSpPr>
            <p:spPr>
              <a:xfrm>
                <a:off x="785191" y="3152986"/>
                <a:ext cx="10797209" cy="1184626"/>
              </a:xfrm>
              <a:prstGeom prst="rect">
                <a:avLst/>
              </a:prstGeom>
              <a:blipFill>
                <a:blip r:embed="rId4"/>
                <a:stretch>
                  <a:fillRect l="-903" t="-4103" r="-1355" b="-167179"/>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A5F21106-A77D-B1AB-4417-0F8FE5371B84}"/>
              </a:ext>
            </a:extLst>
          </p:cNvPr>
          <p:cNvPicPr>
            <a:picLocks noChangeAspect="1"/>
          </p:cNvPicPr>
          <p:nvPr/>
        </p:nvPicPr>
        <p:blipFill>
          <a:blip r:embed="rId5"/>
          <a:stretch>
            <a:fillRect/>
          </a:stretch>
        </p:blipFill>
        <p:spPr>
          <a:xfrm>
            <a:off x="2688484" y="4762089"/>
            <a:ext cx="238681" cy="384541"/>
          </a:xfrm>
          <a:prstGeom prst="rect">
            <a:avLst/>
          </a:prstGeom>
        </p:spPr>
      </p:pic>
    </p:spTree>
    <p:extLst>
      <p:ext uri="{BB962C8B-B14F-4D97-AF65-F5344CB8AC3E}">
        <p14:creationId xmlns:p14="http://schemas.microsoft.com/office/powerpoint/2010/main" val="297114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337A-5494-305D-41B7-F448BFD7FF8D}"/>
              </a:ext>
            </a:extLst>
          </p:cNvPr>
          <p:cNvSpPr>
            <a:spLocks noGrp="1"/>
          </p:cNvSpPr>
          <p:nvPr>
            <p:ph type="title"/>
          </p:nvPr>
        </p:nvSpPr>
        <p:spPr/>
        <p:txBody>
          <a:bodyPr/>
          <a:lstStyle/>
          <a:p>
            <a:r>
              <a:rPr lang="en-US"/>
              <a:t>The </a:t>
            </a:r>
            <a:r>
              <a:rPr lang="en-US" err="1"/>
              <a:t>Chv</a:t>
            </a:r>
            <a:r>
              <a:rPr lang="en-US" sz="3600" err="1"/>
              <a:t>á</a:t>
            </a:r>
            <a:r>
              <a:rPr lang="en-US" err="1"/>
              <a:t>tal-Sankoff</a:t>
            </a:r>
            <a:r>
              <a:rPr lang="en-US"/>
              <a:t> Constants</a:t>
            </a:r>
          </a:p>
        </p:txBody>
      </p:sp>
      <p:sp>
        <p:nvSpPr>
          <p:cNvPr id="3" name="Content Placeholder 2">
            <a:extLst>
              <a:ext uri="{FF2B5EF4-FFF2-40B4-BE49-F238E27FC236}">
                <a16:creationId xmlns:a16="http://schemas.microsoft.com/office/drawing/2014/main" id="{87EF45CF-FF21-C7C0-8E13-561F85DBC26B}"/>
              </a:ext>
            </a:extLst>
          </p:cNvPr>
          <p:cNvSpPr>
            <a:spLocks noGrp="1"/>
          </p:cNvSpPr>
          <p:nvPr>
            <p:ph idx="1"/>
          </p:nvPr>
        </p:nvSpPr>
        <p:spPr/>
        <p:txBody>
          <a:bodyPr/>
          <a:lstStyle/>
          <a:p>
            <a:pPr marL="0" indent="0">
              <a:buNone/>
            </a:pPr>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0EB1944F-D1A9-9DDE-9155-1B870A48D7EB}"/>
              </a:ext>
            </a:extLst>
          </p:cNvPr>
          <p:cNvSpPr>
            <a:spLocks noGrp="1"/>
          </p:cNvSpPr>
          <p:nvPr>
            <p:ph type="sldNum" sz="quarter" idx="10"/>
          </p:nvPr>
        </p:nvSpPr>
        <p:spPr/>
        <p:txBody>
          <a:bodyPr/>
          <a:lstStyle/>
          <a:p>
            <a:fld id="{AFD18194-60D7-4174-AD2A-292A695B23D6}" type="slidenum">
              <a:rPr lang="en-US" smtClean="0"/>
              <a:pPr/>
              <a:t>9</a:t>
            </a:fld>
            <a:endParaRPr lang="en-US"/>
          </a:p>
        </p:txBody>
      </p:sp>
      <p:sp>
        <p:nvSpPr>
          <p:cNvPr id="5" name="TextBox 4">
            <a:extLst>
              <a:ext uri="{FF2B5EF4-FFF2-40B4-BE49-F238E27FC236}">
                <a16:creationId xmlns:a16="http://schemas.microsoft.com/office/drawing/2014/main" id="{FE8D1A3A-B14B-27DC-7A0D-E1B2F3C112AF}"/>
              </a:ext>
            </a:extLst>
          </p:cNvPr>
          <p:cNvSpPr txBox="1"/>
          <p:nvPr/>
        </p:nvSpPr>
        <p:spPr>
          <a:xfrm>
            <a:off x="6203373" y="3581401"/>
            <a:ext cx="914400" cy="914400"/>
          </a:xfrm>
          <a:prstGeom prst="rect">
            <a:avLst/>
          </a:prstGeom>
          <a:noFill/>
        </p:spPr>
        <p:txBody>
          <a:bodyPr wrap="none" rtlCol="0">
            <a:noAutofit/>
          </a:bodyPr>
          <a:lstStyle/>
          <a:p>
            <a:pPr algn="ctr"/>
            <a:endParaRPr lang="en-US" sz="1600" dirty="0" err="1"/>
          </a:p>
        </p:txBody>
      </p:sp>
      <p:sp>
        <p:nvSpPr>
          <p:cNvPr id="11" name="Content Placeholder 2">
            <a:extLst>
              <a:ext uri="{FF2B5EF4-FFF2-40B4-BE49-F238E27FC236}">
                <a16:creationId xmlns:a16="http://schemas.microsoft.com/office/drawing/2014/main" id="{691CB57D-AAAF-9AB3-1E37-08E8DB4ADCFA}"/>
              </a:ext>
            </a:extLst>
          </p:cNvPr>
          <p:cNvSpPr txBox="1">
            <a:spLocks/>
          </p:cNvSpPr>
          <p:nvPr/>
        </p:nvSpPr>
        <p:spPr>
          <a:xfrm>
            <a:off x="785191" y="1524000"/>
            <a:ext cx="5794514" cy="53340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t>Mean LCS length is </a:t>
            </a:r>
            <a:r>
              <a:rPr lang="en-US" dirty="0" err="1"/>
              <a:t>superadditive</a:t>
            </a:r>
            <a:r>
              <a:rPr lang="en-US" dirty="0"/>
              <a:t>:</a:t>
            </a:r>
          </a:p>
        </p:txBody>
      </p:sp>
      <p:pic>
        <p:nvPicPr>
          <p:cNvPr id="20" name="Picture 19">
            <a:extLst>
              <a:ext uri="{FF2B5EF4-FFF2-40B4-BE49-F238E27FC236}">
                <a16:creationId xmlns:a16="http://schemas.microsoft.com/office/drawing/2014/main" id="{937767A8-A9C4-E7F9-F160-CAE6D8DF0DF9}"/>
              </a:ext>
            </a:extLst>
          </p:cNvPr>
          <p:cNvPicPr>
            <a:picLocks noChangeAspect="1"/>
          </p:cNvPicPr>
          <p:nvPr/>
        </p:nvPicPr>
        <p:blipFill>
          <a:blip r:embed="rId3"/>
          <a:stretch>
            <a:fillRect/>
          </a:stretch>
        </p:blipFill>
        <p:spPr>
          <a:xfrm>
            <a:off x="1207928" y="3341220"/>
            <a:ext cx="718475" cy="454208"/>
          </a:xfrm>
          <a:prstGeom prst="rect">
            <a:avLst/>
          </a:prstGeom>
        </p:spPr>
      </p:pic>
      <p:sp>
        <p:nvSpPr>
          <p:cNvPr id="22" name="Content Placeholder 2">
            <a:extLst>
              <a:ext uri="{FF2B5EF4-FFF2-40B4-BE49-F238E27FC236}">
                <a16:creationId xmlns:a16="http://schemas.microsoft.com/office/drawing/2014/main" id="{BDBCB87B-9085-AA42-FA8A-EEDB330273F1}"/>
              </a:ext>
            </a:extLst>
          </p:cNvPr>
          <p:cNvSpPr txBox="1">
            <a:spLocks/>
          </p:cNvSpPr>
          <p:nvPr/>
        </p:nvSpPr>
        <p:spPr>
          <a:xfrm>
            <a:off x="785191" y="3316724"/>
            <a:ext cx="5794514" cy="53340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t>So          converges to a constant.</a:t>
            </a:r>
          </a:p>
        </p:txBody>
      </p:sp>
      <p:sp>
        <p:nvSpPr>
          <p:cNvPr id="23" name="Content Placeholder 2">
            <a:extLst>
              <a:ext uri="{FF2B5EF4-FFF2-40B4-BE49-F238E27FC236}">
                <a16:creationId xmlns:a16="http://schemas.microsoft.com/office/drawing/2014/main" id="{A49375CA-610A-A5BA-FE60-F490010607BE}"/>
              </a:ext>
            </a:extLst>
          </p:cNvPr>
          <p:cNvSpPr txBox="1">
            <a:spLocks/>
          </p:cNvSpPr>
          <p:nvPr/>
        </p:nvSpPr>
        <p:spPr>
          <a:xfrm>
            <a:off x="785191" y="4415785"/>
            <a:ext cx="8712770" cy="533400"/>
          </a:xfrm>
          <a:prstGeom prst="rect">
            <a:avLst/>
          </a:prstGeom>
        </p:spPr>
        <p:txBody>
          <a:bodyPr vert="horz" lIns="0" tIns="45720" rIns="0" bIns="45720" rtlCol="0" anchor="t" anchorCtr="0">
            <a:normAutofit/>
          </a:bodyPr>
          <a:lstStyle>
            <a:lvl1pPr marL="274320" indent="-274320" algn="l" defTabSz="914400" rtl="0" eaLnBrk="1" latinLnBrk="0" hangingPunct="1">
              <a:lnSpc>
                <a:spcPct val="95000"/>
              </a:lnSpc>
              <a:spcBef>
                <a:spcPts val="1200"/>
              </a:spcBef>
              <a:buClr>
                <a:srgbClr val="C4122F"/>
              </a:buClr>
              <a:buFont typeface="Arial" pitchFamily="34" charset="0"/>
              <a:buChar char="•"/>
              <a:defRPr sz="2400" kern="1200">
                <a:solidFill>
                  <a:srgbClr val="272626"/>
                </a:solidFill>
                <a:latin typeface="Arial" panose="020B0604020202020204" pitchFamily="34" charset="0"/>
                <a:ea typeface="Verdana" pitchFamily="34" charset="0"/>
                <a:cs typeface="Arial" panose="020B0604020202020204" pitchFamily="34" charset="0"/>
              </a:defRPr>
            </a:lvl1pPr>
            <a:lvl2pPr marL="594360" indent="-274320" algn="l" defTabSz="914400" rtl="0" eaLnBrk="1" latinLnBrk="0" hangingPunct="1">
              <a:lnSpc>
                <a:spcPct val="95000"/>
              </a:lnSpc>
              <a:spcBef>
                <a:spcPts val="600"/>
              </a:spcBef>
              <a:buClr>
                <a:srgbClr val="C4122F"/>
              </a:buClr>
              <a:buFont typeface="Verdana" pitchFamily="34" charset="0"/>
              <a:buChar char="─"/>
              <a:defRPr sz="2000" kern="1200">
                <a:solidFill>
                  <a:srgbClr val="272626"/>
                </a:solidFill>
                <a:latin typeface="Arial" panose="020B0604020202020204" pitchFamily="34" charset="0"/>
                <a:ea typeface="Verdana" pitchFamily="34" charset="0"/>
                <a:cs typeface="Arial" panose="020B0604020202020204" pitchFamily="34" charset="0"/>
              </a:defRPr>
            </a:lvl2pPr>
            <a:lvl3pPr marL="868680" indent="-228600" algn="l" defTabSz="914400" rtl="0" eaLnBrk="1" latinLnBrk="0" hangingPunct="1">
              <a:lnSpc>
                <a:spcPct val="95000"/>
              </a:lnSpc>
              <a:spcBef>
                <a:spcPts val="600"/>
              </a:spcBef>
              <a:buClr>
                <a:srgbClr val="C4122F"/>
              </a:buClr>
              <a:buFont typeface="Wingdings" pitchFamily="2" charset="2"/>
              <a:buChar char="§"/>
              <a:defRPr sz="1800" kern="1200">
                <a:solidFill>
                  <a:srgbClr val="272626"/>
                </a:solidFill>
                <a:latin typeface="Arial" panose="020B0604020202020204" pitchFamily="34" charset="0"/>
                <a:ea typeface="Verdana" pitchFamily="34" charset="0"/>
                <a:cs typeface="Arial" panose="020B0604020202020204" pitchFamily="34" charset="0"/>
              </a:defRPr>
            </a:lvl3pPr>
            <a:lvl4pPr marL="1143000" indent="-228600" algn="l" defTabSz="914400" rtl="0" eaLnBrk="1" latinLnBrk="0" hangingPunct="1">
              <a:lnSpc>
                <a:spcPct val="95000"/>
              </a:lnSpc>
              <a:spcBef>
                <a:spcPts val="600"/>
              </a:spcBef>
              <a:buClr>
                <a:srgbClr val="C4122F"/>
              </a:buClr>
              <a:buFont typeface="Courier New" pitchFamily="49" charset="0"/>
              <a:buChar char="o"/>
              <a:defRPr sz="1600" kern="1200">
                <a:solidFill>
                  <a:srgbClr val="272626"/>
                </a:solidFill>
                <a:latin typeface="Arial" panose="020B0604020202020204" pitchFamily="34" charset="0"/>
                <a:ea typeface="Verdana" pitchFamily="34" charset="0"/>
                <a:cs typeface="Arial" panose="020B0604020202020204" pitchFamily="34" charset="0"/>
              </a:defRPr>
            </a:lvl4pPr>
            <a:lvl5pPr marL="1371600" indent="-228600" algn="l" defTabSz="914400" rtl="0" eaLnBrk="1" latinLnBrk="0" hangingPunct="1">
              <a:lnSpc>
                <a:spcPct val="95000"/>
              </a:lnSpc>
              <a:spcBef>
                <a:spcPts val="600"/>
              </a:spcBef>
              <a:buClr>
                <a:srgbClr val="C4122F"/>
              </a:buClr>
              <a:buFont typeface="Arial" pitchFamily="34" charset="0"/>
              <a:buChar char="•"/>
              <a:defRPr sz="1600" kern="1200" baseline="0">
                <a:solidFill>
                  <a:srgbClr val="272626"/>
                </a:solidFill>
                <a:latin typeface="Arial" panose="020B0604020202020204" pitchFamily="34" charset="0"/>
                <a:ea typeface="Verdana" pitchFamily="34" charset="0"/>
                <a:cs typeface="Arial" panose="020B0604020202020204"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Font typeface="Arial" pitchFamily="34" charset="0"/>
              <a:buNone/>
            </a:pPr>
            <a:r>
              <a:rPr lang="en-US" dirty="0"/>
              <a:t>Lower and upper bounds are known, </a:t>
            </a:r>
            <a:r>
              <a:rPr lang="en-US" b="1" dirty="0"/>
              <a:t>but exact values are not.</a:t>
            </a:r>
          </a:p>
        </p:txBody>
      </p:sp>
      <p:pic>
        <p:nvPicPr>
          <p:cNvPr id="7" name="Picture 6">
            <a:extLst>
              <a:ext uri="{FF2B5EF4-FFF2-40B4-BE49-F238E27FC236}">
                <a16:creationId xmlns:a16="http://schemas.microsoft.com/office/drawing/2014/main" id="{01845613-C312-FCF9-043C-98ADCB39C75D}"/>
              </a:ext>
            </a:extLst>
          </p:cNvPr>
          <p:cNvPicPr>
            <a:picLocks noChangeAspect="1"/>
          </p:cNvPicPr>
          <p:nvPr/>
        </p:nvPicPr>
        <p:blipFill>
          <a:blip r:embed="rId4"/>
          <a:stretch>
            <a:fillRect/>
          </a:stretch>
        </p:blipFill>
        <p:spPr>
          <a:xfrm>
            <a:off x="3255016" y="2262148"/>
            <a:ext cx="6649378" cy="581106"/>
          </a:xfrm>
          <a:prstGeom prst="rect">
            <a:avLst/>
          </a:prstGeom>
        </p:spPr>
      </p:pic>
    </p:spTree>
    <p:extLst>
      <p:ext uri="{BB962C8B-B14F-4D97-AF65-F5344CB8AC3E}">
        <p14:creationId xmlns:p14="http://schemas.microsoft.com/office/powerpoint/2010/main" val="280073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e1d76e6ed25a0b9acc172e1212e12c5ea2ecb"/>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White">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extLst>
    <a:ext uri="{05A4C25C-085E-4340-85A3-A5531E510DB2}">
      <thm15:themeFamily xmlns:thm15="http://schemas.microsoft.com/office/thememl/2012/main" name="WPI_University_Powerpointtemplate_wide" id="{9C2DA543-CD7E-4A5E-AD34-4D91D35A4DE4}" vid="{C6AD18C4-18DF-4131-AC4D-F1EFF5ED71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3741</TotalTime>
  <Words>3045</Words>
  <Application>Microsoft Office PowerPoint</Application>
  <PresentationFormat>Widescreen</PresentationFormat>
  <Paragraphs>398</Paragraphs>
  <Slides>52</Slides>
  <Notes>32</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Aptos Mono</vt:lpstr>
      <vt:lpstr>Arial</vt:lpstr>
      <vt:lpstr>Calibri</vt:lpstr>
      <vt:lpstr>Cambria Math</vt:lpstr>
      <vt:lpstr>Courier New</vt:lpstr>
      <vt:lpstr>Verdana</vt:lpstr>
      <vt:lpstr>Wingdings</vt:lpstr>
      <vt:lpstr>WPI-White</vt:lpstr>
      <vt:lpstr>Improved Bounds on the Expected Length of Longest Common Subsequences</vt:lpstr>
      <vt:lpstr>Authors</vt:lpstr>
      <vt:lpstr>(Longest Common) Subsequences</vt:lpstr>
      <vt:lpstr>Computing an LCS</vt:lpstr>
      <vt:lpstr>LCS Algorithm</vt:lpstr>
      <vt:lpstr>LCS Algorithm</vt:lpstr>
      <vt:lpstr>Applications</vt:lpstr>
      <vt:lpstr>The Chvátal-Sankoff Constants</vt:lpstr>
      <vt:lpstr>The Chvátal-Sankoff Constants</vt:lpstr>
      <vt:lpstr>History of the Chvátal-Sankoff Constants</vt:lpstr>
      <vt:lpstr>History (Cont.) </vt:lpstr>
      <vt:lpstr>Our Methods</vt:lpstr>
      <vt:lpstr>Central Idea: Wn</vt:lpstr>
      <vt:lpstr>Recurrence Vectors wn</vt:lpstr>
      <vt:lpstr>First Inequality</vt:lpstr>
      <vt:lpstr>PowerPoint Presentation</vt:lpstr>
      <vt:lpstr>Second Inequality (Calculating Fz)</vt:lpstr>
      <vt:lpstr>Combined Inequalities</vt:lpstr>
      <vt:lpstr>Algorithm Intuition Overview</vt:lpstr>
      <vt:lpstr>Feasible Triplet Lemma: Monotonicity</vt:lpstr>
      <vt:lpstr>Feasible Triplet Lemma: Translation Invariance</vt:lpstr>
      <vt:lpstr>Feasible Triplet Lemma: Feasibility</vt:lpstr>
      <vt:lpstr>Feasible Triplet Lemma</vt:lpstr>
      <vt:lpstr>Empirical Observation</vt:lpstr>
      <vt:lpstr>Finding a Feasible Triplet</vt:lpstr>
      <vt:lpstr>Feasible Triplet Algorithm</vt:lpstr>
      <vt:lpstr>Binary Algorithm</vt:lpstr>
      <vt:lpstr>The Binary F</vt:lpstr>
      <vt:lpstr>Limitations</vt:lpstr>
      <vt:lpstr>Parallelization</vt:lpstr>
      <vt:lpstr>Parallelization</vt:lpstr>
      <vt:lpstr>Indexing</vt:lpstr>
      <vt:lpstr>Advantages of Interleaving</vt:lpstr>
      <vt:lpstr>Array Reductions, Symmetries</vt:lpstr>
      <vt:lpstr>Sequential Memory Access</vt:lpstr>
      <vt:lpstr>Sequential Memory Access</vt:lpstr>
      <vt:lpstr>L0,0</vt:lpstr>
      <vt:lpstr>L0,1</vt:lpstr>
      <vt:lpstr>L0,1 Recursion</vt:lpstr>
      <vt:lpstr>L0,1 Memory I/O Recursion</vt:lpstr>
      <vt:lpstr>L1,0</vt:lpstr>
      <vt:lpstr>Recursive I/O Recap</vt:lpstr>
      <vt:lpstr>Results</vt:lpstr>
      <vt:lpstr>Runtime for γ</vt:lpstr>
      <vt:lpstr>Results (General case)</vt:lpstr>
      <vt:lpstr>Recent Developments</vt:lpstr>
      <vt:lpstr>Conclusion</vt:lpstr>
      <vt:lpstr>Acknowledgements &amp; References</vt:lpstr>
      <vt:lpstr>PowerPoint Presentation</vt:lpstr>
      <vt:lpstr>PowerPoint Presentation</vt:lpstr>
      <vt:lpstr>Notation</vt:lpstr>
      <vt:lpstr>Applications</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This Will Work</dc:title>
  <dc:creator>Siegel, Kyle</dc:creator>
  <cp:lastModifiedBy>Soiffer, Duncan</cp:lastModifiedBy>
  <cp:revision>6</cp:revision>
  <cp:lastPrinted>2023-02-14T12:46:00Z</cp:lastPrinted>
  <dcterms:created xsi:type="dcterms:W3CDTF">2023-02-08T18:44:35Z</dcterms:created>
  <dcterms:modified xsi:type="dcterms:W3CDTF">2024-08-09T01:30:18Z</dcterms:modified>
</cp:coreProperties>
</file>