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406" r:id="rId4"/>
    <p:sldId id="408" r:id="rId5"/>
    <p:sldId id="409" r:id="rId6"/>
    <p:sldId id="357" r:id="rId7"/>
    <p:sldId id="416" r:id="rId8"/>
    <p:sldId id="417" r:id="rId9"/>
    <p:sldId id="418" r:id="rId10"/>
    <p:sldId id="415" r:id="rId11"/>
    <p:sldId id="4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ohwan Son" initials="DS" lastIdx="1" clrIdx="0">
    <p:extLst>
      <p:ext uri="{19B8F6BF-5375-455C-9EA6-DF929625EA0E}">
        <p15:presenceInfo xmlns:p15="http://schemas.microsoft.com/office/powerpoint/2012/main" userId="af6a22df0217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82324" autoAdjust="0"/>
  </p:normalViewPr>
  <p:slideViewPr>
    <p:cSldViewPr snapToGrid="0">
      <p:cViewPr>
        <p:scale>
          <a:sx n="50" d="100"/>
          <a:sy n="50" d="100"/>
        </p:scale>
        <p:origin x="7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88B1-2619-4DFA-BF26-623CDEB60E9F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6398-6B9A-4C77-99B8-B2FA86E8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0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6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6398-6B9A-4C77-99B8-B2FA86E899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9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1418-3EE4-4092-A2C4-88D25E2C7D3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DA5-D03D-474D-8A1E-3A7B310472E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D4A-41EF-4E1E-95B3-40BBB2D55D9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240C-D608-4908-88EC-692776532D0A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7836-7831-46D0-B08D-2C82DC842439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8E7A-0602-40FB-B5D8-6985BF20C672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1125-2D21-43A9-ABFC-2E9BA484CC9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7627-06B6-4BE1-B555-EFFB8342226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A26-38EB-4E5C-96E7-1C648F82B20C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3107-B6DE-434F-B201-77F5A95FBA4F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BC77-98AB-4E76-8D62-F8216B44AB07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DECBB6BC-4BEC-49C4-ADDC-8CC6C34E135D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</a:defRPr>
            </a:lvl1pPr>
          </a:lstStyle>
          <a:p>
            <a:fld id="{17A7FC88-6EF3-4FEC-B142-0358959A5E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 spc="-1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br>
              <a:rPr lang="en-US" altLang="ko-KR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8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Explanation of </a:t>
            </a:r>
            <a:br>
              <a:rPr lang="en-US" altLang="ko-KR" sz="48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800" dirty="0">
                <a:solidFill>
                  <a:srgbClr val="373B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tumor classification network</a:t>
            </a:r>
            <a:endParaRPr lang="ko-KR" altLang="en-US" sz="4900" dirty="0">
              <a:solidFill>
                <a:srgbClr val="373B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Korea University, Biomedical Engineering</a:t>
            </a:r>
          </a:p>
          <a:p>
            <a:pPr algn="r"/>
            <a:r>
              <a:rPr lang="en-US" altLang="ko-KR" dirty="0"/>
              <a:t>BREIN Lab</a:t>
            </a:r>
          </a:p>
          <a:p>
            <a:pPr algn="r"/>
            <a:r>
              <a:rPr lang="ko-KR" altLang="en-US" dirty="0"/>
              <a:t>손두환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580358" y="3696930"/>
            <a:ext cx="9031285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0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Feature visualization</a:t>
            </a:r>
          </a:p>
          <a:p>
            <a:pPr lvl="2"/>
            <a:r>
              <a:rPr lang="en-US" altLang="ko-KR" b="1" dirty="0"/>
              <a:t>Class Activation Map (CAM) image</a:t>
            </a:r>
          </a:p>
          <a:p>
            <a:pPr lvl="2"/>
            <a:r>
              <a:rPr lang="en-US" altLang="ko-KR" b="1" dirty="0"/>
              <a:t>HGG</a:t>
            </a:r>
            <a:r>
              <a:rPr lang="ko-KR" altLang="en-US" b="1" dirty="0"/>
              <a:t>를 구분할때의 </a:t>
            </a:r>
            <a:r>
              <a:rPr lang="en-US" altLang="ko-KR" b="1" dirty="0"/>
              <a:t>CAM image</a:t>
            </a:r>
          </a:p>
          <a:p>
            <a:pPr lvl="2"/>
            <a:r>
              <a:rPr lang="en-US" altLang="ko-KR" sz="1800" b="1" dirty="0"/>
              <a:t>Mut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IDH-mutation (</a:t>
            </a:r>
            <a:r>
              <a:rPr lang="ko-KR" altLang="en-US" sz="1800" dirty="0" err="1"/>
              <a:t>예후좋음</a:t>
            </a:r>
            <a:r>
              <a:rPr lang="en-US" altLang="ko-KR" sz="1800" dirty="0"/>
              <a:t>), </a:t>
            </a:r>
            <a:r>
              <a:rPr lang="en-US" altLang="ko-KR" sz="1800" b="1" dirty="0" err="1"/>
              <a:t>wt</a:t>
            </a:r>
            <a:r>
              <a:rPr lang="en-US" altLang="ko-KR" sz="1800" dirty="0"/>
              <a:t> : IDH-wild type (</a:t>
            </a:r>
            <a:r>
              <a:rPr lang="ko-KR" altLang="en-US" sz="1800" dirty="0" err="1"/>
              <a:t>예후나쁨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Grade</a:t>
            </a:r>
            <a:r>
              <a:rPr lang="ko-KR" altLang="en-US" sz="1800" dirty="0"/>
              <a:t>가 낮을수록 예후가 </a:t>
            </a:r>
            <a:r>
              <a:rPr lang="ko-KR" altLang="en-US" sz="1800" dirty="0" err="1"/>
              <a:t>좋은것으로</a:t>
            </a:r>
            <a:r>
              <a:rPr lang="ko-KR" altLang="en-US" sz="1800" dirty="0"/>
              <a:t> 알려짐</a:t>
            </a:r>
            <a:endParaRPr lang="en-US" altLang="ko-KR" sz="1800" dirty="0"/>
          </a:p>
          <a:p>
            <a:pPr lvl="3"/>
            <a:endParaRPr lang="en-US" altLang="ko-KR" dirty="0"/>
          </a:p>
          <a:p>
            <a:pPr lvl="2"/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5B8325-9F98-4D3C-98AA-F5043AD30721}"/>
              </a:ext>
            </a:extLst>
          </p:cNvPr>
          <p:cNvSpPr txBox="1"/>
          <p:nvPr/>
        </p:nvSpPr>
        <p:spPr>
          <a:xfrm>
            <a:off x="3283040" y="6589768"/>
            <a:ext cx="5625920" cy="268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Imaging cluster, Grade, IDH mutation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경우 별 대표 이미지</a:t>
            </a:r>
          </a:p>
        </p:txBody>
      </p:sp>
      <p:pic>
        <p:nvPicPr>
          <p:cNvPr id="5" name="그림 4" descr="소파, 오렌지, 벽이(가) 표시된 사진&#10;&#10;자동 생성된 설명">
            <a:extLst>
              <a:ext uri="{FF2B5EF4-FFF2-40B4-BE49-F238E27FC236}">
                <a16:creationId xmlns:a16="http://schemas.microsoft.com/office/drawing/2014/main" id="{623534E5-E8A0-4D44-ADA9-6D457C0E6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03" y="3550145"/>
            <a:ext cx="7680435" cy="30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3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Interpretation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lvl="2"/>
            <a:r>
              <a:rPr lang="en-US" altLang="ko-KR" b="1" dirty="0"/>
              <a:t>Class Activation Map (CAM) image</a:t>
            </a:r>
          </a:p>
          <a:p>
            <a:pPr lvl="2"/>
            <a:r>
              <a:rPr lang="en-US" altLang="ko-KR" b="1" dirty="0"/>
              <a:t>Cluster </a:t>
            </a:r>
            <a:r>
              <a:rPr lang="ko-KR" altLang="en-US" b="1" dirty="0"/>
              <a:t>내 에서 </a:t>
            </a:r>
            <a:r>
              <a:rPr lang="en-US" altLang="ko-KR" b="1" dirty="0"/>
              <a:t>grade</a:t>
            </a:r>
            <a:r>
              <a:rPr lang="ko-KR" altLang="en-US" b="1" dirty="0"/>
              <a:t>별 </a:t>
            </a:r>
            <a:r>
              <a:rPr lang="en-US" altLang="ko-KR" b="1" dirty="0"/>
              <a:t>dice score</a:t>
            </a:r>
            <a:r>
              <a:rPr lang="ko-KR" altLang="en-US" b="1" dirty="0"/>
              <a:t>는 </a:t>
            </a:r>
            <a:r>
              <a:rPr lang="en-US" altLang="ko-KR" b="1" dirty="0"/>
              <a:t>grade</a:t>
            </a:r>
            <a:r>
              <a:rPr lang="ko-KR" altLang="en-US" b="1" dirty="0"/>
              <a:t>가 커질수록 증가하는 추세는 보이지 않음</a:t>
            </a:r>
            <a:endParaRPr lang="en-US" altLang="ko-KR" b="1" dirty="0"/>
          </a:p>
          <a:p>
            <a:pPr lvl="2"/>
            <a:r>
              <a:rPr lang="en-US" altLang="ko-KR" b="1" dirty="0"/>
              <a:t>Grade</a:t>
            </a:r>
            <a:r>
              <a:rPr lang="ko-KR" altLang="en-US" b="1" dirty="0"/>
              <a:t>별 </a:t>
            </a:r>
            <a:r>
              <a:rPr lang="en-US" altLang="ko-KR" b="1" dirty="0"/>
              <a:t>dice score</a:t>
            </a:r>
            <a:r>
              <a:rPr lang="ko-KR" altLang="en-US" b="1" dirty="0"/>
              <a:t>는 증가하는 추세를 보이는 것을 보아</a:t>
            </a:r>
            <a:r>
              <a:rPr lang="en-US" altLang="ko-KR" b="1" dirty="0"/>
              <a:t>, </a:t>
            </a:r>
            <a:r>
              <a:rPr lang="ko-KR" altLang="en-US" b="1" dirty="0"/>
              <a:t>우리가 나눈 </a:t>
            </a:r>
            <a:r>
              <a:rPr lang="en-US" altLang="ko-KR" b="1" dirty="0"/>
              <a:t>image feature </a:t>
            </a:r>
            <a:r>
              <a:rPr lang="ko-KR" altLang="en-US" b="1" dirty="0"/>
              <a:t>기반 </a:t>
            </a:r>
            <a:r>
              <a:rPr lang="en-US" altLang="ko-KR" b="1" dirty="0"/>
              <a:t>cluster</a:t>
            </a:r>
            <a:r>
              <a:rPr lang="ko-KR" altLang="en-US" b="1" dirty="0"/>
              <a:t>는</a:t>
            </a:r>
            <a:r>
              <a:rPr lang="en-US" altLang="ko-KR" b="1" dirty="0"/>
              <a:t> cluster</a:t>
            </a:r>
            <a:r>
              <a:rPr lang="ko-KR" altLang="en-US" b="1" dirty="0"/>
              <a:t> </a:t>
            </a:r>
            <a:r>
              <a:rPr lang="en-US" altLang="ko-KR" b="1" dirty="0"/>
              <a:t>index</a:t>
            </a:r>
            <a:r>
              <a:rPr lang="ko-KR" altLang="en-US" b="1" dirty="0"/>
              <a:t>가 증가할수록 </a:t>
            </a:r>
            <a:r>
              <a:rPr lang="en-US" altLang="ko-KR" b="1" dirty="0"/>
              <a:t>tumor core</a:t>
            </a:r>
            <a:r>
              <a:rPr lang="ko-KR" altLang="en-US" b="1" dirty="0"/>
              <a:t>를 좀더 집중하는 것으로 볼 수 있음</a:t>
            </a:r>
            <a:r>
              <a:rPr lang="en-US" altLang="ko-KR" b="1" dirty="0"/>
              <a:t>.</a:t>
            </a:r>
          </a:p>
          <a:p>
            <a:pPr lvl="2"/>
            <a:endParaRPr lang="en-US" altLang="ko-KR" b="1" dirty="0"/>
          </a:p>
          <a:p>
            <a:pPr lvl="2"/>
            <a:r>
              <a:rPr lang="ko-KR" altLang="en-US" b="1" dirty="0"/>
              <a:t>결국 </a:t>
            </a:r>
            <a:r>
              <a:rPr lang="en-US" altLang="ko-KR" b="1" dirty="0"/>
              <a:t>image feature</a:t>
            </a:r>
            <a:r>
              <a:rPr lang="ko-KR" altLang="en-US" b="1" dirty="0"/>
              <a:t>가 어떻게 작동하는지는 </a:t>
            </a:r>
            <a:r>
              <a:rPr lang="en-US" altLang="ko-KR" b="1" dirty="0"/>
              <a:t>feature</a:t>
            </a:r>
            <a:r>
              <a:rPr lang="ko-KR" altLang="en-US" b="1" dirty="0"/>
              <a:t>의 정보를 통해서 유의미한 </a:t>
            </a:r>
            <a:r>
              <a:rPr lang="en-US" altLang="ko-KR" b="1" dirty="0"/>
              <a:t>clustering</a:t>
            </a:r>
            <a:r>
              <a:rPr lang="ko-KR" altLang="en-US" b="1" dirty="0"/>
              <a:t>이 이루어 질 수 있었다는 것이며</a:t>
            </a:r>
            <a:r>
              <a:rPr lang="en-US" altLang="ko-KR" b="1" dirty="0"/>
              <a:t>, deep learning network</a:t>
            </a:r>
            <a:r>
              <a:rPr lang="ko-KR" altLang="en-US" b="1" dirty="0"/>
              <a:t>가 이런 특징들을 추출해서 잘 추상화 하였음을 의미함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5B8325-9F98-4D3C-98AA-F5043AD30721}"/>
              </a:ext>
            </a:extLst>
          </p:cNvPr>
          <p:cNvSpPr txBox="1"/>
          <p:nvPr/>
        </p:nvSpPr>
        <p:spPr>
          <a:xfrm>
            <a:off x="3283040" y="6589768"/>
            <a:ext cx="5625920" cy="268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Imaging cluster, Grade, IDH mutation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경우 별 대표 이미지</a:t>
            </a:r>
          </a:p>
        </p:txBody>
      </p:sp>
    </p:spTree>
    <p:extLst>
      <p:ext uri="{BB962C8B-B14F-4D97-AF65-F5344CB8AC3E}">
        <p14:creationId xmlns:p14="http://schemas.microsoft.com/office/powerpoint/2010/main" val="26418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95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Overview</a:t>
            </a:r>
          </a:p>
          <a:p>
            <a:pPr lvl="1"/>
            <a:r>
              <a:rPr lang="en-US" altLang="ko-KR" dirty="0"/>
              <a:t>Brain glioma patient survival analysis with </a:t>
            </a:r>
            <a:r>
              <a:rPr lang="en-US" altLang="ko-KR" dirty="0">
                <a:solidFill>
                  <a:schemeClr val="accent2"/>
                </a:solidFill>
              </a:rPr>
              <a:t>MR image feature </a:t>
            </a:r>
            <a:r>
              <a:rPr lang="en-US" altLang="ko-KR" dirty="0"/>
              <a:t>(previous work)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Explanation of the MR image feature</a:t>
            </a:r>
            <a:r>
              <a:rPr lang="en-US" altLang="ko-KR" dirty="0"/>
              <a:t> with class activation map with imaging features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01DB2D-9B10-483D-AC5B-D74B2B06257B}"/>
              </a:ext>
            </a:extLst>
          </p:cNvPr>
          <p:cNvGrpSpPr/>
          <p:nvPr/>
        </p:nvGrpSpPr>
        <p:grpSpPr>
          <a:xfrm>
            <a:off x="1306633" y="3237808"/>
            <a:ext cx="9578734" cy="3620192"/>
            <a:chOff x="1306633" y="3237808"/>
            <a:chExt cx="9578734" cy="362019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633" y="3237808"/>
              <a:ext cx="9578734" cy="362019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F9AB35-3E21-42BA-8356-1BB300DC252A}"/>
                </a:ext>
              </a:extLst>
            </p:cNvPr>
            <p:cNvSpPr/>
            <p:nvPr/>
          </p:nvSpPr>
          <p:spPr>
            <a:xfrm>
              <a:off x="3910818" y="5429503"/>
              <a:ext cx="40233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Subject clustering: </a:t>
              </a:r>
              <a:r>
                <a:rPr lang="en-US" altLang="ko-KR" sz="1200" b="1" dirty="0"/>
                <a:t>Louvain method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Survival plotting: </a:t>
              </a:r>
              <a:r>
                <a:rPr lang="en-US" altLang="ko-KR" sz="1200" b="1" dirty="0"/>
                <a:t>Kaplan-Meier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7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E1B1BB-04CA-456D-9BDE-D20D0AA9C278}"/>
              </a:ext>
            </a:extLst>
          </p:cNvPr>
          <p:cNvGrpSpPr/>
          <p:nvPr/>
        </p:nvGrpSpPr>
        <p:grpSpPr>
          <a:xfrm>
            <a:off x="2910112" y="2840705"/>
            <a:ext cx="3217138" cy="3861286"/>
            <a:chOff x="2875732" y="2800674"/>
            <a:chExt cx="3322063" cy="40858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BE96C-1185-4BF1-8412-0C85DEDF2DE6}"/>
                </a:ext>
              </a:extLst>
            </p:cNvPr>
            <p:cNvSpPr txBox="1"/>
            <p:nvPr/>
          </p:nvSpPr>
          <p:spPr>
            <a:xfrm>
              <a:off x="3998121" y="6337730"/>
              <a:ext cx="2199674" cy="5488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Skull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stripping of all modalities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81BED6-D941-4B3F-B894-4071531FA4D4}"/>
                </a:ext>
              </a:extLst>
            </p:cNvPr>
            <p:cNvSpPr txBox="1"/>
            <p:nvPr/>
          </p:nvSpPr>
          <p:spPr>
            <a:xfrm>
              <a:off x="2875732" y="2800674"/>
              <a:ext cx="2199674" cy="5488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Coregister T1ce, T2, FLAIR to T1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75B611-5E47-4BCC-8318-7C202D1D9300}"/>
              </a:ext>
            </a:extLst>
          </p:cNvPr>
          <p:cNvGrpSpPr/>
          <p:nvPr/>
        </p:nvGrpSpPr>
        <p:grpSpPr>
          <a:xfrm>
            <a:off x="660127" y="3460285"/>
            <a:ext cx="11522102" cy="2691498"/>
            <a:chOff x="684277" y="2540359"/>
            <a:chExt cx="11522102" cy="2691498"/>
          </a:xfrm>
        </p:grpSpPr>
        <p:pic>
          <p:nvPicPr>
            <p:cNvPr id="8" name="_x720118880" descr="EMB000013ec43ab">
              <a:extLst>
                <a:ext uri="{FF2B5EF4-FFF2-40B4-BE49-F238E27FC236}">
                  <a16:creationId xmlns:a16="http://schemas.microsoft.com/office/drawing/2014/main" id="{903AEE45-ACE0-4389-BA40-95C0CDBD2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"/>
            <a:stretch/>
          </p:blipFill>
          <p:spPr bwMode="auto">
            <a:xfrm>
              <a:off x="9696286" y="2990366"/>
              <a:ext cx="2510093" cy="1631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A66D3B2-93D4-4C3D-B073-6E9109B9FC9C}"/>
                </a:ext>
              </a:extLst>
            </p:cNvPr>
            <p:cNvCxnSpPr>
              <a:cxnSpLocks/>
            </p:cNvCxnSpPr>
            <p:nvPr/>
          </p:nvCxnSpPr>
          <p:spPr>
            <a:xfrm>
              <a:off x="2665885" y="3812175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B4CCAA-88A9-42B5-AB58-8ADBCCE249FB}"/>
                </a:ext>
              </a:extLst>
            </p:cNvPr>
            <p:cNvGrpSpPr/>
            <p:nvPr/>
          </p:nvGrpSpPr>
          <p:grpSpPr>
            <a:xfrm>
              <a:off x="684277" y="2924881"/>
              <a:ext cx="1717621" cy="1906275"/>
              <a:chOff x="296677" y="2345798"/>
              <a:chExt cx="954353" cy="118665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52E92-C22D-4621-8080-1D66370E8B1A}"/>
                  </a:ext>
                </a:extLst>
              </p:cNvPr>
              <p:cNvSpPr txBox="1"/>
              <p:nvPr/>
            </p:nvSpPr>
            <p:spPr>
              <a:xfrm>
                <a:off x="483186" y="3261606"/>
                <a:ext cx="615553" cy="270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rPr>
                  <a:t>MRI</a:t>
                </a:r>
                <a:r>
                  <a:rPr kumimoji="1" lang="en-US" altLang="ko-KR" sz="1100" b="1" i="0" u="none" strike="noStrike" kern="1200" cap="none" spc="-10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rPr>
                  <a:t>(4ch)</a:t>
                </a:r>
                <a:endParaRPr kumimoji="1" lang="ko-KR" altLang="en-US" sz="1100" b="1" i="0" u="none" strike="noStrike" kern="1200" cap="none" spc="-10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D2F7A24-F1E2-4A21-A320-3EFB862B3E0F}"/>
                  </a:ext>
                </a:extLst>
              </p:cNvPr>
              <p:cNvGrpSpPr/>
              <p:nvPr/>
            </p:nvGrpSpPr>
            <p:grpSpPr>
              <a:xfrm>
                <a:off x="296677" y="2345798"/>
                <a:ext cx="954353" cy="942285"/>
                <a:chOff x="2003498" y="2040808"/>
                <a:chExt cx="954353" cy="94228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034394A5-B1BB-4228-94C6-B406E9EC16CD}"/>
                    </a:ext>
                  </a:extLst>
                </p:cNvPr>
                <p:cNvGrpSpPr/>
                <p:nvPr/>
              </p:nvGrpSpPr>
              <p:grpSpPr>
                <a:xfrm>
                  <a:off x="2251984" y="2040808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51" name="모서리가 둥근 직사각형 114">
                    <a:extLst>
                      <a:ext uri="{FF2B5EF4-FFF2-40B4-BE49-F238E27FC236}">
                        <a16:creationId xmlns:a16="http://schemas.microsoft.com/office/drawing/2014/main" id="{641D81BB-D743-4FE0-8210-00C323742E01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F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AAEF887-0ED5-4E47-8BD5-D6A019DFF807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2B3649A1-F10D-492C-9614-0D2EA4831E70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C5F45DCF-043F-4038-A69C-49D99CE50A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BA09E5C-B026-4613-8DC1-BCCDF57B93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9E2316E-80BA-4992-998B-BBA07F4E5D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5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6342CAD-6644-4E79-9AD6-7D5FE90885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58" name="모서리가 둥근 직사각형 121">
                    <a:extLst>
                      <a:ext uri="{FF2B5EF4-FFF2-40B4-BE49-F238E27FC236}">
                        <a16:creationId xmlns:a16="http://schemas.microsoft.com/office/drawing/2014/main" id="{5A57C3A9-F3C8-460C-B315-F48DD2A80A9D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2CE1C236-FE74-4DD6-A3F2-3FCCBC45B8D8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86ABA81-BE32-4C24-835B-19FA40D45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F3FB806-9740-4D0B-A51A-9024988E465B}"/>
                    </a:ext>
                  </a:extLst>
                </p:cNvPr>
                <p:cNvGrpSpPr/>
                <p:nvPr/>
              </p:nvGrpSpPr>
              <p:grpSpPr>
                <a:xfrm>
                  <a:off x="2003498" y="2189815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41" name="모서리가 둥근 직사각형 88">
                    <a:extLst>
                      <a:ext uri="{FF2B5EF4-FFF2-40B4-BE49-F238E27FC236}">
                        <a16:creationId xmlns:a16="http://schemas.microsoft.com/office/drawing/2014/main" id="{F46D1690-2840-4EB4-94C4-4614C090C441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2D05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6BA058DC-7CD5-4E05-83BD-0124256EBA56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D2FF5897-EE4D-4276-BE99-EE75D1A2E29B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96D42926-A9AC-4585-A8DE-906599563F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5E443F2-5C4A-4819-B382-CFC7D5C71C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8F179F71-3EB8-47BF-9705-48A6CE537F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4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DEA8131E-20B2-4E97-AECF-BDAE82587C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48" name="모서리가 둥근 직사각형 95">
                    <a:extLst>
                      <a:ext uri="{FF2B5EF4-FFF2-40B4-BE49-F238E27FC236}">
                        <a16:creationId xmlns:a16="http://schemas.microsoft.com/office/drawing/2014/main" id="{13383E0B-0331-48C8-B04D-62D9A9C9ADDA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2D050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7C86C858-16C3-4E0A-9365-95859DCC7660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11F50FC1-1280-4D53-99F3-794FC3873B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A9C4005D-590B-494D-A353-471FA6B035FE}"/>
                    </a:ext>
                  </a:extLst>
                </p:cNvPr>
                <p:cNvGrpSpPr/>
                <p:nvPr/>
              </p:nvGrpSpPr>
              <p:grpSpPr>
                <a:xfrm>
                  <a:off x="2497784" y="2187935"/>
                  <a:ext cx="460067" cy="619287"/>
                  <a:chOff x="4988029" y="2901115"/>
                  <a:chExt cx="1685928" cy="2269394"/>
                </a:xfrm>
              </p:grpSpPr>
              <p:sp>
                <p:nvSpPr>
                  <p:cNvPr id="31" name="모서리가 둥근 직사각형 101">
                    <a:extLst>
                      <a:ext uri="{FF2B5EF4-FFF2-40B4-BE49-F238E27FC236}">
                        <a16:creationId xmlns:a16="http://schemas.microsoft.com/office/drawing/2014/main" id="{553FC1BF-5899-4AA6-A70D-E13995BBF264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2EDA2410-7F13-439F-8BFF-0A09951EA6D7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A7FC99C8-5D58-4EC0-A275-43B65623F0D9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A2B2415-A916-49F5-BE95-7A0314BA63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08B00E0B-2F45-4957-9BDC-D3000698CF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61E40E28-CAE2-494A-8174-CE6D3ED1BA2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3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B0A4E282-4DCB-4159-BCC6-8A0A33CFA2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38" name="모서리가 둥근 직사각형 108">
                    <a:extLst>
                      <a:ext uri="{FF2B5EF4-FFF2-40B4-BE49-F238E27FC236}">
                        <a16:creationId xmlns:a16="http://schemas.microsoft.com/office/drawing/2014/main" id="{0556466E-DA16-4229-8E65-78448C340EC9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8002E2D2-6263-4322-982A-8E8766B0C78F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7B2C5A94-0EE9-4D32-8282-2F9A6FD3C9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49CC5A9-13DA-49B0-9B14-7220ED9B7A28}"/>
                    </a:ext>
                  </a:extLst>
                </p:cNvPr>
                <p:cNvGrpSpPr/>
                <p:nvPr/>
              </p:nvGrpSpPr>
              <p:grpSpPr>
                <a:xfrm>
                  <a:off x="2242104" y="2326812"/>
                  <a:ext cx="487550" cy="656281"/>
                  <a:chOff x="4988029" y="2901115"/>
                  <a:chExt cx="1685928" cy="2269394"/>
                </a:xfrm>
              </p:grpSpPr>
              <p:sp>
                <p:nvSpPr>
                  <p:cNvPr id="21" name="모서리가 둥근 직사각형 75">
                    <a:extLst>
                      <a:ext uri="{FF2B5EF4-FFF2-40B4-BE49-F238E27FC236}">
                        <a16:creationId xmlns:a16="http://schemas.microsoft.com/office/drawing/2014/main" id="{15CAFCB9-27CD-4561-AF04-7AA498D42A9E}"/>
                      </a:ext>
                    </a:extLst>
                  </p:cNvPr>
                  <p:cNvSpPr/>
                  <p:nvPr/>
                </p:nvSpPr>
                <p:spPr>
                  <a:xfrm>
                    <a:off x="5169459" y="3845174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7518C35D-CDEC-483D-8BA7-9DA1C90AE37A}"/>
                      </a:ext>
                    </a:extLst>
                  </p:cNvPr>
                  <p:cNvCxnSpPr/>
                  <p:nvPr/>
                </p:nvCxnSpPr>
                <p:spPr>
                  <a:xfrm>
                    <a:off x="6673957" y="3572527"/>
                    <a:ext cx="0" cy="89061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9649FB99-6D0B-4533-8539-C0C01F1B9C39}"/>
                      </a:ext>
                    </a:extLst>
                  </p:cNvPr>
                  <p:cNvCxnSpPr/>
                  <p:nvPr/>
                </p:nvCxnSpPr>
                <p:spPr>
                  <a:xfrm>
                    <a:off x="4988029" y="3567764"/>
                    <a:ext cx="0" cy="96338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4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ED1EDFA0-D56A-48D2-81ED-495FC00001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93378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5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F5D035D0-2B00-40BA-BD88-B5CB242A12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809506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6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2905EE2B-C253-435E-B339-D2F3D8EA98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65278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27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7BFF94D0-D483-440F-8357-FEA31CADE9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528503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sp>
                <p:nvSpPr>
                  <p:cNvPr id="28" name="모서리가 둥근 직사각형 82">
                    <a:extLst>
                      <a:ext uri="{FF2B5EF4-FFF2-40B4-BE49-F238E27FC236}">
                        <a16:creationId xmlns:a16="http://schemas.microsoft.com/office/drawing/2014/main" id="{B14A378B-6A07-4CF5-A6FD-B8F291051F82}"/>
                      </a:ext>
                    </a:extLst>
                  </p:cNvPr>
                  <p:cNvSpPr/>
                  <p:nvPr/>
                </p:nvSpPr>
                <p:spPr>
                  <a:xfrm>
                    <a:off x="5169459" y="2901115"/>
                    <a:ext cx="1325335" cy="13253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600" b="1" i="0" u="none" strike="noStrike" kern="1200" cap="none" spc="-100" normalizeH="0" baseline="0" noProof="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234233BA-8100-4300-B4A6-E0DA757A9B1F}"/>
                      </a:ext>
                    </a:extLst>
                  </p:cNvPr>
                  <p:cNvCxnSpPr/>
                  <p:nvPr/>
                </p:nvCxnSpPr>
                <p:spPr>
                  <a:xfrm>
                    <a:off x="5835756" y="4044013"/>
                    <a:ext cx="0" cy="963382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" name="Picture 16" descr="http://www.mr-tip.com/exam_gifs/brain_mri_transversal_t1_002.jpg">
                    <a:extLst>
                      <a:ext uri="{FF2B5EF4-FFF2-40B4-BE49-F238E27FC236}">
                        <a16:creationId xmlns:a16="http://schemas.microsoft.com/office/drawing/2014/main" id="{66F49E09-FF9A-4BA9-B2E9-0A521841C7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4794" y="3021525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  <a:effectLst/>
                  <a:scene3d>
                    <a:camera prst="isometricTopUp"/>
                    <a:lightRig rig="threePt" dir="t"/>
                  </a:scene3d>
                </p:spPr>
              </p:pic>
            </p:grp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12F644-7FBC-47CF-96B1-A4DDDA9B3988}"/>
                </a:ext>
              </a:extLst>
            </p:cNvPr>
            <p:cNvSpPr txBox="1"/>
            <p:nvPr/>
          </p:nvSpPr>
          <p:spPr>
            <a:xfrm>
              <a:off x="6793104" y="3477218"/>
              <a:ext cx="2199674" cy="789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Manually find tumor location and extract tumor region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66116E-E5A4-4228-AA07-B03FF93E4DD6}"/>
                </a:ext>
              </a:extLst>
            </p:cNvPr>
            <p:cNvSpPr txBox="1"/>
            <p:nvPr/>
          </p:nvSpPr>
          <p:spPr>
            <a:xfrm>
              <a:off x="9755380" y="4531283"/>
              <a:ext cx="2199674" cy="5186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From test data set,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extract 4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channel</a:t>
              </a:r>
              <a:r>
                <a:rPr lang="ko-KR" altLang="en-US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image</a:t>
              </a:r>
              <a:endPara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7AAA5D1-9FFE-4ACB-B6F3-7E688112EDD2}"/>
                </a:ext>
              </a:extLst>
            </p:cNvPr>
            <p:cNvCxnSpPr>
              <a:cxnSpLocks/>
            </p:cNvCxnSpPr>
            <p:nvPr/>
          </p:nvCxnSpPr>
          <p:spPr>
            <a:xfrm>
              <a:off x="5813912" y="3819030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CB778C4-505E-4332-93BE-6C1EF7499C88}"/>
                </a:ext>
              </a:extLst>
            </p:cNvPr>
            <p:cNvCxnSpPr>
              <a:cxnSpLocks/>
            </p:cNvCxnSpPr>
            <p:nvPr/>
          </p:nvCxnSpPr>
          <p:spPr>
            <a:xfrm>
              <a:off x="8797136" y="3800549"/>
              <a:ext cx="89915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250355A-4E0E-43F4-9162-6C6AB4906C23}"/>
                </a:ext>
              </a:extLst>
            </p:cNvPr>
            <p:cNvGrpSpPr/>
            <p:nvPr/>
          </p:nvGrpSpPr>
          <p:grpSpPr>
            <a:xfrm>
              <a:off x="3776108" y="2540359"/>
              <a:ext cx="1677500" cy="2691498"/>
              <a:chOff x="899354" y="1407573"/>
              <a:chExt cx="1984072" cy="3621917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522EF14E-EA07-49AE-BAFA-B028052108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495" t="13812" r="7697" b="7717"/>
              <a:stretch/>
            </p:blipFill>
            <p:spPr>
              <a:xfrm>
                <a:off x="899354" y="2320830"/>
                <a:ext cx="863068" cy="874790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79D4C72-C7B1-416C-AB5B-6B1F90CA64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8317" t="13812" r="7875" b="7717"/>
              <a:stretch/>
            </p:blipFill>
            <p:spPr>
              <a:xfrm>
                <a:off x="899354" y="4146299"/>
                <a:ext cx="863068" cy="874790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6F1D9D5A-085B-417F-9F83-7ED789AC8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8849" t="13812" r="7344" b="7717"/>
              <a:stretch/>
            </p:blipFill>
            <p:spPr>
              <a:xfrm>
                <a:off x="899354" y="1407573"/>
                <a:ext cx="865678" cy="87743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CAC94090-4549-4924-B425-967669AF76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8495" t="13812" r="7697" b="7717"/>
              <a:stretch/>
            </p:blipFill>
            <p:spPr>
              <a:xfrm>
                <a:off x="899354" y="3236472"/>
                <a:ext cx="863068" cy="874789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66CE4DB-7BD9-429A-88C0-AA1FD8C11B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446" t="13812" r="7698" b="7717"/>
              <a:stretch/>
            </p:blipFill>
            <p:spPr>
              <a:xfrm>
                <a:off x="2017133" y="4154699"/>
                <a:ext cx="863716" cy="87479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97B75EBD-138B-4D1D-9ED8-43436975B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28623" t="13812" r="7520" b="7717"/>
              <a:stretch/>
            </p:blipFill>
            <p:spPr>
              <a:xfrm>
                <a:off x="2017133" y="1418028"/>
                <a:ext cx="863716" cy="87479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B60158E1-7158-49E3-B31A-B38DC14314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8447" t="13812" r="8563" b="7717"/>
              <a:stretch/>
            </p:blipFill>
            <p:spPr>
              <a:xfrm>
                <a:off x="2015185" y="2330846"/>
                <a:ext cx="868241" cy="874790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CD2A7C73-EEDA-46C2-9188-16A3946A82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8446" t="13812" r="8564" b="7717"/>
              <a:stretch/>
            </p:blipFill>
            <p:spPr>
              <a:xfrm>
                <a:off x="2028833" y="3245435"/>
                <a:ext cx="854593" cy="877436"/>
              </a:xfrm>
              <a:prstGeom prst="rect">
                <a:avLst/>
              </a:prstGeom>
            </p:spPr>
          </p:pic>
        </p:grpSp>
      </p:grp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77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Preprocessing</a:t>
            </a:r>
          </a:p>
          <a:p>
            <a:pPr lvl="1"/>
            <a:r>
              <a:rPr lang="en-US" altLang="ko-KR" dirty="0"/>
              <a:t>Data pre-processing – SNUH data (T1, T1ce, T2, FLAIR)</a:t>
            </a:r>
          </a:p>
          <a:p>
            <a:pPr lvl="1"/>
            <a:r>
              <a:rPr lang="en-US" altLang="ko-KR" dirty="0"/>
              <a:t>FSL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4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7943" cy="210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Data</a:t>
            </a:r>
          </a:p>
          <a:p>
            <a:pPr lvl="1"/>
            <a:r>
              <a:rPr lang="en-US" altLang="ko-KR" dirty="0"/>
              <a:t>BRATS 2015 for training</a:t>
            </a:r>
          </a:p>
          <a:p>
            <a:pPr lvl="1"/>
            <a:r>
              <a:rPr lang="en-US" altLang="ko-KR" dirty="0"/>
              <a:t>SNUH for Test and analysis</a:t>
            </a:r>
          </a:p>
          <a:p>
            <a:pPr lvl="2"/>
            <a:r>
              <a:rPr lang="en-US" altLang="ko-KR" dirty="0"/>
              <a:t>Survival time, gender, IDH mutation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1EBCEE0-0360-4FCB-B8A7-8D0A68F5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15392"/>
              </p:ext>
            </p:extLst>
          </p:nvPr>
        </p:nvGraphicFramePr>
        <p:xfrm>
          <a:off x="174010" y="4122164"/>
          <a:ext cx="5432133" cy="123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711">
                  <a:extLst>
                    <a:ext uri="{9D8B030D-6E8A-4147-A177-3AD203B41FA5}">
                      <a16:colId xmlns:a16="http://schemas.microsoft.com/office/drawing/2014/main" val="3746647752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011051911"/>
                    </a:ext>
                  </a:extLst>
                </a:gridCol>
                <a:gridCol w="1810711">
                  <a:extLst>
                    <a:ext uri="{9D8B030D-6E8A-4147-A177-3AD203B41FA5}">
                      <a16:colId xmlns:a16="http://schemas.microsoft.com/office/drawing/2014/main" val="1131748688"/>
                    </a:ext>
                  </a:extLst>
                </a:gridCol>
              </a:tblGrid>
              <a:tr h="411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BRATS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2015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LGG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HGG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689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Subjects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45186"/>
                  </a:ext>
                </a:extLst>
              </a:tr>
              <a:tr h="4112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Slices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30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7D21EA-91B9-434A-B12F-1BA94DFAD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667849"/>
                  </p:ext>
                </p:extLst>
              </p:nvPr>
            </p:nvGraphicFramePr>
            <p:xfrm>
              <a:off x="5817588" y="4115594"/>
              <a:ext cx="6374412" cy="2649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1465">
                      <a:extLst>
                        <a:ext uri="{9D8B030D-6E8A-4147-A177-3AD203B41FA5}">
                          <a16:colId xmlns:a16="http://schemas.microsoft.com/office/drawing/2014/main" val="3084568772"/>
                        </a:ext>
                      </a:extLst>
                    </a:gridCol>
                    <a:gridCol w="1145502">
                      <a:extLst>
                        <a:ext uri="{9D8B030D-6E8A-4147-A177-3AD203B41FA5}">
                          <a16:colId xmlns:a16="http://schemas.microsoft.com/office/drawing/2014/main" val="2435949480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1823967192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2281521246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634359661"/>
                        </a:ext>
                      </a:extLst>
                    </a:gridCol>
                  </a:tblGrid>
                  <a:tr h="564737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Characteristic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361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Astro (Grade2,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42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AA (Grade3, 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65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GBM (Grade4,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0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 254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745973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Survival time (day)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74015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8−3120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27−3120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68−2160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8−2121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7585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419 ±486.3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1281±822.1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512.5 ±497.4</m:t>
                                </m:r>
                              </m:oMath>
                            </m:oMathPara>
                          </a14:m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407 ±367.8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171738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Gender, female (%)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147 (40.7)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 (38.1)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 (60)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149 (58.7)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363406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IDH mutation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78777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IDH wild type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225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3441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987D21EA-91B9-434A-B12F-1BA94DFAD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667849"/>
                  </p:ext>
                </p:extLst>
              </p:nvPr>
            </p:nvGraphicFramePr>
            <p:xfrm>
              <a:off x="5817588" y="4115594"/>
              <a:ext cx="6374412" cy="26499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1465">
                      <a:extLst>
                        <a:ext uri="{9D8B030D-6E8A-4147-A177-3AD203B41FA5}">
                          <a16:colId xmlns:a16="http://schemas.microsoft.com/office/drawing/2014/main" val="3084568772"/>
                        </a:ext>
                      </a:extLst>
                    </a:gridCol>
                    <a:gridCol w="1145502">
                      <a:extLst>
                        <a:ext uri="{9D8B030D-6E8A-4147-A177-3AD203B41FA5}">
                          <a16:colId xmlns:a16="http://schemas.microsoft.com/office/drawing/2014/main" val="2435949480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1823967192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2281521246"/>
                        </a:ext>
                      </a:extLst>
                    </a:gridCol>
                    <a:gridCol w="1305815">
                      <a:extLst>
                        <a:ext uri="{9D8B030D-6E8A-4147-A177-3AD203B41FA5}">
                          <a16:colId xmlns:a16="http://schemas.microsoft.com/office/drawing/2014/main" val="634359661"/>
                        </a:ext>
                      </a:extLst>
                    </a:gridCol>
                  </a:tblGrid>
                  <a:tr h="564737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Characteristic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894" t="-7527" r="-343617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785" t="-7527" r="-201869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442" t="-7527" r="-100930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252" t="-7527" r="-1402" b="-369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745973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Survival time (day)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74015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275439" r="-343617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275439" r="-201869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275439" r="-100930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275439" r="-1402" b="-4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7585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375439" r="-343617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375439" r="-201869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375439" r="-100930" b="-3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375439" r="-1402" b="-3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171738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Gender, female (%)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475439" r="-343617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88785" t="-475439" r="-201869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7442" t="-475439" r="-100930" b="-2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9252" t="-475439" r="-1402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363406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IDH mutation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l="-114894" t="-575439" r="-343617" b="-1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787772"/>
                      </a:ext>
                    </a:extLst>
                  </a:tr>
                  <a:tr h="34753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IDH wild type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894" t="-675439" r="-343617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344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E47FA2B-5891-4D90-9067-08A7A790A57C}"/>
              </a:ext>
            </a:extLst>
          </p:cNvPr>
          <p:cNvSpPr txBox="1"/>
          <p:nvPr/>
        </p:nvSpPr>
        <p:spPr>
          <a:xfrm>
            <a:off x="1716262" y="3742671"/>
            <a:ext cx="23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BRATS 2015 data 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D04226-FB51-4DB4-9ADA-C27969413C1C}"/>
              </a:ext>
            </a:extLst>
          </p:cNvPr>
          <p:cNvSpPr txBox="1"/>
          <p:nvPr/>
        </p:nvSpPr>
        <p:spPr>
          <a:xfrm>
            <a:off x="7936545" y="3807915"/>
            <a:ext cx="312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처리된 </a:t>
            </a:r>
            <a:r>
              <a:rPr lang="en-US" altLang="ko-KR" sz="1600" dirty="0"/>
              <a:t>SNUH 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Glioma feature explanation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FC88-6EF3-4FEC-B142-0358959A5E4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내용 개체 틀 3">
            <a:extLst>
              <a:ext uri="{FF2B5EF4-FFF2-40B4-BE49-F238E27FC236}">
                <a16:creationId xmlns:a16="http://schemas.microsoft.com/office/drawing/2014/main" id="{D327FF73-B354-4EB3-9790-D2374A2CBD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 spc="-1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Model learning </a:t>
            </a:r>
            <a:r>
              <a:rPr lang="en-US" altLang="ko-KR" dirty="0">
                <a:solidFill>
                  <a:schemeClr val="accent2"/>
                </a:solidFill>
              </a:rPr>
              <a:t>&amp; </a:t>
            </a:r>
            <a:r>
              <a:rPr lang="en-US" altLang="ko-KR" b="1" dirty="0">
                <a:solidFill>
                  <a:schemeClr val="accent2"/>
                </a:solidFill>
              </a:rPr>
              <a:t>Imaging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feature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extraction</a:t>
            </a:r>
          </a:p>
          <a:p>
            <a:pPr lvl="2"/>
            <a:r>
              <a:rPr lang="en-US" altLang="ko-KR" dirty="0"/>
              <a:t>Model learning: </a:t>
            </a:r>
            <a:r>
              <a:rPr lang="en-US" altLang="ko-KR" b="1" dirty="0"/>
              <a:t>image classification</a:t>
            </a:r>
            <a:r>
              <a:rPr lang="en-US" altLang="ko-KR" dirty="0"/>
              <a:t> LGG(grade2) vs HGG(grade3,4)</a:t>
            </a:r>
          </a:p>
          <a:p>
            <a:pPr lvl="3"/>
            <a:r>
              <a:rPr lang="en-US" altLang="ko-KR" dirty="0"/>
              <a:t>HGG 3</a:t>
            </a:r>
            <a:r>
              <a:rPr lang="ko-KR" altLang="en-US" dirty="0"/>
              <a:t>등분</a:t>
            </a:r>
            <a:r>
              <a:rPr lang="en-US" altLang="ko-KR" dirty="0"/>
              <a:t>, LGG </a:t>
            </a:r>
            <a:r>
              <a:rPr lang="ko-KR" altLang="en-US" dirty="0"/>
              <a:t>전체 사용</a:t>
            </a:r>
            <a:r>
              <a:rPr lang="en-US" altLang="ko-KR" dirty="0"/>
              <a:t>(class imbalance)</a:t>
            </a:r>
          </a:p>
          <a:p>
            <a:pPr lvl="3"/>
            <a:r>
              <a:rPr lang="en-US" altLang="ko-KR" dirty="0"/>
              <a:t>InceptionV3 network, Training with BRATS2015 data</a:t>
            </a:r>
          </a:p>
          <a:p>
            <a:pPr lvl="3"/>
            <a:r>
              <a:rPr lang="ko-KR" altLang="en-US" dirty="0"/>
              <a:t>학습 후 </a:t>
            </a:r>
            <a:r>
              <a:rPr lang="en-US" altLang="ko-KR" dirty="0"/>
              <a:t>SNUH test set</a:t>
            </a:r>
            <a:r>
              <a:rPr lang="ko-KR" altLang="en-US" dirty="0"/>
              <a:t>으로 </a:t>
            </a:r>
            <a:r>
              <a:rPr lang="en-US" altLang="ko-KR" dirty="0"/>
              <a:t>Imaging feature </a:t>
            </a:r>
            <a:r>
              <a:rPr lang="ko-KR" altLang="en-US" dirty="0"/>
              <a:t>추출</a:t>
            </a:r>
            <a:r>
              <a:rPr lang="en-US" altLang="ko-KR" dirty="0"/>
              <a:t>: one feature </a:t>
            </a:r>
            <a:r>
              <a:rPr lang="en-US" altLang="ko-KR" b="1" dirty="0"/>
              <a:t>vector</a:t>
            </a:r>
            <a:r>
              <a:rPr lang="en-US" altLang="ko-KR" dirty="0"/>
              <a:t> for one image</a:t>
            </a:r>
          </a:p>
          <a:p>
            <a:pPr lvl="3"/>
            <a:r>
              <a:rPr lang="ko-KR" altLang="en-US" dirty="0"/>
              <a:t>한 개체에서 나온 </a:t>
            </a:r>
            <a:r>
              <a:rPr lang="en-US" altLang="ko-KR" dirty="0"/>
              <a:t>feature vector element-wise averaged</a:t>
            </a:r>
          </a:p>
          <a:p>
            <a:pPr lvl="3"/>
            <a:endParaRPr lang="en-US" altLang="ko-KR" dirty="0"/>
          </a:p>
          <a:p>
            <a:pPr lvl="2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F9313B-28E7-43FA-9733-A58A20B109BC}"/>
              </a:ext>
            </a:extLst>
          </p:cNvPr>
          <p:cNvGrpSpPr/>
          <p:nvPr/>
        </p:nvGrpSpPr>
        <p:grpSpPr>
          <a:xfrm>
            <a:off x="2882878" y="4454350"/>
            <a:ext cx="6722882" cy="1658248"/>
            <a:chOff x="2882878" y="4412146"/>
            <a:chExt cx="6722882" cy="1658248"/>
          </a:xfrm>
        </p:grpSpPr>
        <p:pic>
          <p:nvPicPr>
            <p:cNvPr id="15" name="Picture 2" descr="inception v3에 대한 이미지 검색결과">
              <a:extLst>
                <a:ext uri="{FF2B5EF4-FFF2-40B4-BE49-F238E27FC236}">
                  <a16:creationId xmlns:a16="http://schemas.microsoft.com/office/drawing/2014/main" id="{E1D1B231-CBEA-4B6D-9B28-ECDDD7A08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842" y="4412146"/>
              <a:ext cx="4210758" cy="165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6DEFCF-BA63-4384-98D4-396842A73A6B}"/>
                </a:ext>
              </a:extLst>
            </p:cNvPr>
            <p:cNvSpPr/>
            <p:nvPr/>
          </p:nvSpPr>
          <p:spPr>
            <a:xfrm>
              <a:off x="8485584" y="4728644"/>
              <a:ext cx="131012" cy="54717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957179-CEB9-4091-B4E0-DD16AD301C99}"/>
                </a:ext>
              </a:extLst>
            </p:cNvPr>
            <p:cNvSpPr txBox="1"/>
            <p:nvPr/>
          </p:nvSpPr>
          <p:spPr>
            <a:xfrm>
              <a:off x="7569490" y="5304900"/>
              <a:ext cx="2036270" cy="2478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Imaging feature</a:t>
              </a:r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966494-E7AC-4C87-9719-F55927931B87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68" y="5023662"/>
              <a:ext cx="524677" cy="23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_x720118880" descr="EMB000013ec43ab">
              <a:extLst>
                <a:ext uri="{FF2B5EF4-FFF2-40B4-BE49-F238E27FC236}">
                  <a16:creationId xmlns:a16="http://schemas.microsoft.com/office/drawing/2014/main" id="{6372DE81-ED9E-418C-AB6F-387B511F1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"/>
            <a:stretch/>
          </p:blipFill>
          <p:spPr bwMode="auto">
            <a:xfrm>
              <a:off x="2882878" y="4709195"/>
              <a:ext cx="1002088" cy="62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58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F2BE-C51B-4EFB-A140-EF8B026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SNUH dataset segmentation 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4DE9E9-7FA6-432A-A2B9-D4131AD29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38674" r="9325" b="33879"/>
          <a:stretch/>
        </p:blipFill>
        <p:spPr>
          <a:xfrm>
            <a:off x="246743" y="1918378"/>
            <a:ext cx="4963886" cy="1204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6DD015-ACAA-4B8D-A12D-D7D9CB16F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38674" r="9325" b="33879"/>
          <a:stretch/>
        </p:blipFill>
        <p:spPr>
          <a:xfrm>
            <a:off x="246743" y="4243382"/>
            <a:ext cx="4963886" cy="1204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04120B-B072-4F0E-8C04-7D052D91E6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38674" r="9325" b="33879"/>
          <a:stretch/>
        </p:blipFill>
        <p:spPr>
          <a:xfrm>
            <a:off x="246743" y="3038697"/>
            <a:ext cx="4963886" cy="120468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481B5A-A75F-48A7-B0C5-D9595821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914" y="1825625"/>
            <a:ext cx="5852886" cy="4351338"/>
          </a:xfrm>
        </p:spPr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segmentation </a:t>
            </a:r>
            <a:r>
              <a:rPr lang="ko-KR" altLang="en-US" dirty="0"/>
              <a:t>학습으로 </a:t>
            </a:r>
            <a:r>
              <a:rPr lang="en-US" altLang="ko-KR" dirty="0"/>
              <a:t>tumor core </a:t>
            </a:r>
            <a:r>
              <a:rPr lang="ko-KR" altLang="en-US" dirty="0"/>
              <a:t>자동 추출 파이프라인 구축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tumor type</a:t>
            </a:r>
            <a:r>
              <a:rPr lang="ko-KR" altLang="en-US" dirty="0"/>
              <a:t>을 아주 정밀하게 구분하지는 못하지만</a:t>
            </a:r>
            <a:r>
              <a:rPr lang="en-US" altLang="ko-KR" dirty="0"/>
              <a:t>, (dice </a:t>
            </a:r>
            <a:r>
              <a:rPr lang="en-US" altLang="ko-KR" dirty="0" err="1"/>
              <a:t>coef</a:t>
            </a:r>
            <a:r>
              <a:rPr lang="en-US" altLang="ko-KR" dirty="0"/>
              <a:t> = 0.87)</a:t>
            </a:r>
            <a:br>
              <a:rPr lang="en-US" altLang="ko-KR" dirty="0"/>
            </a:br>
            <a:r>
              <a:rPr lang="en-US" altLang="ko-KR" dirty="0"/>
              <a:t>tumor core</a:t>
            </a:r>
            <a:r>
              <a:rPr lang="ko-KR" altLang="en-US" dirty="0"/>
              <a:t>는 함</a:t>
            </a:r>
            <a:endParaRPr lang="en-US" altLang="ko-KR" dirty="0"/>
          </a:p>
          <a:p>
            <a:r>
              <a:rPr lang="en-US" altLang="ko-KR" dirty="0"/>
              <a:t>CAM image</a:t>
            </a:r>
            <a:r>
              <a:rPr lang="ko-KR" altLang="en-US" dirty="0"/>
              <a:t>와 </a:t>
            </a:r>
            <a:r>
              <a:rPr lang="en-US" altLang="ko-KR" dirty="0"/>
              <a:t>tumor core label</a:t>
            </a:r>
            <a:r>
              <a:rPr lang="ko-KR" altLang="en-US" dirty="0"/>
              <a:t>의 겹침 정도를 </a:t>
            </a:r>
            <a:r>
              <a:rPr lang="en-US" altLang="ko-KR" dirty="0"/>
              <a:t>dice coefficient</a:t>
            </a:r>
            <a:r>
              <a:rPr lang="ko-KR" altLang="en-US" dirty="0"/>
              <a:t>로 계산함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80DD09-E6E3-4297-8EBA-4B61AD749440}"/>
              </a:ext>
            </a:extLst>
          </p:cNvPr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4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F2BE-C51B-4EFB-A140-EF8B026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 image samples 1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481B5A-A75F-48A7-B0C5-D9595821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80DD09-E6E3-4297-8EBA-4B61AD749440}"/>
              </a:ext>
            </a:extLst>
          </p:cNvPr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393A143-BF3D-44AD-8516-D0582F923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26960" r="3479" b="25370"/>
          <a:stretch/>
        </p:blipFill>
        <p:spPr>
          <a:xfrm>
            <a:off x="3577525" y="2955158"/>
            <a:ext cx="5036950" cy="20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F2BE-C51B-4EFB-A140-EF8B026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 image samples 2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481B5A-A75F-48A7-B0C5-D9595821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80DD09-E6E3-4297-8EBA-4B61AD749440}"/>
              </a:ext>
            </a:extLst>
          </p:cNvPr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47F3510-3011-4C15-98CC-2CF0E9AA8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26959" r="3479" b="25371"/>
          <a:stretch/>
        </p:blipFill>
        <p:spPr>
          <a:xfrm>
            <a:off x="3577518" y="2955158"/>
            <a:ext cx="5036964" cy="20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F2BE-C51B-4EFB-A140-EF8B026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 image samples 3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481B5A-A75F-48A7-B0C5-D9595821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80DD09-E6E3-4297-8EBA-4B61AD749440}"/>
              </a:ext>
            </a:extLst>
          </p:cNvPr>
          <p:cNvCxnSpPr/>
          <p:nvPr/>
        </p:nvCxnSpPr>
        <p:spPr>
          <a:xfrm>
            <a:off x="782847" y="1616730"/>
            <a:ext cx="10626306" cy="0"/>
          </a:xfrm>
          <a:prstGeom prst="line">
            <a:avLst/>
          </a:prstGeom>
          <a:ln w="12700">
            <a:solidFill>
              <a:srgbClr val="373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2FD8842-8D2F-4877-9886-4106351BA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26959" r="3478" b="25371"/>
          <a:stretch/>
        </p:blipFill>
        <p:spPr>
          <a:xfrm>
            <a:off x="3577525" y="2955158"/>
            <a:ext cx="5036950" cy="20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12469</TotalTime>
  <Words>501</Words>
  <Application>Microsoft Office PowerPoint</Application>
  <PresentationFormat>와이드스크린</PresentationFormat>
  <Paragraphs>119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Cambria Math</vt:lpstr>
      <vt:lpstr>Times New Roman</vt:lpstr>
      <vt:lpstr>Office 테마</vt:lpstr>
      <vt:lpstr>Project Deep Learning Explanation of  brain tumor classification network</vt:lpstr>
      <vt:lpstr>Glioma feature explanation</vt:lpstr>
      <vt:lpstr>Glioma feature explanation</vt:lpstr>
      <vt:lpstr>Glioma feature explanation</vt:lpstr>
      <vt:lpstr>Glioma feature explanation</vt:lpstr>
      <vt:lpstr>Unet SNUH dataset segmentation result</vt:lpstr>
      <vt:lpstr>CAM image samples 1</vt:lpstr>
      <vt:lpstr>CAM image samples 2</vt:lpstr>
      <vt:lpstr>CAM image samples 3</vt:lpstr>
      <vt:lpstr>Glioma feature explanation</vt:lpstr>
      <vt:lpstr>Glioma feature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BII workshop</dc:title>
  <dc:creator>Jeonghun Kim</dc:creator>
  <cp:lastModifiedBy>Doohwan Son</cp:lastModifiedBy>
  <cp:revision>420</cp:revision>
  <dcterms:created xsi:type="dcterms:W3CDTF">2018-12-05T06:07:16Z</dcterms:created>
  <dcterms:modified xsi:type="dcterms:W3CDTF">2019-09-20T11:54:53Z</dcterms:modified>
</cp:coreProperties>
</file>