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412" r:id="rId4"/>
    <p:sldId id="406" r:id="rId5"/>
    <p:sldId id="408" r:id="rId6"/>
    <p:sldId id="413" r:id="rId7"/>
    <p:sldId id="41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ohwan Son" initials="DS" lastIdx="1" clrIdx="0">
    <p:extLst>
      <p:ext uri="{19B8F6BF-5375-455C-9EA6-DF929625EA0E}">
        <p15:presenceInfo xmlns:p15="http://schemas.microsoft.com/office/powerpoint/2012/main" userId="af6a22df0217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81664" autoAdjust="0"/>
  </p:normalViewPr>
  <p:slideViewPr>
    <p:cSldViewPr snapToGrid="0">
      <p:cViewPr varScale="1">
        <p:scale>
          <a:sx n="61" d="100"/>
          <a:sy n="61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88B1-2619-4DFA-BF26-623CDEB60E9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6398-6B9A-4C77-99B8-B2FA86E8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1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4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7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1418-3EE4-4092-A2C4-88D25E2C7D3E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4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0DA5-D03D-474D-8A1E-3A7B310472E8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D4A-41EF-4E1E-95B3-40BBB2D55D9F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240C-D608-4908-88EC-692776532D0A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3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7836-7831-46D0-B08D-2C82DC842439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4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E7A-0602-40FB-B5D8-6985BF20C672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1125-2D21-43A9-ABFC-2E9BA484CC98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7627-06B6-4BE1-B555-EFFB8342226D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A26-38EB-4E5C-96E7-1C648F82B20C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3107-B6DE-434F-B201-77F5A95FBA4F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C77-98AB-4E76-8D62-F8216B44AB07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7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fld id="{DECBB6BC-4BEC-49C4-ADDC-8CC6C34E135D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-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fld id="{17A7FC88-6EF3-4FEC-B142-0358959A5E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imgres?imgurl=https%3A%2F%2Fw.namu.la%2Fs%2F474f785f24ebc734e596a04336e5d2d9145056572659330cb352b140171bb0193c6d3186f868994520e0a5fa13efec17e735c4c8e78850ba2c8da2a9ab353cc59b70badbd89b223c2f6bd4ddaf7421f2d84851cdcf1dcdea4d124400a5df50cf&amp;imgrefurl=https%3A%2F%2Fnamu.wiki%2Fw%2F%25EA%25B3%25A0%25EB%25A0%25A4%25EB%258C%2580%25ED%2595%2599%25EA%25B5%2590&amp;docid=NcCZjewv1KaVxM&amp;tbnid=RyjQdOUDo4XQ2M%3A&amp;vet=10ahUKEwiPiYjWgM3iAhV6JaYKHQTFCCkQMwhtKAAwAA..i&amp;w=250&amp;h=336&amp;bih=797&amp;biw=1222&amp;q=%EA%B3%A0%EB%A0%A4%EB%8C%80%ED%95%99%EA%B5%90&amp;ved=0ahUKEwiPiYjWgM3iAhV6JaYKHQTFCCkQMwhtKAAwAA&amp;iact=mrc&amp;uact=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4.jpe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뇌종양 치료 및 예후예측을 위한 </a:t>
            </a:r>
            <a:br>
              <a:rPr lang="en-US" altLang="ko-KR" sz="4400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4400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인공지능기반 영상분석 기술개발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r>
              <a:rPr lang="en-US" altLang="ko-KR" dirty="0"/>
              <a:t>Korea University, Biomedical Engineering</a:t>
            </a:r>
          </a:p>
          <a:p>
            <a:pPr algn="r"/>
            <a:r>
              <a:rPr lang="en-US" altLang="ko-KR" dirty="0"/>
              <a:t>BREIN Lab.</a:t>
            </a:r>
          </a:p>
          <a:p>
            <a:pPr algn="r"/>
            <a:r>
              <a:rPr lang="en-US" altLang="ko-KR" dirty="0"/>
              <a:t>Doo Hwan Son</a:t>
            </a:r>
          </a:p>
          <a:p>
            <a:pPr algn="r"/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80358" y="3696930"/>
            <a:ext cx="9031285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EC41D1-A61A-4DB1-9B33-DD4B53E08E12}"/>
              </a:ext>
            </a:extLst>
          </p:cNvPr>
          <p:cNvGrpSpPr/>
          <p:nvPr/>
        </p:nvGrpSpPr>
        <p:grpSpPr>
          <a:xfrm>
            <a:off x="4178658" y="4997333"/>
            <a:ext cx="5062872" cy="1655762"/>
            <a:chOff x="4520912" y="3232616"/>
            <a:chExt cx="5062872" cy="1655762"/>
          </a:xfrm>
        </p:grpSpPr>
        <p:pic>
          <p:nvPicPr>
            <p:cNvPr id="14" name="Picture 3" descr="고려대학교에 대한 이미지 검색결과">
              <a:hlinkClick r:id="rId3"/>
              <a:extLst>
                <a:ext uri="{FF2B5EF4-FFF2-40B4-BE49-F238E27FC236}">
                  <a16:creationId xmlns:a16="http://schemas.microsoft.com/office/drawing/2014/main" id="{C375BEF2-2C7E-4CE3-8F89-B02092C3C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912" y="3232616"/>
              <a:ext cx="1235453" cy="1655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1C5A641-D33B-455F-9AD4-EFEE5F92F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4" t="21305" r="24028" b="14442"/>
            <a:stretch/>
          </p:blipFill>
          <p:spPr>
            <a:xfrm>
              <a:off x="6096000" y="3419698"/>
              <a:ext cx="3487784" cy="1281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90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Brain tumor segmentation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ko-KR" altLang="en-US" dirty="0"/>
              <a:t>연구 목표</a:t>
            </a:r>
            <a:endParaRPr lang="en-US" altLang="ko-KR" dirty="0"/>
          </a:p>
          <a:p>
            <a:pPr lvl="1"/>
            <a:r>
              <a:rPr lang="en-US" altLang="ko-KR" dirty="0"/>
              <a:t>Brain glioma patient segmentation with multi-modal MR images 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D8F2213-2C62-4E56-A230-D16415282EA6}"/>
              </a:ext>
            </a:extLst>
          </p:cNvPr>
          <p:cNvSpPr txBox="1"/>
          <p:nvPr/>
        </p:nvSpPr>
        <p:spPr>
          <a:xfrm>
            <a:off x="7971850" y="2698418"/>
            <a:ext cx="3235501" cy="3098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Deep Learning Segmentation</a:t>
            </a:r>
            <a:endParaRPr lang="ko-KR" altLang="en-US" sz="2000" b="1" spc="-1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127D4D-2F3A-4ADF-B36C-73D366AA4B25}"/>
              </a:ext>
            </a:extLst>
          </p:cNvPr>
          <p:cNvSpPr txBox="1"/>
          <p:nvPr/>
        </p:nvSpPr>
        <p:spPr>
          <a:xfrm>
            <a:off x="5250014" y="5065087"/>
            <a:ext cx="1295362" cy="247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4channel image</a:t>
            </a:r>
            <a:endParaRPr lang="ko-KR" altLang="en-US" sz="1600" spc="-1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E3231C7-3F0E-472A-925E-11AA96D0C2C8}"/>
              </a:ext>
            </a:extLst>
          </p:cNvPr>
          <p:cNvCxnSpPr>
            <a:cxnSpLocks/>
          </p:cNvCxnSpPr>
          <p:nvPr/>
        </p:nvCxnSpPr>
        <p:spPr>
          <a:xfrm>
            <a:off x="1756413" y="4388607"/>
            <a:ext cx="632406" cy="6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516C2C3-3C87-482B-8F75-1B6E69A5A659}"/>
              </a:ext>
            </a:extLst>
          </p:cNvPr>
          <p:cNvCxnSpPr>
            <a:cxnSpLocks/>
          </p:cNvCxnSpPr>
          <p:nvPr/>
        </p:nvCxnSpPr>
        <p:spPr>
          <a:xfrm>
            <a:off x="4313474" y="4452670"/>
            <a:ext cx="632406" cy="6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1E79ECE-E8DB-404B-AA5F-01F44A51EE7D}"/>
              </a:ext>
            </a:extLst>
          </p:cNvPr>
          <p:cNvCxnSpPr>
            <a:cxnSpLocks/>
          </p:cNvCxnSpPr>
          <p:nvPr/>
        </p:nvCxnSpPr>
        <p:spPr>
          <a:xfrm>
            <a:off x="7052355" y="4465893"/>
            <a:ext cx="632406" cy="6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D80AFE2-13DA-44F1-95DD-84F18073C3E6}"/>
              </a:ext>
            </a:extLst>
          </p:cNvPr>
          <p:cNvGrpSpPr/>
          <p:nvPr/>
        </p:nvGrpSpPr>
        <p:grpSpPr>
          <a:xfrm>
            <a:off x="547276" y="3878436"/>
            <a:ext cx="954353" cy="1186651"/>
            <a:chOff x="296677" y="2345798"/>
            <a:chExt cx="954353" cy="118665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95D412-049D-48E7-AAD1-5F2500A8A5BF}"/>
                </a:ext>
              </a:extLst>
            </p:cNvPr>
            <p:cNvSpPr txBox="1"/>
            <p:nvPr/>
          </p:nvSpPr>
          <p:spPr>
            <a:xfrm>
              <a:off x="483186" y="3261606"/>
              <a:ext cx="615553" cy="2708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-10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MRI</a:t>
              </a:r>
              <a:r>
                <a:rPr kumimoji="1" lang="en-US" altLang="ko-KR" sz="1100" b="1" i="0" u="none" strike="noStrike" kern="1200" cap="none" spc="-10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(4ch)</a:t>
              </a:r>
              <a:endParaRPr kumimoji="1" lang="ko-KR" altLang="en-US" sz="1100" b="1" i="0" u="none" strike="noStrike" kern="120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D68B4CAA-391A-48E7-BA5B-E3E999CBBA95}"/>
                </a:ext>
              </a:extLst>
            </p:cNvPr>
            <p:cNvGrpSpPr/>
            <p:nvPr/>
          </p:nvGrpSpPr>
          <p:grpSpPr>
            <a:xfrm>
              <a:off x="296677" y="2345798"/>
              <a:ext cx="954353" cy="942285"/>
              <a:chOff x="2003498" y="2040808"/>
              <a:chExt cx="954353" cy="942285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A6125314-75C3-4A12-8A7D-8D69D691A9FC}"/>
                  </a:ext>
                </a:extLst>
              </p:cNvPr>
              <p:cNvGrpSpPr/>
              <p:nvPr/>
            </p:nvGrpSpPr>
            <p:grpSpPr>
              <a:xfrm>
                <a:off x="2251984" y="2040808"/>
                <a:ext cx="460067" cy="619287"/>
                <a:chOff x="4988029" y="2901115"/>
                <a:chExt cx="1685928" cy="2269394"/>
              </a:xfrm>
            </p:grpSpPr>
            <p:sp>
              <p:nvSpPr>
                <p:cNvPr id="152" name="모서리가 둥근 직사각형 114">
                  <a:extLst>
                    <a:ext uri="{FF2B5EF4-FFF2-40B4-BE49-F238E27FC236}">
                      <a16:creationId xmlns:a16="http://schemas.microsoft.com/office/drawing/2014/main" id="{1E0EA5FC-28B6-41D5-92C3-358575D2200C}"/>
                    </a:ext>
                  </a:extLst>
                </p:cNvPr>
                <p:cNvSpPr/>
                <p:nvPr/>
              </p:nvSpPr>
              <p:spPr>
                <a:xfrm>
                  <a:off x="5169459" y="3845174"/>
                  <a:ext cx="1325335" cy="132533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6FA3E9ED-22ED-49DA-B2E9-EDB0F1C65D80}"/>
                    </a:ext>
                  </a:extLst>
                </p:cNvPr>
                <p:cNvCxnSpPr/>
                <p:nvPr/>
              </p:nvCxnSpPr>
              <p:spPr>
                <a:xfrm>
                  <a:off x="6673957" y="3572527"/>
                  <a:ext cx="0" cy="890612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256FBA92-39A6-4990-805A-EC47200CCFEA}"/>
                    </a:ext>
                  </a:extLst>
                </p:cNvPr>
                <p:cNvCxnSpPr/>
                <p:nvPr/>
              </p:nvCxnSpPr>
              <p:spPr>
                <a:xfrm>
                  <a:off x="4988029" y="3567764"/>
                  <a:ext cx="0" cy="963382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5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92F6775A-3691-44BE-BC41-90FCEEBBA5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933786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56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168A1848-2A22-4CC1-820A-918F438D91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809506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57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8EE00888-CDDA-465B-BC9A-D7B455FC13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652783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58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83A094CF-E2FA-4828-A4B8-6F65C132B5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528503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sp>
              <p:nvSpPr>
                <p:cNvPr id="159" name="모서리가 둥근 직사각형 121">
                  <a:extLst>
                    <a:ext uri="{FF2B5EF4-FFF2-40B4-BE49-F238E27FC236}">
                      <a16:creationId xmlns:a16="http://schemas.microsoft.com/office/drawing/2014/main" id="{603C7D07-D5B0-4756-B75A-C33AB0C304B8}"/>
                    </a:ext>
                  </a:extLst>
                </p:cNvPr>
                <p:cNvSpPr/>
                <p:nvPr/>
              </p:nvSpPr>
              <p:spPr>
                <a:xfrm>
                  <a:off x="5169459" y="2901115"/>
                  <a:ext cx="1325335" cy="132533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4C3EE995-CB0A-4A2F-A740-80393B87C4AC}"/>
                    </a:ext>
                  </a:extLst>
                </p:cNvPr>
                <p:cNvCxnSpPr/>
                <p:nvPr/>
              </p:nvCxnSpPr>
              <p:spPr>
                <a:xfrm>
                  <a:off x="5835756" y="4044013"/>
                  <a:ext cx="0" cy="963382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1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630C47CC-E28F-4D66-B617-89113A8EC1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021525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/>
                <a:scene3d>
                  <a:camera prst="isometricTopUp"/>
                  <a:lightRig rig="threePt" dir="t"/>
                </a:scene3d>
              </p:spPr>
            </p:pic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41ECF51D-1BC4-4514-BFBC-1167372977C8}"/>
                  </a:ext>
                </a:extLst>
              </p:cNvPr>
              <p:cNvGrpSpPr/>
              <p:nvPr/>
            </p:nvGrpSpPr>
            <p:grpSpPr>
              <a:xfrm>
                <a:off x="2003498" y="2189815"/>
                <a:ext cx="460067" cy="619287"/>
                <a:chOff x="4988029" y="2901115"/>
                <a:chExt cx="1685928" cy="2269394"/>
              </a:xfrm>
            </p:grpSpPr>
            <p:sp>
              <p:nvSpPr>
                <p:cNvPr id="142" name="모서리가 둥근 직사각형 88">
                  <a:extLst>
                    <a:ext uri="{FF2B5EF4-FFF2-40B4-BE49-F238E27FC236}">
                      <a16:creationId xmlns:a16="http://schemas.microsoft.com/office/drawing/2014/main" id="{FE16D700-1C67-4E8B-8CC1-E2A6085045E2}"/>
                    </a:ext>
                  </a:extLst>
                </p:cNvPr>
                <p:cNvSpPr/>
                <p:nvPr/>
              </p:nvSpPr>
              <p:spPr>
                <a:xfrm>
                  <a:off x="5169459" y="3845174"/>
                  <a:ext cx="1325335" cy="132533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92D05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2B61E654-CA00-4964-9FAF-32F0ABA0F8E3}"/>
                    </a:ext>
                  </a:extLst>
                </p:cNvPr>
                <p:cNvCxnSpPr/>
                <p:nvPr/>
              </p:nvCxnSpPr>
              <p:spPr>
                <a:xfrm>
                  <a:off x="6673957" y="3572527"/>
                  <a:ext cx="0" cy="890612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75C692C6-5406-4236-903C-0209B44E10F7}"/>
                    </a:ext>
                  </a:extLst>
                </p:cNvPr>
                <p:cNvCxnSpPr/>
                <p:nvPr/>
              </p:nvCxnSpPr>
              <p:spPr>
                <a:xfrm>
                  <a:off x="4988029" y="3567764"/>
                  <a:ext cx="0" cy="963382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5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FAA96AF7-08A7-4AD8-A8D5-CE04F44B14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933786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46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6E113231-9BA5-4FF4-A31A-A9F015CB22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809506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47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E59044FF-13CA-4EDF-9A02-B9E872A1C9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652783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48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0E275E4F-C806-400D-8834-BCBEE422AA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528503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sp>
              <p:nvSpPr>
                <p:cNvPr id="149" name="모서리가 둥근 직사각형 95">
                  <a:extLst>
                    <a:ext uri="{FF2B5EF4-FFF2-40B4-BE49-F238E27FC236}">
                      <a16:creationId xmlns:a16="http://schemas.microsoft.com/office/drawing/2014/main" id="{0F56D164-1CC4-4BC1-85F6-E0ACCFF0D853}"/>
                    </a:ext>
                  </a:extLst>
                </p:cNvPr>
                <p:cNvSpPr/>
                <p:nvPr/>
              </p:nvSpPr>
              <p:spPr>
                <a:xfrm>
                  <a:off x="5169459" y="2901115"/>
                  <a:ext cx="1325335" cy="132533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92D05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5E447254-D008-4F1D-96CB-3835F8624211}"/>
                    </a:ext>
                  </a:extLst>
                </p:cNvPr>
                <p:cNvCxnSpPr/>
                <p:nvPr/>
              </p:nvCxnSpPr>
              <p:spPr>
                <a:xfrm>
                  <a:off x="5835756" y="4044013"/>
                  <a:ext cx="0" cy="963382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1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B6D4BBE9-91FA-4FDB-9D81-8902E4D869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021525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/>
                <a:scene3d>
                  <a:camera prst="isometricTopUp"/>
                  <a:lightRig rig="threePt" dir="t"/>
                </a:scene3d>
              </p:spPr>
            </p:pic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95798B5A-6AF1-42D9-86D0-678997CADF9A}"/>
                  </a:ext>
                </a:extLst>
              </p:cNvPr>
              <p:cNvGrpSpPr/>
              <p:nvPr/>
            </p:nvGrpSpPr>
            <p:grpSpPr>
              <a:xfrm>
                <a:off x="2497784" y="2187935"/>
                <a:ext cx="460067" cy="619287"/>
                <a:chOff x="4988029" y="2901115"/>
                <a:chExt cx="1685928" cy="2269394"/>
              </a:xfrm>
            </p:grpSpPr>
            <p:sp>
              <p:nvSpPr>
                <p:cNvPr id="132" name="모서리가 둥근 직사각형 101">
                  <a:extLst>
                    <a:ext uri="{FF2B5EF4-FFF2-40B4-BE49-F238E27FC236}">
                      <a16:creationId xmlns:a16="http://schemas.microsoft.com/office/drawing/2014/main" id="{497C722C-E4C4-48D9-B865-0B0529690F88}"/>
                    </a:ext>
                  </a:extLst>
                </p:cNvPr>
                <p:cNvSpPr/>
                <p:nvPr/>
              </p:nvSpPr>
              <p:spPr>
                <a:xfrm>
                  <a:off x="5169459" y="3845174"/>
                  <a:ext cx="1325335" cy="132533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64B80D71-670E-46DB-AFBD-C45E3FFDA89B}"/>
                    </a:ext>
                  </a:extLst>
                </p:cNvPr>
                <p:cNvCxnSpPr/>
                <p:nvPr/>
              </p:nvCxnSpPr>
              <p:spPr>
                <a:xfrm>
                  <a:off x="6673957" y="3572527"/>
                  <a:ext cx="0" cy="89061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251160D7-64D4-4549-B505-190DD198B242}"/>
                    </a:ext>
                  </a:extLst>
                </p:cNvPr>
                <p:cNvCxnSpPr/>
                <p:nvPr/>
              </p:nvCxnSpPr>
              <p:spPr>
                <a:xfrm>
                  <a:off x="4988029" y="3567764"/>
                  <a:ext cx="0" cy="96338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5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6D361654-8883-4A30-B3D5-7E4A756B37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933786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36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81F1300B-3ECF-472E-BD76-692D210489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809506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37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DCE2FC35-8098-40DC-B0BD-9F94B68A88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652783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38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A3E5A78E-2CD7-447E-A152-DB3990E5F9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528503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sp>
              <p:nvSpPr>
                <p:cNvPr id="139" name="모서리가 둥근 직사각형 108">
                  <a:extLst>
                    <a:ext uri="{FF2B5EF4-FFF2-40B4-BE49-F238E27FC236}">
                      <a16:creationId xmlns:a16="http://schemas.microsoft.com/office/drawing/2014/main" id="{1E361799-D09D-4637-A9B3-63456EA4B2C3}"/>
                    </a:ext>
                  </a:extLst>
                </p:cNvPr>
                <p:cNvSpPr/>
                <p:nvPr/>
              </p:nvSpPr>
              <p:spPr>
                <a:xfrm>
                  <a:off x="5169459" y="2901115"/>
                  <a:ext cx="1325335" cy="132533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7F9B6CF4-A452-4088-81A7-BB0BB22ED10A}"/>
                    </a:ext>
                  </a:extLst>
                </p:cNvPr>
                <p:cNvCxnSpPr/>
                <p:nvPr/>
              </p:nvCxnSpPr>
              <p:spPr>
                <a:xfrm>
                  <a:off x="5835756" y="4044013"/>
                  <a:ext cx="0" cy="96338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1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1AD80648-EA13-4B6F-AE2B-5CD9AE309D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021525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/>
                <a:scene3d>
                  <a:camera prst="isometricTopUp"/>
                  <a:lightRig rig="threePt" dir="t"/>
                </a:scene3d>
              </p:spPr>
            </p:pic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405CA47D-FE6A-4DCC-902D-C1FBEBA4CC02}"/>
                  </a:ext>
                </a:extLst>
              </p:cNvPr>
              <p:cNvGrpSpPr/>
              <p:nvPr/>
            </p:nvGrpSpPr>
            <p:grpSpPr>
              <a:xfrm>
                <a:off x="2242104" y="2326812"/>
                <a:ext cx="487550" cy="656281"/>
                <a:chOff x="4988029" y="2901115"/>
                <a:chExt cx="1685928" cy="2269394"/>
              </a:xfrm>
            </p:grpSpPr>
            <p:sp>
              <p:nvSpPr>
                <p:cNvPr id="122" name="모서리가 둥근 직사각형 75">
                  <a:extLst>
                    <a:ext uri="{FF2B5EF4-FFF2-40B4-BE49-F238E27FC236}">
                      <a16:creationId xmlns:a16="http://schemas.microsoft.com/office/drawing/2014/main" id="{092151C1-78EF-4FA3-A4DA-978BB2EADDE0}"/>
                    </a:ext>
                  </a:extLst>
                </p:cNvPr>
                <p:cNvSpPr/>
                <p:nvPr/>
              </p:nvSpPr>
              <p:spPr>
                <a:xfrm>
                  <a:off x="5169459" y="3845174"/>
                  <a:ext cx="1325335" cy="132533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6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72F2C216-E05B-4003-ABE0-405469B2AC87}"/>
                    </a:ext>
                  </a:extLst>
                </p:cNvPr>
                <p:cNvCxnSpPr/>
                <p:nvPr/>
              </p:nvCxnSpPr>
              <p:spPr>
                <a:xfrm>
                  <a:off x="6673957" y="3572527"/>
                  <a:ext cx="0" cy="890612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A7FC14C4-CB9B-452E-B319-9DA0B025AB77}"/>
                    </a:ext>
                  </a:extLst>
                </p:cNvPr>
                <p:cNvCxnSpPr/>
                <p:nvPr/>
              </p:nvCxnSpPr>
              <p:spPr>
                <a:xfrm>
                  <a:off x="4988029" y="3567764"/>
                  <a:ext cx="0" cy="963382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5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7821A491-98BF-488C-ABEB-ACD15A9C65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933786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26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BD4077ED-5439-47DF-AF4B-5CE59E61B0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809506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27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A03D7B7A-F6BF-4D1F-B1D3-EEE9AF9217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652783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pic>
              <p:nvPicPr>
                <p:cNvPr id="128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93374BEF-C885-4A60-BF16-3CEE2C40F0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528503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sp>
              <p:nvSpPr>
                <p:cNvPr id="129" name="모서리가 둥근 직사각형 82">
                  <a:extLst>
                    <a:ext uri="{FF2B5EF4-FFF2-40B4-BE49-F238E27FC236}">
                      <a16:creationId xmlns:a16="http://schemas.microsoft.com/office/drawing/2014/main" id="{4ADF296C-0317-4CEC-A186-DC5DDAAD2BC7}"/>
                    </a:ext>
                  </a:extLst>
                </p:cNvPr>
                <p:cNvSpPr/>
                <p:nvPr/>
              </p:nvSpPr>
              <p:spPr>
                <a:xfrm>
                  <a:off x="5169459" y="2901115"/>
                  <a:ext cx="1325335" cy="132533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6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DF92F89F-D9CB-45AA-97E8-24A9E6392D7E}"/>
                    </a:ext>
                  </a:extLst>
                </p:cNvPr>
                <p:cNvCxnSpPr/>
                <p:nvPr/>
              </p:nvCxnSpPr>
              <p:spPr>
                <a:xfrm>
                  <a:off x="5835756" y="4044013"/>
                  <a:ext cx="0" cy="963382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1" name="Picture 16" descr="http://www.mr-tip.com/exam_gifs/brain_mri_transversal_t1_002.jpg">
                  <a:extLst>
                    <a:ext uri="{FF2B5EF4-FFF2-40B4-BE49-F238E27FC236}">
                      <a16:creationId xmlns:a16="http://schemas.microsoft.com/office/drawing/2014/main" id="{6B76C026-B07E-4F36-9CAD-B2701A58D6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94" y="3021525"/>
                  <a:ext cx="1080000" cy="108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/>
                <a:scene3d>
                  <a:camera prst="isometricTopUp"/>
                  <a:lightRig rig="threePt" dir="t"/>
                </a:scene3d>
              </p:spPr>
            </p:pic>
          </p:grpSp>
        </p:grp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8177E9EE-CB64-4CBC-8D8B-929EA30E3263}"/>
              </a:ext>
            </a:extLst>
          </p:cNvPr>
          <p:cNvGrpSpPr/>
          <p:nvPr/>
        </p:nvGrpSpPr>
        <p:grpSpPr>
          <a:xfrm>
            <a:off x="4945880" y="3765415"/>
            <a:ext cx="2006212" cy="1225252"/>
            <a:chOff x="3440157" y="2273569"/>
            <a:chExt cx="2006212" cy="1225252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009A67A4-78F2-45DF-BF4B-325322ADAC5F}"/>
                </a:ext>
              </a:extLst>
            </p:cNvPr>
            <p:cNvGrpSpPr/>
            <p:nvPr/>
          </p:nvGrpSpPr>
          <p:grpSpPr>
            <a:xfrm>
              <a:off x="3721645" y="2319746"/>
              <a:ext cx="1521404" cy="1138610"/>
              <a:chOff x="3338628" y="3568210"/>
              <a:chExt cx="1859799" cy="1391863"/>
            </a:xfrm>
          </p:grpSpPr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6815F793-B432-4983-8E08-1B8925B3F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8628" y="3902113"/>
                <a:ext cx="719247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52165197-7D4C-4B2E-AE77-A3430CCBA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7592" y="3568210"/>
                <a:ext cx="719247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A446738A-42BA-48E0-907C-180B807F7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6196" y="4240073"/>
                <a:ext cx="722917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BD014A27-A730-4C9A-80E4-A17B8D812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5510" y="3909757"/>
                <a:ext cx="722917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</p:pic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AD11CC2-F123-4554-8708-F59AB690695D}"/>
                </a:ext>
              </a:extLst>
            </p:cNvPr>
            <p:cNvSpPr txBox="1"/>
            <p:nvPr/>
          </p:nvSpPr>
          <p:spPr>
            <a:xfrm>
              <a:off x="4028052" y="2273569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T1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3106E9E-70D2-4FDB-9A2B-6A0F0F7E2432}"/>
                </a:ext>
              </a:extLst>
            </p:cNvPr>
            <p:cNvSpPr txBox="1"/>
            <p:nvPr/>
          </p:nvSpPr>
          <p:spPr>
            <a:xfrm>
              <a:off x="3440157" y="2971196"/>
              <a:ext cx="4651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T1ce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2D9222E-906B-4123-9AC9-297BF89311E0}"/>
                </a:ext>
              </a:extLst>
            </p:cNvPr>
            <p:cNvSpPr txBox="1"/>
            <p:nvPr/>
          </p:nvSpPr>
          <p:spPr>
            <a:xfrm>
              <a:off x="4615217" y="3252600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T2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CC1444B-3812-4AAE-85E6-8ABC209D3162}"/>
                </a:ext>
              </a:extLst>
            </p:cNvPr>
            <p:cNvSpPr txBox="1"/>
            <p:nvPr/>
          </p:nvSpPr>
          <p:spPr>
            <a:xfrm>
              <a:off x="5019649" y="2559614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Flair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555ACA2-01F9-479D-8711-BC108CD44D78}"/>
              </a:ext>
            </a:extLst>
          </p:cNvPr>
          <p:cNvSpPr txBox="1"/>
          <p:nvPr/>
        </p:nvSpPr>
        <p:spPr>
          <a:xfrm>
            <a:off x="2387090" y="3554249"/>
            <a:ext cx="1202572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Co-registration</a:t>
            </a:r>
            <a:endParaRPr lang="ko-KR" altLang="en-US" sz="1600" spc="-1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6015FD7-DE76-4FEE-BE4A-F2632B6FABE8}"/>
              </a:ext>
            </a:extLst>
          </p:cNvPr>
          <p:cNvSpPr txBox="1"/>
          <p:nvPr/>
        </p:nvSpPr>
        <p:spPr>
          <a:xfrm>
            <a:off x="3660264" y="6584011"/>
            <a:ext cx="1139735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Skull stripping</a:t>
            </a:r>
            <a:endParaRPr lang="ko-KR" altLang="en-US" sz="1600" spc="-1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6147111-8C44-4C04-AD8D-C174BB7DA2E7}"/>
              </a:ext>
            </a:extLst>
          </p:cNvPr>
          <p:cNvGrpSpPr/>
          <p:nvPr/>
        </p:nvGrpSpPr>
        <p:grpSpPr>
          <a:xfrm>
            <a:off x="2825604" y="3850564"/>
            <a:ext cx="1677500" cy="2691498"/>
            <a:chOff x="899354" y="1407573"/>
            <a:chExt cx="1984072" cy="3621917"/>
          </a:xfrm>
        </p:grpSpPr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DFB647FF-BDAE-440E-B52E-CD45C540C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8495" t="13812" r="7697" b="7717"/>
            <a:stretch/>
          </p:blipFill>
          <p:spPr>
            <a:xfrm>
              <a:off x="899354" y="2320830"/>
              <a:ext cx="863068" cy="874790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311F0D5-6373-4352-868A-D82112528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8317" t="13812" r="7875" b="7717"/>
            <a:stretch/>
          </p:blipFill>
          <p:spPr>
            <a:xfrm>
              <a:off x="899354" y="4146299"/>
              <a:ext cx="863068" cy="874790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7C016F8D-1704-4DE6-BB26-5843A472F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8849" t="13812" r="7344" b="7717"/>
            <a:stretch/>
          </p:blipFill>
          <p:spPr>
            <a:xfrm>
              <a:off x="899354" y="1407573"/>
              <a:ext cx="865678" cy="87743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2B708611-A6A8-417A-B5FF-B09C8B400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8495" t="13812" r="7697" b="7717"/>
            <a:stretch/>
          </p:blipFill>
          <p:spPr>
            <a:xfrm>
              <a:off x="899354" y="3236472"/>
              <a:ext cx="863068" cy="874789"/>
            </a:xfrm>
            <a:prstGeom prst="rect">
              <a:avLst/>
            </a:prstGeom>
          </p:spPr>
        </p:pic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7EB06DC0-D599-41E6-999D-430149DEE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8446" t="13812" r="7698" b="7717"/>
            <a:stretch/>
          </p:blipFill>
          <p:spPr>
            <a:xfrm>
              <a:off x="2017133" y="4154699"/>
              <a:ext cx="863716" cy="874791"/>
            </a:xfrm>
            <a:prstGeom prst="rect">
              <a:avLst/>
            </a:prstGeom>
          </p:spPr>
        </p:pic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44E2B78A-5C3D-46A5-9864-AC84F8268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8623" t="13812" r="7520" b="7717"/>
            <a:stretch/>
          </p:blipFill>
          <p:spPr>
            <a:xfrm>
              <a:off x="2017133" y="1418028"/>
              <a:ext cx="863716" cy="874791"/>
            </a:xfrm>
            <a:prstGeom prst="rect">
              <a:avLst/>
            </a:prstGeom>
          </p:spPr>
        </p:pic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id="{6759880B-33B3-4A20-B8F2-E6CD3E263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28447" t="13812" r="8563" b="7717"/>
            <a:stretch/>
          </p:blipFill>
          <p:spPr>
            <a:xfrm>
              <a:off x="2015185" y="2330846"/>
              <a:ext cx="868241" cy="874790"/>
            </a:xfrm>
            <a:prstGeom prst="rect">
              <a:avLst/>
            </a:prstGeom>
          </p:spPr>
        </p:pic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B4829D81-D4BA-4721-BB6E-184772719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8446" t="13812" r="8564" b="7717"/>
            <a:stretch/>
          </p:blipFill>
          <p:spPr>
            <a:xfrm>
              <a:off x="2028833" y="3245435"/>
              <a:ext cx="854593" cy="877436"/>
            </a:xfrm>
            <a:prstGeom prst="rect">
              <a:avLst/>
            </a:prstGeom>
          </p:spPr>
        </p:pic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D6F20BA7-F143-4C4F-8369-3BE106BC6B58}"/>
              </a:ext>
            </a:extLst>
          </p:cNvPr>
          <p:cNvSpPr txBox="1"/>
          <p:nvPr/>
        </p:nvSpPr>
        <p:spPr>
          <a:xfrm>
            <a:off x="2776451" y="2664238"/>
            <a:ext cx="1632499" cy="3098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Pre-processing</a:t>
            </a:r>
            <a:endParaRPr lang="ko-KR" altLang="en-US" sz="2000" b="1" spc="-1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88" name="오른쪽 중괄호 187">
            <a:extLst>
              <a:ext uri="{FF2B5EF4-FFF2-40B4-BE49-F238E27FC236}">
                <a16:creationId xmlns:a16="http://schemas.microsoft.com/office/drawing/2014/main" id="{E4007F88-A978-49C1-9692-93A1DBD2198E}"/>
              </a:ext>
            </a:extLst>
          </p:cNvPr>
          <p:cNvSpPr/>
          <p:nvPr/>
        </p:nvSpPr>
        <p:spPr>
          <a:xfrm rot="16200000">
            <a:off x="3439453" y="1008290"/>
            <a:ext cx="341428" cy="4971612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내용 개체 틀 4" descr="개체이(가) 표시된 사진&#10;&#10;자동 생성된 설명">
            <a:extLst>
              <a:ext uri="{FF2B5EF4-FFF2-40B4-BE49-F238E27FC236}">
                <a16:creationId xmlns:a16="http://schemas.microsoft.com/office/drawing/2014/main" id="{A8D2B952-0EA4-4904-90E9-CEB6B7320C3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61" y="3557678"/>
            <a:ext cx="3569633" cy="16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2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Brain tumor segmentation</a:t>
            </a:r>
            <a:br>
              <a:rPr lang="en-US" altLang="ko-KR" dirty="0"/>
            </a:br>
            <a:r>
              <a:rPr lang="en-US" altLang="ko-KR" dirty="0"/>
              <a:t>Co-registration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en-US" altLang="ko-KR" dirty="0"/>
              <a:t>Co-registration to T1 image</a:t>
            </a:r>
          </a:p>
          <a:p>
            <a:pPr lvl="1"/>
            <a:r>
              <a:rPr lang="en-US" altLang="ko-KR" dirty="0"/>
              <a:t>Register T1ce, T2 and FLIAR images to the T1 image of same subject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FDEE71-51A2-492C-946D-494F269A2274}"/>
              </a:ext>
            </a:extLst>
          </p:cNvPr>
          <p:cNvSpPr txBox="1"/>
          <p:nvPr/>
        </p:nvSpPr>
        <p:spPr>
          <a:xfrm>
            <a:off x="2763055" y="3223742"/>
            <a:ext cx="141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co-registration reference</a:t>
            </a:r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2EB8CDC-734E-4A3B-90D9-47D6F8E21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4" t="22736" r="6827" b="2300"/>
          <a:stretch/>
        </p:blipFill>
        <p:spPr>
          <a:xfrm>
            <a:off x="7585952" y="2942293"/>
            <a:ext cx="1823034" cy="342018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E6B1B5A-5302-4DC4-88B0-8C398C79B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22737" r="63088" b="397"/>
          <a:stretch/>
        </p:blipFill>
        <p:spPr>
          <a:xfrm>
            <a:off x="4151506" y="2942293"/>
            <a:ext cx="1816186" cy="3506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3EA24C8-497D-469B-8A6A-176AA3DE6285}"/>
              </a:ext>
            </a:extLst>
          </p:cNvPr>
          <p:cNvSpPr txBox="1"/>
          <p:nvPr/>
        </p:nvSpPr>
        <p:spPr>
          <a:xfrm>
            <a:off x="2763055" y="5019128"/>
            <a:ext cx="141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co-registration target</a:t>
            </a:r>
            <a:endParaRPr lang="ko-KR" altLang="en-US" dirty="0"/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7C1A03AD-988F-4956-A67E-34A368606C19}"/>
              </a:ext>
            </a:extLst>
          </p:cNvPr>
          <p:cNvSpPr/>
          <p:nvPr/>
        </p:nvSpPr>
        <p:spPr>
          <a:xfrm>
            <a:off x="6098186" y="4242655"/>
            <a:ext cx="1249412" cy="10047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7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Brain tumor segmentation</a:t>
            </a:r>
            <a:endParaRPr lang="ko-KR" altLang="en-US" sz="66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65D8AA-82AF-46E5-9040-49ADFCAE92BC}"/>
              </a:ext>
            </a:extLst>
          </p:cNvPr>
          <p:cNvGrpSpPr/>
          <p:nvPr/>
        </p:nvGrpSpPr>
        <p:grpSpPr>
          <a:xfrm>
            <a:off x="1921368" y="2954785"/>
            <a:ext cx="8700077" cy="3861286"/>
            <a:chOff x="660127" y="2840705"/>
            <a:chExt cx="8700077" cy="386128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DE1B1BB-04CA-456D-9BDE-D20D0AA9C278}"/>
                </a:ext>
              </a:extLst>
            </p:cNvPr>
            <p:cNvGrpSpPr/>
            <p:nvPr/>
          </p:nvGrpSpPr>
          <p:grpSpPr>
            <a:xfrm>
              <a:off x="2910112" y="2840705"/>
              <a:ext cx="3217138" cy="3861286"/>
              <a:chOff x="2875732" y="2800674"/>
              <a:chExt cx="3322063" cy="408589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DBE96C-1185-4BF1-8412-0C85DEDF2DE6}"/>
                  </a:ext>
                </a:extLst>
              </p:cNvPr>
              <p:cNvSpPr txBox="1"/>
              <p:nvPr/>
            </p:nvSpPr>
            <p:spPr>
              <a:xfrm>
                <a:off x="3998121" y="6337730"/>
                <a:ext cx="2199674" cy="548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>
                  <a:lnSpc>
                    <a:spcPct val="110000"/>
                  </a:lnSpc>
                </a:pPr>
                <a:r>
                  <a:rPr lang="en-US" altLang="ko-KR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Skull</a:t>
                </a:r>
                <a:r>
                  <a:rPr lang="ko-KR" altLang="en-US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stripping of all modalities</a:t>
                </a:r>
                <a:endPara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81BED6-D941-4B3F-B894-4071531FA4D4}"/>
                  </a:ext>
                </a:extLst>
              </p:cNvPr>
              <p:cNvSpPr txBox="1"/>
              <p:nvPr/>
            </p:nvSpPr>
            <p:spPr>
              <a:xfrm>
                <a:off x="2875732" y="2800674"/>
                <a:ext cx="2199674" cy="548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>
                  <a:lnSpc>
                    <a:spcPct val="110000"/>
                  </a:lnSpc>
                </a:pPr>
                <a:r>
                  <a:rPr lang="en-US" altLang="ko-KR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Coregister T1ce, T2, FLAIR to T1</a:t>
                </a:r>
                <a:endPara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75B611-5E47-4BCC-8318-7C202D1D9300}"/>
                </a:ext>
              </a:extLst>
            </p:cNvPr>
            <p:cNvGrpSpPr/>
            <p:nvPr/>
          </p:nvGrpSpPr>
          <p:grpSpPr>
            <a:xfrm>
              <a:off x="660127" y="3460285"/>
              <a:ext cx="8700077" cy="2691498"/>
              <a:chOff x="684277" y="2540359"/>
              <a:chExt cx="8700077" cy="2691498"/>
            </a:xfrm>
          </p:grpSpPr>
          <p:pic>
            <p:nvPicPr>
              <p:cNvPr id="8" name="_x720118880" descr="EMB000013ec43ab">
                <a:extLst>
                  <a:ext uri="{FF2B5EF4-FFF2-40B4-BE49-F238E27FC236}">
                    <a16:creationId xmlns:a16="http://schemas.microsoft.com/office/drawing/2014/main" id="{903AEE45-ACE0-4389-BA40-95C0CDBD24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90"/>
              <a:stretch/>
            </p:blipFill>
            <p:spPr bwMode="auto">
              <a:xfrm>
                <a:off x="6874261" y="2990366"/>
                <a:ext cx="2510093" cy="1631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A66D3B2-93D4-4C3D-B073-6E9109B9F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5885" y="3812175"/>
                <a:ext cx="899150" cy="0"/>
              </a:xfrm>
              <a:prstGeom prst="straightConnector1">
                <a:avLst/>
              </a:prstGeom>
              <a:ln w="762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0B4CCAA-88A9-42B5-AB58-8ADBCCE249FB}"/>
                  </a:ext>
                </a:extLst>
              </p:cNvPr>
              <p:cNvGrpSpPr/>
              <p:nvPr/>
            </p:nvGrpSpPr>
            <p:grpSpPr>
              <a:xfrm>
                <a:off x="684277" y="2924881"/>
                <a:ext cx="1717621" cy="1912458"/>
                <a:chOff x="296677" y="2345798"/>
                <a:chExt cx="954353" cy="1190500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A652E92-C22D-4621-8080-1D66370E8B1A}"/>
                    </a:ext>
                  </a:extLst>
                </p:cNvPr>
                <p:cNvSpPr txBox="1"/>
                <p:nvPr/>
              </p:nvSpPr>
              <p:spPr>
                <a:xfrm>
                  <a:off x="503721" y="3261606"/>
                  <a:ext cx="574481" cy="274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MRI</a:t>
                  </a:r>
                  <a:r>
                    <a:rPr kumimoji="1" lang="en-US" altLang="ko-KR" sz="11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(4ch)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1" spc="-10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T1, T1ce, T2, FLAIR</a:t>
                  </a:r>
                  <a:endParaRPr kumimoji="1" lang="ko-KR" altLang="en-US" sz="11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endParaRP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6D2F7A24-F1E2-4A21-A320-3EFB862B3E0F}"/>
                    </a:ext>
                  </a:extLst>
                </p:cNvPr>
                <p:cNvGrpSpPr/>
                <p:nvPr/>
              </p:nvGrpSpPr>
              <p:grpSpPr>
                <a:xfrm>
                  <a:off x="296677" y="2345798"/>
                  <a:ext cx="954353" cy="942285"/>
                  <a:chOff x="2003498" y="2040808"/>
                  <a:chExt cx="954353" cy="942285"/>
                </a:xfrm>
              </p:grpSpPr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034394A5-B1BB-4228-94C6-B406E9EC16CD}"/>
                      </a:ext>
                    </a:extLst>
                  </p:cNvPr>
                  <p:cNvGrpSpPr/>
                  <p:nvPr/>
                </p:nvGrpSpPr>
                <p:grpSpPr>
                  <a:xfrm>
                    <a:off x="2251984" y="2040808"/>
                    <a:ext cx="460067" cy="619287"/>
                    <a:chOff x="4988029" y="2901115"/>
                    <a:chExt cx="1685928" cy="2269394"/>
                  </a:xfrm>
                </p:grpSpPr>
                <p:sp>
                  <p:nvSpPr>
                    <p:cNvPr id="51" name="모서리가 둥근 직사각형 114">
                      <a:extLst>
                        <a:ext uri="{FF2B5EF4-FFF2-40B4-BE49-F238E27FC236}">
                          <a16:creationId xmlns:a16="http://schemas.microsoft.com/office/drawing/2014/main" id="{641D81BB-D743-4FE0-8210-00C323742E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9459" y="3845174"/>
                      <a:ext cx="1325335" cy="132533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B0F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1" i="0" u="none" strike="noStrike" kern="1200" cap="none" spc="-100" normalizeH="0" baseline="0" noProof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cxnSp>
                  <p:nvCxnSpPr>
                    <p:cNvPr id="52" name="직선 연결선 51">
                      <a:extLst>
                        <a:ext uri="{FF2B5EF4-FFF2-40B4-BE49-F238E27FC236}">
                          <a16:creationId xmlns:a16="http://schemas.microsoft.com/office/drawing/2014/main" id="{EAAEF887-0ED5-4E47-8BD5-D6A019DFF8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73957" y="3572527"/>
                      <a:ext cx="0" cy="890612"/>
                    </a:xfrm>
                    <a:prstGeom prst="line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직선 연결선 52">
                      <a:extLst>
                        <a:ext uri="{FF2B5EF4-FFF2-40B4-BE49-F238E27FC236}">
                          <a16:creationId xmlns:a16="http://schemas.microsoft.com/office/drawing/2014/main" id="{2B3649A1-F10D-492C-9614-0D2EA4831E7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88029" y="3567764"/>
                      <a:ext cx="0" cy="963382"/>
                    </a:xfrm>
                    <a:prstGeom prst="line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4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C5F45DCF-043F-4038-A69C-49D99CE50A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933786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55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BBA09E5C-B026-4613-8DC1-BCCDF57B93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809506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56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B9E2316E-80BA-4992-998B-BBA07F4E5D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652783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57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16342CAD-6644-4E79-9AD6-7D5FE908859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528503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sp>
                  <p:nvSpPr>
                    <p:cNvPr id="58" name="모서리가 둥근 직사각형 121">
                      <a:extLst>
                        <a:ext uri="{FF2B5EF4-FFF2-40B4-BE49-F238E27FC236}">
                          <a16:creationId xmlns:a16="http://schemas.microsoft.com/office/drawing/2014/main" id="{5A57C3A9-F3C8-460C-B315-F48DD2A80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9459" y="2901115"/>
                      <a:ext cx="1325335" cy="132533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6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1" i="0" u="none" strike="noStrike" kern="1200" cap="none" spc="-100" normalizeH="0" baseline="0" noProof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cxnSp>
                  <p:nvCxnSpPr>
                    <p:cNvPr id="59" name="직선 연결선 58">
                      <a:extLst>
                        <a:ext uri="{FF2B5EF4-FFF2-40B4-BE49-F238E27FC236}">
                          <a16:creationId xmlns:a16="http://schemas.microsoft.com/office/drawing/2014/main" id="{2CE1C236-FE74-4DD6-A3F2-3FCCBC45B8D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835756" y="4044013"/>
                      <a:ext cx="0" cy="963382"/>
                    </a:xfrm>
                    <a:prstGeom prst="line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0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186ABA81-BE32-4C24-835B-19FA40D457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021525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/>
                    <a:scene3d>
                      <a:camera prst="isometricTopUp"/>
                      <a:lightRig rig="threePt" dir="t"/>
                    </a:scene3d>
                  </p:spPr>
                </p:pic>
              </p:grp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9F3FB806-9740-4D0B-A51A-9024988E465B}"/>
                      </a:ext>
                    </a:extLst>
                  </p:cNvPr>
                  <p:cNvGrpSpPr/>
                  <p:nvPr/>
                </p:nvGrpSpPr>
                <p:grpSpPr>
                  <a:xfrm>
                    <a:off x="2003498" y="2189815"/>
                    <a:ext cx="460067" cy="619287"/>
                    <a:chOff x="4988029" y="2901115"/>
                    <a:chExt cx="1685928" cy="2269394"/>
                  </a:xfrm>
                </p:grpSpPr>
                <p:sp>
                  <p:nvSpPr>
                    <p:cNvPr id="41" name="모서리가 둥근 직사각형 88">
                      <a:extLst>
                        <a:ext uri="{FF2B5EF4-FFF2-40B4-BE49-F238E27FC236}">
                          <a16:creationId xmlns:a16="http://schemas.microsoft.com/office/drawing/2014/main" id="{F46D1690-2840-4EB4-94C4-4614C090C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9459" y="3845174"/>
                      <a:ext cx="1325335" cy="132533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92D05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1" i="0" u="none" strike="noStrike" kern="1200" cap="none" spc="-100" normalizeH="0" baseline="0" noProof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cxnSp>
                  <p:nvCxnSpPr>
                    <p:cNvPr id="42" name="직선 연결선 41">
                      <a:extLst>
                        <a:ext uri="{FF2B5EF4-FFF2-40B4-BE49-F238E27FC236}">
                          <a16:creationId xmlns:a16="http://schemas.microsoft.com/office/drawing/2014/main" id="{6BA058DC-7CD5-4E05-83BD-0124256EBA5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73957" y="3572527"/>
                      <a:ext cx="0" cy="890612"/>
                    </a:xfrm>
                    <a:prstGeom prst="line">
                      <a:avLst/>
                    </a:prstGeom>
                    <a:ln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직선 연결선 42">
                      <a:extLst>
                        <a:ext uri="{FF2B5EF4-FFF2-40B4-BE49-F238E27FC236}">
                          <a16:creationId xmlns:a16="http://schemas.microsoft.com/office/drawing/2014/main" id="{D2FF5897-EE4D-4276-BE99-EE75D1A2E29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88029" y="3567764"/>
                      <a:ext cx="0" cy="963382"/>
                    </a:xfrm>
                    <a:prstGeom prst="line">
                      <a:avLst/>
                    </a:prstGeom>
                    <a:ln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4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96D42926-A9AC-4585-A8DE-906599563FD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933786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45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25E443F2-5C4A-4819-B382-CFC7D5C71CD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809506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46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8F179F71-3EB8-47BF-9705-48A6CE537F0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652783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47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DEA8131E-20B2-4E97-AECF-BDAE82587C4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528503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sp>
                  <p:nvSpPr>
                    <p:cNvPr id="48" name="모서리가 둥근 직사각형 95">
                      <a:extLst>
                        <a:ext uri="{FF2B5EF4-FFF2-40B4-BE49-F238E27FC236}">
                          <a16:creationId xmlns:a16="http://schemas.microsoft.com/office/drawing/2014/main" id="{13383E0B-0331-48C8-B04D-62D9A9C9A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9459" y="2901115"/>
                      <a:ext cx="1325335" cy="132533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92D05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1" i="0" u="none" strike="noStrike" kern="1200" cap="none" spc="-100" normalizeH="0" baseline="0" noProof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cxnSp>
                  <p:nvCxnSpPr>
                    <p:cNvPr id="49" name="직선 연결선 48">
                      <a:extLst>
                        <a:ext uri="{FF2B5EF4-FFF2-40B4-BE49-F238E27FC236}">
                          <a16:creationId xmlns:a16="http://schemas.microsoft.com/office/drawing/2014/main" id="{7C86C858-16C3-4E0A-9365-95859DCC766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835756" y="4044013"/>
                      <a:ext cx="0" cy="963382"/>
                    </a:xfrm>
                    <a:prstGeom prst="line">
                      <a:avLst/>
                    </a:prstGeom>
                    <a:ln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0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11F50FC1-1280-4D53-99F3-794FC3873B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021525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/>
                    <a:scene3d>
                      <a:camera prst="isometricTopUp"/>
                      <a:lightRig rig="threePt" dir="t"/>
                    </a:scene3d>
                  </p:spPr>
                </p:pic>
              </p:grpSp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A9C4005D-590B-494D-A353-471FA6B035FE}"/>
                      </a:ext>
                    </a:extLst>
                  </p:cNvPr>
                  <p:cNvGrpSpPr/>
                  <p:nvPr/>
                </p:nvGrpSpPr>
                <p:grpSpPr>
                  <a:xfrm>
                    <a:off x="2497784" y="2187935"/>
                    <a:ext cx="460067" cy="619287"/>
                    <a:chOff x="4988029" y="2901115"/>
                    <a:chExt cx="1685928" cy="2269394"/>
                  </a:xfrm>
                </p:grpSpPr>
                <p:sp>
                  <p:nvSpPr>
                    <p:cNvPr id="31" name="모서리가 둥근 직사각형 101">
                      <a:extLst>
                        <a:ext uri="{FF2B5EF4-FFF2-40B4-BE49-F238E27FC236}">
                          <a16:creationId xmlns:a16="http://schemas.microsoft.com/office/drawing/2014/main" id="{553FC1BF-5899-4AA6-A70D-E13995BBF2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9459" y="3845174"/>
                      <a:ext cx="1325335" cy="132533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6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1" i="0" u="none" strike="noStrike" kern="1200" cap="none" spc="-100" normalizeH="0" baseline="0" noProof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cxnSp>
                  <p:nvCxnSpPr>
                    <p:cNvPr id="32" name="직선 연결선 31">
                      <a:extLst>
                        <a:ext uri="{FF2B5EF4-FFF2-40B4-BE49-F238E27FC236}">
                          <a16:creationId xmlns:a16="http://schemas.microsoft.com/office/drawing/2014/main" id="{2EDA2410-7F13-439F-8BFF-0A09951EA6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73957" y="3572527"/>
                      <a:ext cx="0" cy="890612"/>
                    </a:xfrm>
                    <a:prstGeom prst="line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직선 연결선 32">
                      <a:extLst>
                        <a:ext uri="{FF2B5EF4-FFF2-40B4-BE49-F238E27FC236}">
                          <a16:creationId xmlns:a16="http://schemas.microsoft.com/office/drawing/2014/main" id="{A7FC99C8-5D58-4EC0-A275-43B65623F0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88029" y="3567764"/>
                      <a:ext cx="0" cy="963382"/>
                    </a:xfrm>
                    <a:prstGeom prst="line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4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2A2B2415-A916-49F5-BE95-7A0314BA63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933786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35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08B00E0B-2F45-4957-9BDC-D3000698CF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809506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36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61E40E28-CAE2-494A-8174-CE6D3ED1BA2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652783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37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B0A4E282-4DCB-4159-BCC6-8A0A33CFA2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528503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sp>
                  <p:nvSpPr>
                    <p:cNvPr id="38" name="모서리가 둥근 직사각형 108">
                      <a:extLst>
                        <a:ext uri="{FF2B5EF4-FFF2-40B4-BE49-F238E27FC236}">
                          <a16:creationId xmlns:a16="http://schemas.microsoft.com/office/drawing/2014/main" id="{0556466E-DA16-4229-8E65-78448C340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9459" y="2901115"/>
                      <a:ext cx="1325335" cy="132533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6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1" i="0" u="none" strike="noStrike" kern="1200" cap="none" spc="-100" normalizeH="0" baseline="0" noProof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cxnSp>
                  <p:nvCxnSpPr>
                    <p:cNvPr id="39" name="직선 연결선 38">
                      <a:extLst>
                        <a:ext uri="{FF2B5EF4-FFF2-40B4-BE49-F238E27FC236}">
                          <a16:creationId xmlns:a16="http://schemas.microsoft.com/office/drawing/2014/main" id="{8002E2D2-6263-4322-982A-8E8766B0C7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835756" y="4044013"/>
                      <a:ext cx="0" cy="963382"/>
                    </a:xfrm>
                    <a:prstGeom prst="line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0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7B2C5A94-0EE9-4D32-8282-2F9A6FD3C9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021525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/>
                    <a:scene3d>
                      <a:camera prst="isometricTopUp"/>
                      <a:lightRig rig="threePt" dir="t"/>
                    </a:scene3d>
                  </p:spPr>
                </p:pic>
              </p:grp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E49CC5A9-13DA-49B0-9B14-7220ED9B7A28}"/>
                      </a:ext>
                    </a:extLst>
                  </p:cNvPr>
                  <p:cNvGrpSpPr/>
                  <p:nvPr/>
                </p:nvGrpSpPr>
                <p:grpSpPr>
                  <a:xfrm>
                    <a:off x="2242104" y="2326812"/>
                    <a:ext cx="487550" cy="656281"/>
                    <a:chOff x="4988029" y="2901115"/>
                    <a:chExt cx="1685928" cy="2269394"/>
                  </a:xfrm>
                </p:grpSpPr>
                <p:sp>
                  <p:nvSpPr>
                    <p:cNvPr id="21" name="모서리가 둥근 직사각형 75">
                      <a:extLst>
                        <a:ext uri="{FF2B5EF4-FFF2-40B4-BE49-F238E27FC236}">
                          <a16:creationId xmlns:a16="http://schemas.microsoft.com/office/drawing/2014/main" id="{15CAFCB9-27CD-4561-AF04-7AA498D42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9459" y="3845174"/>
                      <a:ext cx="1325335" cy="132533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6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1" i="0" u="none" strike="noStrike" kern="1200" cap="none" spc="-100" normalizeH="0" baseline="0" noProof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cxnSp>
                  <p:nvCxnSpPr>
                    <p:cNvPr id="22" name="직선 연결선 21">
                      <a:extLst>
                        <a:ext uri="{FF2B5EF4-FFF2-40B4-BE49-F238E27FC236}">
                          <a16:creationId xmlns:a16="http://schemas.microsoft.com/office/drawing/2014/main" id="{7518C35D-CDEC-483D-8BA7-9DA1C90AE37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73957" y="3572527"/>
                      <a:ext cx="0" cy="890612"/>
                    </a:xfrm>
                    <a:prstGeom prst="line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22">
                      <a:extLst>
                        <a:ext uri="{FF2B5EF4-FFF2-40B4-BE49-F238E27FC236}">
                          <a16:creationId xmlns:a16="http://schemas.microsoft.com/office/drawing/2014/main" id="{9649FB99-6D0B-4533-8539-C0C01F1B9C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88029" y="3567764"/>
                      <a:ext cx="0" cy="963382"/>
                    </a:xfrm>
                    <a:prstGeom prst="line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4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ED1EDFA0-D56A-48D2-81ED-495FC000011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933786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25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F5D035D0-2B00-40BA-BD88-B5CB242A125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809506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26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2905EE2B-C253-435E-B339-D2F3D8EA98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652783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pic>
                  <p:nvPicPr>
                    <p:cNvPr id="27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7BFF94D0-D483-440F-8357-FEA31CADE9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528503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</p:pic>
                <p:sp>
                  <p:nvSpPr>
                    <p:cNvPr id="28" name="모서리가 둥근 직사각형 82">
                      <a:extLst>
                        <a:ext uri="{FF2B5EF4-FFF2-40B4-BE49-F238E27FC236}">
                          <a16:creationId xmlns:a16="http://schemas.microsoft.com/office/drawing/2014/main" id="{B14A378B-6A07-4CF5-A6FD-B8F291051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9459" y="2901115"/>
                      <a:ext cx="1325335" cy="1325335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6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isometricTopUp"/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1" i="0" u="none" strike="noStrike" kern="1200" cap="none" spc="-100" normalizeH="0" baseline="0" noProof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cxnSp>
                  <p:nvCxnSpPr>
                    <p:cNvPr id="29" name="직선 연결선 28">
                      <a:extLst>
                        <a:ext uri="{FF2B5EF4-FFF2-40B4-BE49-F238E27FC236}">
                          <a16:creationId xmlns:a16="http://schemas.microsoft.com/office/drawing/2014/main" id="{234233BA-8100-4300-B4A6-E0DA757A9B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835756" y="4044013"/>
                      <a:ext cx="0" cy="963382"/>
                    </a:xfrm>
                    <a:prstGeom prst="line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0" name="Picture 16" descr="http://www.mr-tip.com/exam_gifs/brain_mri_transversal_t1_002.jpg">
                      <a:extLst>
                        <a:ext uri="{FF2B5EF4-FFF2-40B4-BE49-F238E27FC236}">
                          <a16:creationId xmlns:a16="http://schemas.microsoft.com/office/drawing/2014/main" id="{66F49E09-FF9A-4BA9-B2E9-0A521841C79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4794" y="3021525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  <a:effectLst/>
                    <a:scene3d>
                      <a:camera prst="isometricTopUp"/>
                      <a:lightRig rig="threePt" dir="t"/>
                    </a:scene3d>
                  </p:spPr>
                </p:pic>
              </p:grp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66116E-E5A4-4228-AA07-B03FF93E4DD6}"/>
                  </a:ext>
                </a:extLst>
              </p:cNvPr>
              <p:cNvSpPr txBox="1"/>
              <p:nvPr/>
            </p:nvSpPr>
            <p:spPr>
              <a:xfrm>
                <a:off x="6933355" y="4531283"/>
                <a:ext cx="2199674" cy="518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>
                  <a:lnSpc>
                    <a:spcPct val="110000"/>
                  </a:lnSpc>
                </a:pPr>
                <a:r>
                  <a:rPr lang="en-US" altLang="ko-KR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From test data set,</a:t>
                </a:r>
                <a:r>
                  <a:rPr lang="ko-KR" altLang="en-US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extract 4</a:t>
                </a:r>
                <a:r>
                  <a:rPr lang="ko-KR" altLang="en-US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channel</a:t>
                </a:r>
                <a:r>
                  <a:rPr lang="ko-KR" altLang="en-US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 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image</a:t>
                </a:r>
                <a:endPara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A7AAA5D1-9FFE-4ACB-B6F3-7E688112E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912" y="3819030"/>
                <a:ext cx="899150" cy="0"/>
              </a:xfrm>
              <a:prstGeom prst="straightConnector1">
                <a:avLst/>
              </a:prstGeom>
              <a:ln w="762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5250355A-4E0E-43F4-9162-6C6AB4906C23}"/>
                  </a:ext>
                </a:extLst>
              </p:cNvPr>
              <p:cNvGrpSpPr/>
              <p:nvPr/>
            </p:nvGrpSpPr>
            <p:grpSpPr>
              <a:xfrm>
                <a:off x="3776108" y="2540359"/>
                <a:ext cx="1677500" cy="2691498"/>
                <a:chOff x="899354" y="1407573"/>
                <a:chExt cx="1984072" cy="3621917"/>
              </a:xfrm>
            </p:grpSpPr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522EF14E-EA07-49AE-BAFA-B02805210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8495" t="13812" r="7697" b="7717"/>
                <a:stretch/>
              </p:blipFill>
              <p:spPr>
                <a:xfrm>
                  <a:off x="899354" y="2320830"/>
                  <a:ext cx="863068" cy="874790"/>
                </a:xfrm>
                <a:prstGeom prst="rect">
                  <a:avLst/>
                </a:prstGeom>
              </p:spPr>
            </p:pic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D79D4C72-C7B1-416C-AB5B-6B1F90CA64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8317" t="13812" r="7875" b="7717"/>
                <a:stretch/>
              </p:blipFill>
              <p:spPr>
                <a:xfrm>
                  <a:off x="899354" y="4146299"/>
                  <a:ext cx="863068" cy="874790"/>
                </a:xfrm>
                <a:prstGeom prst="rect">
                  <a:avLst/>
                </a:prstGeom>
              </p:spPr>
            </p:pic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6F1D9D5A-085B-417F-9F83-7ED789AC8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8849" t="13812" r="7344" b="7717"/>
                <a:stretch/>
              </p:blipFill>
              <p:spPr>
                <a:xfrm>
                  <a:off x="899354" y="1407573"/>
                  <a:ext cx="865678" cy="877436"/>
                </a:xfrm>
                <a:prstGeom prst="rect">
                  <a:avLst/>
                </a:prstGeom>
              </p:spPr>
            </p:pic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CAC94090-4549-4924-B425-967669AF76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8495" t="13812" r="7697" b="7717"/>
                <a:stretch/>
              </p:blipFill>
              <p:spPr>
                <a:xfrm>
                  <a:off x="899354" y="3236472"/>
                  <a:ext cx="863068" cy="874789"/>
                </a:xfrm>
                <a:prstGeom prst="rect">
                  <a:avLst/>
                </a:prstGeom>
              </p:spPr>
            </p:pic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966CE4DB-7BD9-429A-88C0-AA1FD8C11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28446" t="13812" r="7698" b="7717"/>
                <a:stretch/>
              </p:blipFill>
              <p:spPr>
                <a:xfrm>
                  <a:off x="2017133" y="4154699"/>
                  <a:ext cx="863716" cy="874791"/>
                </a:xfrm>
                <a:prstGeom prst="rect">
                  <a:avLst/>
                </a:prstGeom>
              </p:spPr>
            </p:pic>
            <p:pic>
              <p:nvPicPr>
                <p:cNvPr id="74" name="그림 73">
                  <a:extLst>
                    <a:ext uri="{FF2B5EF4-FFF2-40B4-BE49-F238E27FC236}">
                      <a16:creationId xmlns:a16="http://schemas.microsoft.com/office/drawing/2014/main" id="{97B75EBD-138B-4D1D-9ED8-43436975B7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8623" t="13812" r="7520" b="7717"/>
                <a:stretch/>
              </p:blipFill>
              <p:spPr>
                <a:xfrm>
                  <a:off x="2017133" y="1418028"/>
                  <a:ext cx="863716" cy="874791"/>
                </a:xfrm>
                <a:prstGeom prst="rect">
                  <a:avLst/>
                </a:prstGeom>
              </p:spPr>
            </p:pic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B60158E1-7158-49E3-B31A-B38DC14314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l="28447" t="13812" r="8563" b="7717"/>
                <a:stretch/>
              </p:blipFill>
              <p:spPr>
                <a:xfrm>
                  <a:off x="2015185" y="2330846"/>
                  <a:ext cx="868241" cy="874790"/>
                </a:xfrm>
                <a:prstGeom prst="rect">
                  <a:avLst/>
                </a:prstGeom>
              </p:spPr>
            </p:pic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CD2A7C73-EEDA-46C2-9188-16A3946A82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28446" t="13812" r="8564" b="7717"/>
                <a:stretch/>
              </p:blipFill>
              <p:spPr>
                <a:xfrm>
                  <a:off x="2028833" y="3245435"/>
                  <a:ext cx="854593" cy="87743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007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Data pre-processing</a:t>
            </a:r>
          </a:p>
          <a:p>
            <a:pPr lvl="1"/>
            <a:r>
              <a:rPr lang="en-US" altLang="ko-KR" dirty="0"/>
              <a:t>Seoul National University Hospital  data for test</a:t>
            </a:r>
          </a:p>
          <a:p>
            <a:pPr lvl="1"/>
            <a:r>
              <a:rPr lang="en-US" altLang="ko-KR" dirty="0"/>
              <a:t>Skull stripping is needed for the noise reduction and segmentation 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44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Brain tumor segmentation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67943" cy="210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1"/>
                </a:solidFill>
              </a:rPr>
              <a:t>Data</a:t>
            </a:r>
          </a:p>
          <a:p>
            <a:pPr lvl="1"/>
            <a:r>
              <a:rPr lang="en-US" altLang="ko-KR" dirty="0"/>
              <a:t>BRATS 2015 for training</a:t>
            </a:r>
          </a:p>
          <a:p>
            <a:pPr lvl="1"/>
            <a:r>
              <a:rPr lang="en-US" altLang="ko-KR" dirty="0"/>
              <a:t>SNUH for Test and analysis</a:t>
            </a:r>
          </a:p>
          <a:p>
            <a:pPr lvl="2"/>
            <a:r>
              <a:rPr lang="en-US" altLang="ko-KR" dirty="0"/>
              <a:t>Survival time, gender, IDH mutation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923212F-814F-4F7B-8282-579617F02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7571"/>
              </p:ext>
            </p:extLst>
          </p:nvPr>
        </p:nvGraphicFramePr>
        <p:xfrm>
          <a:off x="5894533" y="4072904"/>
          <a:ext cx="5778500" cy="11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3746647752"/>
                    </a:ext>
                  </a:extLst>
                </a:gridCol>
                <a:gridCol w="961141">
                  <a:extLst>
                    <a:ext uri="{9D8B030D-6E8A-4147-A177-3AD203B41FA5}">
                      <a16:colId xmlns:a16="http://schemas.microsoft.com/office/drawing/2014/main" val="1011051911"/>
                    </a:ext>
                  </a:extLst>
                </a:gridCol>
                <a:gridCol w="1262054">
                  <a:extLst>
                    <a:ext uri="{9D8B030D-6E8A-4147-A177-3AD203B41FA5}">
                      <a16:colId xmlns:a16="http://schemas.microsoft.com/office/drawing/2014/main" val="1131748688"/>
                    </a:ext>
                  </a:extLst>
                </a:gridCol>
                <a:gridCol w="2110679">
                  <a:extLst>
                    <a:ext uri="{9D8B030D-6E8A-4147-A177-3AD203B41FA5}">
                      <a16:colId xmlns:a16="http://schemas.microsoft.com/office/drawing/2014/main" val="3091317596"/>
                    </a:ext>
                  </a:extLst>
                </a:gridCol>
              </a:tblGrid>
              <a:tr h="3801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SNUH</a:t>
                      </a:r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original</a:t>
                      </a:r>
                      <a:endParaRPr lang="ko-KR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Astro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689186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Total Subjects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en-US" altLang="ko-K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345186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skull stripped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417385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81EBCEE0-0360-4FCB-B8A7-8D0A68F5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87522"/>
              </p:ext>
            </p:extLst>
          </p:nvPr>
        </p:nvGraphicFramePr>
        <p:xfrm>
          <a:off x="5894533" y="2192131"/>
          <a:ext cx="5432133" cy="123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711">
                  <a:extLst>
                    <a:ext uri="{9D8B030D-6E8A-4147-A177-3AD203B41FA5}">
                      <a16:colId xmlns:a16="http://schemas.microsoft.com/office/drawing/2014/main" val="3746647752"/>
                    </a:ext>
                  </a:extLst>
                </a:gridCol>
                <a:gridCol w="1810711">
                  <a:extLst>
                    <a:ext uri="{9D8B030D-6E8A-4147-A177-3AD203B41FA5}">
                      <a16:colId xmlns:a16="http://schemas.microsoft.com/office/drawing/2014/main" val="1011051911"/>
                    </a:ext>
                  </a:extLst>
                </a:gridCol>
                <a:gridCol w="1810711">
                  <a:extLst>
                    <a:ext uri="{9D8B030D-6E8A-4147-A177-3AD203B41FA5}">
                      <a16:colId xmlns:a16="http://schemas.microsoft.com/office/drawing/2014/main" val="1131748688"/>
                    </a:ext>
                  </a:extLst>
                </a:gridCol>
              </a:tblGrid>
              <a:tr h="411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BRATS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LGG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HGG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689186"/>
                  </a:ext>
                </a:extLst>
              </a:tr>
              <a:tr h="41125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Subjects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345186"/>
                  </a:ext>
                </a:extLst>
              </a:tr>
              <a:tr h="41125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Slices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2454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9308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47FA2B-5891-4D90-9067-08A7A790A57C}"/>
              </a:ext>
            </a:extLst>
          </p:cNvPr>
          <p:cNvSpPr txBox="1"/>
          <p:nvPr/>
        </p:nvSpPr>
        <p:spPr>
          <a:xfrm>
            <a:off x="7830680" y="1798570"/>
            <a:ext cx="234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BRATS 2015 data 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FF3637-98A2-4543-8404-F74F433C527D}"/>
              </a:ext>
            </a:extLst>
          </p:cNvPr>
          <p:cNvSpPr txBox="1"/>
          <p:nvPr/>
        </p:nvSpPr>
        <p:spPr>
          <a:xfrm>
            <a:off x="7609669" y="3765225"/>
            <a:ext cx="234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SNUH data </a:t>
            </a:r>
            <a:r>
              <a:rPr lang="ko-KR" altLang="en-US" sz="1600" dirty="0"/>
              <a:t>처리현황</a:t>
            </a:r>
          </a:p>
        </p:txBody>
      </p:sp>
    </p:spTree>
    <p:extLst>
      <p:ext uri="{BB962C8B-B14F-4D97-AF65-F5344CB8AC3E}">
        <p14:creationId xmlns:p14="http://schemas.microsoft.com/office/powerpoint/2010/main" val="31428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Brain tumor segmentation</a:t>
            </a:r>
            <a:endParaRPr lang="ko-KR" altLang="en-US" sz="66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7401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Segmentation result</a:t>
            </a:r>
          </a:p>
          <a:p>
            <a:pPr lvl="1"/>
            <a:r>
              <a:rPr lang="en-US" altLang="ko-KR" dirty="0"/>
              <a:t>Seoul National University Hospital  data for test</a:t>
            </a:r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89A4504A-980C-49E3-ACE4-6F53CA03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014" y="1843460"/>
            <a:ext cx="3954159" cy="99441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9D23CA4-64D6-4BB8-AB78-5FC627615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13" y="2836037"/>
            <a:ext cx="3954159" cy="994417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057A820B-13D1-4582-B6C1-EDD6F0C4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12" y="3828614"/>
            <a:ext cx="3954159" cy="994417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169F55C-4DCA-4516-B340-33E82716D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011" y="4821191"/>
            <a:ext cx="3954159" cy="994417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006EF68-4EDB-4CCA-B952-2B5D4A864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011" y="5813768"/>
            <a:ext cx="3954159" cy="99441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8757929-04B7-462F-9708-DD855178FDCF}"/>
              </a:ext>
            </a:extLst>
          </p:cNvPr>
          <p:cNvSpPr txBox="1"/>
          <p:nvPr/>
        </p:nvSpPr>
        <p:spPr>
          <a:xfrm>
            <a:off x="6246919" y="160665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T1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C6FEEC-DD82-49B0-9C5B-F9CE41AF9C2C}"/>
              </a:ext>
            </a:extLst>
          </p:cNvPr>
          <p:cNvSpPr txBox="1"/>
          <p:nvPr/>
        </p:nvSpPr>
        <p:spPr>
          <a:xfrm>
            <a:off x="6977810" y="1606658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T1ce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AC4721-3CED-44BB-842E-560EF39887AC}"/>
              </a:ext>
            </a:extLst>
          </p:cNvPr>
          <p:cNvSpPr txBox="1"/>
          <p:nvPr/>
        </p:nvSpPr>
        <p:spPr>
          <a:xfrm>
            <a:off x="7812694" y="160665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T2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D8E484-236D-4C18-B44C-8E3E5B5F1C43}"/>
              </a:ext>
            </a:extLst>
          </p:cNvPr>
          <p:cNvSpPr txBox="1"/>
          <p:nvPr/>
        </p:nvSpPr>
        <p:spPr>
          <a:xfrm>
            <a:off x="8513204" y="1606658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Flair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2825F-9214-4293-8F0C-47DFE8413299}"/>
              </a:ext>
            </a:extLst>
          </p:cNvPr>
          <p:cNvSpPr txBox="1"/>
          <p:nvPr/>
        </p:nvSpPr>
        <p:spPr>
          <a:xfrm>
            <a:off x="9030336" y="1565807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Segmentation</a:t>
            </a:r>
          </a:p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94EAE01-5701-4CC0-A530-A8C5EFEBD2E6}"/>
              </a:ext>
            </a:extLst>
          </p:cNvPr>
          <p:cNvSpPr/>
          <p:nvPr/>
        </p:nvSpPr>
        <p:spPr>
          <a:xfrm>
            <a:off x="4629214" y="2171391"/>
            <a:ext cx="1255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14579620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0E2D81-FB09-4D30-BF70-EE155693F65C}"/>
              </a:ext>
            </a:extLst>
          </p:cNvPr>
          <p:cNvSpPr txBox="1"/>
          <p:nvPr/>
        </p:nvSpPr>
        <p:spPr>
          <a:xfrm>
            <a:off x="4865460" y="1642751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Subject ID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D74A7A-EAD4-42B1-B255-FFF21A2EBAE4}"/>
              </a:ext>
            </a:extLst>
          </p:cNvPr>
          <p:cNvSpPr/>
          <p:nvPr/>
        </p:nvSpPr>
        <p:spPr>
          <a:xfrm>
            <a:off x="4629214" y="3163968"/>
            <a:ext cx="1255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17402255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21882A1-B4A6-4C4A-9D7F-65168888E536}"/>
              </a:ext>
            </a:extLst>
          </p:cNvPr>
          <p:cNvSpPr/>
          <p:nvPr/>
        </p:nvSpPr>
        <p:spPr>
          <a:xfrm>
            <a:off x="4629214" y="4156545"/>
            <a:ext cx="1255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25191013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1348BF-50DC-40B1-A28F-838690F8436A}"/>
              </a:ext>
            </a:extLst>
          </p:cNvPr>
          <p:cNvSpPr/>
          <p:nvPr/>
        </p:nvSpPr>
        <p:spPr>
          <a:xfrm>
            <a:off x="4629214" y="5143811"/>
            <a:ext cx="1255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25483976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A70F4C-6EDF-4F00-B3C5-CF304E11991F}"/>
              </a:ext>
            </a:extLst>
          </p:cNvPr>
          <p:cNvSpPr/>
          <p:nvPr/>
        </p:nvSpPr>
        <p:spPr>
          <a:xfrm>
            <a:off x="4629214" y="6141700"/>
            <a:ext cx="1255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26922133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80BF998-03E5-4F05-92C0-73A2F8113551}"/>
              </a:ext>
            </a:extLst>
          </p:cNvPr>
          <p:cNvSpPr/>
          <p:nvPr/>
        </p:nvSpPr>
        <p:spPr>
          <a:xfrm>
            <a:off x="10299499" y="1981642"/>
            <a:ext cx="216024" cy="189749"/>
          </a:xfrm>
          <a:prstGeom prst="rect">
            <a:avLst/>
          </a:prstGeom>
          <a:solidFill>
            <a:srgbClr val="00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3608FA-B147-45F4-A1A4-FADC23C1AEAC}"/>
              </a:ext>
            </a:extLst>
          </p:cNvPr>
          <p:cNvSpPr/>
          <p:nvPr/>
        </p:nvSpPr>
        <p:spPr>
          <a:xfrm>
            <a:off x="10299499" y="2370334"/>
            <a:ext cx="216024" cy="189749"/>
          </a:xfrm>
          <a:prstGeom prst="rect">
            <a:avLst/>
          </a:prstGeom>
          <a:solidFill>
            <a:srgbClr val="00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3845F16-1621-45ED-A52B-9D2C3411BB1C}"/>
              </a:ext>
            </a:extLst>
          </p:cNvPr>
          <p:cNvSpPr/>
          <p:nvPr/>
        </p:nvSpPr>
        <p:spPr>
          <a:xfrm>
            <a:off x="10299499" y="2759026"/>
            <a:ext cx="216024" cy="189749"/>
          </a:xfrm>
          <a:prstGeom prst="rect">
            <a:avLst/>
          </a:prstGeom>
          <a:solidFill>
            <a:srgbClr val="8FF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C26182-DCF3-42E4-BC01-8282DE2FD43F}"/>
              </a:ext>
            </a:extLst>
          </p:cNvPr>
          <p:cNvSpPr/>
          <p:nvPr/>
        </p:nvSpPr>
        <p:spPr>
          <a:xfrm>
            <a:off x="10299499" y="3147718"/>
            <a:ext cx="216024" cy="189749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146F07F-D514-4D9B-B427-CF42F0A6D264}"/>
              </a:ext>
            </a:extLst>
          </p:cNvPr>
          <p:cNvSpPr/>
          <p:nvPr/>
        </p:nvSpPr>
        <p:spPr>
          <a:xfrm>
            <a:off x="10299499" y="3536410"/>
            <a:ext cx="216024" cy="189749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A1F962-1669-461D-A202-B1A7CBC86287}"/>
              </a:ext>
            </a:extLst>
          </p:cNvPr>
          <p:cNvSpPr txBox="1"/>
          <p:nvPr/>
        </p:nvSpPr>
        <p:spPr>
          <a:xfrm>
            <a:off x="10566373" y="1953405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Everything else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E9459F-69B9-4058-8DB7-3C61D9DF1828}"/>
              </a:ext>
            </a:extLst>
          </p:cNvPr>
          <p:cNvSpPr txBox="1"/>
          <p:nvPr/>
        </p:nvSpPr>
        <p:spPr>
          <a:xfrm>
            <a:off x="10566373" y="2342097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Necrosis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2C10AF-B624-454B-8012-EFC7D8DB8916}"/>
              </a:ext>
            </a:extLst>
          </p:cNvPr>
          <p:cNvSpPr txBox="1"/>
          <p:nvPr/>
        </p:nvSpPr>
        <p:spPr>
          <a:xfrm>
            <a:off x="10566373" y="2730789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Edema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805A8C-2954-4553-835C-E4173D0FF5A0}"/>
              </a:ext>
            </a:extLst>
          </p:cNvPr>
          <p:cNvSpPr txBox="1"/>
          <p:nvPr/>
        </p:nvSpPr>
        <p:spPr>
          <a:xfrm>
            <a:off x="10566373" y="311948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Non-enhancing tumor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8DD74FA-221F-47AB-8A4A-3BBDADDD21F5}"/>
              </a:ext>
            </a:extLst>
          </p:cNvPr>
          <p:cNvSpPr txBox="1"/>
          <p:nvPr/>
        </p:nvSpPr>
        <p:spPr>
          <a:xfrm>
            <a:off x="10566373" y="3508173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Enhancing tumor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86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Brain tumor segmentation</a:t>
            </a:r>
            <a:endParaRPr lang="ko-KR" altLang="en-US" sz="66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Segmentation result</a:t>
            </a:r>
          </a:p>
          <a:p>
            <a:pPr lvl="1"/>
            <a:r>
              <a:rPr lang="en-US" altLang="ko-KR" dirty="0"/>
              <a:t>Seoul National University Hospital  data for test</a:t>
            </a:r>
          </a:p>
          <a:p>
            <a:pPr lvl="1"/>
            <a:r>
              <a:rPr lang="en-US" altLang="ko-KR" dirty="0"/>
              <a:t>Segmentation probability for each four tumor types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19FA61-3BED-48EA-9083-5FE197916E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6" t="20334" r="18535" b="26842"/>
          <a:stretch/>
        </p:blipFill>
        <p:spPr>
          <a:xfrm>
            <a:off x="2600201" y="3337637"/>
            <a:ext cx="7330967" cy="14457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E0944D-0E91-48B3-9D61-1333958BAB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6" t="36709" r="18535" b="40838"/>
          <a:stretch/>
        </p:blipFill>
        <p:spPr>
          <a:xfrm>
            <a:off x="2600202" y="4665183"/>
            <a:ext cx="733096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9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11385</TotalTime>
  <Words>242</Words>
  <Application>Microsoft Office PowerPoint</Application>
  <PresentationFormat>와이드스크린</PresentationFormat>
  <Paragraphs>96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Calibri</vt:lpstr>
      <vt:lpstr>Times New Roman</vt:lpstr>
      <vt:lpstr>Office 테마</vt:lpstr>
      <vt:lpstr>뇌종양 치료 및 예후예측을 위한  인공지능기반 영상분석 기술개발</vt:lpstr>
      <vt:lpstr>Brain tumor segmentation</vt:lpstr>
      <vt:lpstr>Brain tumor segmentation Co-registration</vt:lpstr>
      <vt:lpstr>Brain tumor segmentation</vt:lpstr>
      <vt:lpstr>Brain tumor segmentation</vt:lpstr>
      <vt:lpstr>Brain tumor segmentation</vt:lpstr>
      <vt:lpstr>Brain tumor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BII workshop</dc:title>
  <dc:creator>Jeonghun Kim</dc:creator>
  <cp:lastModifiedBy>Doohwan Son</cp:lastModifiedBy>
  <cp:revision>409</cp:revision>
  <dcterms:created xsi:type="dcterms:W3CDTF">2018-12-05T06:07:16Z</dcterms:created>
  <dcterms:modified xsi:type="dcterms:W3CDTF">2019-09-20T13:33:25Z</dcterms:modified>
</cp:coreProperties>
</file>