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0"/>
  </p:notesMasterIdLst>
  <p:handoutMasterIdLst>
    <p:handoutMasterId r:id="rId41"/>
  </p:handoutMasterIdLst>
  <p:sldIdLst>
    <p:sldId id="288" r:id="rId3"/>
    <p:sldId id="464" r:id="rId4"/>
    <p:sldId id="431" r:id="rId5"/>
    <p:sldId id="488" r:id="rId6"/>
    <p:sldId id="478" r:id="rId7"/>
    <p:sldId id="432" r:id="rId8"/>
    <p:sldId id="483" r:id="rId9"/>
    <p:sldId id="436" r:id="rId10"/>
    <p:sldId id="482" r:id="rId11"/>
    <p:sldId id="466" r:id="rId12"/>
    <p:sldId id="491" r:id="rId13"/>
    <p:sldId id="492" r:id="rId14"/>
    <p:sldId id="467" r:id="rId15"/>
    <p:sldId id="479" r:id="rId16"/>
    <p:sldId id="481" r:id="rId17"/>
    <p:sldId id="440" r:id="rId18"/>
    <p:sldId id="441" r:id="rId19"/>
    <p:sldId id="444" r:id="rId20"/>
    <p:sldId id="448" r:id="rId21"/>
    <p:sldId id="504" r:id="rId22"/>
    <p:sldId id="502" r:id="rId23"/>
    <p:sldId id="500" r:id="rId24"/>
    <p:sldId id="469" r:id="rId25"/>
    <p:sldId id="442" r:id="rId26"/>
    <p:sldId id="487" r:id="rId27"/>
    <p:sldId id="493" r:id="rId28"/>
    <p:sldId id="495" r:id="rId29"/>
    <p:sldId id="494" r:id="rId30"/>
    <p:sldId id="505" r:id="rId31"/>
    <p:sldId id="496" r:id="rId32"/>
    <p:sldId id="497" r:id="rId33"/>
    <p:sldId id="506" r:id="rId34"/>
    <p:sldId id="498" r:id="rId35"/>
    <p:sldId id="501" r:id="rId36"/>
    <p:sldId id="503" r:id="rId37"/>
    <p:sldId id="484" r:id="rId38"/>
    <p:sldId id="276" r:id="rId39"/>
  </p:sldIdLst>
  <p:sldSz cx="9144000" cy="7183438"/>
  <p:notesSz cx="7099300" cy="10234613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CCFF"/>
    <a:srgbClr val="99CCFF"/>
    <a:srgbClr val="FFFFFF"/>
    <a:srgbClr val="FFCCCC"/>
    <a:srgbClr val="6699FF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0738" autoAdjust="0"/>
  </p:normalViewPr>
  <p:slideViewPr>
    <p:cSldViewPr>
      <p:cViewPr varScale="1">
        <p:scale>
          <a:sx n="62" d="100"/>
          <a:sy n="62" d="100"/>
        </p:scale>
        <p:origin x="272" y="44"/>
      </p:cViewPr>
      <p:guideLst>
        <p:guide orient="horz" pos="226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6"/>
    </p:cViewPr>
  </p:sorterViewPr>
  <p:notesViewPr>
    <p:cSldViewPr>
      <p:cViewPr varScale="1">
        <p:scale>
          <a:sx n="81" d="100"/>
          <a:sy n="81" d="100"/>
        </p:scale>
        <p:origin x="-138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0B201361-B071-4DFF-9E60-853B66FAB1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1CC7ECBB-D32C-4171-80CF-6153B23619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4020" name="Rectangle 4">
            <a:extLst>
              <a:ext uri="{FF2B5EF4-FFF2-40B4-BE49-F238E27FC236}">
                <a16:creationId xmlns:a16="http://schemas.microsoft.com/office/drawing/2014/main" id="{1F36A3B7-5595-4306-A3F4-C5AF54A5E33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4021" name="Rectangle 5">
            <a:extLst>
              <a:ext uri="{FF2B5EF4-FFF2-40B4-BE49-F238E27FC236}">
                <a16:creationId xmlns:a16="http://schemas.microsoft.com/office/drawing/2014/main" id="{F41E9C09-B1AD-4272-92E1-D79667E9EC2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9B8CF015-F003-438C-BF06-F0CC7AD673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8BCC1AB4-2EB5-419C-8C5A-6CB78F3602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53080BC4-C9F4-4A2E-B052-238E07AF0F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F4D202A-7FCD-44CF-9D76-EB841ECE2B5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8075" y="768350"/>
            <a:ext cx="48847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1189" name="Rectangle 5">
            <a:extLst>
              <a:ext uri="{FF2B5EF4-FFF2-40B4-BE49-F238E27FC236}">
                <a16:creationId xmlns:a16="http://schemas.microsoft.com/office/drawing/2014/main" id="{0186BA6D-4A6E-48A0-9A41-5EEBA2F8387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1190" name="Rectangle 6">
            <a:extLst>
              <a:ext uri="{FF2B5EF4-FFF2-40B4-BE49-F238E27FC236}">
                <a16:creationId xmlns:a16="http://schemas.microsoft.com/office/drawing/2014/main" id="{CE03D705-B1CF-4BF0-AFE9-F5F97D2909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1" name="Rectangle 7">
            <a:extLst>
              <a:ext uri="{FF2B5EF4-FFF2-40B4-BE49-F238E27FC236}">
                <a16:creationId xmlns:a16="http://schemas.microsoft.com/office/drawing/2014/main" id="{72CCAFF2-BA1B-4098-AA1F-F3281F104C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EBB89B0D-929F-46D5-A2CA-637D22408C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2D43FF4-6F30-4446-955B-7A587BEC33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BF33010-FBB9-4F88-B44C-22BBBD69743D}" type="slidenum">
              <a:rPr lang="zh-CN" altLang="en-US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FE86D74-203D-4AB6-AC69-80DE458F16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C1E7BD1-0C38-4981-BCC6-00012A23C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通常是程序的某部分与一个特定的事件或资源联系了在一起，</a:t>
            </a:r>
          </a:p>
          <a:p>
            <a:pPr eaLnBrk="1" hangingPunct="1"/>
            <a:r>
              <a:rPr lang="zh-CN" altLang="en-US"/>
              <a:t>而你又不想让这种联系阻碍程序其余部分运行。</a:t>
            </a:r>
          </a:p>
          <a:p>
            <a:pPr eaLnBrk="1" hangingPunct="1"/>
            <a:r>
              <a:rPr lang="zh-CN" altLang="en-US"/>
              <a:t>可以创建一个与事件或资源关联的线程，并且让此线程独立于主线程运行。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FC9B2883-BA2C-4AC4-868A-858538398A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BAA76C-A997-4CCC-AEC7-EEAE2C1D57DA}" type="slidenum">
              <a:rPr lang="zh-CN" altLang="en-US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F5D6CD3-CD70-4C2F-8584-D6E2D8B62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C260B7E-D128-4C56-8647-AFA31EE32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通常是程序的某部分与一个特定的事件或资源联系了在一起，</a:t>
            </a:r>
          </a:p>
          <a:p>
            <a:pPr eaLnBrk="1" hangingPunct="1"/>
            <a:r>
              <a:rPr lang="zh-CN" altLang="en-US"/>
              <a:t>而你又不想让这种联系阻碍程序其余部分运行。</a:t>
            </a:r>
          </a:p>
          <a:p>
            <a:pPr eaLnBrk="1" hangingPunct="1"/>
            <a:r>
              <a:rPr lang="zh-CN" altLang="en-US"/>
              <a:t>可以创建一个与事件或资源关联的线程，并且让此线程独立于主线程运行。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EB27D2A-65D6-42E4-AB11-CDFDF118E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5072EB-296C-4E80-83B2-3DC205B2022F}" type="slidenum">
              <a:rPr lang="zh-CN" altLang="en-US" sz="1300" smtClean="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00977A8-1112-4CAB-AA22-68D96E74C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39F9F26-2327-46D2-A97A-070A16E4F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迅驰 约</a:t>
            </a:r>
            <a:r>
              <a:rPr lang="en-US" altLang="zh-CN"/>
              <a:t>500 MFLOPS</a:t>
            </a:r>
            <a:r>
              <a:rPr lang="zh-CN" altLang="en-US"/>
              <a:t>（</a:t>
            </a:r>
            <a:r>
              <a:rPr lang="en-US" altLang="zh-CN"/>
              <a:t>MFLOPS </a:t>
            </a:r>
            <a:r>
              <a:rPr lang="zh-CN" altLang="en-US"/>
              <a:t>每秒一百万次） ：超过每秒一亿次浮点数运算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AC91F5D9-66E8-48D2-9CAC-9FB52DEE1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64BDFB5A-212D-4EC3-B86B-C7C427050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实际开发过程中几乎都是用实现</a:t>
            </a:r>
            <a:r>
              <a:rPr lang="en-US" altLang="zh-CN"/>
              <a:t>Runnable</a:t>
            </a:r>
            <a:r>
              <a:rPr lang="zh-CN" altLang="en-US"/>
              <a:t>接口的方法，原因很简单，</a:t>
            </a:r>
            <a:r>
              <a:rPr lang="en-US" altLang="zh-CN"/>
              <a:t>Java</a:t>
            </a:r>
            <a:r>
              <a:rPr lang="zh-CN" altLang="en-US"/>
              <a:t>不支持多继承，只有使用实现多接口的方法才能让线程“继承”更多的基础。</a:t>
            </a: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4D3CAD20-8462-4A19-BE3E-EFDD02278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1A1CBD-58FA-4A71-A7D8-28965AE6785F}" type="slidenum">
              <a:rPr lang="zh-CN" altLang="en-US" sz="1300" smtClean="0"/>
              <a:pPr>
                <a:spcBef>
                  <a:spcPct val="0"/>
                </a:spcBef>
              </a:pPr>
              <a:t>18</a:t>
            </a:fld>
            <a:endParaRPr lang="en-US" altLang="zh-C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96" descr="01_back">
            <a:extLst>
              <a:ext uri="{FF2B5EF4-FFF2-40B4-BE49-F238E27FC236}">
                <a16:creationId xmlns:a16="http://schemas.microsoft.com/office/drawing/2014/main" id="{08F1C5D3-FAA4-4964-BF37-CA0CDC3F56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88925"/>
            <a:ext cx="4876800" cy="661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02">
            <a:extLst>
              <a:ext uri="{FF2B5EF4-FFF2-40B4-BE49-F238E27FC236}">
                <a16:creationId xmlns:a16="http://schemas.microsoft.com/office/drawing/2014/main" id="{30C27855-C481-448D-AAA9-E019D7618E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9550" y="279400"/>
            <a:ext cx="8705850" cy="6624638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6" name="Picture 903" descr="javalogo52x88">
            <a:extLst>
              <a:ext uri="{FF2B5EF4-FFF2-40B4-BE49-F238E27FC236}">
                <a16:creationId xmlns:a16="http://schemas.microsoft.com/office/drawing/2014/main" id="{41A0A443-2A7C-49EC-A7EE-59A57881E4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38" y="306388"/>
            <a:ext cx="68738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06" descr="04_icon_f">
            <a:extLst>
              <a:ext uri="{FF2B5EF4-FFF2-40B4-BE49-F238E27FC236}">
                <a16:creationId xmlns:a16="http://schemas.microsoft.com/office/drawing/2014/main" id="{1D62ACAB-C9C9-45B5-A126-2E98B2C3E6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365500"/>
            <a:ext cx="1584325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jsjlogo">
            <a:extLst>
              <a:ext uri="{FF2B5EF4-FFF2-40B4-BE49-F238E27FC236}">
                <a16:creationId xmlns:a16="http://schemas.microsoft.com/office/drawing/2014/main" id="{8A31A072-6464-4D95-B1BF-1E8C4C84CF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520700"/>
            <a:ext cx="10302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HFUT_LOGO">
            <a:extLst>
              <a:ext uri="{FF2B5EF4-FFF2-40B4-BE49-F238E27FC236}">
                <a16:creationId xmlns:a16="http://schemas.microsoft.com/office/drawing/2014/main" id="{538823AF-97F2-46F8-8EAE-A6437745DE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96888"/>
            <a:ext cx="8588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69" name="Rectangle 897"/>
          <p:cNvSpPr>
            <a:spLocks noGrp="1" noChangeArrowheads="1"/>
          </p:cNvSpPr>
          <p:nvPr>
            <p:ph type="ctrTitle"/>
          </p:nvPr>
        </p:nvSpPr>
        <p:spPr>
          <a:xfrm>
            <a:off x="3810000" y="4243388"/>
            <a:ext cx="4648200" cy="398462"/>
          </a:xfrm>
        </p:spPr>
        <p:txBody>
          <a:bodyPr/>
          <a:lstStyle>
            <a:lvl1pPr>
              <a:defRPr>
                <a:solidFill>
                  <a:srgbClr val="0066FF"/>
                </a:solidFill>
                <a:ea typeface="华文新魏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970" name="Rectangle 898"/>
          <p:cNvSpPr>
            <a:spLocks noGrp="1" noChangeArrowheads="1"/>
          </p:cNvSpPr>
          <p:nvPr>
            <p:ph type="subTitle" idx="1"/>
          </p:nvPr>
        </p:nvSpPr>
        <p:spPr>
          <a:xfrm>
            <a:off x="3817938" y="3743325"/>
            <a:ext cx="3562350" cy="442913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1600" b="1">
                <a:solidFill>
                  <a:srgbClr val="6699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" name="Rectangle 899">
            <a:extLst>
              <a:ext uri="{FF2B5EF4-FFF2-40B4-BE49-F238E27FC236}">
                <a16:creationId xmlns:a16="http://schemas.microsoft.com/office/drawing/2014/main" id="{03264B15-B386-44C8-BCBF-7E3EDB847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228600" y="6927850"/>
            <a:ext cx="2133600" cy="2555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3B2E4C4-3222-475A-A073-ABB740FED3F5}" type="datetime1">
              <a:rPr lang="zh-CN" altLang="en-US"/>
              <a:pPr>
                <a:defRPr/>
              </a:pPr>
              <a:t>2023/3/28</a:t>
            </a:fld>
            <a:endParaRPr lang="en-US" altLang="zh-CN"/>
          </a:p>
        </p:txBody>
      </p:sp>
      <p:sp>
        <p:nvSpPr>
          <p:cNvPr id="13" name="Rectangle 900">
            <a:extLst>
              <a:ext uri="{FF2B5EF4-FFF2-40B4-BE49-F238E27FC236}">
                <a16:creationId xmlns:a16="http://schemas.microsoft.com/office/drawing/2014/main" id="{B165872E-9CF9-457D-8CB5-39940FD672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200400" y="6927850"/>
            <a:ext cx="2895600" cy="2555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 i="0">
                <a:solidFill>
                  <a:srgbClr val="000000"/>
                </a:solidFill>
                <a:effectLst/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901">
            <a:extLst>
              <a:ext uri="{FF2B5EF4-FFF2-40B4-BE49-F238E27FC236}">
                <a16:creationId xmlns:a16="http://schemas.microsoft.com/office/drawing/2014/main" id="{95F37D21-315F-4775-AA2E-28515184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781800" y="6927850"/>
            <a:ext cx="2133600" cy="2555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60F9B84-E4CA-419D-99CD-4F30D3C62A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3298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113202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184150"/>
            <a:ext cx="2178050" cy="6575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7488" y="184150"/>
            <a:ext cx="6381750" cy="6575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7494382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84150"/>
            <a:ext cx="6192837" cy="573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17488" y="801688"/>
            <a:ext cx="8712200" cy="2901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7488" y="3856038"/>
            <a:ext cx="8712200" cy="29035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757313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688663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616450"/>
            <a:ext cx="7772400" cy="14255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044825"/>
            <a:ext cx="7772400" cy="15716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4382519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7488" y="801688"/>
            <a:ext cx="4279900" cy="595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801688"/>
            <a:ext cx="4279900" cy="595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81926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969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669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78063"/>
            <a:ext cx="4040188" cy="4138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669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78063"/>
            <a:ext cx="4041775" cy="4138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436372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799684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6527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3008313" cy="1217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85750"/>
            <a:ext cx="5111750" cy="6130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03363"/>
            <a:ext cx="3008313" cy="49133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8983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561538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029200"/>
            <a:ext cx="5486400" cy="5921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41350"/>
            <a:ext cx="5486400" cy="4310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621338"/>
            <a:ext cx="5486400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066387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537543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1638" y="184150"/>
            <a:ext cx="2178050" cy="6575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7488" y="184150"/>
            <a:ext cx="6381750" cy="6575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63786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616450"/>
            <a:ext cx="7772400" cy="14255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044825"/>
            <a:ext cx="7772400" cy="15716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54843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7488" y="801688"/>
            <a:ext cx="4279900" cy="595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88" y="801688"/>
            <a:ext cx="4279900" cy="5957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7391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969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8138"/>
            <a:ext cx="4040188" cy="669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78063"/>
            <a:ext cx="4040188" cy="4138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08138"/>
            <a:ext cx="4041775" cy="669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78063"/>
            <a:ext cx="4041775" cy="41386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56487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7079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892401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3008313" cy="1217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85750"/>
            <a:ext cx="5111750" cy="61309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503363"/>
            <a:ext cx="3008313" cy="49133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383234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5029200"/>
            <a:ext cx="5486400" cy="5921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41350"/>
            <a:ext cx="5486400" cy="4310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621338"/>
            <a:ext cx="5486400" cy="844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73995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4">
            <a:extLst>
              <a:ext uri="{FF2B5EF4-FFF2-40B4-BE49-F238E27FC236}">
                <a16:creationId xmlns:a16="http://schemas.microsoft.com/office/drawing/2014/main" id="{146755BE-50E7-4A25-998E-B7F81E7C4F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" y="273050"/>
            <a:ext cx="7131050" cy="338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348C92-CAD7-472E-8D64-894FF5EE3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217488" y="801688"/>
            <a:ext cx="8712200" cy="595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3076" name="Text Box 920">
            <a:extLst>
              <a:ext uri="{FF2B5EF4-FFF2-40B4-BE49-F238E27FC236}">
                <a16:creationId xmlns:a16="http://schemas.microsoft.com/office/drawing/2014/main" id="{2F42421D-ED0A-4921-B2F9-76E80B176F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59113" y="6796088"/>
            <a:ext cx="2592387" cy="369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9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合肥工业大学 </a:t>
            </a:r>
          </a:p>
          <a:p>
            <a:pPr algn="ctr">
              <a:defRPr/>
            </a:pPr>
            <a:r>
              <a:rPr lang="zh-CN" altLang="en-US" sz="9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信息工程系</a:t>
            </a:r>
            <a:endParaRPr lang="zh-CN" altLang="en-US" sz="900" dirty="0"/>
          </a:p>
        </p:txBody>
      </p:sp>
      <p:sp>
        <p:nvSpPr>
          <p:cNvPr id="1945" name="Text Box 921">
            <a:extLst>
              <a:ext uri="{FF2B5EF4-FFF2-40B4-BE49-F238E27FC236}">
                <a16:creationId xmlns:a16="http://schemas.microsoft.com/office/drawing/2014/main" id="{CB4057F5-8985-48F9-A1F6-73453D5E79E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363" y="6794500"/>
            <a:ext cx="1296987" cy="334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12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Page</a:t>
            </a:r>
            <a:r>
              <a:rPr lang="en-US" altLang="zh-CN" sz="1200">
                <a:solidFill>
                  <a:srgbClr val="6876E7"/>
                </a:solidFill>
                <a:latin typeface="HelveticaNeue LightExt" pitchFamily="34" charset="0"/>
                <a:ea typeface="MS PGothic" panose="020B0600070205080204" pitchFamily="34" charset="-128"/>
              </a:rPr>
              <a:t> </a:t>
            </a:r>
            <a:r>
              <a:rPr lang="en-US" altLang="ja-JP" sz="1600">
                <a:solidFill>
                  <a:srgbClr val="FF9900"/>
                </a:solidFill>
                <a:latin typeface="HelveticaNeue LightExt" pitchFamily="34" charset="0"/>
                <a:ea typeface="MS PGothic" panose="020B0600070205080204" pitchFamily="34" charset="-128"/>
              </a:rPr>
              <a:t> </a:t>
            </a:r>
            <a:fld id="{A8D29260-7658-4E47-BA43-46B186E05D1B}" type="slidenum">
              <a:rPr lang="en-US" altLang="ja-JP" sz="1600" b="1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Neue LightExt" pitchFamily="34" charset="0"/>
                <a:ea typeface="MS PGothic" panose="020B0600070205080204" pitchFamily="34" charset="-128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Neue LightExt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12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/ 36</a:t>
            </a:r>
            <a:endParaRPr lang="zh-CN" altLang="en-US" sz="1200" b="1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30" name="Picture 925" descr="01_back_b">
            <a:extLst>
              <a:ext uri="{FF2B5EF4-FFF2-40B4-BE49-F238E27FC236}">
                <a16:creationId xmlns:a16="http://schemas.microsoft.com/office/drawing/2014/main" id="{E19E495F-FFA7-4867-9E1A-C260A65D2D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lum bright="24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3" y="514350"/>
            <a:ext cx="1044575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1" name="Group 928">
            <a:extLst>
              <a:ext uri="{FF2B5EF4-FFF2-40B4-BE49-F238E27FC236}">
                <a16:creationId xmlns:a16="http://schemas.microsoft.com/office/drawing/2014/main" id="{4495F7CD-2AB5-478E-8A3C-12F3EA96B1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2088" y="168275"/>
            <a:ext cx="8791575" cy="6634163"/>
            <a:chOff x="121" y="106"/>
            <a:chExt cx="5538" cy="4179"/>
          </a:xfrm>
        </p:grpSpPr>
        <p:sp>
          <p:nvSpPr>
            <p:cNvPr id="1036" name="Rectangle 923">
              <a:extLst>
                <a:ext uri="{FF2B5EF4-FFF2-40B4-BE49-F238E27FC236}">
                  <a16:creationId xmlns:a16="http://schemas.microsoft.com/office/drawing/2014/main" id="{0CFD7E32-E062-4C6D-979D-B802062CF0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" y="312"/>
              <a:ext cx="5538" cy="3973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1"/>
            </a:p>
          </p:txBody>
        </p:sp>
        <p:sp>
          <p:nvSpPr>
            <p:cNvPr id="1037" name="Rectangle 926">
              <a:extLst>
                <a:ext uri="{FF2B5EF4-FFF2-40B4-BE49-F238E27FC236}">
                  <a16:creationId xmlns:a16="http://schemas.microsoft.com/office/drawing/2014/main" id="{39AA9F7C-EADF-40A0-ACB6-1FF78CD045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5" y="238"/>
              <a:ext cx="4128" cy="1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pic>
          <p:nvPicPr>
            <p:cNvPr id="1038" name="Picture 924" descr="01_icon">
              <a:extLst>
                <a:ext uri="{FF2B5EF4-FFF2-40B4-BE49-F238E27FC236}">
                  <a16:creationId xmlns:a16="http://schemas.microsoft.com/office/drawing/2014/main" id="{E59BAEED-6ADC-4D0F-8CB7-4355BA2D116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0" y="106"/>
              <a:ext cx="381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2" name="Line 922">
            <a:extLst>
              <a:ext uri="{FF2B5EF4-FFF2-40B4-BE49-F238E27FC236}">
                <a16:creationId xmlns:a16="http://schemas.microsoft.com/office/drawing/2014/main" id="{A3830692-A4CF-4DF5-89F9-EA74E80547A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2138" y="346075"/>
            <a:ext cx="0" cy="30003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2">
            <a:extLst>
              <a:ext uri="{FF2B5EF4-FFF2-40B4-BE49-F238E27FC236}">
                <a16:creationId xmlns:a16="http://schemas.microsoft.com/office/drawing/2014/main" id="{4728E9A1-E851-4F39-99E1-4046C3401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684213" y="184150"/>
            <a:ext cx="6192837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4" name="Rectangle 930">
            <a:extLst>
              <a:ext uri="{FF2B5EF4-FFF2-40B4-BE49-F238E27FC236}">
                <a16:creationId xmlns:a16="http://schemas.microsoft.com/office/drawing/2014/main" id="{2027B074-ABDD-4E33-AFCE-1338480CBC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35600" y="6472238"/>
            <a:ext cx="338455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55" name="Rectangle 931">
            <a:extLst>
              <a:ext uri="{FF2B5EF4-FFF2-40B4-BE49-F238E27FC236}">
                <a16:creationId xmlns:a16="http://schemas.microsoft.com/office/drawing/2014/main" id="{A4B72737-9D08-46C9-9522-2D56616AB0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19700" y="6599238"/>
            <a:ext cx="3384550" cy="33496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华文楷体" panose="02010600040101010101" pitchFamily="2" charset="-122"/>
              </a:rPr>
              <a:t>    C</a:t>
            </a:r>
            <a:r>
              <a:rPr lang="en-US" altLang="en-US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华文楷体" panose="02010600040101010101" pitchFamily="2" charset="-122"/>
              </a:rPr>
              <a:t>hapter</a:t>
            </a:r>
            <a:r>
              <a:rPr lang="en-US" altLang="zh-CN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华文楷体" panose="02010600040101010101" pitchFamily="2" charset="-122"/>
              </a:rPr>
              <a:t>12  </a:t>
            </a:r>
            <a:r>
              <a:rPr lang="zh-CN" altLang="en-US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华文楷体" panose="02010600040101010101" pitchFamily="2" charset="-122"/>
              </a:rPr>
              <a:t>多线程程序设计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楷体_GB2312" pitchFamily="49" charset="-122"/>
        </a:defRPr>
      </a:lvl9pPr>
    </p:titleStyle>
    <p:bodyStyle>
      <a:lvl1pPr marL="444500" indent="-444500" algn="l" rtl="0" eaLnBrk="0" fontAlgn="base" hangingPunct="0">
        <a:lnSpc>
          <a:spcPct val="120000"/>
        </a:lnSpc>
        <a:spcBef>
          <a:spcPct val="15000"/>
        </a:spcBef>
        <a:spcAft>
          <a:spcPct val="0"/>
        </a:spcAft>
        <a:buClr>
          <a:srgbClr val="CC0099"/>
        </a:buClr>
        <a:buFont typeface="Wingdings" panose="05000000000000000000" pitchFamily="2" charset="2"/>
        <a:buChar char="¢"/>
        <a:defRPr sz="2400">
          <a:solidFill>
            <a:srgbClr val="080808"/>
          </a:solidFill>
          <a:latin typeface="+mn-lt"/>
          <a:ea typeface="黑体" pitchFamily="2" charset="-122"/>
          <a:cs typeface="+mn-cs"/>
        </a:defRPr>
      </a:lvl1pPr>
      <a:lvl2pPr marL="909638" indent="-285750" algn="l" rtl="0" eaLnBrk="0" fontAlgn="base" hangingPunct="0">
        <a:lnSpc>
          <a:spcPct val="110000"/>
        </a:lnSpc>
        <a:spcBef>
          <a:spcPct val="15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rgbClr val="080808"/>
          </a:solidFill>
          <a:latin typeface="+mn-lt"/>
          <a:ea typeface="黑体" pitchFamily="2" charset="-122"/>
        </a:defRPr>
      </a:lvl2pPr>
      <a:lvl3pPr marL="1317625" indent="-228600" algn="l" rtl="0" eaLnBrk="0" fontAlgn="base" hangingPunct="0">
        <a:lnSpc>
          <a:spcPct val="110000"/>
        </a:lnSpc>
        <a:spcBef>
          <a:spcPct val="15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80808"/>
          </a:solidFill>
          <a:latin typeface="+mn-lt"/>
          <a:ea typeface="黑体" pitchFamily="2" charset="-122"/>
        </a:defRPr>
      </a:lvl3pPr>
      <a:lvl4pPr marL="1725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华文中宋" pitchFamily="2" charset="-122"/>
        </a:defRPr>
      </a:lvl4pPr>
      <a:lvl5pPr marL="2133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中宋" pitchFamily="2" charset="-122"/>
        </a:defRPr>
      </a:lvl5pPr>
      <a:lvl6pPr marL="2590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中宋" pitchFamily="2" charset="-122"/>
        </a:defRPr>
      </a:lvl6pPr>
      <a:lvl7pPr marL="3048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中宋" pitchFamily="2" charset="-122"/>
        </a:defRPr>
      </a:lvl7pPr>
      <a:lvl8pPr marL="3505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中宋" pitchFamily="2" charset="-122"/>
        </a:defRPr>
      </a:lvl8pPr>
      <a:lvl9pPr marL="3962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4">
            <a:extLst>
              <a:ext uri="{FF2B5EF4-FFF2-40B4-BE49-F238E27FC236}">
                <a16:creationId xmlns:a16="http://schemas.microsoft.com/office/drawing/2014/main" id="{92740D21-83E1-4065-B3EB-4BCAA3B6366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940425" y="6608763"/>
            <a:ext cx="2592388" cy="198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51" name="Rectangle 45">
            <a:extLst>
              <a:ext uri="{FF2B5EF4-FFF2-40B4-BE49-F238E27FC236}">
                <a16:creationId xmlns:a16="http://schemas.microsoft.com/office/drawing/2014/main" id="{FDD5D533-D4E9-4266-B5AD-01A57A6E8FD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9600" y="273050"/>
            <a:ext cx="7131050" cy="338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1118" name="Rectangle 46">
            <a:extLst>
              <a:ext uri="{FF2B5EF4-FFF2-40B4-BE49-F238E27FC236}">
                <a16:creationId xmlns:a16="http://schemas.microsoft.com/office/drawing/2014/main" id="{05DE9AC9-D5D4-4138-BF62-17A719864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217488" y="801688"/>
            <a:ext cx="8712200" cy="595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2053" name="Group 57">
            <a:extLst>
              <a:ext uri="{FF2B5EF4-FFF2-40B4-BE49-F238E27FC236}">
                <a16:creationId xmlns:a16="http://schemas.microsoft.com/office/drawing/2014/main" id="{71204022-A8B3-4C75-BC46-F5726E8F373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2088" y="168275"/>
            <a:ext cx="8791575" cy="6634163"/>
            <a:chOff x="121" y="106"/>
            <a:chExt cx="5538" cy="4179"/>
          </a:xfrm>
        </p:grpSpPr>
        <p:sp>
          <p:nvSpPr>
            <p:cNvPr id="2061" name="Rectangle 49">
              <a:extLst>
                <a:ext uri="{FF2B5EF4-FFF2-40B4-BE49-F238E27FC236}">
                  <a16:creationId xmlns:a16="http://schemas.microsoft.com/office/drawing/2014/main" id="{F38647F6-B321-450E-9E84-1F1C34B799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" y="312"/>
              <a:ext cx="5538" cy="3973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b="1"/>
            </a:p>
          </p:txBody>
        </p:sp>
        <p:sp>
          <p:nvSpPr>
            <p:cNvPr id="2062" name="Rectangle 51">
              <a:extLst>
                <a:ext uri="{FF2B5EF4-FFF2-40B4-BE49-F238E27FC236}">
                  <a16:creationId xmlns:a16="http://schemas.microsoft.com/office/drawing/2014/main" id="{48CCBED1-9478-4F8D-A108-E81D475415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5" y="238"/>
              <a:ext cx="4128" cy="1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pic>
          <p:nvPicPr>
            <p:cNvPr id="2063" name="Picture 52" descr="01_icon">
              <a:extLst>
                <a:ext uri="{FF2B5EF4-FFF2-40B4-BE49-F238E27FC236}">
                  <a16:creationId xmlns:a16="http://schemas.microsoft.com/office/drawing/2014/main" id="{D08761B1-04D2-4D1B-B824-D981A1E6430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0" y="106"/>
              <a:ext cx="381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4" name="Line 53">
            <a:extLst>
              <a:ext uri="{FF2B5EF4-FFF2-40B4-BE49-F238E27FC236}">
                <a16:creationId xmlns:a16="http://schemas.microsoft.com/office/drawing/2014/main" id="{5DF3ECA3-6E53-41AF-AC09-6AEE0D545F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92138" y="346075"/>
            <a:ext cx="0" cy="300038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5" name="Picture 58" descr="javalogo52x88">
            <a:extLst>
              <a:ext uri="{FF2B5EF4-FFF2-40B4-BE49-F238E27FC236}">
                <a16:creationId xmlns:a16="http://schemas.microsoft.com/office/drawing/2014/main" id="{4651B88C-61D9-4BB0-BAB2-75896C184B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0" y="504825"/>
            <a:ext cx="5461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59">
            <a:extLst>
              <a:ext uri="{FF2B5EF4-FFF2-40B4-BE49-F238E27FC236}">
                <a16:creationId xmlns:a16="http://schemas.microsoft.com/office/drawing/2014/main" id="{03CD01F1-EEF7-456C-99D4-0949B2806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684213" y="184150"/>
            <a:ext cx="6192837" cy="5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105" name="Text Box 63">
            <a:extLst>
              <a:ext uri="{FF2B5EF4-FFF2-40B4-BE49-F238E27FC236}">
                <a16:creationId xmlns:a16="http://schemas.microsoft.com/office/drawing/2014/main" id="{7A53B926-BE02-4D99-86E8-6D0C1E9268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59113" y="6796088"/>
            <a:ext cx="2592387" cy="369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9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合肥工业大学 </a:t>
            </a:r>
          </a:p>
          <a:p>
            <a:pPr algn="ctr">
              <a:defRPr/>
            </a:pPr>
            <a:r>
              <a:rPr lang="zh-CN" altLang="en-US" sz="9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信息工程系</a:t>
            </a:r>
            <a:endParaRPr lang="zh-CN" altLang="en-US" sz="900" dirty="0"/>
          </a:p>
        </p:txBody>
      </p:sp>
      <p:sp>
        <p:nvSpPr>
          <p:cNvPr id="131142" name="Text Box 70">
            <a:extLst>
              <a:ext uri="{FF2B5EF4-FFF2-40B4-BE49-F238E27FC236}">
                <a16:creationId xmlns:a16="http://schemas.microsoft.com/office/drawing/2014/main" id="{E007D7F6-06A0-4369-B697-E4FD025334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363" y="6794500"/>
            <a:ext cx="1296987" cy="334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12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Page</a:t>
            </a:r>
            <a:r>
              <a:rPr lang="en-US" altLang="zh-CN" sz="1200">
                <a:solidFill>
                  <a:srgbClr val="6876E7"/>
                </a:solidFill>
                <a:latin typeface="HelveticaNeue LightExt" pitchFamily="34" charset="0"/>
                <a:ea typeface="MS PGothic" panose="020B0600070205080204" pitchFamily="34" charset="-128"/>
              </a:rPr>
              <a:t> </a:t>
            </a:r>
            <a:r>
              <a:rPr lang="en-US" altLang="ja-JP" sz="1600">
                <a:solidFill>
                  <a:srgbClr val="FF9900"/>
                </a:solidFill>
                <a:latin typeface="HelveticaNeue LightExt" pitchFamily="34" charset="0"/>
                <a:ea typeface="MS PGothic" panose="020B0600070205080204" pitchFamily="34" charset="-128"/>
              </a:rPr>
              <a:t> </a:t>
            </a:r>
            <a:fld id="{0E60EF18-D293-4E34-B226-C48F42602993}" type="slidenum">
              <a:rPr lang="en-US" altLang="ja-JP" sz="1600" b="1" smtClean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Neue LightExt" pitchFamily="34" charset="0"/>
                <a:ea typeface="MS PGothic" panose="020B0600070205080204" pitchFamily="34" charset="-128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lang="en-US" altLang="zh-CN" sz="1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Neue LightExt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1200" b="1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/ 36</a:t>
            </a:r>
            <a:endParaRPr lang="zh-CN" altLang="en-US" sz="1200" b="1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9" name="Rectangle 79">
            <a:extLst>
              <a:ext uri="{FF2B5EF4-FFF2-40B4-BE49-F238E27FC236}">
                <a16:creationId xmlns:a16="http://schemas.microsoft.com/office/drawing/2014/main" id="{70D0436A-24E5-4F1C-B0D0-CB8CD13981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35600" y="6461125"/>
            <a:ext cx="338455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55" name="Rectangle 931">
            <a:extLst>
              <a:ext uri="{FF2B5EF4-FFF2-40B4-BE49-F238E27FC236}">
                <a16:creationId xmlns:a16="http://schemas.microsoft.com/office/drawing/2014/main" id="{582E6D78-C210-445F-B8CB-7D7BDDE5C0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19700" y="6591300"/>
            <a:ext cx="3384550" cy="3349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华文楷体" panose="02010600040101010101" pitchFamily="2" charset="-122"/>
              </a:rPr>
              <a:t>    C</a:t>
            </a:r>
            <a:r>
              <a:rPr lang="en-US" altLang="en-US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华文楷体" panose="02010600040101010101" pitchFamily="2" charset="-122"/>
              </a:rPr>
              <a:t>hapter</a:t>
            </a:r>
            <a:r>
              <a:rPr lang="en-US" altLang="zh-CN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华文楷体" panose="02010600040101010101" pitchFamily="2" charset="-122"/>
              </a:rPr>
              <a:t>12  </a:t>
            </a:r>
            <a:r>
              <a:rPr lang="zh-CN" altLang="en-US" b="1" i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  <a:ea typeface="华文楷体" panose="02010600040101010101" pitchFamily="2" charset="-122"/>
              </a:rPr>
              <a:t>多线程程序设计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1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8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111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111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1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11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楷体_GB2312" pitchFamily="49" charset="-122"/>
        </a:defRPr>
      </a:lvl9pPr>
    </p:titleStyle>
    <p:bodyStyle>
      <a:lvl1pPr marL="355600" indent="-355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ingdings" panose="05000000000000000000" pitchFamily="2" charset="2"/>
        <a:buAutoNum type="arabicPeriod"/>
        <a:defRPr sz="2000">
          <a:solidFill>
            <a:srgbClr val="080808"/>
          </a:solidFill>
          <a:latin typeface="+mn-lt"/>
          <a:ea typeface="+mn-ea"/>
          <a:cs typeface="+mn-cs"/>
        </a:defRPr>
      </a:lvl1pPr>
      <a:lvl2pPr marL="1335088" indent="-5334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AutoNum type="arabicPeriod"/>
        <a:defRPr sz="2800">
          <a:solidFill>
            <a:srgbClr val="080808"/>
          </a:solidFill>
          <a:latin typeface="Verdana" pitchFamily="34" charset="0"/>
          <a:ea typeface="华文中宋" pitchFamily="2" charset="-122"/>
        </a:defRPr>
      </a:lvl2pPr>
      <a:lvl3pPr marL="1971675" indent="-4572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tx1"/>
        </a:buClr>
        <a:buAutoNum type="arabicPeriod"/>
        <a:defRPr sz="2400">
          <a:solidFill>
            <a:srgbClr val="080808"/>
          </a:solidFill>
          <a:latin typeface="Verdana" pitchFamily="34" charset="0"/>
          <a:ea typeface="华文中宋" pitchFamily="2" charset="-122"/>
        </a:defRPr>
      </a:lvl3pPr>
      <a:lvl4pPr marL="2532063" indent="-3810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华文中宋" pitchFamily="2" charset="-122"/>
        </a:defRPr>
      </a:lvl4pPr>
      <a:lvl5pPr marL="309245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中宋" pitchFamily="2" charset="-122"/>
        </a:defRPr>
      </a:lvl5pPr>
      <a:lvl6pPr marL="354965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中宋" pitchFamily="2" charset="-122"/>
        </a:defRPr>
      </a:lvl6pPr>
      <a:lvl7pPr marL="400685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中宋" pitchFamily="2" charset="-122"/>
        </a:defRPr>
      </a:lvl7pPr>
      <a:lvl8pPr marL="446405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中宋" pitchFamily="2" charset="-122"/>
        </a:defRPr>
      </a:lvl8pPr>
      <a:lvl9pPr marL="4921250" indent="-3810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99">
            <a:extLst>
              <a:ext uri="{FF2B5EF4-FFF2-40B4-BE49-F238E27FC236}">
                <a16:creationId xmlns:a16="http://schemas.microsoft.com/office/drawing/2014/main" id="{D5B987E8-15E5-4036-9491-2E6372B2938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1B856B2-7CD8-4BC1-9530-BCFBEFA2B290}" type="datetime1">
              <a:rPr lang="zh-CN" altLang="en-US" sz="100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2023/3/28</a:t>
            </a:fld>
            <a:endParaRPr lang="en-US" altLang="zh-CN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8EEE4E09-A437-4DE8-9361-8B079C7704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79838" y="4311650"/>
            <a:ext cx="5184775" cy="919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第八章  多线程程序设计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EABB98A8-6F3C-4719-B588-25A03AFCB8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886200" y="3892550"/>
            <a:ext cx="2841625" cy="4445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+mn-ea"/>
              </a:rPr>
              <a:t>︳</a:t>
            </a: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+mn-ea"/>
              </a:rPr>
              <a:t>Java</a:t>
            </a:r>
            <a:r>
              <a:rPr lang="zh-CN" altLang="en-US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+mn-ea"/>
              </a:rPr>
              <a:t>程序设计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F08A9-30C4-49F6-B0F9-745B4944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445125"/>
            <a:ext cx="3779837" cy="1152525"/>
          </a:xfrm>
          <a:prstGeom prst="rect">
            <a:avLst/>
          </a:prstGeom>
          <a:noFill/>
          <a:ln>
            <a:noFill/>
          </a:ln>
          <a:effectLst/>
        </p:spPr>
        <p:txBody>
          <a:bodyPr lIns="95782" tIns="47891" rIns="95782" bIns="47891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0099"/>
              </a:buClr>
              <a:defRPr/>
            </a:pPr>
            <a:r>
              <a:rPr lang="zh-CN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张   延  孔</a:t>
            </a:r>
            <a:r>
              <a:rPr lang="zh-CN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algn="ctr" eaLnBrk="1" hangingPunct="1">
              <a:buClr>
                <a:srgbClr val="CC0099"/>
              </a:buClr>
              <a:defRPr/>
            </a:pPr>
            <a:r>
              <a:rPr lang="en-US" altLang="zh-CN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QQ:825296946</a:t>
            </a:r>
          </a:p>
          <a:p>
            <a:pPr algn="ctr" eaLnBrk="1" hangingPunct="1">
              <a:buClr>
                <a:srgbClr val="CC0099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zhangyankong@hfut.edu.cn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F575570-A22D-467C-A6F9-1FBAF2AC0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Java</a:t>
            </a:r>
            <a:r>
              <a:rPr lang="zh-CN" altLang="en-US">
                <a:ea typeface="黑体" panose="02010609060101010101" pitchFamily="49" charset="-122"/>
              </a:rPr>
              <a:t>程序的执行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098BA2C-FD53-4F54-BEEF-4FEE771C6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801688"/>
            <a:ext cx="8712200" cy="595788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每个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程序都有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一个缺省的主线程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35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应用程序总是从</a:t>
            </a:r>
            <a:r>
              <a:rPr lang="zh-CN" altLang="en-US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main()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方法开始执行</a:t>
            </a:r>
          </a:p>
          <a:p>
            <a:pPr lvl="1" eaLnBrk="1" hangingPunct="1">
              <a:lnSpc>
                <a:spcPct val="140000"/>
              </a:lnSpc>
              <a:spcBef>
                <a:spcPct val="350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main()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方法执行过程中</a:t>
            </a:r>
            <a:r>
              <a:rPr lang="zh-CN" altLang="en-US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可以创建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其它线程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程序执行情形</a:t>
            </a:r>
          </a:p>
          <a:p>
            <a:pPr lvl="1" eaLnBrk="1" hangingPunct="1">
              <a:lnSpc>
                <a:spcPct val="140000"/>
              </a:lnSpc>
              <a:spcBef>
                <a:spcPct val="35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main()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方法中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没有创建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其它的线程，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main()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方法返回时，结束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</a:p>
          <a:p>
            <a:pPr lvl="1" eaLnBrk="1" hangingPunct="1">
              <a:lnSpc>
                <a:spcPct val="140000"/>
              </a:lnSpc>
              <a:spcBef>
                <a:spcPct val="35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main()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方法中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创建了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其它线程，在主线程和其它线程之间轮流切换执行，保证每个线程都有机会使用</a:t>
            </a:r>
            <a:r>
              <a:rPr lang="en-US" altLang="zh-CN" dirty="0">
                <a:ea typeface="黑体" panose="02010609060101010101" pitchFamily="49" charset="-122"/>
              </a:rPr>
              <a:t>CPU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直到程序中所有线程都结束，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应用程序才结束</a:t>
            </a:r>
          </a:p>
        </p:txBody>
      </p:sp>
      <p:grpSp>
        <p:nvGrpSpPr>
          <p:cNvPr id="997398" name="Group 22">
            <a:extLst>
              <a:ext uri="{FF2B5EF4-FFF2-40B4-BE49-F238E27FC236}">
                <a16:creationId xmlns:a16="http://schemas.microsoft.com/office/drawing/2014/main" id="{F07DA8BE-F4B8-4FD3-A2A6-4132137EE4CE}"/>
              </a:ext>
            </a:extLst>
          </p:cNvPr>
          <p:cNvGrpSpPr>
            <a:grpSpLocks/>
          </p:cNvGrpSpPr>
          <p:nvPr/>
        </p:nvGrpSpPr>
        <p:grpSpPr bwMode="auto">
          <a:xfrm>
            <a:off x="5278437" y="2367583"/>
            <a:ext cx="3197225" cy="3457575"/>
            <a:chOff x="3606" y="1355"/>
            <a:chExt cx="2014" cy="2178"/>
          </a:xfrm>
        </p:grpSpPr>
        <p:sp>
          <p:nvSpPr>
            <p:cNvPr id="17413" name="Rectangle 18">
              <a:extLst>
                <a:ext uri="{FF2B5EF4-FFF2-40B4-BE49-F238E27FC236}">
                  <a16:creationId xmlns:a16="http://schemas.microsoft.com/office/drawing/2014/main" id="{793B6473-B6E2-4BD0-B59B-C4DD6F979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355"/>
              <a:ext cx="2014" cy="2178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F8F8F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7414" name="Group 17">
              <a:extLst>
                <a:ext uri="{FF2B5EF4-FFF2-40B4-BE49-F238E27FC236}">
                  <a16:creationId xmlns:a16="http://schemas.microsoft.com/office/drawing/2014/main" id="{EF6CC8E4-F4A8-4717-BEDD-DD0AEF4A6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8" y="1582"/>
              <a:ext cx="1678" cy="1724"/>
              <a:chOff x="3833" y="1627"/>
              <a:chExt cx="1678" cy="1724"/>
            </a:xfrm>
          </p:grpSpPr>
          <p:sp>
            <p:nvSpPr>
              <p:cNvPr id="17415" name="Rectangle 16">
                <a:extLst>
                  <a:ext uri="{FF2B5EF4-FFF2-40B4-BE49-F238E27FC236}">
                    <a16:creationId xmlns:a16="http://schemas.microsoft.com/office/drawing/2014/main" id="{46429932-4D46-474F-AA89-CF8D4EF44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1627"/>
                <a:ext cx="1678" cy="1724"/>
              </a:xfrm>
              <a:prstGeom prst="rect">
                <a:avLst/>
              </a:prstGeom>
              <a:solidFill>
                <a:srgbClr val="FFFFCC"/>
              </a:solidFill>
              <a:ln w="28575" algn="ctr">
                <a:solidFill>
                  <a:srgbClr val="0066FF"/>
                </a:solidFill>
                <a:prstDash val="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16" name="Line 5">
                <a:extLst>
                  <a:ext uri="{FF2B5EF4-FFF2-40B4-BE49-F238E27FC236}">
                    <a16:creationId xmlns:a16="http://schemas.microsoft.com/office/drawing/2014/main" id="{1D40A996-FFA0-4EEB-99F6-1D0834EA8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5" y="2022"/>
                <a:ext cx="0" cy="1043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7" name="AutoShape 6">
                <a:extLst>
                  <a:ext uri="{FF2B5EF4-FFF2-40B4-BE49-F238E27FC236}">
                    <a16:creationId xmlns:a16="http://schemas.microsoft.com/office/drawing/2014/main" id="{290A89BD-45DF-406D-9933-270236EC0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673"/>
                <a:ext cx="998" cy="228"/>
              </a:xfrm>
              <a:prstGeom prst="flowChartAlternate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chemeClr val="tx1"/>
                    </a:solidFill>
                  </a:rPr>
                  <a:t>多线程程序</a:t>
                </a:r>
              </a:p>
            </p:txBody>
          </p:sp>
          <p:sp>
            <p:nvSpPr>
              <p:cNvPr id="17418" name="AutoShape 7">
                <a:extLst>
                  <a:ext uri="{FF2B5EF4-FFF2-40B4-BE49-F238E27FC236}">
                    <a16:creationId xmlns:a16="http://schemas.microsoft.com/office/drawing/2014/main" id="{D88C5B0D-7F61-4557-836F-176D85BE1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037"/>
                <a:ext cx="454" cy="182"/>
              </a:xfrm>
              <a:prstGeom prst="flowChartAlternateProcess">
                <a:avLst/>
              </a:prstGeom>
              <a:noFill/>
              <a:ln w="2857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0033CC"/>
                    </a:solidFill>
                  </a:rPr>
                  <a:t>开 始</a:t>
                </a:r>
              </a:p>
            </p:txBody>
          </p:sp>
          <p:sp>
            <p:nvSpPr>
              <p:cNvPr id="17419" name="AutoShape 8">
                <a:extLst>
                  <a:ext uri="{FF2B5EF4-FFF2-40B4-BE49-F238E27FC236}">
                    <a16:creationId xmlns:a16="http://schemas.microsoft.com/office/drawing/2014/main" id="{17B8BB4F-D330-45B5-B795-042C3F0B3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3080"/>
                <a:ext cx="454" cy="182"/>
              </a:xfrm>
              <a:prstGeom prst="flowChartAlternateProcess">
                <a:avLst/>
              </a:prstGeom>
              <a:noFill/>
              <a:ln w="2857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0033CC"/>
                    </a:solidFill>
                  </a:rPr>
                  <a:t>结 束</a:t>
                </a:r>
              </a:p>
            </p:txBody>
          </p:sp>
          <p:sp>
            <p:nvSpPr>
              <p:cNvPr id="17420" name="Line 9">
                <a:extLst>
                  <a:ext uri="{FF2B5EF4-FFF2-40B4-BE49-F238E27FC236}">
                    <a16:creationId xmlns:a16="http://schemas.microsoft.com/office/drawing/2014/main" id="{151AD709-480B-4E8C-BD4B-5262216B2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391"/>
                <a:ext cx="0" cy="499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1" name="AutoShape 10">
                <a:extLst>
                  <a:ext uri="{FF2B5EF4-FFF2-40B4-BE49-F238E27FC236}">
                    <a16:creationId xmlns:a16="http://schemas.microsoft.com/office/drawing/2014/main" id="{26EA6D92-B724-47CB-A7CE-DAA708A81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2036"/>
                <a:ext cx="454" cy="136"/>
              </a:xfrm>
              <a:prstGeom prst="flowChartAlternate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400">
                    <a:solidFill>
                      <a:srgbClr val="0066FF"/>
                    </a:solidFill>
                  </a:rPr>
                  <a:t>主线程</a:t>
                </a:r>
              </a:p>
            </p:txBody>
          </p:sp>
          <p:sp>
            <p:nvSpPr>
              <p:cNvPr id="17422" name="Line 11">
                <a:extLst>
                  <a:ext uri="{FF2B5EF4-FFF2-40B4-BE49-F238E27FC236}">
                    <a16:creationId xmlns:a16="http://schemas.microsoft.com/office/drawing/2014/main" id="{681FD4D6-F502-4743-9C71-CE7CE8658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23" y="2398"/>
                <a:ext cx="271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3" name="AutoShape 12">
                <a:extLst>
                  <a:ext uri="{FF2B5EF4-FFF2-40B4-BE49-F238E27FC236}">
                    <a16:creationId xmlns:a16="http://schemas.microsoft.com/office/drawing/2014/main" id="{4CD6D820-963D-4A39-A122-B5AA91445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2444"/>
                <a:ext cx="454" cy="136"/>
              </a:xfrm>
              <a:prstGeom prst="flowChartAlternate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400" dirty="0">
                    <a:solidFill>
                      <a:srgbClr val="FF0066"/>
                    </a:solidFill>
                  </a:rPr>
                  <a:t>子线程</a:t>
                </a:r>
                <a:r>
                  <a:rPr lang="en-US" altLang="zh-CN" sz="1400" dirty="0">
                    <a:solidFill>
                      <a:srgbClr val="FF0066"/>
                    </a:solidFill>
                  </a:rPr>
                  <a:t>1</a:t>
                </a:r>
              </a:p>
            </p:txBody>
          </p:sp>
          <p:sp>
            <p:nvSpPr>
              <p:cNvPr id="17424" name="Line 13">
                <a:extLst>
                  <a:ext uri="{FF2B5EF4-FFF2-40B4-BE49-F238E27FC236}">
                    <a16:creationId xmlns:a16="http://schemas.microsoft.com/office/drawing/2014/main" id="{5350A0F7-E9ED-4EE6-A7A1-BEC5D7D61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5" y="2489"/>
                <a:ext cx="271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5" name="Line 14">
                <a:extLst>
                  <a:ext uri="{FF2B5EF4-FFF2-40B4-BE49-F238E27FC236}">
                    <a16:creationId xmlns:a16="http://schemas.microsoft.com/office/drawing/2014/main" id="{B5171E12-96E4-4BC6-AFA2-D2B0C8657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482"/>
                <a:ext cx="0" cy="72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6" name="AutoShape 15">
                <a:extLst>
                  <a:ext uri="{FF2B5EF4-FFF2-40B4-BE49-F238E27FC236}">
                    <a16:creationId xmlns:a16="http://schemas.microsoft.com/office/drawing/2014/main" id="{8FF4B065-78A2-4770-B294-421F5D1FF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2" y="2625"/>
                <a:ext cx="454" cy="136"/>
              </a:xfrm>
              <a:prstGeom prst="flowChartAlternate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400">
                    <a:solidFill>
                      <a:srgbClr val="009900"/>
                    </a:solidFill>
                  </a:rPr>
                  <a:t>子线程</a:t>
                </a:r>
                <a:r>
                  <a:rPr lang="en-US" altLang="zh-CN" sz="1400">
                    <a:solidFill>
                      <a:srgbClr val="009900"/>
                    </a:solidFill>
                  </a:rPr>
                  <a:t>2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BEF1547-5259-4536-A5A5-B8E5B8A63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Java</a:t>
            </a:r>
            <a:r>
              <a:rPr lang="zh-CN" altLang="en-US">
                <a:ea typeface="黑体" panose="02010609060101010101" pitchFamily="49" charset="-122"/>
              </a:rPr>
              <a:t>多线程的执行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95128F7-7FF1-4B8E-A8B1-199C0254F0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7488" y="801688"/>
            <a:ext cx="8712200" cy="17097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en-US" altLang="zh-CN" sz="2800" b="1" dirty="0">
                <a:solidFill>
                  <a:srgbClr val="FF3399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如何实现多线程的并行执行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划分极短的</a:t>
            </a:r>
            <a:r>
              <a:rPr lang="en-US" altLang="zh-CN" b="1" dirty="0">
                <a:solidFill>
                  <a:srgbClr val="0066FF"/>
                </a:solidFill>
                <a:ea typeface="黑体" panose="02010609060101010101" pitchFamily="49" charset="-122"/>
              </a:rPr>
              <a:t>CPU</a:t>
            </a:r>
            <a:r>
              <a:rPr lang="zh-CN" altLang="en-US" b="1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各线程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占用一个时间片</a:t>
            </a:r>
          </a:p>
        </p:txBody>
      </p:sp>
      <p:graphicFrame>
        <p:nvGraphicFramePr>
          <p:cNvPr id="1048605" name="Object 29">
            <a:extLst>
              <a:ext uri="{FF2B5EF4-FFF2-40B4-BE49-F238E27FC236}">
                <a16:creationId xmlns:a16="http://schemas.microsoft.com/office/drawing/2014/main" id="{4BAF5001-ECFF-4674-89E7-DEA2CF59C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300" y="3840163"/>
          <a:ext cx="41052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64582" imgH="1267054" progId="Visio.Drawing.11">
                  <p:embed/>
                </p:oleObj>
              </mc:Choice>
              <mc:Fallback>
                <p:oleObj name="Visio" r:id="rId2" imgW="4964582" imgH="1267054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840163"/>
                        <a:ext cx="41052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algn="ctr">
                            <a:solidFill>
                              <a:srgbClr val="0066FF"/>
                            </a:solidFill>
                            <a:prstDash val="dash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8615" name="Group 39">
            <a:extLst>
              <a:ext uri="{FF2B5EF4-FFF2-40B4-BE49-F238E27FC236}">
                <a16:creationId xmlns:a16="http://schemas.microsoft.com/office/drawing/2014/main" id="{69FF4A2E-AD5A-4D26-84D1-3CBFB11D78D3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727325"/>
            <a:ext cx="1439863" cy="720725"/>
            <a:chOff x="340" y="2716"/>
            <a:chExt cx="907" cy="454"/>
          </a:xfrm>
        </p:grpSpPr>
        <p:sp>
          <p:nvSpPr>
            <p:cNvPr id="1048581" name="Text Box 5">
              <a:extLst>
                <a:ext uri="{FF2B5EF4-FFF2-40B4-BE49-F238E27FC236}">
                  <a16:creationId xmlns:a16="http://schemas.microsoft.com/office/drawing/2014/main" id="{DE0B37D2-CA8D-4FF1-AB93-3881A5624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761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并 发</a:t>
              </a:r>
            </a:p>
          </p:txBody>
        </p:sp>
        <p:sp>
          <p:nvSpPr>
            <p:cNvPr id="19468" name="AutoShape 35">
              <a:extLst>
                <a:ext uri="{FF2B5EF4-FFF2-40B4-BE49-F238E27FC236}">
                  <a16:creationId xmlns:a16="http://schemas.microsoft.com/office/drawing/2014/main" id="{D999A279-7300-4392-94A0-9068B374C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716"/>
              <a:ext cx="816" cy="454"/>
            </a:xfrm>
            <a:prstGeom prst="homePlate">
              <a:avLst>
                <a:gd name="adj" fmla="val 44934"/>
              </a:avLst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48614" name="Group 38">
            <a:extLst>
              <a:ext uri="{FF2B5EF4-FFF2-40B4-BE49-F238E27FC236}">
                <a16:creationId xmlns:a16="http://schemas.microsoft.com/office/drawing/2014/main" id="{37C42F1E-9225-4D24-AD6B-6EFAB88553E4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4095750"/>
            <a:ext cx="1439863" cy="720725"/>
            <a:chOff x="340" y="3441"/>
            <a:chExt cx="907" cy="454"/>
          </a:xfrm>
        </p:grpSpPr>
        <p:sp>
          <p:nvSpPr>
            <p:cNvPr id="1048612" name="Text Box 36">
              <a:extLst>
                <a:ext uri="{FF2B5EF4-FFF2-40B4-BE49-F238E27FC236}">
                  <a16:creationId xmlns:a16="http://schemas.microsoft.com/office/drawing/2014/main" id="{047B45D7-1190-45D4-AB36-FAD51EEA0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505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并 行</a:t>
              </a:r>
            </a:p>
          </p:txBody>
        </p:sp>
        <p:sp>
          <p:nvSpPr>
            <p:cNvPr id="19466" name="AutoShape 37">
              <a:extLst>
                <a:ext uri="{FF2B5EF4-FFF2-40B4-BE49-F238E27FC236}">
                  <a16:creationId xmlns:a16="http://schemas.microsoft.com/office/drawing/2014/main" id="{F9AA24D4-C83A-4D65-833B-6CA3D930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441"/>
              <a:ext cx="816" cy="454"/>
            </a:xfrm>
            <a:prstGeom prst="homePlate">
              <a:avLst>
                <a:gd name="adj" fmla="val 44934"/>
              </a:avLst>
            </a:prstGeom>
            <a:noFill/>
            <a:ln w="57150" algn="ctr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rgbClr val="0033CC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48618" name="Object 42">
            <a:extLst>
              <a:ext uri="{FF2B5EF4-FFF2-40B4-BE49-F238E27FC236}">
                <a16:creationId xmlns:a16="http://schemas.microsoft.com/office/drawing/2014/main" id="{D3BE3A32-E747-47F8-889A-72C855A495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2439988"/>
          <a:ext cx="4464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266944" imgH="1580998" progId="Visio.Drawing.11">
                  <p:embed/>
                </p:oleObj>
              </mc:Choice>
              <mc:Fallback>
                <p:oleObj name="Visio" r:id="rId4" imgW="5266944" imgH="1580998" progId="Visio.Drawing.11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3130550" y="2439988"/>
                        <a:ext cx="446405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87EF6CC8-7723-4778-8DEA-BB0063AF03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0825" y="5130800"/>
            <a:ext cx="8712200" cy="16287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444500" indent="-444500" eaLnBrk="1" hangingPunct="1">
              <a:lnSpc>
                <a:spcPct val="130000"/>
              </a:lnSpc>
              <a:spcBef>
                <a:spcPct val="15000"/>
              </a:spcBef>
              <a:buClr>
                <a:srgbClr val="CC0099"/>
              </a:buClr>
              <a:buFont typeface="Wingdings" pitchFamily="2" charset="2"/>
              <a:buChar char="¢"/>
              <a:defRPr/>
            </a:pPr>
            <a:r>
              <a:rPr lang="en-US" altLang="zh-CN" sz="2800" dirty="0">
                <a:solidFill>
                  <a:srgbClr val="080808"/>
                </a:solidFill>
                <a:latin typeface="Arial" charset="0"/>
                <a:ea typeface="黑体" pitchFamily="2" charset="-122"/>
              </a:rPr>
              <a:t>Java</a:t>
            </a:r>
            <a:r>
              <a:rPr lang="zh-CN" altLang="en-US" sz="2800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的多线程</a:t>
            </a:r>
            <a:br>
              <a:rPr lang="zh-CN" altLang="en-US" sz="2800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 sz="2400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Java</a:t>
            </a:r>
            <a:r>
              <a:rPr lang="zh-CN" altLang="en-US" sz="2400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虚拟机获得的</a:t>
            </a:r>
            <a:r>
              <a:rPr lang="zh-CN" altLang="en-US" sz="24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总</a:t>
            </a:r>
            <a:r>
              <a:rPr lang="en-US" altLang="zh-CN" sz="2400" dirty="0">
                <a:solidFill>
                  <a:srgbClr val="0066FF"/>
                </a:solidFill>
                <a:latin typeface="Arial" charset="0"/>
                <a:ea typeface="黑体" pitchFamily="2" charset="-122"/>
              </a:rPr>
              <a:t>CPU</a:t>
            </a:r>
            <a:r>
              <a:rPr lang="zh-CN" altLang="en-US" sz="24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时间</a:t>
            </a:r>
            <a:r>
              <a:rPr lang="zh-CN" altLang="en-US" sz="2400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内，在若干个</a:t>
            </a:r>
            <a:r>
              <a:rPr lang="zh-CN" altLang="en-US" sz="2400" b="1" dirty="0">
                <a:solidFill>
                  <a:srgbClr val="FF5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独立</a:t>
            </a:r>
            <a:r>
              <a:rPr lang="zh-CN" altLang="en-US" sz="2400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的</a:t>
            </a:r>
            <a:br>
              <a:rPr lang="zh-CN" altLang="en-US" sz="2400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2400" dirty="0">
                <a:solidFill>
                  <a:srgbClr val="080808"/>
                </a:solidFill>
                <a:latin typeface="黑体" pitchFamily="2" charset="-122"/>
                <a:ea typeface="黑体" pitchFamily="2" charset="-122"/>
              </a:rPr>
              <a:t>可控制的线程之间切换。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9">
            <a:extLst>
              <a:ext uri="{FF2B5EF4-FFF2-40B4-BE49-F238E27FC236}">
                <a16:creationId xmlns:a16="http://schemas.microsoft.com/office/drawing/2014/main" id="{52D54B20-C22F-403F-B2FC-B6034F5ED04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4925" y="782638"/>
          <a:ext cx="8710613" cy="576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22620" imgH="3706673" progId="Visio.Drawing.11">
                  <p:embed/>
                </p:oleObj>
              </mc:Choice>
              <mc:Fallback>
                <p:oleObj name="Visio" r:id="rId2" imgW="5722620" imgH="3706673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34925" y="782638"/>
                        <a:ext cx="8710613" cy="576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5">
            <a:extLst>
              <a:ext uri="{FF2B5EF4-FFF2-40B4-BE49-F238E27FC236}">
                <a16:creationId xmlns:a16="http://schemas.microsoft.com/office/drawing/2014/main" id="{DAAAABE7-49A6-460A-B192-F851E2D91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多线程竞争</a:t>
            </a:r>
            <a:r>
              <a:rPr lang="en-US" altLang="zh-CN">
                <a:ea typeface="黑体" panose="02010609060101010101" pitchFamily="49" charset="-122"/>
              </a:rPr>
              <a:t>CPU</a:t>
            </a:r>
          </a:p>
        </p:txBody>
      </p:sp>
      <p:sp>
        <p:nvSpPr>
          <p:cNvPr id="1051656" name="Text Box 8">
            <a:extLst>
              <a:ext uri="{FF2B5EF4-FFF2-40B4-BE49-F238E27FC236}">
                <a16:creationId xmlns:a16="http://schemas.microsoft.com/office/drawing/2014/main" id="{F3A389F0-406C-40A2-933B-80D4A4E66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216400"/>
            <a:ext cx="3887787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</a:rPr>
              <a:t>如何</a:t>
            </a:r>
            <a:r>
              <a:rPr lang="zh-CN" altLang="en-US" sz="2800">
                <a:solidFill>
                  <a:srgbClr val="FF0000"/>
                </a:solidFill>
              </a:rPr>
              <a:t>“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</a:rPr>
              <a:t>轮流</a:t>
            </a:r>
            <a:r>
              <a:rPr lang="zh-CN" altLang="en-US" sz="2800">
                <a:solidFill>
                  <a:srgbClr val="FF0000"/>
                </a:solidFill>
              </a:rPr>
              <a:t>”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</a:rPr>
              <a:t>使用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</a:rPr>
              <a:t>?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黑体" panose="02010609060101010101" pitchFamily="49" charset="-122"/>
              </a:rPr>
              <a:t>1.</a:t>
            </a:r>
            <a:r>
              <a:rPr lang="zh-CN" altLang="en-US" sz="2000">
                <a:solidFill>
                  <a:srgbClr val="0033CC"/>
                </a:solidFill>
                <a:latin typeface="黑体" panose="02010609060101010101" pitchFamily="49" charset="-122"/>
              </a:rPr>
              <a:t>等某人</a:t>
            </a:r>
            <a:r>
              <a:rPr lang="zh-CN" altLang="en-US" sz="2000">
                <a:solidFill>
                  <a:srgbClr val="0033CC"/>
                </a:solidFill>
              </a:rPr>
              <a:t>“</a:t>
            </a:r>
            <a:r>
              <a:rPr lang="zh-CN" altLang="en-US" sz="2000">
                <a:solidFill>
                  <a:srgbClr val="0033CC"/>
                </a:solidFill>
                <a:latin typeface="黑体" panose="02010609060101010101" pitchFamily="49" charset="-122"/>
              </a:rPr>
              <a:t>良心发现</a:t>
            </a:r>
            <a:r>
              <a:rPr lang="zh-CN" altLang="en-US" sz="2000">
                <a:solidFill>
                  <a:srgbClr val="0033CC"/>
                </a:solidFill>
              </a:rPr>
              <a:t>”</a:t>
            </a:r>
            <a:r>
              <a:rPr lang="zh-CN" altLang="en-US" sz="2000">
                <a:solidFill>
                  <a:srgbClr val="0033CC"/>
                </a:solidFill>
                <a:latin typeface="黑体" panose="02010609060101010101" pitchFamily="49" charset="-122"/>
              </a:rPr>
              <a:t>，主动放弃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FF6600"/>
                </a:solidFill>
                <a:latin typeface="黑体" panose="02010609060101010101" pitchFamily="49" charset="-122"/>
              </a:rPr>
              <a:t>2.</a:t>
            </a:r>
            <a:r>
              <a:rPr lang="zh-CN" altLang="en-US" sz="2000">
                <a:solidFill>
                  <a:srgbClr val="FF6600"/>
                </a:solidFill>
                <a:latin typeface="黑体" panose="02010609060101010101" pitchFamily="49" charset="-122"/>
              </a:rPr>
              <a:t>约定好每人每次用时</a:t>
            </a:r>
            <a:r>
              <a:rPr lang="en-US" altLang="zh-CN" sz="2000">
                <a:solidFill>
                  <a:srgbClr val="FF6600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2000">
                <a:solidFill>
                  <a:srgbClr val="FF6600"/>
                </a:solidFill>
                <a:latin typeface="黑体" panose="02010609060101010101" pitchFamily="49" charset="-122"/>
              </a:rPr>
              <a:t>时间片</a:t>
            </a:r>
            <a:r>
              <a:rPr lang="en-US" altLang="zh-CN" sz="2000">
                <a:solidFill>
                  <a:srgbClr val="FF6600"/>
                </a:solidFill>
                <a:latin typeface="黑体" panose="02010609060101010101" pitchFamily="49" charset="-122"/>
              </a:rPr>
              <a:t>?)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rgbClr val="663300"/>
                </a:solidFill>
                <a:latin typeface="黑体" panose="02010609060101010101" pitchFamily="49" charset="-122"/>
              </a:rPr>
              <a:t>3.</a:t>
            </a:r>
            <a:r>
              <a:rPr lang="zh-CN" altLang="en-US" sz="2000">
                <a:solidFill>
                  <a:srgbClr val="663300"/>
                </a:solidFill>
              </a:rPr>
              <a:t>“</a:t>
            </a:r>
            <a:r>
              <a:rPr lang="zh-CN" altLang="en-US" sz="2000">
                <a:solidFill>
                  <a:srgbClr val="663300"/>
                </a:solidFill>
                <a:latin typeface="黑体" panose="02010609060101010101" pitchFamily="49" charset="-122"/>
              </a:rPr>
              <a:t>大股东</a:t>
            </a:r>
            <a:r>
              <a:rPr lang="zh-CN" altLang="en-US" sz="2000">
                <a:solidFill>
                  <a:srgbClr val="663300"/>
                </a:solidFill>
              </a:rPr>
              <a:t>”</a:t>
            </a:r>
            <a:r>
              <a:rPr lang="zh-CN" altLang="en-US" sz="2000">
                <a:solidFill>
                  <a:srgbClr val="663300"/>
                </a:solidFill>
                <a:latin typeface="黑体" panose="02010609060101010101" pitchFamily="49" charset="-122"/>
              </a:rPr>
              <a:t>，优先使用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>
                <a:solidFill>
                  <a:schemeClr val="hlink"/>
                </a:solidFill>
                <a:latin typeface="黑体" panose="02010609060101010101" pitchFamily="49" charset="-122"/>
              </a:rPr>
              <a:t>4.</a:t>
            </a:r>
            <a:r>
              <a:rPr lang="zh-CN" altLang="en-US" sz="2000">
                <a:solidFill>
                  <a:schemeClr val="hlink"/>
                </a:solidFill>
                <a:latin typeface="黑体" panose="02010609060101010101" pitchFamily="49" charset="-122"/>
              </a:rPr>
              <a:t>某人有急事，临时</a:t>
            </a:r>
            <a:r>
              <a:rPr lang="en-US" altLang="zh-CN" sz="2000">
                <a:solidFill>
                  <a:schemeClr val="hlink"/>
                </a:solidFill>
              </a:rPr>
              <a:t>”</a:t>
            </a:r>
            <a:r>
              <a:rPr lang="zh-CN" altLang="en-US" sz="2000">
                <a:solidFill>
                  <a:schemeClr val="hlink"/>
                </a:solidFill>
                <a:latin typeface="黑体" panose="02010609060101010101" pitchFamily="49" charset="-122"/>
              </a:rPr>
              <a:t>抢用</a:t>
            </a:r>
            <a:r>
              <a:rPr lang="en-US" altLang="zh-CN" sz="2000">
                <a:solidFill>
                  <a:schemeClr val="hlink"/>
                </a:solidFill>
              </a:rPr>
              <a:t>”</a:t>
            </a:r>
            <a:endParaRPr lang="en-US" altLang="zh-CN" sz="2000">
              <a:solidFill>
                <a:schemeClr val="hlink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5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72259BC-108B-4CB1-88E4-650EC25F5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线程的状态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427BD05-9615-40D2-A00D-C186684A4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1938" indent="-261938"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sz="2800" b="1">
                <a:latin typeface="Courier New" panose="02070309020205020404" pitchFamily="49" charset="0"/>
                <a:ea typeface="黑体" panose="02010609060101010101" pitchFamily="49" charset="-122"/>
              </a:rPr>
              <a:t>线程可以处于以下四种状态之一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：</a:t>
            </a:r>
          </a:p>
          <a:p>
            <a:pPr marL="711200" lvl="1" indent="-269875" eaLnBrk="1" hangingPunct="1">
              <a:lnSpc>
                <a:spcPct val="100000"/>
              </a:lnSpc>
              <a:spcBef>
                <a:spcPct val="4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就  绪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：线程对象已建立，但</a:t>
            </a:r>
            <a:r>
              <a:rPr lang="zh-CN" altLang="en-US" sz="2800">
                <a:solidFill>
                  <a:srgbClr val="0033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尚未启动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，还不能运行</a:t>
            </a:r>
          </a:p>
          <a:p>
            <a:pPr marL="711200" lvl="1" indent="-269875" eaLnBrk="1" hangingPunct="1">
              <a:lnSpc>
                <a:spcPct val="100000"/>
              </a:lnSpc>
              <a:spcBef>
                <a:spcPct val="4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可运行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：</a:t>
            </a:r>
          </a:p>
          <a:p>
            <a:pPr lvl="2" eaLnBrk="1" hangingPunct="1">
              <a:lnSpc>
                <a:spcPct val="100000"/>
              </a:lnSpc>
              <a:spcBef>
                <a:spcPct val="40000"/>
              </a:spcBef>
            </a:pP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线程已经启动，等待获得</a:t>
            </a:r>
            <a:r>
              <a:rPr lang="en-US" altLang="zh-CN" b="1">
                <a:solidFill>
                  <a:srgbClr val="0033CC"/>
                </a:solidFill>
                <a:ea typeface="黑体" panose="02010609060101010101" pitchFamily="49" charset="-122"/>
              </a:rPr>
              <a:t>CPU</a:t>
            </a:r>
            <a:r>
              <a:rPr lang="zh-CN" altLang="en-US" b="1">
                <a:solidFill>
                  <a:srgbClr val="0033CC"/>
                </a:solidFill>
                <a:ea typeface="黑体" panose="02010609060101010101" pitchFamily="49" charset="-122"/>
              </a:rPr>
              <a:t>时间片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执行</a:t>
            </a:r>
          </a:p>
          <a:p>
            <a:pPr lvl="2" eaLnBrk="1" hangingPunct="1">
              <a:lnSpc>
                <a:spcPct val="100000"/>
              </a:lnSpc>
              <a:spcBef>
                <a:spcPct val="40000"/>
              </a:spcBef>
            </a:pP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获得</a:t>
            </a:r>
            <a:r>
              <a:rPr lang="en-US" altLang="zh-CN" b="1">
                <a:solidFill>
                  <a:srgbClr val="0033CC"/>
                </a:solidFill>
                <a:ea typeface="黑体" panose="02010609060101010101" pitchFamily="49" charset="-122"/>
              </a:rPr>
              <a:t>CPU</a:t>
            </a:r>
            <a:r>
              <a:rPr lang="zh-CN" altLang="en-US" b="1">
                <a:solidFill>
                  <a:srgbClr val="0033CC"/>
                </a:solidFill>
                <a:ea typeface="黑体" panose="02010609060101010101" pitchFamily="49" charset="-122"/>
              </a:rPr>
              <a:t>时间片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的线程开始执行</a:t>
            </a:r>
          </a:p>
          <a:p>
            <a:pPr lvl="2" eaLnBrk="1" hangingPunct="1">
              <a:lnSpc>
                <a:spcPct val="100000"/>
              </a:lnSpc>
              <a:spcBef>
                <a:spcPct val="40000"/>
              </a:spcBef>
            </a:pP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获得</a:t>
            </a:r>
            <a:r>
              <a:rPr lang="en-US" altLang="zh-CN" b="1">
                <a:solidFill>
                  <a:srgbClr val="0033CC"/>
                </a:solidFill>
                <a:ea typeface="黑体" panose="02010609060101010101" pitchFamily="49" charset="-122"/>
              </a:rPr>
              <a:t>CPU</a:t>
            </a:r>
            <a:r>
              <a:rPr lang="zh-CN" altLang="en-US" b="1">
                <a:solidFill>
                  <a:srgbClr val="0033CC"/>
                </a:solidFill>
                <a:ea typeface="黑体" panose="02010609060101010101" pitchFamily="49" charset="-122"/>
              </a:rPr>
              <a:t>时间片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的线程可以放弃当前执行机会，等待</a:t>
            </a:r>
            <a:b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</a:b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下次执行</a:t>
            </a:r>
          </a:p>
          <a:p>
            <a:pPr marL="711200" lvl="1" indent="-269875" eaLnBrk="1" hangingPunct="1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不可运行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：</a:t>
            </a:r>
          </a:p>
          <a:p>
            <a:pPr lvl="2" eaLnBrk="1" hangingPunct="1">
              <a:lnSpc>
                <a:spcPct val="100000"/>
              </a:lnSpc>
              <a:spcBef>
                <a:spcPct val="40000"/>
              </a:spcBef>
            </a:pP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不分配给线程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CPU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时间</a:t>
            </a:r>
            <a:r>
              <a:rPr lang="zh-CN" altLang="en-US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，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直到线程重新进入就绪状态</a:t>
            </a:r>
          </a:p>
          <a:p>
            <a:pPr lvl="2" eaLnBrk="1" hangingPunct="1">
              <a:lnSpc>
                <a:spcPct val="100000"/>
              </a:lnSpc>
              <a:spcBef>
                <a:spcPct val="40000"/>
              </a:spcBef>
            </a:pPr>
            <a:r>
              <a:rPr lang="zh-CN" altLang="en-US" sz="2800">
                <a:solidFill>
                  <a:srgbClr val="0033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原 因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：</a:t>
            </a:r>
            <a:r>
              <a:rPr lang="zh-CN" altLang="en-US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阻塞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、</a:t>
            </a:r>
            <a:r>
              <a:rPr lang="zh-CN" altLang="en-US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线程睡眠</a:t>
            </a:r>
            <a:r>
              <a:rPr lang="en-US" altLang="zh-CN" b="1">
                <a:ea typeface="黑体" panose="02010609060101010101" pitchFamily="49" charset="-122"/>
              </a:rPr>
              <a:t>(sleep)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、</a:t>
            </a:r>
            <a:r>
              <a:rPr lang="zh-CN" altLang="en-US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线程挂起</a:t>
            </a:r>
            <a:r>
              <a:rPr lang="en-US" altLang="zh-CN" b="1">
                <a:ea typeface="黑体" panose="02010609060101010101" pitchFamily="49" charset="-122"/>
              </a:rPr>
              <a:t>(wait)</a:t>
            </a:r>
          </a:p>
          <a:p>
            <a:pPr marL="711200" lvl="1" indent="-269875" eaLnBrk="1" hangingPunct="1">
              <a:lnSpc>
                <a:spcPct val="100000"/>
              </a:lnSpc>
              <a:spcBef>
                <a:spcPct val="4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终  止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：线程结束的</a:t>
            </a:r>
            <a:r>
              <a:rPr lang="zh-CN" altLang="en-US" sz="2800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正常</a:t>
            </a:r>
            <a:r>
              <a:rPr lang="zh-CN" altLang="en-US">
                <a:solidFill>
                  <a:srgbClr val="0066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方式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是从</a:t>
            </a:r>
            <a:r>
              <a:rPr lang="en-US" altLang="zh-CN" b="1">
                <a:ea typeface="黑体" panose="02010609060101010101" pitchFamily="49" charset="-122"/>
              </a:rPr>
              <a:t>run( )</a:t>
            </a:r>
            <a:r>
              <a:rPr lang="zh-CN" altLang="en-US">
                <a:latin typeface="Courier New" panose="02070309020205020404" pitchFamily="49" charset="0"/>
                <a:ea typeface="黑体" panose="02010609060101010101" pitchFamily="49" charset="-122"/>
              </a:rPr>
              <a:t>方法返回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89" name="AutoShape 61">
            <a:extLst>
              <a:ext uri="{FF2B5EF4-FFF2-40B4-BE49-F238E27FC236}">
                <a16:creationId xmlns:a16="http://schemas.microsoft.com/office/drawing/2014/main" id="{E59683A3-EC1A-4A50-822F-4A0C1041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1719263"/>
            <a:ext cx="1955800" cy="2249487"/>
          </a:xfrm>
          <a:prstGeom prst="roundRect">
            <a:avLst>
              <a:gd name="adj" fmla="val 16667"/>
            </a:avLst>
          </a:prstGeom>
          <a:solidFill>
            <a:srgbClr val="FFCCFF">
              <a:alpha val="50195"/>
            </a:srgbClr>
          </a:solidFill>
          <a:ln w="28575" algn="ctr">
            <a:solidFill>
              <a:srgbClr val="FF3399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C2F8254-DB3C-4625-A55D-ADB5DF866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线程状态的转换</a:t>
            </a:r>
          </a:p>
        </p:txBody>
      </p:sp>
      <p:grpSp>
        <p:nvGrpSpPr>
          <p:cNvPr id="1020990" name="Group 62">
            <a:extLst>
              <a:ext uri="{FF2B5EF4-FFF2-40B4-BE49-F238E27FC236}">
                <a16:creationId xmlns:a16="http://schemas.microsoft.com/office/drawing/2014/main" id="{4533D926-35B0-4E7E-9163-0FC4C8218848}"/>
              </a:ext>
            </a:extLst>
          </p:cNvPr>
          <p:cNvGrpSpPr>
            <a:grpSpLocks/>
          </p:cNvGrpSpPr>
          <p:nvPr/>
        </p:nvGrpSpPr>
        <p:grpSpPr bwMode="auto">
          <a:xfrm>
            <a:off x="1608138" y="3341688"/>
            <a:ext cx="1368425" cy="504825"/>
            <a:chOff x="1013" y="2105"/>
            <a:chExt cx="862" cy="318"/>
          </a:xfrm>
        </p:grpSpPr>
        <p:sp>
          <p:nvSpPr>
            <p:cNvPr id="21551" name="AutoShape 9">
              <a:extLst>
                <a:ext uri="{FF2B5EF4-FFF2-40B4-BE49-F238E27FC236}">
                  <a16:creationId xmlns:a16="http://schemas.microsoft.com/office/drawing/2014/main" id="{4CA1F806-23AD-4BCF-89BE-839933C5E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2105"/>
              <a:ext cx="862" cy="318"/>
            </a:xfrm>
            <a:prstGeom prst="flowChartTerminator">
              <a:avLst/>
            </a:prstGeom>
            <a:solidFill>
              <a:srgbClr val="3399FF">
                <a:alpha val="78038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52" name="Text Box 10">
              <a:extLst>
                <a:ext uri="{FF2B5EF4-FFF2-40B4-BE49-F238E27FC236}">
                  <a16:creationId xmlns:a16="http://schemas.microsoft.com/office/drawing/2014/main" id="{E50FA9F0-54B8-4A73-964B-240ED8343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2177"/>
              <a:ext cx="68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chemeClr val="tx1"/>
                  </a:solidFill>
                  <a:latin typeface="黑体" panose="02010609060101010101" pitchFamily="49" charset="-122"/>
                </a:rPr>
                <a:t>就  绪</a:t>
              </a:r>
            </a:p>
          </p:txBody>
        </p:sp>
      </p:grpSp>
      <p:grpSp>
        <p:nvGrpSpPr>
          <p:cNvPr id="1020992" name="Group 64">
            <a:extLst>
              <a:ext uri="{FF2B5EF4-FFF2-40B4-BE49-F238E27FC236}">
                <a16:creationId xmlns:a16="http://schemas.microsoft.com/office/drawing/2014/main" id="{DF43AE1E-136A-4888-9651-6950162B0DAD}"/>
              </a:ext>
            </a:extLst>
          </p:cNvPr>
          <p:cNvGrpSpPr>
            <a:grpSpLocks/>
          </p:cNvGrpSpPr>
          <p:nvPr/>
        </p:nvGrpSpPr>
        <p:grpSpPr bwMode="auto">
          <a:xfrm>
            <a:off x="7440613" y="3351213"/>
            <a:ext cx="1368425" cy="504825"/>
            <a:chOff x="4687" y="2111"/>
            <a:chExt cx="862" cy="318"/>
          </a:xfrm>
        </p:grpSpPr>
        <p:sp>
          <p:nvSpPr>
            <p:cNvPr id="21549" name="AutoShape 11">
              <a:extLst>
                <a:ext uri="{FF2B5EF4-FFF2-40B4-BE49-F238E27FC236}">
                  <a16:creationId xmlns:a16="http://schemas.microsoft.com/office/drawing/2014/main" id="{D0BEE143-2C2E-44CA-808F-A297BC4C2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" y="2111"/>
              <a:ext cx="862" cy="318"/>
            </a:xfrm>
            <a:prstGeom prst="flowChartTerminator">
              <a:avLst/>
            </a:prstGeom>
            <a:solidFill>
              <a:srgbClr val="3399FF">
                <a:alpha val="78038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50" name="Text Box 12">
              <a:extLst>
                <a:ext uri="{FF2B5EF4-FFF2-40B4-BE49-F238E27FC236}">
                  <a16:creationId xmlns:a16="http://schemas.microsoft.com/office/drawing/2014/main" id="{F51BF970-A25F-4C70-B7A1-93B05AD31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2174"/>
              <a:ext cx="825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不可运行</a:t>
              </a:r>
            </a:p>
          </p:txBody>
        </p:sp>
      </p:grpSp>
      <p:grpSp>
        <p:nvGrpSpPr>
          <p:cNvPr id="1020991" name="Group 63">
            <a:extLst>
              <a:ext uri="{FF2B5EF4-FFF2-40B4-BE49-F238E27FC236}">
                <a16:creationId xmlns:a16="http://schemas.microsoft.com/office/drawing/2014/main" id="{35968735-DDAE-462F-8783-0324AF7F3F00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5175250"/>
            <a:ext cx="1368425" cy="504825"/>
            <a:chOff x="2789" y="3260"/>
            <a:chExt cx="862" cy="318"/>
          </a:xfrm>
        </p:grpSpPr>
        <p:sp>
          <p:nvSpPr>
            <p:cNvPr id="21547" name="AutoShape 13">
              <a:extLst>
                <a:ext uri="{FF2B5EF4-FFF2-40B4-BE49-F238E27FC236}">
                  <a16:creationId xmlns:a16="http://schemas.microsoft.com/office/drawing/2014/main" id="{A35F5DF7-07DC-4757-8D55-23B44EC5D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260"/>
              <a:ext cx="862" cy="318"/>
            </a:xfrm>
            <a:prstGeom prst="flowChartTerminator">
              <a:avLst/>
            </a:prstGeom>
            <a:solidFill>
              <a:schemeClr val="hlink">
                <a:alpha val="78038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48" name="Text Box 14">
              <a:extLst>
                <a:ext uri="{FF2B5EF4-FFF2-40B4-BE49-F238E27FC236}">
                  <a16:creationId xmlns:a16="http://schemas.microsoft.com/office/drawing/2014/main" id="{74B65056-9862-4D72-BE97-859463103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1" y="3332"/>
              <a:ext cx="68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chemeClr val="tx1"/>
                  </a:solidFill>
                  <a:latin typeface="黑体" panose="02010609060101010101" pitchFamily="49" charset="-122"/>
                </a:rPr>
                <a:t>终  止</a:t>
              </a:r>
            </a:p>
          </p:txBody>
        </p:sp>
      </p:grpSp>
      <p:grpSp>
        <p:nvGrpSpPr>
          <p:cNvPr id="1020966" name="Group 38">
            <a:extLst>
              <a:ext uri="{FF2B5EF4-FFF2-40B4-BE49-F238E27FC236}">
                <a16:creationId xmlns:a16="http://schemas.microsoft.com/office/drawing/2014/main" id="{B831D68F-D60D-41F4-A49A-9BE54DEF1BFB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3375025"/>
            <a:ext cx="1368425" cy="504825"/>
            <a:chOff x="2608" y="2353"/>
            <a:chExt cx="862" cy="318"/>
          </a:xfrm>
        </p:grpSpPr>
        <p:sp>
          <p:nvSpPr>
            <p:cNvPr id="21545" name="AutoShape 15">
              <a:extLst>
                <a:ext uri="{FF2B5EF4-FFF2-40B4-BE49-F238E27FC236}">
                  <a16:creationId xmlns:a16="http://schemas.microsoft.com/office/drawing/2014/main" id="{FE4B7281-2CD6-4A5C-9CEE-59E03EF00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353"/>
              <a:ext cx="862" cy="318"/>
            </a:xfrm>
            <a:prstGeom prst="flowChartTerminator">
              <a:avLst/>
            </a:prstGeom>
            <a:solidFill>
              <a:srgbClr val="FF3399">
                <a:alpha val="78038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46" name="Text Box 16">
              <a:extLst>
                <a:ext uri="{FF2B5EF4-FFF2-40B4-BE49-F238E27FC236}">
                  <a16:creationId xmlns:a16="http://schemas.microsoft.com/office/drawing/2014/main" id="{37B6E1F0-CBB7-40F4-AB69-81F1B2888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2425"/>
              <a:ext cx="68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chemeClr val="tx1"/>
                  </a:solidFill>
                  <a:latin typeface="黑体" panose="02010609060101010101" pitchFamily="49" charset="-122"/>
                </a:rPr>
                <a:t>可运行</a:t>
              </a:r>
            </a:p>
          </p:txBody>
        </p:sp>
      </p:grpSp>
      <p:sp>
        <p:nvSpPr>
          <p:cNvPr id="1020949" name="Text Box 21">
            <a:extLst>
              <a:ext uri="{FF2B5EF4-FFF2-40B4-BE49-F238E27FC236}">
                <a16:creationId xmlns:a16="http://schemas.microsoft.com/office/drawing/2014/main" id="{FD010A06-7C2A-4A46-972E-D39841E2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287463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solidFill>
                  <a:srgbClr val="FF3399"/>
                </a:solidFill>
                <a:latin typeface="黑体" panose="02010609060101010101" pitchFamily="49" charset="-122"/>
              </a:rPr>
              <a:t>运  行  中</a:t>
            </a:r>
          </a:p>
        </p:txBody>
      </p:sp>
      <p:grpSp>
        <p:nvGrpSpPr>
          <p:cNvPr id="1020965" name="Group 37">
            <a:extLst>
              <a:ext uri="{FF2B5EF4-FFF2-40B4-BE49-F238E27FC236}">
                <a16:creationId xmlns:a16="http://schemas.microsoft.com/office/drawing/2014/main" id="{560D744C-6263-41CD-8B9F-0F7C96EA67C6}"/>
              </a:ext>
            </a:extLst>
          </p:cNvPr>
          <p:cNvGrpSpPr>
            <a:grpSpLocks/>
          </p:cNvGrpSpPr>
          <p:nvPr/>
        </p:nvGrpSpPr>
        <p:grpSpPr bwMode="auto">
          <a:xfrm>
            <a:off x="2989263" y="3152775"/>
            <a:ext cx="1079500" cy="869950"/>
            <a:chOff x="1701" y="2213"/>
            <a:chExt cx="680" cy="548"/>
          </a:xfrm>
        </p:grpSpPr>
        <p:sp>
          <p:nvSpPr>
            <p:cNvPr id="21542" name="Line 23">
              <a:extLst>
                <a:ext uri="{FF2B5EF4-FFF2-40B4-BE49-F238E27FC236}">
                  <a16:creationId xmlns:a16="http://schemas.microsoft.com/office/drawing/2014/main" id="{8339EC83-0352-4718-A71B-59BFE3662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2489"/>
              <a:ext cx="6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3" name="Text Box 24">
              <a:extLst>
                <a:ext uri="{FF2B5EF4-FFF2-40B4-BE49-F238E27FC236}">
                  <a16:creationId xmlns:a16="http://schemas.microsoft.com/office/drawing/2014/main" id="{01F35D4E-21F5-401E-A324-05C1204E3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213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黑体" panose="02010609060101010101" pitchFamily="49" charset="-122"/>
                </a:rPr>
                <a:t>启动</a:t>
              </a:r>
            </a:p>
          </p:txBody>
        </p:sp>
        <p:sp>
          <p:nvSpPr>
            <p:cNvPr id="21544" name="Text Box 25">
              <a:extLst>
                <a:ext uri="{FF2B5EF4-FFF2-40B4-BE49-F238E27FC236}">
                  <a16:creationId xmlns:a16="http://schemas.microsoft.com/office/drawing/2014/main" id="{563E6DB3-C9BC-4BFD-ABD2-0A2D9D075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530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start()</a:t>
              </a:r>
            </a:p>
          </p:txBody>
        </p:sp>
      </p:grpSp>
      <p:grpSp>
        <p:nvGrpSpPr>
          <p:cNvPr id="1020967" name="Group 39">
            <a:extLst>
              <a:ext uri="{FF2B5EF4-FFF2-40B4-BE49-F238E27FC236}">
                <a16:creationId xmlns:a16="http://schemas.microsoft.com/office/drawing/2014/main" id="{A598972C-96AB-4B08-9FD5-28FEC8991AA6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871788"/>
            <a:ext cx="1236663" cy="1606550"/>
            <a:chOff x="3787" y="2036"/>
            <a:chExt cx="726" cy="1012"/>
          </a:xfrm>
        </p:grpSpPr>
        <p:sp>
          <p:nvSpPr>
            <p:cNvPr id="21538" name="Line 26">
              <a:extLst>
                <a:ext uri="{FF2B5EF4-FFF2-40B4-BE49-F238E27FC236}">
                  <a16:creationId xmlns:a16="http://schemas.microsoft.com/office/drawing/2014/main" id="{3EBC8AA8-0876-488A-B79E-10F3D9117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44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27">
              <a:extLst>
                <a:ext uri="{FF2B5EF4-FFF2-40B4-BE49-F238E27FC236}">
                  <a16:creationId xmlns:a16="http://schemas.microsoft.com/office/drawing/2014/main" id="{EBC63634-F3E9-495B-AAE8-11922517B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580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Text Box 28">
              <a:extLst>
                <a:ext uri="{FF2B5EF4-FFF2-40B4-BE49-F238E27FC236}">
                  <a16:creationId xmlns:a16="http://schemas.microsoft.com/office/drawing/2014/main" id="{8A55A0A8-3ED3-4FAB-8F9D-20152A726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036"/>
              <a:ext cx="454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黑体" panose="02010609060101010101" pitchFamily="49" charset="-122"/>
                </a:rPr>
                <a:t>阻 塞</a:t>
              </a:r>
              <a:br>
                <a:rPr lang="zh-CN" altLang="en-US" sz="1400">
                  <a:solidFill>
                    <a:schemeClr val="tx1"/>
                  </a:solidFill>
                  <a:latin typeface="黑体" panose="02010609060101010101" pitchFamily="49" charset="-122"/>
                </a:rPr>
              </a:br>
              <a:r>
                <a:rPr lang="en-US" altLang="zh-CN" sz="1400">
                  <a:solidFill>
                    <a:schemeClr val="tx1"/>
                  </a:solidFill>
                </a:rPr>
                <a:t>sleep()</a:t>
              </a:r>
              <a:br>
                <a:rPr lang="zh-CN" altLang="en-US" sz="1400">
                  <a:solidFill>
                    <a:schemeClr val="tx1"/>
                  </a:solidFill>
                </a:rPr>
              </a:br>
              <a:r>
                <a:rPr lang="en-US" altLang="zh-CN" sz="1400">
                  <a:solidFill>
                    <a:schemeClr val="tx1"/>
                  </a:solidFill>
                </a:rPr>
                <a:t>wait()</a:t>
              </a:r>
            </a:p>
          </p:txBody>
        </p:sp>
        <p:sp>
          <p:nvSpPr>
            <p:cNvPr id="21541" name="Text Box 29">
              <a:extLst>
                <a:ext uri="{FF2B5EF4-FFF2-40B4-BE49-F238E27FC236}">
                  <a16:creationId xmlns:a16="http://schemas.microsoft.com/office/drawing/2014/main" id="{36ADC020-57F7-44D7-9ACC-D028B88F0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2549"/>
              <a:ext cx="641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黑体" panose="02010609060101010101" pitchFamily="49" charset="-122"/>
                </a:rPr>
                <a:t>阻塞解除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黑体" panose="02010609060101010101" pitchFamily="49" charset="-122"/>
                </a:rPr>
                <a:t>睡眠时间到唤  醒</a:t>
              </a:r>
            </a:p>
          </p:txBody>
        </p:sp>
      </p:grpSp>
      <p:grpSp>
        <p:nvGrpSpPr>
          <p:cNvPr id="1020995" name="Group 67">
            <a:extLst>
              <a:ext uri="{FF2B5EF4-FFF2-40B4-BE49-F238E27FC236}">
                <a16:creationId xmlns:a16="http://schemas.microsoft.com/office/drawing/2014/main" id="{3675A4AC-096E-4D74-A33F-EC4653D91D25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803400"/>
            <a:ext cx="2016125" cy="1673225"/>
            <a:chOff x="2608" y="1136"/>
            <a:chExt cx="1270" cy="1054"/>
          </a:xfrm>
        </p:grpSpPr>
        <p:sp>
          <p:nvSpPr>
            <p:cNvPr id="21536" name="Arc 22">
              <a:extLst>
                <a:ext uri="{FF2B5EF4-FFF2-40B4-BE49-F238E27FC236}">
                  <a16:creationId xmlns:a16="http://schemas.microsoft.com/office/drawing/2014/main" id="{7F0CBB62-8A45-4AA0-8A06-DD848F5E8409}"/>
                </a:ext>
              </a:extLst>
            </p:cNvPr>
            <p:cNvSpPr>
              <a:spLocks/>
            </p:cNvSpPr>
            <p:nvPr/>
          </p:nvSpPr>
          <p:spPr bwMode="auto">
            <a:xfrm rot="19375237" flipV="1">
              <a:off x="2815" y="1355"/>
              <a:ext cx="835" cy="835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637"/>
                    <a:pt x="267" y="17684"/>
                    <a:pt x="794" y="15794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9637"/>
                    <a:pt x="267" y="17684"/>
                    <a:pt x="794" y="15794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19050">
              <a:solidFill>
                <a:srgbClr val="0066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Text Box 30">
              <a:extLst>
                <a:ext uri="{FF2B5EF4-FFF2-40B4-BE49-F238E27FC236}">
                  <a16:creationId xmlns:a16="http://schemas.microsoft.com/office/drawing/2014/main" id="{FDEE98F4-4473-4535-80AF-6BA8100C3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136"/>
              <a:ext cx="127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让出</a:t>
              </a:r>
              <a:r>
                <a:rPr lang="en-US" altLang="zh-CN" sz="1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CPU</a:t>
              </a:r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pitchFamily="49" charset="-122"/>
                </a:rPr>
                <a:t>时间，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yield()</a:t>
              </a:r>
            </a:p>
          </p:txBody>
        </p:sp>
      </p:grpSp>
      <p:grpSp>
        <p:nvGrpSpPr>
          <p:cNvPr id="1020968" name="Group 40">
            <a:extLst>
              <a:ext uri="{FF2B5EF4-FFF2-40B4-BE49-F238E27FC236}">
                <a16:creationId xmlns:a16="http://schemas.microsoft.com/office/drawing/2014/main" id="{A6187128-0C27-4FE3-BF24-0F834BA1B92B}"/>
              </a:ext>
            </a:extLst>
          </p:cNvPr>
          <p:cNvGrpSpPr>
            <a:grpSpLocks/>
          </p:cNvGrpSpPr>
          <p:nvPr/>
        </p:nvGrpSpPr>
        <p:grpSpPr bwMode="auto">
          <a:xfrm>
            <a:off x="4151313" y="3951288"/>
            <a:ext cx="1069975" cy="1223962"/>
            <a:chOff x="2433" y="2716"/>
            <a:chExt cx="674" cy="771"/>
          </a:xfrm>
        </p:grpSpPr>
        <p:sp>
          <p:nvSpPr>
            <p:cNvPr id="21534" name="Line 31">
              <a:extLst>
                <a:ext uri="{FF2B5EF4-FFF2-40B4-BE49-F238E27FC236}">
                  <a16:creationId xmlns:a16="http://schemas.microsoft.com/office/drawing/2014/main" id="{FCC5AC26-5E97-405D-84B9-C5F3A4410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" y="2716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Text Box 32">
              <a:extLst>
                <a:ext uri="{FF2B5EF4-FFF2-40B4-BE49-F238E27FC236}">
                  <a16:creationId xmlns:a16="http://schemas.microsoft.com/office/drawing/2014/main" id="{060B4223-9975-4609-9789-72B13C48A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3" y="2948"/>
              <a:ext cx="674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 b="1">
                  <a:solidFill>
                    <a:schemeClr val="tx1"/>
                  </a:solidFill>
                </a:rPr>
                <a:t>run( )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黑体" panose="02010609060101010101" pitchFamily="49" charset="-122"/>
                </a:rPr>
                <a:t>方法终止</a:t>
              </a:r>
            </a:p>
          </p:txBody>
        </p:sp>
      </p:grpSp>
      <p:sp>
        <p:nvSpPr>
          <p:cNvPr id="1020962" name="Arc 34">
            <a:extLst>
              <a:ext uri="{FF2B5EF4-FFF2-40B4-BE49-F238E27FC236}">
                <a16:creationId xmlns:a16="http://schemas.microsoft.com/office/drawing/2014/main" id="{2C56EB5B-1EA8-488E-8891-E4D28AD64867}"/>
              </a:ext>
            </a:extLst>
          </p:cNvPr>
          <p:cNvSpPr>
            <a:spLocks/>
          </p:cNvSpPr>
          <p:nvPr/>
        </p:nvSpPr>
        <p:spPr bwMode="auto">
          <a:xfrm rot="-9032489">
            <a:off x="939800" y="1935163"/>
            <a:ext cx="1112838" cy="1223962"/>
          </a:xfrm>
          <a:custGeom>
            <a:avLst/>
            <a:gdLst>
              <a:gd name="T0" fmla="*/ 0 w 19646"/>
              <a:gd name="T1" fmla="*/ 0 h 21600"/>
              <a:gd name="T2" fmla="*/ 2147483646 w 19646"/>
              <a:gd name="T3" fmla="*/ 2147483646 h 21600"/>
              <a:gd name="T4" fmla="*/ 0 w 19646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46" h="21600" fill="none" extrusionOk="0">
                <a:moveTo>
                  <a:pt x="-1" y="0"/>
                </a:moveTo>
                <a:cubicBezTo>
                  <a:pt x="8454" y="0"/>
                  <a:pt x="16132" y="4932"/>
                  <a:pt x="19646" y="12622"/>
                </a:cubicBezTo>
              </a:path>
              <a:path w="19646" h="21600" stroke="0" extrusionOk="0">
                <a:moveTo>
                  <a:pt x="-1" y="0"/>
                </a:moveTo>
                <a:cubicBezTo>
                  <a:pt x="8454" y="0"/>
                  <a:pt x="16132" y="4932"/>
                  <a:pt x="19646" y="1262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0963" name="Text Box 35">
            <a:extLst>
              <a:ext uri="{FF2B5EF4-FFF2-40B4-BE49-F238E27FC236}">
                <a16:creationId xmlns:a16="http://schemas.microsoft.com/office/drawing/2014/main" id="{628E41B8-6A05-422D-8030-5F656C70F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74800"/>
            <a:ext cx="2160587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0066FF"/>
                </a:solidFill>
                <a:latin typeface="黑体" panose="02010609060101010101" pitchFamily="49" charset="-122"/>
              </a:rPr>
              <a:t>创建一个线程对象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rgbClr val="FF6600"/>
                </a:solidFill>
                <a:latin typeface="黑体" panose="02010609060101010101" pitchFamily="49" charset="-122"/>
              </a:rPr>
              <a:t>new </a:t>
            </a:r>
          </a:p>
        </p:txBody>
      </p:sp>
      <p:grpSp>
        <p:nvGrpSpPr>
          <p:cNvPr id="21519" name="Group 65">
            <a:extLst>
              <a:ext uri="{FF2B5EF4-FFF2-40B4-BE49-F238E27FC236}">
                <a16:creationId xmlns:a16="http://schemas.microsoft.com/office/drawing/2014/main" id="{9117ECF2-B382-4B1E-A055-812DE2F57F09}"/>
              </a:ext>
            </a:extLst>
          </p:cNvPr>
          <p:cNvGrpSpPr>
            <a:grpSpLocks/>
          </p:cNvGrpSpPr>
          <p:nvPr/>
        </p:nvGrpSpPr>
        <p:grpSpPr bwMode="auto">
          <a:xfrm>
            <a:off x="192088" y="5286375"/>
            <a:ext cx="3443287" cy="1511300"/>
            <a:chOff x="121" y="3330"/>
            <a:chExt cx="2169" cy="952"/>
          </a:xfrm>
        </p:grpSpPr>
        <p:sp>
          <p:nvSpPr>
            <p:cNvPr id="21521" name="AutoShape 41">
              <a:extLst>
                <a:ext uri="{FF2B5EF4-FFF2-40B4-BE49-F238E27FC236}">
                  <a16:creationId xmlns:a16="http://schemas.microsoft.com/office/drawing/2014/main" id="{E75F5243-FD07-4FA2-8428-365801049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" y="3392"/>
              <a:ext cx="589" cy="31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66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22" name="Text Box 42">
              <a:extLst>
                <a:ext uri="{FF2B5EF4-FFF2-40B4-BE49-F238E27FC236}">
                  <a16:creationId xmlns:a16="http://schemas.microsoft.com/office/drawing/2014/main" id="{05860B45-5D41-4263-AE83-527DAC52D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" y="3383"/>
              <a:ext cx="49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黑体" panose="02010609060101010101" pitchFamily="49" charset="-122"/>
                </a:rPr>
                <a:t>签工作协议</a:t>
              </a:r>
            </a:p>
          </p:txBody>
        </p:sp>
        <p:sp>
          <p:nvSpPr>
            <p:cNvPr id="21523" name="Text Box 43">
              <a:extLst>
                <a:ext uri="{FF2B5EF4-FFF2-40B4-BE49-F238E27FC236}">
                  <a16:creationId xmlns:a16="http://schemas.microsoft.com/office/drawing/2014/main" id="{3136BD7B-E0A8-4781-AAE9-C39DE8FE7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" y="3399"/>
              <a:ext cx="49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黑体" panose="02010609060101010101" pitchFamily="49" charset="-122"/>
                </a:rPr>
                <a:t>到单位工作</a:t>
              </a:r>
            </a:p>
          </p:txBody>
        </p:sp>
        <p:sp>
          <p:nvSpPr>
            <p:cNvPr id="21524" name="AutoShape 46">
              <a:extLst>
                <a:ext uri="{FF2B5EF4-FFF2-40B4-BE49-F238E27FC236}">
                  <a16:creationId xmlns:a16="http://schemas.microsoft.com/office/drawing/2014/main" id="{0BC74CC9-EB49-4124-A1E3-8306E20CF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399"/>
              <a:ext cx="589" cy="31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33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25" name="Text Box 44">
              <a:extLst>
                <a:ext uri="{FF2B5EF4-FFF2-40B4-BE49-F238E27FC236}">
                  <a16:creationId xmlns:a16="http://schemas.microsoft.com/office/drawing/2014/main" id="{36B4899D-A2F6-4C9C-8B7A-A3CCD0A0B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5" y="3399"/>
              <a:ext cx="49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黑体" panose="02010609060101010101" pitchFamily="49" charset="-122"/>
                </a:rPr>
                <a:t>暂时  停职</a:t>
              </a:r>
            </a:p>
          </p:txBody>
        </p:sp>
        <p:sp>
          <p:nvSpPr>
            <p:cNvPr id="21526" name="AutoShape 47">
              <a:extLst>
                <a:ext uri="{FF2B5EF4-FFF2-40B4-BE49-F238E27FC236}">
                  <a16:creationId xmlns:a16="http://schemas.microsoft.com/office/drawing/2014/main" id="{C598B034-096E-42E8-ABC2-21FCB5D5B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3399"/>
              <a:ext cx="589" cy="31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66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27" name="Text Box 45">
              <a:extLst>
                <a:ext uri="{FF2B5EF4-FFF2-40B4-BE49-F238E27FC236}">
                  <a16:creationId xmlns:a16="http://schemas.microsoft.com/office/drawing/2014/main" id="{B0ABEBD9-F7B2-479E-B1A3-B465FBDDE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3965"/>
              <a:ext cx="49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76200" algn="ctr">
                  <a:solidFill>
                    <a:srgbClr val="0066FF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黑体" panose="02010609060101010101" pitchFamily="49" charset="-122"/>
                </a:rPr>
                <a:t>退  休</a:t>
              </a:r>
            </a:p>
          </p:txBody>
        </p:sp>
        <p:sp>
          <p:nvSpPr>
            <p:cNvPr id="21528" name="AutoShape 48">
              <a:extLst>
                <a:ext uri="{FF2B5EF4-FFF2-40B4-BE49-F238E27FC236}">
                  <a16:creationId xmlns:a16="http://schemas.microsoft.com/office/drawing/2014/main" id="{893C4B0B-D0F4-4B90-A43F-DEFE95F24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3912"/>
              <a:ext cx="589" cy="31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29" name="Line 53">
              <a:extLst>
                <a:ext uri="{FF2B5EF4-FFF2-40B4-BE49-F238E27FC236}">
                  <a16:creationId xmlns:a16="http://schemas.microsoft.com/office/drawing/2014/main" id="{D8F166BF-7415-40F9-8B07-FEE081EFF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" y="3543"/>
              <a:ext cx="13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54">
              <a:extLst>
                <a:ext uri="{FF2B5EF4-FFF2-40B4-BE49-F238E27FC236}">
                  <a16:creationId xmlns:a16="http://schemas.microsoft.com/office/drawing/2014/main" id="{0D6C5E5B-A256-427B-B2C4-C45186CB5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3506"/>
              <a:ext cx="13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55">
              <a:extLst>
                <a:ext uri="{FF2B5EF4-FFF2-40B4-BE49-F238E27FC236}">
                  <a16:creationId xmlns:a16="http://schemas.microsoft.com/office/drawing/2014/main" id="{60E587F9-202C-4B27-8238-6AF309C12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3602"/>
              <a:ext cx="13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56">
              <a:extLst>
                <a:ext uri="{FF2B5EF4-FFF2-40B4-BE49-F238E27FC236}">
                  <a16:creationId xmlns:a16="http://schemas.microsoft.com/office/drawing/2014/main" id="{626BB47F-9327-4C32-9209-9424C982F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0" y="3730"/>
              <a:ext cx="0" cy="181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Rectangle 58">
              <a:extLst>
                <a:ext uri="{FF2B5EF4-FFF2-40B4-BE49-F238E27FC236}">
                  <a16:creationId xmlns:a16="http://schemas.microsoft.com/office/drawing/2014/main" id="{3E13B05A-8775-4F4A-B00A-0EECB8F0A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" y="3330"/>
              <a:ext cx="2169" cy="952"/>
            </a:xfrm>
            <a:prstGeom prst="rect">
              <a:avLst/>
            </a:prstGeom>
            <a:noFill/>
            <a:ln w="38100" algn="ctr">
              <a:solidFill>
                <a:srgbClr val="FF9966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0996" name="Rectangle 68">
            <a:extLst>
              <a:ext uri="{FF2B5EF4-FFF2-40B4-BE49-F238E27FC236}">
                <a16:creationId xmlns:a16="http://schemas.microsoft.com/office/drawing/2014/main" id="{07CE5A9E-B407-4D6D-B4CC-2008BF10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5160963"/>
            <a:ext cx="3457575" cy="15859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2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2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2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89" grpId="0" animBg="1"/>
      <p:bldP spid="1020949" grpId="0"/>
      <p:bldP spid="1020963" grpId="0"/>
      <p:bldP spid="10209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>
            <a:extLst>
              <a:ext uri="{FF2B5EF4-FFF2-40B4-BE49-F238E27FC236}">
                <a16:creationId xmlns:a16="http://schemas.microsoft.com/office/drawing/2014/main" id="{5E7CA6F8-AB51-485D-BE69-516783F24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475" y="134938"/>
            <a:ext cx="4106863" cy="647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目    录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B5A89107-82EB-42D5-BA74-436EE8D84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57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3556" name="Group 4">
            <a:extLst>
              <a:ext uri="{FF2B5EF4-FFF2-40B4-BE49-F238E27FC236}">
                <a16:creationId xmlns:a16="http://schemas.microsoft.com/office/drawing/2014/main" id="{C2355D00-7EBB-4C2B-A902-2F027CF183B0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2011363"/>
            <a:ext cx="4724400" cy="717550"/>
            <a:chOff x="1356" y="1267"/>
            <a:chExt cx="2976" cy="452"/>
          </a:xfrm>
        </p:grpSpPr>
        <p:sp>
          <p:nvSpPr>
            <p:cNvPr id="1024005" name="AutoShape 5">
              <a:extLst>
                <a:ext uri="{FF2B5EF4-FFF2-40B4-BE49-F238E27FC236}">
                  <a16:creationId xmlns:a16="http://schemas.microsoft.com/office/drawing/2014/main" id="{43E000DC-26A8-45E8-83A9-F8698790B9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6" y="1345"/>
              <a:ext cx="2736" cy="3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573" name="AutoShape 6">
              <a:extLst>
                <a:ext uri="{FF2B5EF4-FFF2-40B4-BE49-F238E27FC236}">
                  <a16:creationId xmlns:a16="http://schemas.microsoft.com/office/drawing/2014/main" id="{085BF37E-3F28-414B-8A33-D6364B964E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1267"/>
              <a:ext cx="432" cy="45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4007" name="Text Box 7">
              <a:extLst>
                <a:ext uri="{FF2B5EF4-FFF2-40B4-BE49-F238E27FC236}">
                  <a16:creationId xmlns:a16="http://schemas.microsoft.com/office/drawing/2014/main" id="{E2C85457-2AF7-4482-8E4D-EFD1E462140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42" y="1379"/>
              <a:ext cx="2227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 </a:t>
              </a:r>
              <a:r>
                <a:rPr lang="en-US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线</a:t>
              </a: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    </a:t>
              </a:r>
              <a:r>
                <a:rPr lang="en-US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程</a:t>
              </a: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    </a:t>
              </a:r>
              <a:r>
                <a:rPr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概    述</a:t>
              </a:r>
            </a:p>
          </p:txBody>
        </p:sp>
        <p:sp>
          <p:nvSpPr>
            <p:cNvPr id="23575" name="Text Box 8">
              <a:extLst>
                <a:ext uri="{FF2B5EF4-FFF2-40B4-BE49-F238E27FC236}">
                  <a16:creationId xmlns:a16="http://schemas.microsoft.com/office/drawing/2014/main" id="{DD15281B-96E1-4A94-BAA6-548C8E20148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133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024009" name="Group 9">
            <a:extLst>
              <a:ext uri="{FF2B5EF4-FFF2-40B4-BE49-F238E27FC236}">
                <a16:creationId xmlns:a16="http://schemas.microsoft.com/office/drawing/2014/main" id="{2411EBB0-323D-4E37-BAD0-C07E7EBE4231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4098925"/>
            <a:ext cx="4724400" cy="717550"/>
            <a:chOff x="1356" y="2854"/>
            <a:chExt cx="2976" cy="452"/>
          </a:xfrm>
        </p:grpSpPr>
        <p:sp>
          <p:nvSpPr>
            <p:cNvPr id="1024010" name="AutoShape 10">
              <a:extLst>
                <a:ext uri="{FF2B5EF4-FFF2-40B4-BE49-F238E27FC236}">
                  <a16:creationId xmlns:a16="http://schemas.microsoft.com/office/drawing/2014/main" id="{C1C733A1-7FF8-4358-8AB8-F4E17B9A09A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28" y="2925"/>
              <a:ext cx="2704" cy="30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3569" name="AutoShape 11">
              <a:extLst>
                <a:ext uri="{FF2B5EF4-FFF2-40B4-BE49-F238E27FC236}">
                  <a16:creationId xmlns:a16="http://schemas.microsoft.com/office/drawing/2014/main" id="{F42EB624-7CDD-4DC8-B382-6252635CB5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2854"/>
              <a:ext cx="432" cy="45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70" name="Text Box 12">
              <a:extLst>
                <a:ext uri="{FF2B5EF4-FFF2-40B4-BE49-F238E27FC236}">
                  <a16:creationId xmlns:a16="http://schemas.microsoft.com/office/drawing/2014/main" id="{063BABC1-881C-424A-9C6E-098AB594C20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291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3571" name="Text Box 13">
              <a:extLst>
                <a:ext uri="{FF2B5EF4-FFF2-40B4-BE49-F238E27FC236}">
                  <a16:creationId xmlns:a16="http://schemas.microsoft.com/office/drawing/2014/main" id="{64313913-018D-4DAF-BECF-A275253954F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62" y="2954"/>
              <a:ext cx="2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Java</a:t>
              </a:r>
              <a:r>
                <a:rPr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线程的创建</a:t>
              </a:r>
            </a:p>
          </p:txBody>
        </p:sp>
      </p:grpSp>
      <p:grpSp>
        <p:nvGrpSpPr>
          <p:cNvPr id="23558" name="Group 14">
            <a:extLst>
              <a:ext uri="{FF2B5EF4-FFF2-40B4-BE49-F238E27FC236}">
                <a16:creationId xmlns:a16="http://schemas.microsoft.com/office/drawing/2014/main" id="{D53FD293-D2BF-4ACC-BFD3-C5A771C11B91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3090863"/>
            <a:ext cx="4724400" cy="685800"/>
            <a:chOff x="1356" y="1718"/>
            <a:chExt cx="2976" cy="432"/>
          </a:xfrm>
        </p:grpSpPr>
        <p:sp>
          <p:nvSpPr>
            <p:cNvPr id="1024015" name="AutoShape 15">
              <a:extLst>
                <a:ext uri="{FF2B5EF4-FFF2-40B4-BE49-F238E27FC236}">
                  <a16:creationId xmlns:a16="http://schemas.microsoft.com/office/drawing/2014/main" id="{981C5DC0-B29E-4C5E-B918-456F86BA0A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6" y="1793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565" name="AutoShape 16">
              <a:extLst>
                <a:ext uri="{FF2B5EF4-FFF2-40B4-BE49-F238E27FC236}">
                  <a16:creationId xmlns:a16="http://schemas.microsoft.com/office/drawing/2014/main" id="{7C101C2E-460E-452D-9777-282861D669F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1718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66" name="Text Box 17">
              <a:extLst>
                <a:ext uri="{FF2B5EF4-FFF2-40B4-BE49-F238E27FC236}">
                  <a16:creationId xmlns:a16="http://schemas.microsoft.com/office/drawing/2014/main" id="{D0FFB730-8188-463C-9F5F-7A1A01E793B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40" y="1828"/>
              <a:ext cx="2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Java</a:t>
              </a:r>
              <a:r>
                <a:rPr lang="zh-CN" altLang="en-US" sz="1800">
                  <a:solidFill>
                    <a:srgbClr val="000000"/>
                  </a:solidFill>
                </a:rPr>
                <a:t>线程的状态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23567" name="Text Box 18">
              <a:extLst>
                <a:ext uri="{FF2B5EF4-FFF2-40B4-BE49-F238E27FC236}">
                  <a16:creationId xmlns:a16="http://schemas.microsoft.com/office/drawing/2014/main" id="{29132A5F-CD1C-4E9D-9115-C4C254B06D5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178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23559" name="Group 19">
            <a:extLst>
              <a:ext uri="{FF2B5EF4-FFF2-40B4-BE49-F238E27FC236}">
                <a16:creationId xmlns:a16="http://schemas.microsoft.com/office/drawing/2014/main" id="{915E82C0-C22E-4385-B4E7-61685FCD2636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5103813"/>
            <a:ext cx="4724400" cy="719137"/>
            <a:chOff x="1356" y="3396"/>
            <a:chExt cx="2976" cy="453"/>
          </a:xfrm>
        </p:grpSpPr>
        <p:sp>
          <p:nvSpPr>
            <p:cNvPr id="1024020" name="AutoShape 20">
              <a:extLst>
                <a:ext uri="{FF2B5EF4-FFF2-40B4-BE49-F238E27FC236}">
                  <a16:creationId xmlns:a16="http://schemas.microsoft.com/office/drawing/2014/main" id="{72D16955-FEAC-4AFC-A7FA-69A9900826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6" y="3475"/>
              <a:ext cx="2736" cy="3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561" name="AutoShape 21">
              <a:extLst>
                <a:ext uri="{FF2B5EF4-FFF2-40B4-BE49-F238E27FC236}">
                  <a16:creationId xmlns:a16="http://schemas.microsoft.com/office/drawing/2014/main" id="{2ABB6AFC-B41E-44C8-8C8B-CDEFE7839E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3396"/>
              <a:ext cx="432" cy="4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62" name="Text Box 22">
              <a:extLst>
                <a:ext uri="{FF2B5EF4-FFF2-40B4-BE49-F238E27FC236}">
                  <a16:creationId xmlns:a16="http://schemas.microsoft.com/office/drawing/2014/main" id="{D9E85BA8-3332-40F6-A2B8-27C9186A8A8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52" y="3503"/>
              <a:ext cx="22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</a:rPr>
                <a:t>多线程的互斥和同步</a:t>
              </a:r>
            </a:p>
          </p:txBody>
        </p:sp>
        <p:sp>
          <p:nvSpPr>
            <p:cNvPr id="23563" name="Text Box 23">
              <a:extLst>
                <a:ext uri="{FF2B5EF4-FFF2-40B4-BE49-F238E27FC236}">
                  <a16:creationId xmlns:a16="http://schemas.microsoft.com/office/drawing/2014/main" id="{F28624CE-D23C-4D5F-BEFC-DE329449A08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346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40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40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318EE72-2FE5-47C8-B1A0-B1879CE3E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创建线程</a:t>
            </a:r>
          </a:p>
        </p:txBody>
      </p:sp>
      <p:sp>
        <p:nvSpPr>
          <p:cNvPr id="955395" name="Rectangle 3">
            <a:extLst>
              <a:ext uri="{FF2B5EF4-FFF2-40B4-BE49-F238E27FC236}">
                <a16:creationId xmlns:a16="http://schemas.microsoft.com/office/drawing/2014/main" id="{936146E1-DFDC-458E-8663-7C85EF451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altLang="zh-CN" sz="3200" dirty="0" err="1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java.lang.Thread</a:t>
            </a:r>
            <a:r>
              <a:rPr lang="zh-CN" altLang="en-US" sz="3200" dirty="0"/>
              <a:t>类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zh-CN" altLang="en-US" dirty="0"/>
              <a:t>专门用来创建线程和对线程进行操作的类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zh-CN" altLang="en-US" dirty="0"/>
              <a:t>定义了许多对线程进行操作的方法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特殊的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run( )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方法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80000"/>
              </a:lnSpc>
              <a:defRPr/>
            </a:pPr>
            <a:r>
              <a:rPr lang="zh-CN" altLang="en-US" sz="2800" dirty="0"/>
              <a:t>创建线程有两种方法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zh-CN" altLang="en-US" dirty="0"/>
              <a:t>继承</a:t>
            </a:r>
            <a:r>
              <a:rPr lang="en-US" altLang="zh-CN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Thread</a:t>
            </a:r>
            <a:r>
              <a:rPr lang="zh-CN" altLang="en-US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类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zh-CN" altLang="en-US" dirty="0"/>
              <a:t>通过定义实现</a:t>
            </a:r>
            <a:r>
              <a:rPr lang="en-US" altLang="zh-CN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Runnable</a:t>
            </a:r>
            <a:r>
              <a:rPr lang="zh-CN" altLang="en-US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接口</a:t>
            </a:r>
          </a:p>
        </p:txBody>
      </p:sp>
      <p:sp>
        <p:nvSpPr>
          <p:cNvPr id="955396" name="AutoShape 4">
            <a:extLst>
              <a:ext uri="{FF2B5EF4-FFF2-40B4-BE49-F238E27FC236}">
                <a16:creationId xmlns:a16="http://schemas.microsoft.com/office/drawing/2014/main" id="{80B87DDC-457B-4F3F-AD4B-4499470BE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383088"/>
            <a:ext cx="2160587" cy="1296987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9525">
            <a:solidFill>
              <a:srgbClr val="66CC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详细内容见软件包 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java.lang.thread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</a:t>
            </a:r>
            <a:r>
              <a:rPr lang="en-US" altLang="zh-CN" sz="1800" b="1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Thread</a:t>
            </a:r>
            <a:r>
              <a:rPr lang="zh-CN" altLang="en-US" sz="1800" b="1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553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5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5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369DC5E-F2CD-4F46-A64F-B3F8DCFD2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创建线程方法一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3707F74-65B7-4107-80B9-E7A959636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801688"/>
            <a:ext cx="8712200" cy="221456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编写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自己的类</a:t>
            </a:r>
          </a:p>
          <a:p>
            <a:pPr marL="1004888" lvl="1" indent="-381000" eaLnBrk="1" hangingPunct="1">
              <a:lnSpc>
                <a:spcPct val="125000"/>
              </a:lnSpc>
              <a:spcBef>
                <a:spcPct val="10000"/>
              </a:spcBef>
            </a:pP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该类是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java.lang.Thread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类的子类</a:t>
            </a:r>
          </a:p>
          <a:p>
            <a:pPr marL="1004888" lvl="1" indent="-381000" eaLnBrk="1" hangingPunct="1">
              <a:lnSpc>
                <a:spcPct val="125000"/>
              </a:lnSpc>
              <a:spcBef>
                <a:spcPct val="10000"/>
              </a:spcBef>
            </a:pPr>
            <a:r>
              <a:rPr lang="zh-CN" altLang="en-US">
                <a:ea typeface="黑体" panose="02010609060101010101" pitchFamily="49" charset="-122"/>
              </a:rPr>
              <a:t>该子类应 </a:t>
            </a:r>
            <a:r>
              <a:rPr lang="zh-CN" altLang="en-US">
                <a:solidFill>
                  <a:srgbClr val="0033CC"/>
                </a:solidFill>
                <a:ea typeface="黑体" panose="02010609060101010101" pitchFamily="49" charset="-122"/>
              </a:rPr>
              <a:t>重写</a:t>
            </a:r>
            <a:r>
              <a:rPr lang="zh-CN" altLang="en-US">
                <a:ea typeface="黑体" panose="02010609060101010101" pitchFamily="49" charset="-122"/>
              </a:rPr>
              <a:t> </a:t>
            </a:r>
            <a:r>
              <a:rPr lang="en-US" altLang="zh-CN">
                <a:ea typeface="黑体" panose="02010609060101010101" pitchFamily="49" charset="-122"/>
              </a:rPr>
              <a:t>Thread </a:t>
            </a:r>
            <a:r>
              <a:rPr lang="zh-CN" altLang="en-US">
                <a:ea typeface="黑体" panose="02010609060101010101" pitchFamily="49" charset="-122"/>
              </a:rPr>
              <a:t>类的 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run() </a:t>
            </a:r>
            <a:r>
              <a:rPr lang="zh-CN" altLang="en-US">
                <a:ea typeface="黑体" panose="02010609060101010101" pitchFamily="49" charset="-122"/>
              </a:rPr>
              <a:t>方法</a:t>
            </a:r>
            <a:br>
              <a:rPr lang="zh-CN" altLang="en-US">
                <a:ea typeface="黑体" panose="02010609060101010101" pitchFamily="49" charset="-122"/>
              </a:rPr>
            </a:br>
            <a:r>
              <a:rPr lang="zh-CN" altLang="en-US">
                <a:ea typeface="黑体" panose="02010609060101010101" pitchFamily="49" charset="-122"/>
              </a:rPr>
              <a:t>准备在线程中完成的工作放在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run() </a:t>
            </a:r>
            <a:r>
              <a:rPr lang="zh-CN" altLang="en-US">
                <a:ea typeface="黑体" panose="02010609060101010101" pitchFamily="49" charset="-122"/>
              </a:rPr>
              <a:t>方法实现</a:t>
            </a:r>
          </a:p>
        </p:txBody>
      </p:sp>
      <p:sp>
        <p:nvSpPr>
          <p:cNvPr id="956421" name="Rectangle 5">
            <a:extLst>
              <a:ext uri="{FF2B5EF4-FFF2-40B4-BE49-F238E27FC236}">
                <a16:creationId xmlns:a16="http://schemas.microsoft.com/office/drawing/2014/main" id="{CF85F0EF-E9F3-4D6F-AE08-6C0080E29E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2413" y="2800350"/>
            <a:ext cx="87122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004888" indent="-38100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r>
              <a:rPr lang="zh-CN" altLang="en-US" sz="2800"/>
              <a:t>写法之例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>
                <a:solidFill>
                  <a:srgbClr val="009900"/>
                </a:solidFill>
              </a:rPr>
              <a:t>//-------------------------------------------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>
                <a:solidFill>
                  <a:srgbClr val="0066FF"/>
                </a:solidFill>
              </a:rPr>
              <a:t>class </a:t>
            </a:r>
            <a:r>
              <a:rPr lang="en-US" altLang="zh-CN" sz="1600" b="1"/>
              <a:t> </a:t>
            </a:r>
            <a:r>
              <a:rPr lang="en-US" altLang="zh-CN" sz="1600" b="1">
                <a:solidFill>
                  <a:schemeClr val="tx1"/>
                </a:solidFill>
              </a:rPr>
              <a:t>MyThread </a:t>
            </a:r>
            <a:r>
              <a:rPr lang="en-US" altLang="zh-CN" sz="1600" b="1">
                <a:solidFill>
                  <a:srgbClr val="0066FF"/>
                </a:solidFill>
              </a:rPr>
              <a:t> extends </a:t>
            </a:r>
            <a:r>
              <a:rPr lang="en-US" altLang="zh-CN" sz="1600" b="1">
                <a:solidFill>
                  <a:srgbClr val="FF3300"/>
                </a:solidFill>
              </a:rPr>
              <a:t> Thread</a:t>
            </a:r>
            <a:r>
              <a:rPr lang="en-US" altLang="zh-CN" sz="1600" b="1"/>
              <a:t> {  </a:t>
            </a:r>
            <a:r>
              <a:rPr lang="en-US" altLang="zh-CN" sz="1600" b="1">
                <a:solidFill>
                  <a:srgbClr val="009900"/>
                </a:solidFill>
              </a:rPr>
              <a:t>// </a:t>
            </a:r>
            <a:r>
              <a:rPr lang="zh-CN" altLang="en-US" sz="1600" b="1">
                <a:solidFill>
                  <a:srgbClr val="009900"/>
                </a:solidFill>
              </a:rPr>
              <a:t>定义</a:t>
            </a:r>
            <a:r>
              <a:rPr lang="en-US" altLang="zh-CN" sz="1600" b="1">
                <a:solidFill>
                  <a:srgbClr val="009900"/>
                </a:solidFill>
              </a:rPr>
              <a:t>MyThread</a:t>
            </a:r>
            <a:r>
              <a:rPr lang="zh-CN" altLang="en-US" sz="1600" b="1">
                <a:solidFill>
                  <a:srgbClr val="009900"/>
                </a:solidFill>
              </a:rPr>
              <a:t>类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</a:t>
            </a:r>
            <a:r>
              <a:rPr lang="en-US" altLang="zh-CN" sz="1600" b="1">
                <a:solidFill>
                  <a:srgbClr val="009900"/>
                </a:solidFill>
              </a:rPr>
              <a:t>//</a:t>
            </a:r>
            <a:r>
              <a:rPr lang="zh-CN" altLang="en-US" sz="1600" b="1">
                <a:solidFill>
                  <a:srgbClr val="009900"/>
                </a:solidFill>
              </a:rPr>
              <a:t>定义成员属性</a:t>
            </a:r>
            <a:r>
              <a:rPr lang="en-US" altLang="zh-CN" sz="1600" b="1">
                <a:solidFill>
                  <a:srgbClr val="009900"/>
                </a:solidFill>
              </a:rPr>
              <a:t>……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MyThread (  ) {  </a:t>
            </a:r>
            <a:r>
              <a:rPr lang="en-US" altLang="zh-CN" sz="1600" b="1">
                <a:solidFill>
                  <a:srgbClr val="009900"/>
                </a:solidFill>
              </a:rPr>
              <a:t>// </a:t>
            </a:r>
            <a:r>
              <a:rPr lang="zh-CN" altLang="en-US" sz="1600" b="1">
                <a:solidFill>
                  <a:srgbClr val="009900"/>
                </a:solidFill>
              </a:rPr>
              <a:t>构造方法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    ……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}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</a:t>
            </a:r>
            <a:r>
              <a:rPr lang="en-US" altLang="zh-CN" sz="1600" b="1">
                <a:solidFill>
                  <a:srgbClr val="FF3300"/>
                </a:solidFill>
              </a:rPr>
              <a:t>public void run( )</a:t>
            </a:r>
            <a:r>
              <a:rPr lang="en-US" altLang="zh-CN" sz="1600" b="1">
                <a:solidFill>
                  <a:srgbClr val="FF0000"/>
                </a:solidFill>
              </a:rPr>
              <a:t> {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    </a:t>
            </a:r>
            <a:r>
              <a:rPr lang="en-US" altLang="zh-CN" sz="1600" b="1">
                <a:solidFill>
                  <a:srgbClr val="009900"/>
                </a:solidFill>
              </a:rPr>
              <a:t>// </a:t>
            </a:r>
            <a:r>
              <a:rPr lang="zh-CN" altLang="en-US" sz="1600" b="1">
                <a:solidFill>
                  <a:srgbClr val="009900"/>
                </a:solidFill>
              </a:rPr>
              <a:t>完成要完成的工作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         ……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</a:t>
            </a:r>
            <a:r>
              <a:rPr lang="en-US" altLang="zh-CN" sz="1600" b="1">
                <a:solidFill>
                  <a:srgbClr val="FF0000"/>
                </a:solidFill>
              </a:rPr>
              <a:t>}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}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>
                <a:solidFill>
                  <a:srgbClr val="009900"/>
                </a:solidFill>
              </a:rPr>
              <a:t>//--------------------------------------------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6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D5F78ED-C987-48B5-9000-B2544F37F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创建线程方法二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5346671-2B93-4DEF-81B6-33EFACE73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639763"/>
            <a:ext cx="8712200" cy="2519362"/>
          </a:xfrm>
        </p:spPr>
        <p:txBody>
          <a:bodyPr/>
          <a:lstStyle/>
          <a:p>
            <a:pPr eaLnBrk="1" hangingPunct="1">
              <a:lnSpc>
                <a:spcPct val="135000"/>
              </a:lnSpc>
              <a:spcBef>
                <a:spcPct val="10000"/>
              </a:spcBef>
            </a:pPr>
            <a:r>
              <a:rPr lang="zh-CN" altLang="en-US" sz="2800">
                <a:ea typeface="黑体" panose="02010609060101010101" pitchFamily="49" charset="-122"/>
              </a:rPr>
              <a:t>编写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自己的类</a:t>
            </a:r>
          </a:p>
          <a:p>
            <a:pPr marL="1004888" lvl="1" indent="-381000" eaLnBrk="1" hangingPunct="1">
              <a:lnSpc>
                <a:spcPct val="135000"/>
              </a:lnSpc>
              <a:spcBef>
                <a:spcPct val="10000"/>
              </a:spcBef>
            </a:pP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实现 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Runnable 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接口 </a:t>
            </a:r>
            <a:endParaRPr lang="zh-CN" altLang="en-US">
              <a:ea typeface="黑体" panose="02010609060101010101" pitchFamily="49" charset="-122"/>
            </a:endParaRPr>
          </a:p>
          <a:p>
            <a:pPr marL="1004888" lvl="1" indent="-381000" eaLnBrk="1" hangingPunct="1">
              <a:lnSpc>
                <a:spcPct val="135000"/>
              </a:lnSpc>
              <a:spcBef>
                <a:spcPct val="10000"/>
              </a:spcBef>
            </a:pPr>
            <a:r>
              <a:rPr lang="zh-CN" altLang="en-US">
                <a:ea typeface="黑体" panose="02010609060101010101" pitchFamily="49" charset="-122"/>
              </a:rPr>
              <a:t>该子类应重写 </a:t>
            </a:r>
            <a:r>
              <a:rPr lang="en-US" altLang="en-US">
                <a:ea typeface="黑体" panose="02010609060101010101" pitchFamily="49" charset="-122"/>
              </a:rPr>
              <a:t>Runnable 接口</a:t>
            </a:r>
            <a:r>
              <a:rPr lang="zh-CN" altLang="en-US">
                <a:ea typeface="黑体" panose="02010609060101010101" pitchFamily="49" charset="-122"/>
              </a:rPr>
              <a:t>的 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run() </a:t>
            </a:r>
            <a:r>
              <a:rPr lang="zh-CN" altLang="en-US">
                <a:ea typeface="黑体" panose="02010609060101010101" pitchFamily="49" charset="-122"/>
              </a:rPr>
              <a:t>方法</a:t>
            </a:r>
            <a:br>
              <a:rPr lang="zh-CN" altLang="en-US">
                <a:ea typeface="黑体" panose="02010609060101010101" pitchFamily="49" charset="-122"/>
              </a:rPr>
            </a:br>
            <a:r>
              <a:rPr lang="zh-CN" altLang="en-US">
                <a:ea typeface="黑体" panose="02010609060101010101" pitchFamily="49" charset="-122"/>
              </a:rPr>
              <a:t>准备在线程中完成的工作放在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run() </a:t>
            </a:r>
            <a:r>
              <a:rPr lang="zh-CN" altLang="en-US">
                <a:ea typeface="黑体" panose="02010609060101010101" pitchFamily="49" charset="-122"/>
              </a:rPr>
              <a:t>方法实现</a:t>
            </a:r>
            <a:endParaRPr lang="en-US" altLang="zh-CN" b="1">
              <a:solidFill>
                <a:srgbClr val="009900"/>
              </a:solidFill>
              <a:ea typeface="黑体" panose="02010609060101010101" pitchFamily="49" charset="-122"/>
            </a:endParaRPr>
          </a:p>
        </p:txBody>
      </p:sp>
      <p:sp>
        <p:nvSpPr>
          <p:cNvPr id="962564" name="Rectangle 4">
            <a:extLst>
              <a:ext uri="{FF2B5EF4-FFF2-40B4-BE49-F238E27FC236}">
                <a16:creationId xmlns:a16="http://schemas.microsoft.com/office/drawing/2014/main" id="{DC25F622-BD61-4412-BD5C-0318A6FD59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2413" y="2817813"/>
            <a:ext cx="8712200" cy="401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004888" indent="-38100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/>
              <a:t>写法之例</a:t>
            </a:r>
            <a:r>
              <a:rPr lang="zh-CN" altLang="en-US" sz="1800"/>
              <a:t>： </a:t>
            </a:r>
          </a:p>
          <a:p>
            <a:pPr lvl="1"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>
                <a:solidFill>
                  <a:srgbClr val="009900"/>
                </a:solidFill>
              </a:rPr>
              <a:t>//-------------------------------------------</a:t>
            </a:r>
          </a:p>
          <a:p>
            <a:pPr lvl="1"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>
                <a:solidFill>
                  <a:srgbClr val="0066FF"/>
                </a:solidFill>
              </a:rPr>
              <a:t>class</a:t>
            </a:r>
            <a:r>
              <a:rPr lang="en-US" altLang="zh-CN" sz="1600" b="1"/>
              <a:t> </a:t>
            </a:r>
            <a:r>
              <a:rPr lang="en-US" altLang="zh-CN" sz="1600" b="1">
                <a:solidFill>
                  <a:schemeClr val="tx1"/>
                </a:solidFill>
              </a:rPr>
              <a:t>MyThread </a:t>
            </a:r>
            <a:r>
              <a:rPr lang="en-US" altLang="zh-CN" sz="1600" b="1">
                <a:solidFill>
                  <a:srgbClr val="0066FF"/>
                </a:solidFill>
              </a:rPr>
              <a:t> implements</a:t>
            </a:r>
            <a:r>
              <a:rPr lang="en-US" altLang="zh-CN" sz="1600" b="1">
                <a:solidFill>
                  <a:srgbClr val="FF0000"/>
                </a:solidFill>
              </a:rPr>
              <a:t>  Runnable </a:t>
            </a:r>
            <a:r>
              <a:rPr lang="en-US" altLang="zh-CN" sz="1600" b="1"/>
              <a:t>{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</a:t>
            </a:r>
            <a:r>
              <a:rPr lang="en-US" altLang="zh-CN" sz="1600">
                <a:solidFill>
                  <a:srgbClr val="009900"/>
                </a:solidFill>
              </a:rPr>
              <a:t>//</a:t>
            </a:r>
            <a:r>
              <a:rPr lang="zh-CN" altLang="en-US" sz="1600">
                <a:solidFill>
                  <a:srgbClr val="009900"/>
                </a:solidFill>
              </a:rPr>
              <a:t>定义成员属性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/>
              <a:t>         </a:t>
            </a:r>
            <a:r>
              <a:rPr lang="en-US" altLang="zh-CN" sz="1800" b="1"/>
              <a:t>……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MyThread (  ) { </a:t>
            </a:r>
            <a:r>
              <a:rPr lang="en-US" altLang="zh-CN" sz="1600">
                <a:solidFill>
                  <a:srgbClr val="009900"/>
                </a:solidFill>
              </a:rPr>
              <a:t>// </a:t>
            </a:r>
            <a:r>
              <a:rPr lang="zh-CN" altLang="en-US" sz="1600">
                <a:solidFill>
                  <a:srgbClr val="009900"/>
                </a:solidFill>
              </a:rPr>
              <a:t>构造方法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    </a:t>
            </a:r>
            <a:r>
              <a:rPr lang="en-US" altLang="zh-CN" sz="1800" b="1"/>
              <a:t>……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}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</a:t>
            </a:r>
            <a:r>
              <a:rPr lang="en-US" altLang="zh-CN" sz="1600" b="1">
                <a:solidFill>
                  <a:srgbClr val="FF3300"/>
                </a:solidFill>
              </a:rPr>
              <a:t>public void run( )</a:t>
            </a:r>
            <a:r>
              <a:rPr lang="en-US" altLang="zh-CN" sz="1600" b="1"/>
              <a:t> </a:t>
            </a:r>
            <a:r>
              <a:rPr lang="en-US" altLang="zh-CN" sz="1600" b="1">
                <a:solidFill>
                  <a:srgbClr val="FF0000"/>
                </a:solidFill>
              </a:rPr>
              <a:t>{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    </a:t>
            </a:r>
            <a:r>
              <a:rPr lang="en-US" altLang="zh-CN" sz="1600" b="1">
                <a:solidFill>
                  <a:srgbClr val="009900"/>
                </a:solidFill>
              </a:rPr>
              <a:t>// </a:t>
            </a:r>
            <a:r>
              <a:rPr lang="zh-CN" altLang="en-US" sz="1600" b="1">
                <a:solidFill>
                  <a:srgbClr val="009900"/>
                </a:solidFill>
              </a:rPr>
              <a:t>完成要完成的工作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     </a:t>
            </a:r>
            <a:r>
              <a:rPr lang="en-US" altLang="zh-CN" sz="1800" b="1"/>
              <a:t>……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     </a:t>
            </a:r>
            <a:r>
              <a:rPr lang="en-US" altLang="zh-CN" sz="1600" b="1">
                <a:solidFill>
                  <a:srgbClr val="FF0000"/>
                </a:solidFill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600" b="1"/>
              <a:t>}</a:t>
            </a:r>
          </a:p>
          <a:p>
            <a:pPr lvl="1"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1600" b="1">
                <a:solidFill>
                  <a:srgbClr val="009900"/>
                </a:solidFill>
              </a:rPr>
              <a:t>//--------------------------------------------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2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7">
            <a:extLst>
              <a:ext uri="{FF2B5EF4-FFF2-40B4-BE49-F238E27FC236}">
                <a16:creationId xmlns:a16="http://schemas.microsoft.com/office/drawing/2014/main" id="{A799CF9D-5C66-4FE2-97AC-7B94545A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88" y="698500"/>
            <a:ext cx="3805237" cy="5988050"/>
          </a:xfrm>
          <a:prstGeom prst="rect">
            <a:avLst/>
          </a:prstGeom>
          <a:solidFill>
            <a:srgbClr val="FFFFCC"/>
          </a:solidFill>
          <a:ln w="76200" algn="ctr">
            <a:solidFill>
              <a:srgbClr val="99CC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39">
            <a:extLst>
              <a:ext uri="{FF2B5EF4-FFF2-40B4-BE49-F238E27FC236}">
                <a16:creationId xmlns:a16="http://schemas.microsoft.com/office/drawing/2014/main" id="{37C6C82D-7E21-4A8D-AB05-08C25084E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04850"/>
            <a:ext cx="3671888" cy="5983288"/>
          </a:xfrm>
          <a:prstGeom prst="rect">
            <a:avLst/>
          </a:prstGeom>
          <a:solidFill>
            <a:srgbClr val="FFFFCC"/>
          </a:solidFill>
          <a:ln w="76200" algn="ctr">
            <a:solidFill>
              <a:srgbClr val="99CCFF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9167E39D-6239-4610-A67A-8DDE17A7F80B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803275"/>
            <a:ext cx="2592388" cy="2355850"/>
            <a:chOff x="612" y="300"/>
            <a:chExt cx="1588" cy="1860"/>
          </a:xfrm>
        </p:grpSpPr>
        <p:sp>
          <p:nvSpPr>
            <p:cNvPr id="28702" name="Rectangle 5">
              <a:extLst>
                <a:ext uri="{FF2B5EF4-FFF2-40B4-BE49-F238E27FC236}">
                  <a16:creationId xmlns:a16="http://schemas.microsoft.com/office/drawing/2014/main" id="{C1070E69-F029-4839-B183-2299A9262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00"/>
              <a:ext cx="1588" cy="313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Thread </a:t>
              </a:r>
              <a:r>
                <a:rPr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类</a:t>
              </a:r>
            </a:p>
          </p:txBody>
        </p:sp>
        <p:sp>
          <p:nvSpPr>
            <p:cNvPr id="28703" name="Rectangle 6">
              <a:extLst>
                <a:ext uri="{FF2B5EF4-FFF2-40B4-BE49-F238E27FC236}">
                  <a16:creationId xmlns:a16="http://schemas.microsoft.com/office/drawing/2014/main" id="{7766B785-BD94-4041-9C94-D8339F6A5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613"/>
              <a:ext cx="1588" cy="15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Runnable r;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Thread(Runnable r){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     </a:t>
              </a:r>
              <a:r>
                <a:rPr lang="en-US" altLang="zh-CN" sz="1800" b="1">
                  <a:solidFill>
                    <a:srgbClr val="33CC33"/>
                  </a:solidFill>
                  <a:ea typeface="宋体" panose="02010600030101010101" pitchFamily="2" charset="-122"/>
                </a:rPr>
                <a:t>//</a:t>
              </a:r>
              <a:r>
                <a:rPr lang="zh-CN" altLang="en-US" sz="1800" b="1">
                  <a:solidFill>
                    <a:srgbClr val="33CC33"/>
                  </a:solidFill>
                  <a:ea typeface="宋体" panose="02010600030101010101" pitchFamily="2" charset="-122"/>
                </a:rPr>
                <a:t>实现</a:t>
              </a:r>
              <a:r>
                <a:rPr lang="en-US" altLang="zh-CN" sz="1800" b="1">
                  <a:solidFill>
                    <a:srgbClr val="33CC33"/>
                  </a:solidFill>
                  <a:ea typeface="宋体" panose="02010600030101010101" pitchFamily="2" charset="-122"/>
                </a:rPr>
                <a:t>Runnable</a:t>
              </a:r>
              <a:r>
                <a:rPr lang="zh-CN" altLang="en-US" sz="1800" b="1">
                  <a:solidFill>
                    <a:srgbClr val="33CC33"/>
                  </a:solidFill>
                  <a:ea typeface="宋体" panose="02010600030101010101" pitchFamily="2" charset="-122"/>
                </a:rPr>
                <a:t>接口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}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void </a:t>
              </a:r>
              <a:r>
                <a:rPr lang="en-US" altLang="zh-CN" sz="1800" b="1">
                  <a:solidFill>
                    <a:srgbClr val="FF0000"/>
                  </a:solidFill>
                  <a:ea typeface="宋体" panose="02010600030101010101" pitchFamily="2" charset="-122"/>
                </a:rPr>
                <a:t>run()</a:t>
              </a:r>
              <a:r>
                <a:rPr lang="en-US" altLang="zh-CN" sz="1800">
                  <a:solidFill>
                    <a:srgbClr val="FF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{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28677" name="Group 7">
            <a:extLst>
              <a:ext uri="{FF2B5EF4-FFF2-40B4-BE49-F238E27FC236}">
                <a16:creationId xmlns:a16="http://schemas.microsoft.com/office/drawing/2014/main" id="{0A34E15E-D022-44CB-BAB7-04A20F3CA9E8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3832225"/>
            <a:ext cx="1871663" cy="1741488"/>
            <a:chOff x="748" y="2296"/>
            <a:chExt cx="1316" cy="1225"/>
          </a:xfrm>
        </p:grpSpPr>
        <p:sp>
          <p:nvSpPr>
            <p:cNvPr id="28700" name="Rectangle 8">
              <a:extLst>
                <a:ext uri="{FF2B5EF4-FFF2-40B4-BE49-F238E27FC236}">
                  <a16:creationId xmlns:a16="http://schemas.microsoft.com/office/drawing/2014/main" id="{A4AC25DA-A545-44FB-8059-CA33BF349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296"/>
              <a:ext cx="1316" cy="318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MyThread </a:t>
              </a:r>
              <a:r>
                <a:rPr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类</a:t>
              </a:r>
            </a:p>
          </p:txBody>
        </p:sp>
        <p:sp>
          <p:nvSpPr>
            <p:cNvPr id="28701" name="Rectangle 9">
              <a:extLst>
                <a:ext uri="{FF2B5EF4-FFF2-40B4-BE49-F238E27FC236}">
                  <a16:creationId xmlns:a16="http://schemas.microsoft.com/office/drawing/2014/main" id="{CA72F0EF-7FC9-41F4-8040-A85CF1DC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614"/>
              <a:ext cx="1316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void </a:t>
              </a:r>
              <a:r>
                <a:rPr lang="en-US" altLang="zh-CN" sz="1800" b="1">
                  <a:solidFill>
                    <a:srgbClr val="FF0000"/>
                  </a:solidFill>
                  <a:ea typeface="宋体" panose="02010600030101010101" pitchFamily="2" charset="-122"/>
                </a:rPr>
                <a:t>run()</a:t>
              </a: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{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1800" b="1">
                  <a:solidFill>
                    <a:srgbClr val="33CC33"/>
                  </a:solidFill>
                  <a:ea typeface="宋体" panose="02010600030101010101" pitchFamily="2" charset="-122"/>
                </a:rPr>
                <a:t>//</a:t>
              </a:r>
              <a:r>
                <a:rPr lang="zh-CN" altLang="en-US" sz="1800" b="1">
                  <a:solidFill>
                    <a:srgbClr val="33CC33"/>
                  </a:solidFill>
                  <a:ea typeface="宋体" panose="02010600030101010101" pitchFamily="2" charset="-122"/>
                </a:rPr>
                <a:t>重写</a:t>
              </a:r>
              <a:r>
                <a:rPr lang="en-US" altLang="zh-CN" sz="1800" b="1">
                  <a:solidFill>
                    <a:srgbClr val="33CC33"/>
                  </a:solidFill>
                  <a:ea typeface="宋体" panose="02010600030101010101" pitchFamily="2" charset="-122"/>
                </a:rPr>
                <a:t>run</a:t>
              </a:r>
              <a:r>
                <a:rPr lang="zh-CN" altLang="en-US" sz="1800" b="1">
                  <a:solidFill>
                    <a:srgbClr val="33CC33"/>
                  </a:solidFill>
                  <a:ea typeface="宋体" panose="02010600030101010101" pitchFamily="2" charset="-122"/>
                </a:rPr>
                <a:t>方法</a:t>
              </a:r>
              <a:endParaRPr lang="en-US" altLang="zh-CN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}</a:t>
              </a:r>
            </a:p>
          </p:txBody>
        </p:sp>
      </p:grpSp>
      <p:sp>
        <p:nvSpPr>
          <p:cNvPr id="28678" name="Rectangle 11">
            <a:extLst>
              <a:ext uri="{FF2B5EF4-FFF2-40B4-BE49-F238E27FC236}">
                <a16:creationId xmlns:a16="http://schemas.microsoft.com/office/drawing/2014/main" id="{192FD3ED-79DA-4B1B-8250-D4F229E7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794375"/>
            <a:ext cx="2671762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Thread t = new 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MyThread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t.start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</a:p>
        </p:txBody>
      </p:sp>
      <p:grpSp>
        <p:nvGrpSpPr>
          <p:cNvPr id="28679" name="Group 12">
            <a:extLst>
              <a:ext uri="{FF2B5EF4-FFF2-40B4-BE49-F238E27FC236}">
                <a16:creationId xmlns:a16="http://schemas.microsoft.com/office/drawing/2014/main" id="{F5DE566C-D1EF-4409-9FB3-71A9157EC15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839788"/>
            <a:ext cx="1611313" cy="1095375"/>
            <a:chOff x="3651" y="255"/>
            <a:chExt cx="1134" cy="771"/>
          </a:xfrm>
        </p:grpSpPr>
        <p:sp>
          <p:nvSpPr>
            <p:cNvPr id="28698" name="Rectangle 13">
              <a:extLst>
                <a:ext uri="{FF2B5EF4-FFF2-40B4-BE49-F238E27FC236}">
                  <a16:creationId xmlns:a16="http://schemas.microsoft.com/office/drawing/2014/main" id="{78BD9514-1B7F-400F-BE7E-13F4C868A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55"/>
              <a:ext cx="1134" cy="318"/>
            </a:xfrm>
            <a:prstGeom prst="rect">
              <a:avLst/>
            </a:prstGeom>
            <a:solidFill>
              <a:srgbClr val="CCFFFF">
                <a:alpha val="9097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Runnable</a:t>
              </a:r>
              <a:r>
                <a:rPr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28699" name="Rectangle 14">
              <a:extLst>
                <a:ext uri="{FF2B5EF4-FFF2-40B4-BE49-F238E27FC236}">
                  <a16:creationId xmlns:a16="http://schemas.microsoft.com/office/drawing/2014/main" id="{0D3C8D42-5A77-4C93-9D11-BF7976C0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573"/>
              <a:ext cx="1134" cy="4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90979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void </a:t>
              </a:r>
              <a:r>
                <a:rPr lang="en-US" altLang="zh-CN" sz="1800">
                  <a:solidFill>
                    <a:srgbClr val="FF0000"/>
                  </a:solidFill>
                  <a:ea typeface="宋体" panose="02010600030101010101" pitchFamily="2" charset="-122"/>
                </a:rPr>
                <a:t>run()</a:t>
              </a: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;</a:t>
              </a:r>
            </a:p>
          </p:txBody>
        </p:sp>
      </p:grpSp>
      <p:grpSp>
        <p:nvGrpSpPr>
          <p:cNvPr id="28680" name="Group 15">
            <a:extLst>
              <a:ext uri="{FF2B5EF4-FFF2-40B4-BE49-F238E27FC236}">
                <a16:creationId xmlns:a16="http://schemas.microsoft.com/office/drawing/2014/main" id="{D5332D2F-4891-48F6-8E61-FC57A3EBCB76}"/>
              </a:ext>
            </a:extLst>
          </p:cNvPr>
          <p:cNvGrpSpPr>
            <a:grpSpLocks/>
          </p:cNvGrpSpPr>
          <p:nvPr/>
        </p:nvGrpSpPr>
        <p:grpSpPr bwMode="auto">
          <a:xfrm>
            <a:off x="5778500" y="2414588"/>
            <a:ext cx="1871663" cy="1741487"/>
            <a:chOff x="748" y="2296"/>
            <a:chExt cx="1316" cy="1225"/>
          </a:xfrm>
        </p:grpSpPr>
        <p:sp>
          <p:nvSpPr>
            <p:cNvPr id="28696" name="Rectangle 16">
              <a:extLst>
                <a:ext uri="{FF2B5EF4-FFF2-40B4-BE49-F238E27FC236}">
                  <a16:creationId xmlns:a16="http://schemas.microsoft.com/office/drawing/2014/main" id="{23B3D06E-5784-4221-86C3-2687907E3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296"/>
              <a:ext cx="1316" cy="318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MyThread </a:t>
              </a:r>
              <a:r>
                <a:rPr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类</a:t>
              </a:r>
            </a:p>
          </p:txBody>
        </p:sp>
        <p:sp>
          <p:nvSpPr>
            <p:cNvPr id="28697" name="Rectangle 17">
              <a:extLst>
                <a:ext uri="{FF2B5EF4-FFF2-40B4-BE49-F238E27FC236}">
                  <a16:creationId xmlns:a16="http://schemas.microsoft.com/office/drawing/2014/main" id="{1460C2DC-D827-4230-9466-89AA8401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614"/>
              <a:ext cx="1316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void </a:t>
              </a:r>
              <a:r>
                <a:rPr lang="en-US" altLang="zh-CN" sz="20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run() </a:t>
              </a:r>
              <a:r>
                <a:rPr lang="en-US" altLang="zh-CN" sz="20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{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</a:t>
              </a:r>
              <a:r>
                <a:rPr lang="en-US" altLang="zh-CN" sz="1800" b="1" dirty="0">
                  <a:solidFill>
                    <a:srgbClr val="33CC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//</a:t>
              </a:r>
              <a:r>
                <a:rPr lang="zh-CN" altLang="en-US" sz="1800" b="1" dirty="0">
                  <a:solidFill>
                    <a:srgbClr val="33CC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重写</a:t>
              </a:r>
              <a:r>
                <a:rPr lang="en-US" altLang="zh-CN" sz="1800" b="1" dirty="0">
                  <a:solidFill>
                    <a:srgbClr val="33CC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run</a:t>
              </a:r>
              <a:r>
                <a:rPr lang="zh-CN" altLang="en-US" sz="1800" b="1" dirty="0">
                  <a:solidFill>
                    <a:srgbClr val="33CC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方法</a:t>
              </a:r>
              <a:endParaRPr lang="en-US" altLang="zh-CN" sz="1800" b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}</a:t>
              </a:r>
            </a:p>
          </p:txBody>
        </p:sp>
      </p:grpSp>
      <p:sp>
        <p:nvSpPr>
          <p:cNvPr id="28681" name="Line 18">
            <a:extLst>
              <a:ext uri="{FF2B5EF4-FFF2-40B4-BE49-F238E27FC236}">
                <a16:creationId xmlns:a16="http://schemas.microsoft.com/office/drawing/2014/main" id="{276F13AD-1C69-419A-9EF5-6779110A77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1788" y="1935163"/>
            <a:ext cx="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6675" name="Rectangle 19">
            <a:extLst>
              <a:ext uri="{FF2B5EF4-FFF2-40B4-BE49-F238E27FC236}">
                <a16:creationId xmlns:a16="http://schemas.microsoft.com/office/drawing/2014/main" id="{909832FB-69B7-45D2-9D8C-BB5E7464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1963738"/>
            <a:ext cx="1611313" cy="3857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implements</a:t>
            </a:r>
          </a:p>
        </p:txBody>
      </p:sp>
      <p:sp>
        <p:nvSpPr>
          <p:cNvPr id="28683" name="Rectangle 20">
            <a:extLst>
              <a:ext uri="{FF2B5EF4-FFF2-40B4-BE49-F238E27FC236}">
                <a16:creationId xmlns:a16="http://schemas.microsoft.com/office/drawing/2014/main" id="{C96E0936-C45A-469C-A4CC-D72A16330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303588"/>
            <a:ext cx="1368425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FF"/>
                </a:solidFill>
                <a:ea typeface="宋体" panose="02010600030101010101" pitchFamily="2" charset="-122"/>
              </a:rPr>
              <a:t>extends</a:t>
            </a:r>
          </a:p>
        </p:txBody>
      </p:sp>
      <p:sp>
        <p:nvSpPr>
          <p:cNvPr id="28684" name="Rectangle 21">
            <a:extLst>
              <a:ext uri="{FF2B5EF4-FFF2-40B4-BE49-F238E27FC236}">
                <a16:creationId xmlns:a16="http://schemas.microsoft.com/office/drawing/2014/main" id="{828245E6-80FD-46E7-8855-0406D765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0" y="4735513"/>
            <a:ext cx="3333750" cy="87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Thread t = </a:t>
            </a:r>
            <a:b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   new Thread(new 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MyThread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());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ea typeface="宋体" panose="02010600030101010101" pitchFamily="2" charset="-122"/>
              </a:rPr>
              <a:t>t.start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</a:p>
        </p:txBody>
      </p:sp>
      <p:grpSp>
        <p:nvGrpSpPr>
          <p:cNvPr id="28685" name="Group 22">
            <a:extLst>
              <a:ext uri="{FF2B5EF4-FFF2-40B4-BE49-F238E27FC236}">
                <a16:creationId xmlns:a16="http://schemas.microsoft.com/office/drawing/2014/main" id="{B6893AF8-E26D-461D-91B5-2228DEE499DB}"/>
              </a:ext>
            </a:extLst>
          </p:cNvPr>
          <p:cNvGrpSpPr>
            <a:grpSpLocks/>
          </p:cNvGrpSpPr>
          <p:nvPr/>
        </p:nvGrpSpPr>
        <p:grpSpPr bwMode="auto">
          <a:xfrm>
            <a:off x="1008063" y="4816475"/>
            <a:ext cx="611187" cy="1468438"/>
            <a:chOff x="204" y="2976"/>
            <a:chExt cx="589" cy="1044"/>
          </a:xfrm>
        </p:grpSpPr>
        <p:sp>
          <p:nvSpPr>
            <p:cNvPr id="28693" name="Line 23">
              <a:extLst>
                <a:ext uri="{FF2B5EF4-FFF2-40B4-BE49-F238E27FC236}">
                  <a16:creationId xmlns:a16="http://schemas.microsoft.com/office/drawing/2014/main" id="{4981F0BB-1308-4193-9515-8407D5E825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" y="4020"/>
              <a:ext cx="317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Line 24">
              <a:extLst>
                <a:ext uri="{FF2B5EF4-FFF2-40B4-BE49-F238E27FC236}">
                  <a16:creationId xmlns:a16="http://schemas.microsoft.com/office/drawing/2014/main" id="{18D66482-37C2-4B48-BC2A-61BF9C689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" y="2976"/>
              <a:ext cx="0" cy="10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5">
              <a:extLst>
                <a:ext uri="{FF2B5EF4-FFF2-40B4-BE49-F238E27FC236}">
                  <a16:creationId xmlns:a16="http://schemas.microsoft.com/office/drawing/2014/main" id="{1E4369BB-9BA5-4C6F-BEDF-E9A3188CA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976"/>
              <a:ext cx="58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6" name="Line 32">
            <a:extLst>
              <a:ext uri="{FF2B5EF4-FFF2-40B4-BE49-F238E27FC236}">
                <a16:creationId xmlns:a16="http://schemas.microsoft.com/office/drawing/2014/main" id="{594DDA99-F29E-4189-BE8D-F8408C4C96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3735388"/>
            <a:ext cx="792162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40">
            <a:extLst>
              <a:ext uri="{FF2B5EF4-FFF2-40B4-BE49-F238E27FC236}">
                <a16:creationId xmlns:a16="http://schemas.microsoft.com/office/drawing/2014/main" id="{945051E5-95E4-466F-8341-54913B4494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3159125"/>
            <a:ext cx="0" cy="663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688" name="Group 45">
            <a:extLst>
              <a:ext uri="{FF2B5EF4-FFF2-40B4-BE49-F238E27FC236}">
                <a16:creationId xmlns:a16="http://schemas.microsoft.com/office/drawing/2014/main" id="{EC539220-85AE-4499-BAE1-6D09120CD08A}"/>
              </a:ext>
            </a:extLst>
          </p:cNvPr>
          <p:cNvGrpSpPr>
            <a:grpSpLocks/>
          </p:cNvGrpSpPr>
          <p:nvPr/>
        </p:nvGrpSpPr>
        <p:grpSpPr bwMode="auto">
          <a:xfrm>
            <a:off x="7667625" y="3232150"/>
            <a:ext cx="576263" cy="1511300"/>
            <a:chOff x="4830" y="2036"/>
            <a:chExt cx="363" cy="952"/>
          </a:xfrm>
        </p:grpSpPr>
        <p:sp>
          <p:nvSpPr>
            <p:cNvPr id="28691" name="Line 43">
              <a:extLst>
                <a:ext uri="{FF2B5EF4-FFF2-40B4-BE49-F238E27FC236}">
                  <a16:creationId xmlns:a16="http://schemas.microsoft.com/office/drawing/2014/main" id="{FFFB20FF-E378-46E7-8AAB-75DE2A7AF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93" y="2036"/>
              <a:ext cx="0" cy="9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44">
              <a:extLst>
                <a:ext uri="{FF2B5EF4-FFF2-40B4-BE49-F238E27FC236}">
                  <a16:creationId xmlns:a16="http://schemas.microsoft.com/office/drawing/2014/main" id="{35142182-92DB-49CD-8D1A-4CA739954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0" y="2036"/>
              <a:ext cx="36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9" name="Line 46">
            <a:extLst>
              <a:ext uri="{FF2B5EF4-FFF2-40B4-BE49-F238E27FC236}">
                <a16:creationId xmlns:a16="http://schemas.microsoft.com/office/drawing/2014/main" id="{397240FA-3432-4836-AE2F-CDA7512E8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725" y="3448050"/>
            <a:ext cx="647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Rectangle 31">
            <a:extLst>
              <a:ext uri="{FF2B5EF4-FFF2-40B4-BE49-F238E27FC236}">
                <a16:creationId xmlns:a16="http://schemas.microsoft.com/office/drawing/2014/main" id="{DE275E1B-5EEB-4F92-949B-946790119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2673350"/>
            <a:ext cx="1289050" cy="1158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重  写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ea typeface="宋体" panose="02010600030101010101" pitchFamily="2" charset="-122"/>
              </a:rPr>
              <a:t>Run()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  法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5D1DC90-858F-4039-9548-DD86F86D5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本章内容与难点</a:t>
            </a:r>
          </a:p>
        </p:txBody>
      </p:sp>
      <p:sp>
        <p:nvSpPr>
          <p:cNvPr id="990211" name="Rectangle 3">
            <a:extLst>
              <a:ext uri="{FF2B5EF4-FFF2-40B4-BE49-F238E27FC236}">
                <a16:creationId xmlns:a16="http://schemas.microsoft.com/office/drawing/2014/main" id="{2DBF4C7E-7AA1-408C-A10D-AFFC2A5BF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本章学习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多线程的基本思想、方法。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学习重点</a:t>
            </a:r>
          </a:p>
          <a:p>
            <a:pPr marL="1081088" lvl="1" indent="-457200" eaLnBrk="1" hangingPunct="1">
              <a:spcBef>
                <a:spcPct val="30000"/>
              </a:spcBef>
            </a:pPr>
            <a:r>
              <a:rPr lang="zh-CN" altLang="en-US" sz="3600">
                <a:solidFill>
                  <a:srgbClr val="3399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线程概念的理解</a:t>
            </a:r>
          </a:p>
          <a:p>
            <a:pPr marL="1081088" lvl="1" indent="-457200" eaLnBrk="1" hangingPunct="1">
              <a:spcBef>
                <a:spcPct val="30000"/>
              </a:spcBef>
            </a:pPr>
            <a:r>
              <a:rPr lang="zh-CN" altLang="en-US" sz="3600">
                <a:solidFill>
                  <a:srgbClr val="3399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线程的状态</a:t>
            </a:r>
          </a:p>
          <a:p>
            <a:pPr marL="1081088" lvl="1" indent="-457200" eaLnBrk="1" hangingPunct="1">
              <a:spcBef>
                <a:spcPct val="30000"/>
              </a:spcBef>
            </a:pPr>
            <a:r>
              <a:rPr lang="en-US" altLang="zh-CN" sz="3600">
                <a:solidFill>
                  <a:srgbClr val="3399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3600">
                <a:solidFill>
                  <a:srgbClr val="3399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程序中创建线程的方法</a:t>
            </a:r>
          </a:p>
          <a:p>
            <a:pPr marL="1081088" lvl="1" indent="-457200" eaLnBrk="1" hangingPunct="1">
              <a:spcBef>
                <a:spcPct val="30000"/>
              </a:spcBef>
            </a:pPr>
            <a:r>
              <a:rPr lang="zh-CN" altLang="en-US" sz="3600">
                <a:solidFill>
                  <a:srgbClr val="3399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线程常用方法</a:t>
            </a:r>
          </a:p>
          <a:p>
            <a:pPr marL="1081088" lvl="1" indent="-457200" eaLnBrk="1" hangingPunct="1">
              <a:spcBef>
                <a:spcPct val="30000"/>
              </a:spcBef>
            </a:pPr>
            <a:r>
              <a:rPr lang="zh-CN" altLang="en-US" sz="3600">
                <a:solidFill>
                  <a:srgbClr val="3399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线程的同步与互斥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B2E64-727C-4398-A567-63FE0F8B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线程暂停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F1CC4-BBE3-407E-BC46-A24B9743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/>
              <a:t>sleep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sleep() </a:t>
            </a:r>
            <a:r>
              <a:rPr lang="zh-CN" altLang="en-US" dirty="0"/>
              <a:t>方法的作用是在指定的毫秒数内让当前“正在执行的线程”休眠（暂停执行）。</a:t>
            </a:r>
            <a:endParaRPr lang="en-US" altLang="zh-CN" dirty="0"/>
          </a:p>
          <a:p>
            <a:pPr lvl="1"/>
            <a:r>
              <a:rPr lang="zh-CN" altLang="en-US" dirty="0"/>
              <a:t>静态函数，可以通过类名直接调用；</a:t>
            </a:r>
            <a:r>
              <a:rPr lang="en-US" altLang="zh-CN" dirty="0"/>
              <a:t>	</a:t>
            </a:r>
            <a:r>
              <a:rPr lang="en-US" altLang="zh-CN" dirty="0" err="1"/>
              <a:t>Thread.sleep</a:t>
            </a:r>
            <a:r>
              <a:rPr lang="en-US" altLang="zh-CN" dirty="0"/>
              <a:t>(2000);</a:t>
            </a:r>
          </a:p>
          <a:p>
            <a:pPr lvl="1"/>
            <a:r>
              <a:rPr lang="zh-CN" altLang="en-US"/>
              <a:t>参数为暂停的毫秒值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39756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E4656C1-8892-46F9-9176-DC5AB7B2D1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黑体" panose="02010609060101010101" pitchFamily="49" charset="-122"/>
              </a:rPr>
              <a:t>yield(), sleep(), wait()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25C453A-FE6F-425A-8E25-F6125C3A3B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都是中止当前线程线程的执行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区别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dirty="0">
                <a:solidFill>
                  <a:srgbClr val="FF6600"/>
                </a:solidFill>
                <a:ea typeface="黑体" panose="02010609060101010101" pitchFamily="49" charset="-122"/>
              </a:rPr>
              <a:t>yield():</a:t>
            </a:r>
            <a:r>
              <a:rPr lang="en-US" altLang="zh-CN" dirty="0">
                <a:ea typeface="黑体" panose="02010609060101010101" pitchFamily="49" charset="-122"/>
              </a:rPr>
              <a:t> “</a:t>
            </a:r>
            <a:r>
              <a:rPr lang="zh-CN" altLang="en-US" b="1" dirty="0">
                <a:solidFill>
                  <a:srgbClr val="0066FF"/>
                </a:solidFill>
                <a:ea typeface="黑体" panose="02010609060101010101" pitchFamily="49" charset="-122"/>
              </a:rPr>
              <a:t>让步</a:t>
            </a:r>
            <a:r>
              <a:rPr lang="zh-CN" altLang="en-US" dirty="0">
                <a:ea typeface="黑体" panose="02010609060101010101" pitchFamily="49" charset="-122"/>
              </a:rPr>
              <a:t>”</a:t>
            </a:r>
            <a:br>
              <a:rPr lang="zh-CN" altLang="en-US" dirty="0">
                <a:ea typeface="黑体" panose="02010609060101010101" pitchFamily="49" charset="-122"/>
              </a:rPr>
            </a:br>
            <a:r>
              <a:rPr lang="zh-CN" altLang="en-US" dirty="0">
                <a:ea typeface="黑体" panose="02010609060101010101" pitchFamily="49" charset="-122"/>
              </a:rPr>
              <a:t>线程放弃当前的</a:t>
            </a:r>
            <a:r>
              <a:rPr lang="en-US" altLang="zh-CN" dirty="0">
                <a:ea typeface="黑体" panose="02010609060101010101" pitchFamily="49" charset="-122"/>
              </a:rPr>
              <a:t>CPU</a:t>
            </a:r>
            <a:r>
              <a:rPr lang="zh-CN" altLang="en-US" dirty="0">
                <a:ea typeface="黑体" panose="02010609060101010101" pitchFamily="49" charset="-122"/>
              </a:rPr>
              <a:t>使用权，但将</a:t>
            </a:r>
            <a:r>
              <a:rPr lang="en-US" altLang="zh-CN" dirty="0">
                <a:ea typeface="黑体" panose="02010609060101010101" pitchFamily="49" charset="-122"/>
              </a:rPr>
              <a:t>CPU</a:t>
            </a:r>
            <a:r>
              <a:rPr lang="zh-CN" altLang="en-US" dirty="0">
                <a:ea typeface="黑体" panose="02010609060101010101" pitchFamily="49" charset="-122"/>
              </a:rPr>
              <a:t>资源让出来后马上重新参加</a:t>
            </a:r>
            <a:r>
              <a:rPr lang="en-US" altLang="zh-CN" dirty="0">
                <a:ea typeface="黑体" panose="02010609060101010101" pitchFamily="49" charset="-122"/>
              </a:rPr>
              <a:t>CPU</a:t>
            </a:r>
            <a:r>
              <a:rPr lang="zh-CN" altLang="en-US" dirty="0">
                <a:ea typeface="黑体" panose="02010609060101010101" pitchFamily="49" charset="-122"/>
              </a:rPr>
              <a:t>资源竞争；线程会自动回到执行状态。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dirty="0">
                <a:solidFill>
                  <a:srgbClr val="FF6600"/>
                </a:solidFill>
                <a:ea typeface="黑体" panose="02010609060101010101" pitchFamily="49" charset="-122"/>
              </a:rPr>
              <a:t>sleep():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“</a:t>
            </a:r>
            <a:r>
              <a:rPr lang="zh-CN" altLang="en-US" b="1" dirty="0">
                <a:solidFill>
                  <a:srgbClr val="0066FF"/>
                </a:solidFill>
                <a:ea typeface="黑体" panose="02010609060101010101" pitchFamily="49" charset="-122"/>
              </a:rPr>
              <a:t>休眠</a:t>
            </a:r>
            <a:r>
              <a:rPr lang="en-US" altLang="zh-CN" dirty="0">
                <a:ea typeface="黑体" panose="02010609060101010101" pitchFamily="49" charset="-122"/>
              </a:rPr>
              <a:t>”</a:t>
            </a:r>
            <a:br>
              <a:rPr lang="en-US" altLang="zh-CN" dirty="0">
                <a:ea typeface="黑体" panose="02010609060101010101" pitchFamily="49" charset="-122"/>
              </a:rPr>
            </a:br>
            <a:r>
              <a:rPr lang="zh-CN" altLang="en-US" dirty="0">
                <a:ea typeface="黑体" panose="02010609060101010101" pitchFamily="49" charset="-122"/>
              </a:rPr>
              <a:t>使线程停止执行一段时间，该时间由你给定的毫秒数决定；</a:t>
            </a:r>
            <a:br>
              <a:rPr lang="zh-CN" altLang="en-US" dirty="0">
                <a:ea typeface="黑体" panose="02010609060101010101" pitchFamily="49" charset="-122"/>
              </a:rPr>
            </a:br>
            <a:r>
              <a:rPr lang="zh-CN" altLang="en-US" dirty="0">
                <a:ea typeface="黑体" panose="02010609060101010101" pitchFamily="49" charset="-122"/>
              </a:rPr>
              <a:t>线程会自动回到执行状态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dirty="0">
                <a:solidFill>
                  <a:srgbClr val="FF6600"/>
                </a:solidFill>
                <a:ea typeface="黑体" panose="02010609060101010101" pitchFamily="49" charset="-122"/>
              </a:rPr>
              <a:t>wait()</a:t>
            </a:r>
            <a:r>
              <a:rPr lang="zh-CN" altLang="en-US" dirty="0">
                <a:ea typeface="黑体" panose="02010609060101010101" pitchFamily="49" charset="-122"/>
              </a:rPr>
              <a:t>：“</a:t>
            </a:r>
            <a:r>
              <a:rPr lang="zh-CN" altLang="en-US" b="1" dirty="0">
                <a:solidFill>
                  <a:srgbClr val="0066FF"/>
                </a:solidFill>
                <a:ea typeface="黑体" panose="02010609060101010101" pitchFamily="49" charset="-122"/>
              </a:rPr>
              <a:t>挂起</a:t>
            </a:r>
            <a:r>
              <a:rPr lang="zh-CN" altLang="en-US" dirty="0">
                <a:ea typeface="黑体" panose="02010609060101010101" pitchFamily="49" charset="-122"/>
              </a:rPr>
              <a:t>”</a:t>
            </a:r>
            <a:br>
              <a:rPr lang="zh-CN" altLang="en-US" dirty="0">
                <a:ea typeface="黑体" panose="02010609060101010101" pitchFamily="49" charset="-122"/>
              </a:rPr>
            </a:br>
            <a:r>
              <a:rPr lang="zh-CN" altLang="en-US" dirty="0">
                <a:ea typeface="黑体" panose="02010609060101010101" pitchFamily="49" charset="-122"/>
              </a:rPr>
              <a:t>线程将释放所有资源，等得到</a:t>
            </a:r>
            <a:r>
              <a:rPr lang="zh-CN" altLang="en-US" dirty="0">
                <a:solidFill>
                  <a:srgbClr val="FF6600"/>
                </a:solidFill>
                <a:ea typeface="黑体" panose="02010609060101010101" pitchFamily="49" charset="-122"/>
              </a:rPr>
              <a:t>通知</a:t>
            </a:r>
            <a:r>
              <a:rPr lang="zh-CN" altLang="en-US" dirty="0">
                <a:ea typeface="黑体" panose="02010609060101010101" pitchFamily="49" charset="-122"/>
              </a:rPr>
              <a:t>后在参加资源竞争；启动办法是</a:t>
            </a:r>
            <a:r>
              <a:rPr lang="en-US" altLang="zh-CN" dirty="0">
                <a:ea typeface="黑体" panose="02010609060101010101" pitchFamily="49" charset="-122"/>
              </a:rPr>
              <a:t>notify() </a:t>
            </a:r>
            <a:r>
              <a:rPr lang="zh-CN" altLang="en-US" dirty="0">
                <a:ea typeface="黑体" panose="02010609060101010101" pitchFamily="49" charset="-122"/>
              </a:rPr>
              <a:t>和</a:t>
            </a:r>
            <a:r>
              <a:rPr lang="en-US" altLang="zh-CN" dirty="0" err="1">
                <a:ea typeface="黑体" panose="02010609060101010101" pitchFamily="49" charset="-122"/>
              </a:rPr>
              <a:t>notifyAll</a:t>
            </a:r>
            <a:r>
              <a:rPr lang="en-US" altLang="zh-CN" dirty="0">
                <a:ea typeface="黑体" panose="02010609060101010101" pitchFamily="49" charset="-122"/>
              </a:rPr>
              <a:t>()</a:t>
            </a:r>
            <a:r>
              <a:rPr lang="zh-CN" altLang="en-US" dirty="0">
                <a:ea typeface="黑体" panose="02010609060101010101" pitchFamily="49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230784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3DA4FC7-E17C-4533-B786-48171ACFCB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黑体" panose="02010609060101010101" pitchFamily="49" charset="-122"/>
              </a:rPr>
              <a:t>wait()</a:t>
            </a:r>
            <a:r>
              <a:rPr lang="zh-CN" altLang="en-US" sz="2800">
                <a:ea typeface="黑体" panose="02010609060101010101" pitchFamily="49" charset="-122"/>
              </a:rPr>
              <a:t>、</a:t>
            </a:r>
            <a:r>
              <a:rPr lang="en-US" altLang="zh-CN" sz="2800">
                <a:ea typeface="黑体" panose="02010609060101010101" pitchFamily="49" charset="-122"/>
              </a:rPr>
              <a:t>notify </a:t>
            </a:r>
            <a:r>
              <a:rPr lang="zh-CN" altLang="en-US" sz="2800">
                <a:ea typeface="黑体" panose="02010609060101010101" pitchFamily="49" charset="-122"/>
              </a:rPr>
              <a:t>和</a:t>
            </a:r>
            <a:r>
              <a:rPr lang="en-US" altLang="zh-CN" sz="2800">
                <a:ea typeface="黑体" panose="02010609060101010101" pitchFamily="49" charset="-122"/>
              </a:rPr>
              <a:t>notifyAll()</a:t>
            </a:r>
            <a:r>
              <a:rPr lang="zh-CN" altLang="en-US" sz="2800"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475DA2E-9100-4E75-92D9-C543231BB4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挂起   </a:t>
            </a:r>
            <a:r>
              <a:rPr lang="zh-CN" altLang="en-US" dirty="0">
                <a:ea typeface="黑体" panose="02010609060101010101" pitchFamily="49" charset="-122"/>
              </a:rPr>
              <a:t>就是让线程暂时让出</a:t>
            </a:r>
            <a:r>
              <a:rPr lang="en-US" altLang="zh-CN" dirty="0">
                <a:ea typeface="黑体" panose="02010609060101010101" pitchFamily="49" charset="-122"/>
              </a:rPr>
              <a:t>CPU</a:t>
            </a:r>
            <a:r>
              <a:rPr lang="zh-CN" altLang="en-US" dirty="0">
                <a:ea typeface="黑体" panose="02010609060101010101" pitchFamily="49" charset="-122"/>
              </a:rPr>
              <a:t>的使用权限，暂停执行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挂起一个线程需使用</a:t>
            </a:r>
            <a:r>
              <a:rPr lang="en-US" altLang="zh-CN" dirty="0">
                <a:solidFill>
                  <a:srgbClr val="FF6600"/>
                </a:solidFill>
                <a:ea typeface="黑体" panose="02010609060101010101" pitchFamily="49" charset="-122"/>
              </a:rPr>
              <a:t>wait</a:t>
            </a:r>
            <a:r>
              <a:rPr lang="zh-CN" altLang="en-US" dirty="0">
                <a:ea typeface="黑体" panose="02010609060101010101" pitchFamily="49" charset="-122"/>
              </a:rPr>
              <a:t>方法，即让准备挂起的线程调用 </a:t>
            </a:r>
            <a:r>
              <a:rPr lang="en-US" altLang="zh-CN" dirty="0">
                <a:ea typeface="黑体" panose="02010609060101010101" pitchFamily="49" charset="-122"/>
              </a:rPr>
              <a:t>wait </a:t>
            </a:r>
            <a:r>
              <a:rPr lang="zh-CN" altLang="en-US" dirty="0">
                <a:ea typeface="黑体" panose="02010609060101010101" pitchFamily="49" charset="-122"/>
              </a:rPr>
              <a:t>方法，主动让出</a:t>
            </a:r>
            <a:r>
              <a:rPr lang="en-US" altLang="zh-CN" dirty="0">
                <a:ea typeface="黑体" panose="02010609060101010101" pitchFamily="49" charset="-122"/>
              </a:rPr>
              <a:t>CPU</a:t>
            </a:r>
            <a:r>
              <a:rPr lang="zh-CN" altLang="en-US" dirty="0">
                <a:ea typeface="黑体" panose="02010609060101010101" pitchFamily="49" charset="-122"/>
              </a:rPr>
              <a:t>的使用权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通知    </a:t>
            </a:r>
            <a:r>
              <a:rPr lang="zh-CN" altLang="en-US" dirty="0">
                <a:ea typeface="黑体" panose="02010609060101010101" pitchFamily="49" charset="-122"/>
              </a:rPr>
              <a:t>恢复处于挂起状态线程的运行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其它线程在占有</a:t>
            </a:r>
            <a:r>
              <a:rPr lang="en-US" altLang="zh-CN" dirty="0">
                <a:ea typeface="黑体" panose="02010609060101010101" pitchFamily="49" charset="-122"/>
              </a:rPr>
              <a:t>CPU</a:t>
            </a:r>
            <a:r>
              <a:rPr lang="zh-CN" altLang="en-US" dirty="0">
                <a:ea typeface="黑体" panose="02010609060101010101" pitchFamily="49" charset="-122"/>
              </a:rPr>
              <a:t>资源期间，让挂起的线程的目标对象执行</a:t>
            </a:r>
            <a:r>
              <a:rPr lang="en-US" altLang="zh-CN" dirty="0">
                <a:solidFill>
                  <a:srgbClr val="FF6600"/>
                </a:solidFill>
                <a:ea typeface="黑体" panose="02010609060101010101" pitchFamily="49" charset="-122"/>
              </a:rPr>
              <a:t>notify()</a:t>
            </a:r>
            <a:r>
              <a:rPr lang="zh-CN" altLang="en-US" dirty="0">
                <a:ea typeface="黑体" panose="02010609060101010101" pitchFamily="49" charset="-122"/>
              </a:rPr>
              <a:t>方法，使得挂起的线程继续执行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如果线程没有目标对象，为了恢复该线程，其它线程在占有</a:t>
            </a:r>
            <a:r>
              <a:rPr lang="en-US" altLang="zh-CN" dirty="0">
                <a:ea typeface="黑体" panose="02010609060101010101" pitchFamily="49" charset="-122"/>
              </a:rPr>
              <a:t>CPU</a:t>
            </a:r>
            <a:r>
              <a:rPr lang="zh-CN" altLang="en-US" dirty="0">
                <a:ea typeface="黑体" panose="02010609060101010101" pitchFamily="49" charset="-122"/>
              </a:rPr>
              <a:t>资源期间，让挂起的线程调用</a:t>
            </a:r>
            <a:r>
              <a:rPr lang="en-US" altLang="zh-CN" dirty="0" err="1">
                <a:solidFill>
                  <a:srgbClr val="FF6600"/>
                </a:solidFill>
                <a:ea typeface="黑体" panose="02010609060101010101" pitchFamily="49" charset="-122"/>
              </a:rPr>
              <a:t>notifyAll</a:t>
            </a:r>
            <a:r>
              <a:rPr lang="en-US" altLang="zh-CN" dirty="0">
                <a:solidFill>
                  <a:srgbClr val="FF6600"/>
                </a:solidFill>
                <a:ea typeface="黑体" panose="02010609060101010101" pitchFamily="49" charset="-122"/>
              </a:rPr>
              <a:t>()</a:t>
            </a:r>
            <a:r>
              <a:rPr lang="zh-CN" altLang="en-US" dirty="0">
                <a:ea typeface="黑体" panose="02010609060101010101" pitchFamily="49" charset="-122"/>
              </a:rPr>
              <a:t>方法，使挂起的线程继续执行。</a:t>
            </a:r>
          </a:p>
        </p:txBody>
      </p:sp>
    </p:spTree>
    <p:extLst>
      <p:ext uri="{BB962C8B-B14F-4D97-AF65-F5344CB8AC3E}">
        <p14:creationId xmlns:p14="http://schemas.microsoft.com/office/powerpoint/2010/main" val="647602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F390FED-B9BE-4850-A1C8-0093DDD67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程序设计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例一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8A86EC6-1EA5-489B-BFB9-64D29DEF9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solidFill>
                  <a:srgbClr val="0066FF"/>
                </a:solidFill>
                <a:ea typeface="黑体" panose="02010609060101010101" pitchFamily="49" charset="-122"/>
              </a:rPr>
              <a:t>程序功能需求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ea typeface="黑体" panose="02010609060101010101" pitchFamily="49" charset="-122"/>
              </a:rPr>
              <a:t>程序完成两个子任务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ea typeface="黑体" panose="02010609060101010101" pitchFamily="49" charset="-122"/>
              </a:rPr>
              <a:t>每个子任务各自在命令行打印信息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ea typeface="黑体" panose="02010609060101010101" pitchFamily="49" charset="-122"/>
              </a:rPr>
              <a:t>打印内容为：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>
                <a:ea typeface="黑体" panose="02010609060101010101" pitchFamily="49" charset="-122"/>
              </a:rPr>
              <a:t>“自己的名称和遍数”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>
                <a:ea typeface="黑体" panose="02010609060101010101" pitchFamily="49" charset="-122"/>
              </a:rPr>
              <a:t>“打印结束提示”</a:t>
            </a:r>
          </a:p>
          <a:p>
            <a:pPr eaLnBrk="1" hangingPunct="1"/>
            <a:r>
              <a:rPr lang="zh-CN" altLang="en-US" sz="2800">
                <a:solidFill>
                  <a:srgbClr val="0066FF"/>
                </a:solidFill>
                <a:ea typeface="黑体" panose="02010609060101010101" pitchFamily="49" charset="-122"/>
              </a:rPr>
              <a:t>解决方法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ea typeface="黑体" panose="02010609060101010101" pitchFamily="49" charset="-122"/>
              </a:rPr>
              <a:t>设计自己的线程类</a:t>
            </a:r>
            <a:br>
              <a:rPr lang="zh-CN" altLang="en-US">
                <a:ea typeface="黑体" panose="02010609060101010101" pitchFamily="49" charset="-122"/>
              </a:rPr>
            </a:b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派生自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Thread</a:t>
            </a:r>
            <a:r>
              <a:rPr lang="zh-CN" altLang="en-US">
                <a:solidFill>
                  <a:srgbClr val="FF6600"/>
                </a:solidFill>
                <a:ea typeface="黑体" panose="02010609060101010101" pitchFamily="49" charset="-122"/>
              </a:rPr>
              <a:t>类 </a:t>
            </a:r>
            <a:r>
              <a:rPr lang="zh-CN" altLang="en-US">
                <a:ea typeface="黑体" panose="02010609060101010101" pitchFamily="49" charset="-122"/>
              </a:rPr>
              <a:t>或 实现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Runnable</a:t>
            </a:r>
            <a:r>
              <a:rPr lang="zh-CN" altLang="en-US">
                <a:solidFill>
                  <a:srgbClr val="FF6600"/>
                </a:solidFill>
                <a:ea typeface="黑体" panose="02010609060101010101" pitchFamily="49" charset="-122"/>
              </a:rPr>
              <a:t>接口</a:t>
            </a:r>
            <a:r>
              <a:rPr lang="en-US" altLang="zh-CN">
                <a:solidFill>
                  <a:srgbClr val="FF6600"/>
                </a:solidFill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ea typeface="黑体" panose="02010609060101010101" pitchFamily="49" charset="-122"/>
              </a:rPr>
              <a:t>在主线程</a:t>
            </a:r>
            <a:r>
              <a:rPr lang="en-US" altLang="zh-CN">
                <a:ea typeface="黑体" panose="02010609060101010101" pitchFamily="49" charset="-122"/>
              </a:rPr>
              <a:t>(main</a:t>
            </a:r>
            <a:r>
              <a:rPr lang="zh-CN" altLang="en-US">
                <a:ea typeface="黑体" panose="02010609060101010101" pitchFamily="49" charset="-122"/>
              </a:rPr>
              <a:t>方法</a:t>
            </a:r>
            <a:r>
              <a:rPr lang="en-US" altLang="zh-CN">
                <a:ea typeface="黑体" panose="02010609060101010101" pitchFamily="49" charset="-122"/>
              </a:rPr>
              <a:t>)</a:t>
            </a:r>
            <a:r>
              <a:rPr lang="zh-CN" altLang="en-US">
                <a:ea typeface="黑体" panose="02010609060101010101" pitchFamily="49" charset="-122"/>
              </a:rPr>
              <a:t>中创建两个线程</a:t>
            </a:r>
          </a:p>
        </p:txBody>
      </p:sp>
      <p:grpSp>
        <p:nvGrpSpPr>
          <p:cNvPr id="1001476" name="Group 4">
            <a:extLst>
              <a:ext uri="{FF2B5EF4-FFF2-40B4-BE49-F238E27FC236}">
                <a16:creationId xmlns:a16="http://schemas.microsoft.com/office/drawing/2014/main" id="{B5611D28-D26F-4546-B9AA-1AC07C9EDFB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5895975"/>
            <a:ext cx="1243012" cy="792163"/>
            <a:chOff x="5000" y="3793"/>
            <a:chExt cx="692" cy="539"/>
          </a:xfrm>
        </p:grpSpPr>
        <p:grpSp>
          <p:nvGrpSpPr>
            <p:cNvPr id="29701" name="Group 5">
              <a:extLst>
                <a:ext uri="{FF2B5EF4-FFF2-40B4-BE49-F238E27FC236}">
                  <a16:creationId xmlns:a16="http://schemas.microsoft.com/office/drawing/2014/main" id="{CDCB4CAE-3CD9-4B78-A140-96882520079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000" y="3793"/>
              <a:ext cx="692" cy="539"/>
              <a:chOff x="294" y="1536"/>
              <a:chExt cx="1722" cy="1387"/>
            </a:xfrm>
          </p:grpSpPr>
          <p:pic>
            <p:nvPicPr>
              <p:cNvPr id="29703" name="Picture 6" descr="pan_03">
                <a:extLst>
                  <a:ext uri="{FF2B5EF4-FFF2-40B4-BE49-F238E27FC236}">
                    <a16:creationId xmlns:a16="http://schemas.microsoft.com/office/drawing/2014/main" id="{F6A134C6-6C95-42C6-8E00-98DCB9D85B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flipH="1">
                <a:off x="298" y="1536"/>
                <a:ext cx="1711" cy="1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704" name="Freeform 7">
                <a:extLst>
                  <a:ext uri="{FF2B5EF4-FFF2-40B4-BE49-F238E27FC236}">
                    <a16:creationId xmlns:a16="http://schemas.microsoft.com/office/drawing/2014/main" id="{1C60683C-218E-467B-B061-5A15BD49DD3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94" y="1538"/>
                <a:ext cx="1722" cy="1382"/>
              </a:xfrm>
              <a:custGeom>
                <a:avLst/>
                <a:gdLst>
                  <a:gd name="T0" fmla="*/ 6 w 1722"/>
                  <a:gd name="T1" fmla="*/ 79 h 1382"/>
                  <a:gd name="T2" fmla="*/ 6 w 1722"/>
                  <a:gd name="T3" fmla="*/ 1300 h 1382"/>
                  <a:gd name="T4" fmla="*/ 46 w 1722"/>
                  <a:gd name="T5" fmla="*/ 1367 h 1382"/>
                  <a:gd name="T6" fmla="*/ 121 w 1722"/>
                  <a:gd name="T7" fmla="*/ 1381 h 1382"/>
                  <a:gd name="T8" fmla="*/ 1658 w 1722"/>
                  <a:gd name="T9" fmla="*/ 1312 h 1382"/>
                  <a:gd name="T10" fmla="*/ 1696 w 1722"/>
                  <a:gd name="T11" fmla="*/ 1286 h 1382"/>
                  <a:gd name="T12" fmla="*/ 1714 w 1722"/>
                  <a:gd name="T13" fmla="*/ 1247 h 1382"/>
                  <a:gd name="T14" fmla="*/ 1715 w 1722"/>
                  <a:gd name="T15" fmla="*/ 157 h 1382"/>
                  <a:gd name="T16" fmla="*/ 1689 w 1722"/>
                  <a:gd name="T17" fmla="*/ 87 h 1382"/>
                  <a:gd name="T18" fmla="*/ 1637 w 1722"/>
                  <a:gd name="T19" fmla="*/ 67 h 1382"/>
                  <a:gd name="T20" fmla="*/ 95 w 1722"/>
                  <a:gd name="T21" fmla="*/ 0 h 1382"/>
                  <a:gd name="T22" fmla="*/ 29 w 1722"/>
                  <a:gd name="T23" fmla="*/ 31 h 1382"/>
                  <a:gd name="T24" fmla="*/ 6 w 1722"/>
                  <a:gd name="T25" fmla="*/ 79 h 13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2" h="1382">
                    <a:moveTo>
                      <a:pt x="6" y="79"/>
                    </a:moveTo>
                    <a:cubicBezTo>
                      <a:pt x="0" y="294"/>
                      <a:pt x="3" y="1087"/>
                      <a:pt x="6" y="1300"/>
                    </a:cubicBezTo>
                    <a:cubicBezTo>
                      <a:pt x="8" y="1336"/>
                      <a:pt x="36" y="1359"/>
                      <a:pt x="46" y="1367"/>
                    </a:cubicBezTo>
                    <a:cubicBezTo>
                      <a:pt x="60" y="1381"/>
                      <a:pt x="109" y="1382"/>
                      <a:pt x="121" y="1381"/>
                    </a:cubicBezTo>
                    <a:cubicBezTo>
                      <a:pt x="368" y="1362"/>
                      <a:pt x="1388" y="1336"/>
                      <a:pt x="1658" y="1312"/>
                    </a:cubicBezTo>
                    <a:cubicBezTo>
                      <a:pt x="1658" y="1315"/>
                      <a:pt x="1684" y="1300"/>
                      <a:pt x="1696" y="1286"/>
                    </a:cubicBezTo>
                    <a:cubicBezTo>
                      <a:pt x="1708" y="1272"/>
                      <a:pt x="1714" y="1250"/>
                      <a:pt x="1714" y="1247"/>
                    </a:cubicBezTo>
                    <a:cubicBezTo>
                      <a:pt x="1714" y="1065"/>
                      <a:pt x="1722" y="347"/>
                      <a:pt x="1715" y="157"/>
                    </a:cubicBezTo>
                    <a:cubicBezTo>
                      <a:pt x="1715" y="124"/>
                      <a:pt x="1711" y="104"/>
                      <a:pt x="1689" y="87"/>
                    </a:cubicBezTo>
                    <a:cubicBezTo>
                      <a:pt x="1667" y="70"/>
                      <a:pt x="1659" y="73"/>
                      <a:pt x="1637" y="67"/>
                    </a:cubicBezTo>
                    <a:cubicBezTo>
                      <a:pt x="1375" y="49"/>
                      <a:pt x="360" y="16"/>
                      <a:pt x="95" y="0"/>
                    </a:cubicBezTo>
                    <a:cubicBezTo>
                      <a:pt x="72" y="0"/>
                      <a:pt x="41" y="14"/>
                      <a:pt x="29" y="31"/>
                    </a:cubicBezTo>
                    <a:cubicBezTo>
                      <a:pt x="17" y="48"/>
                      <a:pt x="13" y="49"/>
                      <a:pt x="6" y="79"/>
                    </a:cubicBezTo>
                    <a:close/>
                  </a:path>
                </a:pathLst>
              </a:custGeom>
              <a:solidFill>
                <a:schemeClr val="accent1">
                  <a:alpha val="30196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02" name="Text Box 8">
              <a:extLst>
                <a:ext uri="{FF2B5EF4-FFF2-40B4-BE49-F238E27FC236}">
                  <a16:creationId xmlns:a16="http://schemas.microsoft.com/office/drawing/2014/main" id="{A83F9C2A-15DA-4D1C-AD2B-677D9AFF30B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5012" y="3884"/>
              <a:ext cx="68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FFFF"/>
                  </a:solidFill>
                  <a:latin typeface="Bauhaus 93" pitchFamily="82" charset="0"/>
                  <a:ea typeface="宋体" panose="02010600030101010101" pitchFamily="2" charset="-122"/>
                </a:rPr>
                <a:t>Code</a:t>
              </a:r>
              <a:endParaRPr lang="en-US" altLang="zh-CN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220786C-8A7A-42E8-8D1C-8AD69D4B7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通过</a:t>
            </a:r>
            <a:r>
              <a:rPr lang="en-US" altLang="zh-CN" dirty="0"/>
              <a:t>Thread</a:t>
            </a:r>
            <a:r>
              <a:rPr lang="zh-CN" altLang="en-US" dirty="0"/>
              <a:t>类实现多线程</a:t>
            </a:r>
            <a:r>
              <a:rPr lang="en-US" altLang="zh-CN" dirty="0"/>
              <a:t>.</a:t>
            </a:r>
            <a:r>
              <a:rPr lang="zh-CN" altLang="en-US" dirty="0"/>
              <a:t>例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F23C28BF-9EA0-4DB7-9D68-F97089CB3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725488"/>
            <a:ext cx="4679950" cy="5957887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rgbClr val="009900"/>
                </a:solidFill>
                <a:ea typeface="黑体" pitchFamily="2" charset="-122"/>
              </a:rPr>
              <a:t>//</a:t>
            </a:r>
            <a:r>
              <a:rPr lang="zh-CN" altLang="en-US" dirty="0">
                <a:solidFill>
                  <a:srgbClr val="009900"/>
                </a:solidFill>
                <a:ea typeface="黑体" pitchFamily="2" charset="-122"/>
              </a:rPr>
              <a:t>通过继承</a:t>
            </a:r>
            <a:r>
              <a:rPr lang="en-US" altLang="zh-CN" dirty="0">
                <a:solidFill>
                  <a:srgbClr val="009900"/>
                </a:solidFill>
                <a:ea typeface="黑体" pitchFamily="2" charset="-122"/>
              </a:rPr>
              <a:t>Thread</a:t>
            </a:r>
            <a:r>
              <a:rPr lang="zh-CN" altLang="en-US" dirty="0">
                <a:solidFill>
                  <a:srgbClr val="009900"/>
                </a:solidFill>
                <a:ea typeface="黑体" pitchFamily="2" charset="-122"/>
              </a:rPr>
              <a:t>类实现多线程</a:t>
            </a:r>
            <a:endParaRPr lang="en-US" altLang="zh-CN" dirty="0">
              <a:solidFill>
                <a:srgbClr val="009900"/>
              </a:solidFill>
              <a:ea typeface="黑体" pitchFamily="2" charset="-122"/>
            </a:endParaRPr>
          </a:p>
          <a:p>
            <a:pPr marL="381000" indent="-381000" eaLnBrk="1" hangingPunct="1">
              <a:defRPr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myThread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extends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Thread </a:t>
            </a:r>
            <a:r>
              <a:rPr lang="en-US" altLang="zh-CN" sz="1800" dirty="0"/>
              <a:t>{ </a:t>
            </a:r>
          </a:p>
          <a:p>
            <a:pPr marL="381000" indent="-381000" eaLnBrk="1" hangingPunct="1">
              <a:defRPr/>
            </a:pPr>
            <a:r>
              <a:rPr lang="en-US" altLang="zh-CN" sz="1800" dirty="0"/>
              <a:t>    private String </a:t>
            </a:r>
            <a:r>
              <a:rPr lang="en-US" altLang="zh-CN" sz="1800" dirty="0" err="1"/>
              <a:t>tname</a:t>
            </a:r>
            <a:r>
              <a:rPr lang="en-US" altLang="zh-CN" sz="1800" dirty="0"/>
              <a:t>;   </a:t>
            </a:r>
            <a:r>
              <a:rPr lang="en-US" altLang="zh-CN" sz="18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sz="18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线程名</a:t>
            </a:r>
          </a:p>
          <a:p>
            <a:pPr marL="381000" indent="-381000" eaLnBrk="1" hangingPunct="1">
              <a:defRPr/>
            </a:pPr>
            <a:r>
              <a:rPr lang="en-US" altLang="zh-CN" sz="1800" dirty="0"/>
              <a:t>    private int count;          </a:t>
            </a:r>
            <a:r>
              <a:rPr lang="en-US" altLang="zh-CN" sz="18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sz="18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循环次数</a:t>
            </a:r>
            <a:r>
              <a:rPr lang="zh-CN" altLang="en-US" sz="1800" dirty="0"/>
              <a:t> </a:t>
            </a:r>
          </a:p>
          <a:p>
            <a:pPr marL="381000" indent="-381000" eaLnBrk="1" hangingPunct="1">
              <a:defRPr/>
            </a:pPr>
            <a:r>
              <a:rPr lang="zh-CN" altLang="en-US" sz="1800" dirty="0"/>
              <a:t>     </a:t>
            </a:r>
            <a:r>
              <a:rPr lang="en-US" altLang="zh-CN" sz="18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sz="1800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构造方法</a:t>
            </a:r>
            <a:endParaRPr lang="zh-CN" altLang="en-US" sz="1800" dirty="0"/>
          </a:p>
          <a:p>
            <a:pPr marL="381000" indent="-381000" eaLnBrk="1" hangingPunct="1">
              <a:defRPr/>
            </a:pPr>
            <a:r>
              <a:rPr lang="zh-CN" altLang="en-US" sz="1800" dirty="0"/>
              <a:t>    </a:t>
            </a:r>
            <a:r>
              <a:rPr lang="en-US" altLang="zh-CN" sz="1800" dirty="0" err="1"/>
              <a:t>myThread</a:t>
            </a:r>
            <a:r>
              <a:rPr lang="en-US" altLang="zh-CN" sz="1800" dirty="0"/>
              <a:t> (String s, int c){ </a:t>
            </a:r>
            <a:endParaRPr lang="zh-CN" altLang="en-US" sz="1800" dirty="0">
              <a:solidFill>
                <a:schemeClr val="hlink"/>
              </a:solidFill>
              <a:latin typeface="黑体" pitchFamily="2" charset="-122"/>
              <a:ea typeface="黑体" pitchFamily="2" charset="-122"/>
            </a:endParaRPr>
          </a:p>
          <a:p>
            <a:pPr marL="381000" indent="-381000" eaLnBrk="1" hangingPunct="1">
              <a:defRPr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tname</a:t>
            </a:r>
            <a:r>
              <a:rPr lang="en-US" altLang="zh-CN" sz="1800" dirty="0"/>
              <a:t> = s;</a:t>
            </a:r>
          </a:p>
          <a:p>
            <a:pPr marL="381000" indent="-381000" eaLnBrk="1" hangingPunct="1">
              <a:defRPr/>
            </a:pPr>
            <a:r>
              <a:rPr lang="en-US" altLang="zh-CN" sz="1800" dirty="0"/>
              <a:t>        count = c;</a:t>
            </a:r>
          </a:p>
          <a:p>
            <a:pPr marL="381000" indent="-381000" eaLnBrk="1" hangingPunct="1">
              <a:defRPr/>
            </a:pPr>
            <a:r>
              <a:rPr lang="en-US" altLang="zh-CN" sz="1800" dirty="0"/>
              <a:t>    }  </a:t>
            </a:r>
          </a:p>
          <a:p>
            <a:pPr marL="381000" indent="-381000" eaLnBrk="1" hangingPunct="1">
              <a:defRPr/>
            </a:pPr>
            <a:r>
              <a:rPr lang="en-US" altLang="zh-CN" sz="1800" b="1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1800" dirty="0">
                <a:solidFill>
                  <a:srgbClr val="0066FF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sz="1800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一定要实现</a:t>
            </a:r>
            <a:r>
              <a:rPr lang="en-US" altLang="zh-CN" sz="1800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run</a:t>
            </a:r>
            <a:r>
              <a:rPr lang="zh-CN" altLang="en-US" sz="1800" dirty="0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方法</a:t>
            </a:r>
            <a:endParaRPr lang="en-US" altLang="zh-CN" sz="1800" dirty="0"/>
          </a:p>
          <a:p>
            <a:pPr marL="381000" indent="-381000" eaLnBrk="1" hangingPunct="1">
              <a:lnSpc>
                <a:spcPct val="90000"/>
              </a:lnSpc>
              <a:defRPr/>
            </a:pPr>
            <a:r>
              <a:rPr lang="en-US" altLang="zh-CN" sz="1800" b="1" dirty="0"/>
              <a:t>   </a:t>
            </a:r>
            <a:r>
              <a:rPr lang="en-US" altLang="zh-CN" sz="1800" b="1" dirty="0">
                <a:solidFill>
                  <a:srgbClr val="FF0000"/>
                </a:solidFill>
              </a:rPr>
              <a:t>public void run() {    </a:t>
            </a:r>
            <a:endParaRPr lang="en-US" altLang="zh-CN" sz="1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marL="381000" indent="-381000" eaLnBrk="1" hangingPunct="1">
              <a:lnSpc>
                <a:spcPct val="90000"/>
              </a:lnSpc>
              <a:defRPr/>
            </a:pPr>
            <a:r>
              <a:rPr lang="zh-CN" altLang="en-US" sz="1800" b="1" dirty="0">
                <a:solidFill>
                  <a:srgbClr val="FF0000"/>
                </a:solidFill>
              </a:rPr>
              <a:t>     </a:t>
            </a:r>
            <a:r>
              <a:rPr lang="en-US" altLang="zh-CN" sz="1800" b="1" dirty="0">
                <a:solidFill>
                  <a:srgbClr val="FF0000"/>
                </a:solidFill>
              </a:rPr>
              <a:t>for (int </a:t>
            </a:r>
            <a:r>
              <a:rPr lang="en-US" altLang="zh-CN" sz="1800" b="1" dirty="0" err="1">
                <a:solidFill>
                  <a:srgbClr val="FF0000"/>
                </a:solidFill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</a:rPr>
              <a:t>=1; </a:t>
            </a:r>
            <a:r>
              <a:rPr lang="en-US" altLang="zh-CN" sz="1800" b="1" dirty="0" err="1">
                <a:solidFill>
                  <a:srgbClr val="FF0000"/>
                </a:solidFill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</a:rPr>
              <a:t>&lt;=count; </a:t>
            </a:r>
            <a:r>
              <a:rPr lang="en-US" altLang="zh-CN" sz="1800" b="1" dirty="0" err="1">
                <a:solidFill>
                  <a:srgbClr val="FF0000"/>
                </a:solidFill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</a:rPr>
              <a:t>++){</a:t>
            </a:r>
          </a:p>
          <a:p>
            <a:pPr marL="381000" indent="-381000" eaLnBrk="1" hangingPunct="1">
              <a:lnSpc>
                <a:spcPct val="90000"/>
              </a:lnSpc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         </a:t>
            </a:r>
            <a:r>
              <a:rPr lang="en-US" altLang="zh-CN" sz="1800" b="1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1800" b="1" dirty="0">
                <a:solidFill>
                  <a:srgbClr val="FF0000"/>
                </a:solidFill>
              </a:rPr>
              <a:t>  (</a:t>
            </a:r>
            <a:r>
              <a:rPr lang="en-US" altLang="zh-CN" sz="1800" b="1" dirty="0" err="1">
                <a:solidFill>
                  <a:srgbClr val="FF0000"/>
                </a:solidFill>
              </a:rPr>
              <a:t>tname</a:t>
            </a:r>
            <a:r>
              <a:rPr lang="en-US" altLang="zh-CN" sz="1800" b="1" dirty="0">
                <a:solidFill>
                  <a:srgbClr val="FF0000"/>
                </a:solidFill>
              </a:rPr>
              <a:t> + </a:t>
            </a:r>
            <a:r>
              <a:rPr lang="en-US" altLang="zh-CN" sz="1800" b="1" dirty="0" err="1">
                <a:solidFill>
                  <a:srgbClr val="FF0000"/>
                </a:solidFill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</a:rPr>
              <a:t>));</a:t>
            </a:r>
          </a:p>
          <a:p>
            <a:pPr marL="381000" indent="-381000" eaLnBrk="1" hangingPunct="1">
              <a:lnSpc>
                <a:spcPct val="90000"/>
              </a:lnSpc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      }</a:t>
            </a:r>
          </a:p>
          <a:p>
            <a:pPr marL="381000" indent="-381000" eaLnBrk="1" hangingPunct="1">
              <a:lnSpc>
                <a:spcPct val="90000"/>
              </a:lnSpc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     </a:t>
            </a:r>
            <a:r>
              <a:rPr lang="en-US" altLang="zh-CN" sz="1800" b="1" dirty="0" err="1">
                <a:solidFill>
                  <a:srgbClr val="FF0000"/>
                </a:solidFill>
              </a:rPr>
              <a:t>System.out.println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381000" indent="-381000" eaLnBrk="1" hangingPunct="1">
              <a:lnSpc>
                <a:spcPct val="90000"/>
              </a:lnSpc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           (</a:t>
            </a:r>
            <a:r>
              <a:rPr lang="en-US" altLang="zh-CN" sz="1800" b="1" dirty="0" err="1">
                <a:solidFill>
                  <a:srgbClr val="FF0000"/>
                </a:solidFill>
              </a:rPr>
              <a:t>tname</a:t>
            </a:r>
            <a:r>
              <a:rPr lang="en-US" altLang="zh-CN" sz="1800" b="1" dirty="0">
                <a:solidFill>
                  <a:srgbClr val="FF0000"/>
                </a:solidFill>
              </a:rPr>
              <a:t> + " finished !"); </a:t>
            </a:r>
          </a:p>
          <a:p>
            <a:pPr marL="381000" indent="-381000" eaLnBrk="1" hangingPunct="1">
              <a:lnSpc>
                <a:spcPct val="90000"/>
              </a:lnSpc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    }</a:t>
            </a:r>
          </a:p>
          <a:p>
            <a:pPr marL="381000" indent="-381000" eaLnBrk="1" hangingPunct="1">
              <a:lnSpc>
                <a:spcPct val="90000"/>
              </a:lnSpc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957445" name="Rectangle 5">
            <a:extLst>
              <a:ext uri="{FF2B5EF4-FFF2-40B4-BE49-F238E27FC236}">
                <a16:creationId xmlns:a16="http://schemas.microsoft.com/office/drawing/2014/main" id="{A34D01B0-996A-412F-8F95-93ED20DC76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43438" y="946150"/>
            <a:ext cx="4141787" cy="42291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sz="1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主类</a:t>
            </a:r>
          </a:p>
          <a:p>
            <a:pPr marL="381000" indent="-3810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dirty="0">
                <a:solidFill>
                  <a:srgbClr val="080808"/>
                </a:solidFill>
              </a:rPr>
              <a:t>public class Thread_1{</a:t>
            </a:r>
          </a:p>
          <a:p>
            <a:pPr marL="381000" indent="-3810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sz="1600" dirty="0">
                <a:solidFill>
                  <a:srgbClr val="080808"/>
                </a:solidFill>
              </a:rPr>
              <a:t>    public static void main(String </a:t>
            </a:r>
            <a:r>
              <a:rPr lang="en-US" altLang="zh-CN" sz="1600" dirty="0" err="1">
                <a:solidFill>
                  <a:srgbClr val="080808"/>
                </a:solidFill>
              </a:rPr>
              <a:t>args</a:t>
            </a:r>
            <a:r>
              <a:rPr lang="en-US" altLang="zh-CN" sz="1600" dirty="0">
                <a:solidFill>
                  <a:srgbClr val="080808"/>
                </a:solidFill>
              </a:rPr>
              <a:t>[]){</a:t>
            </a:r>
          </a:p>
          <a:p>
            <a:pPr marL="381000" indent="-3810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sz="1600" b="1" dirty="0">
                <a:solidFill>
                  <a:schemeClr val="hlink"/>
                </a:solidFill>
              </a:rPr>
              <a:t>      </a:t>
            </a:r>
            <a:r>
              <a:rPr lang="en-US" altLang="zh-CN" sz="1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sz="1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创建线程</a:t>
            </a:r>
            <a:r>
              <a:rPr lang="en-US" altLang="zh-CN" sz="1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A</a:t>
            </a:r>
          </a:p>
          <a:p>
            <a:pPr marL="381000" indent="-3810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dirty="0" err="1">
                <a:solidFill>
                  <a:srgbClr val="080808"/>
                </a:solidFill>
              </a:rPr>
              <a:t>myThread</a:t>
            </a:r>
            <a:r>
              <a:rPr lang="en-US" altLang="zh-CN" sz="1600" dirty="0">
                <a:solidFill>
                  <a:srgbClr val="080808"/>
                </a:solidFill>
              </a:rPr>
              <a:t> ta =</a:t>
            </a:r>
          </a:p>
          <a:p>
            <a:pPr marL="381000" indent="-3810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sz="1600" dirty="0">
                <a:solidFill>
                  <a:srgbClr val="080808"/>
                </a:solidFill>
              </a:rPr>
              <a:t>                    new </a:t>
            </a:r>
            <a:r>
              <a:rPr lang="en-US" altLang="zh-CN" sz="1600" dirty="0" err="1">
                <a:solidFill>
                  <a:srgbClr val="080808"/>
                </a:solidFill>
              </a:rPr>
              <a:t>myThread</a:t>
            </a:r>
            <a:r>
              <a:rPr lang="en-US" altLang="zh-CN" sz="1600" dirty="0">
                <a:solidFill>
                  <a:srgbClr val="080808"/>
                </a:solidFill>
              </a:rPr>
              <a:t>("A", 10); </a:t>
            </a:r>
          </a:p>
          <a:p>
            <a:pPr marL="381000" indent="-3810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sz="1600" b="1" dirty="0">
                <a:solidFill>
                  <a:schemeClr val="hlink"/>
                </a:solidFill>
              </a:rPr>
              <a:t>       </a:t>
            </a:r>
            <a:r>
              <a:rPr lang="en-US" altLang="zh-CN" sz="1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//</a:t>
            </a:r>
            <a:r>
              <a:rPr lang="zh-CN" altLang="en-US" sz="1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创建线程</a:t>
            </a:r>
            <a:r>
              <a:rPr lang="en-US" altLang="zh-CN" sz="1600" b="1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B</a:t>
            </a:r>
            <a:endParaRPr lang="en-US" altLang="zh-CN" sz="1600" b="1" dirty="0">
              <a:solidFill>
                <a:srgbClr val="080808"/>
              </a:solidFill>
              <a:latin typeface="黑体" pitchFamily="2" charset="-122"/>
              <a:ea typeface="黑体" pitchFamily="2" charset="-122"/>
            </a:endParaRPr>
          </a:p>
          <a:p>
            <a:pPr marL="381000" indent="-3810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dirty="0" err="1">
                <a:solidFill>
                  <a:srgbClr val="080808"/>
                </a:solidFill>
              </a:rPr>
              <a:t>myThread</a:t>
            </a:r>
            <a:r>
              <a:rPr lang="en-US" altLang="zh-CN" sz="1600" dirty="0">
                <a:solidFill>
                  <a:srgbClr val="080808"/>
                </a:solidFill>
              </a:rPr>
              <a:t> tb =</a:t>
            </a:r>
          </a:p>
          <a:p>
            <a:pPr marL="381000" indent="-3810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sz="1600" dirty="0">
                <a:solidFill>
                  <a:srgbClr val="080808"/>
                </a:solidFill>
              </a:rPr>
              <a:t>                    new </a:t>
            </a:r>
            <a:r>
              <a:rPr lang="en-US" altLang="zh-CN" sz="1600" dirty="0" err="1">
                <a:solidFill>
                  <a:srgbClr val="080808"/>
                </a:solidFill>
              </a:rPr>
              <a:t>myThread</a:t>
            </a:r>
            <a:r>
              <a:rPr lang="en-US" altLang="zh-CN" sz="1600" dirty="0">
                <a:solidFill>
                  <a:srgbClr val="080808"/>
                </a:solidFill>
              </a:rPr>
              <a:t>("B", 10);</a:t>
            </a:r>
          </a:p>
          <a:p>
            <a:pPr marL="381000" indent="-3810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b="1" i="1" u="sng" dirty="0">
                <a:solidFill>
                  <a:schemeClr val="hlink"/>
                </a:solidFill>
              </a:rPr>
              <a:t>//  </a:t>
            </a:r>
            <a:r>
              <a:rPr lang="zh-CN" altLang="en-US" b="1" i="1" u="sng" dirty="0">
                <a:solidFill>
                  <a:srgbClr val="FF0066"/>
                </a:solidFill>
                <a:ea typeface="黑体" pitchFamily="2" charset="-122"/>
              </a:rPr>
              <a:t>调用</a:t>
            </a:r>
            <a:r>
              <a:rPr lang="en-US" altLang="zh-CN" b="1" dirty="0">
                <a:solidFill>
                  <a:srgbClr val="FF0000"/>
                </a:solidFill>
              </a:rPr>
              <a:t>start</a:t>
            </a:r>
            <a:r>
              <a:rPr lang="zh-CN" altLang="en-US" b="1" i="1" u="sng" dirty="0">
                <a:solidFill>
                  <a:srgbClr val="FF0066"/>
                </a:solidFill>
                <a:ea typeface="黑体" pitchFamily="2" charset="-122"/>
              </a:rPr>
              <a:t>方法</a:t>
            </a:r>
            <a:endParaRPr lang="en-US" altLang="zh-CN" b="1" i="1" u="sng" dirty="0">
              <a:solidFill>
                <a:srgbClr val="FF0066"/>
              </a:solidFill>
              <a:ea typeface="黑体" pitchFamily="2" charset="-122"/>
            </a:endParaRPr>
          </a:p>
          <a:p>
            <a:pPr marL="381000" indent="-3810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dirty="0" err="1">
                <a:solidFill>
                  <a:srgbClr val="080808"/>
                </a:solidFill>
              </a:rPr>
              <a:t>ta.</a:t>
            </a:r>
            <a:r>
              <a:rPr lang="en-US" altLang="zh-CN" b="1" dirty="0" err="1">
                <a:solidFill>
                  <a:srgbClr val="FF0000"/>
                </a:solidFill>
              </a:rPr>
              <a:t>start</a:t>
            </a:r>
            <a:r>
              <a:rPr lang="en-US" altLang="zh-CN" b="1" dirty="0">
                <a:solidFill>
                  <a:srgbClr val="FF0000"/>
                </a:solidFill>
              </a:rPr>
              <a:t>();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endParaRPr lang="zh-CN" altLang="en-US" sz="1600" b="1" i="1" u="sng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81000" indent="-3810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dirty="0" err="1">
                <a:solidFill>
                  <a:srgbClr val="080808"/>
                </a:solidFill>
              </a:rPr>
              <a:t>tb.</a:t>
            </a:r>
            <a:r>
              <a:rPr lang="en-US" altLang="zh-CN" sz="1600" b="1" dirty="0" err="1">
                <a:solidFill>
                  <a:srgbClr val="FF0000"/>
                </a:solidFill>
              </a:rPr>
              <a:t>start</a:t>
            </a:r>
            <a:r>
              <a:rPr lang="en-US" altLang="zh-CN" sz="1600" b="1" dirty="0">
                <a:solidFill>
                  <a:srgbClr val="FF0000"/>
                </a:solidFill>
              </a:rPr>
              <a:t>();</a:t>
            </a:r>
          </a:p>
          <a:p>
            <a:pPr marL="381000" indent="-381000" eaLnBrk="1" hangingPunct="1"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sz="1600" dirty="0">
                <a:solidFill>
                  <a:srgbClr val="080808"/>
                </a:solidFill>
              </a:rPr>
              <a:t>    }</a:t>
            </a:r>
          </a:p>
          <a:p>
            <a:pPr marL="381000" indent="-381000" eaLnBrk="1" hangingPunct="1">
              <a:lnSpc>
                <a:spcPct val="80000"/>
              </a:lnSpc>
              <a:spcBef>
                <a:spcPct val="20000"/>
              </a:spcBef>
              <a:buClr>
                <a:srgbClr val="808080"/>
              </a:buClr>
              <a:buFont typeface="Wingdings" pitchFamily="2" charset="2"/>
              <a:buAutoNum type="arabicPeriod" startAt="19"/>
              <a:defRPr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  <p:sp>
        <p:nvSpPr>
          <p:cNvPr id="957444" name="Text Box 4">
            <a:extLst>
              <a:ext uri="{FF2B5EF4-FFF2-40B4-BE49-F238E27FC236}">
                <a16:creationId xmlns:a16="http://schemas.microsoft.com/office/drawing/2014/main" id="{CA5CFA5C-6A96-4CFB-A02D-3FAB365A6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4792663"/>
            <a:ext cx="2446338" cy="1390650"/>
          </a:xfrm>
          <a:prstGeom prst="rect">
            <a:avLst/>
          </a:prstGeom>
          <a:solidFill>
            <a:srgbClr val="CCFFFF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8080"/>
              </a:buClr>
              <a:buFont typeface="Wingdings" panose="05000000000000000000" pitchFamily="2" charset="2"/>
              <a:buAutoNum type="arabicPeriod"/>
              <a:defRPr sz="2000">
                <a:solidFill>
                  <a:srgbClr val="080808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ct val="10000"/>
              </a:spcBef>
              <a:buClr>
                <a:schemeClr val="accent1"/>
              </a:buClr>
              <a:buFont typeface="Wingdings" panose="05000000000000000000" pitchFamily="2" charset="2"/>
              <a:buAutoNum type="arabicPeriod"/>
              <a:defRPr sz="2800">
                <a:solidFill>
                  <a:srgbClr val="080808"/>
                </a:solidFill>
                <a:latin typeface="Verdana" panose="020B0604030504040204" pitchFamily="34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ct val="10000"/>
              </a:spcBef>
              <a:buClr>
                <a:schemeClr val="tx1"/>
              </a:buClr>
              <a:buAutoNum type="arabicPeriod"/>
              <a:defRPr sz="2400">
                <a:solidFill>
                  <a:srgbClr val="080808"/>
                </a:solidFill>
                <a:latin typeface="Verdana" panose="020B060403050404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1.   </a:t>
            </a:r>
            <a:r>
              <a:rPr lang="zh-CN" altLang="en-US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先创建</a:t>
            </a:r>
            <a:r>
              <a:rPr lang="en-US" altLang="en-US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myThread</a:t>
            </a:r>
            <a:r>
              <a:rPr lang="zh-CN" altLang="en-US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的两个对象</a:t>
            </a:r>
            <a:r>
              <a:rPr lang="en-US" altLang="zh-CN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ta</a:t>
            </a:r>
            <a:r>
              <a:rPr lang="zh-CN" altLang="en-US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和</a:t>
            </a:r>
            <a:r>
              <a:rPr lang="en-US" altLang="zh-CN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tb</a:t>
            </a:r>
            <a:endParaRPr lang="zh-CN" altLang="en-US" sz="1800">
              <a:solidFill>
                <a:srgbClr val="FF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2.  </a:t>
            </a:r>
            <a:r>
              <a:rPr lang="zh-CN" altLang="en-US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分别调用其</a:t>
            </a:r>
            <a:r>
              <a:rPr lang="en-US" altLang="zh-CN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start</a:t>
            </a:r>
            <a:r>
              <a:rPr lang="zh-CN" altLang="en-US" sz="18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方法启动两个线程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5" grpId="0"/>
      <p:bldP spid="9574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AA789CF-6445-43B0-868A-00C9E42EB2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程序设计之二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1BA45EE8-BE43-45EE-9695-BAE84BEE9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46125"/>
            <a:ext cx="7920037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黑体" panose="02010609060101010101" pitchFamily="49" charset="-122"/>
              </a:rPr>
              <a:t> </a:t>
            </a:r>
            <a:r>
              <a:rPr lang="zh-CN" altLang="en-US" sz="2600" b="1">
                <a:solidFill>
                  <a:schemeClr val="tx1"/>
                </a:solidFill>
                <a:ea typeface="宋体" panose="02010600030101010101" pitchFamily="2" charset="-122"/>
              </a:rPr>
              <a:t>“升级”版画球的程序</a:t>
            </a:r>
            <a:endParaRPr lang="zh-CN" altLang="en-US" sz="2600"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sz="2600">
                <a:latin typeface="黑体" panose="02010609060101010101" pitchFamily="49" charset="-122"/>
              </a:rPr>
              <a:t> </a:t>
            </a:r>
            <a:r>
              <a:rPr lang="zh-CN" altLang="en-US" sz="2600">
                <a:solidFill>
                  <a:srgbClr val="0033CC"/>
                </a:solidFill>
                <a:latin typeface="黑体" panose="02010609060101010101" pitchFamily="49" charset="-122"/>
              </a:rPr>
              <a:t>要 求</a:t>
            </a:r>
            <a:r>
              <a:rPr lang="zh-CN" altLang="en-US" sz="2600">
                <a:latin typeface="黑体" panose="02010609060101010101" pitchFamily="49" charset="-122"/>
              </a:rPr>
              <a:t>：在窗体中绘制 </a:t>
            </a:r>
            <a:r>
              <a:rPr lang="zh-CN" altLang="en-US" sz="2600"/>
              <a:t>“</a:t>
            </a:r>
            <a:r>
              <a:rPr lang="zh-CN" altLang="en-US" sz="2600" b="1">
                <a:solidFill>
                  <a:srgbClr val="FF6600"/>
                </a:solidFill>
                <a:latin typeface="黑体" panose="02010609060101010101" pitchFamily="49" charset="-122"/>
              </a:rPr>
              <a:t>多个、独立运动的</a:t>
            </a:r>
            <a:r>
              <a:rPr lang="zh-CN" altLang="en-US" sz="2600"/>
              <a:t>”</a:t>
            </a:r>
            <a:r>
              <a:rPr lang="zh-CN" altLang="en-US" sz="2600">
                <a:latin typeface="黑体" panose="02010609060101010101" pitchFamily="49" charset="-122"/>
              </a:rPr>
              <a:t>小球</a:t>
            </a:r>
          </a:p>
        </p:txBody>
      </p:sp>
      <p:sp>
        <p:nvSpPr>
          <p:cNvPr id="1040388" name="Text Box 4">
            <a:extLst>
              <a:ext uri="{FF2B5EF4-FFF2-40B4-BE49-F238E27FC236}">
                <a16:creationId xmlns:a16="http://schemas.microsoft.com/office/drawing/2014/main" id="{74FF76EC-9F22-4E0D-9221-E96EE4D3E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2595563"/>
            <a:ext cx="574675" cy="1571625"/>
          </a:xfrm>
          <a:prstGeom prst="rect">
            <a:avLst/>
          </a:prstGeom>
          <a:solidFill>
            <a:srgbClr val="FFFFCC"/>
          </a:solidFill>
          <a:ln w="19050" algn="ctr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课后练习</a:t>
            </a:r>
          </a:p>
        </p:txBody>
      </p:sp>
      <p:pic>
        <p:nvPicPr>
          <p:cNvPr id="31749" name="Picture 8" descr="未标题-1">
            <a:extLst>
              <a:ext uri="{FF2B5EF4-FFF2-40B4-BE49-F238E27FC236}">
                <a16:creationId xmlns:a16="http://schemas.microsoft.com/office/drawing/2014/main" id="{03DD16C6-CC53-4AB0-9999-51FCC1B5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2382838"/>
            <a:ext cx="5621337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0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0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>
            <a:extLst>
              <a:ext uri="{FF2B5EF4-FFF2-40B4-BE49-F238E27FC236}">
                <a16:creationId xmlns:a16="http://schemas.microsoft.com/office/drawing/2014/main" id="{CB9C9938-370D-4422-9D44-58DAB76E3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2475" y="134938"/>
            <a:ext cx="4106863" cy="647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目    录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15CB364F-D176-467C-8E68-F04061739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57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2772" name="Group 49">
            <a:extLst>
              <a:ext uri="{FF2B5EF4-FFF2-40B4-BE49-F238E27FC236}">
                <a16:creationId xmlns:a16="http://schemas.microsoft.com/office/drawing/2014/main" id="{DF2B9CA6-E3C2-4634-991D-8E245FCC8144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2011363"/>
            <a:ext cx="4724400" cy="717550"/>
            <a:chOff x="1356" y="1267"/>
            <a:chExt cx="2976" cy="452"/>
          </a:xfrm>
        </p:grpSpPr>
        <p:sp>
          <p:nvSpPr>
            <p:cNvPr id="1065010" name="AutoShape 50">
              <a:extLst>
                <a:ext uri="{FF2B5EF4-FFF2-40B4-BE49-F238E27FC236}">
                  <a16:creationId xmlns:a16="http://schemas.microsoft.com/office/drawing/2014/main" id="{246DB22C-02E8-4CC6-952F-6FCFC82603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6" y="1345"/>
              <a:ext cx="2736" cy="3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789" name="AutoShape 51">
              <a:extLst>
                <a:ext uri="{FF2B5EF4-FFF2-40B4-BE49-F238E27FC236}">
                  <a16:creationId xmlns:a16="http://schemas.microsoft.com/office/drawing/2014/main" id="{A74B45A6-2663-4E53-AFE7-7087E821B2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1267"/>
              <a:ext cx="432" cy="45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65012" name="Text Box 52">
              <a:extLst>
                <a:ext uri="{FF2B5EF4-FFF2-40B4-BE49-F238E27FC236}">
                  <a16:creationId xmlns:a16="http://schemas.microsoft.com/office/drawing/2014/main" id="{94D9924A-D305-49A5-8FE8-1893D668C68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42" y="1379"/>
              <a:ext cx="2227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 </a:t>
              </a:r>
              <a:r>
                <a:rPr lang="en-US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线</a:t>
              </a: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    </a:t>
              </a:r>
              <a:r>
                <a:rPr lang="en-US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程</a:t>
              </a: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    </a:t>
              </a:r>
              <a:r>
                <a:rPr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概    述</a:t>
              </a:r>
            </a:p>
          </p:txBody>
        </p:sp>
        <p:sp>
          <p:nvSpPr>
            <p:cNvPr id="32791" name="Text Box 53">
              <a:extLst>
                <a:ext uri="{FF2B5EF4-FFF2-40B4-BE49-F238E27FC236}">
                  <a16:creationId xmlns:a16="http://schemas.microsoft.com/office/drawing/2014/main" id="{6DCAA5E7-963E-42C5-8CB0-62A40A36E55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133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32773" name="Group 54">
            <a:extLst>
              <a:ext uri="{FF2B5EF4-FFF2-40B4-BE49-F238E27FC236}">
                <a16:creationId xmlns:a16="http://schemas.microsoft.com/office/drawing/2014/main" id="{D28FB926-468C-4B81-9938-6BA62B0B01E3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4098925"/>
            <a:ext cx="4724400" cy="717550"/>
            <a:chOff x="1356" y="2854"/>
            <a:chExt cx="2976" cy="452"/>
          </a:xfrm>
        </p:grpSpPr>
        <p:sp>
          <p:nvSpPr>
            <p:cNvPr id="1065015" name="AutoShape 55">
              <a:extLst>
                <a:ext uri="{FF2B5EF4-FFF2-40B4-BE49-F238E27FC236}">
                  <a16:creationId xmlns:a16="http://schemas.microsoft.com/office/drawing/2014/main" id="{0362EEF0-8282-4608-BC8D-5642623B82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28" y="2925"/>
              <a:ext cx="2704" cy="30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32785" name="AutoShape 56">
              <a:extLst>
                <a:ext uri="{FF2B5EF4-FFF2-40B4-BE49-F238E27FC236}">
                  <a16:creationId xmlns:a16="http://schemas.microsoft.com/office/drawing/2014/main" id="{F7064171-38AC-4CF5-8932-32AB7760532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2854"/>
              <a:ext cx="432" cy="45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786" name="Text Box 57">
              <a:extLst>
                <a:ext uri="{FF2B5EF4-FFF2-40B4-BE49-F238E27FC236}">
                  <a16:creationId xmlns:a16="http://schemas.microsoft.com/office/drawing/2014/main" id="{CE87F5E1-E9AB-4AA8-BA2B-95AA49B9136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291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2787" name="Text Box 58">
              <a:extLst>
                <a:ext uri="{FF2B5EF4-FFF2-40B4-BE49-F238E27FC236}">
                  <a16:creationId xmlns:a16="http://schemas.microsoft.com/office/drawing/2014/main" id="{A88F8753-5138-488D-BA82-4712C803B23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62" y="2954"/>
              <a:ext cx="2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Java</a:t>
              </a:r>
              <a:r>
                <a:rPr lang="zh-CN" altLang="en-US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线程的创建</a:t>
              </a:r>
            </a:p>
          </p:txBody>
        </p:sp>
      </p:grpSp>
      <p:grpSp>
        <p:nvGrpSpPr>
          <p:cNvPr id="32774" name="Group 59">
            <a:extLst>
              <a:ext uri="{FF2B5EF4-FFF2-40B4-BE49-F238E27FC236}">
                <a16:creationId xmlns:a16="http://schemas.microsoft.com/office/drawing/2014/main" id="{9E69C55B-EEF4-4E63-A13B-ACB534760AB9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3090863"/>
            <a:ext cx="4724400" cy="685800"/>
            <a:chOff x="1356" y="1718"/>
            <a:chExt cx="2976" cy="432"/>
          </a:xfrm>
        </p:grpSpPr>
        <p:sp>
          <p:nvSpPr>
            <p:cNvPr id="1065020" name="AutoShape 60">
              <a:extLst>
                <a:ext uri="{FF2B5EF4-FFF2-40B4-BE49-F238E27FC236}">
                  <a16:creationId xmlns:a16="http://schemas.microsoft.com/office/drawing/2014/main" id="{3139E0C9-D0A4-45D4-BE06-502FBAA438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6" y="1793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781" name="AutoShape 61">
              <a:extLst>
                <a:ext uri="{FF2B5EF4-FFF2-40B4-BE49-F238E27FC236}">
                  <a16:creationId xmlns:a16="http://schemas.microsoft.com/office/drawing/2014/main" id="{AA7A9FE6-8E4B-48A9-BEFD-3A08DEE24B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1718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782" name="Text Box 62">
              <a:extLst>
                <a:ext uri="{FF2B5EF4-FFF2-40B4-BE49-F238E27FC236}">
                  <a16:creationId xmlns:a16="http://schemas.microsoft.com/office/drawing/2014/main" id="{7198CC27-F69F-454B-9F2B-16B17A46737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40" y="1828"/>
              <a:ext cx="2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Java</a:t>
              </a:r>
              <a:r>
                <a:rPr lang="zh-CN" altLang="en-US" sz="1800">
                  <a:solidFill>
                    <a:srgbClr val="000000"/>
                  </a:solidFill>
                </a:rPr>
                <a:t>线程的状态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32783" name="Text Box 63">
              <a:extLst>
                <a:ext uri="{FF2B5EF4-FFF2-40B4-BE49-F238E27FC236}">
                  <a16:creationId xmlns:a16="http://schemas.microsoft.com/office/drawing/2014/main" id="{33EB013C-456C-469D-BCD0-45394B4C55F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178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065024" name="Group 64">
            <a:extLst>
              <a:ext uri="{FF2B5EF4-FFF2-40B4-BE49-F238E27FC236}">
                <a16:creationId xmlns:a16="http://schemas.microsoft.com/office/drawing/2014/main" id="{F27689ED-D22B-4D10-BDDC-23538EAA7AFE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5103813"/>
            <a:ext cx="4724400" cy="719137"/>
            <a:chOff x="1356" y="3396"/>
            <a:chExt cx="2976" cy="453"/>
          </a:xfrm>
        </p:grpSpPr>
        <p:sp>
          <p:nvSpPr>
            <p:cNvPr id="1065025" name="AutoShape 65">
              <a:extLst>
                <a:ext uri="{FF2B5EF4-FFF2-40B4-BE49-F238E27FC236}">
                  <a16:creationId xmlns:a16="http://schemas.microsoft.com/office/drawing/2014/main" id="{6F39EC45-FC67-4AB7-A618-619A8CA07AF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6" y="3475"/>
              <a:ext cx="2736" cy="3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777" name="AutoShape 66">
              <a:extLst>
                <a:ext uri="{FF2B5EF4-FFF2-40B4-BE49-F238E27FC236}">
                  <a16:creationId xmlns:a16="http://schemas.microsoft.com/office/drawing/2014/main" id="{CEFFD46E-0FDD-4663-9D8E-CFB954986C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3396"/>
              <a:ext cx="432" cy="4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778" name="Text Box 67">
              <a:extLst>
                <a:ext uri="{FF2B5EF4-FFF2-40B4-BE49-F238E27FC236}">
                  <a16:creationId xmlns:a16="http://schemas.microsoft.com/office/drawing/2014/main" id="{4FE37608-2D7D-430B-923C-9A36D4F4702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52" y="3503"/>
              <a:ext cx="22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</a:rPr>
                <a:t>多线程的互斥和同步</a:t>
              </a:r>
            </a:p>
          </p:txBody>
        </p:sp>
        <p:sp>
          <p:nvSpPr>
            <p:cNvPr id="32779" name="Text Box 68">
              <a:extLst>
                <a:ext uri="{FF2B5EF4-FFF2-40B4-BE49-F238E27FC236}">
                  <a16:creationId xmlns:a16="http://schemas.microsoft.com/office/drawing/2014/main" id="{FF0B779A-3959-4B13-BABF-E999F4A09E1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346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0650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0650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89FBD07-2BAF-4A0B-8E49-908ACD02FE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多线程间的关系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1067011" name="Rectangle 3">
            <a:extLst>
              <a:ext uri="{FF2B5EF4-FFF2-40B4-BE49-F238E27FC236}">
                <a16:creationId xmlns:a16="http://schemas.microsoft.com/office/drawing/2014/main" id="{92B1BFBA-0969-4624-9628-958E302180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  <a:spcBef>
                <a:spcPct val="20000"/>
              </a:spcBef>
              <a:defRPr/>
            </a:pPr>
            <a:r>
              <a:rPr lang="zh-CN" altLang="en-US" sz="2800" dirty="0"/>
              <a:t>在多线程环境中，可能会有两个甚至更多的线程</a:t>
            </a:r>
            <a:br>
              <a:rPr lang="zh-CN" altLang="en-US" sz="2800" dirty="0"/>
            </a:br>
            <a:r>
              <a:rPr lang="zh-CN" altLang="en-US" sz="2800" b="1" dirty="0">
                <a:solidFill>
                  <a:srgbClr val="0033CC"/>
                </a:solidFill>
              </a:rPr>
              <a:t>试图同时访问</a:t>
            </a:r>
            <a:r>
              <a:rPr lang="zh-CN" altLang="en-US" sz="2800" dirty="0"/>
              <a:t>一个有限的资源。必须对这种潜在资源冲突进行预防。</a:t>
            </a:r>
          </a:p>
          <a:p>
            <a:pPr lvl="1" eaLnBrk="1" hangingPunct="1">
              <a:lnSpc>
                <a:spcPct val="135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互斥</a:t>
            </a:r>
          </a:p>
          <a:p>
            <a:pPr lvl="1" eaLnBrk="1" hangingPunct="1">
              <a:lnSpc>
                <a:spcPct val="135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同步</a:t>
            </a:r>
          </a:p>
          <a:p>
            <a:pPr eaLnBrk="1" hangingPunct="1">
              <a:lnSpc>
                <a:spcPct val="135000"/>
              </a:lnSpc>
              <a:spcBef>
                <a:spcPct val="20000"/>
              </a:spcBef>
              <a:defRPr/>
            </a:pPr>
            <a:r>
              <a:rPr lang="zh-CN" altLang="en-US" sz="2800" b="1" dirty="0"/>
              <a:t>解决方法</a:t>
            </a:r>
            <a:r>
              <a:rPr lang="zh-CN" altLang="en-US" sz="2800" dirty="0"/>
              <a:t>：</a:t>
            </a:r>
          </a:p>
          <a:p>
            <a:pPr lvl="1" eaLnBrk="1" hangingPunct="1">
              <a:lnSpc>
                <a:spcPct val="135000"/>
              </a:lnSpc>
              <a:spcBef>
                <a:spcPct val="20000"/>
              </a:spcBef>
              <a:defRPr/>
            </a:pPr>
            <a:r>
              <a:rPr lang="zh-CN" altLang="en-US" sz="2800" dirty="0"/>
              <a:t> 在线程使用一个资源时为其</a:t>
            </a:r>
            <a:r>
              <a:rPr lang="zh-CN" altLang="en-US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加锁</a:t>
            </a:r>
            <a:r>
              <a:rPr lang="zh-CN" altLang="en-US" sz="2800" dirty="0"/>
              <a:t>即可。</a:t>
            </a:r>
          </a:p>
          <a:p>
            <a:pPr lvl="1" eaLnBrk="1" hangingPunct="1">
              <a:lnSpc>
                <a:spcPct val="135000"/>
              </a:lnSpc>
              <a:spcBef>
                <a:spcPct val="20000"/>
              </a:spcBef>
              <a:defRPr/>
            </a:pPr>
            <a:r>
              <a:rPr lang="zh-CN" altLang="en-US" sz="2800" dirty="0"/>
              <a:t>访问资源的第一个线程为其加上锁以后，其他线程便不能再使用那个资源，除非被解锁。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6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6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6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6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6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6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70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CBB1E04-3889-4788-A446-E3BDCDE4D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线程并发引起的不确定性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E0C250A-D2C2-44BA-B768-7A7EA7DA9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altLang="zh-CN" sz="1600" dirty="0">
                <a:solidFill>
                  <a:srgbClr val="0066FF"/>
                </a:solidFill>
              </a:rPr>
              <a:t>class </a:t>
            </a:r>
            <a:r>
              <a:rPr lang="en-US" altLang="zh-CN" sz="1600" dirty="0" err="1">
                <a:solidFill>
                  <a:srgbClr val="0066FF"/>
                </a:solidFill>
              </a:rPr>
              <a:t>Cbank</a:t>
            </a:r>
            <a:r>
              <a:rPr lang="en-US" altLang="zh-CN" sz="1600" dirty="0">
                <a:solidFill>
                  <a:srgbClr val="0066FF"/>
                </a:solidFill>
              </a:rPr>
              <a:t>{   </a:t>
            </a:r>
            <a:r>
              <a:rPr lang="en-US" altLang="zh-CN" sz="1400" b="1" dirty="0">
                <a:solidFill>
                  <a:srgbClr val="FF6600"/>
                </a:solidFill>
              </a:rPr>
              <a:t>//</a:t>
            </a:r>
            <a:r>
              <a:rPr lang="zh-CN" altLang="en-US" sz="1400" b="1" dirty="0">
                <a:solidFill>
                  <a:srgbClr val="FF6600"/>
                </a:solidFill>
              </a:rPr>
              <a:t>银行类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>
                <a:solidFill>
                  <a:srgbClr val="0066FF"/>
                </a:solidFill>
              </a:rPr>
              <a:t>    private static int s=1000;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>
                <a:solidFill>
                  <a:srgbClr val="0066FF"/>
                </a:solidFill>
              </a:rPr>
              <a:t>    public static void sub(int m){  </a:t>
            </a:r>
            <a:r>
              <a:rPr lang="en-US" altLang="zh-CN" sz="1600" b="1" dirty="0">
                <a:solidFill>
                  <a:srgbClr val="FF6600"/>
                </a:solidFill>
              </a:rPr>
              <a:t>//</a:t>
            </a:r>
            <a:r>
              <a:rPr lang="zh-CN" altLang="en-US" sz="1600" b="1" dirty="0">
                <a:solidFill>
                  <a:srgbClr val="FF6600"/>
                </a:solidFill>
              </a:rPr>
              <a:t>取款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>
                <a:solidFill>
                  <a:srgbClr val="0066FF"/>
                </a:solidFill>
              </a:rPr>
              <a:t>        int temp=s;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>
                <a:solidFill>
                  <a:srgbClr val="0066FF"/>
                </a:solidFill>
              </a:rPr>
              <a:t>        temp=temp-m;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>
                <a:solidFill>
                  <a:srgbClr val="0066FF"/>
                </a:solidFill>
              </a:rPr>
              <a:t>        try{ 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>
                <a:solidFill>
                  <a:srgbClr val="0066FF"/>
                </a:solidFill>
              </a:rPr>
              <a:t>           </a:t>
            </a:r>
            <a:r>
              <a:rPr lang="en-US" altLang="zh-CN" sz="1400" dirty="0" err="1">
                <a:solidFill>
                  <a:srgbClr val="0066FF"/>
                </a:solidFill>
              </a:rPr>
              <a:t>Thread.sleep</a:t>
            </a:r>
            <a:r>
              <a:rPr lang="en-US" altLang="zh-CN" sz="1400" dirty="0">
                <a:solidFill>
                  <a:srgbClr val="0066FF"/>
                </a:solidFill>
              </a:rPr>
              <a:t>((int)(1000*</a:t>
            </a:r>
            <a:r>
              <a:rPr lang="en-US" altLang="zh-CN" sz="1400" dirty="0" err="1">
                <a:solidFill>
                  <a:srgbClr val="0066FF"/>
                </a:solidFill>
              </a:rPr>
              <a:t>Math.random</a:t>
            </a:r>
            <a:r>
              <a:rPr lang="en-US" altLang="zh-CN" sz="1400" dirty="0">
                <a:solidFill>
                  <a:srgbClr val="0066FF"/>
                </a:solidFill>
              </a:rPr>
              <a:t>()));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>
                <a:solidFill>
                  <a:srgbClr val="0066FF"/>
                </a:solidFill>
              </a:rPr>
              <a:t>        }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>
                <a:solidFill>
                  <a:srgbClr val="0066FF"/>
                </a:solidFill>
              </a:rPr>
              <a:t>        catch(</a:t>
            </a:r>
            <a:r>
              <a:rPr lang="en-US" altLang="zh-CN" sz="1400" dirty="0" err="1">
                <a:solidFill>
                  <a:srgbClr val="0066FF"/>
                </a:solidFill>
              </a:rPr>
              <a:t>InterruptedException</a:t>
            </a:r>
            <a:r>
              <a:rPr lang="en-US" altLang="zh-CN" sz="1400" dirty="0">
                <a:solidFill>
                  <a:srgbClr val="0066FF"/>
                </a:solidFill>
              </a:rPr>
              <a:t> e){ }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>
                <a:solidFill>
                  <a:srgbClr val="0066FF"/>
                </a:solidFill>
              </a:rPr>
              <a:t>        s=temp;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>
                <a:solidFill>
                  <a:srgbClr val="0066FF"/>
                </a:solidFill>
              </a:rPr>
              <a:t>        </a:t>
            </a:r>
            <a:r>
              <a:rPr lang="en-US" altLang="zh-CN" sz="1400" dirty="0" err="1">
                <a:solidFill>
                  <a:srgbClr val="0066FF"/>
                </a:solidFill>
              </a:rPr>
              <a:t>System.out.println</a:t>
            </a:r>
            <a:r>
              <a:rPr lang="en-US" altLang="zh-CN" sz="1400" dirty="0">
                <a:solidFill>
                  <a:srgbClr val="0066FF"/>
                </a:solidFill>
              </a:rPr>
              <a:t>("s="+s);</a:t>
            </a:r>
          </a:p>
          <a:p>
            <a:pPr marL="381000" indent="-381000" eaLnBrk="1" hangingPunct="1">
              <a:lnSpc>
                <a:spcPct val="70000"/>
              </a:lnSpc>
            </a:pPr>
            <a:r>
              <a:rPr lang="en-US" altLang="zh-CN" sz="1200" dirty="0">
                <a:solidFill>
                  <a:srgbClr val="0066FF"/>
                </a:solidFill>
              </a:rPr>
              <a:t>    }</a:t>
            </a:r>
          </a:p>
          <a:p>
            <a:pPr marL="381000" indent="-381000" eaLnBrk="1" hangingPunct="1">
              <a:lnSpc>
                <a:spcPct val="70000"/>
              </a:lnSpc>
            </a:pPr>
            <a:r>
              <a:rPr lang="en-US" altLang="zh-CN" sz="1200" dirty="0">
                <a:solidFill>
                  <a:srgbClr val="0066FF"/>
                </a:solidFill>
              </a:rPr>
              <a:t>}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altLang="zh-CN" sz="1600" dirty="0">
                <a:solidFill>
                  <a:srgbClr val="FF6600"/>
                </a:solidFill>
              </a:rPr>
              <a:t>class Customer extends Thread</a:t>
            </a:r>
            <a:r>
              <a:rPr lang="en-US" altLang="zh-CN" sz="1400" dirty="0">
                <a:solidFill>
                  <a:srgbClr val="FF6600"/>
                </a:solidFill>
              </a:rPr>
              <a:t>{</a:t>
            </a:r>
            <a:r>
              <a:rPr lang="en-US" altLang="zh-CN" sz="1400" dirty="0"/>
              <a:t>  </a:t>
            </a:r>
            <a:r>
              <a:rPr lang="en-US" altLang="zh-CN" sz="1600" b="1" dirty="0">
                <a:solidFill>
                  <a:srgbClr val="0066FF"/>
                </a:solidFill>
              </a:rPr>
              <a:t>//</a:t>
            </a:r>
            <a:r>
              <a:rPr lang="zh-CN" altLang="en-US" sz="1600" b="1" dirty="0">
                <a:solidFill>
                  <a:srgbClr val="0066FF"/>
                </a:solidFill>
              </a:rPr>
              <a:t>储户类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600" dirty="0">
                <a:solidFill>
                  <a:srgbClr val="FF6600"/>
                </a:solidFill>
              </a:rPr>
              <a:t>    public void run(){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600" dirty="0">
                <a:solidFill>
                  <a:srgbClr val="FF6600"/>
                </a:solidFill>
              </a:rPr>
              <a:t>         for(int </a:t>
            </a:r>
            <a:r>
              <a:rPr lang="en-US" altLang="zh-CN" sz="1600" dirty="0" err="1">
                <a:solidFill>
                  <a:srgbClr val="FF6600"/>
                </a:solidFill>
              </a:rPr>
              <a:t>i</a:t>
            </a:r>
            <a:r>
              <a:rPr lang="en-US" altLang="zh-CN" sz="1600" dirty="0">
                <a:solidFill>
                  <a:srgbClr val="FF6600"/>
                </a:solidFill>
              </a:rPr>
              <a:t>=1; </a:t>
            </a:r>
            <a:r>
              <a:rPr lang="en-US" altLang="zh-CN" sz="1600" dirty="0" err="1">
                <a:solidFill>
                  <a:srgbClr val="FF6600"/>
                </a:solidFill>
              </a:rPr>
              <a:t>i</a:t>
            </a:r>
            <a:r>
              <a:rPr lang="en-US" altLang="zh-CN" sz="1600" dirty="0">
                <a:solidFill>
                  <a:srgbClr val="FF6600"/>
                </a:solidFill>
              </a:rPr>
              <a:t>&lt;=5; </a:t>
            </a:r>
            <a:r>
              <a:rPr lang="en-US" altLang="zh-CN" sz="1600" dirty="0" err="1">
                <a:solidFill>
                  <a:srgbClr val="FF6600"/>
                </a:solidFill>
              </a:rPr>
              <a:t>i</a:t>
            </a:r>
            <a:r>
              <a:rPr lang="en-US" altLang="zh-CN" sz="1600" dirty="0">
                <a:solidFill>
                  <a:srgbClr val="FF6600"/>
                </a:solidFill>
              </a:rPr>
              <a:t>++)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600" dirty="0">
                <a:solidFill>
                  <a:srgbClr val="FF6600"/>
                </a:solidFill>
              </a:rPr>
              <a:t>         </a:t>
            </a:r>
            <a:r>
              <a:rPr lang="en-US" altLang="zh-CN" sz="1600" dirty="0" err="1">
                <a:solidFill>
                  <a:srgbClr val="FF6600"/>
                </a:solidFill>
              </a:rPr>
              <a:t>Cbank.sub</a:t>
            </a:r>
            <a:r>
              <a:rPr lang="en-US" altLang="zh-CN" sz="1600" dirty="0">
                <a:solidFill>
                  <a:srgbClr val="FF6600"/>
                </a:solidFill>
              </a:rPr>
              <a:t>(100);   </a:t>
            </a:r>
          </a:p>
          <a:p>
            <a:pPr marL="381000" indent="-381000" eaLnBrk="1" hangingPunct="1">
              <a:lnSpc>
                <a:spcPct val="70000"/>
              </a:lnSpc>
            </a:pPr>
            <a:r>
              <a:rPr lang="en-US" altLang="zh-CN" sz="1200" dirty="0">
                <a:solidFill>
                  <a:srgbClr val="FF6600"/>
                </a:solidFill>
              </a:rPr>
              <a:t>    }</a:t>
            </a:r>
          </a:p>
          <a:p>
            <a:pPr marL="381000" indent="-381000" eaLnBrk="1" hangingPunct="1">
              <a:lnSpc>
                <a:spcPct val="70000"/>
              </a:lnSpc>
            </a:pPr>
            <a:r>
              <a:rPr lang="en-US" altLang="zh-CN" sz="1200" dirty="0">
                <a:solidFill>
                  <a:srgbClr val="FF6600"/>
                </a:solidFill>
              </a:rPr>
              <a:t>}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altLang="zh-CN" sz="1600" dirty="0"/>
              <a:t>class Thread_3  {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/>
              <a:t>   public static void main(String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[]){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/>
              <a:t>       Customer Customer1=new Customer( ); 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/>
              <a:t>       Customer Customer2=new Customer( ); 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/>
              <a:t>       Customer1.start();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 sz="1400" dirty="0"/>
              <a:t>       Customer2.start();</a:t>
            </a:r>
          </a:p>
          <a:p>
            <a:pPr marL="381000" indent="-381000" eaLnBrk="1" hangingPunct="1">
              <a:lnSpc>
                <a:spcPct val="70000"/>
              </a:lnSpc>
            </a:pPr>
            <a:r>
              <a:rPr lang="en-US" altLang="zh-CN" sz="1200" dirty="0"/>
              <a:t>   }</a:t>
            </a:r>
          </a:p>
          <a:p>
            <a:pPr marL="381000" indent="-381000" eaLnBrk="1" hangingPunct="1">
              <a:lnSpc>
                <a:spcPct val="70000"/>
              </a:lnSpc>
            </a:pPr>
            <a:r>
              <a:rPr lang="en-US" altLang="zh-CN" sz="1200" dirty="0"/>
              <a:t>}</a:t>
            </a:r>
            <a:endParaRPr lang="zh-CN" altLang="en-US" sz="1200" dirty="0"/>
          </a:p>
        </p:txBody>
      </p:sp>
      <p:grpSp>
        <p:nvGrpSpPr>
          <p:cNvPr id="1065988" name="Group 4">
            <a:extLst>
              <a:ext uri="{FF2B5EF4-FFF2-40B4-BE49-F238E27FC236}">
                <a16:creationId xmlns:a16="http://schemas.microsoft.com/office/drawing/2014/main" id="{5619BC4B-F792-48FA-BC10-0CBCC7E4664C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863725"/>
            <a:ext cx="2303462" cy="2841625"/>
            <a:chOff x="3969" y="1355"/>
            <a:chExt cx="1451" cy="1790"/>
          </a:xfrm>
        </p:grpSpPr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C47D3FF9-DA11-4D1C-9409-E48AB30B2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355"/>
              <a:ext cx="1451" cy="1790"/>
            </a:xfrm>
            <a:prstGeom prst="rect">
              <a:avLst/>
            </a:prstGeom>
            <a:solidFill>
              <a:srgbClr val="73F38B">
                <a:alpha val="7215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808080"/>
                </a:buClr>
                <a:buFont typeface="Wingdings" panose="05000000000000000000" pitchFamily="2" charset="2"/>
                <a:buAutoNum type="arabicPeriod"/>
                <a:defRPr sz="2000">
                  <a:solidFill>
                    <a:srgbClr val="080808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0000"/>
                </a:spcBef>
                <a:buClr>
                  <a:schemeClr val="accent1"/>
                </a:buClr>
                <a:buFont typeface="Wingdings" panose="05000000000000000000" pitchFamily="2" charset="2"/>
                <a:buAutoNum type="arabicPeriod"/>
                <a:defRPr sz="2800">
                  <a:solidFill>
                    <a:srgbClr val="080808"/>
                  </a:solidFill>
                  <a:latin typeface="Verdana" panose="020B060403050404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0000"/>
                </a:spcBef>
                <a:buClr>
                  <a:schemeClr val="tx1"/>
                </a:buClr>
                <a:buAutoNum type="arabicPeriod"/>
                <a:defRPr sz="2400">
                  <a:solidFill>
                    <a:srgbClr val="080808"/>
                  </a:solidFill>
                  <a:latin typeface="Verdana" panose="020B060403050404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30000"/>
                </a:spcBef>
                <a:spcAft>
                  <a:spcPct val="30000"/>
                </a:spcAft>
                <a:buClrTx/>
                <a:buFontTx/>
                <a:buNone/>
              </a:pPr>
              <a:r>
                <a:rPr lang="zh-CN" altLang="en-US">
                  <a:solidFill>
                    <a:schemeClr val="tx2"/>
                  </a:solidFill>
                  <a:ea typeface="黑体" panose="02010609060101010101" pitchFamily="49" charset="-122"/>
                </a:rPr>
                <a:t>想要实现，两个储户从一个存款帐户中取钱，保证余额正确。</a:t>
              </a:r>
            </a:p>
            <a:p>
              <a:pPr eaLnBrk="1" hangingPunct="1">
                <a:lnSpc>
                  <a:spcPct val="130000"/>
                </a:lnSpc>
                <a:spcBef>
                  <a:spcPct val="30000"/>
                </a:spcBef>
                <a:spcAft>
                  <a:spcPct val="30000"/>
                </a:spcAft>
                <a:buClrTx/>
                <a:buFontTx/>
                <a:buNone/>
              </a:pPr>
              <a:endParaRPr lang="zh-CN" altLang="en-US">
                <a:solidFill>
                  <a:schemeClr val="tx2"/>
                </a:solidFill>
                <a:ea typeface="黑体" panose="02010609060101010101" pitchFamily="49" charset="-122"/>
              </a:endParaRPr>
            </a:p>
            <a:p>
              <a:pPr eaLnBrk="1" hangingPunct="1">
                <a:lnSpc>
                  <a:spcPct val="130000"/>
                </a:lnSpc>
                <a:spcBef>
                  <a:spcPct val="30000"/>
                </a:spcBef>
                <a:spcAft>
                  <a:spcPct val="30000"/>
                </a:spcAft>
                <a:buClr>
                  <a:srgbClr val="FF6600"/>
                </a:buClr>
                <a:buFont typeface="Webdings" panose="05030102010509060703" pitchFamily="18" charset="2"/>
                <a:buNone/>
              </a:pPr>
              <a:r>
                <a:rPr lang="zh-CN" altLang="en-US">
                  <a:solidFill>
                    <a:schemeClr val="tx2"/>
                  </a:solidFill>
                  <a:ea typeface="黑体" panose="02010609060101010101" pitchFamily="49" charset="-122"/>
                </a:rPr>
                <a:t>            出现乱子？</a:t>
              </a:r>
              <a:endParaRPr lang="en-US" altLang="zh-CN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pic>
          <p:nvPicPr>
            <p:cNvPr id="34822" name="Picture 6" descr="11">
              <a:extLst>
                <a:ext uri="{FF2B5EF4-FFF2-40B4-BE49-F238E27FC236}">
                  <a16:creationId xmlns:a16="http://schemas.microsoft.com/office/drawing/2014/main" id="{D09CE2F7-70A7-459E-91E6-8FE1A0F29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" y="2625"/>
              <a:ext cx="469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5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8EEC8-EEFF-45D2-8964-F1FD0B1A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4616450"/>
            <a:ext cx="2913583" cy="1425575"/>
          </a:xfrm>
        </p:spPr>
        <p:txBody>
          <a:bodyPr/>
          <a:lstStyle/>
          <a:p>
            <a:r>
              <a:rPr lang="en-US" altLang="zh-CN" dirty="0"/>
              <a:t>A:800-100=700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DF19B-DDAA-4417-84DB-A112BBBD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920" y="1287463"/>
            <a:ext cx="1152128" cy="64807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700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2F6B990-75FA-46A7-BB58-E10E6FAB7041}"/>
              </a:ext>
            </a:extLst>
          </p:cNvPr>
          <p:cNvSpPr txBox="1">
            <a:spLocks/>
          </p:cNvSpPr>
          <p:nvPr/>
        </p:nvSpPr>
        <p:spPr bwMode="gray">
          <a:xfrm>
            <a:off x="6372201" y="4455815"/>
            <a:ext cx="2232248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r>
              <a:rPr lang="en-US" altLang="zh-CN" kern="0" dirty="0"/>
              <a:t>B</a:t>
            </a:r>
            <a:r>
              <a:rPr lang="zh-CN" altLang="en-US" kern="0" dirty="0"/>
              <a:t>：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FD73B86-586A-40AF-A7F9-E4EF690F0A17}"/>
              </a:ext>
            </a:extLst>
          </p:cNvPr>
          <p:cNvCxnSpPr/>
          <p:nvPr/>
        </p:nvCxnSpPr>
        <p:spPr bwMode="auto">
          <a:xfrm flipV="1">
            <a:off x="1331640" y="1863527"/>
            <a:ext cx="2592288" cy="2808312"/>
          </a:xfrm>
          <a:prstGeom prst="straightConnector1">
            <a:avLst/>
          </a:prstGeom>
          <a:noFill/>
          <a:ln w="76200" cap="flat" cmpd="sng" algn="ctr">
            <a:solidFill>
              <a:srgbClr val="0066FF"/>
            </a:solidFill>
            <a:prstDash val="dash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02ABAE6-E431-4533-A330-6533D43B8FA8}"/>
              </a:ext>
            </a:extLst>
          </p:cNvPr>
          <p:cNvSpPr/>
          <p:nvPr/>
        </p:nvSpPr>
        <p:spPr bwMode="auto">
          <a:xfrm>
            <a:off x="0" y="711399"/>
            <a:ext cx="5364088" cy="6120680"/>
          </a:xfrm>
          <a:prstGeom prst="rect">
            <a:avLst/>
          </a:prstGeom>
          <a:noFill/>
          <a:ln w="76200" cap="flat" cmpd="sng" algn="ctr">
            <a:solidFill>
              <a:srgbClr val="0066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8468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>
            <a:extLst>
              <a:ext uri="{FF2B5EF4-FFF2-40B4-BE49-F238E27FC236}">
                <a16:creationId xmlns:a16="http://schemas.microsoft.com/office/drawing/2014/main" id="{C0BD32E0-5CE8-4753-A50C-7626F7AA8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475" y="134938"/>
            <a:ext cx="4106863" cy="647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目    录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5FECF8B1-EEBA-4099-BEAD-A57E88CAE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57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647211" name="Group 43">
            <a:extLst>
              <a:ext uri="{FF2B5EF4-FFF2-40B4-BE49-F238E27FC236}">
                <a16:creationId xmlns:a16="http://schemas.microsoft.com/office/drawing/2014/main" id="{51CD0F38-7CD5-4D62-9E61-A125EC879882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2011363"/>
            <a:ext cx="4724400" cy="717550"/>
            <a:chOff x="1356" y="1267"/>
            <a:chExt cx="2976" cy="452"/>
          </a:xfrm>
        </p:grpSpPr>
        <p:sp>
          <p:nvSpPr>
            <p:cNvPr id="647173" name="AutoShape 5">
              <a:extLst>
                <a:ext uri="{FF2B5EF4-FFF2-40B4-BE49-F238E27FC236}">
                  <a16:creationId xmlns:a16="http://schemas.microsoft.com/office/drawing/2014/main" id="{165A0683-1780-4B9C-A64D-7C3C9C7D7D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6" y="1345"/>
              <a:ext cx="2736" cy="3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213" name="AutoShape 6">
              <a:extLst>
                <a:ext uri="{FF2B5EF4-FFF2-40B4-BE49-F238E27FC236}">
                  <a16:creationId xmlns:a16="http://schemas.microsoft.com/office/drawing/2014/main" id="{124C38B7-400F-437F-94D6-96705767A27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1267"/>
              <a:ext cx="432" cy="45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47175" name="Text Box 7">
              <a:extLst>
                <a:ext uri="{FF2B5EF4-FFF2-40B4-BE49-F238E27FC236}">
                  <a16:creationId xmlns:a16="http://schemas.microsoft.com/office/drawing/2014/main" id="{4A202D09-A87A-4A89-8234-3601BE0395F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42" y="1379"/>
              <a:ext cx="2227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线</a:t>
              </a: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程</a:t>
              </a: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概  述</a:t>
              </a:r>
            </a:p>
          </p:txBody>
        </p:sp>
        <p:sp>
          <p:nvSpPr>
            <p:cNvPr id="8215" name="Text Box 8">
              <a:extLst>
                <a:ext uri="{FF2B5EF4-FFF2-40B4-BE49-F238E27FC236}">
                  <a16:creationId xmlns:a16="http://schemas.microsoft.com/office/drawing/2014/main" id="{C9ADBFEF-EF2A-4AE0-998E-4E239B623E9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133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8197" name="Group 41">
            <a:extLst>
              <a:ext uri="{FF2B5EF4-FFF2-40B4-BE49-F238E27FC236}">
                <a16:creationId xmlns:a16="http://schemas.microsoft.com/office/drawing/2014/main" id="{3118F7CE-2270-455F-B1AF-B6BD1D82AF42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4098925"/>
            <a:ext cx="4724400" cy="717550"/>
            <a:chOff x="1356" y="2854"/>
            <a:chExt cx="2976" cy="452"/>
          </a:xfrm>
        </p:grpSpPr>
        <p:sp>
          <p:nvSpPr>
            <p:cNvPr id="647183" name="AutoShape 15">
              <a:extLst>
                <a:ext uri="{FF2B5EF4-FFF2-40B4-BE49-F238E27FC236}">
                  <a16:creationId xmlns:a16="http://schemas.microsoft.com/office/drawing/2014/main" id="{434EF14F-5A8C-46EE-9356-B9B45A6668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28" y="2925"/>
              <a:ext cx="2704" cy="30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8209" name="AutoShape 16">
              <a:extLst>
                <a:ext uri="{FF2B5EF4-FFF2-40B4-BE49-F238E27FC236}">
                  <a16:creationId xmlns:a16="http://schemas.microsoft.com/office/drawing/2014/main" id="{A9F6C5C6-A12E-4286-9DBC-BFCB8486B94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2854"/>
              <a:ext cx="432" cy="45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0" name="Text Box 17">
              <a:extLst>
                <a:ext uri="{FF2B5EF4-FFF2-40B4-BE49-F238E27FC236}">
                  <a16:creationId xmlns:a16="http://schemas.microsoft.com/office/drawing/2014/main" id="{2B742B0B-AD14-427B-9A0D-CDCA0E3F3FD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291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211" name="Text Box 18">
              <a:extLst>
                <a:ext uri="{FF2B5EF4-FFF2-40B4-BE49-F238E27FC236}">
                  <a16:creationId xmlns:a16="http://schemas.microsoft.com/office/drawing/2014/main" id="{0B025B14-44AB-418E-9097-DB93C3BC7D6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62" y="2954"/>
              <a:ext cx="2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ea typeface="宋体" panose="02010600030101010101" pitchFamily="2" charset="-122"/>
                </a:rPr>
                <a:t>Java</a:t>
              </a:r>
              <a:r>
                <a:rPr lang="zh-CN" altLang="en-US" sz="1800">
                  <a:solidFill>
                    <a:schemeClr val="tx1"/>
                  </a:solidFill>
                </a:rPr>
                <a:t>线程的创建</a:t>
              </a:r>
            </a:p>
          </p:txBody>
        </p:sp>
      </p:grpSp>
      <p:grpSp>
        <p:nvGrpSpPr>
          <p:cNvPr id="8198" name="Group 39">
            <a:extLst>
              <a:ext uri="{FF2B5EF4-FFF2-40B4-BE49-F238E27FC236}">
                <a16:creationId xmlns:a16="http://schemas.microsoft.com/office/drawing/2014/main" id="{5DF9EC8B-AEB5-4D22-9F48-7B55B251D6C8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3090863"/>
            <a:ext cx="4724400" cy="685800"/>
            <a:chOff x="1356" y="1718"/>
            <a:chExt cx="2976" cy="432"/>
          </a:xfrm>
        </p:grpSpPr>
        <p:sp>
          <p:nvSpPr>
            <p:cNvPr id="647198" name="AutoShape 30">
              <a:extLst>
                <a:ext uri="{FF2B5EF4-FFF2-40B4-BE49-F238E27FC236}">
                  <a16:creationId xmlns:a16="http://schemas.microsoft.com/office/drawing/2014/main" id="{BBE05665-3709-412A-A2EC-CCDD19C38BB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6" y="1793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205" name="AutoShape 31">
              <a:extLst>
                <a:ext uri="{FF2B5EF4-FFF2-40B4-BE49-F238E27FC236}">
                  <a16:creationId xmlns:a16="http://schemas.microsoft.com/office/drawing/2014/main" id="{45AC4E3D-9B21-42EB-8FBF-9297CDFA9F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1718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6" name="Text Box 32">
              <a:extLst>
                <a:ext uri="{FF2B5EF4-FFF2-40B4-BE49-F238E27FC236}">
                  <a16:creationId xmlns:a16="http://schemas.microsoft.com/office/drawing/2014/main" id="{167C807C-8910-4DEA-B737-C7110AC0511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40" y="1828"/>
              <a:ext cx="2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Java</a:t>
              </a:r>
              <a:r>
                <a:rPr lang="zh-CN" altLang="en-US" sz="1800">
                  <a:solidFill>
                    <a:srgbClr val="000000"/>
                  </a:solidFill>
                  <a:latin typeface="黑体" panose="02010609060101010101" pitchFamily="49" charset="-122"/>
                </a:rPr>
                <a:t>线程的状态</a:t>
              </a:r>
              <a:endParaRPr lang="en-US" altLang="zh-CN" sz="1800">
                <a:solidFill>
                  <a:srgbClr val="00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8207" name="Text Box 33">
              <a:extLst>
                <a:ext uri="{FF2B5EF4-FFF2-40B4-BE49-F238E27FC236}">
                  <a16:creationId xmlns:a16="http://schemas.microsoft.com/office/drawing/2014/main" id="{142BED2E-BF3B-401A-AA99-8363432071A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178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8199" name="Group 44">
            <a:extLst>
              <a:ext uri="{FF2B5EF4-FFF2-40B4-BE49-F238E27FC236}">
                <a16:creationId xmlns:a16="http://schemas.microsoft.com/office/drawing/2014/main" id="{BE19E169-D3F0-4392-B9B4-0EF160BBA15A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5103813"/>
            <a:ext cx="4724400" cy="719137"/>
            <a:chOff x="1356" y="3396"/>
            <a:chExt cx="2976" cy="453"/>
          </a:xfrm>
        </p:grpSpPr>
        <p:sp>
          <p:nvSpPr>
            <p:cNvPr id="647213" name="AutoShape 45">
              <a:extLst>
                <a:ext uri="{FF2B5EF4-FFF2-40B4-BE49-F238E27FC236}">
                  <a16:creationId xmlns:a16="http://schemas.microsoft.com/office/drawing/2014/main" id="{24E67A8E-B91E-45CA-96ED-965F989C56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6" y="3475"/>
              <a:ext cx="2736" cy="3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201" name="AutoShape 46">
              <a:extLst>
                <a:ext uri="{FF2B5EF4-FFF2-40B4-BE49-F238E27FC236}">
                  <a16:creationId xmlns:a16="http://schemas.microsoft.com/office/drawing/2014/main" id="{2CD1C363-21DC-4E0D-8E44-CCD2005009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3396"/>
              <a:ext cx="432" cy="4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2" name="Text Box 47">
              <a:extLst>
                <a:ext uri="{FF2B5EF4-FFF2-40B4-BE49-F238E27FC236}">
                  <a16:creationId xmlns:a16="http://schemas.microsoft.com/office/drawing/2014/main" id="{8E062673-1865-4CCA-AF47-94B9E64CE94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52" y="3503"/>
              <a:ext cx="22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</a:rPr>
                <a:t>多线程的互斥和同步</a:t>
              </a:r>
            </a:p>
          </p:txBody>
        </p:sp>
        <p:sp>
          <p:nvSpPr>
            <p:cNvPr id="8203" name="Text Box 48">
              <a:extLst>
                <a:ext uri="{FF2B5EF4-FFF2-40B4-BE49-F238E27FC236}">
                  <a16:creationId xmlns:a16="http://schemas.microsoft.com/office/drawing/2014/main" id="{E803A908-D8D4-4330-A1DD-5B1CB684FD2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346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472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472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1E872A7-82E0-40BD-AF89-596DE5A056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多线程互斥的实现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1068035" name="Rectangle 3">
            <a:extLst>
              <a:ext uri="{FF2B5EF4-FFF2-40B4-BE49-F238E27FC236}">
                <a16:creationId xmlns:a16="http://schemas.microsoft.com/office/drawing/2014/main" id="{0E819F37-4E95-49EF-AB22-BBD0D4CE8C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dirty="0"/>
              <a:t>对于访问某个关键共享资源的所有方法，都必须把它们设为</a:t>
            </a:r>
            <a:r>
              <a:rPr lang="en-US" altLang="zh-CN" dirty="0">
                <a:solidFill>
                  <a:srgbClr val="FF0000"/>
                </a:solidFill>
              </a:rPr>
              <a:t>synchronized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/>
              <a:t>例如：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FF6600"/>
                </a:solidFill>
              </a:rPr>
              <a:t>synchronized void f() { </a:t>
            </a:r>
            <a:r>
              <a:rPr lang="en-US" altLang="zh-CN" b="1" dirty="0">
                <a:solidFill>
                  <a:schemeClr val="hlink"/>
                </a:solidFill>
              </a:rPr>
              <a:t>/* ... */</a:t>
            </a:r>
            <a:r>
              <a:rPr lang="en-US" altLang="zh-CN" dirty="0">
                <a:solidFill>
                  <a:srgbClr val="FF6600"/>
                </a:solidFill>
              </a:rPr>
              <a:t> }</a:t>
            </a:r>
            <a:br>
              <a:rPr lang="en-US" altLang="zh-CN" dirty="0">
                <a:solidFill>
                  <a:srgbClr val="FF6600"/>
                </a:solidFill>
              </a:rPr>
            </a:br>
            <a:r>
              <a:rPr lang="en-US" altLang="zh-CN" dirty="0">
                <a:solidFill>
                  <a:srgbClr val="FF6600"/>
                </a:solidFill>
              </a:rPr>
              <a:t>synchronized void g() { </a:t>
            </a:r>
            <a:r>
              <a:rPr lang="en-US" altLang="zh-CN" b="1" dirty="0">
                <a:solidFill>
                  <a:schemeClr val="hlink"/>
                </a:solidFill>
              </a:rPr>
              <a:t>/* ... */</a:t>
            </a:r>
            <a:r>
              <a:rPr lang="en-US" altLang="zh-CN" dirty="0">
                <a:solidFill>
                  <a:srgbClr val="FF6600"/>
                </a:solidFill>
              </a:rPr>
              <a:t> }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当一个线程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使用一个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synchronized</a:t>
            </a:r>
            <a:r>
              <a:rPr lang="zh-CN" altLang="en-US" dirty="0">
                <a:solidFill>
                  <a:schemeClr val="tx1"/>
                </a:solidFill>
              </a:rPr>
              <a:t>修饰的方法时，其它线程想使用这个方法时就必须等待，直到线程</a:t>
            </a:r>
            <a:r>
              <a:rPr lang="en-US" altLang="zh-CN" dirty="0">
                <a:solidFill>
                  <a:schemeClr val="tx1"/>
                </a:solidFill>
              </a:rPr>
              <a:t>A </a:t>
            </a:r>
            <a:r>
              <a:rPr lang="zh-CN" altLang="en-US" dirty="0">
                <a:solidFill>
                  <a:schemeClr val="tx1"/>
                </a:solidFill>
              </a:rPr>
              <a:t>使用完该方法 （除非线程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主动让出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资源）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dirty="0"/>
              <a:t>如果想保护某些资源不被多个线程同时访问，可以强制通过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synchronized</a:t>
            </a:r>
            <a:r>
              <a:rPr lang="zh-CN" altLang="en-US" dirty="0"/>
              <a:t>方法访问那些资源。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/>
              <a:t>调用</a:t>
            </a:r>
            <a:r>
              <a:rPr lang="en-US" altLang="zh-CN" dirty="0"/>
              <a:t>synchronized</a:t>
            </a:r>
            <a:r>
              <a:rPr lang="zh-CN" altLang="en-US" dirty="0"/>
              <a:t>方法时，对象就会</a:t>
            </a:r>
            <a:r>
              <a:rPr lang="zh-CN" altLang="en-US" b="1" dirty="0">
                <a:solidFill>
                  <a:srgbClr val="FF0000"/>
                </a:solidFill>
              </a:rPr>
              <a:t>被锁定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Courier" pitchFamily="49" charset="0"/>
              </a:rPr>
              <a:t>当</a:t>
            </a:r>
            <a:r>
              <a:rPr lang="en-US" altLang="zh-CN" dirty="0">
                <a:solidFill>
                  <a:srgbClr val="FF0000"/>
                </a:solidFill>
              </a:rPr>
              <a:t>synchronized</a:t>
            </a:r>
            <a:r>
              <a:rPr lang="zh-CN" altLang="en-US" dirty="0">
                <a:solidFill>
                  <a:srgbClr val="000000"/>
                </a:solidFill>
                <a:latin typeface="Courier" pitchFamily="49" charset="0"/>
              </a:rPr>
              <a:t>方法执行完或发生异常时，会自动释放锁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000000"/>
                </a:solidFill>
                <a:latin typeface="Courier" pitchFamily="49" charset="0"/>
              </a:rPr>
              <a:t>被</a:t>
            </a:r>
            <a:r>
              <a:rPr lang="en-US" altLang="zh-CN" dirty="0">
                <a:solidFill>
                  <a:srgbClr val="FF0000"/>
                </a:solidFill>
              </a:rPr>
              <a:t>synchronized</a:t>
            </a:r>
            <a:r>
              <a:rPr lang="zh-CN" altLang="en-US" dirty="0">
                <a:solidFill>
                  <a:srgbClr val="000000"/>
                </a:solidFill>
                <a:latin typeface="Courier" pitchFamily="49" charset="0"/>
              </a:rPr>
              <a:t>保护的数据应该是</a:t>
            </a:r>
            <a:r>
              <a:rPr lang="zh-CN" altLang="en-US" b="1" dirty="0">
                <a:solidFill>
                  <a:srgbClr val="FF0000"/>
                </a:solidFill>
                <a:latin typeface="Courier" pitchFamily="49" charset="0"/>
              </a:rPr>
              <a:t>私有（</a:t>
            </a:r>
            <a:r>
              <a:rPr lang="en-US" altLang="zh-CN" b="1" dirty="0">
                <a:solidFill>
                  <a:srgbClr val="FF0000"/>
                </a:solidFill>
                <a:latin typeface="Berlin Sans FB" pitchFamily="34" charset="0"/>
              </a:rPr>
              <a:t>private</a:t>
            </a:r>
            <a:r>
              <a:rPr lang="zh-CN" altLang="en-US" b="1" dirty="0">
                <a:solidFill>
                  <a:srgbClr val="FF0000"/>
                </a:solidFill>
                <a:latin typeface="Courier" pitchFamily="49" charset="0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EC0BD07-9B4A-42B1-B024-12145D2331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线程</a:t>
            </a:r>
            <a:r>
              <a:rPr lang="zh-CN" altLang="zh-CN">
                <a:ea typeface="黑体" panose="02010609060101010101" pitchFamily="49" charset="-122"/>
              </a:rPr>
              <a:t>互斥</a:t>
            </a:r>
            <a:r>
              <a:rPr lang="zh-CN" altLang="en-US">
                <a:ea typeface="黑体" panose="02010609060101010101" pitchFamily="49" charset="-122"/>
              </a:rPr>
              <a:t>之例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1069059" name="Text Box 3">
            <a:extLst>
              <a:ext uri="{FF2B5EF4-FFF2-40B4-BE49-F238E27FC236}">
                <a16:creationId xmlns:a16="http://schemas.microsoft.com/office/drawing/2014/main" id="{D781B45E-E18F-4D9F-AF05-7482A0279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1295400"/>
            <a:ext cx="4873625" cy="4713288"/>
          </a:xfrm>
          <a:prstGeom prst="rect">
            <a:avLst/>
          </a:prstGeom>
          <a:solidFill>
            <a:srgbClr val="73F38B">
              <a:alpha val="72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class Cbank  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    private static int s=1000;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    public </a:t>
            </a:r>
            <a:r>
              <a:rPr lang="en-US" altLang="zh-CN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synchronized </a:t>
            </a:r>
            <a:r>
              <a:rPr lang="en-US" altLang="zh-CN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altLang="zh-CN"/>
              <a:t> void sub(int m){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      int temp=s;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      temp=temp-m;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      try  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       Thread.sleep((int)(1000*Math.random()));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     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     catch(InterruptedException e)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        { 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     s=temp;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     System.out.println("s="+s);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   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/>
              <a:t>}</a:t>
            </a:r>
          </a:p>
        </p:txBody>
      </p:sp>
      <p:sp>
        <p:nvSpPr>
          <p:cNvPr id="1069060" name="Text Box 4">
            <a:extLst>
              <a:ext uri="{FF2B5EF4-FFF2-40B4-BE49-F238E27FC236}">
                <a16:creationId xmlns:a16="http://schemas.microsoft.com/office/drawing/2014/main" id="{726811BA-3EAD-42F3-96A3-0274AC7FD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855663"/>
            <a:ext cx="4092575" cy="5740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rgbClr val="FFFF99"/>
                </a:solidFill>
              </a:rPr>
              <a:t>class Customer extends Thread   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rgbClr val="FFFF99"/>
                </a:solidFill>
              </a:rPr>
              <a:t>    public void run()  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rgbClr val="FFFF99"/>
                </a:solidFill>
              </a:rPr>
              <a:t>         for(int i=1; i&lt;=5; i++)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rgbClr val="FFFF99"/>
                </a:solidFill>
              </a:rPr>
              <a:t>         Cbank.sub(100);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rgbClr val="FFFF99"/>
                </a:solidFill>
              </a:rPr>
              <a:t>    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rgbClr val="FFFF99"/>
                </a:solidFill>
              </a:rPr>
              <a:t>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chemeClr val="bg1"/>
                </a:solidFill>
              </a:rPr>
              <a:t>//main class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class Thread_4</a:t>
            </a:r>
            <a:r>
              <a:rPr lang="en-US" altLang="zh-CN">
                <a:solidFill>
                  <a:schemeClr val="bg1"/>
                </a:solidFill>
              </a:rPr>
              <a:t> 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chemeClr val="bg1"/>
                </a:solidFill>
              </a:rPr>
              <a:t>   public static void main(String args[]){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chemeClr val="bg1"/>
                </a:solidFill>
              </a:rPr>
              <a:t>   Customer Customer1=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                              new Customer( );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chemeClr val="bg1"/>
                </a:solidFill>
              </a:rPr>
              <a:t>   Customer Customer2=</a:t>
            </a:r>
            <a:br>
              <a:rPr lang="en-US" altLang="zh-CN">
                <a:solidFill>
                  <a:schemeClr val="bg1"/>
                </a:solidFill>
              </a:rPr>
            </a:br>
            <a:r>
              <a:rPr lang="en-US" altLang="zh-CN">
                <a:solidFill>
                  <a:schemeClr val="bg1"/>
                </a:solidFill>
              </a:rPr>
              <a:t>                               new Customer( );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chemeClr val="bg1"/>
                </a:solidFill>
              </a:rPr>
              <a:t>   Customer1.start();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chemeClr val="bg1"/>
                </a:solidFill>
              </a:rPr>
              <a:t>   Customer2.start();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chemeClr val="bg1"/>
                </a:solidFill>
              </a:rPr>
              <a:t>  }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9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59" grpId="0" animBg="1"/>
      <p:bldP spid="10690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B638B6D5-4EC8-4557-9AEA-AC75637D38D7}"/>
              </a:ext>
            </a:extLst>
          </p:cNvPr>
          <p:cNvSpPr/>
          <p:nvPr/>
        </p:nvSpPr>
        <p:spPr bwMode="auto">
          <a:xfrm>
            <a:off x="899592" y="3663727"/>
            <a:ext cx="1512168" cy="1656184"/>
          </a:xfrm>
          <a:prstGeom prst="ellipse">
            <a:avLst/>
          </a:prstGeom>
          <a:noFill/>
          <a:ln w="76200" cap="flat" cmpd="sng" algn="ctr">
            <a:solidFill>
              <a:srgbClr val="0066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2E816F2-7C6B-435A-BA8D-E2116C407706}"/>
              </a:ext>
            </a:extLst>
          </p:cNvPr>
          <p:cNvSpPr/>
          <p:nvPr/>
        </p:nvSpPr>
        <p:spPr bwMode="auto">
          <a:xfrm>
            <a:off x="5823758" y="3798009"/>
            <a:ext cx="1512168" cy="1656184"/>
          </a:xfrm>
          <a:prstGeom prst="ellipse">
            <a:avLst/>
          </a:prstGeom>
          <a:noFill/>
          <a:ln w="76200" cap="flat" cmpd="sng" algn="ctr">
            <a:solidFill>
              <a:srgbClr val="0066F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57F8782-647F-45CC-95F1-5D36CAC7C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671937"/>
              </p:ext>
            </p:extLst>
          </p:nvPr>
        </p:nvGraphicFramePr>
        <p:xfrm>
          <a:off x="1979712" y="1575495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4525958"/>
                    </a:ext>
                  </a:extLst>
                </a:gridCol>
              </a:tblGrid>
              <a:tr h="33917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10346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4366E42-5ED3-4CE5-AE55-F1DFB4FB8BCE}"/>
              </a:ext>
            </a:extLst>
          </p:cNvPr>
          <p:cNvSpPr txBox="1"/>
          <p:nvPr/>
        </p:nvSpPr>
        <p:spPr>
          <a:xfrm>
            <a:off x="1187624" y="5535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生产者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6B807F-834A-499F-9A08-160A45DD9F55}"/>
              </a:ext>
            </a:extLst>
          </p:cNvPr>
          <p:cNvSpPr txBox="1"/>
          <p:nvPr/>
        </p:nvSpPr>
        <p:spPr>
          <a:xfrm>
            <a:off x="6228184" y="56396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消费者</a:t>
            </a:r>
          </a:p>
        </p:txBody>
      </p:sp>
    </p:spTree>
    <p:extLst>
      <p:ext uri="{BB962C8B-B14F-4D97-AF65-F5344CB8AC3E}">
        <p14:creationId xmlns:p14="http://schemas.microsoft.com/office/powerpoint/2010/main" val="251181236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EE8B951-DC9B-42B7-8D52-F1CD4355CE1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经典同步 </a:t>
            </a:r>
            <a:r>
              <a:rPr lang="en-US" altLang="zh-CN">
                <a:ea typeface="黑体" panose="02010609060101010101" pitchFamily="49" charset="-122"/>
              </a:rPr>
              <a:t>- </a:t>
            </a:r>
            <a:r>
              <a:rPr lang="zh-CN" altLang="en-US">
                <a:ea typeface="黑体" panose="02010609060101010101" pitchFamily="49" charset="-122"/>
              </a:rPr>
              <a:t>生产者消费者问题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1197CA1-303A-4712-AF2D-DD8F76632C6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7488" y="801688"/>
            <a:ext cx="8712200" cy="38703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ea typeface="黑体" panose="02010609060101010101" pitchFamily="49" charset="-122"/>
              </a:rPr>
              <a:t>设生产者和消费者共用</a:t>
            </a:r>
            <a:r>
              <a:rPr lang="en-US" altLang="zh-CN" dirty="0">
                <a:ea typeface="黑体" panose="02010609060101010101" pitchFamily="49" charset="-122"/>
              </a:rPr>
              <a:t>n</a:t>
            </a:r>
            <a:r>
              <a:rPr lang="zh-CN" altLang="en-US" dirty="0">
                <a:ea typeface="黑体" panose="02010609060101010101" pitchFamily="49" charset="-122"/>
              </a:rPr>
              <a:t>个缓冲区。生产者负责生产产品送到缓冲区，消费者取走缓冲区中的产品。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ea typeface="黑体" panose="02010609060101010101" pitchFamily="49" charset="-122"/>
              </a:rPr>
              <a:t>设每缓冲区的大小只能装入一个产品的信息，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ea typeface="黑体" panose="02010609060101010101" pitchFamily="49" charset="-122"/>
              </a:rPr>
              <a:t>生产者在完成将产品送入缓冲区后，必须等消费者将产品取出后才能放入下一个产品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>
                <a:ea typeface="黑体" panose="02010609060101010101" pitchFamily="49" charset="-122"/>
              </a:rPr>
              <a:t>只有在生产者将产品送入缓冲区后消费者才能读取产品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ea typeface="黑体" panose="02010609060101010101" pitchFamily="49" charset="-122"/>
              </a:rPr>
              <a:t>生产者和消费者存在直接制约关系，必须协调同步。</a:t>
            </a: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5D1E2279-E8C0-49C3-9B3A-A26944E328EC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743450"/>
            <a:ext cx="4319587" cy="1712913"/>
          </a:xfrm>
          <a:noFill/>
          <a:ln w="19050" algn="ctr">
            <a:solidFill>
              <a:srgbClr val="FF99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26BB17A-51ED-45BE-A2DA-D90AB7D437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生产者消费者问题之例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3DC59A9-1D20-4D7C-8004-FD642BE656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dirty="0" err="1">
                <a:ea typeface="黑体" panose="02010609060101010101" pitchFamily="49" charset="-122"/>
              </a:rPr>
              <a:t>ProducerConsumer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FF6600"/>
                </a:solidFill>
                <a:ea typeface="黑体" panose="02010609060101010101" pitchFamily="49" charset="-122"/>
              </a:rPr>
              <a:t>ProducerConsumerTest.java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FF6600"/>
                </a:solidFill>
                <a:ea typeface="黑体" panose="02010609060101010101" pitchFamily="49" charset="-122"/>
              </a:rPr>
              <a:t>Buffer.java</a:t>
            </a:r>
            <a:br>
              <a:rPr lang="en-US" altLang="zh-CN" sz="2800" dirty="0">
                <a:ea typeface="黑体" panose="02010609060101010101" pitchFamily="49" charset="-122"/>
              </a:rPr>
            </a:br>
            <a:r>
              <a:rPr lang="zh-CN" altLang="en-US" sz="2800" dirty="0">
                <a:ea typeface="黑体" panose="02010609060101010101" pitchFamily="49" charset="-122"/>
              </a:rPr>
              <a:t>缓冲区类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FF6600"/>
                </a:solidFill>
                <a:ea typeface="黑体" panose="02010609060101010101" pitchFamily="49" charset="-122"/>
              </a:rPr>
              <a:t>Producer.java</a:t>
            </a:r>
            <a:br>
              <a:rPr lang="en-US" altLang="zh-CN" sz="2800" dirty="0">
                <a:solidFill>
                  <a:srgbClr val="FF6600"/>
                </a:solidFill>
                <a:ea typeface="黑体" panose="02010609060101010101" pitchFamily="49" charset="-122"/>
              </a:rPr>
            </a:br>
            <a:r>
              <a:rPr lang="zh-CN" altLang="en-US" sz="2800" dirty="0">
                <a:ea typeface="黑体" panose="02010609060101010101" pitchFamily="49" charset="-122"/>
              </a:rPr>
              <a:t>生产者类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FF6600"/>
                </a:solidFill>
                <a:ea typeface="黑体" panose="02010609060101010101" pitchFamily="49" charset="-122"/>
              </a:rPr>
              <a:t>Consumer.java</a:t>
            </a:r>
            <a:br>
              <a:rPr lang="en-US" altLang="zh-CN" sz="2800" dirty="0">
                <a:solidFill>
                  <a:srgbClr val="FF6600"/>
                </a:solidFill>
                <a:ea typeface="黑体" panose="02010609060101010101" pitchFamily="49" charset="-122"/>
              </a:rPr>
            </a:br>
            <a:r>
              <a:rPr lang="zh-CN" altLang="en-US" sz="2800" dirty="0">
                <a:ea typeface="黑体" panose="02010609060101010101" pitchFamily="49" charset="-122"/>
              </a:rPr>
              <a:t>消费者类</a:t>
            </a:r>
          </a:p>
        </p:txBody>
      </p:sp>
      <p:sp>
        <p:nvSpPr>
          <p:cNvPr id="1073156" name="AutoShape 4">
            <a:extLst>
              <a:ext uri="{FF2B5EF4-FFF2-40B4-BE49-F238E27FC236}">
                <a16:creationId xmlns:a16="http://schemas.microsoft.com/office/drawing/2014/main" id="{8506C027-194A-4F59-96F8-4CBEBC98F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175250"/>
            <a:ext cx="1368425" cy="936625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9525">
            <a:solidFill>
              <a:srgbClr val="FFFF99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chemeClr val="bg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73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7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7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7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10731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C2E4783-FDF7-4802-8AF4-0AD53E906B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本章总结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9E32BE8-E8DB-420C-9DAD-C21A4B4AE4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sz="3200" b="1" dirty="0">
                <a:ea typeface="黑体" panose="02010609060101010101" pitchFamily="49" charset="-122"/>
              </a:rPr>
              <a:t>本章学习</a:t>
            </a:r>
            <a:r>
              <a:rPr lang="en-US" altLang="zh-CN" sz="3200" b="1" dirty="0">
                <a:ea typeface="黑体" panose="02010609060101010101" pitchFamily="49" charset="-122"/>
              </a:rPr>
              <a:t>Java</a:t>
            </a:r>
            <a:r>
              <a:rPr lang="zh-CN" altLang="en-US" sz="3200" b="1" dirty="0">
                <a:ea typeface="黑体" panose="02010609060101010101" pitchFamily="49" charset="-122"/>
              </a:rPr>
              <a:t>多线程的基本思想、方法。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800" b="1" dirty="0">
                <a:solidFill>
                  <a:schemeClr val="hlink"/>
                </a:solidFill>
                <a:ea typeface="黑体" panose="02010609060101010101" pitchFamily="49" charset="-122"/>
              </a:rPr>
              <a:t>线程概念的理解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800" b="1" dirty="0">
                <a:solidFill>
                  <a:schemeClr val="hlink"/>
                </a:solidFill>
                <a:ea typeface="黑体" panose="02010609060101010101" pitchFamily="49" charset="-122"/>
              </a:rPr>
              <a:t>线程的状态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zh-CN" sz="2800" b="1" dirty="0">
                <a:solidFill>
                  <a:schemeClr val="hlink"/>
                </a:solidFill>
                <a:ea typeface="黑体" panose="02010609060101010101" pitchFamily="49" charset="-122"/>
              </a:rPr>
              <a:t>Java</a:t>
            </a:r>
            <a:r>
              <a:rPr lang="zh-CN" altLang="en-US" sz="2800" b="1" dirty="0">
                <a:solidFill>
                  <a:schemeClr val="hlink"/>
                </a:solidFill>
                <a:ea typeface="黑体" panose="02010609060101010101" pitchFamily="49" charset="-122"/>
              </a:rPr>
              <a:t>程序中创建线程的方法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800" b="1" dirty="0">
                <a:solidFill>
                  <a:schemeClr val="hlink"/>
                </a:solidFill>
                <a:ea typeface="黑体" panose="02010609060101010101" pitchFamily="49" charset="-122"/>
              </a:rPr>
              <a:t>线程常用方法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800" b="1" dirty="0">
                <a:solidFill>
                  <a:schemeClr val="hlink"/>
                </a:solidFill>
                <a:ea typeface="黑体" panose="02010609060101010101" pitchFamily="49" charset="-122"/>
              </a:rPr>
              <a:t>线程的同步与互斥</a:t>
            </a:r>
            <a:endParaRPr lang="zh-CN" altLang="en-US" b="1" dirty="0">
              <a:solidFill>
                <a:schemeClr val="hlink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76330E-D3A9-48C0-AD42-B458B5BE2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60325"/>
            <a:ext cx="6192837" cy="722313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作业与练习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1A07B3D-9F52-450A-A773-0BBA2F234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782638"/>
            <a:ext cx="8712200" cy="5886450"/>
          </a:xfrm>
        </p:spPr>
        <p:txBody>
          <a:bodyPr/>
          <a:lstStyle/>
          <a:p>
            <a:pPr marL="457200" indent="-457200" eaLnBrk="1" hangingPunct="1">
              <a:lnSpc>
                <a:spcPct val="16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线程的生命周期由哪几种状态？各状态之间分别用哪些方法切换？</a:t>
            </a:r>
          </a:p>
          <a:p>
            <a:pPr marL="457200" indent="-457200" eaLnBrk="1" hangingPunct="1">
              <a:lnSpc>
                <a:spcPct val="16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程序实现多线程有哪些途径？</a:t>
            </a:r>
          </a:p>
          <a:p>
            <a:pPr marL="457200" indent="-457200" eaLnBrk="1" hangingPunct="1">
              <a:lnSpc>
                <a:spcPct val="16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编写两个线程：</a:t>
            </a:r>
          </a:p>
          <a:p>
            <a:pPr marL="1081088" lvl="1" indent="-457200" eaLnBrk="1" hangingPunct="1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第一个线程计算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2-1000000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之间的质数及个数</a:t>
            </a:r>
          </a:p>
          <a:p>
            <a:pPr marL="1081088" lvl="1" indent="-457200" eaLnBrk="1" hangingPunct="1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第二个线程计算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1000000-2000000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之间的质数</a:t>
            </a:r>
            <a:b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及个数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99">
            <a:extLst>
              <a:ext uri="{FF2B5EF4-FFF2-40B4-BE49-F238E27FC236}">
                <a16:creationId xmlns:a16="http://schemas.microsoft.com/office/drawing/2014/main" id="{4DBB1120-AEDE-4D20-B378-0B90079164B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C7D6757C-CDDD-427C-88FD-93452C9075BC}" type="datetime1">
              <a:rPr lang="zh-CN" altLang="en-US" sz="1000" smtClean="0">
                <a:solidFill>
                  <a:srgbClr val="000000"/>
                </a:solidFill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2023/3/28</a:t>
            </a:fld>
            <a:endParaRPr lang="en-US" altLang="zh-CN" sz="1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6021" name="WordArt 5">
            <a:extLst>
              <a:ext uri="{FF2B5EF4-FFF2-40B4-BE49-F238E27FC236}">
                <a16:creationId xmlns:a16="http://schemas.microsoft.com/office/drawing/2014/main" id="{0977E6B9-0D8C-46E8-9759-B338AE566536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4189413" y="4195763"/>
            <a:ext cx="4343400" cy="558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CN" alt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1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5060" name="Rectangle 10">
            <a:extLst>
              <a:ext uri="{FF2B5EF4-FFF2-40B4-BE49-F238E27FC236}">
                <a16:creationId xmlns:a16="http://schemas.microsoft.com/office/drawing/2014/main" id="{E20072AA-D649-4CF3-9955-6F3BEB67C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5778500"/>
            <a:ext cx="3325812" cy="1119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B7A0F4B-991F-42C9-BAD5-4722436BB7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一个例程</a:t>
            </a:r>
          </a:p>
        </p:txBody>
      </p:sp>
      <p:sp>
        <p:nvSpPr>
          <p:cNvPr id="9219" name="Text Box 4">
            <a:extLst>
              <a:ext uri="{FF2B5EF4-FFF2-40B4-BE49-F238E27FC236}">
                <a16:creationId xmlns:a16="http://schemas.microsoft.com/office/drawing/2014/main" id="{8A70D525-0541-4420-8C40-946DCFCD8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28675"/>
            <a:ext cx="82089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在窗体中绘制一个“</a:t>
            </a:r>
            <a:r>
              <a:rPr lang="zh-CN" altLang="en-US">
                <a:solidFill>
                  <a:srgbClr val="0000FF"/>
                </a:solidFill>
              </a:rPr>
              <a:t>会运动的、碰壁后会反弹的</a:t>
            </a:r>
            <a:r>
              <a:rPr lang="zh-CN" altLang="en-US">
                <a:solidFill>
                  <a:schemeClr val="tx1"/>
                </a:solidFill>
              </a:rPr>
              <a:t>”小球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9220" name="Picture 7" descr="未标题-1">
            <a:extLst>
              <a:ext uri="{FF2B5EF4-FFF2-40B4-BE49-F238E27FC236}">
                <a16:creationId xmlns:a16="http://schemas.microsoft.com/office/drawing/2014/main" id="{51DB9A03-C6EE-47FB-8D4F-4685A37A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917700"/>
            <a:ext cx="54292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5B44082-5AE1-46EB-8FCC-95D4DF665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黑体" panose="02010609060101010101" pitchFamily="49" charset="-122"/>
              </a:rPr>
              <a:t>程序主体框架</a:t>
            </a:r>
          </a:p>
        </p:txBody>
      </p:sp>
      <p:sp>
        <p:nvSpPr>
          <p:cNvPr id="1018884" name="Rectangle 4">
            <a:extLst>
              <a:ext uri="{FF2B5EF4-FFF2-40B4-BE49-F238E27FC236}">
                <a16:creationId xmlns:a16="http://schemas.microsoft.com/office/drawing/2014/main" id="{453346DB-7448-415E-986D-91A72E15F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863725"/>
            <a:ext cx="3384550" cy="4608513"/>
          </a:xfrm>
          <a:prstGeom prst="rect">
            <a:avLst/>
          </a:prstGeom>
          <a:solidFill>
            <a:srgbClr val="FFCCCC">
              <a:alpha val="50195"/>
            </a:srgbClr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09638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GB" altLang="zh-CN">
                <a:solidFill>
                  <a:srgbClr val="FF6600"/>
                </a:solidFill>
              </a:rPr>
              <a:t>// </a:t>
            </a:r>
            <a:r>
              <a:rPr lang="zh-CN" altLang="en-GB">
                <a:solidFill>
                  <a:srgbClr val="FF6600"/>
                </a:solidFill>
              </a:rPr>
              <a:t>程序主类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rgbClr val="000000"/>
                </a:solidFill>
              </a:rPr>
              <a:t>class </a:t>
            </a:r>
            <a:r>
              <a:rPr lang="en-GB" altLang="zh-CN" sz="1800" b="1">
                <a:solidFill>
                  <a:srgbClr val="000000"/>
                </a:solidFill>
              </a:rPr>
              <a:t>DrawSingleBall</a:t>
            </a:r>
            <a:r>
              <a:rPr lang="en-GB" altLang="zh-CN" sz="1800">
                <a:solidFill>
                  <a:srgbClr val="000000"/>
                </a:solidFill>
              </a:rPr>
              <a:t> {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rgbClr val="000000"/>
                </a:solidFill>
              </a:rPr>
              <a:t>     </a:t>
            </a:r>
            <a:r>
              <a:rPr lang="en-GB" altLang="zh-CN" sz="2000">
                <a:solidFill>
                  <a:srgbClr val="0000FF"/>
                </a:solidFill>
              </a:rPr>
              <a:t>public static void main(..) {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rgbClr val="FF6600"/>
                </a:solidFill>
              </a:rPr>
              <a:t>  // </a:t>
            </a:r>
            <a:r>
              <a:rPr lang="zh-CN" altLang="en-GB" sz="2000">
                <a:solidFill>
                  <a:srgbClr val="FF6600"/>
                </a:solidFill>
              </a:rPr>
              <a:t>创建窗口</a:t>
            </a:r>
            <a:r>
              <a:rPr lang="zh-CN" altLang="en-GB" sz="2000">
                <a:solidFill>
                  <a:srgbClr val="0000FF"/>
                </a:solidFill>
              </a:rPr>
              <a:t>   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GB" altLang="zh-CN" sz="1800" b="1">
                <a:solidFill>
                  <a:srgbClr val="0000FF"/>
                </a:solidFill>
              </a:rPr>
              <a:t>   </a:t>
            </a:r>
            <a:r>
              <a:rPr lang="en-GB" altLang="zh-CN" sz="1800">
                <a:solidFill>
                  <a:srgbClr val="0000FF"/>
                </a:solidFill>
              </a:rPr>
              <a:t>new MyFrame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GB" altLang="zh-CN" sz="2000" b="1">
                <a:solidFill>
                  <a:srgbClr val="0000FF"/>
                </a:solidFill>
              </a:rPr>
              <a:t>   …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rgbClr val="FF6600"/>
                </a:solidFill>
              </a:rPr>
              <a:t> //</a:t>
            </a:r>
            <a:r>
              <a:rPr lang="en-GB" altLang="zh-CN" sz="2000">
                <a:solidFill>
                  <a:srgbClr val="FF6600"/>
                </a:solidFill>
              </a:rPr>
              <a:t> </a:t>
            </a:r>
            <a:r>
              <a:rPr lang="zh-CN" altLang="en-GB" sz="2000">
                <a:solidFill>
                  <a:srgbClr val="FF6600"/>
                </a:solidFill>
              </a:rPr>
              <a:t>球开始运动</a:t>
            </a:r>
          </a:p>
          <a:p>
            <a:pPr lvl="1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rgbClr val="0000FF"/>
                </a:solidFill>
              </a:rPr>
              <a:t>   </a:t>
            </a:r>
            <a:r>
              <a:rPr lang="en-GB" altLang="zh-CN" sz="2000" b="1">
                <a:solidFill>
                  <a:srgbClr val="0000FF"/>
                </a:solidFill>
              </a:rPr>
              <a:t>…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rgbClr val="0000FF"/>
                </a:solidFill>
              </a:rPr>
              <a:t>      }</a:t>
            </a:r>
          </a:p>
          <a:p>
            <a:pPr eaLnBrk="1" hangingPunct="1">
              <a:lnSpc>
                <a:spcPct val="13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18889" name="Rectangle 9">
            <a:extLst>
              <a:ext uri="{FF2B5EF4-FFF2-40B4-BE49-F238E27FC236}">
                <a16:creationId xmlns:a16="http://schemas.microsoft.com/office/drawing/2014/main" id="{30907C31-5F7B-408D-A678-634571CC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82638"/>
            <a:ext cx="3241675" cy="3673475"/>
          </a:xfrm>
          <a:prstGeom prst="rect">
            <a:avLst/>
          </a:prstGeom>
          <a:solidFill>
            <a:srgbClr val="CCFF99">
              <a:alpha val="50195"/>
            </a:srgbClr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rgbClr val="FF6600"/>
                </a:solidFill>
              </a:rPr>
              <a:t>// </a:t>
            </a:r>
            <a:r>
              <a:rPr lang="zh-CN" altLang="en-GB" sz="1800">
                <a:solidFill>
                  <a:srgbClr val="FF6600"/>
                </a:solidFill>
              </a:rPr>
              <a:t>定义带有“球”的窗体类</a:t>
            </a:r>
            <a:endParaRPr lang="en-GB" altLang="zh-CN" sz="1800">
              <a:solidFill>
                <a:srgbClr val="FF6600"/>
              </a:solidFill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chemeClr val="tx1"/>
                </a:solidFill>
              </a:rPr>
              <a:t>class </a:t>
            </a:r>
            <a:r>
              <a:rPr lang="en-GB" altLang="zh-CN" sz="1800" b="1">
                <a:solidFill>
                  <a:schemeClr val="tx1"/>
                </a:solidFill>
              </a:rPr>
              <a:t>MyFrame </a:t>
            </a:r>
            <a:br>
              <a:rPr lang="en-GB" altLang="zh-CN" sz="1800" b="1">
                <a:solidFill>
                  <a:schemeClr val="tx1"/>
                </a:solidFill>
              </a:rPr>
            </a:br>
            <a:r>
              <a:rPr lang="en-GB" altLang="zh-CN" sz="1800" b="1">
                <a:solidFill>
                  <a:schemeClr val="tx1"/>
                </a:solidFill>
              </a:rPr>
              <a:t>   extends Frame</a:t>
            </a:r>
            <a:r>
              <a:rPr lang="en-GB" altLang="zh-CN" sz="1800">
                <a:solidFill>
                  <a:schemeClr val="tx1"/>
                </a:solidFill>
              </a:rPr>
              <a:t> {</a:t>
            </a:r>
            <a:endParaRPr lang="zh-CN" altLang="en-GB" sz="180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chemeClr val="tx1"/>
                </a:solidFill>
              </a:rPr>
              <a:t>     </a:t>
            </a:r>
            <a:r>
              <a:rPr lang="en-GB" altLang="zh-CN" b="1">
                <a:solidFill>
                  <a:schemeClr val="tx1"/>
                </a:solidFill>
              </a:rPr>
              <a:t> … </a:t>
            </a:r>
            <a:r>
              <a:rPr lang="en-GB" altLang="zh-CN" sz="1800">
                <a:solidFill>
                  <a:schemeClr val="tx1"/>
                </a:solidFill>
              </a:rPr>
              <a:t>   </a:t>
            </a:r>
            <a:r>
              <a:rPr lang="en-GB" altLang="zh-CN" sz="1800">
                <a:solidFill>
                  <a:srgbClr val="FF6600"/>
                </a:solidFill>
              </a:rPr>
              <a:t>// </a:t>
            </a:r>
            <a:r>
              <a:rPr lang="zh-CN" altLang="en-GB" sz="1800">
                <a:solidFill>
                  <a:srgbClr val="FF6600"/>
                </a:solidFill>
              </a:rPr>
              <a:t>窗体的属性设置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rgbClr val="0000FF"/>
                </a:solidFill>
              </a:rPr>
              <a:t>      </a:t>
            </a:r>
            <a:r>
              <a:rPr lang="en-GB" altLang="zh-CN" sz="1800">
                <a:solidFill>
                  <a:srgbClr val="006666"/>
                </a:solidFill>
              </a:rPr>
              <a:t>inner class </a:t>
            </a:r>
            <a:r>
              <a:rPr lang="en-GB" altLang="zh-CN" sz="1800" b="1">
                <a:solidFill>
                  <a:srgbClr val="006666"/>
                </a:solidFill>
              </a:rPr>
              <a:t>Ball</a:t>
            </a:r>
            <a:r>
              <a:rPr lang="en-GB" altLang="zh-CN" sz="1800">
                <a:solidFill>
                  <a:srgbClr val="006666"/>
                </a:solidFill>
              </a:rPr>
              <a:t> {</a:t>
            </a:r>
            <a:br>
              <a:rPr lang="en-GB" altLang="zh-CN" sz="1800">
                <a:solidFill>
                  <a:srgbClr val="006666"/>
                </a:solidFill>
              </a:rPr>
            </a:br>
            <a:r>
              <a:rPr lang="en-GB" altLang="zh-CN" sz="1800">
                <a:solidFill>
                  <a:srgbClr val="006666"/>
                </a:solidFill>
              </a:rPr>
              <a:t>    </a:t>
            </a:r>
            <a:r>
              <a:rPr lang="en-GB" altLang="zh-CN" sz="1800">
                <a:solidFill>
                  <a:srgbClr val="0000FF"/>
                </a:solidFill>
              </a:rPr>
              <a:t> </a:t>
            </a:r>
            <a:r>
              <a:rPr lang="en-GB" altLang="zh-CN" sz="1800">
                <a:solidFill>
                  <a:srgbClr val="FF6600"/>
                </a:solidFill>
              </a:rPr>
              <a:t>// </a:t>
            </a:r>
            <a:r>
              <a:rPr lang="zh-CN" altLang="en-GB" sz="1800">
                <a:solidFill>
                  <a:srgbClr val="FF6600"/>
                </a:solidFill>
              </a:rPr>
              <a:t>定义球类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GB" altLang="zh-CN" sz="2000">
                <a:solidFill>
                  <a:srgbClr val="0000FF"/>
                </a:solidFill>
              </a:rPr>
              <a:t>          </a:t>
            </a:r>
            <a:r>
              <a:rPr lang="en-GB" altLang="zh-CN" b="1">
                <a:solidFill>
                  <a:srgbClr val="006666"/>
                </a:solidFill>
              </a:rPr>
              <a:t>…</a:t>
            </a:r>
            <a:r>
              <a:rPr lang="en-GB" altLang="zh-CN">
                <a:solidFill>
                  <a:srgbClr val="006666"/>
                </a:solidFill>
              </a:rPr>
              <a:t> </a:t>
            </a:r>
            <a:r>
              <a:rPr lang="en-GB" altLang="zh-CN" sz="1800">
                <a:solidFill>
                  <a:srgbClr val="0000FF"/>
                </a:solidFill>
              </a:rPr>
              <a:t> </a:t>
            </a:r>
            <a:r>
              <a:rPr lang="en-GB" altLang="zh-CN" sz="1800">
                <a:solidFill>
                  <a:srgbClr val="FF6600"/>
                </a:solidFill>
              </a:rPr>
              <a:t>// </a:t>
            </a:r>
            <a:r>
              <a:rPr lang="zh-CN" altLang="en-GB" sz="1800">
                <a:solidFill>
                  <a:srgbClr val="FF6600"/>
                </a:solidFill>
              </a:rPr>
              <a:t>球的属性设置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GB" altLang="zh-CN">
                <a:solidFill>
                  <a:srgbClr val="006666"/>
                </a:solidFill>
              </a:rPr>
              <a:t>         </a:t>
            </a:r>
            <a:r>
              <a:rPr lang="en-GB" altLang="zh-CN" b="1">
                <a:solidFill>
                  <a:srgbClr val="006666"/>
                </a:solidFill>
              </a:rPr>
              <a:t>…</a:t>
            </a:r>
            <a:r>
              <a:rPr lang="en-GB" altLang="zh-CN">
                <a:solidFill>
                  <a:srgbClr val="0000FF"/>
                </a:solidFill>
              </a:rPr>
              <a:t> </a:t>
            </a:r>
            <a:r>
              <a:rPr lang="en-GB" altLang="zh-CN" sz="1800">
                <a:solidFill>
                  <a:srgbClr val="0000FF"/>
                </a:solidFill>
              </a:rPr>
              <a:t> </a:t>
            </a:r>
            <a:r>
              <a:rPr lang="en-GB" altLang="zh-CN" sz="1800">
                <a:solidFill>
                  <a:srgbClr val="FF6600"/>
                </a:solidFill>
              </a:rPr>
              <a:t>// </a:t>
            </a:r>
            <a:r>
              <a:rPr lang="zh-CN" altLang="en-GB" sz="1800">
                <a:solidFill>
                  <a:srgbClr val="FF6600"/>
                </a:solidFill>
              </a:rPr>
              <a:t>球的运动方法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rgbClr val="006666"/>
                </a:solidFill>
              </a:rPr>
              <a:t>      }</a:t>
            </a:r>
            <a:endParaRPr lang="en-GB" altLang="zh-CN" sz="2000">
              <a:solidFill>
                <a:srgbClr val="006666"/>
              </a:solidFill>
            </a:endParaRP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GB" altLang="zh-CN" sz="180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018892" name="Group 12">
            <a:extLst>
              <a:ext uri="{FF2B5EF4-FFF2-40B4-BE49-F238E27FC236}">
                <a16:creationId xmlns:a16="http://schemas.microsoft.com/office/drawing/2014/main" id="{8A4877FC-7726-4C9D-BBD3-664679E4BE01}"/>
              </a:ext>
            </a:extLst>
          </p:cNvPr>
          <p:cNvGrpSpPr>
            <a:grpSpLocks/>
          </p:cNvGrpSpPr>
          <p:nvPr/>
        </p:nvGrpSpPr>
        <p:grpSpPr bwMode="auto">
          <a:xfrm>
            <a:off x="7045325" y="3087688"/>
            <a:ext cx="1700213" cy="2879725"/>
            <a:chOff x="4468" y="2079"/>
            <a:chExt cx="941" cy="1544"/>
          </a:xfrm>
        </p:grpSpPr>
        <p:sp>
          <p:nvSpPr>
            <p:cNvPr id="10249" name="Line 5">
              <a:extLst>
                <a:ext uri="{FF2B5EF4-FFF2-40B4-BE49-F238E27FC236}">
                  <a16:creationId xmlns:a16="http://schemas.microsoft.com/office/drawing/2014/main" id="{0DA356A8-483D-4E29-A4FA-975462BA3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126"/>
              <a:ext cx="1" cy="145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18886" name="Text Box 6">
              <a:extLst>
                <a:ext uri="{FF2B5EF4-FFF2-40B4-BE49-F238E27FC236}">
                  <a16:creationId xmlns:a16="http://schemas.microsoft.com/office/drawing/2014/main" id="{A045929A-2CFC-4E28-B3B0-5C6606EF9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2" y="2079"/>
              <a:ext cx="608" cy="1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GB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黑体" pitchFamily="2" charset="-122"/>
                </a:rPr>
                <a:t>开始执行</a:t>
              </a:r>
            </a:p>
          </p:txBody>
        </p:sp>
        <p:sp>
          <p:nvSpPr>
            <p:cNvPr id="1018887" name="Text Box 7">
              <a:extLst>
                <a:ext uri="{FF2B5EF4-FFF2-40B4-BE49-F238E27FC236}">
                  <a16:creationId xmlns:a16="http://schemas.microsoft.com/office/drawing/2014/main" id="{235AA782-3395-43E9-B7C5-99B5C12E2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4" y="2671"/>
              <a:ext cx="555" cy="1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GB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黑体" pitchFamily="2" charset="-122"/>
                </a:rPr>
                <a:t>执 行 体</a:t>
              </a:r>
            </a:p>
          </p:txBody>
        </p:sp>
        <p:sp>
          <p:nvSpPr>
            <p:cNvPr id="1018888" name="Text Box 8">
              <a:extLst>
                <a:ext uri="{FF2B5EF4-FFF2-40B4-BE49-F238E27FC236}">
                  <a16:creationId xmlns:a16="http://schemas.microsoft.com/office/drawing/2014/main" id="{AB1736A7-A865-4B36-8476-0C8310C53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1" y="3311"/>
              <a:ext cx="608" cy="1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GB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黑体" pitchFamily="2" charset="-122"/>
                </a:rPr>
                <a:t>执行完毕</a:t>
              </a:r>
            </a:p>
          </p:txBody>
        </p:sp>
        <p:sp>
          <p:nvSpPr>
            <p:cNvPr id="10253" name="Line 10">
              <a:extLst>
                <a:ext uri="{FF2B5EF4-FFF2-40B4-BE49-F238E27FC236}">
                  <a16:creationId xmlns:a16="http://schemas.microsoft.com/office/drawing/2014/main" id="{F24ADA55-BE4F-4A72-893E-EF0248D95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081"/>
              <a:ext cx="317" cy="0"/>
            </a:xfrm>
            <a:prstGeom prst="line">
              <a:avLst/>
            </a:prstGeom>
            <a:noFill/>
            <a:ln w="38100" cap="rnd">
              <a:solidFill>
                <a:srgbClr val="00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11">
              <a:extLst>
                <a:ext uri="{FF2B5EF4-FFF2-40B4-BE49-F238E27FC236}">
                  <a16:creationId xmlns:a16="http://schemas.microsoft.com/office/drawing/2014/main" id="{5E4AA36F-4E4B-4881-8602-BC830840C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623"/>
              <a:ext cx="317" cy="0"/>
            </a:xfrm>
            <a:prstGeom prst="line">
              <a:avLst/>
            </a:prstGeom>
            <a:noFill/>
            <a:ln w="28575" cap="rnd">
              <a:solidFill>
                <a:srgbClr val="0066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8895" name="Group 15">
            <a:extLst>
              <a:ext uri="{FF2B5EF4-FFF2-40B4-BE49-F238E27FC236}">
                <a16:creationId xmlns:a16="http://schemas.microsoft.com/office/drawing/2014/main" id="{C5267857-53DD-4835-ABB6-4F66ACE61B2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743450"/>
            <a:ext cx="2447925" cy="1223963"/>
            <a:chOff x="295" y="3124"/>
            <a:chExt cx="1542" cy="771"/>
          </a:xfrm>
        </p:grpSpPr>
        <p:sp>
          <p:nvSpPr>
            <p:cNvPr id="10247" name="AutoShape 13">
              <a:extLst>
                <a:ext uri="{FF2B5EF4-FFF2-40B4-BE49-F238E27FC236}">
                  <a16:creationId xmlns:a16="http://schemas.microsoft.com/office/drawing/2014/main" id="{986961D7-812A-4C4C-A9C4-58E6EA1CC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3124"/>
              <a:ext cx="1542" cy="771"/>
            </a:xfrm>
            <a:prstGeom prst="upArrowCallout">
              <a:avLst>
                <a:gd name="adj1" fmla="val 50000"/>
                <a:gd name="adj2" fmla="val 50000"/>
                <a:gd name="adj3" fmla="val 16667"/>
                <a:gd name="adj4" fmla="val 66667"/>
              </a:avLst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18894" name="Text Box 14">
              <a:extLst>
                <a:ext uri="{FF2B5EF4-FFF2-40B4-BE49-F238E27FC236}">
                  <a16:creationId xmlns:a16="http://schemas.microsoft.com/office/drawing/2014/main" id="{BF39616D-4449-4D16-800E-5C486C515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442"/>
              <a:ext cx="1451" cy="4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定义</a:t>
              </a:r>
              <a:r>
                <a:rPr lang="en-US" altLang="zh-CN" b="1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”</a:t>
              </a:r>
              <a:r>
                <a:rPr lang="zh-CN" altLang="en-US" b="1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带有球</a:t>
              </a:r>
              <a:r>
                <a:rPr lang="en-US" altLang="zh-CN" b="1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”</a:t>
              </a:r>
              <a:r>
                <a:rPr lang="zh-CN" altLang="en-US" b="1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的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窗体类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8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8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018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18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0188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8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8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884" grpId="0" animBg="1"/>
      <p:bldP spid="10188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29F4F4B-A3A2-4525-9C0F-E1BD0BEC0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程序执行的线索</a:t>
            </a:r>
          </a:p>
        </p:txBody>
      </p:sp>
      <p:grpSp>
        <p:nvGrpSpPr>
          <p:cNvPr id="897075" name="Group 51">
            <a:extLst>
              <a:ext uri="{FF2B5EF4-FFF2-40B4-BE49-F238E27FC236}">
                <a16:creationId xmlns:a16="http://schemas.microsoft.com/office/drawing/2014/main" id="{3FCED551-754C-4431-9F53-6A546F983F0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000125"/>
            <a:ext cx="2089150" cy="2736850"/>
            <a:chOff x="431" y="630"/>
            <a:chExt cx="1316" cy="1724"/>
          </a:xfrm>
        </p:grpSpPr>
        <p:grpSp>
          <p:nvGrpSpPr>
            <p:cNvPr id="13345" name="Group 38">
              <a:extLst>
                <a:ext uri="{FF2B5EF4-FFF2-40B4-BE49-F238E27FC236}">
                  <a16:creationId xmlns:a16="http://schemas.microsoft.com/office/drawing/2014/main" id="{5C29D4F8-7590-4BF9-B8F6-9EC58D1FE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676"/>
              <a:ext cx="998" cy="1633"/>
              <a:chOff x="204" y="2489"/>
              <a:chExt cx="998" cy="1633"/>
            </a:xfrm>
          </p:grpSpPr>
          <p:sp>
            <p:nvSpPr>
              <p:cNvPr id="13347" name="Line 9">
                <a:extLst>
                  <a:ext uri="{FF2B5EF4-FFF2-40B4-BE49-F238E27FC236}">
                    <a16:creationId xmlns:a16="http://schemas.microsoft.com/office/drawing/2014/main" id="{3387CB94-AF3D-403C-A17A-D3DD156DF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" y="2852"/>
                <a:ext cx="0" cy="127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8" name="AutoShape 11">
                <a:extLst>
                  <a:ext uri="{FF2B5EF4-FFF2-40B4-BE49-F238E27FC236}">
                    <a16:creationId xmlns:a16="http://schemas.microsoft.com/office/drawing/2014/main" id="{2E241D46-1086-4142-9E8F-857BC1067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2489"/>
                <a:ext cx="998" cy="182"/>
              </a:xfrm>
              <a:prstGeom prst="flowChartAlternate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简单单线程程序</a:t>
                </a:r>
              </a:p>
            </p:txBody>
          </p:sp>
          <p:sp>
            <p:nvSpPr>
              <p:cNvPr id="13349" name="AutoShape 12">
                <a:extLst>
                  <a:ext uri="{FF2B5EF4-FFF2-40B4-BE49-F238E27FC236}">
                    <a16:creationId xmlns:a16="http://schemas.microsoft.com/office/drawing/2014/main" id="{3BB159AA-7393-449A-A66D-8B039FD08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2852"/>
                <a:ext cx="454" cy="182"/>
              </a:xfrm>
              <a:prstGeom prst="flowChartAlternateProcess">
                <a:avLst/>
              </a:prstGeom>
              <a:noFill/>
              <a:ln w="2857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0033CC"/>
                    </a:solidFill>
                    <a:latin typeface="黑体" panose="02010609060101010101" pitchFamily="49" charset="-122"/>
                  </a:rPr>
                  <a:t>开 始</a:t>
                </a:r>
              </a:p>
            </p:txBody>
          </p:sp>
          <p:sp>
            <p:nvSpPr>
              <p:cNvPr id="13350" name="AutoShape 13">
                <a:extLst>
                  <a:ext uri="{FF2B5EF4-FFF2-40B4-BE49-F238E27FC236}">
                    <a16:creationId xmlns:a16="http://schemas.microsoft.com/office/drawing/2014/main" id="{F94DFD64-9039-4D94-BD1D-0AF0ECCBF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3895"/>
                <a:ext cx="454" cy="182"/>
              </a:xfrm>
              <a:prstGeom prst="flowChartAlternateProcess">
                <a:avLst/>
              </a:prstGeom>
              <a:noFill/>
              <a:ln w="2857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0033CC"/>
                    </a:solidFill>
                    <a:latin typeface="黑体" panose="02010609060101010101" pitchFamily="49" charset="-122"/>
                  </a:rPr>
                  <a:t>结 束</a:t>
                </a:r>
              </a:p>
            </p:txBody>
          </p:sp>
        </p:grpSp>
        <p:sp>
          <p:nvSpPr>
            <p:cNvPr id="13346" name="Rectangle 44">
              <a:extLst>
                <a:ext uri="{FF2B5EF4-FFF2-40B4-BE49-F238E27FC236}">
                  <a16:creationId xmlns:a16="http://schemas.microsoft.com/office/drawing/2014/main" id="{F00C058A-12F0-44C9-B81E-DE8C335F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630"/>
              <a:ext cx="1316" cy="1724"/>
            </a:xfrm>
            <a:prstGeom prst="rect">
              <a:avLst/>
            </a:prstGeom>
            <a:noFill/>
            <a:ln w="28575" cap="rnd" algn="ctr">
              <a:solidFill>
                <a:srgbClr val="0066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97082" name="Group 58">
            <a:extLst>
              <a:ext uri="{FF2B5EF4-FFF2-40B4-BE49-F238E27FC236}">
                <a16:creationId xmlns:a16="http://schemas.microsoft.com/office/drawing/2014/main" id="{F6DFDB4E-9DC3-4BE4-A1E9-3B86B97659D8}"/>
              </a:ext>
            </a:extLst>
          </p:cNvPr>
          <p:cNvGrpSpPr>
            <a:grpSpLocks/>
          </p:cNvGrpSpPr>
          <p:nvPr/>
        </p:nvGrpSpPr>
        <p:grpSpPr bwMode="auto">
          <a:xfrm>
            <a:off x="3346450" y="1000125"/>
            <a:ext cx="2089150" cy="2736850"/>
            <a:chOff x="2108" y="630"/>
            <a:chExt cx="1316" cy="1724"/>
          </a:xfrm>
        </p:grpSpPr>
        <p:grpSp>
          <p:nvGrpSpPr>
            <p:cNvPr id="13333" name="Group 52">
              <a:extLst>
                <a:ext uri="{FF2B5EF4-FFF2-40B4-BE49-F238E27FC236}">
                  <a16:creationId xmlns:a16="http://schemas.microsoft.com/office/drawing/2014/main" id="{0ABC982C-743B-4114-B9AD-D750A1C06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4" y="675"/>
              <a:ext cx="1134" cy="1589"/>
              <a:chOff x="2064" y="675"/>
              <a:chExt cx="1134" cy="1589"/>
            </a:xfrm>
          </p:grpSpPr>
          <p:sp>
            <p:nvSpPr>
              <p:cNvPr id="13335" name="Line 14">
                <a:extLst>
                  <a:ext uri="{FF2B5EF4-FFF2-40B4-BE49-F238E27FC236}">
                    <a16:creationId xmlns:a16="http://schemas.microsoft.com/office/drawing/2014/main" id="{DB6E33AB-9722-4841-80E1-C88E4B225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1719"/>
                <a:ext cx="0" cy="544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AutoShape 15">
                <a:extLst>
                  <a:ext uri="{FF2B5EF4-FFF2-40B4-BE49-F238E27FC236}">
                    <a16:creationId xmlns:a16="http://schemas.microsoft.com/office/drawing/2014/main" id="{E167E4F9-59F5-450C-B302-B918ECEEC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675"/>
                <a:ext cx="998" cy="318"/>
              </a:xfrm>
              <a:prstGeom prst="flowChartAlternate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66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chemeClr val="tx1"/>
                    </a:solidFill>
                  </a:rPr>
                  <a:t>有函数调用的</a:t>
                </a:r>
                <a:br>
                  <a:rPr lang="zh-CN" altLang="en-US" sz="1800">
                    <a:solidFill>
                      <a:schemeClr val="tx1"/>
                    </a:solidFill>
                  </a:rPr>
                </a:br>
                <a:r>
                  <a:rPr lang="zh-CN" altLang="en-US" sz="1800">
                    <a:solidFill>
                      <a:schemeClr val="tx1"/>
                    </a:solidFill>
                  </a:rPr>
                  <a:t>单线程程序</a:t>
                </a:r>
              </a:p>
            </p:txBody>
          </p:sp>
          <p:sp>
            <p:nvSpPr>
              <p:cNvPr id="13337" name="AutoShape 16">
                <a:extLst>
                  <a:ext uri="{FF2B5EF4-FFF2-40B4-BE49-F238E27FC236}">
                    <a16:creationId xmlns:a16="http://schemas.microsoft.com/office/drawing/2014/main" id="{1CB1718C-C53D-4AE9-BF14-EAA5F3AEE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039"/>
                <a:ext cx="454" cy="182"/>
              </a:xfrm>
              <a:prstGeom prst="flowChartAlternateProcess">
                <a:avLst/>
              </a:prstGeom>
              <a:noFill/>
              <a:ln w="2857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0033CC"/>
                    </a:solidFill>
                  </a:rPr>
                  <a:t>开 始</a:t>
                </a:r>
              </a:p>
            </p:txBody>
          </p:sp>
          <p:sp>
            <p:nvSpPr>
              <p:cNvPr id="13338" name="AutoShape 17">
                <a:extLst>
                  <a:ext uri="{FF2B5EF4-FFF2-40B4-BE49-F238E27FC236}">
                    <a16:creationId xmlns:a16="http://schemas.microsoft.com/office/drawing/2014/main" id="{20609087-A356-4071-B5B5-BFF58F106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82"/>
                <a:ext cx="454" cy="182"/>
              </a:xfrm>
              <a:prstGeom prst="flowChartAlternateProcess">
                <a:avLst/>
              </a:prstGeom>
              <a:noFill/>
              <a:ln w="2857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>
                    <a:solidFill>
                      <a:srgbClr val="0033CC"/>
                    </a:solidFill>
                  </a:rPr>
                  <a:t>结 束</a:t>
                </a:r>
              </a:p>
            </p:txBody>
          </p:sp>
          <p:sp>
            <p:nvSpPr>
              <p:cNvPr id="13339" name="Line 18">
                <a:extLst>
                  <a:ext uri="{FF2B5EF4-FFF2-40B4-BE49-F238E27FC236}">
                    <a16:creationId xmlns:a16="http://schemas.microsoft.com/office/drawing/2014/main" id="{C05F0CBF-D3C2-412A-82B7-947DC03BD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1028"/>
                <a:ext cx="0" cy="498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0" name="Line 19">
                <a:extLst>
                  <a:ext uri="{FF2B5EF4-FFF2-40B4-BE49-F238E27FC236}">
                    <a16:creationId xmlns:a16="http://schemas.microsoft.com/office/drawing/2014/main" id="{C44B36F1-98EA-45E0-9A73-8D6C6901D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" y="1310"/>
                <a:ext cx="0" cy="59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Line 20">
                <a:extLst>
                  <a:ext uri="{FF2B5EF4-FFF2-40B4-BE49-F238E27FC236}">
                    <a16:creationId xmlns:a16="http://schemas.microsoft.com/office/drawing/2014/main" id="{03101469-E567-4538-BDE8-8A8014625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8" y="1295"/>
                <a:ext cx="363" cy="24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2" name="Line 21">
                <a:extLst>
                  <a:ext uri="{FF2B5EF4-FFF2-40B4-BE49-F238E27FC236}">
                    <a16:creationId xmlns:a16="http://schemas.microsoft.com/office/drawing/2014/main" id="{5D02A774-9540-49C4-8423-4DE7327F0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1719"/>
                <a:ext cx="363" cy="18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3" name="AutoShape 22">
                <a:extLst>
                  <a:ext uri="{FF2B5EF4-FFF2-40B4-BE49-F238E27FC236}">
                    <a16:creationId xmlns:a16="http://schemas.microsoft.com/office/drawing/2014/main" id="{C847CCB1-502C-4011-96B4-15E4D5876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1265"/>
                <a:ext cx="227" cy="680"/>
              </a:xfrm>
              <a:prstGeom prst="flowChartAlternate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400">
                    <a:solidFill>
                      <a:srgbClr val="0066FF"/>
                    </a:solidFill>
                  </a:rPr>
                  <a:t>主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400">
                    <a:solidFill>
                      <a:srgbClr val="0066FF"/>
                    </a:solidFill>
                  </a:rPr>
                  <a:t>线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400">
                    <a:solidFill>
                      <a:srgbClr val="0066FF"/>
                    </a:solidFill>
                  </a:rPr>
                  <a:t>程</a:t>
                </a:r>
              </a:p>
            </p:txBody>
          </p:sp>
          <p:sp>
            <p:nvSpPr>
              <p:cNvPr id="13344" name="AutoShape 23">
                <a:extLst>
                  <a:ext uri="{FF2B5EF4-FFF2-40B4-BE49-F238E27FC236}">
                    <a16:creationId xmlns:a16="http://schemas.microsoft.com/office/drawing/2014/main" id="{9F460D32-8347-4601-90BF-C3C09E4C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1234"/>
                <a:ext cx="227" cy="680"/>
              </a:xfrm>
              <a:prstGeom prst="flowChartAlternateProcess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Bef>
                    <a:spcPct val="15000"/>
                  </a:spcBef>
                  <a:buClr>
                    <a:srgbClr val="CC0099"/>
                  </a:buClr>
                  <a:buFont typeface="Wingdings" panose="05000000000000000000" pitchFamily="2" charset="2"/>
                  <a:buChar char="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10000"/>
                  </a:lnSpc>
                  <a:spcBef>
                    <a:spcPct val="15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10000"/>
                  </a:lnSpc>
                  <a:spcBef>
                    <a:spcPct val="15000"/>
                  </a:spcBef>
                  <a:buClr>
                    <a:schemeClr val="tx1"/>
                  </a:buClr>
                  <a:buChar char="•"/>
                  <a:defRPr sz="2400">
                    <a:solidFill>
                      <a:srgbClr val="080808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>
                    <a:solidFill>
                      <a:srgbClr val="FF0066"/>
                    </a:solidFill>
                  </a:rPr>
                  <a:t>函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>
                    <a:solidFill>
                      <a:srgbClr val="FF0066"/>
                    </a:solidFill>
                  </a:rPr>
                  <a:t>数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>
                    <a:solidFill>
                      <a:srgbClr val="FF0066"/>
                    </a:solidFill>
                  </a:rPr>
                  <a:t>调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600">
                    <a:solidFill>
                      <a:srgbClr val="FF0066"/>
                    </a:solidFill>
                  </a:rPr>
                  <a:t>用</a:t>
                </a:r>
              </a:p>
            </p:txBody>
          </p:sp>
        </p:grpSp>
        <p:sp>
          <p:nvSpPr>
            <p:cNvPr id="13334" name="Rectangle 45">
              <a:extLst>
                <a:ext uri="{FF2B5EF4-FFF2-40B4-BE49-F238E27FC236}">
                  <a16:creationId xmlns:a16="http://schemas.microsoft.com/office/drawing/2014/main" id="{44B58295-75D0-45B0-A405-6EF2EDC07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630"/>
              <a:ext cx="1316" cy="1724"/>
            </a:xfrm>
            <a:prstGeom prst="rect">
              <a:avLst/>
            </a:prstGeom>
            <a:noFill/>
            <a:ln w="28575" cap="rnd" algn="ctr">
              <a:solidFill>
                <a:srgbClr val="0066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97080" name="Group 56">
            <a:extLst>
              <a:ext uri="{FF2B5EF4-FFF2-40B4-BE49-F238E27FC236}">
                <a16:creationId xmlns:a16="http://schemas.microsoft.com/office/drawing/2014/main" id="{82C8675B-BF1F-469D-B4A4-748B0A9893A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000125"/>
            <a:ext cx="2592388" cy="2736850"/>
            <a:chOff x="3515" y="630"/>
            <a:chExt cx="1633" cy="1724"/>
          </a:xfrm>
        </p:grpSpPr>
        <p:sp>
          <p:nvSpPr>
            <p:cNvPr id="13320" name="Rectangle 55">
              <a:extLst>
                <a:ext uri="{FF2B5EF4-FFF2-40B4-BE49-F238E27FC236}">
                  <a16:creationId xmlns:a16="http://schemas.microsoft.com/office/drawing/2014/main" id="{BA5992C5-A9D2-48EB-802D-D96B753B3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648"/>
              <a:ext cx="1543" cy="1633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FFFFFF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21" name="Line 26">
              <a:extLst>
                <a:ext uri="{FF2B5EF4-FFF2-40B4-BE49-F238E27FC236}">
                  <a16:creationId xmlns:a16="http://schemas.microsoft.com/office/drawing/2014/main" id="{DE430026-BEFF-4A72-9E05-592F739E8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025"/>
              <a:ext cx="0" cy="1043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AutoShape 27">
              <a:extLst>
                <a:ext uri="{FF2B5EF4-FFF2-40B4-BE49-F238E27FC236}">
                  <a16:creationId xmlns:a16="http://schemas.microsoft.com/office/drawing/2014/main" id="{6AE096FF-CB38-4BEF-9AF6-64A46CD60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676"/>
              <a:ext cx="998" cy="228"/>
            </a:xfrm>
            <a:prstGeom prst="flowChartAlternate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</a:rPr>
                <a:t>多线程程序</a:t>
              </a:r>
            </a:p>
          </p:txBody>
        </p:sp>
        <p:sp>
          <p:nvSpPr>
            <p:cNvPr id="13323" name="AutoShape 28">
              <a:extLst>
                <a:ext uri="{FF2B5EF4-FFF2-40B4-BE49-F238E27FC236}">
                  <a16:creationId xmlns:a16="http://schemas.microsoft.com/office/drawing/2014/main" id="{9BECA8BE-E88C-4AAD-91A7-E5AE62222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1040"/>
              <a:ext cx="454" cy="182"/>
            </a:xfrm>
            <a:prstGeom prst="flowChartAlternateProcess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33CC"/>
                  </a:solidFill>
                </a:rPr>
                <a:t>开 始</a:t>
              </a:r>
            </a:p>
          </p:txBody>
        </p:sp>
        <p:sp>
          <p:nvSpPr>
            <p:cNvPr id="13324" name="AutoShape 29">
              <a:extLst>
                <a:ext uri="{FF2B5EF4-FFF2-40B4-BE49-F238E27FC236}">
                  <a16:creationId xmlns:a16="http://schemas.microsoft.com/office/drawing/2014/main" id="{076DB42C-09F5-4952-8C03-FE417DD9E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083"/>
              <a:ext cx="454" cy="182"/>
            </a:xfrm>
            <a:prstGeom prst="flowChartAlternateProcess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033CC"/>
                  </a:solidFill>
                </a:rPr>
                <a:t>结 束</a:t>
              </a:r>
            </a:p>
          </p:txBody>
        </p:sp>
        <p:sp>
          <p:nvSpPr>
            <p:cNvPr id="13325" name="Line 31">
              <a:extLst>
                <a:ext uri="{FF2B5EF4-FFF2-40B4-BE49-F238E27FC236}">
                  <a16:creationId xmlns:a16="http://schemas.microsoft.com/office/drawing/2014/main" id="{579F1BE8-FC58-4B03-B2FC-30DD378E6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1394"/>
              <a:ext cx="0" cy="499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AutoShape 34">
              <a:extLst>
                <a:ext uri="{FF2B5EF4-FFF2-40B4-BE49-F238E27FC236}">
                  <a16:creationId xmlns:a16="http://schemas.microsoft.com/office/drawing/2014/main" id="{6B9E93AB-A59E-40A4-A0FB-D4034096E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039"/>
              <a:ext cx="454" cy="136"/>
            </a:xfrm>
            <a:prstGeom prst="flowChartAlternate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 dirty="0">
                  <a:solidFill>
                    <a:srgbClr val="0066FF"/>
                  </a:solidFill>
                </a:rPr>
                <a:t>主线程</a:t>
              </a:r>
            </a:p>
          </p:txBody>
        </p:sp>
        <p:sp>
          <p:nvSpPr>
            <p:cNvPr id="13327" name="Line 36">
              <a:extLst>
                <a:ext uri="{FF2B5EF4-FFF2-40B4-BE49-F238E27FC236}">
                  <a16:creationId xmlns:a16="http://schemas.microsoft.com/office/drawing/2014/main" id="{7D0B31D9-5438-4473-96F4-96B2E954E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0" y="1401"/>
              <a:ext cx="271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AutoShape 37">
              <a:extLst>
                <a:ext uri="{FF2B5EF4-FFF2-40B4-BE49-F238E27FC236}">
                  <a16:creationId xmlns:a16="http://schemas.microsoft.com/office/drawing/2014/main" id="{0378280E-DC37-40FB-8DFF-6CFA82835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447"/>
              <a:ext cx="454" cy="136"/>
            </a:xfrm>
            <a:prstGeom prst="flowChartAlternate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FF0066"/>
                  </a:solidFill>
                </a:rPr>
                <a:t>子线程</a:t>
              </a:r>
              <a:r>
                <a:rPr lang="en-US" altLang="zh-CN" sz="1600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13329" name="Line 39">
              <a:extLst>
                <a:ext uri="{FF2B5EF4-FFF2-40B4-BE49-F238E27FC236}">
                  <a16:creationId xmlns:a16="http://schemas.microsoft.com/office/drawing/2014/main" id="{F8CE646E-AD41-4D0E-8CAE-B4696FCC9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2" y="1492"/>
              <a:ext cx="27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40">
              <a:extLst>
                <a:ext uri="{FF2B5EF4-FFF2-40B4-BE49-F238E27FC236}">
                  <a16:creationId xmlns:a16="http://schemas.microsoft.com/office/drawing/2014/main" id="{47B7804B-4BD1-42C2-8628-1BFB6D455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485"/>
              <a:ext cx="0" cy="72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AutoShape 41">
              <a:extLst>
                <a:ext uri="{FF2B5EF4-FFF2-40B4-BE49-F238E27FC236}">
                  <a16:creationId xmlns:a16="http://schemas.microsoft.com/office/drawing/2014/main" id="{BFE42183-F778-4573-97A4-12CF68484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628"/>
              <a:ext cx="454" cy="136"/>
            </a:xfrm>
            <a:prstGeom prst="flowChartAlternate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00">
                  <a:solidFill>
                    <a:srgbClr val="009900"/>
                  </a:solidFill>
                </a:rPr>
                <a:t>子线程</a:t>
              </a:r>
              <a:r>
                <a:rPr lang="en-US" altLang="zh-CN" sz="1600">
                  <a:solidFill>
                    <a:srgbClr val="009900"/>
                  </a:solidFill>
                </a:rPr>
                <a:t>2</a:t>
              </a:r>
            </a:p>
          </p:txBody>
        </p:sp>
        <p:sp>
          <p:nvSpPr>
            <p:cNvPr id="13332" name="Rectangle 46">
              <a:extLst>
                <a:ext uri="{FF2B5EF4-FFF2-40B4-BE49-F238E27FC236}">
                  <a16:creationId xmlns:a16="http://schemas.microsoft.com/office/drawing/2014/main" id="{14EC0742-67CD-44E8-A2CF-4E3448292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630"/>
              <a:ext cx="1633" cy="1724"/>
            </a:xfrm>
            <a:prstGeom prst="rect">
              <a:avLst/>
            </a:prstGeom>
            <a:noFill/>
            <a:ln w="28575" cap="rnd" algn="ctr">
              <a:solidFill>
                <a:srgbClr val="0066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897074" name="Text Box 50">
            <a:extLst>
              <a:ext uri="{FF2B5EF4-FFF2-40B4-BE49-F238E27FC236}">
                <a16:creationId xmlns:a16="http://schemas.microsoft.com/office/drawing/2014/main" id="{2EFF554E-2B89-4A7F-8292-6E427E90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40200"/>
            <a:ext cx="8424862" cy="1645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66FF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线    程：是一个</a:t>
            </a:r>
            <a:r>
              <a:rPr lang="zh-CN" altLang="en-US" sz="2800" dirty="0">
                <a:solidFill>
                  <a:srgbClr val="FF0000"/>
                </a:solidFill>
              </a:rPr>
              <a:t>程序内部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顺序控制流</a:t>
            </a:r>
          </a:p>
          <a:p>
            <a:pPr eaLnBrk="1" hangingPunct="1"/>
            <a:r>
              <a:rPr lang="zh-CN" altLang="en-US" sz="2800" dirty="0"/>
              <a:t>多线程：</a:t>
            </a:r>
          </a:p>
          <a:p>
            <a:pPr lvl="1" eaLnBrk="1" hangingPunct="1">
              <a:lnSpc>
                <a:spcPct val="120000"/>
              </a:lnSpc>
              <a:buClr>
                <a:srgbClr val="99CCFF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 在同一应用程序中有多个顺序控制流 </a:t>
            </a:r>
            <a:r>
              <a:rPr lang="zh-CN" altLang="en-US" dirty="0">
                <a:solidFill>
                  <a:srgbClr val="0033CC"/>
                </a:solidFill>
              </a:rPr>
              <a:t>“同时”</a:t>
            </a:r>
            <a:r>
              <a:rPr lang="zh-CN" altLang="en-US" dirty="0"/>
              <a:t> 执行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7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7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7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7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7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7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9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97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97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B27C87B-D3FA-49C4-8DA0-AA4347509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多线程的动机</a:t>
            </a:r>
          </a:p>
        </p:txBody>
      </p:sp>
      <p:sp>
        <p:nvSpPr>
          <p:cNvPr id="1026051" name="Rectangle 3">
            <a:extLst>
              <a:ext uri="{FF2B5EF4-FFF2-40B4-BE49-F238E27FC236}">
                <a16:creationId xmlns:a16="http://schemas.microsoft.com/office/drawing/2014/main" id="{5B3770ED-31E4-43AD-93ED-051D5C1CF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801688"/>
            <a:ext cx="8675687" cy="595788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spcAft>
                <a:spcPct val="40000"/>
              </a:spcAft>
              <a:buFont typeface="Arial Unicode MS" pitchFamily="34" charset="-122"/>
              <a:buChar char="✔"/>
              <a:defRPr/>
            </a:pPr>
            <a:r>
              <a:rPr lang="zh-CN" altLang="en-US" sz="2800"/>
              <a:t>采用多线程技术的 </a:t>
            </a:r>
            <a:r>
              <a:rPr lang="zh-CN" altLang="en-US" sz="3600" b="1">
                <a:solidFill>
                  <a:srgbClr val="FF0000"/>
                </a:solidFill>
              </a:rPr>
              <a:t>动 机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spcAft>
                <a:spcPct val="40000"/>
              </a:spcAft>
              <a:defRPr/>
            </a:pPr>
            <a:r>
              <a:rPr lang="zh-CN" altLang="en-US" sz="3200">
                <a:solidFill>
                  <a:srgbClr val="0033CC"/>
                </a:solidFill>
              </a:rPr>
              <a:t>问  题</a:t>
            </a:r>
            <a:r>
              <a:rPr lang="zh-CN" altLang="en-US" sz="2800"/>
              <a:t>： </a:t>
            </a:r>
            <a:r>
              <a:rPr lang="zh-CN" altLang="en-US"/>
              <a:t>程序的某部分</a:t>
            </a:r>
            <a:r>
              <a:rPr lang="zh-CN" altLang="en-US">
                <a:solidFill>
                  <a:srgbClr val="FF0000"/>
                </a:solidFill>
              </a:rPr>
              <a:t>与特定的</a:t>
            </a:r>
            <a:r>
              <a:rPr lang="zh-CN" altLang="en-US" sz="28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事件</a:t>
            </a:r>
            <a:r>
              <a:rPr lang="zh-CN" altLang="en-US">
                <a:solidFill>
                  <a:srgbClr val="FF0000"/>
                </a:solidFill>
              </a:rPr>
              <a:t>或</a:t>
            </a:r>
            <a:r>
              <a:rPr lang="zh-CN" altLang="en-US" sz="28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资源</a:t>
            </a:r>
            <a:r>
              <a:rPr lang="zh-CN" altLang="en-US">
                <a:solidFill>
                  <a:srgbClr val="FF0000"/>
                </a:solidFill>
              </a:rPr>
              <a:t>联系在</a:t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zh-CN" altLang="en-US">
                <a:solidFill>
                  <a:srgbClr val="FF0000"/>
                </a:solidFill>
              </a:rPr>
              <a:t>一起</a:t>
            </a:r>
            <a:r>
              <a:rPr lang="zh-CN" altLang="en-US"/>
              <a:t>，而设计者不想让这种联系阻碍程序其余部分运行</a:t>
            </a:r>
          </a:p>
          <a:p>
            <a:pPr lvl="1" eaLnBrk="1" hangingPunct="1">
              <a:lnSpc>
                <a:spcPct val="105000"/>
              </a:lnSpc>
              <a:spcBef>
                <a:spcPct val="0"/>
              </a:spcBef>
              <a:spcAft>
                <a:spcPct val="40000"/>
              </a:spcAft>
              <a:defRPr/>
            </a:pPr>
            <a:r>
              <a:rPr lang="zh-CN" altLang="en-US" sz="3200">
                <a:solidFill>
                  <a:srgbClr val="0033CC"/>
                </a:solidFill>
              </a:rPr>
              <a:t>解  决</a:t>
            </a:r>
            <a:r>
              <a:rPr lang="zh-CN" altLang="en-US" sz="2800"/>
              <a:t>：</a:t>
            </a:r>
            <a:r>
              <a:rPr lang="zh-CN" altLang="en-US"/>
              <a:t>创建一个与事件或资源关联的线程，并且让此线程</a:t>
            </a:r>
            <a:r>
              <a:rPr lang="zh-CN" altLang="en-US" sz="2800" b="1">
                <a:solidFill>
                  <a:srgbClr val="FF0000"/>
                </a:solidFill>
              </a:rPr>
              <a:t>独立</a:t>
            </a:r>
            <a:r>
              <a:rPr lang="zh-CN" altLang="en-US"/>
              <a:t>于主线程运行。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40000"/>
              </a:spcAft>
              <a:defRPr/>
            </a:pPr>
            <a:r>
              <a:rPr lang="zh-CN" altLang="en-US" sz="2800">
                <a:latin typeface="黑体" pitchFamily="2" charset="-122"/>
              </a:rPr>
              <a:t>一个程序在其执行过程中，</a:t>
            </a:r>
            <a:r>
              <a:rPr lang="zh-CN" altLang="en-US" sz="2800" b="1">
                <a:solidFill>
                  <a:srgbClr val="0066FF"/>
                </a:solidFill>
                <a:latin typeface="黑体" pitchFamily="2" charset="-122"/>
              </a:rPr>
              <a:t>可以</a:t>
            </a:r>
            <a:r>
              <a:rPr lang="zh-CN" altLang="en-US" sz="2800">
                <a:latin typeface="黑体" pitchFamily="2" charset="-122"/>
              </a:rPr>
              <a:t>产生多个线程，</a:t>
            </a:r>
            <a:r>
              <a:rPr lang="zh-CN" altLang="en-US" sz="2800" b="1">
                <a:solidFill>
                  <a:srgbClr val="FF0066"/>
                </a:solidFill>
                <a:latin typeface="黑体" pitchFamily="2" charset="-122"/>
              </a:rPr>
              <a:t>形成多条执行线索。</a:t>
            </a:r>
            <a:r>
              <a:rPr lang="zh-CN" altLang="en-US" sz="2800">
                <a:latin typeface="黑体" pitchFamily="2" charset="-122"/>
              </a:rPr>
              <a:t>每条线程，有产生、存在和消亡的过程。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40000"/>
              </a:spcAft>
              <a:defRPr/>
            </a:pPr>
            <a:r>
              <a:rPr lang="zh-CN" altLang="en-US" sz="2800">
                <a:latin typeface="黑体" pitchFamily="2" charset="-122"/>
              </a:rPr>
              <a:t>程序中多个线程，按照自己的执行路线</a:t>
            </a:r>
            <a:r>
              <a:rPr lang="zh-CN" altLang="en-US" sz="2800">
                <a:solidFill>
                  <a:schemeClr val="tx1"/>
                </a:solidFill>
                <a:latin typeface="黑体" pitchFamily="2" charset="-122"/>
              </a:rPr>
              <a:t>并发</a:t>
            </a:r>
            <a:r>
              <a:rPr lang="zh-CN" altLang="en-US" sz="2800">
                <a:latin typeface="黑体" pitchFamily="2" charset="-122"/>
              </a:rPr>
              <a:t>工作，</a:t>
            </a:r>
            <a:br>
              <a:rPr lang="zh-CN" altLang="en-US" sz="2800">
                <a:latin typeface="黑体" pitchFamily="2" charset="-122"/>
              </a:rPr>
            </a:br>
            <a:r>
              <a:rPr lang="zh-CN" altLang="en-US" sz="2800" b="1">
                <a:solidFill>
                  <a:srgbClr val="FF0066"/>
                </a:solidFill>
                <a:latin typeface="黑体" pitchFamily="2" charset="-122"/>
              </a:rPr>
              <a:t>独立</a:t>
            </a:r>
            <a:r>
              <a:rPr lang="zh-CN" altLang="en-US" sz="2800">
                <a:latin typeface="黑体" pitchFamily="2" charset="-122"/>
              </a:rPr>
              <a:t>完成各自的功能，互不干扰。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9EE43FFC-2C15-40A0-9F73-75AB8C851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常用软件分析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353A011-B02E-4191-8FC5-BF34CAA910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7488" y="801688"/>
            <a:ext cx="8712200" cy="7016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目前大多数大型软件都是基于</a:t>
            </a:r>
            <a:r>
              <a:rPr lang="zh-CN" altLang="en-US" sz="2800" b="1">
                <a:solidFill>
                  <a:srgbClr val="0066FF"/>
                </a:solidFill>
                <a:ea typeface="黑体" panose="02010609060101010101" pitchFamily="49" charset="-122"/>
              </a:rPr>
              <a:t>多线程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开发的。</a:t>
            </a:r>
            <a:endParaRPr lang="en-US" altLang="zh-CN" sz="280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948236" name="Picture 12" descr="Snap1">
            <a:extLst>
              <a:ext uri="{FF2B5EF4-FFF2-40B4-BE49-F238E27FC236}">
                <a16:creationId xmlns:a16="http://schemas.microsoft.com/office/drawing/2014/main" id="{25C0D8DB-9EB9-4068-9923-A62C1E813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47825"/>
            <a:ext cx="41275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8237" name="Rectangle 13">
            <a:extLst>
              <a:ext uri="{FF2B5EF4-FFF2-40B4-BE49-F238E27FC236}">
                <a16:creationId xmlns:a16="http://schemas.microsoft.com/office/drawing/2014/main" id="{9A26466D-0446-4376-8745-2022679ACA8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00563" y="1719263"/>
            <a:ext cx="4427537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4500" indent="-444500"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09638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</a:rPr>
              <a:t>举  例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rgbClr val="0066FF"/>
                </a:solidFill>
                <a:ea typeface="宋体" panose="02010600030101010101" pitchFamily="2" charset="-122"/>
              </a:rPr>
              <a:t>Windows Media Player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ea typeface="宋体" panose="02010600030101010101" pitchFamily="2" charset="-122"/>
              </a:rPr>
              <a:t>暴风影音</a:t>
            </a:r>
          </a:p>
          <a:p>
            <a:pPr lvl="1" eaLnBrk="1" hangingPunct="1">
              <a:lnSpc>
                <a:spcPct val="14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66FF"/>
                </a:solidFill>
                <a:ea typeface="宋体" panose="02010600030101010101" pitchFamily="2" charset="-122"/>
              </a:rPr>
              <a:t>Winamp</a:t>
            </a:r>
            <a:endParaRPr lang="zh-CN" altLang="en-US">
              <a:solidFill>
                <a:srgbClr val="0066FF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rgbClr val="0066FF"/>
                </a:solidFill>
                <a:ea typeface="宋体" panose="02010600030101010101" pitchFamily="2" charset="-122"/>
              </a:rPr>
              <a:t>Powerpoint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rgbClr val="0066FF"/>
                </a:solidFill>
                <a:ea typeface="宋体" panose="02010600030101010101" pitchFamily="2" charset="-122"/>
              </a:rPr>
              <a:t>QQ</a:t>
            </a:r>
            <a:r>
              <a:rPr lang="zh-CN" altLang="en-US">
                <a:solidFill>
                  <a:srgbClr val="0066FF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66FF"/>
                </a:solidFill>
                <a:ea typeface="宋体" panose="02010600030101010101" pitchFamily="2" charset="-122"/>
              </a:rPr>
              <a:t>MSN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rgbClr val="0066FF"/>
                </a:solidFill>
                <a:ea typeface="宋体" panose="02010600030101010101" pitchFamily="2" charset="-122"/>
              </a:rPr>
              <a:t>游戏（</a:t>
            </a:r>
            <a:r>
              <a:rPr lang="en-US" altLang="zh-CN">
                <a:solidFill>
                  <a:srgbClr val="0066FF"/>
                </a:solidFill>
                <a:ea typeface="宋体" panose="02010600030101010101" pitchFamily="2" charset="-122"/>
              </a:rPr>
              <a:t>CS</a:t>
            </a:r>
            <a:r>
              <a:rPr lang="zh-CN" altLang="en-US">
                <a:solidFill>
                  <a:srgbClr val="0066FF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rgbClr val="0066FF"/>
                </a:solidFill>
                <a:ea typeface="宋体" panose="02010600030101010101" pitchFamily="2" charset="-122"/>
              </a:rPr>
              <a:t>SC</a:t>
            </a:r>
            <a:r>
              <a:rPr lang="zh-CN" altLang="en-US">
                <a:solidFill>
                  <a:srgbClr val="0066FF"/>
                </a:solidFill>
                <a:ea typeface="宋体" panose="02010600030101010101" pitchFamily="2" charset="-122"/>
              </a:rPr>
              <a:t>）</a:t>
            </a:r>
            <a:endParaRPr lang="en-US" altLang="zh-CN">
              <a:solidFill>
                <a:srgbClr val="0066FF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66FF"/>
                </a:solidFill>
                <a:ea typeface="宋体" panose="02010600030101010101" pitchFamily="2" charset="-122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>
            <a:extLst>
              <a:ext uri="{FF2B5EF4-FFF2-40B4-BE49-F238E27FC236}">
                <a16:creationId xmlns:a16="http://schemas.microsoft.com/office/drawing/2014/main" id="{7810E358-65C8-4CC1-A189-450C3AB0F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475" y="134938"/>
            <a:ext cx="4106863" cy="647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目    录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59C2498-A694-4F02-87F4-A78917C8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572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Clr>
                <a:srgbClr val="CC0099"/>
              </a:buClr>
              <a:buFont typeface="Wingdings" panose="05000000000000000000" pitchFamily="2" charset="2"/>
              <a:buChar char="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buClr>
                <a:schemeClr val="tx1"/>
              </a:buClr>
              <a:buChar char="•"/>
              <a:defRPr sz="2400">
                <a:solidFill>
                  <a:srgbClr val="080808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195BA8CE-6096-4372-8024-3CBBFF08F988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2011363"/>
            <a:ext cx="4724400" cy="717550"/>
            <a:chOff x="1356" y="1267"/>
            <a:chExt cx="2976" cy="452"/>
          </a:xfrm>
        </p:grpSpPr>
        <p:sp>
          <p:nvSpPr>
            <p:cNvPr id="1025029" name="AutoShape 5">
              <a:extLst>
                <a:ext uri="{FF2B5EF4-FFF2-40B4-BE49-F238E27FC236}">
                  <a16:creationId xmlns:a16="http://schemas.microsoft.com/office/drawing/2014/main" id="{DDEDFA09-0204-4459-B0AA-988332964A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6" y="1345"/>
              <a:ext cx="2736" cy="3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405" name="AutoShape 6">
              <a:extLst>
                <a:ext uri="{FF2B5EF4-FFF2-40B4-BE49-F238E27FC236}">
                  <a16:creationId xmlns:a16="http://schemas.microsoft.com/office/drawing/2014/main" id="{4EA10330-A566-498B-BCF9-402E2CEF30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1267"/>
              <a:ext cx="432" cy="45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5031" name="Text Box 7">
              <a:extLst>
                <a:ext uri="{FF2B5EF4-FFF2-40B4-BE49-F238E27FC236}">
                  <a16:creationId xmlns:a16="http://schemas.microsoft.com/office/drawing/2014/main" id="{3DA8D97E-1642-46D8-89E3-C66CD774B9E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42" y="1379"/>
              <a:ext cx="2227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线</a:t>
              </a: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en-US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程</a:t>
              </a:r>
              <a:r>
                <a:rPr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 </a:t>
              </a:r>
              <a:r>
                <a:rPr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概  述</a:t>
              </a:r>
            </a:p>
          </p:txBody>
        </p:sp>
        <p:sp>
          <p:nvSpPr>
            <p:cNvPr id="16407" name="Text Box 8">
              <a:extLst>
                <a:ext uri="{FF2B5EF4-FFF2-40B4-BE49-F238E27FC236}">
                  <a16:creationId xmlns:a16="http://schemas.microsoft.com/office/drawing/2014/main" id="{7CB60D35-0030-4442-BDB2-631066E561C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133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6389" name="Group 9">
            <a:extLst>
              <a:ext uri="{FF2B5EF4-FFF2-40B4-BE49-F238E27FC236}">
                <a16:creationId xmlns:a16="http://schemas.microsoft.com/office/drawing/2014/main" id="{52F4A528-1079-414A-9A10-F0E10CCF1CDC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4098925"/>
            <a:ext cx="4724400" cy="717550"/>
            <a:chOff x="1356" y="2854"/>
            <a:chExt cx="2976" cy="452"/>
          </a:xfrm>
        </p:grpSpPr>
        <p:sp>
          <p:nvSpPr>
            <p:cNvPr id="1025034" name="AutoShape 10">
              <a:extLst>
                <a:ext uri="{FF2B5EF4-FFF2-40B4-BE49-F238E27FC236}">
                  <a16:creationId xmlns:a16="http://schemas.microsoft.com/office/drawing/2014/main" id="{FB73B28C-2AAF-469C-A60D-A30F0D4927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28" y="2925"/>
              <a:ext cx="2704" cy="30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6401" name="AutoShape 11">
              <a:extLst>
                <a:ext uri="{FF2B5EF4-FFF2-40B4-BE49-F238E27FC236}">
                  <a16:creationId xmlns:a16="http://schemas.microsoft.com/office/drawing/2014/main" id="{DD23F778-F918-49C3-BDA8-19CE0A9684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2854"/>
              <a:ext cx="432" cy="45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402" name="Text Box 12">
              <a:extLst>
                <a:ext uri="{FF2B5EF4-FFF2-40B4-BE49-F238E27FC236}">
                  <a16:creationId xmlns:a16="http://schemas.microsoft.com/office/drawing/2014/main" id="{F8CD8308-AD3D-43A6-B78B-F8BF99AF5A3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2919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6403" name="Text Box 13">
              <a:extLst>
                <a:ext uri="{FF2B5EF4-FFF2-40B4-BE49-F238E27FC236}">
                  <a16:creationId xmlns:a16="http://schemas.microsoft.com/office/drawing/2014/main" id="{96FC1665-7B7C-4709-9230-8975E2B6FC1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62" y="2954"/>
              <a:ext cx="2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Java</a:t>
              </a:r>
              <a:r>
                <a:rPr lang="zh-CN" altLang="en-US" sz="1800">
                  <a:solidFill>
                    <a:schemeClr val="tx1"/>
                  </a:solidFill>
                </a:rPr>
                <a:t>线程的创建</a:t>
              </a:r>
            </a:p>
          </p:txBody>
        </p:sp>
      </p:grpSp>
      <p:grpSp>
        <p:nvGrpSpPr>
          <p:cNvPr id="1025038" name="Group 14">
            <a:extLst>
              <a:ext uri="{FF2B5EF4-FFF2-40B4-BE49-F238E27FC236}">
                <a16:creationId xmlns:a16="http://schemas.microsoft.com/office/drawing/2014/main" id="{A7E8DE37-2CA4-45FE-BE37-D5287FE98BA3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3090863"/>
            <a:ext cx="4724400" cy="685800"/>
            <a:chOff x="1356" y="1718"/>
            <a:chExt cx="2976" cy="432"/>
          </a:xfrm>
        </p:grpSpPr>
        <p:sp>
          <p:nvSpPr>
            <p:cNvPr id="1025039" name="AutoShape 15">
              <a:extLst>
                <a:ext uri="{FF2B5EF4-FFF2-40B4-BE49-F238E27FC236}">
                  <a16:creationId xmlns:a16="http://schemas.microsoft.com/office/drawing/2014/main" id="{252F9B86-0DF2-4DE0-A6F0-5427F47A37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6" y="1793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397" name="AutoShape 16">
              <a:extLst>
                <a:ext uri="{FF2B5EF4-FFF2-40B4-BE49-F238E27FC236}">
                  <a16:creationId xmlns:a16="http://schemas.microsoft.com/office/drawing/2014/main" id="{C3E8CF0D-B5DA-4E59-977D-E17D9BCFD0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1718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8" name="Text Box 17">
              <a:extLst>
                <a:ext uri="{FF2B5EF4-FFF2-40B4-BE49-F238E27FC236}">
                  <a16:creationId xmlns:a16="http://schemas.microsoft.com/office/drawing/2014/main" id="{2C92EE07-3383-4DD6-B799-BE6B6798288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40" y="1828"/>
              <a:ext cx="22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</a:rPr>
                <a:t>Java</a:t>
              </a:r>
              <a:r>
                <a:rPr lang="zh-CN" altLang="en-US" sz="1800">
                  <a:solidFill>
                    <a:srgbClr val="000000"/>
                  </a:solidFill>
                </a:rPr>
                <a:t>线程的状态</a:t>
              </a:r>
              <a:endParaRPr lang="en-US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6399" name="Text Box 18">
              <a:extLst>
                <a:ext uri="{FF2B5EF4-FFF2-40B4-BE49-F238E27FC236}">
                  <a16:creationId xmlns:a16="http://schemas.microsoft.com/office/drawing/2014/main" id="{BA10ACB3-A01B-4173-80A3-013A965D823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178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6391" name="Group 19">
            <a:extLst>
              <a:ext uri="{FF2B5EF4-FFF2-40B4-BE49-F238E27FC236}">
                <a16:creationId xmlns:a16="http://schemas.microsoft.com/office/drawing/2014/main" id="{0FE6C1D0-6DF7-42CC-8369-37A3CD7B5B5B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5103813"/>
            <a:ext cx="4724400" cy="719137"/>
            <a:chOff x="1356" y="3396"/>
            <a:chExt cx="2976" cy="453"/>
          </a:xfrm>
        </p:grpSpPr>
        <p:sp>
          <p:nvSpPr>
            <p:cNvPr id="1025044" name="AutoShape 20">
              <a:extLst>
                <a:ext uri="{FF2B5EF4-FFF2-40B4-BE49-F238E27FC236}">
                  <a16:creationId xmlns:a16="http://schemas.microsoft.com/office/drawing/2014/main" id="{5539CFB4-D405-4E66-BD37-98D6CA88E9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596" y="3475"/>
              <a:ext cx="2736" cy="30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393" name="AutoShape 21">
              <a:extLst>
                <a:ext uri="{FF2B5EF4-FFF2-40B4-BE49-F238E27FC236}">
                  <a16:creationId xmlns:a16="http://schemas.microsoft.com/office/drawing/2014/main" id="{AE0F60A5-5F24-4DB0-A9D3-8C3A26D27F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356" y="3396"/>
              <a:ext cx="432" cy="4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4" name="Text Box 22">
              <a:extLst>
                <a:ext uri="{FF2B5EF4-FFF2-40B4-BE49-F238E27FC236}">
                  <a16:creationId xmlns:a16="http://schemas.microsoft.com/office/drawing/2014/main" id="{A72F705F-44EB-402A-A5FD-1765A0F3005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752" y="3503"/>
              <a:ext cx="22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</a:rPr>
                <a:t>多线程的互斥和同步</a:t>
              </a:r>
            </a:p>
          </p:txBody>
        </p:sp>
        <p:sp>
          <p:nvSpPr>
            <p:cNvPr id="16395" name="Text Box 23">
              <a:extLst>
                <a:ext uri="{FF2B5EF4-FFF2-40B4-BE49-F238E27FC236}">
                  <a16:creationId xmlns:a16="http://schemas.microsoft.com/office/drawing/2014/main" id="{D644CB89-BFDF-479C-99D4-6549CC2B95A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3" y="3461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Clr>
                  <a:srgbClr val="CC0099"/>
                </a:buClr>
                <a:buFont typeface="Wingdings" panose="05000000000000000000" pitchFamily="2" charset="2"/>
                <a:buChar char="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buClr>
                  <a:schemeClr val="tx1"/>
                </a:buClr>
                <a:buChar char="•"/>
                <a:defRPr sz="2400">
                  <a:solidFill>
                    <a:srgbClr val="080808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50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50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第十章  多线程程序设计&amp;quot;&quot;/&gt;&lt;property id=&quot;20307&quot; value=&quot;288&quot;/&gt;&lt;/object&gt;&lt;object type=&quot;3&quot; unique_id=&quot;10005&quot;&gt;&lt;property id=&quot;20148&quot; value=&quot;5&quot;/&gt;&lt;property id=&quot;20300&quot; value=&quot;Slide 2 - &amp;quot;目    录&amp;quot;&quot;/&gt;&lt;property id=&quot;20307&quot; value=&quot;431&quot;/&gt;&lt;/object&gt;&lt;object type=&quot;3&quot; unique_id=&quot;10006&quot;&gt;&lt;property id=&quot;20148&quot; value=&quot;5&quot;/&gt;&lt;property id=&quot;20300&quot; value=&quot;Slide 3 - &amp;quot;线程&amp;quot;&quot;/&gt;&lt;property id=&quot;20307&quot; value=&quot;432&quot;/&gt;&lt;/object&gt;&lt;object type=&quot;3&quot; unique_id=&quot;10007&quot;&gt;&lt;property id=&quot;20148&quot; value=&quot;5&quot;/&gt;&lt;property id=&quot;20300&quot; value=&quot;Slide 4 - &amp;quot;线程之例&amp;quot;&quot;/&gt;&lt;property id=&quot;20307&quot; value=&quot;436&quot;/&gt;&lt;/object&gt;&lt;object type=&quot;3&quot; unique_id=&quot;10008&quot;&gt;&lt;property id=&quot;20148&quot; value=&quot;5&quot;/&gt;&lt;property id=&quot;20300&quot; value=&quot;Slide 5 - &amp;quot;Java的多线程&amp;quot;&quot;/&gt;&lt;property id=&quot;20307&quot; value=&quot;435&quot;/&gt;&lt;/object&gt;&lt;object type=&quot;3&quot; unique_id=&quot;10009&quot;&gt;&lt;property id=&quot;20148&quot; value=&quot;5&quot;/&gt;&lt;property id=&quot;20300&quot; value=&quot;Slide 6 - &amp;quot;Java程序的执行与线程&amp;quot;&quot;/&gt;&lt;property id=&quot;20307&quot; value=&quot;433&quot;/&gt;&lt;/object&gt;&lt;object type=&quot;3&quot; unique_id=&quot;10010&quot;&gt;&lt;property id=&quot;20148&quot; value=&quot;5&quot;/&gt;&lt;property id=&quot;20300&quot; value=&quot;Slide 7 - &amp;quot;线程的状态&amp;quot;&quot;/&gt;&lt;property id=&quot;20307&quot; value=&quot;437&quot;/&gt;&lt;/object&gt;&lt;object type=&quot;3&quot; unique_id=&quot;10011&quot;&gt;&lt;property id=&quot;20148&quot; value=&quot;5&quot;/&gt;&lt;property id=&quot;20300&quot; value=&quot;Slide 8 - &amp;quot;线程的状态&amp;quot;&quot;/&gt;&lt;property id=&quot;20307&quot; value=&quot;438&quot;/&gt;&lt;/object&gt;&lt;object type=&quot;3&quot; unique_id=&quot;10012&quot;&gt;&lt;property id=&quot;20148&quot; value=&quot;5&quot;/&gt;&lt;property id=&quot;20300&quot; value=&quot;Slide 9 - &amp;quot;目    录&amp;quot;&quot;/&gt;&lt;property id=&quot;20307&quot; value=&quot;456&quot;/&gt;&lt;/object&gt;&lt;object type=&quot;3&quot; unique_id=&quot;10013&quot;&gt;&lt;property id=&quot;20148&quot; value=&quot;5&quot;/&gt;&lt;property id=&quot;20300&quot; value=&quot;Slide 10 - &amp;quot;创建线程&amp;quot;&quot;/&gt;&lt;property id=&quot;20307&quot; value=&quot;440&quot;/&gt;&lt;/object&gt;&lt;object type=&quot;3&quot; unique_id=&quot;10014&quot;&gt;&lt;property id=&quot;20148&quot; value=&quot;5&quot;/&gt;&lt;property id=&quot;20300&quot; value=&quot;Slide 11&quot;/&gt;&lt;property id=&quot;20307&quot; value=&quot;448&quot;/&gt;&lt;/object&gt;&lt;object type=&quot;3&quot; unique_id=&quot;10015&quot;&gt;&lt;property id=&quot;20148&quot; value=&quot;5&quot;/&gt;&lt;property id=&quot;20300&quot; value=&quot;Slide 12 - &amp;quot;创建线程方法一&amp;quot;&quot;/&gt;&lt;property id=&quot;20307&quot; value=&quot;441&quot;/&gt;&lt;/object&gt;&lt;object type=&quot;3&quot; unique_id=&quot;10016&quot;&gt;&lt;property id=&quot;20148&quot; value=&quot;5&quot;/&gt;&lt;property id=&quot;20300&quot; value=&quot;Slide 13 - &amp;quot;通过Thread类实现多线程&amp;quot;&quot;/&gt;&lt;property id=&quot;20307&quot; value=&quot;442&quot;/&gt;&lt;/object&gt;&lt;object type=&quot;3&quot; unique_id=&quot;10017&quot;&gt;&lt;property id=&quot;20148&quot; value=&quot;5&quot;/&gt;&lt;property id=&quot;20300&quot; value=&quot;Slide 14 - &amp;quot;创建线程方法二&amp;quot;&quot;/&gt;&lt;property id=&quot;20307&quot; value=&quot;444&quot;/&gt;&lt;/object&gt;&lt;object type=&quot;3&quot; unique_id=&quot;10018&quot;&gt;&lt;property id=&quot;20148&quot; value=&quot;5&quot;/&gt;&lt;property id=&quot;20300&quot; value=&quot;Slide 15 - &amp;quot;通过Runable接口实现多线程&amp;quot;&quot;/&gt;&lt;property id=&quot;20307&quot; value=&quot;445&quot;/&gt;&lt;/object&gt;&lt;object type=&quot;3&quot; unique_id=&quot;10019&quot;&gt;&lt;property id=&quot;20148&quot; value=&quot;5&quot;/&gt;&lt;property id=&quot;20300&quot; value=&quot;Slide 16 - &amp;quot;Thread类的一些常用方法&amp;quot;&quot;/&gt;&lt;property id=&quot;20307&quot; value=&quot;447&quot;/&gt;&lt;/object&gt;&lt;object type=&quot;3&quot; unique_id=&quot;10020&quot;&gt;&lt;property id=&quot;20148&quot; value=&quot;5&quot;/&gt;&lt;property id=&quot;20300&quot; value=&quot;Slide 17 - &amp;quot;Thread类的一些常用方法&amp;quot;&quot;/&gt;&lt;property id=&quot;20307&quot; value=&quot;455&quot;/&gt;&lt;/object&gt;&lt;object type=&quot;3&quot; unique_id=&quot;10021&quot;&gt;&lt;property id=&quot;20148&quot; value=&quot;5&quot;/&gt;&lt;property id=&quot;20300&quot; value=&quot;Slide 18 - &amp;quot;线程的调度策略&amp;quot;&quot;/&gt;&lt;property id=&quot;20307&quot; value=&quot;446&quot;/&gt;&lt;/object&gt;&lt;object type=&quot;3&quot; unique_id=&quot;10022&quot;&gt;&lt;property id=&quot;20148&quot; value=&quot;5&quot;/&gt;&lt;property id=&quot;20300&quot; value=&quot;Slide 19 - &amp;quot;目    录&amp;quot;&quot;/&gt;&lt;property id=&quot;20307&quot; value=&quot;457&quot;/&gt;&lt;/object&gt;&lt;object type=&quot;3&quot; unique_id=&quot;10023&quot;&gt;&lt;property id=&quot;20148&quot; value=&quot;5&quot;/&gt;&lt;property id=&quot;20300&quot; value=&quot;Slide 20 - &amp;quot;线程并发引起的不确定性 &amp;quot;&quot;/&gt;&lt;property id=&quot;20307&quot; value=&quot;451&quot;/&gt;&lt;/object&gt;&lt;object type=&quot;3&quot; unique_id=&quot;10024&quot;&gt;&lt;property id=&quot;20148&quot; value=&quot;5&quot;/&gt;&lt;property id=&quot;20300&quot; value=&quot;Slide 21 - &amp;quot;多线程间的关系&amp;quot;&quot;/&gt;&lt;property id=&quot;20307&quot; value=&quot;449&quot;/&gt;&lt;/object&gt;&lt;object type=&quot;3&quot; unique_id=&quot;10025&quot;&gt;&lt;property id=&quot;20148&quot; value=&quot;5&quot;/&gt;&lt;property id=&quot;20300&quot; value=&quot;Slide 22 - &amp;quot;多线程互斥的实现&amp;quot;&quot;/&gt;&lt;property id=&quot;20307&quot; value=&quot;454&quot;/&gt;&lt;/object&gt;&lt;object type=&quot;3&quot; unique_id=&quot;10026&quot;&gt;&lt;property id=&quot;20148&quot; value=&quot;5&quot;/&gt;&lt;property id=&quot;20300&quot; value=&quot;Slide 23 - &amp;quot;线程互斥之例&amp;quot;&quot;/&gt;&lt;property id=&quot;20307&quot; value=&quot;453&quot;/&gt;&lt;/object&gt;&lt;object type=&quot;3&quot; unique_id=&quot;10027&quot;&gt;&lt;property id=&quot;20148&quot; value=&quot;5&quot;/&gt;&lt;property id=&quot;20300&quot; value=&quot;Slide 24 - &amp;quot;经典同步 - 生产者消费者问题&amp;quot;&quot;/&gt;&lt;property id=&quot;20307&quot; value=&quot;460&quot;/&gt;&lt;/object&gt;&lt;object type=&quot;3&quot; unique_id=&quot;10028&quot;&gt;&lt;property id=&quot;20148&quot; value=&quot;5&quot;/&gt;&lt;property id=&quot;20300&quot; value=&quot;Slide 25 - &amp;quot;线程的阻塞状态&amp;quot;&quot;/&gt;&lt;property id=&quot;20307&quot; value=&quot;459&quot;/&gt;&lt;/object&gt;&lt;object type=&quot;3&quot; unique_id=&quot;10029&quot;&gt;&lt;property id=&quot;20148&quot; value=&quot;5&quot;/&gt;&lt;property id=&quot;20300&quot; value=&quot;Slide 26 - &amp;quot;wait()、notify 和notifyAll()方法&amp;quot;&quot;/&gt;&lt;property id=&quot;20307&quot; value=&quot;461&quot;/&gt;&lt;/object&gt;&lt;object type=&quot;3&quot; unique_id=&quot;10030&quot;&gt;&lt;property id=&quot;20148&quot; value=&quot;5&quot;/&gt;&lt;property id=&quot;20300&quot; value=&quot;Slide 27 - &amp;quot;生产者消费者问题之例&amp;quot;&quot;/&gt;&lt;property id=&quot;20307&quot; value=&quot;462&quot;/&gt;&lt;/object&gt;&lt;object type=&quot;3&quot; unique_id=&quot;10031&quot;&gt;&lt;property id=&quot;20148&quot; value=&quot;5&quot;/&gt;&lt;property id=&quot;20300&quot; value=&quot;Slide 28 - &amp;quot;yield(), sleep(), wait()&amp;quot;&quot;/&gt;&lt;property id=&quot;20307&quot; value=&quot;463&quot;/&gt;&lt;/object&gt;&lt;object type=&quot;3&quot; unique_id=&quot;10032&quot;&gt;&lt;property id=&quot;20148&quot; value=&quot;5&quot;/&gt;&lt;property id=&quot;20300&quot; value=&quot;Slide 29 - &amp;quot;作业与练习&amp;quot;&quot;/&gt;&lt;property id=&quot;20307&quot; value=&quot;384&quot;/&gt;&lt;/object&gt;&lt;object type=&quot;3&quot; unique_id=&quot;10033&quot;&gt;&lt;property id=&quot;20148&quot; value=&quot;5&quot;/&gt;&lt;property id=&quot;20300&quot; value=&quot;Slide 30&quot;/&gt;&lt;property id=&quot;20307&quot; value=&quot;27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文本">
  <a:themeElements>
    <a:clrScheme name="http://cadcg.hfut.edu.cn 3">
      <a:dk1>
        <a:srgbClr val="000000"/>
      </a:dk1>
      <a:lt1>
        <a:srgbClr val="FFFFFF"/>
      </a:lt1>
      <a:dk2>
        <a:srgbClr val="702424"/>
      </a:dk2>
      <a:lt2>
        <a:srgbClr val="C0C0C0"/>
      </a:lt2>
      <a:accent1>
        <a:srgbClr val="5EB4B4"/>
      </a:accent1>
      <a:accent2>
        <a:srgbClr val="E49514"/>
      </a:accent2>
      <a:accent3>
        <a:srgbClr val="FFFFFF"/>
      </a:accent3>
      <a:accent4>
        <a:srgbClr val="000000"/>
      </a:accent4>
      <a:accent5>
        <a:srgbClr val="B6D6D6"/>
      </a:accent5>
      <a:accent6>
        <a:srgbClr val="CF8711"/>
      </a:accent6>
      <a:hlink>
        <a:srgbClr val="6E9349"/>
      </a:hlink>
      <a:folHlink>
        <a:srgbClr val="90A8B0"/>
      </a:folHlink>
    </a:clrScheme>
    <a:fontScheme name="http://cadcg.hfut.edu.cn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0066FF"/>
          </a:solidFill>
          <a:prstDash val="dash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0066FF"/>
          </a:solidFill>
          <a:prstDash val="dash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http://cadcg.hfut.edu.cn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tp://cadcg.hfut.edu.cn 2">
        <a:dk1>
          <a:srgbClr val="30311D"/>
        </a:dk1>
        <a:lt1>
          <a:srgbClr val="FFFFFF"/>
        </a:lt1>
        <a:dk2>
          <a:srgbClr val="5B583B"/>
        </a:dk2>
        <a:lt2>
          <a:srgbClr val="DDDDDD"/>
        </a:lt2>
        <a:accent1>
          <a:srgbClr val="855BC3"/>
        </a:accent1>
        <a:accent2>
          <a:srgbClr val="5595C1"/>
        </a:accent2>
        <a:accent3>
          <a:srgbClr val="FFFFFF"/>
        </a:accent3>
        <a:accent4>
          <a:srgbClr val="272817"/>
        </a:accent4>
        <a:accent5>
          <a:srgbClr val="C2B5DE"/>
        </a:accent5>
        <a:accent6>
          <a:srgbClr val="4C87AF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tp://cadcg.hfut.edu.cn 3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EB4B4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6D6D6"/>
        </a:accent5>
        <a:accent6>
          <a:srgbClr val="CF8711"/>
        </a:accent6>
        <a:hlink>
          <a:srgbClr val="6E9349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代码">
  <a:themeElements>
    <a:clrScheme name="http://cadcg.hfut.edu.cn  3">
      <a:dk1>
        <a:srgbClr val="000000"/>
      </a:dk1>
      <a:lt1>
        <a:srgbClr val="FFFFFF"/>
      </a:lt1>
      <a:dk2>
        <a:srgbClr val="702424"/>
      </a:dk2>
      <a:lt2>
        <a:srgbClr val="C0C0C0"/>
      </a:lt2>
      <a:accent1>
        <a:srgbClr val="5EB4B4"/>
      </a:accent1>
      <a:accent2>
        <a:srgbClr val="E49514"/>
      </a:accent2>
      <a:accent3>
        <a:srgbClr val="FFFFFF"/>
      </a:accent3>
      <a:accent4>
        <a:srgbClr val="000000"/>
      </a:accent4>
      <a:accent5>
        <a:srgbClr val="B6D6D6"/>
      </a:accent5>
      <a:accent6>
        <a:srgbClr val="CF8711"/>
      </a:accent6>
      <a:hlink>
        <a:srgbClr val="6E9349"/>
      </a:hlink>
      <a:folHlink>
        <a:srgbClr val="90A8B0"/>
      </a:folHlink>
    </a:clrScheme>
    <a:fontScheme name="http://cadcg.hfut.edu.cn ">
      <a:majorFont>
        <a:latin typeface="Arial"/>
        <a:ea typeface="楷体_GB2312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0066FF"/>
          </a:solidFill>
          <a:prstDash val="dash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rgbClr val="0066FF"/>
          </a:solidFill>
          <a:prstDash val="dash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http://cadcg.hfut.edu.cn  1">
        <a:dk1>
          <a:srgbClr val="003366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tp://cadcg.hfut.edu.cn  2">
        <a:dk1>
          <a:srgbClr val="30311D"/>
        </a:dk1>
        <a:lt1>
          <a:srgbClr val="FFFFFF"/>
        </a:lt1>
        <a:dk2>
          <a:srgbClr val="5B583B"/>
        </a:dk2>
        <a:lt2>
          <a:srgbClr val="DDDDDD"/>
        </a:lt2>
        <a:accent1>
          <a:srgbClr val="855BC3"/>
        </a:accent1>
        <a:accent2>
          <a:srgbClr val="5595C1"/>
        </a:accent2>
        <a:accent3>
          <a:srgbClr val="FFFFFF"/>
        </a:accent3>
        <a:accent4>
          <a:srgbClr val="272817"/>
        </a:accent4>
        <a:accent5>
          <a:srgbClr val="C2B5DE"/>
        </a:accent5>
        <a:accent6>
          <a:srgbClr val="4C87AF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ttp://cadcg.hfut.edu.cn  3">
        <a:dk1>
          <a:srgbClr val="000000"/>
        </a:dk1>
        <a:lt1>
          <a:srgbClr val="FFFFFF"/>
        </a:lt1>
        <a:dk2>
          <a:srgbClr val="702424"/>
        </a:dk2>
        <a:lt2>
          <a:srgbClr val="C0C0C0"/>
        </a:lt2>
        <a:accent1>
          <a:srgbClr val="5EB4B4"/>
        </a:accent1>
        <a:accent2>
          <a:srgbClr val="E49514"/>
        </a:accent2>
        <a:accent3>
          <a:srgbClr val="FFFFFF"/>
        </a:accent3>
        <a:accent4>
          <a:srgbClr val="000000"/>
        </a:accent4>
        <a:accent5>
          <a:srgbClr val="B6D6D6"/>
        </a:accent5>
        <a:accent6>
          <a:srgbClr val="CF8711"/>
        </a:accent6>
        <a:hlink>
          <a:srgbClr val="6E9349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8640</TotalTime>
  <Words>2767</Words>
  <Application>Microsoft Office PowerPoint</Application>
  <PresentationFormat>自定义</PresentationFormat>
  <Paragraphs>434</Paragraphs>
  <Slides>37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9" baseType="lpstr">
      <vt:lpstr>Arial Unicode MS</vt:lpstr>
      <vt:lpstr>Courier</vt:lpstr>
      <vt:lpstr>HelveticaNeue LightExt</vt:lpstr>
      <vt:lpstr>黑体</vt:lpstr>
      <vt:lpstr>华文新魏</vt:lpstr>
      <vt:lpstr>华文行楷</vt:lpstr>
      <vt:lpstr>华文中宋</vt:lpstr>
      <vt:lpstr>微软雅黑</vt:lpstr>
      <vt:lpstr>Arial</vt:lpstr>
      <vt:lpstr>Bauhaus 93</vt:lpstr>
      <vt:lpstr>Berlin Sans FB</vt:lpstr>
      <vt:lpstr>Comic Sans MS</vt:lpstr>
      <vt:lpstr>Courier New</vt:lpstr>
      <vt:lpstr>Georgia</vt:lpstr>
      <vt:lpstr>Tahoma</vt:lpstr>
      <vt:lpstr>Times New Roman</vt:lpstr>
      <vt:lpstr>Verdana</vt:lpstr>
      <vt:lpstr>Webdings</vt:lpstr>
      <vt:lpstr>Wingdings</vt:lpstr>
      <vt:lpstr>文本</vt:lpstr>
      <vt:lpstr>代码</vt:lpstr>
      <vt:lpstr>Visio</vt:lpstr>
      <vt:lpstr>第八章  多线程程序设计</vt:lpstr>
      <vt:lpstr>本章内容与难点</vt:lpstr>
      <vt:lpstr>目    录</vt:lpstr>
      <vt:lpstr>一个例程</vt:lpstr>
      <vt:lpstr>程序主体框架</vt:lpstr>
      <vt:lpstr>程序执行的线索</vt:lpstr>
      <vt:lpstr>多线程的动机</vt:lpstr>
      <vt:lpstr>常用软件分析</vt:lpstr>
      <vt:lpstr>目    录</vt:lpstr>
      <vt:lpstr>Java程序的执行</vt:lpstr>
      <vt:lpstr>Java多线程的执行</vt:lpstr>
      <vt:lpstr>多线程竞争CPU</vt:lpstr>
      <vt:lpstr>线程的状态</vt:lpstr>
      <vt:lpstr>线程状态的转换</vt:lpstr>
      <vt:lpstr>目    录</vt:lpstr>
      <vt:lpstr>创建线程</vt:lpstr>
      <vt:lpstr>创建线程方法一</vt:lpstr>
      <vt:lpstr>创建线程方法二</vt:lpstr>
      <vt:lpstr>PowerPoint 演示文稿</vt:lpstr>
      <vt:lpstr>线程暂停</vt:lpstr>
      <vt:lpstr>yield(), sleep(), wait()</vt:lpstr>
      <vt:lpstr>wait()、notify 和notifyAll()方法</vt:lpstr>
      <vt:lpstr>程序设计.例一</vt:lpstr>
      <vt:lpstr>通过Thread类实现多线程.例</vt:lpstr>
      <vt:lpstr>程序设计之二</vt:lpstr>
      <vt:lpstr>目    录</vt:lpstr>
      <vt:lpstr>多线程间的关系</vt:lpstr>
      <vt:lpstr>线程并发引起的不确定性 </vt:lpstr>
      <vt:lpstr>A:800-100=700</vt:lpstr>
      <vt:lpstr>多线程互斥的实现</vt:lpstr>
      <vt:lpstr>线程互斥之例</vt:lpstr>
      <vt:lpstr>PowerPoint 演示文稿</vt:lpstr>
      <vt:lpstr>经典同步 - 生产者消费者问题</vt:lpstr>
      <vt:lpstr>生产者消费者问题之例</vt:lpstr>
      <vt:lpstr>本章总结</vt:lpstr>
      <vt:lpstr>作业与练习</vt:lpstr>
      <vt:lpstr>PowerPoint 演示文稿</vt:lpstr>
    </vt:vector>
  </TitlesOfParts>
  <Company>hfut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第十二章 多线程程序设计</dc:title>
  <dc:subject>Java课件</dc:subject>
  <dc:creator>Qiang Lu</dc:creator>
  <cp:lastModifiedBy>Steven Felix</cp:lastModifiedBy>
  <cp:revision>609</cp:revision>
  <dcterms:created xsi:type="dcterms:W3CDTF">2007-06-26T15:28:56Z</dcterms:created>
  <dcterms:modified xsi:type="dcterms:W3CDTF">2023-03-28T12:13:09Z</dcterms:modified>
</cp:coreProperties>
</file>